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5B98C-7F34-4D8B-912D-016D593D742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ADE7450-DF8B-4144-AC2F-948DF1B23DDC}">
      <dgm:prSet/>
      <dgm:spPr/>
      <dgm:t>
        <a:bodyPr/>
        <a:lstStyle/>
        <a:p>
          <a:r>
            <a:rPr lang="it-IT"/>
            <a:t>Partendo dal vostro caso clinico:</a:t>
          </a:r>
          <a:endParaRPr lang="en-US"/>
        </a:p>
      </dgm:t>
    </dgm:pt>
    <dgm:pt modelId="{163DE8FF-FC81-420E-9A51-A539879EA76A}" type="parTrans" cxnId="{FEC3278B-592A-45C5-BAFE-79AE24502E22}">
      <dgm:prSet/>
      <dgm:spPr/>
      <dgm:t>
        <a:bodyPr/>
        <a:lstStyle/>
        <a:p>
          <a:endParaRPr lang="en-US"/>
        </a:p>
      </dgm:t>
    </dgm:pt>
    <dgm:pt modelId="{D4BD4B76-EA31-4F8D-B51A-83F82D4813D2}" type="sibTrans" cxnId="{FEC3278B-592A-45C5-BAFE-79AE24502E22}">
      <dgm:prSet/>
      <dgm:spPr/>
      <dgm:t>
        <a:bodyPr/>
        <a:lstStyle/>
        <a:p>
          <a:endParaRPr lang="en-US"/>
        </a:p>
      </dgm:t>
    </dgm:pt>
    <dgm:pt modelId="{9CF4F37A-D0A8-4C1F-B142-BE98B06CDAEE}">
      <dgm:prSet/>
      <dgm:spPr/>
      <dgm:t>
        <a:bodyPr/>
        <a:lstStyle/>
        <a:p>
          <a:r>
            <a:rPr lang="it-IT"/>
            <a:t>Individuate un problema e il quesito di foreground</a:t>
          </a:r>
          <a:endParaRPr lang="en-US"/>
        </a:p>
      </dgm:t>
    </dgm:pt>
    <dgm:pt modelId="{71F102B4-E75A-4A4C-8E87-D11803D0F069}" type="parTrans" cxnId="{43603734-A505-45B2-8B1C-9091080B4A41}">
      <dgm:prSet/>
      <dgm:spPr/>
      <dgm:t>
        <a:bodyPr/>
        <a:lstStyle/>
        <a:p>
          <a:endParaRPr lang="en-US"/>
        </a:p>
      </dgm:t>
    </dgm:pt>
    <dgm:pt modelId="{7A022A7D-0704-4F1A-B2AA-3D8D1D330FEC}" type="sibTrans" cxnId="{43603734-A505-45B2-8B1C-9091080B4A41}">
      <dgm:prSet/>
      <dgm:spPr/>
      <dgm:t>
        <a:bodyPr/>
        <a:lstStyle/>
        <a:p>
          <a:endParaRPr lang="en-US"/>
        </a:p>
      </dgm:t>
    </dgm:pt>
    <dgm:pt modelId="{723F4ED5-871E-41F8-A1AB-37AEFA728BFC}">
      <dgm:prSet/>
      <dgm:spPr/>
      <dgm:t>
        <a:bodyPr/>
        <a:lstStyle/>
        <a:p>
          <a:r>
            <a:rPr lang="it-IT"/>
            <a:t>Definite il PICO/PIO/PO</a:t>
          </a:r>
          <a:endParaRPr lang="en-US"/>
        </a:p>
      </dgm:t>
    </dgm:pt>
    <dgm:pt modelId="{A7F9A595-E676-4A41-9A3D-1C6755BD7F76}" type="parTrans" cxnId="{1B20E9F6-8E30-43BF-905E-850C0DF213BE}">
      <dgm:prSet/>
      <dgm:spPr/>
      <dgm:t>
        <a:bodyPr/>
        <a:lstStyle/>
        <a:p>
          <a:endParaRPr lang="en-US"/>
        </a:p>
      </dgm:t>
    </dgm:pt>
    <dgm:pt modelId="{771718DA-034E-4967-8505-F42FECA7784B}" type="sibTrans" cxnId="{1B20E9F6-8E30-43BF-905E-850C0DF213BE}">
      <dgm:prSet/>
      <dgm:spPr/>
      <dgm:t>
        <a:bodyPr/>
        <a:lstStyle/>
        <a:p>
          <a:endParaRPr lang="en-US"/>
        </a:p>
      </dgm:t>
    </dgm:pt>
    <dgm:pt modelId="{B66CBE31-7284-457B-84A2-275426092732}" type="pres">
      <dgm:prSet presAssocID="{9325B98C-7F34-4D8B-912D-016D593D74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8C43EC-33AE-4C8B-A22C-9DD7E4DA65D2}" type="pres">
      <dgm:prSet presAssocID="{9ADE7450-DF8B-4144-AC2F-948DF1B23DDC}" presName="hierRoot1" presStyleCnt="0"/>
      <dgm:spPr/>
    </dgm:pt>
    <dgm:pt modelId="{7C2325F5-A26A-4E17-8AD7-37ADFA16FE11}" type="pres">
      <dgm:prSet presAssocID="{9ADE7450-DF8B-4144-AC2F-948DF1B23DDC}" presName="composite" presStyleCnt="0"/>
      <dgm:spPr/>
    </dgm:pt>
    <dgm:pt modelId="{9EB49384-6542-4D3B-92F9-4107861254AA}" type="pres">
      <dgm:prSet presAssocID="{9ADE7450-DF8B-4144-AC2F-948DF1B23DDC}" presName="background" presStyleLbl="node0" presStyleIdx="0" presStyleCnt="3"/>
      <dgm:spPr/>
    </dgm:pt>
    <dgm:pt modelId="{E2B50B95-0361-429D-8F1F-8217E2598D9E}" type="pres">
      <dgm:prSet presAssocID="{9ADE7450-DF8B-4144-AC2F-948DF1B23DDC}" presName="text" presStyleLbl="fgAcc0" presStyleIdx="0" presStyleCnt="3">
        <dgm:presLayoutVars>
          <dgm:chPref val="3"/>
        </dgm:presLayoutVars>
      </dgm:prSet>
      <dgm:spPr/>
    </dgm:pt>
    <dgm:pt modelId="{F9949676-74B1-4873-9909-FD04255505D8}" type="pres">
      <dgm:prSet presAssocID="{9ADE7450-DF8B-4144-AC2F-948DF1B23DDC}" presName="hierChild2" presStyleCnt="0"/>
      <dgm:spPr/>
    </dgm:pt>
    <dgm:pt modelId="{31CED582-0FEF-490D-BD58-7A90BD7CEEDE}" type="pres">
      <dgm:prSet presAssocID="{9CF4F37A-D0A8-4C1F-B142-BE98B06CDAEE}" presName="hierRoot1" presStyleCnt="0"/>
      <dgm:spPr/>
    </dgm:pt>
    <dgm:pt modelId="{AC36A255-AE55-4A89-97C3-1BE3CE9F9E66}" type="pres">
      <dgm:prSet presAssocID="{9CF4F37A-D0A8-4C1F-B142-BE98B06CDAEE}" presName="composite" presStyleCnt="0"/>
      <dgm:spPr/>
    </dgm:pt>
    <dgm:pt modelId="{9D54686B-F480-4695-A4A8-72AD0AE501E8}" type="pres">
      <dgm:prSet presAssocID="{9CF4F37A-D0A8-4C1F-B142-BE98B06CDAEE}" presName="background" presStyleLbl="node0" presStyleIdx="1" presStyleCnt="3"/>
      <dgm:spPr/>
    </dgm:pt>
    <dgm:pt modelId="{40D326BF-8549-4AC1-8137-5F30C43244D2}" type="pres">
      <dgm:prSet presAssocID="{9CF4F37A-D0A8-4C1F-B142-BE98B06CDAEE}" presName="text" presStyleLbl="fgAcc0" presStyleIdx="1" presStyleCnt="3">
        <dgm:presLayoutVars>
          <dgm:chPref val="3"/>
        </dgm:presLayoutVars>
      </dgm:prSet>
      <dgm:spPr/>
    </dgm:pt>
    <dgm:pt modelId="{77C8C5CA-F38A-4B47-8BB6-074FB0F257D6}" type="pres">
      <dgm:prSet presAssocID="{9CF4F37A-D0A8-4C1F-B142-BE98B06CDAEE}" presName="hierChild2" presStyleCnt="0"/>
      <dgm:spPr/>
    </dgm:pt>
    <dgm:pt modelId="{410DCB3D-216C-42B9-910D-6C221D57CD5B}" type="pres">
      <dgm:prSet presAssocID="{723F4ED5-871E-41F8-A1AB-37AEFA728BFC}" presName="hierRoot1" presStyleCnt="0"/>
      <dgm:spPr/>
    </dgm:pt>
    <dgm:pt modelId="{F2C476ED-B900-41EB-AC82-E5E19C506DFF}" type="pres">
      <dgm:prSet presAssocID="{723F4ED5-871E-41F8-A1AB-37AEFA728BFC}" presName="composite" presStyleCnt="0"/>
      <dgm:spPr/>
    </dgm:pt>
    <dgm:pt modelId="{EA7472D8-2999-4B1A-B746-4C7557AFD47F}" type="pres">
      <dgm:prSet presAssocID="{723F4ED5-871E-41F8-A1AB-37AEFA728BFC}" presName="background" presStyleLbl="node0" presStyleIdx="2" presStyleCnt="3"/>
      <dgm:spPr/>
    </dgm:pt>
    <dgm:pt modelId="{5EA497F0-0148-47B8-A0C9-EBD7CE9346E6}" type="pres">
      <dgm:prSet presAssocID="{723F4ED5-871E-41F8-A1AB-37AEFA728BFC}" presName="text" presStyleLbl="fgAcc0" presStyleIdx="2" presStyleCnt="3">
        <dgm:presLayoutVars>
          <dgm:chPref val="3"/>
        </dgm:presLayoutVars>
      </dgm:prSet>
      <dgm:spPr/>
    </dgm:pt>
    <dgm:pt modelId="{4A544013-FE0E-4E75-8E38-A6D08E00038B}" type="pres">
      <dgm:prSet presAssocID="{723F4ED5-871E-41F8-A1AB-37AEFA728BFC}" presName="hierChild2" presStyleCnt="0"/>
      <dgm:spPr/>
    </dgm:pt>
  </dgm:ptLst>
  <dgm:cxnLst>
    <dgm:cxn modelId="{2F13520D-E37E-4332-9FE0-25CDB2C8831C}" type="presOf" srcId="{9325B98C-7F34-4D8B-912D-016D593D742F}" destId="{B66CBE31-7284-457B-84A2-275426092732}" srcOrd="0" destOrd="0" presId="urn:microsoft.com/office/officeart/2005/8/layout/hierarchy1"/>
    <dgm:cxn modelId="{ED62AE15-C72D-46CD-ACA4-45C7F8494FF1}" type="presOf" srcId="{9ADE7450-DF8B-4144-AC2F-948DF1B23DDC}" destId="{E2B50B95-0361-429D-8F1F-8217E2598D9E}" srcOrd="0" destOrd="0" presId="urn:microsoft.com/office/officeart/2005/8/layout/hierarchy1"/>
    <dgm:cxn modelId="{43603734-A505-45B2-8B1C-9091080B4A41}" srcId="{9325B98C-7F34-4D8B-912D-016D593D742F}" destId="{9CF4F37A-D0A8-4C1F-B142-BE98B06CDAEE}" srcOrd="1" destOrd="0" parTransId="{71F102B4-E75A-4A4C-8E87-D11803D0F069}" sibTransId="{7A022A7D-0704-4F1A-B2AA-3D8D1D330FEC}"/>
    <dgm:cxn modelId="{EE049679-303F-44F6-97FC-F358C7D44303}" type="presOf" srcId="{9CF4F37A-D0A8-4C1F-B142-BE98B06CDAEE}" destId="{40D326BF-8549-4AC1-8137-5F30C43244D2}" srcOrd="0" destOrd="0" presId="urn:microsoft.com/office/officeart/2005/8/layout/hierarchy1"/>
    <dgm:cxn modelId="{FEC3278B-592A-45C5-BAFE-79AE24502E22}" srcId="{9325B98C-7F34-4D8B-912D-016D593D742F}" destId="{9ADE7450-DF8B-4144-AC2F-948DF1B23DDC}" srcOrd="0" destOrd="0" parTransId="{163DE8FF-FC81-420E-9A51-A539879EA76A}" sibTransId="{D4BD4B76-EA31-4F8D-B51A-83F82D4813D2}"/>
    <dgm:cxn modelId="{10951F90-3230-4B7C-8D59-5486617B3D30}" type="presOf" srcId="{723F4ED5-871E-41F8-A1AB-37AEFA728BFC}" destId="{5EA497F0-0148-47B8-A0C9-EBD7CE9346E6}" srcOrd="0" destOrd="0" presId="urn:microsoft.com/office/officeart/2005/8/layout/hierarchy1"/>
    <dgm:cxn modelId="{1B20E9F6-8E30-43BF-905E-850C0DF213BE}" srcId="{9325B98C-7F34-4D8B-912D-016D593D742F}" destId="{723F4ED5-871E-41F8-A1AB-37AEFA728BFC}" srcOrd="2" destOrd="0" parTransId="{A7F9A595-E676-4A41-9A3D-1C6755BD7F76}" sibTransId="{771718DA-034E-4967-8505-F42FECA7784B}"/>
    <dgm:cxn modelId="{76880EFC-4AD3-40BB-B3E6-79B144A8DA98}" type="presParOf" srcId="{B66CBE31-7284-457B-84A2-275426092732}" destId="{A78C43EC-33AE-4C8B-A22C-9DD7E4DA65D2}" srcOrd="0" destOrd="0" presId="urn:microsoft.com/office/officeart/2005/8/layout/hierarchy1"/>
    <dgm:cxn modelId="{053A9072-34B1-4786-9B43-9E9D47BCA8A0}" type="presParOf" srcId="{A78C43EC-33AE-4C8B-A22C-9DD7E4DA65D2}" destId="{7C2325F5-A26A-4E17-8AD7-37ADFA16FE11}" srcOrd="0" destOrd="0" presId="urn:microsoft.com/office/officeart/2005/8/layout/hierarchy1"/>
    <dgm:cxn modelId="{60A86E21-44C5-41E7-A230-198F9C80538C}" type="presParOf" srcId="{7C2325F5-A26A-4E17-8AD7-37ADFA16FE11}" destId="{9EB49384-6542-4D3B-92F9-4107861254AA}" srcOrd="0" destOrd="0" presId="urn:microsoft.com/office/officeart/2005/8/layout/hierarchy1"/>
    <dgm:cxn modelId="{2741CE1F-425B-4FD0-9522-FEEEB94FF24C}" type="presParOf" srcId="{7C2325F5-A26A-4E17-8AD7-37ADFA16FE11}" destId="{E2B50B95-0361-429D-8F1F-8217E2598D9E}" srcOrd="1" destOrd="0" presId="urn:microsoft.com/office/officeart/2005/8/layout/hierarchy1"/>
    <dgm:cxn modelId="{18ECD83E-68A4-486E-A754-161E8567190E}" type="presParOf" srcId="{A78C43EC-33AE-4C8B-A22C-9DD7E4DA65D2}" destId="{F9949676-74B1-4873-9909-FD04255505D8}" srcOrd="1" destOrd="0" presId="urn:microsoft.com/office/officeart/2005/8/layout/hierarchy1"/>
    <dgm:cxn modelId="{E84F6632-53AA-48AD-B981-C9415D307608}" type="presParOf" srcId="{B66CBE31-7284-457B-84A2-275426092732}" destId="{31CED582-0FEF-490D-BD58-7A90BD7CEEDE}" srcOrd="1" destOrd="0" presId="urn:microsoft.com/office/officeart/2005/8/layout/hierarchy1"/>
    <dgm:cxn modelId="{2080C903-FDCC-4515-B383-EC69939BE871}" type="presParOf" srcId="{31CED582-0FEF-490D-BD58-7A90BD7CEEDE}" destId="{AC36A255-AE55-4A89-97C3-1BE3CE9F9E66}" srcOrd="0" destOrd="0" presId="urn:microsoft.com/office/officeart/2005/8/layout/hierarchy1"/>
    <dgm:cxn modelId="{BD348F7B-4510-4C47-A6D4-CB0066A46157}" type="presParOf" srcId="{AC36A255-AE55-4A89-97C3-1BE3CE9F9E66}" destId="{9D54686B-F480-4695-A4A8-72AD0AE501E8}" srcOrd="0" destOrd="0" presId="urn:microsoft.com/office/officeart/2005/8/layout/hierarchy1"/>
    <dgm:cxn modelId="{A69FE102-6330-4DF9-B152-CCCDDA414C36}" type="presParOf" srcId="{AC36A255-AE55-4A89-97C3-1BE3CE9F9E66}" destId="{40D326BF-8549-4AC1-8137-5F30C43244D2}" srcOrd="1" destOrd="0" presId="urn:microsoft.com/office/officeart/2005/8/layout/hierarchy1"/>
    <dgm:cxn modelId="{C5147F01-2CF8-4A72-A9E1-26A4F08801A7}" type="presParOf" srcId="{31CED582-0FEF-490D-BD58-7A90BD7CEEDE}" destId="{77C8C5CA-F38A-4B47-8BB6-074FB0F257D6}" srcOrd="1" destOrd="0" presId="urn:microsoft.com/office/officeart/2005/8/layout/hierarchy1"/>
    <dgm:cxn modelId="{900FCC98-FD94-4ABA-AD38-3271A0E9A32A}" type="presParOf" srcId="{B66CBE31-7284-457B-84A2-275426092732}" destId="{410DCB3D-216C-42B9-910D-6C221D57CD5B}" srcOrd="2" destOrd="0" presId="urn:microsoft.com/office/officeart/2005/8/layout/hierarchy1"/>
    <dgm:cxn modelId="{4BFD20EA-BA41-4171-9D64-8CD7BB284A63}" type="presParOf" srcId="{410DCB3D-216C-42B9-910D-6C221D57CD5B}" destId="{F2C476ED-B900-41EB-AC82-E5E19C506DFF}" srcOrd="0" destOrd="0" presId="urn:microsoft.com/office/officeart/2005/8/layout/hierarchy1"/>
    <dgm:cxn modelId="{3556C9C4-1F9A-47D0-9B0E-4ADF890005AC}" type="presParOf" srcId="{F2C476ED-B900-41EB-AC82-E5E19C506DFF}" destId="{EA7472D8-2999-4B1A-B746-4C7557AFD47F}" srcOrd="0" destOrd="0" presId="urn:microsoft.com/office/officeart/2005/8/layout/hierarchy1"/>
    <dgm:cxn modelId="{CB17C9E5-5C2F-48FF-837B-043C28849A9D}" type="presParOf" srcId="{F2C476ED-B900-41EB-AC82-E5E19C506DFF}" destId="{5EA497F0-0148-47B8-A0C9-EBD7CE9346E6}" srcOrd="1" destOrd="0" presId="urn:microsoft.com/office/officeart/2005/8/layout/hierarchy1"/>
    <dgm:cxn modelId="{E0373196-A7AF-4699-B4F5-E31B65D66B92}" type="presParOf" srcId="{410DCB3D-216C-42B9-910D-6C221D57CD5B}" destId="{4A544013-FE0E-4E75-8E38-A6D08E0003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49384-6542-4D3B-92F9-4107861254AA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50B95-0361-429D-8F1F-8217E2598D9E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Partendo dal vostro caso clinico:</a:t>
          </a:r>
          <a:endParaRPr lang="en-US" sz="2700" kern="1200"/>
        </a:p>
      </dsp:txBody>
      <dsp:txXfrm>
        <a:off x="378614" y="886531"/>
        <a:ext cx="2810360" cy="1744948"/>
      </dsp:txXfrm>
    </dsp:sp>
    <dsp:sp modelId="{9D54686B-F480-4695-A4A8-72AD0AE501E8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326BF-8549-4AC1-8137-5F30C43244D2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Individuate un problema e il quesito di foreground</a:t>
          </a:r>
          <a:endParaRPr lang="en-US" sz="2700" kern="1200"/>
        </a:p>
      </dsp:txBody>
      <dsp:txXfrm>
        <a:off x="3946203" y="886531"/>
        <a:ext cx="2810360" cy="1744948"/>
      </dsp:txXfrm>
    </dsp:sp>
    <dsp:sp modelId="{EA7472D8-2999-4B1A-B746-4C7557AFD47F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497F0-0148-47B8-A0C9-EBD7CE9346E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Definite il PICO/PIO/PO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Fai clic per spostare la diapositiva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BCD8053-7C6B-4F76-8D6B-DF9B4B0DF0A1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FC1D77-1726-4DDB-BF59-A8F10D06D369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F6AFB65-C498-43CA-B75A-85B1F6135B37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B2B64BB-FDE2-4824-9FF0-B6BBF2822B56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13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106172B-43F2-44A7-B76D-A9BD676DBD2D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153A0A6-E32F-4742-A4B8-1D6DA76CB4BA}" type="slidenum">
              <a:rPr b="0" lang="it-IT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3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077E39D-1D08-4051-9B91-392230F0C453}" type="slidenum">
              <a:rPr b="0" lang="it-IT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3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39C90FE-F315-4D7C-A155-48095AE23DA8}" type="slidenum">
              <a:rPr b="0" lang="it-IT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3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E12A12D-1FDA-424A-8CD8-FEF86DE34D4A}" type="slidenum">
              <a:rPr b="0" lang="it-IT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&lt;numero&gt;</a:t>
            </a:fld>
            <a:endParaRPr b="0" lang="it-IT" sz="13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20000"/>
              </a:lnSpc>
              <a:spcAft>
                <a:spcPts val="757"/>
              </a:spcAft>
            </a:pP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Il focus di interesse degli </a:t>
            </a:r>
            <a:r>
              <a:rPr b="1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studi secondari 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è costituito dagli </a:t>
            </a:r>
            <a:r>
              <a:rPr b="1" lang="it-IT" sz="1300" spc="-1" strike="noStrike">
                <a:solidFill>
                  <a:srgbClr val="993300"/>
                </a:solidFill>
                <a:latin typeface="Arial"/>
                <a:ea typeface="SimSun"/>
              </a:rPr>
              <a:t>studi primari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. </a:t>
            </a:r>
            <a:endParaRPr b="0" lang="it-IT" sz="1300" spc="-1" strike="noStrike">
              <a:latin typeface="Arial"/>
            </a:endParaRPr>
          </a:p>
          <a:p>
            <a:pPr marL="216000" indent="-216000">
              <a:lnSpc>
                <a:spcPct val="120000"/>
              </a:lnSpc>
              <a:spcAft>
                <a:spcPts val="757"/>
              </a:spcAft>
            </a:pP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Gli studi secondari rappresentano infatti una delle fonti di informazioni biomediche di maggior interesse per ogni professionista sanitario, poiché sono dei veri e </a:t>
            </a:r>
            <a:r>
              <a:rPr b="1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propri compendi dei risultati di più studi primari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, condotti con obiettivi analoghi, per dare risposta ad un certo quesito/problema clinico.</a:t>
            </a:r>
            <a:endParaRPr b="0" lang="it-IT" sz="13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La </a:t>
            </a:r>
            <a:r>
              <a:rPr b="1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consultazione di fonti secondarie consente perciò di risparmiare enormi quantità di tempo 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che servirebbe per consultare decine, quando non centinaia di studi primari.</a:t>
            </a:r>
            <a:endParaRPr b="0" lang="it-IT" sz="13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Il vantaggio principale offerto dagli studi secondari sta soprattutto nelle </a:t>
            </a:r>
            <a:r>
              <a:rPr b="1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informazioni metodologicamente rigorose 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che essi forniscono sui </a:t>
            </a:r>
            <a:r>
              <a:rPr b="0" lang="it-IT" sz="1300" spc="-1" strike="noStrike">
                <a:solidFill>
                  <a:srgbClr val="993300"/>
                </a:solidFill>
                <a:latin typeface="Arial"/>
                <a:ea typeface="SimSun"/>
              </a:rPr>
              <a:t>risultati di una molteplicità di studi primari 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che, complessivamente, possono riguardare migliaia di soggetti  (ovvero una popolazione campionaria di dimensioni molto maggiori di quella considerata nei singoli studi primari), traendo così informazioni molto più </a:t>
            </a:r>
            <a:r>
              <a:rPr b="1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affidabili e neutrali </a:t>
            </a:r>
            <a:r>
              <a:rPr b="0" lang="it-IT" sz="1300" spc="-1" strike="noStrike">
                <a:solidFill>
                  <a:srgbClr val="008000"/>
                </a:solidFill>
                <a:latin typeface="Arial"/>
                <a:ea typeface="SimSun"/>
              </a:rPr>
              <a:t>di quelle ricavabili dai soli studi primari, che possono quindi essere utilizzate nel processo decisionale dei professionisti sanitari interessati.</a:t>
            </a:r>
            <a:endParaRPr b="0" lang="it-IT" sz="13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it-IT" sz="1300" spc="-1" strike="noStrike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A09975C-1342-4EF9-A4F6-26DB0FFBEEAB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1DF1B6F-589C-4160-BF4A-478864B0DC06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Aptos Display"/>
              </a:rPr>
              <a:t>Fare clic per modificare lo stile del titolo dello schema</a:t>
            </a:r>
            <a:endParaRPr b="0" lang="en-US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341BE2E-5859-4DEC-BEA7-DFB3D7FCF68A}" type="datetime">
              <a:rPr b="0" lang="it-IT" sz="1200" spc="-1" strike="noStrike">
                <a:solidFill>
                  <a:srgbClr val="787878"/>
                </a:solidFill>
                <a:latin typeface="Aptos"/>
              </a:rPr>
              <a:t>04/06/26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69409D-88E0-44D4-A9B4-56DA8610163C}" type="slidenum">
              <a:rPr b="0" lang="it-IT" sz="120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Fai clic per modificare il formato del testo della struttura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Secondo livello struttura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Terzo livello struttura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Quarto livello struttura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Quinto livello struttura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Sesto livello struttura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Settimo livello struttura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Fare clic per modificare lo stile del titolo dello schema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Fare clic per modificare gli stili del testo dello schema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ptos"/>
              </a:rPr>
              <a:t>Secondo livello</a:t>
            </a:r>
            <a:endParaRPr b="0" lang="en-US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Terzo livello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Quarto livello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Quinto livello</a:t>
            </a:r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7542E8E-EFCD-46E9-8B88-0B93488E5AD3}" type="datetime">
              <a:rPr b="0" lang="it-IT" sz="1200" spc="-1" strike="noStrike">
                <a:solidFill>
                  <a:srgbClr val="787878"/>
                </a:solidFill>
                <a:latin typeface="Aptos"/>
              </a:rPr>
              <a:t>04/06/26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DCC464-F776-496B-8F62-9D49FC485042}" type="slidenum">
              <a:rPr b="0" lang="it-IT" sz="120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58360" y="0"/>
            <a:ext cx="11167200" cy="2018520"/>
          </a:xfrm>
          <a:prstGeom prst="rect">
            <a:avLst/>
          </a:prstGeom>
          <a:solidFill>
            <a:srgbClr val="ffffff"/>
          </a:solidFill>
          <a:ln w="9360">
            <a:solidFill>
              <a:schemeClr val="tx2">
                <a:lumMod val="10000"/>
                <a:lumOff val="90000"/>
              </a:schemeClr>
            </a:solidFill>
          </a:ln>
          <a:effectLst>
            <a:outerShdw algn="tl" blurRad="5080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567000" y="0"/>
            <a:ext cx="11155320" cy="2011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498960" y="787320"/>
            <a:ext cx="127800" cy="70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7840" cy="11793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115640" y="2477880"/>
            <a:ext cx="10167840" cy="3693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venir Next LT Pro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venir Next LT Pro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venir Next LT Pro"/>
            </a:endParaRPr>
          </a:p>
          <a:p>
            <a:pPr lvl="2" marL="11430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venir Next LT Pro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venir Next LT Pro"/>
            </a:endParaRPr>
          </a:p>
          <a:p>
            <a:pPr lvl="3" marL="16002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  <a:p>
            <a:pPr lvl="4" marL="20574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11156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8E12B6-FF01-450F-8A5E-AFF1F8ECCB74}" type="datetime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6/4/26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85406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1D0975-4893-46BC-8686-008E75C93AED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://www.pubmed.gov/" TargetMode="External"/><Relationship Id="rId2" Type="http://schemas.openxmlformats.org/officeDocument/2006/relationships/hyperlink" Target="http://www.scopus.com/" TargetMode="External"/><Relationship Id="rId3" Type="http://schemas.openxmlformats.org/officeDocument/2006/relationships/hyperlink" Target="http://www.cinahl.com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ww.cochranelibrary.com/" TargetMode="External"/><Relationship Id="rId2" Type="http://schemas.openxmlformats.org/officeDocument/2006/relationships/hyperlink" Target="http://www.cochranelibrary.com/" TargetMode="External"/><Relationship Id="rId3" Type="http://schemas.openxmlformats.org/officeDocument/2006/relationships/hyperlink" Target="http://www.cochranelibrary.com/" TargetMode="External"/><Relationship Id="rId4" Type="http://schemas.openxmlformats.org/officeDocument/2006/relationships/hyperlink" Target="http://www.embase.com/" TargetMode="External"/><Relationship Id="rId5" Type="http://schemas.openxmlformats.org/officeDocument/2006/relationships/hyperlink" Target="http://www.tripdatabase/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247880" y="613440"/>
            <a:ext cx="414756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-IT" sz="135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Scuola di Medicina e Chirurgia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-IT" sz="135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CORSO DI LAUREA IN INFERMIERISTICA</a:t>
            </a:r>
            <a:endParaRPr b="0" lang="it-IT" sz="135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it-IT" sz="135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Sede di Venezia</a:t>
            </a:r>
            <a:endParaRPr b="0" lang="it-IT" sz="1350" spc="-1" strike="noStrike">
              <a:latin typeface="Arial"/>
            </a:endParaRPr>
          </a:p>
        </p:txBody>
      </p:sp>
      <p:pic>
        <p:nvPicPr>
          <p:cNvPr id="133" name="Immagine 4" descr=""/>
          <p:cNvPicPr/>
          <p:nvPr/>
        </p:nvPicPr>
        <p:blipFill>
          <a:blip r:embed="rId1"/>
          <a:stretch/>
        </p:blipFill>
        <p:spPr>
          <a:xfrm>
            <a:off x="795960" y="266400"/>
            <a:ext cx="2311920" cy="138636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127160" y="2638800"/>
            <a:ext cx="9178560" cy="19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85000"/>
              </a:lnSpc>
              <a:tabLst>
                <a:tab algn="l" pos="0"/>
              </a:tabLst>
            </a:pPr>
            <a:r>
              <a:rPr b="1" lang="it-IT" sz="2000" spc="-38" strike="noStrike">
                <a:solidFill>
                  <a:srgbClr val="c00000"/>
                </a:solidFill>
                <a:latin typeface="Calibri Light"/>
              </a:rPr>
              <a:t>Attività preclinica laboratoriale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</a:tabLst>
            </a:pPr>
            <a:br/>
            <a:br/>
            <a:r>
              <a:rPr b="1" lang="it-IT" sz="6200" spc="-38" strike="noStrike">
                <a:solidFill>
                  <a:srgbClr val="c00000"/>
                </a:solidFill>
                <a:latin typeface="Calibri Light"/>
              </a:rPr>
              <a:t>I fondamenti dell’EBN</a:t>
            </a:r>
            <a:endParaRPr b="0" lang="it-IT" sz="6200" spc="-1" strike="noStrike"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</a:tabLst>
            </a:pPr>
            <a:r>
              <a:rPr b="1" lang="it-IT" sz="4400" spc="-38" strike="noStrike">
                <a:solidFill>
                  <a:srgbClr val="c00000"/>
                </a:solidFill>
                <a:latin typeface="Calibri Light"/>
              </a:rPr>
              <a:t>(Evidence Based Nursing)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2841840" y="5378040"/>
            <a:ext cx="7000200" cy="105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it-IT" sz="2100" spc="-1" strike="noStrike">
                <a:solidFill>
                  <a:srgbClr val="000000"/>
                </a:solidFill>
                <a:latin typeface="Calibri Light"/>
                <a:ea typeface="ＭＳ Ｐゴシック"/>
              </a:rPr>
              <a:t>Anno accademico 2025-2026  2 anno di corso canali ABC</a:t>
            </a:r>
            <a:endParaRPr b="0" lang="it-IT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it-IT" sz="2100" spc="-1" strike="noStrike">
                <a:solidFill>
                  <a:srgbClr val="000000"/>
                </a:solidFill>
                <a:latin typeface="Calibri Light"/>
                <a:ea typeface="ＭＳ Ｐゴシック"/>
              </a:rPr>
              <a:t>Chiara Rizzo</a:t>
            </a:r>
            <a:endParaRPr b="0" lang="it-IT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it-IT" sz="2100" spc="-1" strike="noStrike">
                <a:solidFill>
                  <a:srgbClr val="000000"/>
                </a:solidFill>
                <a:latin typeface="Calibri Light"/>
                <a:ea typeface="ＭＳ Ｐゴシック"/>
              </a:rPr>
              <a:t>chiara.rizzo@unipd.it</a:t>
            </a:r>
            <a:endParaRPr b="0" lang="it-IT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6" descr=""/>
          <p:cNvPicPr/>
          <p:nvPr/>
        </p:nvPicPr>
        <p:blipFill>
          <a:blip r:embed="rId1"/>
          <a:srcRect l="0" t="15577" r="0" b="8546"/>
          <a:stretch/>
        </p:blipFill>
        <p:spPr>
          <a:xfrm>
            <a:off x="583560" y="499320"/>
            <a:ext cx="11024280" cy="568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LE LINEE GUIDA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Raccomandazioni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 di comportamento clinico, 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prodotte attraverso un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processo sistematico di 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valutazione delle prove di efficacia disponibili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allo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scopo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 di assistere </a:t>
            </a:r>
            <a:r>
              <a:rPr b="0" lang="it-IT" sz="2800" spc="-1" strike="noStrike" u="sng">
                <a:solidFill>
                  <a:srgbClr val="000000"/>
                </a:solidFill>
                <a:uFillTx/>
                <a:latin typeface="Aptos"/>
                <a:ea typeface="Times New Roman"/>
              </a:rPr>
              <a:t>gli operatori sanitari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e </a:t>
            </a:r>
            <a:r>
              <a:rPr b="0" lang="it-IT" sz="2800" spc="-1" strike="noStrike" u="sng">
                <a:solidFill>
                  <a:srgbClr val="000000"/>
                </a:solidFill>
                <a:uFillTx/>
                <a:latin typeface="Aptos"/>
                <a:ea typeface="Times New Roman"/>
              </a:rPr>
              <a:t>le persone con bisogni/problemi di salute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,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nel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decidere 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quali siano le modalità di assistenza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lang="it-IT" sz="2800" spc="-1" strike="noStrike">
                <a:solidFill>
                  <a:srgbClr val="000000"/>
                </a:solidFill>
                <a:latin typeface="Aptos"/>
                <a:ea typeface="Times New Roman"/>
              </a:rPr>
              <a:t>più appropriate in specifiche circostanze cliniche.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algn="ctr">
              <a:lnSpc>
                <a:spcPct val="120000"/>
              </a:lnSpc>
              <a:tabLst>
                <a:tab algn="l" pos="0"/>
              </a:tabLst>
            </a:pPr>
            <a:r>
              <a:rPr b="1" lang="it-IT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  <a:ea typeface="Times New Roman"/>
              </a:rPr>
              <a:t>Sono prodotte da agenzie governative e società scientifiche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Segnaposto contenuto 4" descr=""/>
          <p:cNvPicPr/>
          <p:nvPr/>
        </p:nvPicPr>
        <p:blipFill>
          <a:blip r:embed="rId1"/>
          <a:srcRect l="0" t="0" r="0" b="25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 rot="20673600">
            <a:off x="9578160" y="4065840"/>
            <a:ext cx="196632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ESEMPIO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 4" descr=""/>
          <p:cNvPicPr/>
          <p:nvPr/>
        </p:nvPicPr>
        <p:blipFill>
          <a:blip r:embed="rId1"/>
          <a:stretch/>
        </p:blipFill>
        <p:spPr>
          <a:xfrm>
            <a:off x="1422360" y="130320"/>
            <a:ext cx="9930960" cy="700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egnaposto contenuto 4" descr=""/>
          <p:cNvPicPr/>
          <p:nvPr/>
        </p:nvPicPr>
        <p:blipFill>
          <a:blip r:embed="rId1"/>
          <a:stretch/>
        </p:blipFill>
        <p:spPr>
          <a:xfrm>
            <a:off x="937440" y="643320"/>
            <a:ext cx="10316520" cy="5570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egnaposto contenuto 4" descr=""/>
          <p:cNvPicPr/>
          <p:nvPr/>
        </p:nvPicPr>
        <p:blipFill>
          <a:blip r:embed="rId1"/>
          <a:stretch/>
        </p:blipFill>
        <p:spPr>
          <a:xfrm>
            <a:off x="1171080" y="474120"/>
            <a:ext cx="9567000" cy="574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2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4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5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6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Segnaposto contenuto 4" descr=""/>
          <p:cNvPicPr/>
          <p:nvPr/>
        </p:nvPicPr>
        <p:blipFill>
          <a:blip r:embed="rId1"/>
          <a:stretch/>
        </p:blipFill>
        <p:spPr>
          <a:xfrm>
            <a:off x="2428560" y="271800"/>
            <a:ext cx="7472160" cy="6314040"/>
          </a:xfrm>
          <a:prstGeom prst="rect">
            <a:avLst/>
          </a:prstGeom>
          <a:ln>
            <a:noFill/>
          </a:ln>
        </p:spPr>
      </p:pic>
      <p:sp>
        <p:nvSpPr>
          <p:cNvPr id="177" name="CustomShape 7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80" name="Immagine 4" descr=""/>
          <p:cNvPicPr/>
          <p:nvPr/>
        </p:nvPicPr>
        <p:blipFill>
          <a:blip r:embed="rId1"/>
          <a:stretch/>
        </p:blipFill>
        <p:spPr>
          <a:xfrm>
            <a:off x="3193200" y="327600"/>
            <a:ext cx="6112080" cy="653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83" name="Immagine 4" descr=""/>
          <p:cNvPicPr/>
          <p:nvPr/>
        </p:nvPicPr>
        <p:blipFill>
          <a:blip r:embed="rId1"/>
          <a:stretch/>
        </p:blipFill>
        <p:spPr>
          <a:xfrm>
            <a:off x="271800" y="0"/>
            <a:ext cx="116478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85" name="Immagine 4" descr=""/>
          <p:cNvPicPr/>
          <p:nvPr/>
        </p:nvPicPr>
        <p:blipFill>
          <a:blip r:embed="rId1"/>
          <a:stretch/>
        </p:blipFill>
        <p:spPr>
          <a:xfrm>
            <a:off x="0" y="1265040"/>
            <a:ext cx="12191760" cy="569448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838080" y="356040"/>
            <a:ext cx="10211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https://www.salute.gov.it/new/it/tema/professioni-sanitarie/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7" name="Group 2"/>
          <p:cNvGrpSpPr/>
          <p:nvPr/>
        </p:nvGrpSpPr>
        <p:grpSpPr>
          <a:xfrm>
            <a:off x="0" y="1216440"/>
            <a:ext cx="731160" cy="673200"/>
            <a:chOff x="0" y="1216440"/>
            <a:chExt cx="731160" cy="673200"/>
          </a:xfrm>
        </p:grpSpPr>
        <p:sp>
          <p:nvSpPr>
            <p:cNvPr id="138" name="CustomShape 3"/>
            <p:cNvSpPr/>
            <p:nvPr/>
          </p:nvSpPr>
          <p:spPr>
            <a:xfrm>
              <a:off x="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CustomShape 4"/>
            <p:cNvSpPr/>
            <p:nvPr/>
          </p:nvSpPr>
          <p:spPr>
            <a:xfrm>
              <a:off x="26784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5"/>
            <p:cNvSpPr/>
            <p:nvPr/>
          </p:nvSpPr>
          <p:spPr>
            <a:xfrm>
              <a:off x="535680" y="121644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1" name="CustomShape 6"/>
          <p:cNvSpPr/>
          <p:nvPr/>
        </p:nvSpPr>
        <p:spPr>
          <a:xfrm>
            <a:off x="640080" y="613800"/>
            <a:ext cx="10907280" cy="189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Shape 7"/>
          <p:cNvSpPr txBox="1"/>
          <p:nvPr/>
        </p:nvSpPr>
        <p:spPr>
          <a:xfrm>
            <a:off x="1043640" y="810000"/>
            <a:ext cx="10172520" cy="1554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t-IT" sz="4800" spc="-1" strike="noStrike">
                <a:solidFill>
                  <a:srgbClr val="000000"/>
                </a:solidFill>
                <a:latin typeface="Aptos Display"/>
              </a:rPr>
              <a:t>Esercizio</a:t>
            </a:r>
            <a:endParaRPr b="0" lang="en-US" sz="4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3" name="Line 8"/>
          <p:cNvSpPr/>
          <p:nvPr/>
        </p:nvSpPr>
        <p:spPr>
          <a:xfrm flipH="1">
            <a:off x="838080" y="6485040"/>
            <a:ext cx="10515600" cy="0"/>
          </a:xfrm>
          <a:prstGeom prst="line">
            <a:avLst/>
          </a:prstGeom>
          <a:ln w="572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960885261"/>
              </p:ext>
            </p:extLst>
          </p:nvPr>
        </p:nvGraphicFramePr>
        <p:xfrm>
          <a:off x="904680" y="3017520"/>
          <a:ext cx="10378080" cy="320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4" name="CustomShape 9"/>
          <p:cNvSpPr/>
          <p:nvPr/>
        </p:nvSpPr>
        <p:spPr>
          <a:xfrm>
            <a:off x="4231080" y="2873880"/>
            <a:ext cx="3724920" cy="3467520"/>
          </a:xfrm>
          <a:prstGeom prst="ellipse">
            <a:avLst/>
          </a:pr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Immagine 4" descr=""/>
          <p:cNvPicPr/>
          <p:nvPr/>
        </p:nvPicPr>
        <p:blipFill>
          <a:blip r:embed="rId1"/>
          <a:srcRect l="0" t="0" r="0" b="9293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magine 4" descr=""/>
          <p:cNvPicPr/>
          <p:nvPr/>
        </p:nvPicPr>
        <p:blipFill>
          <a:blip r:embed="rId1"/>
          <a:stretch/>
        </p:blipFill>
        <p:spPr>
          <a:xfrm>
            <a:off x="115560" y="85320"/>
            <a:ext cx="6401160" cy="668700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7180560" y="789120"/>
            <a:ext cx="41770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Le Società scientifiche e le Associazioni tecnico scientifiche delle professioni sanitarie producono Linee Guida e Manuali di buone pratiche, ad uso dei professionisti e dei pazienti.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Vedi pubblicazioni nei loro Siti internet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magine 4" descr=""/>
          <p:cNvPicPr/>
          <p:nvPr/>
        </p:nvPicPr>
        <p:blipFill>
          <a:blip r:embed="rId1"/>
          <a:stretch/>
        </p:blipFill>
        <p:spPr>
          <a:xfrm>
            <a:off x="1870920" y="0"/>
            <a:ext cx="8449560" cy="685764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647640" y="18360"/>
            <a:ext cx="10515240" cy="132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RICERCA NELLE RIVISTE ITALIANE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"/>
          <p:cNvSpPr/>
          <p:nvPr/>
        </p:nvSpPr>
        <p:spPr>
          <a:xfrm flipH="1">
            <a:off x="8575920" y="3335760"/>
            <a:ext cx="3291480" cy="320004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641880" y="623160"/>
            <a:ext cx="10904760" cy="56073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TextShape 4"/>
          <p:cNvSpPr txBox="1"/>
          <p:nvPr/>
        </p:nvSpPr>
        <p:spPr>
          <a:xfrm>
            <a:off x="5202000" y="1188720"/>
            <a:ext cx="5852520" cy="4787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it-IT" sz="6000" spc="-1" strike="noStrike">
                <a:solidFill>
                  <a:srgbClr val="000000"/>
                </a:solidFill>
                <a:latin typeface="Aptos Display"/>
              </a:rPr>
              <a:t>AIR</a:t>
            </a:r>
            <a:br/>
            <a:r>
              <a:rPr b="1" lang="it-IT" sz="3100" spc="-1" strike="noStrike">
                <a:solidFill>
                  <a:srgbClr val="000000"/>
                </a:solidFill>
                <a:latin typeface="Aptos Display"/>
              </a:rPr>
              <a:t>Assistenza Infermieristica e Ricerca</a:t>
            </a:r>
            <a:br/>
            <a:r>
              <a:rPr b="0" lang="it-IT" sz="3100" spc="-1" strike="noStrike">
                <a:solidFill>
                  <a:srgbClr val="000000"/>
                </a:solidFill>
                <a:latin typeface="Aptos Display"/>
              </a:rPr>
              <a:t>Pubblica articoli originali in lingua italiana, a pagamento</a:t>
            </a:r>
            <a:br/>
            <a:br/>
            <a:r>
              <a:rPr b="0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Per accesso e reperimento articoli gratuitamente:</a:t>
            </a:r>
            <a:br/>
            <a:r>
              <a:rPr b="1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https://collection.pensiero.it/</a:t>
            </a:r>
            <a:br/>
            <a:br/>
            <a:r>
              <a:rPr b="1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Scegliere la rivista</a:t>
            </a:r>
            <a:br/>
            <a:br/>
            <a:r>
              <a:rPr b="1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Credenziali di accesso:</a:t>
            </a:r>
            <a:br/>
            <a:r>
              <a:rPr b="1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Login: opivenezia2021</a:t>
            </a:r>
            <a:br/>
            <a:r>
              <a:rPr b="1" lang="it-IT" sz="27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Password: opivenezia2021</a:t>
            </a:r>
            <a:br/>
            <a:br/>
            <a:endParaRPr b="0" lang="en-US" sz="27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97" name="Immagine 4" descr=""/>
          <p:cNvPicPr/>
          <p:nvPr/>
        </p:nvPicPr>
        <p:blipFill>
          <a:blip r:embed="rId1"/>
          <a:stretch/>
        </p:blipFill>
        <p:spPr>
          <a:xfrm>
            <a:off x="1137240" y="1188720"/>
            <a:ext cx="3505680" cy="455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egnaposto contenuto 4" descr=""/>
          <p:cNvPicPr/>
          <p:nvPr/>
        </p:nvPicPr>
        <p:blipFill>
          <a:blip r:embed="rId1"/>
          <a:stretch/>
        </p:blipFill>
        <p:spPr>
          <a:xfrm>
            <a:off x="235080" y="1049760"/>
            <a:ext cx="7737120" cy="557064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235080" y="237240"/>
            <a:ext cx="7210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Aptos"/>
              </a:rPr>
              <a:t>https://www.infermiereonline.org/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213400" y="1049760"/>
            <a:ext cx="374328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Rivista organo ufficiale della FNOPI (Federazione Nazionale Ordini Professione Infermieristica), pubblica articoli contributi scientifici su teoria e pratica infermieristica, organizzazione …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293760" y="244800"/>
            <a:ext cx="11453760" cy="68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5000"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RICERCA IN ALCUNE BANCHE DATI SCIENTIFICHE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graphicFrame>
        <p:nvGraphicFramePr>
          <p:cNvPr id="202" name="Table 2"/>
          <p:cNvGraphicFramePr/>
          <p:nvPr/>
        </p:nvGraphicFramePr>
        <p:xfrm>
          <a:off x="846000" y="1191600"/>
          <a:ext cx="11171160" cy="5261400"/>
        </p:xfrm>
        <a:graphic>
          <a:graphicData uri="http://schemas.openxmlformats.org/drawingml/2006/table">
            <a:tbl>
              <a:tblPr/>
              <a:tblGrid>
                <a:gridCol w="1701000"/>
                <a:gridCol w="6759720"/>
                <a:gridCol w="2710440"/>
              </a:tblGrid>
              <a:tr h="2004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MEDLINE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PubMed® comprende più di </a:t>
                      </a:r>
                      <a:r>
                        <a:rPr b="1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34 milioni di citazioni </a:t>
                      </a: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per la letteratura biomedica da MEDLINE, riviste di scienze della vita e libri online. Le citazioni possono includere collegamenti a contenuti full text da PubMed Central e dai siti web degli editori.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0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1"/>
                        </a:rPr>
                        <a:t>www.pubmed.gov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</a:tr>
              <a:tr h="1628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SCOPUS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Scopus</a:t>
                      </a:r>
                      <a:r>
                        <a:rPr b="0" lang="it-IT" sz="2000" spc="-1" strike="noStrike">
                          <a:solidFill>
                            <a:srgbClr val="4f769f"/>
                          </a:solidFill>
                          <a:latin typeface="Aptos"/>
                        </a:rPr>
                        <a:t> </a:t>
                      </a:r>
                      <a:r>
                        <a:rPr b="0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è una banca dati citazionale dell’editore Elsevier.</a:t>
                      </a:r>
                      <a:br/>
                      <a:r>
                        <a:rPr b="0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Contiene produzione scientifica (articoli di riviste, libri, atti di convegni) peer-reviewed e più di </a:t>
                      </a:r>
                      <a:r>
                        <a:rPr b="1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70 milioni</a:t>
                      </a:r>
                      <a:r>
                        <a:rPr b="0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 </a:t>
                      </a:r>
                      <a:r>
                        <a:rPr b="1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di citazioni </a:t>
                      </a:r>
                      <a:r>
                        <a:rPr b="0" lang="it-IT" sz="2000" spc="-1" strike="noStrike">
                          <a:solidFill>
                            <a:srgbClr val="373a3c"/>
                          </a:solidFill>
                          <a:latin typeface="Aptos"/>
                        </a:rPr>
                        <a:t>bibliografiche, abstract e dati bibliometrici. 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0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2"/>
                        </a:rPr>
                        <a:t>www.scopus.com</a:t>
                      </a:r>
                      <a:endParaRPr b="0" lang="it-IT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</a:tr>
              <a:tr h="1628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CINAHL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La banca dati CINAHL fornisce l'indicizzazione della letteratura infermieristica e delle professioni sanitarie, attraverso </a:t>
                      </a:r>
                      <a:r>
                        <a:rPr b="1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quasi 4000 riviste e abstract</a:t>
                      </a:r>
                      <a:r>
                        <a:rPr b="0" lang="it-IT" sz="20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. Include inoltre tesi di dottorato, atti di convegni, standard di buona pratica clinica, libri e cap. di libri.</a:t>
                      </a: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0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3"/>
                        </a:rPr>
                        <a:t>www.cinahl.com</a:t>
                      </a:r>
                      <a:endParaRPr b="0" lang="it-IT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3" name="Immagine 3" descr=""/>
          <p:cNvPicPr/>
          <p:nvPr/>
        </p:nvPicPr>
        <p:blipFill>
          <a:blip r:embed="rId4"/>
          <a:stretch/>
        </p:blipFill>
        <p:spPr>
          <a:xfrm>
            <a:off x="1115640" y="1777320"/>
            <a:ext cx="1496160" cy="420480"/>
          </a:xfrm>
          <a:prstGeom prst="rect">
            <a:avLst/>
          </a:prstGeom>
          <a:ln>
            <a:noFill/>
          </a:ln>
        </p:spPr>
      </p:pic>
      <p:pic>
        <p:nvPicPr>
          <p:cNvPr id="204" name="Immagine 6" descr=""/>
          <p:cNvPicPr/>
          <p:nvPr/>
        </p:nvPicPr>
        <p:blipFill>
          <a:blip r:embed="rId5"/>
          <a:stretch/>
        </p:blipFill>
        <p:spPr>
          <a:xfrm>
            <a:off x="996120" y="3818160"/>
            <a:ext cx="1376640" cy="579960"/>
          </a:xfrm>
          <a:prstGeom prst="rect">
            <a:avLst/>
          </a:prstGeom>
          <a:ln>
            <a:noFill/>
          </a:ln>
        </p:spPr>
      </p:pic>
      <p:pic>
        <p:nvPicPr>
          <p:cNvPr id="205" name="Immagine 8" descr="Immagine che contiene testo&#10;&#10;Descrizione generata automaticamente"/>
          <p:cNvPicPr/>
          <p:nvPr/>
        </p:nvPicPr>
        <p:blipFill>
          <a:blip r:embed="rId6"/>
          <a:stretch/>
        </p:blipFill>
        <p:spPr>
          <a:xfrm>
            <a:off x="1115640" y="5494680"/>
            <a:ext cx="1099800" cy="73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115640" y="244800"/>
            <a:ext cx="10632240" cy="682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ALCUNE BANCHE DATI SCIENTIFICHE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846000" y="993240"/>
          <a:ext cx="11171160" cy="5094360"/>
        </p:xfrm>
        <a:graphic>
          <a:graphicData uri="http://schemas.openxmlformats.org/drawingml/2006/table">
            <a:tbl>
              <a:tblPr/>
              <a:tblGrid>
                <a:gridCol w="2187000"/>
                <a:gridCol w="6274080"/>
                <a:gridCol w="2710080"/>
              </a:tblGrid>
              <a:tr h="2383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COCHRANE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LIBRARY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La </a:t>
                      </a:r>
                      <a:r>
                        <a:rPr b="1" lang="it-IT" sz="1800" spc="-1" strike="noStrike">
                          <a:solidFill>
                            <a:srgbClr val="467886"/>
                          </a:solidFill>
                          <a:latin typeface="Aptos"/>
                          <a:hlinkClick r:id="rId1"/>
                        </a:rPr>
                        <a:t>Cochrane</a:t>
                      </a:r>
                      <a:r>
                        <a:rPr b="1" lang="it-IT" sz="1800" spc="-1" strike="noStrike">
                          <a:solidFill>
                            <a:srgbClr val="467886"/>
                          </a:solidFill>
                          <a:latin typeface="Aptos"/>
                          <a:hlinkClick r:id="rId2"/>
                        </a:rPr>
                        <a:t> Library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 è il principale prodotto della Cochrane. Si tratta di una raccolta di sei 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database 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che contengono diversi tipi di prove di efficacia, indipendenti e di alta qualità, con lo scopo di supportare il processo decisionale nell'assistenza sanitaria, e un settimo database che fornisce informazioni sui gruppi Cochrane.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Preziosa raccolta di 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revisioni sistematiche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.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3"/>
                        </a:rPr>
                        <a:t>www.cochranelibrary.com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Facilita la costruzione del PICO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</a:tr>
              <a:tr h="1740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EMBASE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Embase è una delle principali fonti bibliografiche per la 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ricerca biomedica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, particolarmente importante anche per la sua copertura in ambito farmaceutico, farmacologico, tossicologico e dei dispositivi medici. Prodotto da Elsevier, è accessibile per gli utenti dell’Università di Padova su piattaforma Ovid.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4"/>
                        </a:rPr>
                        <a:t>www.embase.com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solidFill>
                      <a:srgbClr val="196b24">
                        <a:alpha val="20000"/>
                      </a:srgbClr>
                    </a:solidFill>
                  </a:tcPr>
                </a:tc>
              </a:tr>
              <a:tr h="190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TRIP DATABASE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È un database che 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indicizza alcune tra le migliori risorse 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del WEB , rendendo la ricerca di documenti basati sulle prove di efficacia 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più facile e veloce </a:t>
                      </a: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e riducendo il tempo di selezione e consultazione delle fonti</a:t>
                      </a: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 u="sng">
                          <a:solidFill>
                            <a:srgbClr val="467886"/>
                          </a:solidFill>
                          <a:uFillTx/>
                          <a:latin typeface="Aptos"/>
                          <a:hlinkClick r:id="rId5"/>
                        </a:rPr>
                        <a:t>www.tripdatabase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.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com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it-IT" sz="1800" spc="-1" strike="noStrike">
                          <a:solidFill>
                            <a:srgbClr val="000000"/>
                          </a:solidFill>
                          <a:latin typeface="Aptos"/>
                        </a:rPr>
                        <a:t>Facilita la costruzione del PICO</a:t>
                      </a:r>
                      <a:endParaRPr b="0" lang="it-IT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it-IT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196b24"/>
                      </a:solidFill>
                    </a:lnT>
                    <a:lnB w="12240">
                      <a:solidFill>
                        <a:srgbClr val="196b24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8" name="Immagine 3" descr=""/>
          <p:cNvPicPr/>
          <p:nvPr/>
        </p:nvPicPr>
        <p:blipFill>
          <a:blip r:embed="rId6"/>
          <a:stretch/>
        </p:blipFill>
        <p:spPr>
          <a:xfrm>
            <a:off x="992520" y="1962360"/>
            <a:ext cx="1071360" cy="1071360"/>
          </a:xfrm>
          <a:prstGeom prst="rect">
            <a:avLst/>
          </a:prstGeom>
          <a:ln>
            <a:noFill/>
          </a:ln>
        </p:spPr>
      </p:pic>
      <p:pic>
        <p:nvPicPr>
          <p:cNvPr id="209" name="Immagine 6" descr=""/>
          <p:cNvPicPr/>
          <p:nvPr/>
        </p:nvPicPr>
        <p:blipFill>
          <a:blip r:embed="rId7"/>
          <a:stretch/>
        </p:blipFill>
        <p:spPr>
          <a:xfrm>
            <a:off x="789120" y="3824280"/>
            <a:ext cx="1749600" cy="769680"/>
          </a:xfrm>
          <a:prstGeom prst="rect">
            <a:avLst/>
          </a:prstGeom>
          <a:ln>
            <a:noFill/>
          </a:ln>
        </p:spPr>
      </p:pic>
      <p:pic>
        <p:nvPicPr>
          <p:cNvPr id="210" name="Immagine 8" descr=""/>
          <p:cNvPicPr/>
          <p:nvPr/>
        </p:nvPicPr>
        <p:blipFill>
          <a:blip r:embed="rId8"/>
          <a:stretch/>
        </p:blipFill>
        <p:spPr>
          <a:xfrm>
            <a:off x="789120" y="5864760"/>
            <a:ext cx="1096560" cy="50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253440"/>
            <a:ext cx="10515240" cy="1272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DOVE CERCARE?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994320" y="1526760"/>
            <a:ext cx="10825560" cy="442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1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Forme tradizionali di aggiornamento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(trattati, libri, riviste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…)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Varie forme editoriali (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Linee guida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, Clinical Evidence…)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Banche dati 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(Medline, Cinahl, Embase, Scopus, Cochrane Library, Google Scholar…)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Riviste non scientifiche ma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di carattere divulgativo-informativo 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su tematiche relative all’esercizio professionale, associazioni, esperienze…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Siti istituzionali per </a:t>
            </a: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Leggi, Delibere </a:t>
            </a: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regionali e normative di riferimento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Aptos"/>
              </a:rPr>
              <a:t>Internet ……</a:t>
            </a: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 1" descr=""/>
          <p:cNvPicPr/>
          <p:nvPr/>
        </p:nvPicPr>
        <p:blipFill>
          <a:blip r:embed="rId1"/>
          <a:stretch/>
        </p:blipFill>
        <p:spPr>
          <a:xfrm>
            <a:off x="3060720" y="2669040"/>
            <a:ext cx="5648760" cy="35190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838080" y="253440"/>
            <a:ext cx="10515240" cy="12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Cercare in internet…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893040" y="135000"/>
            <a:ext cx="7364160" cy="28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4000" spc="-1" strike="noStrike">
                <a:solidFill>
                  <a:srgbClr val="ff0000"/>
                </a:solidFill>
                <a:latin typeface="Tahoma"/>
                <a:ea typeface="Tahoma"/>
              </a:rPr>
              <a:t>ATTENZIONE 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4000" spc="-1" strike="noStrike">
                <a:solidFill>
                  <a:srgbClr val="ff0000"/>
                </a:solidFill>
                <a:latin typeface="Tahoma"/>
                <a:ea typeface="Tahoma"/>
              </a:rPr>
              <a:t>Valutare l’attendibilità dei siti internet e dei contenuti dei </a:t>
            </a:r>
            <a:r>
              <a:rPr b="1" lang="it-IT" sz="6000" spc="-1" strike="noStrike">
                <a:solidFill>
                  <a:srgbClr val="ff0000"/>
                </a:solidFill>
                <a:latin typeface="Avenir Next LT Pro"/>
                <a:ea typeface="Tahoma"/>
              </a:rPr>
              <a:t>social!</a:t>
            </a:r>
            <a:endParaRPr b="0" lang="it-IT" sz="6000" spc="-1" strike="noStrike">
              <a:latin typeface="Arial"/>
            </a:endParaRPr>
          </a:p>
        </p:txBody>
      </p:sp>
      <p:pic>
        <p:nvPicPr>
          <p:cNvPr id="150" name="Picture 2" descr="Horaires pour les engins bruyants - Mairie de Lacollonge"/>
          <p:cNvPicPr/>
          <p:nvPr/>
        </p:nvPicPr>
        <p:blipFill>
          <a:blip r:embed="rId1"/>
          <a:stretch/>
        </p:blipFill>
        <p:spPr>
          <a:xfrm>
            <a:off x="161640" y="135000"/>
            <a:ext cx="3099240" cy="344232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2808360" y="3399120"/>
            <a:ext cx="8714520" cy="365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Avenir Next LT Pro"/>
              </a:rPr>
              <a:t>Tutti possono pubblicare contenuti sul web,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Avenir Next LT Pro"/>
              </a:rPr>
              <a:t>pertanto è importante saper individuare quanto un sito è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2400" spc="-1" strike="noStrike">
                <a:solidFill>
                  <a:srgbClr val="000000"/>
                </a:solidFill>
                <a:latin typeface="Avenir Next LT Pro"/>
              </a:rPr>
              <a:t>AFFIDABILE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  <a:ea typeface="Tahoma"/>
              </a:rPr>
              <a:t>Che cosa pubblica?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  <a:ea typeface="Tahoma"/>
              </a:rPr>
              <a:t>Cercare informazioni su chi gestisce il sito, su autori, sede, contatti… (vedi piè di pagina e vari link)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magine 2" descr=""/>
          <p:cNvPicPr/>
          <p:nvPr/>
        </p:nvPicPr>
        <p:blipFill>
          <a:blip r:embed="rId1"/>
          <a:stretch/>
        </p:blipFill>
        <p:spPr>
          <a:xfrm>
            <a:off x="530640" y="1650960"/>
            <a:ext cx="11391840" cy="472176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838080" y="253440"/>
            <a:ext cx="10515240" cy="12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Valutare l’attendibilità dei siti web</a:t>
            </a:r>
            <a:endParaRPr b="0" lang="it-IT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38080" y="253440"/>
            <a:ext cx="10515240" cy="12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Valutare l’attendibilità dei siti web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045080" y="1681920"/>
            <a:ext cx="10711080" cy="43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C’è un modulo per contatti, una modalità per contattare gli autori?</a:t>
            </a:r>
            <a:endParaRPr b="0" lang="it-IT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C’è una biografia, un elenco di pubblicazioni dell’autore?</a:t>
            </a:r>
            <a:endParaRPr b="0" lang="it-IT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Come è composta l’url del sito?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.com = sito commerciale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.edu = sito educational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.org = organizzazione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.gov = sito governativo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.it = sito italiano</a:t>
            </a:r>
            <a:endParaRPr b="0" lang="it-IT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.unipd (unife, unimi, uniud….) = sito italiano di università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venir Next LT Pro"/>
              </a:rPr>
              <a:t>Ci sono sponsor, pubblicità, banner…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253440"/>
            <a:ext cx="10515240" cy="703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c00000"/>
                </a:solidFill>
                <a:latin typeface="Aptos Display"/>
              </a:rPr>
              <a:t>COSA CERCARE?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527760" y="1148040"/>
            <a:ext cx="10825560" cy="523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000000"/>
                </a:solidFill>
                <a:latin typeface="Aptos"/>
              </a:rPr>
              <a:t>FONTI PRIMARIE </a:t>
            </a: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Articoli che descrivono i singoli studi: sperimentali, osservazionali, descrittivi, qualitativi…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000000"/>
                </a:solidFill>
                <a:latin typeface="Aptos"/>
              </a:rPr>
              <a:t>FONTI SECONDARIE </a:t>
            </a:r>
            <a:endParaRPr b="0" lang="en-US" sz="3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Riassumono e traggono conclusioni 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dagli studi primari: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revisioni sistematiche, metanalisi,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linee guida, CATs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(Critical Apprisal Topic), reports…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it-IT" sz="3200" spc="-1" strike="noStrike">
                <a:solidFill>
                  <a:srgbClr val="000000"/>
                </a:solidFill>
                <a:latin typeface="Aptos"/>
              </a:rPr>
              <a:t>FONTI TERZIARIE</a:t>
            </a:r>
            <a:endParaRPr b="0" lang="en-US" sz="3200" spc="-1" strike="noStrike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t-IT" sz="2200" spc="-1" strike="noStrike">
                <a:solidFill>
                  <a:srgbClr val="000000"/>
                </a:solidFill>
                <a:latin typeface="Aptos"/>
              </a:rPr>
              <a:t>Libri di testo, trattati, editoriali…</a:t>
            </a:r>
            <a:endParaRPr b="0" lang="en-US" sz="22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58" name="Immagine 3" descr=""/>
          <p:cNvPicPr/>
          <p:nvPr/>
        </p:nvPicPr>
        <p:blipFill>
          <a:blip r:embed="rId1"/>
          <a:stretch/>
        </p:blipFill>
        <p:spPr>
          <a:xfrm>
            <a:off x="5422320" y="2197800"/>
            <a:ext cx="6640560" cy="351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523880" y="1999440"/>
            <a:ext cx="9143640" cy="2763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60" name="Immagine3" descr=""/>
          <p:cNvPicPr/>
          <p:nvPr/>
        </p:nvPicPr>
        <p:blipFill>
          <a:blip r:embed="rId1"/>
          <a:stretch/>
        </p:blipFill>
        <p:spPr>
          <a:xfrm>
            <a:off x="578520" y="625680"/>
            <a:ext cx="11374920" cy="595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887</TotalTime>
  <Application>LibreOffice/6.4.7.2$Windows_x86 LibreOffice_project/639b8ac485750d5696d7590a72ef1b496725cfb5</Application>
  <Words>1122</Words>
  <Paragraphs>127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2024-03-05T23:10:29Z</dcterms:created>
  <dc:creator>rizzo chiara</dc:creator>
  <dc:description/>
  <dc:language>it-IT</dc:language>
  <cp:lastModifiedBy/>
  <dcterms:modified xsi:type="dcterms:W3CDTF">2026-06-04T09:52:23Z</dcterms:modified>
  <cp:revision>16</cp:revision>
  <dc:subject/>
  <dc:title>Infermieristica 2 Teoria e Metodologia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