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708" r:id="rId5"/>
    <p:sldMasterId id="2147483720" r:id="rId6"/>
  </p:sldMasterIdLst>
  <p:notesMasterIdLst>
    <p:notesMasterId r:id="rId48"/>
  </p:notesMasterIdLst>
  <p:handoutMasterIdLst>
    <p:handoutMasterId r:id="rId49"/>
  </p:handoutMasterIdLst>
  <p:sldIdLst>
    <p:sldId id="298" r:id="rId7"/>
    <p:sldId id="268" r:id="rId8"/>
    <p:sldId id="362" r:id="rId9"/>
    <p:sldId id="270" r:id="rId10"/>
    <p:sldId id="357" r:id="rId11"/>
    <p:sldId id="285" r:id="rId12"/>
    <p:sldId id="274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4" r:id="rId21"/>
    <p:sldId id="282" r:id="rId22"/>
    <p:sldId id="265" r:id="rId23"/>
    <p:sldId id="351" r:id="rId24"/>
    <p:sldId id="385" r:id="rId25"/>
    <p:sldId id="344" r:id="rId26"/>
    <p:sldId id="379" r:id="rId27"/>
    <p:sldId id="325" r:id="rId28"/>
    <p:sldId id="363" r:id="rId29"/>
    <p:sldId id="364" r:id="rId30"/>
    <p:sldId id="345" r:id="rId31"/>
    <p:sldId id="346" r:id="rId32"/>
    <p:sldId id="377" r:id="rId33"/>
    <p:sldId id="347" r:id="rId34"/>
    <p:sldId id="368" r:id="rId35"/>
    <p:sldId id="378" r:id="rId36"/>
    <p:sldId id="386" r:id="rId37"/>
    <p:sldId id="355" r:id="rId38"/>
    <p:sldId id="373" r:id="rId39"/>
    <p:sldId id="358" r:id="rId40"/>
    <p:sldId id="359" r:id="rId41"/>
    <p:sldId id="360" r:id="rId42"/>
    <p:sldId id="361" r:id="rId43"/>
    <p:sldId id="381" r:id="rId44"/>
    <p:sldId id="380" r:id="rId45"/>
    <p:sldId id="369" r:id="rId46"/>
    <p:sldId id="382" r:id="rId4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19" autoAdjust="0"/>
  </p:normalViewPr>
  <p:slideViewPr>
    <p:cSldViewPr snapToGrid="0">
      <p:cViewPr>
        <p:scale>
          <a:sx n="140" d="100"/>
          <a:sy n="140" d="100"/>
        </p:scale>
        <p:origin x="-1086" y="-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4E7F1-6134-4BBE-AF83-7F25B0CA18E2}" type="datetimeFigureOut">
              <a:rPr lang="it-IT" smtClean="0"/>
              <a:t>13/01/2026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26311-C3C0-434A-B789-15BC3F2EAA1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5118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9A33A-0CF3-4328-8241-480423EFCE28}" type="datetimeFigureOut">
              <a:rPr lang="it-IT" noProof="0" smtClean="0"/>
              <a:t>13/01/2026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D81F-B392-4C17-A812-7A5FAE5A313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097343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D81F-B392-4C17-A812-7A5FAE5A3138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645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B68F19-06B3-4B05-BCEF-A0998059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E40298-05D0-434C-BE80-21B911C4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95A592-4A8D-4C38-B874-C80FA257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890B6-6AFF-4BD9-A3F6-65E05A5931F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2872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4162DC-6772-483F-9D5F-B0B78CD5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CD1B94-3BB8-4611-BB81-6F2B9BEA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8185EA-124A-43F7-860E-AC9F1F32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3190B-701D-4E21-93F9-EF766BA6AB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800338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61F870-225D-4F8D-86B6-3B1BF926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787014-A703-4AAE-B887-1862B7B9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FC2DBB-0775-4A4E-A749-CC65B4C9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734B4-AD96-4682-965E-C75EE0ED3BD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326666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E3809B-C4A2-4C27-A7E4-868BB17F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30656-FDDD-4B69-801E-88D5DB3B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D6A9FA-2F4F-4B39-92E8-03C52812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678E1-87D8-4AFF-A86E-8BE86040C44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58309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8A3AF0-FED7-415A-8057-7A6F41E0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0FF08B-68CF-4B59-8B42-D2A7C2F8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26CF16-7126-47A5-96ED-0D1380B6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5E883-2AB9-4A98-91BF-F5D6FC6722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585521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96668A-35E2-4733-BF1E-57DAAB2A6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75D31C-6366-48F7-A9D2-9F06B6CD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317FCF-4E5A-4FE4-95E4-0378B45C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5CD7B-2538-4904-85D7-28589D893A7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969023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AA02799-7A73-45EB-9261-B1B66E5D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8F0A5E8-4AF8-4903-86D1-52C4726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A91D96E-ADBA-4D54-8BBE-1CFD63CF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7E9DC-2CD6-4689-B766-7B7BC970BB1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22382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AF351E03-5933-4594-A9E4-C6E224FD7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4328737-CE24-46BB-9F0A-FF614E7B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9EE07D81-44F7-49AF-B9C7-36CFDA40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18D69-F413-40F8-934D-A9C2F7045DA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191770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3DC4E76B-EA28-4314-A175-970774D7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F9324DCE-0EC5-4165-A1D6-96825A59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AB06B89C-90E4-4C86-915B-C80F3973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24AB6-ACCC-4BDC-A37E-380283BC19B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242964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3FC095DF-3AEA-4D0A-94AE-F9B7ED2A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05F5B323-9044-484F-BE51-355CA823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5603FB3C-6B7F-426E-8246-430754E6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18078-F816-4993-9951-71552722BC8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5747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1B1F39A-2299-4AED-B575-C1F6362E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8F0156E-AD2A-44B2-A592-3066144C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42CFFD6-A800-49F4-874D-A8213BB7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7040E-1C55-4E3A-9323-7A6287D267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23632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6E14E8-C460-4815-A082-3ACE41A0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5B7EA7-1ABB-4D00-AEE9-9AC25ED3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CDDDDA-9A13-4F41-8961-D7A9DEC4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9182-B799-491B-9C8C-BB00E4E4C0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650512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008A2B0-BD28-4661-8AAE-68611E25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52FBB36-E912-4EC5-A387-576818C0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834D143-E2CF-4919-925E-BB325D47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FF02A-6F0E-461A-A400-F97C8CB9B96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35186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03DE74-6CCC-42C0-92A5-63967AB0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834AEE-B4CD-4620-B08C-2FD3A47D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EBC8E6-076D-4AE1-9FF2-069D0C2A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99250-48E0-4D35-8AFC-F437DC2555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479713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35E8E2-8387-4201-8078-408FB5BC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F2B6EF-56FB-4354-A3CA-EE1130F0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C3F5F7-A766-49BD-94C4-4C697946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5E65E-D6B4-45ED-A0E9-C4E779FE0EE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409534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AA7D2-1556-4103-AC86-37D5D0728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4F7A94-27C7-4028-85A7-6B311606C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21FC5C-BF7F-45D1-8420-2A66EABD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BFDE2A-C71F-4C3F-A1B2-1941DBD5F0BC}" type="datetime1">
              <a:rPr lang="it-IT" noProof="0" smtClean="0"/>
              <a:t>13/01/2026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3C6E0B-2263-45F0-B5C7-72F4B780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0DE188-004F-4E92-8E20-E6518CF1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739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E87D2-668E-4C9C-A680-23AEB04B0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369DF7-E826-4D96-A6BB-35EA80ADC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D079C8-A1AD-4BD2-B357-1F47EF81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6F6099E-0966-4452-9457-D38063DDF34A}" type="datetime1">
              <a:rPr lang="it-IT" noProof="0" smtClean="0"/>
              <a:t>13/01/2026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F17FBB-1A77-4101-99C3-84648E6B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893FB7-B218-4E06-A9C7-86D2BB02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37231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82961-08A2-489C-9B20-3165F0CB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09754F-AF15-4F37-B630-2A46B6C2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7E05F3-2AE8-4C36-9468-C94E8344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2220B3-283D-456F-9E36-1CBC90B10E02}" type="datetime1">
              <a:rPr lang="it-IT" noProof="0" smtClean="0"/>
              <a:t>13/01/2026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A0C112-4FD3-4D89-8790-B2D1463E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D5C53E-CFBB-4F46-9D10-5ADFF2FC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60444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A4616D-674C-4909-9886-F8D729C3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276AA0-523D-493A-B492-C06B47D2B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14DFBD-1414-4F11-921F-F8011E11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3AC6FE-9E60-4A21-B992-D1A915C1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AC8CD0-9267-42D0-9464-A9F549D73BE8}" type="datetime1">
              <a:rPr lang="it-IT" noProof="0" smtClean="0"/>
              <a:t>13/01/2026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9B0FA5-40C8-428E-814B-50AA463A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C77117-92FB-42D5-AB61-8969157B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31602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A7BAEF-2447-4E60-B28C-72BC1F54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C4B656-C41D-4C84-8412-57572E07A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A12B92-76DD-4877-9294-9D600EE9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0510B4-413B-4EAB-A3C2-257C60150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E6F29A9-6CC7-4A51-977B-77A1CDFB4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0FBCBFF-328F-4F4A-AE16-9FD268BCF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8052EB-7CCB-4DB2-B1A8-9439C6EF8D8D}" type="datetime1">
              <a:rPr lang="it-IT" noProof="0" smtClean="0"/>
              <a:t>13/01/2026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4565E0D-3629-448E-926A-C14B9D6D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0622E52-2CCF-4F9D-84B6-CE9EF5CA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2158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EB2B73-F069-47CF-AB42-4F4A542B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A8B8C08-DCB7-47A8-B2F8-326402AE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65C04B-A1E7-46A8-BC66-5F5DFD56FE0C}" type="datetime1">
              <a:rPr lang="it-IT" noProof="0" smtClean="0"/>
              <a:t>13/01/2026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03B523A-0B92-4ECF-82AC-1344D191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9A17CB-8817-4629-AEE1-363948B5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81035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E81910-7E4E-4246-9CAE-4AC22866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AA26E8-7ECB-4BF2-A903-7DC464D6CA0D}" type="datetime1">
              <a:rPr lang="it-IT" noProof="0" smtClean="0"/>
              <a:t>13/01/2026</a:t>
            </a:fld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218289-6058-4B69-84BE-EC8E3A3E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69EAFD-43C3-4449-968B-83372588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294138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047CD1-397D-4F98-8290-33C57A9D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63A95D-85CD-464D-B929-DB296021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F0188E-982C-4670-BD87-C7150FE2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0F75B-D323-4769-A26B-398F1FC376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255133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B71A3A-8892-4B41-87D6-2B2246EA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F188AA-0863-4CD8-9828-BC772BE4D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2A23BC-D9D2-4B0A-9D6A-5959389B9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C9993A-F4D1-4B7E-80D3-F3477F5D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37A19B8-3380-4960-9CDC-862800A38120}" type="datetime1">
              <a:rPr lang="it-IT" noProof="0" smtClean="0"/>
              <a:t>13/01/2026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D15E1D-862E-447B-9B21-64B7DEE4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80BEEC9-8FB1-492C-A63C-FFE26652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53637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C09942-8D66-40D5-B22C-C4372FFE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B09C066-E64F-4D7E-9CDB-B952AA9E3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767E1C-66B0-4A3E-8ABA-F069AAD35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13D4AB-F613-4029-9E5F-539ADA1C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5573E1-1A7C-474F-9A57-F6A1D6A7A336}" type="datetime1">
              <a:rPr lang="it-IT" noProof="0" smtClean="0"/>
              <a:t>13/01/2026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23CB80-6574-4538-BBDD-F6B56027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ABEB4A-7D3F-4536-B1E8-842D89D4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41284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EB275-D2C8-419A-8086-A228D163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562F29-871C-4841-8540-0A4EEA36C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8D531E-5659-4832-B23F-7292CDA6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AA26E8-7ECB-4BF2-A903-7DC464D6CA0D}" type="datetime1">
              <a:rPr lang="it-IT" noProof="0" smtClean="0"/>
              <a:t>13/01/2026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CC1901-69F7-407C-937B-2908B47B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118720-2BFE-465D-AE44-F5FB964C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83177439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BD5C23B-3B51-4BB9-94C9-DF2D9D9FA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BEC7D0-62A5-464B-93FF-FF4EC5015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02D457-85CB-4413-B9BF-504838CD1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AA26E8-7ECB-4BF2-A903-7DC464D6CA0D}" type="datetime1">
              <a:rPr lang="it-IT" noProof="0" smtClean="0"/>
              <a:t>13/01/2026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827052-C93B-4184-9D43-123D9C05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E1549C-FB54-4A09-9C94-47348946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1476951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847D5D2-8773-404E-B9D9-92627C74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805F302-9343-4CB6-99A8-B9102350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60607BC-A40A-48B2-B79B-450B8A00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AA953-DD79-44F9-85C1-CE8E1BE40D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47251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6CE04E68-E834-4348-B0CD-A92FC3B3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9673A059-13A5-484C-8E87-0FCB6E5D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B7FE530B-E587-4CD7-A00E-9AAB36BE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3BEEC-194D-4F46-9921-111680C32B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689408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948A2D0E-0946-4230-9F4C-76DCDB9A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58BA4838-B53B-4394-ABE4-EC86F5B4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A8714010-BFA9-4FFA-B578-D2E31F9D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0728C-F832-41BD-9AC6-AD65187A1D0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637133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84D6F717-74D2-41A5-8582-90AB015B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BFD45FDA-92B5-4CA9-8E74-EF53C4A9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1EF754FF-F083-45F7-B1F4-62950137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25813-191B-4E23-A80B-D242B34EEA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069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531980E-11E0-4D67-AD34-D179FD9BA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89846DE-0346-4796-B323-1DAD15B8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425451F-FAD5-43A8-8F71-1B9F80FB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C5A63-9275-486B-AA67-D01945175FA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332126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7C1C279-8174-4F9E-AF3D-BF525CC2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1488D81-D88A-4970-8594-C56E212C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F679EF6-8C1C-4430-8B29-8269554A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1FDDD-F609-485B-8955-D4A55539ACD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50205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7A6B067-C0E8-47E2-A8AE-C5E7E7C36A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6D1DA8-2A94-4CAC-83CE-D6357328C2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81BA07-D869-4F6E-BC29-F9EF196C7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99E0EE-95F8-4387-A139-9D9841EF4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40480F-988C-4699-9460-1A40E659F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5CAAED-1648-4365-BDDE-B7D7CBBB499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325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936C7E0-ED99-4FFA-AC0B-58C30864F7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4EE9BA-A45B-47D5-8034-608D3B3415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9ABF17-D582-4CC5-B6F4-BE3612DD9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it-IT"/>
              <a:t>Chiara Rizzo  2009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A4520C-FD9F-4474-B7E4-FF3F1994C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48B99F-93FA-42A9-8AC0-FE5797204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06B941D-9919-441F-BE59-16D010F4CC9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576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BEF67FB-DFD6-4243-9ED5-DE40C3FFC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CB923E-17E5-4553-A1B8-B6C282DDA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8020BE-560E-4042-865F-80F7F2B34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BAA26E8-7ECB-4BF2-A903-7DC464D6CA0D}" type="datetime1">
              <a:rPr lang="it-IT" noProof="0" smtClean="0"/>
              <a:t>13/01/2026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003762-FB9B-439A-9701-724F44317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EBDE36-B493-4066-90CF-AB4F7249E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7802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n primo piano di un pezzo di carta con una matita sopr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  <a:solidFill>
            <a:srgbClr val="00B050"/>
          </a:solidFill>
        </p:spPr>
        <p:txBody>
          <a:bodyPr rtlCol="0" anchor="b">
            <a:norm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</a:rPr>
              <a:t>ESERCITAZIONE CASO CLINICO</a:t>
            </a:r>
            <a:br>
              <a:rPr lang="it-IT" sz="4400" b="1" dirty="0">
                <a:solidFill>
                  <a:schemeClr val="tx1"/>
                </a:solidFill>
              </a:rPr>
            </a:br>
            <a:endParaRPr lang="it-IT" sz="4400" b="1" dirty="0">
              <a:solidFill>
                <a:schemeClr val="tx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  <a:solidFill>
            <a:srgbClr val="92D050"/>
          </a:solidFill>
        </p:spPr>
        <p:txBody>
          <a:bodyPr rtlCol="0" anchor="t">
            <a:normAutofit fontScale="92500" lnSpcReduction="10000"/>
          </a:bodyPr>
          <a:lstStyle/>
          <a:p>
            <a:pPr algn="ctr" rtl="0">
              <a:lnSpc>
                <a:spcPct val="100000"/>
              </a:lnSpc>
            </a:pPr>
            <a:r>
              <a:rPr lang="it-IT" sz="1600" dirty="0"/>
              <a:t>Rosa Maria Cristina, Dorio Roberta, </a:t>
            </a:r>
            <a:r>
              <a:rPr lang="it-IT" sz="1600" dirty="0" err="1"/>
              <a:t>Deppieri</a:t>
            </a:r>
            <a:r>
              <a:rPr lang="it-IT" sz="1600" dirty="0"/>
              <a:t> Paola</a:t>
            </a:r>
            <a:r>
              <a:rPr lang="it-IT" sz="1600"/>
              <a:t>, Doria </a:t>
            </a:r>
            <a:r>
              <a:rPr lang="it-IT" sz="1600" dirty="0"/>
              <a:t>Gabriele </a:t>
            </a:r>
            <a:br>
              <a:rPr lang="it-IT" sz="1600" dirty="0"/>
            </a:br>
            <a:r>
              <a:rPr lang="it-IT" sz="1600"/>
              <a:t>AA 2025/2026</a:t>
            </a:r>
            <a:endParaRPr lang="it-IT" sz="1600" dirty="0"/>
          </a:p>
          <a:p>
            <a:pPr rtl="0">
              <a:lnSpc>
                <a:spcPct val="100000"/>
              </a:lnSpc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it-IT" sz="2400" dirty="0"/>
              <a:t>4. ATTIVITA’ ED ESERCIZIO</a:t>
            </a:r>
            <a:br>
              <a:rPr lang="it-IT" sz="2400" dirty="0"/>
            </a:br>
            <a:r>
              <a:rPr lang="it-IT" sz="2400" dirty="0"/>
              <a:t>Alcuni esempi…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949450" y="2075565"/>
            <a:ext cx="8229600" cy="44950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93A299"/>
              </a:buClr>
            </a:pP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 delle scale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Braden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Conley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specificati  o non considerati 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93A299"/>
              </a:buClr>
            </a:pP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 numerici (es. PA, FC…)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senza unità di misura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93A299"/>
              </a:buClr>
            </a:pP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Paziente entra per broncopolmonite: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presente alcun dato su frequenza respiratoria e senza rumori all'auscultazione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93A299"/>
              </a:buClr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Presenza di tosse </a:t>
            </a:r>
            <a:r>
              <a:rPr lang="it-IT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grassa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produttiva</a:t>
            </a:r>
          </a:p>
          <a:p>
            <a:pPr>
              <a:spcBef>
                <a:spcPts val="0"/>
              </a:spcBef>
              <a:buClr>
                <a:srgbClr val="93A299"/>
              </a:buClr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Mancata individuazione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dati clinicamente significativi (Es. FR A RIPOSO= 70  ?) e assenza di manifestazioni</a:t>
            </a:r>
          </a:p>
          <a:p>
            <a:pPr>
              <a:spcBef>
                <a:spcPts val="0"/>
              </a:spcBef>
              <a:buClr>
                <a:srgbClr val="93A299"/>
              </a:buClr>
            </a:pPr>
            <a:endParaRPr lang="it-IT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932" name="CasellaDiTesto 3"/>
          <p:cNvSpPr txBox="1">
            <a:spLocks noChangeArrowheads="1"/>
          </p:cNvSpPr>
          <p:nvPr/>
        </p:nvSpPr>
        <p:spPr bwMode="auto">
          <a:xfrm>
            <a:off x="13769975" y="4862514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8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it-IT" sz="2400" dirty="0"/>
              <a:t>5. SONNO E RIPOSO</a:t>
            </a:r>
            <a:br>
              <a:rPr lang="it-IT" sz="2400" dirty="0"/>
            </a:br>
            <a:r>
              <a:rPr lang="it-IT" sz="2400" dirty="0"/>
              <a:t>Alcuni esempi…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949450" y="2075565"/>
            <a:ext cx="8229600" cy="4495052"/>
          </a:xfrm>
        </p:spPr>
        <p:txBody>
          <a:bodyPr>
            <a:normAutofit/>
          </a:bodyPr>
          <a:lstStyle/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 i dati soggettivi dichiarate situazioni che disturbano il sonno e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assenza di dati oggettivi a supporto (es. aspetto, irritabilità…)…il sonno è alterato o no?</a:t>
            </a:r>
          </a:p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di farmaci SI 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specificati</a:t>
            </a:r>
          </a:p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di farmaci SI. Specificare: Antidolorifici  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?? Non riportato nella scala del dolore</a:t>
            </a:r>
          </a:p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sente riposata dopo il sonno : SI   Dati oggettivi: presenta </a:t>
            </a:r>
            <a:r>
              <a:rPr lang="it-IT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spesso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sonnolenza, rifiuta la merenda per dormire 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??</a:t>
            </a:r>
          </a:p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sveglia </a:t>
            </a:r>
            <a:r>
              <a:rPr lang="it-IT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spesso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durante la notte  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Quante volte?</a:t>
            </a:r>
          </a:p>
          <a:p>
            <a:pPr marL="0" indent="0">
              <a:spcBef>
                <a:spcPts val="0"/>
              </a:spcBef>
              <a:buClr>
                <a:srgbClr val="93A299"/>
              </a:buClr>
              <a:buNone/>
            </a:pPr>
            <a:endParaRPr lang="it-IT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932" name="CasellaDiTesto 3"/>
          <p:cNvSpPr txBox="1">
            <a:spLocks noChangeArrowheads="1"/>
          </p:cNvSpPr>
          <p:nvPr/>
        </p:nvSpPr>
        <p:spPr bwMode="auto">
          <a:xfrm>
            <a:off x="13769975" y="4862514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7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it-IT" sz="2400" dirty="0"/>
              <a:t>6. COGNITIVO- PERCETTIVO</a:t>
            </a:r>
            <a:br>
              <a:rPr lang="it-IT" sz="2400" dirty="0"/>
            </a:br>
            <a:r>
              <a:rPr lang="it-IT" sz="2400" dirty="0"/>
              <a:t>Alcuni esempi…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949450" y="2075565"/>
            <a:ext cx="8229600" cy="4495052"/>
          </a:xfrm>
        </p:spPr>
        <p:txBody>
          <a:bodyPr>
            <a:normAutofit/>
          </a:bodyPr>
          <a:lstStyle/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 "SI" NRS 8   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non riportato in scheda accertamento dolore né il dato né terapia antidolorifica  ??</a:t>
            </a:r>
          </a:p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Compilazione scheda accertamento del dolore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completa</a:t>
            </a:r>
          </a:p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Dichiarata sordità all’ingresso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registrata ipoacusia tra i dati del modello (sordità = ipoacusia?)</a:t>
            </a:r>
          </a:p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 soggettivo ipoacusia, dati oggettivi no deficit udito 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chi credere???</a:t>
            </a:r>
          </a:p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Paziente con ipoacusia senza apparecchio acustico.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riportate modalità di comunicazione specifiche (es. necessario parlare ad alta voce)</a:t>
            </a:r>
          </a:p>
          <a:p>
            <a:pPr marL="0" lvl="2" indent="0" algn="just">
              <a:spcAft>
                <a:spcPct val="20000"/>
              </a:spcAft>
              <a:buNone/>
            </a:pPr>
            <a:endParaRPr lang="it-IT" sz="24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just">
              <a:spcAft>
                <a:spcPct val="20000"/>
              </a:spcAft>
              <a:buNone/>
            </a:pPr>
            <a:endParaRPr lang="it-IT" sz="24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932" name="CasellaDiTesto 3"/>
          <p:cNvSpPr txBox="1">
            <a:spLocks noChangeArrowheads="1"/>
          </p:cNvSpPr>
          <p:nvPr/>
        </p:nvSpPr>
        <p:spPr bwMode="auto">
          <a:xfrm>
            <a:off x="13769975" y="4862514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8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it-IT" sz="2400" dirty="0"/>
              <a:t>7. PERCEZIONE DI SE’ – CONCETTO DI SE’</a:t>
            </a:r>
            <a:br>
              <a:rPr lang="it-IT" sz="2400" dirty="0"/>
            </a:br>
            <a:r>
              <a:rPr lang="it-IT" sz="2400" dirty="0"/>
              <a:t>Alcuni esempi…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949450" y="2075565"/>
            <a:ext cx="8229600" cy="4495052"/>
          </a:xfrm>
        </p:spPr>
        <p:txBody>
          <a:bodyPr>
            <a:normAutofit/>
          </a:bodyPr>
          <a:lstStyle/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Cambiamenti nel corpo : "Aumento del peso"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modello nutrizionale si trova il dato, ma non si collega alla percezione di sé….Incide sul concetto di sé?</a:t>
            </a:r>
          </a:p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Preoccupazioni relative al ricovero: "la paziente è preoccupata del suo stato di salute…"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sotto Problemi connessi al ricovero: «nessuno»</a:t>
            </a:r>
          </a:p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Cambiamenti nel corpo: "Riferisce di stare meglio"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Rispetto a cosa?</a:t>
            </a:r>
          </a:p>
          <a:p>
            <a:pPr marL="342900" lvl="2" indent="-342900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paziente riferisce la sensazione di «corpo malato» …verbalizza assenza di problemi di percezione di sé  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??</a:t>
            </a:r>
            <a:endParaRPr lang="it-IT" sz="24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just">
              <a:spcAft>
                <a:spcPct val="20000"/>
              </a:spcAft>
              <a:buNone/>
            </a:pPr>
            <a:endParaRPr lang="it-IT" sz="24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932" name="CasellaDiTesto 3"/>
          <p:cNvSpPr txBox="1">
            <a:spLocks noChangeArrowheads="1"/>
          </p:cNvSpPr>
          <p:nvPr/>
        </p:nvSpPr>
        <p:spPr bwMode="auto">
          <a:xfrm>
            <a:off x="13769975" y="4862514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6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it-IT" sz="2400" dirty="0"/>
              <a:t>8. RUOLI E RELAZIONI</a:t>
            </a:r>
            <a:br>
              <a:rPr lang="it-IT" sz="2400" dirty="0"/>
            </a:br>
            <a:r>
              <a:rPr lang="it-IT" sz="2400" dirty="0"/>
              <a:t>Alcuni esempi…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949450" y="1790701"/>
            <a:ext cx="8229600" cy="4779917"/>
          </a:xfrm>
        </p:spPr>
        <p:txBody>
          <a:bodyPr>
            <a:normAutofit/>
          </a:bodyPr>
          <a:lstStyle/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«lavorava nei tabacchi» 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Manifattura tabacchi o tabaccaio?</a:t>
            </a:r>
          </a:p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Paziente che non ha nessun rapporto con i familiari. Preoccupazioni dei familiari relative al ricovero:    "Nessuna"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E’ una deduzione infondata. Informazione non rilevabile</a:t>
            </a:r>
          </a:p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Scarsa attenzione al ruolo dei familiari e alle loro preoccupazioni  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Attenzione al ruolo del </a:t>
            </a:r>
            <a:r>
              <a:rPr lang="it-IT" sz="2400" i="1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caregiver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…!</a:t>
            </a:r>
          </a:p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Preoccupazioni dei familiari raccolte come percepite dal paziente invece che dai soggetti specifici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Chi è preoccupato?</a:t>
            </a:r>
          </a:p>
          <a:p>
            <a:pPr marL="342900" lvl="2" indent="-342900" algn="just">
              <a:spcAft>
                <a:spcPct val="20000"/>
              </a:spcAft>
            </a:pP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Tendenza a dare poca importanza all'uso del dialetto (lingua parlata italiano </a:t>
            </a:r>
            <a:r>
              <a:rPr lang="it-IT" sz="2400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fronte della tipologia di paziente anziano</a:t>
            </a:r>
            <a:r>
              <a:rPr lang="it-IT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lvl="2" indent="0" algn="just">
              <a:spcAft>
                <a:spcPct val="20000"/>
              </a:spcAft>
              <a:buNone/>
            </a:pPr>
            <a:endParaRPr lang="it-IT" sz="24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just">
              <a:spcAft>
                <a:spcPct val="20000"/>
              </a:spcAft>
              <a:buNone/>
            </a:pPr>
            <a:endParaRPr lang="it-IT" sz="24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932" name="CasellaDiTesto 3"/>
          <p:cNvSpPr txBox="1">
            <a:spLocks noChangeArrowheads="1"/>
          </p:cNvSpPr>
          <p:nvPr/>
        </p:nvSpPr>
        <p:spPr bwMode="auto">
          <a:xfrm>
            <a:off x="13769975" y="4862514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38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it-IT" sz="2400" dirty="0"/>
              <a:t>9. COPING – TOLLERANZA ALLO STRESS</a:t>
            </a:r>
            <a:br>
              <a:rPr lang="it-IT" sz="2400" dirty="0"/>
            </a:br>
            <a:r>
              <a:rPr lang="it-IT" sz="2400" dirty="0"/>
              <a:t>Alcuni esempi…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981200" y="2175737"/>
            <a:ext cx="8229600" cy="4187485"/>
          </a:xfrm>
        </p:spPr>
        <p:txBody>
          <a:bodyPr>
            <a:normAutofit/>
          </a:bodyPr>
          <a:lstStyle/>
          <a:p>
            <a:pPr indent="-342900" algn="just">
              <a:spcAft>
                <a:spcPct val="200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situazioni di ansia grave in dati soggettivi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che non trovano corrispondenza nell'oggettività o nei modelli potenzialmente collegati (es. </a:t>
            </a:r>
            <a:r>
              <a:rPr lang="it-IT" i="1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coping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percezione di sé-sonno)</a:t>
            </a:r>
          </a:p>
          <a:p>
            <a:pPr indent="-342900" algn="just">
              <a:spcAft>
                <a:spcPct val="200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«Il paziente riferisce che quando si sente un po' stressato usa una pallina antistress per calmarsi"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Quale situazione è fonte di stress?</a:t>
            </a:r>
          </a:p>
          <a:p>
            <a:pPr indent="-342900" algn="just">
              <a:spcAft>
                <a:spcPct val="200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paziente sopporta lo stress provocato dall’ansia senza nessun </a:t>
            </a:r>
            <a:r>
              <a:rPr lang="it-IT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ausilio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Supporto terapeutico? </a:t>
            </a: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932" name="CasellaDiTesto 3"/>
          <p:cNvSpPr txBox="1">
            <a:spLocks noChangeArrowheads="1"/>
          </p:cNvSpPr>
          <p:nvPr/>
        </p:nvSpPr>
        <p:spPr bwMode="auto">
          <a:xfrm>
            <a:off x="13769975" y="4862514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42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it-IT" sz="2400" dirty="0"/>
              <a:t>10. SESSUALITA’ E RIPRODUZIONE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981200" y="3798887"/>
            <a:ext cx="8229600" cy="2889297"/>
          </a:xfrm>
        </p:spPr>
        <p:txBody>
          <a:bodyPr>
            <a:normAutofit/>
          </a:bodyPr>
          <a:lstStyle/>
          <a:p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Nessuna particolare criticità evidenziata</a:t>
            </a:r>
            <a:endParaRPr lang="it-IT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932" name="CasellaDiTesto 3"/>
          <p:cNvSpPr txBox="1">
            <a:spLocks noChangeArrowheads="1"/>
          </p:cNvSpPr>
          <p:nvPr/>
        </p:nvSpPr>
        <p:spPr bwMode="auto">
          <a:xfrm>
            <a:off x="13769975" y="4862514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E717DF0-3851-4A3E-2EAF-3105098E985D}"/>
              </a:ext>
            </a:extLst>
          </p:cNvPr>
          <p:cNvSpPr txBox="1">
            <a:spLocks/>
          </p:cNvSpPr>
          <p:nvPr/>
        </p:nvSpPr>
        <p:spPr>
          <a:xfrm>
            <a:off x="838200" y="149288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/>
              <a:t>11. VALORI E CONVINZIONI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5783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z="3100" dirty="0">
                <a:solidFill>
                  <a:schemeClr val="accent1">
                    <a:lumMod val="75000"/>
                  </a:schemeClr>
                </a:solidFill>
              </a:rPr>
              <a:t>TABELLA RIEPILOGATIVA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457200" lvl="1" indent="0" algn="just">
              <a:spcAft>
                <a:spcPct val="20000"/>
              </a:spcAft>
              <a:buNone/>
            </a:pPr>
            <a:r>
              <a:rPr lang="it-IT" b="1" dirty="0"/>
              <a:t>Elementi di criticità riscontrati:</a:t>
            </a:r>
          </a:p>
          <a:p>
            <a:pPr marL="742950" lvl="1" indent="-285750">
              <a:spcAft>
                <a:spcPct val="20000"/>
              </a:spcAft>
              <a:buFont typeface="Wingdings" pitchFamily="2" charset="2"/>
              <a:buChar char="§"/>
            </a:pPr>
            <a:r>
              <a:rPr lang="it-IT" sz="3200" dirty="0"/>
              <a:t>Difficoltà nell'attribuire motivazioni a rischi e disfunzioni</a:t>
            </a:r>
          </a:p>
          <a:p>
            <a:pPr marL="457200" lvl="1" indent="0">
              <a:spcAft>
                <a:spcPct val="20000"/>
              </a:spcAft>
              <a:buNone/>
            </a:pPr>
            <a:endParaRPr lang="it-IT" sz="3200" dirty="0"/>
          </a:p>
          <a:p>
            <a:pPr marL="742950" lvl="1" indent="-285750">
              <a:spcAft>
                <a:spcPct val="20000"/>
              </a:spcAft>
              <a:buFont typeface="Wingdings" pitchFamily="2" charset="2"/>
              <a:buChar char="§"/>
            </a:pPr>
            <a:r>
              <a:rPr lang="it-IT" sz="3200" i="1" dirty="0"/>
              <a:t>Non considerati alterati alcuni modelli, nei quali erano presenti dati significativi di alterazione</a:t>
            </a:r>
          </a:p>
          <a:p>
            <a:pPr marL="457200" lvl="1" indent="0" algn="just">
              <a:spcAft>
                <a:spcPct val="20000"/>
              </a:spcAft>
              <a:buNone/>
            </a:pPr>
            <a:endParaRPr lang="it-IT" sz="3200" dirty="0"/>
          </a:p>
          <a:p>
            <a:pPr marL="742950" lvl="1" indent="-285750" algn="just">
              <a:spcAft>
                <a:spcPct val="20000"/>
              </a:spcAft>
              <a:buFont typeface="Wingdings" pitchFamily="2" charset="2"/>
              <a:buChar char="§"/>
            </a:pPr>
            <a:r>
              <a:rPr lang="it-IT" sz="3200" dirty="0"/>
              <a:t>Incongruenza con i dati raccolti in fase di accertamento</a:t>
            </a:r>
          </a:p>
          <a:p>
            <a:pPr marL="457200" lvl="1" indent="0" algn="just">
              <a:spcAft>
                <a:spcPct val="20000"/>
              </a:spcAft>
              <a:buNone/>
            </a:pPr>
            <a:r>
              <a:rPr lang="it-IT" dirty="0"/>
              <a:t>	</a:t>
            </a:r>
            <a:endParaRPr lang="it-IT" sz="1800" i="1" dirty="0"/>
          </a:p>
        </p:txBody>
      </p:sp>
      <p:sp>
        <p:nvSpPr>
          <p:cNvPr id="121860" name="CasellaDiTesto 3"/>
          <p:cNvSpPr txBox="1">
            <a:spLocks noChangeArrowheads="1"/>
          </p:cNvSpPr>
          <p:nvPr/>
        </p:nvSpPr>
        <p:spPr bwMode="auto">
          <a:xfrm>
            <a:off x="13769975" y="4862514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olo 1">
            <a:extLst>
              <a:ext uri="{FF2B5EF4-FFF2-40B4-BE49-F238E27FC236}">
                <a16:creationId xmlns:a16="http://schemas.microsoft.com/office/drawing/2014/main" id="{5D46F28D-4D9B-4D4B-8A1F-E25D7FA6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862" y="501648"/>
            <a:ext cx="8042275" cy="8001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Ragionamento diagnostico</a:t>
            </a:r>
          </a:p>
        </p:txBody>
      </p:sp>
      <p:sp>
        <p:nvSpPr>
          <p:cNvPr id="20481" name="Rectangle 3">
            <a:extLst>
              <a:ext uri="{FF2B5EF4-FFF2-40B4-BE49-F238E27FC236}">
                <a16:creationId xmlns:a16="http://schemas.microsoft.com/office/drawing/2014/main" id="{A08E37E1-1406-4008-BDF6-DC2E04F1BD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702630"/>
            <a:ext cx="8229600" cy="3452739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E’ un’attività intellettuale attraverso la quale gli infermieri </a:t>
            </a:r>
            <a:r>
              <a:rPr lang="it-IT" altLang="it-IT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analizzano,  elaborano e interpretano         </a:t>
            </a: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i dati raccolti per </a:t>
            </a:r>
            <a:r>
              <a:rPr lang="it-IT" altLang="it-IT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trarre delle conclusioni</a:t>
            </a: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ctr" eaLnBrk="1" hangingPunct="1"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Si tratta di un processo di pensiero attivo che permette all’infermiere di esplorare le conoscenze archiviate nella sua memoria, per </a:t>
            </a:r>
            <a:r>
              <a:rPr lang="it-IT" altLang="it-IT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assegnare ai dati possibili spiegazioni.</a:t>
            </a:r>
          </a:p>
          <a:p>
            <a:pPr algn="ctr" eaLnBrk="1" hangingPunct="1">
              <a:buFontTx/>
              <a:buNone/>
            </a:pPr>
            <a:endParaRPr lang="it-IT" altLang="it-IT" sz="1000" b="1" dirty="0">
              <a:latin typeface="Comic Sans MS" panose="030F0702030302020204" pitchFamily="66" charset="0"/>
            </a:endParaRPr>
          </a:p>
        </p:txBody>
      </p:sp>
      <p:sp>
        <p:nvSpPr>
          <p:cNvPr id="20482" name="Segnaposto numero diapositiva 5">
            <a:extLst>
              <a:ext uri="{FF2B5EF4-FFF2-40B4-BE49-F238E27FC236}">
                <a16:creationId xmlns:a16="http://schemas.microsoft.com/office/drawing/2014/main" id="{B12BB248-4179-4AC7-A029-4E2C2BDC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62E11F-D4FC-4F70-BBD8-1F5AD4B1F745}" type="slidenum">
              <a:rPr lang="it-IT" altLang="it-IT" sz="36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altLang="it-IT" sz="36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AC18910A-CE7D-4957-B7B9-CC7A3FA20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it-IT" sz="2800" b="1" dirty="0">
                <a:cs typeface="Calibri"/>
              </a:rPr>
              <a:t>LE FASI DEL PROCESSO </a:t>
            </a:r>
            <a:br>
              <a:rPr lang="it-IT" sz="2800" b="1" dirty="0">
                <a:cs typeface="Calibri"/>
              </a:rPr>
            </a:br>
            <a:r>
              <a:rPr lang="it-IT" sz="2800" b="1" dirty="0" err="1">
                <a:cs typeface="Calibri"/>
              </a:rPr>
              <a:t>DI</a:t>
            </a:r>
            <a:r>
              <a:rPr lang="it-IT" sz="2800" b="1" dirty="0">
                <a:cs typeface="Calibri"/>
              </a:rPr>
              <a:t> ASSISTENZA INFERMIERISTICA</a:t>
            </a:r>
            <a:endParaRPr lang="it-IT" sz="2800" b="1" i="1" dirty="0">
              <a:cs typeface="Calibri"/>
            </a:endParaRPr>
          </a:p>
        </p:txBody>
      </p:sp>
      <p:sp>
        <p:nvSpPr>
          <p:cNvPr id="19458" name="Segnaposto numero diapositiva 5">
            <a:extLst>
              <a:ext uri="{FF2B5EF4-FFF2-40B4-BE49-F238E27FC236}">
                <a16:creationId xmlns:a16="http://schemas.microsoft.com/office/drawing/2014/main" id="{394DF961-23E6-4928-B889-3A1FD8D9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CF745E-992C-462F-9BFB-8664D9341933}" type="slidenum">
              <a:rPr lang="it-IT" altLang="it-IT" sz="3600">
                <a:solidFill>
                  <a:srgbClr val="898989"/>
                </a:solidFill>
              </a:rPr>
              <a:pPr eaLnBrk="1" hangingPunct="1"/>
              <a:t>19</a:t>
            </a:fld>
            <a:endParaRPr lang="it-IT" altLang="it-IT" sz="3600">
              <a:solidFill>
                <a:srgbClr val="898989"/>
              </a:solidFill>
            </a:endParaRPr>
          </a:p>
        </p:txBody>
      </p:sp>
      <p:sp>
        <p:nvSpPr>
          <p:cNvPr id="19459" name="AutoShape 6">
            <a:extLst>
              <a:ext uri="{FF2B5EF4-FFF2-40B4-BE49-F238E27FC236}">
                <a16:creationId xmlns:a16="http://schemas.microsoft.com/office/drawing/2014/main" id="{AAB8A603-1DCE-4ED9-A5EB-6EE6DA21A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6" y="1200786"/>
            <a:ext cx="8281987" cy="46085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 b="1">
              <a:latin typeface="Arial Narrow" panose="020B0606020202030204" pitchFamily="34" charset="0"/>
            </a:endParaRP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9BFE62FC-627B-4993-BCF7-44FC08921D16}"/>
              </a:ext>
            </a:extLst>
          </p:cNvPr>
          <p:cNvGrpSpPr>
            <a:grpSpLocks/>
          </p:cNvGrpSpPr>
          <p:nvPr/>
        </p:nvGrpSpPr>
        <p:grpSpPr bwMode="auto">
          <a:xfrm>
            <a:off x="6901776" y="3484565"/>
            <a:ext cx="2881312" cy="1152525"/>
            <a:chOff x="3241" y="1389"/>
            <a:chExt cx="1815" cy="726"/>
          </a:xfrm>
          <a:solidFill>
            <a:schemeClr val="bg1"/>
          </a:solidFill>
        </p:grpSpPr>
        <p:sp>
          <p:nvSpPr>
            <p:cNvPr id="21529" name="AutoShape 5">
              <a:extLst>
                <a:ext uri="{FF2B5EF4-FFF2-40B4-BE49-F238E27FC236}">
                  <a16:creationId xmlns:a16="http://schemas.microsoft.com/office/drawing/2014/main" id="{1DA7982F-1C12-472E-B23A-D93FB625F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1480"/>
              <a:ext cx="1815" cy="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 dirty="0">
                  <a:latin typeface="Arial Narrow" panose="020B0606020202030204" pitchFamily="34" charset="0"/>
                  <a:ea typeface="ＭＳ Ｐゴシック" panose="020B0600070205080204" pitchFamily="34" charset="-128"/>
                </a:rPr>
                <a:t>PIANIFICAZIONE</a:t>
              </a:r>
            </a:p>
            <a:p>
              <a:pPr algn="ctr"/>
              <a:r>
                <a:rPr lang="it-IT" b="1" dirty="0">
                  <a:latin typeface="Arial Narrow" panose="020B0606020202030204" pitchFamily="34" charset="0"/>
                  <a:ea typeface="ＭＳ Ｐゴシック" panose="020B0600070205080204" pitchFamily="34" charset="-128"/>
                </a:rPr>
                <a:t>RISULTATI</a:t>
              </a:r>
            </a:p>
          </p:txBody>
        </p:sp>
        <p:sp>
          <p:nvSpPr>
            <p:cNvPr id="21530" name="Oval 13">
              <a:extLst>
                <a:ext uri="{FF2B5EF4-FFF2-40B4-BE49-F238E27FC236}">
                  <a16:creationId xmlns:a16="http://schemas.microsoft.com/office/drawing/2014/main" id="{9A79C457-C5EE-42D6-8A23-E1605E069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389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000" dirty="0">
                  <a:latin typeface="Arial Black" panose="020B0A04020102020204" pitchFamily="34" charset="0"/>
                  <a:ea typeface="ＭＳ Ｐゴシック" panose="020B0600070205080204" pitchFamily="34" charset="-128"/>
                </a:rPr>
                <a:t>3</a:t>
              </a:r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4E9E3850-0734-464F-A500-42802C6B6FF2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2276476"/>
            <a:ext cx="2881312" cy="1152525"/>
            <a:chOff x="3061" y="2205"/>
            <a:chExt cx="1815" cy="726"/>
          </a:xfrm>
        </p:grpSpPr>
        <p:sp>
          <p:nvSpPr>
            <p:cNvPr id="19479" name="AutoShape 7">
              <a:extLst>
                <a:ext uri="{FF2B5EF4-FFF2-40B4-BE49-F238E27FC236}">
                  <a16:creationId xmlns:a16="http://schemas.microsoft.com/office/drawing/2014/main" id="{A03B7BCF-5FD6-42C4-A50A-04B88E6F8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296"/>
              <a:ext cx="1815" cy="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6020202030204" pitchFamily="34" charset="0"/>
                </a:rPr>
                <a:t>DIAGNOSI </a:t>
              </a:r>
            </a:p>
            <a:p>
              <a:pPr algn="ctr" eaLnBrk="1" hangingPunct="1"/>
              <a:r>
                <a:rPr lang="it-IT" altLang="it-IT" sz="1800" b="1">
                  <a:latin typeface="Arial Narrow" panose="020B0606020202030204" pitchFamily="34" charset="0"/>
                </a:rPr>
                <a:t>INFERMIERISTICA</a:t>
              </a:r>
            </a:p>
          </p:txBody>
        </p:sp>
        <p:sp>
          <p:nvSpPr>
            <p:cNvPr id="19480" name="Oval 14">
              <a:extLst>
                <a:ext uri="{FF2B5EF4-FFF2-40B4-BE49-F238E27FC236}">
                  <a16:creationId xmlns:a16="http://schemas.microsoft.com/office/drawing/2014/main" id="{086BF9D1-4B16-4D7A-9ADB-6E374703A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2205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000" dirty="0"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5" name="Group 30">
            <a:extLst>
              <a:ext uri="{FF2B5EF4-FFF2-40B4-BE49-F238E27FC236}">
                <a16:creationId xmlns:a16="http://schemas.microsoft.com/office/drawing/2014/main" id="{C02701A4-6D5B-4346-AF83-3476196311FA}"/>
              </a:ext>
            </a:extLst>
          </p:cNvPr>
          <p:cNvGrpSpPr>
            <a:grpSpLocks/>
          </p:cNvGrpSpPr>
          <p:nvPr/>
        </p:nvGrpSpPr>
        <p:grpSpPr bwMode="auto">
          <a:xfrm>
            <a:off x="4667251" y="4643439"/>
            <a:ext cx="2881313" cy="1152525"/>
            <a:chOff x="3061" y="2976"/>
            <a:chExt cx="1815" cy="726"/>
          </a:xfrm>
        </p:grpSpPr>
        <p:sp>
          <p:nvSpPr>
            <p:cNvPr id="19477" name="AutoShape 8">
              <a:extLst>
                <a:ext uri="{FF2B5EF4-FFF2-40B4-BE49-F238E27FC236}">
                  <a16:creationId xmlns:a16="http://schemas.microsoft.com/office/drawing/2014/main" id="{6DD0E7D9-0A7B-43A7-8FDF-971BC94A6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3067"/>
              <a:ext cx="1815" cy="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6020202030204" pitchFamily="34" charset="0"/>
                </a:rPr>
                <a:t>PIANIFICAZIONE </a:t>
              </a:r>
            </a:p>
            <a:p>
              <a:pPr algn="ctr" eaLnBrk="1" hangingPunct="1"/>
              <a:r>
                <a:rPr lang="it-IT" altLang="it-IT" sz="1800" b="1">
                  <a:latin typeface="Arial Narrow" panose="020B0606020202030204" pitchFamily="34" charset="0"/>
                </a:rPr>
                <a:t>INTERVENTI</a:t>
              </a:r>
            </a:p>
          </p:txBody>
        </p:sp>
        <p:sp>
          <p:nvSpPr>
            <p:cNvPr id="19478" name="Oval 15">
              <a:extLst>
                <a:ext uri="{FF2B5EF4-FFF2-40B4-BE49-F238E27FC236}">
                  <a16:creationId xmlns:a16="http://schemas.microsoft.com/office/drawing/2014/main" id="{FDCF1EE9-153E-44D4-BBFC-2AAAEA868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976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000"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144B87D1-4F03-48A7-BF3D-E66F6FC52699}"/>
              </a:ext>
            </a:extLst>
          </p:cNvPr>
          <p:cNvGrpSpPr>
            <a:grpSpLocks/>
          </p:cNvGrpSpPr>
          <p:nvPr/>
        </p:nvGrpSpPr>
        <p:grpSpPr bwMode="auto">
          <a:xfrm>
            <a:off x="2309813" y="3500439"/>
            <a:ext cx="2881312" cy="1152525"/>
            <a:chOff x="793" y="2976"/>
            <a:chExt cx="1815" cy="726"/>
          </a:xfrm>
        </p:grpSpPr>
        <p:sp>
          <p:nvSpPr>
            <p:cNvPr id="19475" name="AutoShape 9">
              <a:extLst>
                <a:ext uri="{FF2B5EF4-FFF2-40B4-BE49-F238E27FC236}">
                  <a16:creationId xmlns:a16="http://schemas.microsoft.com/office/drawing/2014/main" id="{A5EAA371-E354-4A7F-8776-8E8DF4A55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067"/>
              <a:ext cx="1815" cy="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it-IT" sz="1800" b="1" dirty="0">
                <a:latin typeface="Arial Narrow" panose="020B0606020202030204" pitchFamily="34" charset="0"/>
              </a:endParaRPr>
            </a:p>
            <a:p>
              <a:pPr algn="ctr" eaLnBrk="1" hangingPunct="1"/>
              <a:r>
                <a:rPr lang="it-IT" altLang="it-IT" sz="1800" b="1" dirty="0">
                  <a:latin typeface="Arial Narrow" panose="020B0606020202030204" pitchFamily="34" charset="0"/>
                </a:rPr>
                <a:t>GESTIONE / ATTUAZIONE</a:t>
              </a:r>
            </a:p>
          </p:txBody>
        </p:sp>
        <p:sp>
          <p:nvSpPr>
            <p:cNvPr id="19476" name="Oval 16">
              <a:extLst>
                <a:ext uri="{FF2B5EF4-FFF2-40B4-BE49-F238E27FC236}">
                  <a16:creationId xmlns:a16="http://schemas.microsoft.com/office/drawing/2014/main" id="{9D923773-C8C2-4388-8494-F3544EABC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976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000"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7" name="Group 32">
            <a:extLst>
              <a:ext uri="{FF2B5EF4-FFF2-40B4-BE49-F238E27FC236}">
                <a16:creationId xmlns:a16="http://schemas.microsoft.com/office/drawing/2014/main" id="{8F35BE42-CA82-4D59-A947-6945EA89AE99}"/>
              </a:ext>
            </a:extLst>
          </p:cNvPr>
          <p:cNvGrpSpPr>
            <a:grpSpLocks/>
          </p:cNvGrpSpPr>
          <p:nvPr/>
        </p:nvGrpSpPr>
        <p:grpSpPr bwMode="auto">
          <a:xfrm>
            <a:off x="2309813" y="2071688"/>
            <a:ext cx="2881312" cy="1293812"/>
            <a:chOff x="765" y="2160"/>
            <a:chExt cx="1815" cy="815"/>
          </a:xfrm>
        </p:grpSpPr>
        <p:sp>
          <p:nvSpPr>
            <p:cNvPr id="19473" name="AutoShape 10">
              <a:extLst>
                <a:ext uri="{FF2B5EF4-FFF2-40B4-BE49-F238E27FC236}">
                  <a16:creationId xmlns:a16="http://schemas.microsoft.com/office/drawing/2014/main" id="{FB8051C6-C1F8-4826-9353-0687EB286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" y="2340"/>
              <a:ext cx="1815" cy="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6020202030204" pitchFamily="34" charset="0"/>
                </a:rPr>
                <a:t>VALUTAZIONE</a:t>
              </a:r>
            </a:p>
          </p:txBody>
        </p:sp>
        <p:sp>
          <p:nvSpPr>
            <p:cNvPr id="19474" name="Oval 17">
              <a:extLst>
                <a:ext uri="{FF2B5EF4-FFF2-40B4-BE49-F238E27FC236}">
                  <a16:creationId xmlns:a16="http://schemas.microsoft.com/office/drawing/2014/main" id="{C35C1ECE-3571-4E97-BEEC-FA370534B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160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000">
                  <a:latin typeface="Arial Black" panose="020B0A04020102020204" pitchFamily="34" charset="0"/>
                </a:rPr>
                <a:t>6</a:t>
              </a:r>
            </a:p>
          </p:txBody>
        </p:sp>
      </p:grpSp>
      <p:sp>
        <p:nvSpPr>
          <p:cNvPr id="19465" name="AutoShape 19">
            <a:extLst>
              <a:ext uri="{FF2B5EF4-FFF2-40B4-BE49-F238E27FC236}">
                <a16:creationId xmlns:a16="http://schemas.microsoft.com/office/drawing/2014/main" id="{0B4C0A10-155B-4CF5-888B-E16F2498D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6" y="1268414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6" name="AutoShape 20">
            <a:extLst>
              <a:ext uri="{FF2B5EF4-FFF2-40B4-BE49-F238E27FC236}">
                <a16:creationId xmlns:a16="http://schemas.microsoft.com/office/drawing/2014/main" id="{D53DFFF0-A334-4BF8-9920-BF8E00E6EC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696451" y="2132014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7" name="AutoShape 21">
            <a:extLst>
              <a:ext uri="{FF2B5EF4-FFF2-40B4-BE49-F238E27FC236}">
                <a16:creationId xmlns:a16="http://schemas.microsoft.com/office/drawing/2014/main" id="{BDDA3E02-D376-4381-B39C-8B0FC874A04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696451" y="4652964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8" name="AutoShape 22">
            <a:extLst>
              <a:ext uri="{FF2B5EF4-FFF2-40B4-BE49-F238E27FC236}">
                <a16:creationId xmlns:a16="http://schemas.microsoft.com/office/drawing/2014/main" id="{F1FEED2B-2B63-47C6-A6A0-8FC5A41CCE6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64201" y="5876926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9" name="AutoShape 23">
            <a:extLst>
              <a:ext uri="{FF2B5EF4-FFF2-40B4-BE49-F238E27FC236}">
                <a16:creationId xmlns:a16="http://schemas.microsoft.com/office/drawing/2014/main" id="{D0DB059F-C7DA-48FE-BF7C-0C847D746B8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16051" y="2205039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0" name="AutoShape 24">
            <a:extLst>
              <a:ext uri="{FF2B5EF4-FFF2-40B4-BE49-F238E27FC236}">
                <a16:creationId xmlns:a16="http://schemas.microsoft.com/office/drawing/2014/main" id="{8900D504-CA4E-45C5-8163-5658315BAE1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16051" y="4725989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1" name="AutoShape 25">
            <a:extLst>
              <a:ext uri="{FF2B5EF4-FFF2-40B4-BE49-F238E27FC236}">
                <a16:creationId xmlns:a16="http://schemas.microsoft.com/office/drawing/2014/main" id="{CDC7ECEE-2D94-4D05-B0D8-BB43BF0DF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1268414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AA73F2E4-4E3B-4897-9FE9-243338D73C0F}"/>
              </a:ext>
            </a:extLst>
          </p:cNvPr>
          <p:cNvGrpSpPr>
            <a:grpSpLocks/>
          </p:cNvGrpSpPr>
          <p:nvPr/>
        </p:nvGrpSpPr>
        <p:grpSpPr bwMode="auto">
          <a:xfrm>
            <a:off x="4595814" y="1071564"/>
            <a:ext cx="3013075" cy="1169987"/>
            <a:chOff x="1755" y="618"/>
            <a:chExt cx="1898" cy="737"/>
          </a:xfrm>
          <a:noFill/>
        </p:grpSpPr>
        <p:sp>
          <p:nvSpPr>
            <p:cNvPr id="23579" name="AutoShape 4">
              <a:extLst>
                <a:ext uri="{FF2B5EF4-FFF2-40B4-BE49-F238E27FC236}">
                  <a16:creationId xmlns:a16="http://schemas.microsoft.com/office/drawing/2014/main" id="{2B2EC0EA-46F1-4A8A-90D1-0D214DB23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720"/>
              <a:ext cx="1898" cy="63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it-IT" b="1">
                  <a:latin typeface="Arial Narrow" charset="0"/>
                  <a:ea typeface="ＭＳ Ｐゴシック" charset="0"/>
                </a:rPr>
                <a:t>ACCERTAMENTO</a:t>
              </a:r>
            </a:p>
          </p:txBody>
        </p:sp>
        <p:sp>
          <p:nvSpPr>
            <p:cNvPr id="21532" name="Oval 12">
              <a:extLst>
                <a:ext uri="{FF2B5EF4-FFF2-40B4-BE49-F238E27FC236}">
                  <a16:creationId xmlns:a16="http://schemas.microsoft.com/office/drawing/2014/main" id="{A116F790-1071-481B-9AD9-3D0379894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618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it-IT" sz="2000" dirty="0">
                  <a:latin typeface="Arial Black" charset="0"/>
                  <a:ea typeface="ＭＳ Ｐゴシック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333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949450" y="2445794"/>
            <a:ext cx="8261350" cy="255728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t-IT" sz="4000" b="1" dirty="0"/>
              <a:t>SCHEDA DI ACCERTAMENTO </a:t>
            </a:r>
            <a:br>
              <a:rPr lang="it-IT" sz="4000" b="1" dirty="0"/>
            </a:br>
            <a:r>
              <a:rPr lang="it-IT" sz="4000" b="1" dirty="0"/>
              <a:t>SECONDO I MODELLI GORDON</a:t>
            </a:r>
          </a:p>
        </p:txBody>
      </p:sp>
      <p:sp>
        <p:nvSpPr>
          <p:cNvPr id="124932" name="CasellaDiTesto 3"/>
          <p:cNvSpPr txBox="1">
            <a:spLocks noChangeArrowheads="1"/>
          </p:cNvSpPr>
          <p:nvPr/>
        </p:nvSpPr>
        <p:spPr bwMode="auto">
          <a:xfrm>
            <a:off x="13769975" y="4862514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>
            <a:extLst>
              <a:ext uri="{FF2B5EF4-FFF2-40B4-BE49-F238E27FC236}">
                <a16:creationId xmlns:a16="http://schemas.microsoft.com/office/drawing/2014/main" id="{FDA89F85-8B34-470D-8ACB-3E10F5B734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2313" y="44450"/>
            <a:ext cx="8229600" cy="738188"/>
          </a:xfrm>
        </p:spPr>
        <p:txBody>
          <a:bodyPr/>
          <a:lstStyle/>
          <a:p>
            <a:pPr marL="457200" indent="-457200" algn="ctr" eaLnBrk="1" hangingPunct="1">
              <a:buNone/>
              <a:defRPr/>
            </a:pPr>
            <a:r>
              <a:rPr lang="it-IT" sz="3600" b="1" dirty="0">
                <a:latin typeface="+mj-lt"/>
                <a:ea typeface="ＭＳ Ｐゴシック" charset="0"/>
              </a:rPr>
              <a:t>Enunciazioni diagnostiche</a:t>
            </a:r>
          </a:p>
          <a:p>
            <a:pPr marL="457200" indent="-457200" eaLnBrk="1" hangingPunct="1">
              <a:buNone/>
              <a:defRPr/>
            </a:pPr>
            <a:endParaRPr lang="it-IT" sz="2000" b="1" dirty="0">
              <a:latin typeface="Comic Sans MS" charset="0"/>
              <a:ea typeface="ＭＳ Ｐゴシック" charset="0"/>
            </a:endParaRPr>
          </a:p>
        </p:txBody>
      </p:sp>
      <p:sp>
        <p:nvSpPr>
          <p:cNvPr id="52226" name="Segnaposto numero diapositiva 5">
            <a:extLst>
              <a:ext uri="{FF2B5EF4-FFF2-40B4-BE49-F238E27FC236}">
                <a16:creationId xmlns:a16="http://schemas.microsoft.com/office/drawing/2014/main" id="{66BF4391-2C2C-4F21-941E-999D74B0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B2A4B68-12CF-4A57-8896-6B76982FD23D}" type="slidenum">
              <a:rPr lang="it-IT" altLang="it-IT" sz="36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 altLang="it-IT" sz="3600">
              <a:solidFill>
                <a:srgbClr val="898989"/>
              </a:solidFill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D1619D6-65A2-48FD-A99C-C3A63A3CC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80088"/>
              </p:ext>
            </p:extLst>
          </p:nvPr>
        </p:nvGraphicFramePr>
        <p:xfrm>
          <a:off x="1919288" y="981075"/>
          <a:ext cx="8286750" cy="511175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0223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D.I.</a:t>
                      </a:r>
                      <a:r>
                        <a:rPr lang="it-IT" sz="2000" baseline="0" dirty="0"/>
                        <a:t> </a:t>
                      </a:r>
                    </a:p>
                    <a:p>
                      <a:pPr algn="ctr"/>
                      <a:r>
                        <a:rPr lang="it-IT" sz="2000" baseline="0" dirty="0"/>
                        <a:t>REALI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D.I. </a:t>
                      </a:r>
                    </a:p>
                    <a:p>
                      <a:pPr algn="ctr"/>
                      <a:r>
                        <a:rPr lang="it-IT" sz="2000" dirty="0"/>
                        <a:t>DI RISCHIO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D.I. DI PROMOZIONE DELLA SALUTE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339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Titolo diagnostico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Titolo diagnostico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Titolo diagnostico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622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1" dirty="0"/>
                        <a:t>CORRELATO A</a:t>
                      </a:r>
                      <a:endParaRPr lang="it-IT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1" dirty="0"/>
                        <a:t>CORRELATO A</a:t>
                      </a:r>
                      <a:endParaRPr lang="it-IT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859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Fattore/i correlato</a:t>
                      </a:r>
                    </a:p>
                    <a:p>
                      <a:pPr algn="ctr"/>
                      <a:r>
                        <a:rPr lang="it-IT" sz="1800" dirty="0"/>
                        <a:t>(eziologia)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Fattore/i di rischio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653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1" dirty="0"/>
                        <a:t>CHE SI MANIFESTA CON</a:t>
                      </a:r>
                      <a:endParaRPr lang="it-IT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1" dirty="0"/>
                        <a:t>CHE SI MANIFESTA CON</a:t>
                      </a:r>
                      <a:endParaRPr lang="it-IT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4054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Caratteristiche definenti</a:t>
                      </a:r>
                    </a:p>
                    <a:p>
                      <a:pPr algn="ctr"/>
                      <a:r>
                        <a:rPr lang="it-IT" sz="1800" dirty="0"/>
                        <a:t>(segni e sintomi)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Caratteristiche definenti</a:t>
                      </a:r>
                    </a:p>
                    <a:p>
                      <a:pPr algn="ctr"/>
                      <a:r>
                        <a:rPr lang="it-IT" sz="1800" dirty="0"/>
                        <a:t>(segni e sintomi)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1" marB="4570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egnaposto contenuto 1">
            <a:extLst>
              <a:ext uri="{FF2B5EF4-FFF2-40B4-BE49-F238E27FC236}">
                <a16:creationId xmlns:a16="http://schemas.microsoft.com/office/drawing/2014/main" id="{B3671C19-AD3F-4429-A632-74EC9EBD69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73276" y="692151"/>
          <a:ext cx="8042275" cy="4959351"/>
        </p:xfrm>
        <a:graphic>
          <a:graphicData uri="http://schemas.openxmlformats.org/drawingml/2006/table">
            <a:tbl>
              <a:tblPr/>
              <a:tblGrid>
                <a:gridCol w="4021138">
                  <a:extLst>
                    <a:ext uri="{9D8B030D-6E8A-4147-A177-3AD203B41FA5}">
                      <a16:colId xmlns:a16="http://schemas.microsoft.com/office/drawing/2014/main" val="361406155"/>
                    </a:ext>
                  </a:extLst>
                </a:gridCol>
                <a:gridCol w="4021137">
                  <a:extLst>
                    <a:ext uri="{9D8B030D-6E8A-4147-A177-3AD203B41FA5}">
                      <a16:colId xmlns:a16="http://schemas.microsoft.com/office/drawing/2014/main" val="4169673872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Diagnosi medica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Diagnosi infermieristica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049099"/>
                  </a:ext>
                </a:extLst>
              </a:tr>
              <a:tr h="1328738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Descrive la 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malattia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o la 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patologia 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di organi specifici e sistemi corporei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Descrive una 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risposta umana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reale o potenziale,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al processo di malattia o al processo di vita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31371"/>
                  </a:ext>
                </a:extLst>
              </a:tr>
              <a:tr h="1022350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Si basa sull’interpretazione di 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segni e sintomi del processo di malattia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Si basa sull’interpretazione di segni e sintomi, dati e informazioni 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su tutti gli ambiti della persona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3937"/>
                  </a:ext>
                </a:extLst>
              </a:tr>
              <a:tr h="1022350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Il medico si concentra sul 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trattamento della patologia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(terapia)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L’infermiere si concentra sulle 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risposte e le risorse 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della persona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435478"/>
                  </a:ext>
                </a:extLst>
              </a:tr>
              <a:tr h="1009650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Viene 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formulata dal medico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Viene 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formulata dall’infermiere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54717"/>
                  </a:ext>
                </a:extLst>
              </a:tr>
            </a:tbl>
          </a:graphicData>
        </a:graphic>
      </p:graphicFrame>
      <p:sp>
        <p:nvSpPr>
          <p:cNvPr id="37889" name="Segnaposto numero diapositiva 5">
            <a:extLst>
              <a:ext uri="{FF2B5EF4-FFF2-40B4-BE49-F238E27FC236}">
                <a16:creationId xmlns:a16="http://schemas.microsoft.com/office/drawing/2014/main" id="{F6C0539C-0380-4931-874A-05B675BF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0378B6A-7A4B-4B86-A8A4-2B0430C0C6FF}" type="slidenum">
              <a:rPr lang="it-IT" altLang="it-IT" sz="36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 altLang="it-IT" sz="3600">
              <a:solidFill>
                <a:srgbClr val="898989"/>
              </a:solidFill>
            </a:endParaRPr>
          </a:p>
        </p:txBody>
      </p:sp>
      <p:sp>
        <p:nvSpPr>
          <p:cNvPr id="3" name="Trapezio 2">
            <a:extLst>
              <a:ext uri="{FF2B5EF4-FFF2-40B4-BE49-F238E27FC236}">
                <a16:creationId xmlns:a16="http://schemas.microsoft.com/office/drawing/2014/main" id="{1787E9F2-E84E-4575-AD2F-10139C33636A}"/>
              </a:ext>
            </a:extLst>
          </p:cNvPr>
          <p:cNvSpPr/>
          <p:nvPr/>
        </p:nvSpPr>
        <p:spPr>
          <a:xfrm>
            <a:off x="4079776" y="5157192"/>
            <a:ext cx="4320480" cy="1440160"/>
          </a:xfrm>
          <a:prstGeom prst="trapezoid">
            <a:avLst/>
          </a:pr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34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  <a:latin typeface="News Gothic MT"/>
              </a:rPr>
              <a:t>Problemi collaborativi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000000"/>
                </a:solidFill>
                <a:latin typeface="News Gothic MT"/>
              </a:rPr>
              <a:t>Gestione integrata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000000"/>
                </a:solidFill>
                <a:latin typeface="News Gothic MT"/>
              </a:rPr>
              <a:t>medico-infermiere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488C356-D155-4F44-9D5D-0536F3C3C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10866"/>
            <a:ext cx="8229600" cy="777875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  <a:ea typeface="ＭＳ Ｐゴシック" charset="0"/>
                <a:cs typeface="+mj-cs"/>
              </a:rPr>
              <a:t>PIANIFICAZIONE RISULTATI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C3B1DA3D-79A7-4BA7-991F-B1552048FB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202832"/>
            <a:ext cx="8229600" cy="245233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 sz="2800" dirty="0"/>
              <a:t>La pianificazione dei risultati consiste nella </a:t>
            </a:r>
            <a:r>
              <a:rPr lang="it-IT" altLang="it-IT" sz="2800" b="1" dirty="0"/>
              <a:t>formulazione dei risultati attesi, misurabili</a:t>
            </a:r>
            <a:r>
              <a:rPr lang="it-IT" altLang="it-IT" sz="2800" dirty="0"/>
              <a:t>, </a:t>
            </a:r>
          </a:p>
          <a:p>
            <a:pPr algn="ctr" eaLnBrk="1" hangingPunct="1">
              <a:buFontTx/>
              <a:buNone/>
            </a:pPr>
            <a:r>
              <a:rPr lang="it-IT" altLang="it-IT" sz="2800" dirty="0"/>
              <a:t>che costituiscono le basi </a:t>
            </a:r>
          </a:p>
          <a:p>
            <a:pPr algn="ctr" eaLnBrk="1" hangingPunct="1">
              <a:buFontTx/>
              <a:buNone/>
            </a:pPr>
            <a:r>
              <a:rPr lang="it-IT" altLang="it-IT" sz="2800" dirty="0"/>
              <a:t>per </a:t>
            </a:r>
            <a:r>
              <a:rPr lang="it-IT" altLang="it-IT" sz="2800" b="1" dirty="0"/>
              <a:t>valutare</a:t>
            </a:r>
            <a:r>
              <a:rPr lang="it-IT" altLang="it-IT" sz="2800" dirty="0"/>
              <a:t> le diagnosi infermieristiche.</a:t>
            </a:r>
          </a:p>
        </p:txBody>
      </p:sp>
      <p:sp>
        <p:nvSpPr>
          <p:cNvPr id="17411" name="Segnaposto numero diapositiva 5">
            <a:extLst>
              <a:ext uri="{FF2B5EF4-FFF2-40B4-BE49-F238E27FC236}">
                <a16:creationId xmlns:a16="http://schemas.microsoft.com/office/drawing/2014/main" id="{C2AA5C1E-504E-4A9D-86BC-1EF73F63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0CBD3B-7524-47F9-8BE9-36CC56F6669C}" type="slidenum">
              <a:rPr lang="it-IT" altLang="it-IT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A501C88-E707-4F5C-84E6-C054DA798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PIANIFICAZIONE RISULTATI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E849BB9-E3AC-493E-B1A9-E652FA20E7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1412876"/>
            <a:ext cx="8229600" cy="415607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it-IT" altLang="it-IT" sz="2800" dirty="0">
                <a:ea typeface="ＭＳ Ｐゴシック" panose="020B0600070205080204" pitchFamily="34" charset="-128"/>
              </a:rPr>
              <a:t>La pianificazione dei risultati </a:t>
            </a:r>
            <a:r>
              <a:rPr lang="it-IT" altLang="it-IT" sz="2800" b="1" dirty="0">
                <a:ea typeface="ＭＳ Ｐゴシック" panose="020B0600070205080204" pitchFamily="34" charset="-128"/>
              </a:rPr>
              <a:t>ha i seguenti scopi</a:t>
            </a:r>
            <a:r>
              <a:rPr lang="it-IT" altLang="it-IT" sz="2800" dirty="0">
                <a:ea typeface="ＭＳ Ｐゴシック" panose="020B0600070205080204" pitchFamily="34" charset="-128"/>
              </a:rPr>
              <a:t>:</a:t>
            </a:r>
          </a:p>
          <a:p>
            <a:pPr algn="ctr" eaLnBrk="1" hangingPunct="1">
              <a:buFontTx/>
              <a:buNone/>
            </a:pPr>
            <a:endParaRPr lang="it-IT" altLang="it-IT" sz="2800" dirty="0">
              <a:ea typeface="ＭＳ Ｐゴシック" panose="020B0600070205080204" pitchFamily="34" charset="-128"/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it-IT" altLang="it-IT" sz="2800" dirty="0">
                <a:ea typeface="ＭＳ Ｐゴシック" panose="020B0600070205080204" pitchFamily="34" charset="-128"/>
              </a:rPr>
              <a:t> Erogare assistenza personalizzata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it-IT" altLang="it-IT" sz="2800" dirty="0">
                <a:ea typeface="ＭＳ Ｐゴシック" panose="020B0600070205080204" pitchFamily="34" charset="-128"/>
              </a:rPr>
              <a:t> Promuovere la partecipazione dell’assistito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it-IT" altLang="it-IT" sz="2800" dirty="0">
                <a:ea typeface="ＭＳ Ｐゴシック" panose="020B0600070205080204" pitchFamily="34" charset="-128"/>
              </a:rPr>
              <a:t> Pianificare un’assistenza realistica e misurabile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it-IT" altLang="it-IT" sz="2800" dirty="0">
                <a:ea typeface="ＭＳ Ｐゴシック" panose="020B0600070205080204" pitchFamily="34" charset="-128"/>
              </a:rPr>
              <a:t> Facilitare il coinvolgimento delle persone che sostengono l’assistito</a:t>
            </a:r>
          </a:p>
          <a:p>
            <a:pPr algn="ctr" eaLnBrk="1" hangingPunct="1">
              <a:buFontTx/>
              <a:buNone/>
            </a:pPr>
            <a:endParaRPr lang="it-IT" altLang="it-IT" sz="2800" dirty="0"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endParaRPr lang="it-IT" altLang="it-IT" sz="2800" dirty="0">
              <a:ea typeface="ＭＳ Ｐゴシック" panose="020B0600070205080204" pitchFamily="34" charset="-128"/>
            </a:endParaRPr>
          </a:p>
        </p:txBody>
      </p:sp>
      <p:sp>
        <p:nvSpPr>
          <p:cNvPr id="20483" name="Segnaposto numero diapositiva 5">
            <a:extLst>
              <a:ext uri="{FF2B5EF4-FFF2-40B4-BE49-F238E27FC236}">
                <a16:creationId xmlns:a16="http://schemas.microsoft.com/office/drawing/2014/main" id="{024FA17C-0848-485F-BB85-25D4BEDC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C97C1C-02A3-48FF-A8E4-4F0C8C28B9F7}" type="slidenum">
              <a:rPr lang="it-IT" altLang="it-IT" sz="1200">
                <a:solidFill>
                  <a:srgbClr val="898989"/>
                </a:solidFill>
              </a:rPr>
              <a:pPr eaLnBrk="1" hangingPunct="1"/>
              <a:t>23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E5615C3-D295-49A6-92F2-9E0DFC0E7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35001"/>
            <a:ext cx="8229600" cy="777875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STABILIRE LE PRIORITA’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A6116038-66B6-43EF-A787-348CC34CD4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1412876"/>
            <a:ext cx="8229600" cy="415607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it-IT" altLang="it-IT" sz="2800" b="1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it-IT" altLang="it-IT" sz="2800" b="1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altLang="it-IT" sz="2800" b="1" dirty="0">
                <a:ea typeface="ＭＳ Ｐゴシック" panose="020B0600070205080204" pitchFamily="34" charset="-128"/>
              </a:rPr>
              <a:t>Priorità </a:t>
            </a:r>
            <a:r>
              <a:rPr lang="it-IT" altLang="it-IT" sz="2800" dirty="0">
                <a:ea typeface="ＭＳ Ｐゴシック" panose="020B0600070205080204" pitchFamily="34" charset="-128"/>
              </a:rPr>
              <a:t>= qualcosa che ha la precedenza,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altLang="it-IT" sz="2800" dirty="0">
                <a:ea typeface="ＭＳ Ｐゴシック" panose="020B0600070205080204" pitchFamily="34" charset="-128"/>
              </a:rPr>
              <a:t>che è più importante tra numerosi elementi.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it-IT" altLang="it-IT" sz="28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altLang="it-IT" sz="2800" dirty="0">
                <a:ea typeface="ＭＳ Ｐゴシック" panose="020B0600070205080204" pitchFamily="34" charset="-128"/>
              </a:rPr>
              <a:t>E</a:t>
            </a:r>
            <a:r>
              <a:rPr lang="it-IT" altLang="ja-JP" sz="2800" dirty="0">
                <a:ea typeface="ＭＳ Ｐゴシック" panose="020B0600070205080204" pitchFamily="34" charset="-128"/>
              </a:rPr>
              <a:t>’ </a:t>
            </a:r>
            <a:r>
              <a:rPr lang="it-IT" altLang="it-IT" sz="2800" dirty="0">
                <a:ea typeface="ＭＳ Ｐゴシック" panose="020B0600070205080204" pitchFamily="34" charset="-128"/>
              </a:rPr>
              <a:t>un processo di </a:t>
            </a:r>
            <a:r>
              <a:rPr lang="it-IT" altLang="it-IT" sz="2800" b="1" dirty="0" err="1">
                <a:ea typeface="ＭＳ Ｐゴシック" panose="020B0600070205080204" pitchFamily="34" charset="-128"/>
              </a:rPr>
              <a:t>decision</a:t>
            </a:r>
            <a:r>
              <a:rPr lang="it-IT" altLang="it-IT" sz="2800" b="1" dirty="0">
                <a:ea typeface="ＭＳ Ｐゴシック" panose="020B0600070205080204" pitchFamily="34" charset="-128"/>
              </a:rPr>
              <a:t>-making </a:t>
            </a:r>
            <a:r>
              <a:rPr lang="it-IT" altLang="it-IT" sz="2800" dirty="0">
                <a:ea typeface="ＭＳ Ｐゴシック" panose="020B0600070205080204" pitchFamily="34" charset="-128"/>
              </a:rPr>
              <a:t>, che permette di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altLang="it-IT" sz="2800" u="sng" dirty="0">
                <a:ea typeface="ＭＳ Ｐゴシック" panose="020B0600070205080204" pitchFamily="34" charset="-128"/>
              </a:rPr>
              <a:t>ordinare le diagnosi infermieristiche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altLang="it-IT" sz="2800" dirty="0">
                <a:ea typeface="ＭＳ Ｐゴシック" panose="020B0600070205080204" pitchFamily="34" charset="-128"/>
              </a:rPr>
              <a:t>in termini di </a:t>
            </a:r>
            <a:r>
              <a:rPr lang="it-IT" altLang="it-IT" sz="2800" u="sng" dirty="0">
                <a:ea typeface="ＭＳ Ｐゴシック" panose="020B0600070205080204" pitchFamily="34" charset="-128"/>
              </a:rPr>
              <a:t>importanza per la persona assistita</a:t>
            </a:r>
            <a:r>
              <a:rPr lang="it-IT" altLang="it-IT" sz="2800" dirty="0">
                <a:ea typeface="ＭＳ Ｐゴシック" panose="020B0600070205080204" pitchFamily="34" charset="-128"/>
              </a:rPr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it-IT" altLang="it-IT" sz="28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altLang="it-IT" sz="2800" b="1" dirty="0">
                <a:ea typeface="ＭＳ Ｐゴシック" panose="020B0600070205080204" pitchFamily="34" charset="-128"/>
              </a:rPr>
              <a:t>Le priorità cambiano costantemente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t-IT" altLang="it-IT" sz="2800" b="1" dirty="0">
                <a:ea typeface="ＭＳ Ｐゴシック" panose="020B0600070205080204" pitchFamily="34" charset="-128"/>
              </a:rPr>
              <a:t>in base alle condizioni dell’assistito </a:t>
            </a:r>
          </a:p>
          <a:p>
            <a:pPr algn="ctr" eaLnBrk="1" hangingPunct="1">
              <a:buFontTx/>
              <a:buNone/>
            </a:pPr>
            <a:endParaRPr lang="it-IT" altLang="it-IT" sz="2800" dirty="0"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endParaRPr lang="it-IT" altLang="it-IT" sz="2800" dirty="0">
              <a:ea typeface="ＭＳ Ｐゴシック" panose="020B0600070205080204" pitchFamily="34" charset="-128"/>
            </a:endParaRPr>
          </a:p>
        </p:txBody>
      </p:sp>
      <p:sp>
        <p:nvSpPr>
          <p:cNvPr id="21507" name="Segnaposto numero diapositiva 5">
            <a:extLst>
              <a:ext uri="{FF2B5EF4-FFF2-40B4-BE49-F238E27FC236}">
                <a16:creationId xmlns:a16="http://schemas.microsoft.com/office/drawing/2014/main" id="{C41CB417-7B22-4A3B-95A4-FDE053EC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9C8A21-D91A-402E-973C-9323848B400E}" type="slidenum">
              <a:rPr lang="it-IT" altLang="it-IT" sz="1200">
                <a:solidFill>
                  <a:srgbClr val="898989"/>
                </a:solidFill>
              </a:rPr>
              <a:pPr eaLnBrk="1" hangingPunct="1"/>
              <a:t>24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A7413E40-D601-430F-B7FC-025299957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1"/>
            <a:ext cx="8229600" cy="106511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br>
              <a:rPr lang="it-IT" altLang="it-IT" sz="3200" b="1" dirty="0">
                <a:ea typeface="ＭＳ Ｐゴシック" panose="020B0600070205080204" pitchFamily="34" charset="-128"/>
              </a:rPr>
            </a:br>
            <a:r>
              <a:rPr lang="it-IT" altLang="it-IT" sz="3200" b="1" dirty="0">
                <a:ea typeface="ＭＳ Ｐゴシック" panose="020B0600070205080204" pitchFamily="34" charset="-128"/>
              </a:rPr>
              <a:t>LE PRIORITA’ PER L’ASSISTITO</a:t>
            </a:r>
            <a:br>
              <a:rPr lang="it-IT" altLang="it-IT" sz="3200" b="1" dirty="0">
                <a:ea typeface="ＭＳ Ｐゴシック" panose="020B0600070205080204" pitchFamily="34" charset="-128"/>
              </a:rPr>
            </a:br>
            <a:r>
              <a:rPr lang="it-IT" altLang="it-IT" sz="3200" b="1" dirty="0">
                <a:ea typeface="ＭＳ Ｐゴシック" panose="020B0600070205080204" pitchFamily="34" charset="-128"/>
              </a:rPr>
              <a:t>in genere sono:</a:t>
            </a:r>
          </a:p>
        </p:txBody>
      </p:sp>
      <p:sp>
        <p:nvSpPr>
          <p:cNvPr id="22529" name="Segnaposto numero diapositiva 5">
            <a:extLst>
              <a:ext uri="{FF2B5EF4-FFF2-40B4-BE49-F238E27FC236}">
                <a16:creationId xmlns:a16="http://schemas.microsoft.com/office/drawing/2014/main" id="{D25A2A0F-5315-4A5E-9AED-35ED94AE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9F5C2D4-F8B3-4A91-8383-D1640631CC12}" type="slidenum">
              <a:rPr lang="it-IT" altLang="it-IT" sz="1200">
                <a:solidFill>
                  <a:srgbClr val="898989"/>
                </a:solidFill>
              </a:rPr>
              <a:pPr eaLnBrk="1" hangingPunct="1"/>
              <a:t>25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9B6677A3-8AD9-4529-A0B8-9B755BF94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676404"/>
              </p:ext>
            </p:extLst>
          </p:nvPr>
        </p:nvGraphicFramePr>
        <p:xfrm>
          <a:off x="2530549" y="2211572"/>
          <a:ext cx="7463707" cy="387781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20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2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7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Problemi che mettono in pericolo la vita e che richiedono interventi immediati 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Es. emorragia, difficoltà respiratorie,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Problemi che richiedono una attenzione immediata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Es. preparazione ad un intervento chirurgico, dimissione improvvisa da una struttura…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0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Problemi e situazioni che sono molto importanti per la persona assistita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Es. ansia, preoccupazioni, bisogno di essere informato,…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679BF94F-5B92-4B77-9E3E-2BB6354475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1749" y="981076"/>
            <a:ext cx="10504967" cy="5072063"/>
          </a:xfrm>
        </p:spPr>
        <p:txBody>
          <a:bodyPr>
            <a:normAutofit fontScale="92500" lnSpcReduction="10000"/>
          </a:bodyPr>
          <a:lstStyle/>
          <a:p>
            <a:pPr marL="0" algn="ctr">
              <a:spcBef>
                <a:spcPct val="0"/>
              </a:spcBef>
              <a:buNone/>
            </a:pPr>
            <a:endParaRPr lang="it-IT" altLang="it-IT" sz="2400" dirty="0">
              <a:ea typeface="ＭＳ Ｐゴシック" panose="020B0600070205080204" pitchFamily="34" charset="-128"/>
            </a:endParaRPr>
          </a:p>
          <a:p>
            <a:pPr marL="0" algn="ctr">
              <a:spcBef>
                <a:spcPct val="0"/>
              </a:spcBef>
              <a:buNone/>
            </a:pPr>
            <a:endParaRPr lang="it-IT" altLang="it-IT" sz="2400" dirty="0">
              <a:ea typeface="ＭＳ Ｐゴシック" panose="020B0600070205080204" pitchFamily="34" charset="-128"/>
            </a:endParaRPr>
          </a:p>
          <a:p>
            <a:pPr marL="0" algn="ctr">
              <a:spcBef>
                <a:spcPct val="0"/>
              </a:spcBef>
              <a:buNone/>
            </a:pPr>
            <a:endParaRPr lang="it-IT" altLang="it-IT" sz="2400" dirty="0">
              <a:ea typeface="ＭＳ Ｐゴシック" panose="020B0600070205080204" pitchFamily="34" charset="-128"/>
            </a:endParaRPr>
          </a:p>
          <a:p>
            <a:pPr marL="0" algn="ctr">
              <a:spcBef>
                <a:spcPct val="0"/>
              </a:spcBef>
              <a:buNone/>
            </a:pPr>
            <a:endParaRPr lang="it-IT" altLang="it-IT" sz="2400" dirty="0">
              <a:ea typeface="ＭＳ Ｐゴシック" panose="020B0600070205080204" pitchFamily="34" charset="-128"/>
            </a:endParaRPr>
          </a:p>
          <a:p>
            <a:pPr marL="0" algn="ctr">
              <a:spcBef>
                <a:spcPct val="0"/>
              </a:spcBef>
              <a:buNone/>
            </a:pPr>
            <a:r>
              <a:rPr lang="it-IT" altLang="it-IT" sz="2400" dirty="0">
                <a:ea typeface="ＭＳ Ｐゴシック" panose="020B0600070205080204" pitchFamily="34" charset="-128"/>
              </a:rPr>
              <a:t>Spesso termini usati in modo interscambiabile</a:t>
            </a:r>
          </a:p>
          <a:p>
            <a:pPr marL="0" algn="ctr">
              <a:spcBef>
                <a:spcPct val="0"/>
              </a:spcBef>
              <a:buNone/>
            </a:pPr>
            <a:r>
              <a:rPr lang="it-IT" altLang="it-IT" sz="2400" dirty="0">
                <a:ea typeface="ＭＳ Ｐゴシック" panose="020B0600070205080204" pitchFamily="34" charset="-128"/>
              </a:rPr>
              <a:t>Sono tutte affermazioni di aspettativa</a:t>
            </a:r>
          </a:p>
          <a:p>
            <a:pPr marL="0" algn="ctr">
              <a:buNone/>
            </a:pPr>
            <a:r>
              <a:rPr lang="it-IT" altLang="it-IT" sz="2400" b="1" dirty="0">
                <a:ea typeface="ＭＳ Ｐゴシック" panose="020B0600070205080204" pitchFamily="34" charset="-128"/>
              </a:rPr>
              <a:t>RISULTATO</a:t>
            </a:r>
          </a:p>
          <a:p>
            <a:pPr marL="0" algn="ctr">
              <a:spcBef>
                <a:spcPct val="0"/>
              </a:spcBef>
              <a:buNone/>
            </a:pPr>
            <a:r>
              <a:rPr lang="it-IT" altLang="it-IT" sz="2400" b="1" dirty="0">
                <a:ea typeface="ＭＳ Ｐゴシック" panose="020B0600070205080204" pitchFamily="34" charset="-128"/>
              </a:rPr>
              <a:t>E’ una ipotesi </a:t>
            </a:r>
          </a:p>
          <a:p>
            <a:pPr marL="0" algn="ctr">
              <a:spcBef>
                <a:spcPct val="0"/>
              </a:spcBef>
              <a:buNone/>
            </a:pPr>
            <a:r>
              <a:rPr lang="it-IT" altLang="it-IT" sz="2400" b="1" dirty="0">
                <a:ea typeface="ＭＳ Ｐゴシック" panose="020B0600070205080204" pitchFamily="34" charset="-128"/>
              </a:rPr>
              <a:t>su quello che sarà lo stato di salute dell’assistito, </a:t>
            </a:r>
          </a:p>
          <a:p>
            <a:pPr marL="0" algn="ctr">
              <a:spcBef>
                <a:spcPct val="0"/>
              </a:spcBef>
              <a:buNone/>
            </a:pPr>
            <a:r>
              <a:rPr lang="it-IT" altLang="it-IT" sz="2400" b="1" dirty="0">
                <a:ea typeface="ＭＳ Ｐゴシック" panose="020B0600070205080204" pitchFamily="34" charset="-128"/>
              </a:rPr>
              <a:t>dopo gli interventi infermieristici</a:t>
            </a:r>
          </a:p>
          <a:p>
            <a:pPr marL="0" algn="ctr">
              <a:buNone/>
            </a:pPr>
            <a:r>
              <a:rPr lang="it-IT" altLang="it-IT" sz="2400" dirty="0">
                <a:ea typeface="ＭＳ Ｐゴシック" panose="020B0600070205080204" pitchFamily="34" charset="-128"/>
              </a:rPr>
              <a:t>Descrive un </a:t>
            </a:r>
            <a:r>
              <a:rPr lang="it-IT" altLang="it-IT" sz="2400" u="sng" dirty="0">
                <a:ea typeface="ＭＳ Ｐゴシック" panose="020B0600070205080204" pitchFamily="34" charset="-128"/>
              </a:rPr>
              <a:t>comportamento</a:t>
            </a:r>
            <a:r>
              <a:rPr lang="it-IT" altLang="it-IT" sz="2400" dirty="0">
                <a:ea typeface="ＭＳ Ｐゴシック" panose="020B0600070205080204" pitchFamily="34" charset="-128"/>
              </a:rPr>
              <a:t>, </a:t>
            </a:r>
            <a:r>
              <a:rPr lang="it-IT" altLang="it-IT" sz="2400" u="sng" dirty="0">
                <a:ea typeface="ＭＳ Ｐゴシック" panose="020B0600070205080204" pitchFamily="34" charset="-128"/>
              </a:rPr>
              <a:t>misurabile</a:t>
            </a:r>
            <a:r>
              <a:rPr lang="it-IT" altLang="it-IT" sz="2400" dirty="0">
                <a:ea typeface="ＭＳ Ｐゴシック" panose="020B0600070205080204" pitchFamily="34" charset="-128"/>
              </a:rPr>
              <a:t>, </a:t>
            </a:r>
          </a:p>
          <a:p>
            <a:pPr marL="0" algn="ctr">
              <a:buNone/>
            </a:pPr>
            <a:r>
              <a:rPr lang="it-IT" altLang="it-IT" sz="2400" dirty="0">
                <a:ea typeface="ＭＳ Ｐゴシック" panose="020B0600070205080204" pitchFamily="34" charset="-128"/>
              </a:rPr>
              <a:t>che riflette il livello massimo di benessere </a:t>
            </a:r>
          </a:p>
          <a:p>
            <a:pPr marL="0" algn="ctr">
              <a:buNone/>
            </a:pPr>
            <a:r>
              <a:rPr lang="it-IT" altLang="it-IT" sz="2400" dirty="0">
                <a:ea typeface="ＭＳ Ｐゴシック" panose="020B0600070205080204" pitchFamily="34" charset="-128"/>
              </a:rPr>
              <a:t>raggiungibile da parte di un assistito </a:t>
            </a:r>
          </a:p>
          <a:p>
            <a:pPr marL="0" algn="ctr">
              <a:buNone/>
            </a:pPr>
            <a:r>
              <a:rPr lang="it-IT" altLang="it-IT" sz="2400" dirty="0">
                <a:ea typeface="ＭＳ Ｐゴシック" panose="020B0600070205080204" pitchFamily="34" charset="-128"/>
              </a:rPr>
              <a:t>e/o il livello di indipendenza nelle sue funzioni</a:t>
            </a:r>
          </a:p>
          <a:p>
            <a:pPr marL="0" algn="ctr">
              <a:buNone/>
            </a:pPr>
            <a:r>
              <a:rPr lang="it-IT" altLang="it-IT" sz="2400" dirty="0">
                <a:ea typeface="ＭＳ Ｐゴシック" panose="020B0600070205080204" pitchFamily="34" charset="-128"/>
              </a:rPr>
              <a:t>Può essere a </a:t>
            </a:r>
            <a:r>
              <a:rPr lang="it-IT" altLang="it-IT" sz="2400" b="1" dirty="0">
                <a:ea typeface="ＭＳ Ｐゴシック" panose="020B0600070205080204" pitchFamily="34" charset="-128"/>
              </a:rPr>
              <a:t>breve, medio e lungo termine</a:t>
            </a:r>
          </a:p>
          <a:p>
            <a:pPr marL="0" algn="ctr">
              <a:buNone/>
            </a:pPr>
            <a:endParaRPr lang="it-IT" altLang="it-IT" sz="2000" b="1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24578" name="Segnaposto numero diapositiva 5">
            <a:extLst>
              <a:ext uri="{FF2B5EF4-FFF2-40B4-BE49-F238E27FC236}">
                <a16:creationId xmlns:a16="http://schemas.microsoft.com/office/drawing/2014/main" id="{BDC3BF95-EB14-4DFE-9990-1CFB3534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4DD8F1-F5D8-4B5E-89C2-57A6C728DE36}" type="slidenum">
              <a:rPr lang="it-IT" altLang="it-IT" sz="1200">
                <a:solidFill>
                  <a:srgbClr val="898989"/>
                </a:solidFill>
              </a:rPr>
              <a:pPr eaLnBrk="1" hangingPunct="1"/>
              <a:t>26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CCE58F5-D10A-43D0-9791-5A9FD0186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77865"/>
            <a:ext cx="8229600" cy="777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+mn-lt"/>
              </a:rPr>
              <a:t>RISULTATO, OBIETTIVO, ESITO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egnaposto contenuto 1">
            <a:extLst>
              <a:ext uri="{FF2B5EF4-FFF2-40B4-BE49-F238E27FC236}">
                <a16:creationId xmlns:a16="http://schemas.microsoft.com/office/drawing/2014/main" id="{EF1987B9-2490-49B7-B56E-EE93B1E12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359615"/>
              </p:ext>
            </p:extLst>
          </p:nvPr>
        </p:nvGraphicFramePr>
        <p:xfrm>
          <a:off x="1504619" y="2042779"/>
          <a:ext cx="9627669" cy="4023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209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9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819">
                <a:tc>
                  <a:txBody>
                    <a:bodyPr/>
                    <a:lstStyle/>
                    <a:p>
                      <a:r>
                        <a:rPr lang="it-IT" sz="1800" dirty="0"/>
                        <a:t>TIPO DI PROBLEMA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LA RISPOSTA DEL PAZIENTE EVIDENZIA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L’ASSISTENZA SI FOCALIZZA 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884">
                <a:tc>
                  <a:txBody>
                    <a:bodyPr/>
                    <a:lstStyle/>
                    <a:p>
                      <a:r>
                        <a:rPr lang="it-IT" sz="1800" dirty="0"/>
                        <a:t>Diagnosi infermieristica</a:t>
                      </a:r>
                    </a:p>
                    <a:p>
                      <a:r>
                        <a:rPr lang="it-IT" sz="1800" dirty="0"/>
                        <a:t>REALE</a:t>
                      </a:r>
                    </a:p>
                    <a:p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Risoluzione o riduzione del</a:t>
                      </a:r>
                      <a:r>
                        <a:rPr lang="it-IT" sz="1800" baseline="0" dirty="0"/>
                        <a:t> problema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Risoluzione o riduzione del</a:t>
                      </a:r>
                      <a:r>
                        <a:rPr lang="it-IT" sz="1800" baseline="0" dirty="0"/>
                        <a:t> problema</a:t>
                      </a:r>
                      <a:endParaRPr lang="it-IT" sz="1800" dirty="0"/>
                    </a:p>
                    <a:p>
                      <a:r>
                        <a:rPr lang="it-IT" sz="1800" dirty="0"/>
                        <a:t>Prevenzione</a:t>
                      </a:r>
                      <a:r>
                        <a:rPr lang="it-IT" sz="1800" baseline="0" dirty="0"/>
                        <a:t> complicanze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819">
                <a:tc>
                  <a:txBody>
                    <a:bodyPr/>
                    <a:lstStyle/>
                    <a:p>
                      <a:r>
                        <a:rPr lang="it-IT" sz="1800" dirty="0"/>
                        <a:t>Diagnosi infermieristica</a:t>
                      </a:r>
                      <a:r>
                        <a:rPr lang="it-IT" sz="1800" baseline="0" dirty="0"/>
                        <a:t> </a:t>
                      </a:r>
                    </a:p>
                    <a:p>
                      <a:r>
                        <a:rPr lang="it-IT" sz="1800" baseline="0" dirty="0"/>
                        <a:t>DI RISCHIO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Il problema non si è sviluppato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Prevenzione del</a:t>
                      </a:r>
                      <a:r>
                        <a:rPr lang="it-IT" sz="1800" baseline="0" dirty="0"/>
                        <a:t> problema</a:t>
                      </a:r>
                    </a:p>
                    <a:p>
                      <a:r>
                        <a:rPr lang="it-IT" sz="1800" baseline="0" dirty="0"/>
                        <a:t>Monitoraggio fattori </a:t>
                      </a:r>
                      <a:r>
                        <a:rPr lang="it-IT" sz="1800" baseline="0"/>
                        <a:t>di rischio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949">
                <a:tc>
                  <a:txBody>
                    <a:bodyPr/>
                    <a:lstStyle/>
                    <a:p>
                      <a:r>
                        <a:rPr lang="it-IT" sz="1800" dirty="0"/>
                        <a:t>Diagnosi infermieristica</a:t>
                      </a:r>
                    </a:p>
                    <a:p>
                      <a:r>
                        <a:rPr lang="it-IT" sz="1800" dirty="0"/>
                        <a:t>DI</a:t>
                      </a:r>
                      <a:r>
                        <a:rPr lang="it-IT" sz="1800" baseline="0" dirty="0"/>
                        <a:t> PROMOZIONE SALUTE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Persistenza di comportamenti salutari</a:t>
                      </a:r>
                    </a:p>
                    <a:p>
                      <a:r>
                        <a:rPr lang="it-IT" sz="1800" dirty="0"/>
                        <a:t>Conseguimento di un livello maggiore di benessere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Mantenimento della salute</a:t>
                      </a:r>
                    </a:p>
                    <a:p>
                      <a:endParaRPr lang="it-IT" sz="1800" dirty="0"/>
                    </a:p>
                    <a:p>
                      <a:r>
                        <a:rPr lang="it-IT" sz="1800" dirty="0"/>
                        <a:t>Promozione della salute</a:t>
                      </a:r>
                    </a:p>
                    <a:p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819">
                <a:tc>
                  <a:txBody>
                    <a:bodyPr/>
                    <a:lstStyle/>
                    <a:p>
                      <a:r>
                        <a:rPr lang="it-IT" sz="1800" dirty="0"/>
                        <a:t>PROBLEMA COLLABORATIVO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Il problema</a:t>
                      </a:r>
                      <a:r>
                        <a:rPr lang="it-IT" sz="1800" baseline="0" dirty="0"/>
                        <a:t> non si è sviluppato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Individuazione e prevenzione del problema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02" name="Segnaposto numero diapositiva 5">
            <a:extLst>
              <a:ext uri="{FF2B5EF4-FFF2-40B4-BE49-F238E27FC236}">
                <a16:creationId xmlns:a16="http://schemas.microsoft.com/office/drawing/2014/main" id="{9871DF80-3032-427F-9BBC-99F8DED9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90EADD4-814B-4D94-BE4D-397C11D06E6F}" type="slidenum">
              <a:rPr lang="it-IT" altLang="it-IT" sz="1200">
                <a:solidFill>
                  <a:srgbClr val="898989"/>
                </a:solidFill>
              </a:rPr>
              <a:pPr eaLnBrk="1" hangingPunct="1"/>
              <a:t>27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64AAE80-7428-479E-8CF6-4923321DC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15889"/>
            <a:ext cx="8229600" cy="777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RISULTATI IN BASE ALLE D.I.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>
            <a:extLst>
              <a:ext uri="{FF2B5EF4-FFF2-40B4-BE49-F238E27FC236}">
                <a16:creationId xmlns:a16="http://schemas.microsoft.com/office/drawing/2014/main" id="{A484129E-84D2-4CF8-8308-D6FAADAD9E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2625" y="1143001"/>
            <a:ext cx="8229600" cy="50720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it-IT" altLang="it-IT" sz="10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it-IT" altLang="it-IT" sz="2000" b="1">
                <a:latin typeface="Comic Sans MS" panose="030F0702030302020204" pitchFamily="66" charset="0"/>
              </a:rPr>
              <a:t>			</a:t>
            </a: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</a:endParaRPr>
          </a:p>
        </p:txBody>
      </p:sp>
      <p:sp>
        <p:nvSpPr>
          <p:cNvPr id="26626" name="Segnaposto numero diapositiva 5">
            <a:extLst>
              <a:ext uri="{FF2B5EF4-FFF2-40B4-BE49-F238E27FC236}">
                <a16:creationId xmlns:a16="http://schemas.microsoft.com/office/drawing/2014/main" id="{FCBC7DC4-C06E-457F-A616-37F06622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B665251-6973-40CA-8D3A-944F69EF4FD7}" type="slidenum">
              <a:rPr lang="it-IT" altLang="it-IT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696881A6-4ECF-46B8-92A2-CD7B11797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550093"/>
              </p:ext>
            </p:extLst>
          </p:nvPr>
        </p:nvGraphicFramePr>
        <p:xfrm>
          <a:off x="2251075" y="1555750"/>
          <a:ext cx="8143875" cy="37465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OSSERVABILE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Deve permettere di determinare, attraverso l’osservazione, se si sono verificati dei cambiamenti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MISURABILE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Deve consentire di quantificare oggettivamente i cambiamenti 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CONDIVISO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Stabilire i risultati insieme alla persona assistita aumenta la motivazione e la collaborazione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REALISTICO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Deve essere raggiungibile, tarato rispetto alla situazione di partenza e alle potenzialità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20495660-8048-427F-B68F-AB7F4612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2" y="365126"/>
            <a:ext cx="8229600" cy="777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t-IT" sz="3200" b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CARATTERISTICHE DI UN RISULTATO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>
            <a:extLst>
              <a:ext uri="{FF2B5EF4-FFF2-40B4-BE49-F238E27FC236}">
                <a16:creationId xmlns:a16="http://schemas.microsoft.com/office/drawing/2014/main" id="{BA2933CE-4EFB-41C7-BB71-610CEFE614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2625" y="1143001"/>
            <a:ext cx="8229600" cy="50720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it-IT" altLang="it-IT" sz="1000" b="1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it-IT" altLang="it-IT" sz="2000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			</a:t>
            </a: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28674" name="Segnaposto numero diapositiva 5">
            <a:extLst>
              <a:ext uri="{FF2B5EF4-FFF2-40B4-BE49-F238E27FC236}">
                <a16:creationId xmlns:a16="http://schemas.microsoft.com/office/drawing/2014/main" id="{4CC8917E-B32F-4CCF-8D21-BFCB7DEC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F2764BC-606A-4B75-B40A-7DE30054ABBF}" type="slidenum">
              <a:rPr lang="it-IT" altLang="it-IT" sz="1200">
                <a:solidFill>
                  <a:srgbClr val="898989"/>
                </a:solidFill>
              </a:rPr>
              <a:pPr eaLnBrk="1" hangingPunct="1"/>
              <a:t>29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CAB027C-7760-4F5E-AF7A-C4A226C14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73729"/>
              </p:ext>
            </p:extLst>
          </p:nvPr>
        </p:nvGraphicFramePr>
        <p:xfrm>
          <a:off x="1095153" y="2169042"/>
          <a:ext cx="10058400" cy="348734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0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Il PAZIENTE deambula con sicurezza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Dimostra abitudini alimentari corrette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Effettua igiene personale autonomamente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Raggiunge adeguata funzionalità intestinale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Spiega l’importanza dell’attività fisica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Afferma di essere meno ansioso prima dell’esercizio fisico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04BBCDAD-B378-4A8D-9068-E7A2B0205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90" y="652246"/>
            <a:ext cx="8229600" cy="777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PIANIFICAZIONE RISULTATI - Esempi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AC18910A-CE7D-4957-B7B9-CC7A3FA20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it-IT" sz="2800" b="1" dirty="0">
                <a:cs typeface="Calibri"/>
              </a:rPr>
              <a:t>LE FASI DEL PROCESSO </a:t>
            </a:r>
            <a:br>
              <a:rPr lang="it-IT" sz="2800" b="1" dirty="0">
                <a:cs typeface="Calibri"/>
              </a:rPr>
            </a:br>
            <a:r>
              <a:rPr lang="it-IT" sz="2800" b="1" dirty="0" err="1">
                <a:cs typeface="Calibri"/>
              </a:rPr>
              <a:t>DI</a:t>
            </a:r>
            <a:r>
              <a:rPr lang="it-IT" sz="2800" b="1" dirty="0">
                <a:cs typeface="Calibri"/>
              </a:rPr>
              <a:t> ASSISTENZA INFERMIERISTICA</a:t>
            </a:r>
            <a:endParaRPr lang="it-IT" sz="2800" b="1" i="1" dirty="0">
              <a:cs typeface="Calibri"/>
            </a:endParaRPr>
          </a:p>
        </p:txBody>
      </p:sp>
      <p:sp>
        <p:nvSpPr>
          <p:cNvPr id="19458" name="Segnaposto numero diapositiva 5">
            <a:extLst>
              <a:ext uri="{FF2B5EF4-FFF2-40B4-BE49-F238E27FC236}">
                <a16:creationId xmlns:a16="http://schemas.microsoft.com/office/drawing/2014/main" id="{394DF961-23E6-4928-B889-3A1FD8D9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CF745E-992C-462F-9BFB-8664D9341933}" type="slidenum">
              <a:rPr lang="it-IT" altLang="it-IT" sz="3600">
                <a:solidFill>
                  <a:srgbClr val="898989"/>
                </a:solidFill>
              </a:rPr>
              <a:pPr eaLnBrk="1" hangingPunct="1"/>
              <a:t>3</a:t>
            </a:fld>
            <a:endParaRPr lang="it-IT" altLang="it-IT" sz="3600">
              <a:solidFill>
                <a:srgbClr val="898989"/>
              </a:solidFill>
            </a:endParaRPr>
          </a:p>
        </p:txBody>
      </p:sp>
      <p:sp>
        <p:nvSpPr>
          <p:cNvPr id="19459" name="AutoShape 6">
            <a:extLst>
              <a:ext uri="{FF2B5EF4-FFF2-40B4-BE49-F238E27FC236}">
                <a16:creationId xmlns:a16="http://schemas.microsoft.com/office/drawing/2014/main" id="{AAB8A603-1DCE-4ED9-A5EB-6EE6DA21A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6" y="1200786"/>
            <a:ext cx="8281987" cy="46085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 b="1">
              <a:latin typeface="Arial Narrow" panose="020B0606020202030204" pitchFamily="34" charset="0"/>
            </a:endParaRP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9BFE62FC-627B-4993-BCF7-44FC08921D16}"/>
              </a:ext>
            </a:extLst>
          </p:cNvPr>
          <p:cNvGrpSpPr>
            <a:grpSpLocks/>
          </p:cNvGrpSpPr>
          <p:nvPr/>
        </p:nvGrpSpPr>
        <p:grpSpPr bwMode="auto">
          <a:xfrm>
            <a:off x="6901776" y="3484565"/>
            <a:ext cx="2881312" cy="1152525"/>
            <a:chOff x="3241" y="1389"/>
            <a:chExt cx="1815" cy="726"/>
          </a:xfrm>
          <a:solidFill>
            <a:schemeClr val="bg1"/>
          </a:solidFill>
        </p:grpSpPr>
        <p:sp>
          <p:nvSpPr>
            <p:cNvPr id="21529" name="AutoShape 5">
              <a:extLst>
                <a:ext uri="{FF2B5EF4-FFF2-40B4-BE49-F238E27FC236}">
                  <a16:creationId xmlns:a16="http://schemas.microsoft.com/office/drawing/2014/main" id="{1DA7982F-1C12-472E-B23A-D93FB625F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1480"/>
              <a:ext cx="1815" cy="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 dirty="0">
                  <a:latin typeface="Arial Narrow" panose="020B0606020202030204" pitchFamily="34" charset="0"/>
                  <a:ea typeface="ＭＳ Ｐゴシック" panose="020B0600070205080204" pitchFamily="34" charset="-128"/>
                </a:rPr>
                <a:t>PIANIFICAZIONE</a:t>
              </a:r>
            </a:p>
            <a:p>
              <a:pPr algn="ctr"/>
              <a:r>
                <a:rPr lang="it-IT" b="1" dirty="0">
                  <a:latin typeface="Arial Narrow" panose="020B0606020202030204" pitchFamily="34" charset="0"/>
                  <a:ea typeface="ＭＳ Ｐゴシック" panose="020B0600070205080204" pitchFamily="34" charset="-128"/>
                </a:rPr>
                <a:t>RISULTATI</a:t>
              </a:r>
            </a:p>
          </p:txBody>
        </p:sp>
        <p:sp>
          <p:nvSpPr>
            <p:cNvPr id="21530" name="Oval 13">
              <a:extLst>
                <a:ext uri="{FF2B5EF4-FFF2-40B4-BE49-F238E27FC236}">
                  <a16:creationId xmlns:a16="http://schemas.microsoft.com/office/drawing/2014/main" id="{9A79C457-C5EE-42D6-8A23-E1605E069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389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000" dirty="0">
                  <a:latin typeface="Arial Black" panose="020B0A04020102020204" pitchFamily="34" charset="0"/>
                  <a:ea typeface="ＭＳ Ｐゴシック" panose="020B0600070205080204" pitchFamily="34" charset="-128"/>
                </a:rPr>
                <a:t>3</a:t>
              </a:r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4E9E3850-0734-464F-A500-42802C6B6FF2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2276476"/>
            <a:ext cx="2881312" cy="1152525"/>
            <a:chOff x="3061" y="2205"/>
            <a:chExt cx="1815" cy="726"/>
          </a:xfrm>
        </p:grpSpPr>
        <p:sp>
          <p:nvSpPr>
            <p:cNvPr id="19479" name="AutoShape 7">
              <a:extLst>
                <a:ext uri="{FF2B5EF4-FFF2-40B4-BE49-F238E27FC236}">
                  <a16:creationId xmlns:a16="http://schemas.microsoft.com/office/drawing/2014/main" id="{A03B7BCF-5FD6-42C4-A50A-04B88E6F8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296"/>
              <a:ext cx="1815" cy="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6020202030204" pitchFamily="34" charset="0"/>
                </a:rPr>
                <a:t>DIAGNOSI </a:t>
              </a:r>
            </a:p>
            <a:p>
              <a:pPr algn="ctr" eaLnBrk="1" hangingPunct="1"/>
              <a:r>
                <a:rPr lang="it-IT" altLang="it-IT" sz="1800" b="1">
                  <a:latin typeface="Arial Narrow" panose="020B0606020202030204" pitchFamily="34" charset="0"/>
                </a:rPr>
                <a:t>INFERMIERISTICA</a:t>
              </a:r>
            </a:p>
          </p:txBody>
        </p:sp>
        <p:sp>
          <p:nvSpPr>
            <p:cNvPr id="19480" name="Oval 14">
              <a:extLst>
                <a:ext uri="{FF2B5EF4-FFF2-40B4-BE49-F238E27FC236}">
                  <a16:creationId xmlns:a16="http://schemas.microsoft.com/office/drawing/2014/main" id="{086BF9D1-4B16-4D7A-9ADB-6E374703A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2205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000" dirty="0"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5" name="Group 30">
            <a:extLst>
              <a:ext uri="{FF2B5EF4-FFF2-40B4-BE49-F238E27FC236}">
                <a16:creationId xmlns:a16="http://schemas.microsoft.com/office/drawing/2014/main" id="{C02701A4-6D5B-4346-AF83-3476196311FA}"/>
              </a:ext>
            </a:extLst>
          </p:cNvPr>
          <p:cNvGrpSpPr>
            <a:grpSpLocks/>
          </p:cNvGrpSpPr>
          <p:nvPr/>
        </p:nvGrpSpPr>
        <p:grpSpPr bwMode="auto">
          <a:xfrm>
            <a:off x="4667251" y="4643439"/>
            <a:ext cx="2881313" cy="1152525"/>
            <a:chOff x="3061" y="2976"/>
            <a:chExt cx="1815" cy="726"/>
          </a:xfrm>
        </p:grpSpPr>
        <p:sp>
          <p:nvSpPr>
            <p:cNvPr id="19477" name="AutoShape 8">
              <a:extLst>
                <a:ext uri="{FF2B5EF4-FFF2-40B4-BE49-F238E27FC236}">
                  <a16:creationId xmlns:a16="http://schemas.microsoft.com/office/drawing/2014/main" id="{6DD0E7D9-0A7B-43A7-8FDF-971BC94A6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3067"/>
              <a:ext cx="1815" cy="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6020202030204" pitchFamily="34" charset="0"/>
                </a:rPr>
                <a:t>PIANIFICAZIONE </a:t>
              </a:r>
            </a:p>
            <a:p>
              <a:pPr algn="ctr" eaLnBrk="1" hangingPunct="1"/>
              <a:r>
                <a:rPr lang="it-IT" altLang="it-IT" sz="1800" b="1">
                  <a:latin typeface="Arial Narrow" panose="020B0606020202030204" pitchFamily="34" charset="0"/>
                </a:rPr>
                <a:t>INTERVENTI</a:t>
              </a:r>
            </a:p>
          </p:txBody>
        </p:sp>
        <p:sp>
          <p:nvSpPr>
            <p:cNvPr id="19478" name="Oval 15">
              <a:extLst>
                <a:ext uri="{FF2B5EF4-FFF2-40B4-BE49-F238E27FC236}">
                  <a16:creationId xmlns:a16="http://schemas.microsoft.com/office/drawing/2014/main" id="{FDCF1EE9-153E-44D4-BBFC-2AAAEA868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976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000"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144B87D1-4F03-48A7-BF3D-E66F6FC52699}"/>
              </a:ext>
            </a:extLst>
          </p:cNvPr>
          <p:cNvGrpSpPr>
            <a:grpSpLocks/>
          </p:cNvGrpSpPr>
          <p:nvPr/>
        </p:nvGrpSpPr>
        <p:grpSpPr bwMode="auto">
          <a:xfrm>
            <a:off x="2309813" y="3500439"/>
            <a:ext cx="2881312" cy="1152525"/>
            <a:chOff x="793" y="2976"/>
            <a:chExt cx="1815" cy="726"/>
          </a:xfrm>
        </p:grpSpPr>
        <p:sp>
          <p:nvSpPr>
            <p:cNvPr id="19475" name="AutoShape 9">
              <a:extLst>
                <a:ext uri="{FF2B5EF4-FFF2-40B4-BE49-F238E27FC236}">
                  <a16:creationId xmlns:a16="http://schemas.microsoft.com/office/drawing/2014/main" id="{A5EAA371-E354-4A7F-8776-8E8DF4A55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067"/>
              <a:ext cx="1815" cy="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it-IT" sz="1800" b="1" dirty="0">
                <a:latin typeface="Arial Narrow" panose="020B0606020202030204" pitchFamily="34" charset="0"/>
              </a:endParaRPr>
            </a:p>
            <a:p>
              <a:pPr algn="ctr" eaLnBrk="1" hangingPunct="1"/>
              <a:r>
                <a:rPr lang="it-IT" altLang="it-IT" sz="1800" b="1" dirty="0">
                  <a:latin typeface="Arial Narrow" panose="020B0606020202030204" pitchFamily="34" charset="0"/>
                </a:rPr>
                <a:t>GESTIONE / ATTUAZIONE</a:t>
              </a:r>
            </a:p>
          </p:txBody>
        </p:sp>
        <p:sp>
          <p:nvSpPr>
            <p:cNvPr id="19476" name="Oval 16">
              <a:extLst>
                <a:ext uri="{FF2B5EF4-FFF2-40B4-BE49-F238E27FC236}">
                  <a16:creationId xmlns:a16="http://schemas.microsoft.com/office/drawing/2014/main" id="{9D923773-C8C2-4388-8494-F3544EABC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976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000"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7" name="Group 32">
            <a:extLst>
              <a:ext uri="{FF2B5EF4-FFF2-40B4-BE49-F238E27FC236}">
                <a16:creationId xmlns:a16="http://schemas.microsoft.com/office/drawing/2014/main" id="{8F35BE42-CA82-4D59-A947-6945EA89AE99}"/>
              </a:ext>
            </a:extLst>
          </p:cNvPr>
          <p:cNvGrpSpPr>
            <a:grpSpLocks/>
          </p:cNvGrpSpPr>
          <p:nvPr/>
        </p:nvGrpSpPr>
        <p:grpSpPr bwMode="auto">
          <a:xfrm>
            <a:off x="2309813" y="2071688"/>
            <a:ext cx="2881312" cy="1293812"/>
            <a:chOff x="765" y="2160"/>
            <a:chExt cx="1815" cy="815"/>
          </a:xfrm>
        </p:grpSpPr>
        <p:sp>
          <p:nvSpPr>
            <p:cNvPr id="19473" name="AutoShape 10">
              <a:extLst>
                <a:ext uri="{FF2B5EF4-FFF2-40B4-BE49-F238E27FC236}">
                  <a16:creationId xmlns:a16="http://schemas.microsoft.com/office/drawing/2014/main" id="{FB8051C6-C1F8-4826-9353-0687EB286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" y="2340"/>
              <a:ext cx="1815" cy="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6020202030204" pitchFamily="34" charset="0"/>
                </a:rPr>
                <a:t>VALUTAZIONE</a:t>
              </a:r>
            </a:p>
          </p:txBody>
        </p:sp>
        <p:sp>
          <p:nvSpPr>
            <p:cNvPr id="19474" name="Oval 17">
              <a:extLst>
                <a:ext uri="{FF2B5EF4-FFF2-40B4-BE49-F238E27FC236}">
                  <a16:creationId xmlns:a16="http://schemas.microsoft.com/office/drawing/2014/main" id="{C35C1ECE-3571-4E97-BEEC-FA370534B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160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000">
                  <a:latin typeface="Arial Black" panose="020B0A04020102020204" pitchFamily="34" charset="0"/>
                </a:rPr>
                <a:t>6</a:t>
              </a:r>
            </a:p>
          </p:txBody>
        </p:sp>
      </p:grpSp>
      <p:sp>
        <p:nvSpPr>
          <p:cNvPr id="19465" name="AutoShape 19">
            <a:extLst>
              <a:ext uri="{FF2B5EF4-FFF2-40B4-BE49-F238E27FC236}">
                <a16:creationId xmlns:a16="http://schemas.microsoft.com/office/drawing/2014/main" id="{0B4C0A10-155B-4CF5-888B-E16F2498D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6" y="1268414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6" name="AutoShape 20">
            <a:extLst>
              <a:ext uri="{FF2B5EF4-FFF2-40B4-BE49-F238E27FC236}">
                <a16:creationId xmlns:a16="http://schemas.microsoft.com/office/drawing/2014/main" id="{D53DFFF0-A334-4BF8-9920-BF8E00E6EC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696451" y="2132014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7" name="AutoShape 21">
            <a:extLst>
              <a:ext uri="{FF2B5EF4-FFF2-40B4-BE49-F238E27FC236}">
                <a16:creationId xmlns:a16="http://schemas.microsoft.com/office/drawing/2014/main" id="{BDDA3E02-D376-4381-B39C-8B0FC874A04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696451" y="4652964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8" name="AutoShape 22">
            <a:extLst>
              <a:ext uri="{FF2B5EF4-FFF2-40B4-BE49-F238E27FC236}">
                <a16:creationId xmlns:a16="http://schemas.microsoft.com/office/drawing/2014/main" id="{F1FEED2B-2B63-47C6-A6A0-8FC5A41CCE6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64201" y="5876926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9" name="AutoShape 23">
            <a:extLst>
              <a:ext uri="{FF2B5EF4-FFF2-40B4-BE49-F238E27FC236}">
                <a16:creationId xmlns:a16="http://schemas.microsoft.com/office/drawing/2014/main" id="{D0DB059F-C7DA-48FE-BF7C-0C847D746B8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16051" y="2205039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0" name="AutoShape 24">
            <a:extLst>
              <a:ext uri="{FF2B5EF4-FFF2-40B4-BE49-F238E27FC236}">
                <a16:creationId xmlns:a16="http://schemas.microsoft.com/office/drawing/2014/main" id="{8900D504-CA4E-45C5-8163-5658315BAE1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16051" y="4725989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1" name="AutoShape 25">
            <a:extLst>
              <a:ext uri="{FF2B5EF4-FFF2-40B4-BE49-F238E27FC236}">
                <a16:creationId xmlns:a16="http://schemas.microsoft.com/office/drawing/2014/main" id="{CDC7ECEE-2D94-4D05-B0D8-BB43BF0DF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1268414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AA73F2E4-4E3B-4897-9FE9-243338D73C0F}"/>
              </a:ext>
            </a:extLst>
          </p:cNvPr>
          <p:cNvGrpSpPr>
            <a:grpSpLocks/>
          </p:cNvGrpSpPr>
          <p:nvPr/>
        </p:nvGrpSpPr>
        <p:grpSpPr bwMode="auto">
          <a:xfrm>
            <a:off x="4595814" y="1071564"/>
            <a:ext cx="3013075" cy="1169987"/>
            <a:chOff x="1755" y="618"/>
            <a:chExt cx="1898" cy="737"/>
          </a:xfrm>
          <a:noFill/>
        </p:grpSpPr>
        <p:sp>
          <p:nvSpPr>
            <p:cNvPr id="23579" name="AutoShape 4">
              <a:extLst>
                <a:ext uri="{FF2B5EF4-FFF2-40B4-BE49-F238E27FC236}">
                  <a16:creationId xmlns:a16="http://schemas.microsoft.com/office/drawing/2014/main" id="{2B2EC0EA-46F1-4A8A-90D1-0D214DB23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720"/>
              <a:ext cx="1898" cy="63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it-IT" b="1">
                  <a:latin typeface="Arial Narrow" charset="0"/>
                  <a:ea typeface="ＭＳ Ｐゴシック" charset="0"/>
                </a:rPr>
                <a:t>ACCERTAMENTO</a:t>
              </a:r>
            </a:p>
          </p:txBody>
        </p:sp>
        <p:sp>
          <p:nvSpPr>
            <p:cNvPr id="21532" name="Oval 12">
              <a:extLst>
                <a:ext uri="{FF2B5EF4-FFF2-40B4-BE49-F238E27FC236}">
                  <a16:creationId xmlns:a16="http://schemas.microsoft.com/office/drawing/2014/main" id="{A116F790-1071-481B-9AD9-3D0379894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618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it-IT" sz="2000" dirty="0">
                  <a:latin typeface="Arial Black" charset="0"/>
                  <a:ea typeface="ＭＳ Ｐゴシック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45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>
            <a:extLst>
              <a:ext uri="{FF2B5EF4-FFF2-40B4-BE49-F238E27FC236}">
                <a16:creationId xmlns:a16="http://schemas.microsoft.com/office/drawing/2014/main" id="{1EB849AD-72AF-4FE8-B2CA-43FA40D02C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2625" y="1143000"/>
            <a:ext cx="8229600" cy="464343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it-IT" altLang="it-IT" sz="10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it-IT" altLang="it-IT" sz="2000" b="1">
                <a:latin typeface="Comic Sans MS" panose="030F0702030302020204" pitchFamily="66" charset="0"/>
              </a:rPr>
              <a:t>			</a:t>
            </a: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</a:endParaRPr>
          </a:p>
        </p:txBody>
      </p:sp>
      <p:sp>
        <p:nvSpPr>
          <p:cNvPr id="30722" name="Segnaposto numero diapositiva 5">
            <a:extLst>
              <a:ext uri="{FF2B5EF4-FFF2-40B4-BE49-F238E27FC236}">
                <a16:creationId xmlns:a16="http://schemas.microsoft.com/office/drawing/2014/main" id="{E7D7F187-BA8C-4421-AFD6-B5B96BFE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DF76221-D915-4AD0-9791-86169D798B1C}" type="slidenum">
              <a:rPr lang="it-IT" altLang="it-IT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D3D91117-996C-479B-AFAF-3CE0C0F99777}"/>
              </a:ext>
            </a:extLst>
          </p:cNvPr>
          <p:cNvGraphicFramePr>
            <a:graphicFrameLocks noGrp="1"/>
          </p:cNvGraphicFramePr>
          <p:nvPr/>
        </p:nvGraphicFramePr>
        <p:xfrm>
          <a:off x="1919536" y="1124745"/>
          <a:ext cx="8501062" cy="493871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1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SOGGETTO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Chi?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 persona che deve raggiungere il risultato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VERBO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Quale azione?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Azione che la persona deve intraprendere per raggiungere il risultato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CONDIZIONI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 quali circostanze?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 quali particolari condizioni la persona esegue l’azione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CRITERIO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Come?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 quanta cura la persone deve mettere in atto l’azione?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TEMPO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Quando?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 quale momento/tempo la persona deve eseguire l</a:t>
                      </a:r>
                      <a:r>
                        <a:rPr kumimoji="0" lang="ja-JP" alt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’</a:t>
                      </a:r>
                      <a:r>
                        <a:rPr kumimoji="0" lang="it-IT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azione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6D78F1AD-EFED-437B-A749-43FCB18F791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992313" y="115888"/>
            <a:ext cx="8229600" cy="779462"/>
          </a:xfrm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CRITERI DI RISULTATO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AC18910A-CE7D-4957-B7B9-CC7A3FA20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it-IT" sz="2800" b="1" dirty="0">
                <a:cs typeface="Calibri"/>
              </a:rPr>
              <a:t>LE FASI DEL PROCESSO </a:t>
            </a:r>
            <a:br>
              <a:rPr lang="it-IT" sz="2800" b="1" dirty="0">
                <a:cs typeface="Calibri"/>
              </a:rPr>
            </a:br>
            <a:r>
              <a:rPr lang="it-IT" sz="2800" b="1" dirty="0" err="1">
                <a:cs typeface="Calibri"/>
              </a:rPr>
              <a:t>DI</a:t>
            </a:r>
            <a:r>
              <a:rPr lang="it-IT" sz="2800" b="1" dirty="0">
                <a:cs typeface="Calibri"/>
              </a:rPr>
              <a:t> ASSISTENZA INFERMIERISTICA</a:t>
            </a:r>
            <a:endParaRPr lang="it-IT" sz="2800" b="1" i="1" dirty="0">
              <a:cs typeface="Calibri"/>
            </a:endParaRPr>
          </a:p>
        </p:txBody>
      </p:sp>
      <p:sp>
        <p:nvSpPr>
          <p:cNvPr id="19458" name="Segnaposto numero diapositiva 5">
            <a:extLst>
              <a:ext uri="{FF2B5EF4-FFF2-40B4-BE49-F238E27FC236}">
                <a16:creationId xmlns:a16="http://schemas.microsoft.com/office/drawing/2014/main" id="{394DF961-23E6-4928-B889-3A1FD8D9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CF745E-992C-462F-9BFB-8664D9341933}" type="slidenum">
              <a:rPr lang="it-IT" altLang="it-IT" sz="3600">
                <a:solidFill>
                  <a:srgbClr val="898989"/>
                </a:solidFill>
              </a:rPr>
              <a:pPr eaLnBrk="1" hangingPunct="1"/>
              <a:t>31</a:t>
            </a:fld>
            <a:endParaRPr lang="it-IT" altLang="it-IT" sz="3600">
              <a:solidFill>
                <a:srgbClr val="898989"/>
              </a:solidFill>
            </a:endParaRPr>
          </a:p>
        </p:txBody>
      </p:sp>
      <p:sp>
        <p:nvSpPr>
          <p:cNvPr id="19459" name="AutoShape 6">
            <a:extLst>
              <a:ext uri="{FF2B5EF4-FFF2-40B4-BE49-F238E27FC236}">
                <a16:creationId xmlns:a16="http://schemas.microsoft.com/office/drawing/2014/main" id="{AAB8A603-1DCE-4ED9-A5EB-6EE6DA21A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6" y="1200786"/>
            <a:ext cx="8281987" cy="46085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 b="1">
              <a:latin typeface="Arial Narrow" panose="020B0606020202030204" pitchFamily="34" charset="0"/>
            </a:endParaRP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9BFE62FC-627B-4993-BCF7-44FC08921D16}"/>
              </a:ext>
            </a:extLst>
          </p:cNvPr>
          <p:cNvGrpSpPr>
            <a:grpSpLocks/>
          </p:cNvGrpSpPr>
          <p:nvPr/>
        </p:nvGrpSpPr>
        <p:grpSpPr bwMode="auto">
          <a:xfrm>
            <a:off x="6901776" y="3484565"/>
            <a:ext cx="2881312" cy="1152525"/>
            <a:chOff x="3241" y="1389"/>
            <a:chExt cx="1815" cy="726"/>
          </a:xfrm>
          <a:solidFill>
            <a:schemeClr val="bg1"/>
          </a:solidFill>
        </p:grpSpPr>
        <p:sp>
          <p:nvSpPr>
            <p:cNvPr id="21529" name="AutoShape 5">
              <a:extLst>
                <a:ext uri="{FF2B5EF4-FFF2-40B4-BE49-F238E27FC236}">
                  <a16:creationId xmlns:a16="http://schemas.microsoft.com/office/drawing/2014/main" id="{1DA7982F-1C12-472E-B23A-D93FB625F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1480"/>
              <a:ext cx="1815" cy="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b="1" dirty="0">
                  <a:latin typeface="Arial Narrow" panose="020B0606020202030204" pitchFamily="34" charset="0"/>
                  <a:ea typeface="ＭＳ Ｐゴシック" panose="020B0600070205080204" pitchFamily="34" charset="-128"/>
                </a:rPr>
                <a:t>PIANIFICAZIONE</a:t>
              </a:r>
            </a:p>
            <a:p>
              <a:pPr algn="ctr"/>
              <a:r>
                <a:rPr lang="it-IT" b="1" dirty="0">
                  <a:latin typeface="Arial Narrow" panose="020B0606020202030204" pitchFamily="34" charset="0"/>
                  <a:ea typeface="ＭＳ Ｐゴシック" panose="020B0600070205080204" pitchFamily="34" charset="-128"/>
                </a:rPr>
                <a:t>RISULTATI</a:t>
              </a:r>
            </a:p>
          </p:txBody>
        </p:sp>
        <p:sp>
          <p:nvSpPr>
            <p:cNvPr id="21530" name="Oval 13">
              <a:extLst>
                <a:ext uri="{FF2B5EF4-FFF2-40B4-BE49-F238E27FC236}">
                  <a16:creationId xmlns:a16="http://schemas.microsoft.com/office/drawing/2014/main" id="{9A79C457-C5EE-42D6-8A23-E1605E069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389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2000" dirty="0">
                  <a:latin typeface="Arial Black" panose="020B0A04020102020204" pitchFamily="34" charset="0"/>
                  <a:ea typeface="ＭＳ Ｐゴシック" panose="020B0600070205080204" pitchFamily="34" charset="-128"/>
                </a:rPr>
                <a:t>3</a:t>
              </a:r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4E9E3850-0734-464F-A500-42802C6B6FF2}"/>
              </a:ext>
            </a:extLst>
          </p:cNvPr>
          <p:cNvGrpSpPr>
            <a:grpSpLocks/>
          </p:cNvGrpSpPr>
          <p:nvPr/>
        </p:nvGrpSpPr>
        <p:grpSpPr bwMode="auto">
          <a:xfrm>
            <a:off x="6888163" y="2276476"/>
            <a:ext cx="2881312" cy="1152525"/>
            <a:chOff x="3061" y="2205"/>
            <a:chExt cx="1815" cy="726"/>
          </a:xfrm>
        </p:grpSpPr>
        <p:sp>
          <p:nvSpPr>
            <p:cNvPr id="19479" name="AutoShape 7">
              <a:extLst>
                <a:ext uri="{FF2B5EF4-FFF2-40B4-BE49-F238E27FC236}">
                  <a16:creationId xmlns:a16="http://schemas.microsoft.com/office/drawing/2014/main" id="{A03B7BCF-5FD6-42C4-A50A-04B88E6F8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296"/>
              <a:ext cx="1815" cy="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6020202030204" pitchFamily="34" charset="0"/>
                </a:rPr>
                <a:t>DIAGNOSI </a:t>
              </a:r>
            </a:p>
            <a:p>
              <a:pPr algn="ctr" eaLnBrk="1" hangingPunct="1"/>
              <a:r>
                <a:rPr lang="it-IT" altLang="it-IT" sz="1800" b="1">
                  <a:latin typeface="Arial Narrow" panose="020B0606020202030204" pitchFamily="34" charset="0"/>
                </a:rPr>
                <a:t>INFERMIERISTICA</a:t>
              </a:r>
            </a:p>
          </p:txBody>
        </p:sp>
        <p:sp>
          <p:nvSpPr>
            <p:cNvPr id="19480" name="Oval 14">
              <a:extLst>
                <a:ext uri="{FF2B5EF4-FFF2-40B4-BE49-F238E27FC236}">
                  <a16:creationId xmlns:a16="http://schemas.microsoft.com/office/drawing/2014/main" id="{086BF9D1-4B16-4D7A-9ADB-6E374703A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2205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000" dirty="0"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5" name="Group 30">
            <a:extLst>
              <a:ext uri="{FF2B5EF4-FFF2-40B4-BE49-F238E27FC236}">
                <a16:creationId xmlns:a16="http://schemas.microsoft.com/office/drawing/2014/main" id="{C02701A4-6D5B-4346-AF83-3476196311FA}"/>
              </a:ext>
            </a:extLst>
          </p:cNvPr>
          <p:cNvGrpSpPr>
            <a:grpSpLocks/>
          </p:cNvGrpSpPr>
          <p:nvPr/>
        </p:nvGrpSpPr>
        <p:grpSpPr bwMode="auto">
          <a:xfrm>
            <a:off x="4667251" y="4643439"/>
            <a:ext cx="2881313" cy="1152525"/>
            <a:chOff x="3061" y="2976"/>
            <a:chExt cx="1815" cy="726"/>
          </a:xfrm>
        </p:grpSpPr>
        <p:sp>
          <p:nvSpPr>
            <p:cNvPr id="19477" name="AutoShape 8">
              <a:extLst>
                <a:ext uri="{FF2B5EF4-FFF2-40B4-BE49-F238E27FC236}">
                  <a16:creationId xmlns:a16="http://schemas.microsoft.com/office/drawing/2014/main" id="{6DD0E7D9-0A7B-43A7-8FDF-971BC94A6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3067"/>
              <a:ext cx="1815" cy="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6020202030204" pitchFamily="34" charset="0"/>
                </a:rPr>
                <a:t>PIANIFICAZIONE </a:t>
              </a:r>
            </a:p>
            <a:p>
              <a:pPr algn="ctr" eaLnBrk="1" hangingPunct="1"/>
              <a:r>
                <a:rPr lang="it-IT" altLang="it-IT" sz="1800" b="1">
                  <a:latin typeface="Arial Narrow" panose="020B0606020202030204" pitchFamily="34" charset="0"/>
                </a:rPr>
                <a:t>INTERVENTI</a:t>
              </a:r>
            </a:p>
          </p:txBody>
        </p:sp>
        <p:sp>
          <p:nvSpPr>
            <p:cNvPr id="19478" name="Oval 15">
              <a:extLst>
                <a:ext uri="{FF2B5EF4-FFF2-40B4-BE49-F238E27FC236}">
                  <a16:creationId xmlns:a16="http://schemas.microsoft.com/office/drawing/2014/main" id="{FDCF1EE9-153E-44D4-BBFC-2AAAEA868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976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000"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144B87D1-4F03-48A7-BF3D-E66F6FC52699}"/>
              </a:ext>
            </a:extLst>
          </p:cNvPr>
          <p:cNvGrpSpPr>
            <a:grpSpLocks/>
          </p:cNvGrpSpPr>
          <p:nvPr/>
        </p:nvGrpSpPr>
        <p:grpSpPr bwMode="auto">
          <a:xfrm>
            <a:off x="2309813" y="3500439"/>
            <a:ext cx="2881312" cy="1152525"/>
            <a:chOff x="793" y="2976"/>
            <a:chExt cx="1815" cy="726"/>
          </a:xfrm>
        </p:grpSpPr>
        <p:sp>
          <p:nvSpPr>
            <p:cNvPr id="19475" name="AutoShape 9">
              <a:extLst>
                <a:ext uri="{FF2B5EF4-FFF2-40B4-BE49-F238E27FC236}">
                  <a16:creationId xmlns:a16="http://schemas.microsoft.com/office/drawing/2014/main" id="{A5EAA371-E354-4A7F-8776-8E8DF4A55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067"/>
              <a:ext cx="1815" cy="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it-IT" sz="1800" b="1" dirty="0">
                <a:latin typeface="Arial Narrow" panose="020B0606020202030204" pitchFamily="34" charset="0"/>
              </a:endParaRPr>
            </a:p>
            <a:p>
              <a:pPr algn="ctr" eaLnBrk="1" hangingPunct="1"/>
              <a:r>
                <a:rPr lang="it-IT" altLang="it-IT" sz="1800" b="1" dirty="0">
                  <a:latin typeface="Arial Narrow" panose="020B0606020202030204" pitchFamily="34" charset="0"/>
                </a:rPr>
                <a:t>GESTIONE / ATTUAZIONE</a:t>
              </a:r>
            </a:p>
          </p:txBody>
        </p:sp>
        <p:sp>
          <p:nvSpPr>
            <p:cNvPr id="19476" name="Oval 16">
              <a:extLst>
                <a:ext uri="{FF2B5EF4-FFF2-40B4-BE49-F238E27FC236}">
                  <a16:creationId xmlns:a16="http://schemas.microsoft.com/office/drawing/2014/main" id="{9D923773-C8C2-4388-8494-F3544EABC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976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000"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7" name="Group 32">
            <a:extLst>
              <a:ext uri="{FF2B5EF4-FFF2-40B4-BE49-F238E27FC236}">
                <a16:creationId xmlns:a16="http://schemas.microsoft.com/office/drawing/2014/main" id="{8F35BE42-CA82-4D59-A947-6945EA89AE99}"/>
              </a:ext>
            </a:extLst>
          </p:cNvPr>
          <p:cNvGrpSpPr>
            <a:grpSpLocks/>
          </p:cNvGrpSpPr>
          <p:nvPr/>
        </p:nvGrpSpPr>
        <p:grpSpPr bwMode="auto">
          <a:xfrm>
            <a:off x="2309813" y="2071688"/>
            <a:ext cx="2881312" cy="1293812"/>
            <a:chOff x="765" y="2160"/>
            <a:chExt cx="1815" cy="815"/>
          </a:xfrm>
        </p:grpSpPr>
        <p:sp>
          <p:nvSpPr>
            <p:cNvPr id="19473" name="AutoShape 10">
              <a:extLst>
                <a:ext uri="{FF2B5EF4-FFF2-40B4-BE49-F238E27FC236}">
                  <a16:creationId xmlns:a16="http://schemas.microsoft.com/office/drawing/2014/main" id="{FB8051C6-C1F8-4826-9353-0687EB286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" y="2340"/>
              <a:ext cx="1815" cy="6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1800" b="1">
                  <a:latin typeface="Arial Narrow" panose="020B0606020202030204" pitchFamily="34" charset="0"/>
                </a:rPr>
                <a:t>VALUTAZIONE</a:t>
              </a:r>
            </a:p>
          </p:txBody>
        </p:sp>
        <p:sp>
          <p:nvSpPr>
            <p:cNvPr id="19474" name="Oval 17">
              <a:extLst>
                <a:ext uri="{FF2B5EF4-FFF2-40B4-BE49-F238E27FC236}">
                  <a16:creationId xmlns:a16="http://schemas.microsoft.com/office/drawing/2014/main" id="{C35C1ECE-3571-4E97-BEEC-FA370534B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160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000">
                  <a:latin typeface="Arial Black" panose="020B0A04020102020204" pitchFamily="34" charset="0"/>
                </a:rPr>
                <a:t>6</a:t>
              </a:r>
            </a:p>
          </p:txBody>
        </p:sp>
      </p:grpSp>
      <p:sp>
        <p:nvSpPr>
          <p:cNvPr id="19465" name="AutoShape 19">
            <a:extLst>
              <a:ext uri="{FF2B5EF4-FFF2-40B4-BE49-F238E27FC236}">
                <a16:creationId xmlns:a16="http://schemas.microsoft.com/office/drawing/2014/main" id="{0B4C0A10-155B-4CF5-888B-E16F2498D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6" y="1268414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6" name="AutoShape 20">
            <a:extLst>
              <a:ext uri="{FF2B5EF4-FFF2-40B4-BE49-F238E27FC236}">
                <a16:creationId xmlns:a16="http://schemas.microsoft.com/office/drawing/2014/main" id="{D53DFFF0-A334-4BF8-9920-BF8E00E6EC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696451" y="2132014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7" name="AutoShape 21">
            <a:extLst>
              <a:ext uri="{FF2B5EF4-FFF2-40B4-BE49-F238E27FC236}">
                <a16:creationId xmlns:a16="http://schemas.microsoft.com/office/drawing/2014/main" id="{BDDA3E02-D376-4381-B39C-8B0FC874A04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696451" y="4652964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8" name="AutoShape 22">
            <a:extLst>
              <a:ext uri="{FF2B5EF4-FFF2-40B4-BE49-F238E27FC236}">
                <a16:creationId xmlns:a16="http://schemas.microsoft.com/office/drawing/2014/main" id="{F1FEED2B-2B63-47C6-A6A0-8FC5A41CCE6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64201" y="5876926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9" name="AutoShape 23">
            <a:extLst>
              <a:ext uri="{FF2B5EF4-FFF2-40B4-BE49-F238E27FC236}">
                <a16:creationId xmlns:a16="http://schemas.microsoft.com/office/drawing/2014/main" id="{D0DB059F-C7DA-48FE-BF7C-0C847D746B8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16051" y="2205039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0" name="AutoShape 24">
            <a:extLst>
              <a:ext uri="{FF2B5EF4-FFF2-40B4-BE49-F238E27FC236}">
                <a16:creationId xmlns:a16="http://schemas.microsoft.com/office/drawing/2014/main" id="{8900D504-CA4E-45C5-8163-5658315BAE1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416051" y="4725989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1" name="AutoShape 25">
            <a:extLst>
              <a:ext uri="{FF2B5EF4-FFF2-40B4-BE49-F238E27FC236}">
                <a16:creationId xmlns:a16="http://schemas.microsoft.com/office/drawing/2014/main" id="{CDC7ECEE-2D94-4D05-B0D8-BB43BF0DF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1268414"/>
            <a:ext cx="11525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AA73F2E4-4E3B-4897-9FE9-243338D73C0F}"/>
              </a:ext>
            </a:extLst>
          </p:cNvPr>
          <p:cNvGrpSpPr>
            <a:grpSpLocks/>
          </p:cNvGrpSpPr>
          <p:nvPr/>
        </p:nvGrpSpPr>
        <p:grpSpPr bwMode="auto">
          <a:xfrm>
            <a:off x="4595814" y="1071564"/>
            <a:ext cx="3013075" cy="1169987"/>
            <a:chOff x="1755" y="618"/>
            <a:chExt cx="1898" cy="737"/>
          </a:xfrm>
          <a:noFill/>
        </p:grpSpPr>
        <p:sp>
          <p:nvSpPr>
            <p:cNvPr id="23579" name="AutoShape 4">
              <a:extLst>
                <a:ext uri="{FF2B5EF4-FFF2-40B4-BE49-F238E27FC236}">
                  <a16:creationId xmlns:a16="http://schemas.microsoft.com/office/drawing/2014/main" id="{2B2EC0EA-46F1-4A8A-90D1-0D214DB23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720"/>
              <a:ext cx="1898" cy="63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it-IT" b="1">
                  <a:latin typeface="Arial Narrow" charset="0"/>
                  <a:ea typeface="ＭＳ Ｐゴシック" charset="0"/>
                </a:rPr>
                <a:t>ACCERTAMENTO</a:t>
              </a:r>
            </a:p>
          </p:txBody>
        </p:sp>
        <p:sp>
          <p:nvSpPr>
            <p:cNvPr id="21532" name="Oval 12">
              <a:extLst>
                <a:ext uri="{FF2B5EF4-FFF2-40B4-BE49-F238E27FC236}">
                  <a16:creationId xmlns:a16="http://schemas.microsoft.com/office/drawing/2014/main" id="{A116F790-1071-481B-9AD9-3D0379894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618"/>
              <a:ext cx="271" cy="2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it-IT" sz="2000" dirty="0">
                  <a:latin typeface="Arial Black" charset="0"/>
                  <a:ea typeface="ＭＳ Ｐゴシック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068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id="{58A945C0-3399-499E-ACD2-36336A37D6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65502"/>
            <a:ext cx="8229600" cy="312699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 sz="2800" dirty="0"/>
              <a:t>Consiste nello sviluppo di strategie di assistenza infermieristica finalizzate a migliorare i problemi dell’assistito.</a:t>
            </a:r>
          </a:p>
          <a:p>
            <a:pPr algn="ctr" eaLnBrk="1" hangingPunct="1">
              <a:buFontTx/>
              <a:buNone/>
            </a:pPr>
            <a:endParaRPr lang="it-IT" altLang="it-IT" sz="2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/>
              <a:t>Si basa sui risultati 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/>
              <a:t>i criteri di risultato precedentemente identificati.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dirty="0"/>
          </a:p>
          <a:p>
            <a:pPr algn="ctr" eaLnBrk="1" hangingPunct="1">
              <a:buFontTx/>
              <a:buNone/>
            </a:pPr>
            <a:endParaRPr lang="it-IT" altLang="it-IT" sz="2000" dirty="0"/>
          </a:p>
        </p:txBody>
      </p:sp>
      <p:sp>
        <p:nvSpPr>
          <p:cNvPr id="17410" name="Segnaposto numero diapositiva 5">
            <a:extLst>
              <a:ext uri="{FF2B5EF4-FFF2-40B4-BE49-F238E27FC236}">
                <a16:creationId xmlns:a16="http://schemas.microsoft.com/office/drawing/2014/main" id="{4B108C16-7131-438D-8A26-6D93F140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B005A98-5214-4A84-893F-2006C7634828}" type="slidenum">
              <a:rPr lang="it-IT" altLang="it-IT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AB4013-D958-4D48-B870-635D2CFB0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306" y="661173"/>
            <a:ext cx="8229600" cy="777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Calibri"/>
              </a:rPr>
              <a:t>PIANIFICAZIONE INTERVENTI 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104D7C2-28B5-4831-9F7A-1E24647B0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0"/>
              </a:rPr>
              <a:t>PIANIFICAZIONE INTERVENTI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9BF08FC-A286-4A68-A33C-B15182DC5B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1412876"/>
            <a:ext cx="8229600" cy="41560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 sz="2800"/>
              <a:t>La pianificazione degli interventi </a:t>
            </a:r>
            <a:r>
              <a:rPr lang="it-IT" altLang="it-IT" sz="2800" b="1"/>
              <a:t>ha i seguenti scopi</a:t>
            </a:r>
            <a:r>
              <a:rPr lang="it-IT" altLang="it-IT" sz="2800"/>
              <a:t>:</a:t>
            </a:r>
          </a:p>
          <a:p>
            <a:pPr algn="ctr" eaLnBrk="1" hangingPunct="1">
              <a:buFontTx/>
              <a:buNone/>
            </a:pPr>
            <a:endParaRPr lang="it-IT" altLang="it-IT" sz="2800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it-IT" altLang="it-IT" sz="2800"/>
              <a:t>Orientare le attività di assistenza alla persona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it-IT" altLang="it-IT" sz="2800"/>
              <a:t>Promuovere la continuità dell’assistenza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it-IT" altLang="it-IT" sz="2800"/>
              <a:t>Permettere la delega di attività specifiche</a:t>
            </a:r>
          </a:p>
          <a:p>
            <a:pPr algn="ctr" eaLnBrk="1" hangingPunct="1">
              <a:buFontTx/>
              <a:buNone/>
            </a:pPr>
            <a:endParaRPr lang="it-IT" altLang="it-IT" sz="2800"/>
          </a:p>
          <a:p>
            <a:pPr algn="ctr" eaLnBrk="1" hangingPunct="1">
              <a:buFontTx/>
              <a:buNone/>
            </a:pPr>
            <a:endParaRPr lang="it-IT" altLang="it-IT" sz="2800"/>
          </a:p>
        </p:txBody>
      </p:sp>
      <p:sp>
        <p:nvSpPr>
          <p:cNvPr id="21507" name="Segnaposto numero diapositiva 5">
            <a:extLst>
              <a:ext uri="{FF2B5EF4-FFF2-40B4-BE49-F238E27FC236}">
                <a16:creationId xmlns:a16="http://schemas.microsoft.com/office/drawing/2014/main" id="{D71ECB5E-1DD0-4419-AFC0-F779A909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98A7013-A1EC-4459-9EF2-37D4D0F58707}" type="slidenum">
              <a:rPr lang="it-IT" altLang="it-IT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77E783BF-E899-4C36-B1F1-398A28BB0E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2625" y="357189"/>
            <a:ext cx="8229600" cy="5857875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ea typeface="ＭＳ Ｐゴシック" charset="0"/>
              </a:rPr>
              <a:t>Caratteristiche della diagnosi infermieristica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it-IT" sz="2400" b="1" dirty="0">
              <a:ea typeface="ＭＳ Ｐゴシック" charset="0"/>
            </a:endParaRP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it-IT" sz="2400" dirty="0">
                <a:ea typeface="ＭＳ Ｐゴシック" charset="0"/>
              </a:rPr>
              <a:t>Per le D.I. reali, gli interventi devono mirare a modificare i </a:t>
            </a:r>
            <a:r>
              <a:rPr lang="it-IT" sz="2400" u="sng" dirty="0">
                <a:ea typeface="ＭＳ Ｐゴシック" charset="0"/>
              </a:rPr>
              <a:t>fattori correlati </a:t>
            </a:r>
            <a:r>
              <a:rPr lang="it-IT" sz="2400" dirty="0">
                <a:ea typeface="ＭＳ Ｐゴシック" charset="0"/>
              </a:rPr>
              <a:t>associati alla diagnosi</a:t>
            </a:r>
          </a:p>
          <a:p>
            <a:pPr marL="457200" indent="-457200" eaLnBrk="1" hangingPunct="1">
              <a:buNone/>
              <a:defRPr/>
            </a:pPr>
            <a:r>
              <a:rPr lang="it-IT" sz="2400" dirty="0">
                <a:ea typeface="ＭＳ Ｐゴシック" charset="0"/>
              </a:rPr>
              <a:t>	Quando un fattore correlato non può essere modificato, gli interventi devono mirare a trattare i </a:t>
            </a:r>
            <a:r>
              <a:rPr lang="it-IT" sz="2400" u="sng" dirty="0">
                <a:ea typeface="ＭＳ Ｐゴシック" charset="0"/>
              </a:rPr>
              <a:t>segni e i sintomi </a:t>
            </a:r>
            <a:r>
              <a:rPr lang="it-IT" sz="2400" dirty="0">
                <a:ea typeface="ＭＳ Ｐゴシック" charset="0"/>
              </a:rPr>
              <a:t>(caratteristiche definenti)</a:t>
            </a:r>
          </a:p>
          <a:p>
            <a:pPr marL="457200" indent="-457200" eaLnBrk="1" hangingPunct="1">
              <a:buNone/>
              <a:defRPr/>
            </a:pPr>
            <a:endParaRPr lang="it-IT" sz="2400" dirty="0">
              <a:ea typeface="ＭＳ Ｐゴシック" charset="0"/>
            </a:endParaRPr>
          </a:p>
          <a:p>
            <a:pPr marL="457200" indent="-457200" eaLnBrk="1" hangingPunct="1">
              <a:buFont typeface="Arial" charset="0"/>
              <a:buChar char="•"/>
              <a:defRPr/>
            </a:pPr>
            <a:r>
              <a:rPr lang="it-IT" sz="2400" dirty="0">
                <a:ea typeface="ＭＳ Ｐゴシック" charset="0"/>
              </a:rPr>
              <a:t>Per le diagnosi di rischio, gli interventi devono mirare a ridurre o a eliminare i </a:t>
            </a:r>
            <a:r>
              <a:rPr lang="it-IT" sz="2400" u="sng" dirty="0">
                <a:ea typeface="ＭＳ Ｐゴシック" charset="0"/>
              </a:rPr>
              <a:t>fattori di rischio</a:t>
            </a:r>
          </a:p>
        </p:txBody>
      </p:sp>
      <p:sp>
        <p:nvSpPr>
          <p:cNvPr id="27650" name="Segnaposto numero diapositiva 5">
            <a:extLst>
              <a:ext uri="{FF2B5EF4-FFF2-40B4-BE49-F238E27FC236}">
                <a16:creationId xmlns:a16="http://schemas.microsoft.com/office/drawing/2014/main" id="{37961417-665A-42C4-943B-8E566FDA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1ED72A-0821-44C6-8D31-18F207855D00}" type="slidenum">
              <a:rPr lang="it-IT" altLang="it-IT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>
            <a:extLst>
              <a:ext uri="{FF2B5EF4-FFF2-40B4-BE49-F238E27FC236}">
                <a16:creationId xmlns:a16="http://schemas.microsoft.com/office/drawing/2014/main" id="{A273BAA2-E0CA-4C6C-B2AB-EAA3C803FE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2625" y="357189"/>
            <a:ext cx="8229600" cy="5857875"/>
          </a:xfrm>
        </p:spPr>
        <p:txBody>
          <a:bodyPr/>
          <a:lstStyle/>
          <a:p>
            <a:pPr marL="457200" indent="-457200" eaLnBrk="1" hangingPunct="1">
              <a:buNone/>
            </a:pPr>
            <a:r>
              <a:rPr lang="it-IT" altLang="it-IT" sz="2800" b="1" dirty="0">
                <a:solidFill>
                  <a:srgbClr val="31859C"/>
                </a:solidFill>
              </a:rPr>
              <a:t>2. Risultati attesi</a:t>
            </a:r>
          </a:p>
          <a:p>
            <a:pPr marL="457200" indent="-457200" eaLnBrk="1" hangingPunct="1">
              <a:buNone/>
            </a:pPr>
            <a:endParaRPr lang="it-IT" altLang="it-IT" sz="800" b="1" dirty="0"/>
          </a:p>
          <a:p>
            <a:pPr marL="457200" indent="-457200" eaLnBrk="1" hangingPunct="1"/>
            <a:r>
              <a:rPr lang="it-IT" altLang="it-IT" sz="2400" dirty="0"/>
              <a:t>I risultati attesi devono essere identificati prima di scegliere un intervento</a:t>
            </a:r>
          </a:p>
          <a:p>
            <a:pPr marL="0" indent="0" eaLnBrk="1" hangingPunct="1">
              <a:buNone/>
            </a:pPr>
            <a:endParaRPr lang="it-IT" altLang="it-IT" sz="2400" b="1" dirty="0"/>
          </a:p>
          <a:p>
            <a:pPr marL="457200" indent="-457200" eaLnBrk="1" hangingPunct="1">
              <a:buNone/>
            </a:pPr>
            <a:r>
              <a:rPr lang="it-IT" altLang="it-IT" sz="2800" b="1" dirty="0">
                <a:solidFill>
                  <a:srgbClr val="31859C"/>
                </a:solidFill>
              </a:rPr>
              <a:t>3. Ricerca di base – </a:t>
            </a:r>
            <a:r>
              <a:rPr lang="it-IT" altLang="it-IT" sz="2800" b="1" dirty="0" err="1">
                <a:solidFill>
                  <a:srgbClr val="31859C"/>
                </a:solidFill>
              </a:rPr>
              <a:t>Evidence</a:t>
            </a:r>
            <a:r>
              <a:rPr lang="it-IT" altLang="it-IT" sz="2800" b="1" dirty="0">
                <a:solidFill>
                  <a:srgbClr val="31859C"/>
                </a:solidFill>
              </a:rPr>
              <a:t> </a:t>
            </a:r>
            <a:r>
              <a:rPr lang="it-IT" altLang="it-IT" sz="2800" b="1" dirty="0" err="1">
                <a:solidFill>
                  <a:srgbClr val="31859C"/>
                </a:solidFill>
              </a:rPr>
              <a:t>Based</a:t>
            </a:r>
            <a:r>
              <a:rPr lang="it-IT" altLang="it-IT" sz="2800" b="1" dirty="0">
                <a:solidFill>
                  <a:srgbClr val="31859C"/>
                </a:solidFill>
              </a:rPr>
              <a:t> Nursing</a:t>
            </a:r>
          </a:p>
          <a:p>
            <a:pPr marL="457200" indent="-457200" eaLnBrk="1" hangingPunct="1">
              <a:buNone/>
            </a:pPr>
            <a:endParaRPr lang="it-IT" altLang="it-IT" sz="800" b="1" dirty="0"/>
          </a:p>
          <a:p>
            <a:pPr marL="457200" indent="-457200" eaLnBrk="1" hangingPunct="1"/>
            <a:r>
              <a:rPr lang="it-IT" altLang="it-IT" sz="2400" dirty="0"/>
              <a:t>La ricerca che sostiene un intervento indica l’efficacia dell’intervento</a:t>
            </a:r>
          </a:p>
          <a:p>
            <a:pPr marL="457200" indent="-457200" eaLnBrk="1" hangingPunct="1"/>
            <a:r>
              <a:rPr lang="it-IT" altLang="it-IT" sz="2400" dirty="0"/>
              <a:t>Far riferimento a ricerche o protocolli basati su evidenze scientifiche</a:t>
            </a:r>
          </a:p>
          <a:p>
            <a:pPr marL="457200" indent="-457200" eaLnBrk="1" hangingPunct="1"/>
            <a:r>
              <a:rPr lang="it-IT" altLang="it-IT" sz="2400" dirty="0"/>
              <a:t>Se non disponibili dati di ricerca, basarsi su principi scientifici</a:t>
            </a:r>
          </a:p>
          <a:p>
            <a:pPr marL="457200" indent="-457200" eaLnBrk="1" hangingPunct="1">
              <a:buNone/>
            </a:pPr>
            <a:endParaRPr lang="it-IT" altLang="it-IT" sz="2400" b="1" dirty="0">
              <a:latin typeface="Comic Sans MS" panose="030F0702030302020204" pitchFamily="66" charset="0"/>
            </a:endParaRPr>
          </a:p>
        </p:txBody>
      </p:sp>
      <p:sp>
        <p:nvSpPr>
          <p:cNvPr id="28674" name="Segnaposto numero diapositiva 5">
            <a:extLst>
              <a:ext uri="{FF2B5EF4-FFF2-40B4-BE49-F238E27FC236}">
                <a16:creationId xmlns:a16="http://schemas.microsoft.com/office/drawing/2014/main" id="{17C690C6-DC0C-4BFC-8335-CD21708F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2B56058-CF7E-43F7-82EC-229E18E24C7C}" type="slidenum">
              <a:rPr lang="it-IT" altLang="it-IT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>
            <a:extLst>
              <a:ext uri="{FF2B5EF4-FFF2-40B4-BE49-F238E27FC236}">
                <a16:creationId xmlns:a16="http://schemas.microsoft.com/office/drawing/2014/main" id="{4E70AAFD-8393-4AA2-8596-2879C1E4B6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2626" y="357189"/>
            <a:ext cx="8429625" cy="58578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None/>
            </a:pPr>
            <a:r>
              <a:rPr lang="it-IT" altLang="it-IT" sz="2800" b="1">
                <a:solidFill>
                  <a:srgbClr val="31859C"/>
                </a:solidFill>
              </a:rPr>
              <a:t>4. Fattibilità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endParaRPr lang="it-IT" altLang="it-IT" sz="800" b="1"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it-IT" altLang="it-IT" sz="2400"/>
              <a:t>Considerare le risorse strutturali, umane e strumentali necessarie per l’intervento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it-IT" altLang="it-IT" sz="2400"/>
              <a:t>Considerare i costi: l’intervento è clinicamente efficace e conveniente?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it-IT" altLang="it-IT" sz="2400"/>
              <a:t>Considerare i tempi: sono disponibili personale e tempo a sufficienza?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it-IT" altLang="it-IT" sz="800"/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it-IT" altLang="it-IT" sz="2800" b="1">
                <a:solidFill>
                  <a:srgbClr val="31859C"/>
                </a:solidFill>
              </a:rPr>
              <a:t>5. Accettabilità da parte dell’assistito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endParaRPr lang="it-IT" altLang="it-IT" sz="800"/>
          </a:p>
          <a:p>
            <a:pPr marL="457200" indent="-457200" eaLnBrk="1" hangingPunct="1">
              <a:lnSpc>
                <a:spcPct val="90000"/>
              </a:lnSpc>
            </a:pPr>
            <a:r>
              <a:rPr lang="it-IT" altLang="it-IT" sz="2400"/>
              <a:t>Un intervento deve essere accettabile e congruente con obiettivi, valori e cultura dell’assistito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it-IT" altLang="it-IT" sz="2400"/>
              <a:t>Attuare il consenso informato: la persona deve sapere qual è  l’effetto e come ci si attende che partecipi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endParaRPr lang="it-IT" altLang="it-IT" sz="2400" b="1">
              <a:latin typeface="Comic Sans MS" panose="030F0702030302020204" pitchFamily="66" charset="0"/>
            </a:endParaRPr>
          </a:p>
        </p:txBody>
      </p:sp>
      <p:sp>
        <p:nvSpPr>
          <p:cNvPr id="29698" name="Segnaposto numero diapositiva 5">
            <a:extLst>
              <a:ext uri="{FF2B5EF4-FFF2-40B4-BE49-F238E27FC236}">
                <a16:creationId xmlns:a16="http://schemas.microsoft.com/office/drawing/2014/main" id="{1F863C26-5FB4-435B-85D7-6D2E582F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533C263-5BA4-4BB5-959D-18F4D65D1671}" type="slidenum">
              <a:rPr lang="it-IT" altLang="it-IT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>
            <a:extLst>
              <a:ext uri="{FF2B5EF4-FFF2-40B4-BE49-F238E27FC236}">
                <a16:creationId xmlns:a16="http://schemas.microsoft.com/office/drawing/2014/main" id="{30882E73-60DF-4ACD-ADE7-B3151C262D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2625" y="357189"/>
            <a:ext cx="8229600" cy="5857875"/>
          </a:xfrm>
        </p:spPr>
        <p:txBody>
          <a:bodyPr/>
          <a:lstStyle/>
          <a:p>
            <a:pPr marL="457200" indent="-457200" eaLnBrk="1" hangingPunct="1">
              <a:buNone/>
            </a:pPr>
            <a:r>
              <a:rPr lang="it-IT" altLang="it-IT" sz="2800" b="1" dirty="0">
                <a:solidFill>
                  <a:srgbClr val="31859C"/>
                </a:solidFill>
              </a:rPr>
              <a:t>6. Competenza dell’infermiere</a:t>
            </a:r>
          </a:p>
          <a:p>
            <a:pPr marL="457200" indent="-457200" eaLnBrk="1" hangingPunct="1">
              <a:buFontTx/>
              <a:buAutoNum type="arabicPeriod"/>
            </a:pPr>
            <a:endParaRPr lang="it-IT" altLang="it-IT" sz="2400" b="1" dirty="0"/>
          </a:p>
          <a:p>
            <a:pPr marL="457200" indent="-457200" eaLnBrk="1" hangingPunct="1"/>
            <a:r>
              <a:rPr lang="it-IT" altLang="it-IT" sz="2400" dirty="0"/>
              <a:t>L’infermiere deve essere in grado di eseguire l’intervento</a:t>
            </a:r>
          </a:p>
          <a:p>
            <a:pPr marL="457200" indent="-457200" eaLnBrk="1" hangingPunct="1"/>
            <a:r>
              <a:rPr lang="it-IT" altLang="it-IT" sz="2400" dirty="0"/>
              <a:t>Deve conoscere il razionale scientifico dell’intervento</a:t>
            </a:r>
          </a:p>
          <a:p>
            <a:pPr marL="457200" indent="-457200" eaLnBrk="1" hangingPunct="1"/>
            <a:r>
              <a:rPr lang="it-IT" altLang="it-IT" sz="2400" dirty="0"/>
              <a:t>Deve essere in possesso delle capacità relazionali e tecniche-psicomotorie necessarie</a:t>
            </a:r>
          </a:p>
          <a:p>
            <a:pPr marL="457200" indent="-457200" eaLnBrk="1" hangingPunct="1"/>
            <a:r>
              <a:rPr lang="it-IT" altLang="it-IT" sz="2400" dirty="0"/>
              <a:t>Deve essere in grado di lavorare in équipe </a:t>
            </a:r>
          </a:p>
          <a:p>
            <a:pPr marL="457200" indent="-457200" eaLnBrk="1" hangingPunct="1"/>
            <a:r>
              <a:rPr lang="it-IT" altLang="it-IT" sz="2400" dirty="0"/>
              <a:t>Deve saper utilizzare in modo efficace le risorse a disposizione</a:t>
            </a:r>
          </a:p>
          <a:p>
            <a:pPr marL="457200" indent="-457200" eaLnBrk="1" hangingPunct="1"/>
            <a:endParaRPr lang="it-IT" altLang="it-IT" sz="2400" b="1" u="sng" dirty="0"/>
          </a:p>
        </p:txBody>
      </p:sp>
      <p:sp>
        <p:nvSpPr>
          <p:cNvPr id="30722" name="Segnaposto numero diapositiva 5">
            <a:extLst>
              <a:ext uri="{FF2B5EF4-FFF2-40B4-BE49-F238E27FC236}">
                <a16:creationId xmlns:a16="http://schemas.microsoft.com/office/drawing/2014/main" id="{8F3B97B9-8DB7-43D5-9F80-DDC5941D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743C6A-EB6B-4ADB-89C0-DD961E76D8E6}" type="slidenum">
              <a:rPr lang="it-IT" altLang="it-IT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id="{47A60E71-B1C0-4568-90BA-6FE31F439A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2625" y="2062847"/>
            <a:ext cx="8229600" cy="339544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 sz="2800" dirty="0"/>
              <a:t>Questa fase consiste nella messa in atto </a:t>
            </a:r>
          </a:p>
          <a:p>
            <a:pPr algn="ctr" eaLnBrk="1" hangingPunct="1">
              <a:buFontTx/>
              <a:buNone/>
            </a:pPr>
            <a:r>
              <a:rPr lang="it-IT" altLang="it-IT" sz="2800" dirty="0"/>
              <a:t>del piano di cure infermieristiche e delle </a:t>
            </a:r>
          </a:p>
          <a:p>
            <a:pPr algn="ctr" eaLnBrk="1" hangingPunct="1">
              <a:buFontTx/>
              <a:buNone/>
            </a:pPr>
            <a:r>
              <a:rPr lang="it-IT" altLang="it-IT" sz="2800" dirty="0"/>
              <a:t>registrazione delle attività assistenziali.</a:t>
            </a:r>
          </a:p>
          <a:p>
            <a:pPr algn="ctr" eaLnBrk="1" hangingPunct="1">
              <a:buFontTx/>
              <a:buNone/>
            </a:pPr>
            <a:endParaRPr lang="it-IT" altLang="it-IT" sz="2800" dirty="0"/>
          </a:p>
          <a:p>
            <a:pPr algn="ctr" eaLnBrk="1" hangingPunct="1">
              <a:buFontTx/>
              <a:buNone/>
            </a:pPr>
            <a:r>
              <a:rPr lang="it-IT" altLang="it-IT" sz="2800" dirty="0"/>
              <a:t>Lo scopo è quello di erogare l’assistenza richiesta</a:t>
            </a:r>
          </a:p>
          <a:p>
            <a:pPr algn="ctr" eaLnBrk="1" hangingPunct="1">
              <a:buFontTx/>
              <a:buNone/>
            </a:pPr>
            <a:r>
              <a:rPr lang="it-IT" altLang="it-IT" sz="2800" dirty="0"/>
              <a:t>e pianificata nelle fasi precedenti.</a:t>
            </a:r>
          </a:p>
          <a:p>
            <a:pPr algn="ctr" eaLnBrk="1" hangingPunct="1">
              <a:buFontTx/>
              <a:buNone/>
            </a:pPr>
            <a:endParaRPr lang="it-IT" altLang="it-IT" sz="2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dirty="0"/>
          </a:p>
          <a:p>
            <a:pPr algn="ctr" eaLnBrk="1" hangingPunct="1">
              <a:buFontTx/>
              <a:buNone/>
            </a:pPr>
            <a:endParaRPr lang="it-IT" altLang="it-IT" sz="2000" dirty="0"/>
          </a:p>
        </p:txBody>
      </p:sp>
      <p:sp>
        <p:nvSpPr>
          <p:cNvPr id="17410" name="Segnaposto numero diapositiva 5">
            <a:extLst>
              <a:ext uri="{FF2B5EF4-FFF2-40B4-BE49-F238E27FC236}">
                <a16:creationId xmlns:a16="http://schemas.microsoft.com/office/drawing/2014/main" id="{AB9A2E5D-BBEF-49D5-887F-1DC4BEAA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BE5DD30-6213-4877-AF8A-7B318D41AFF4}" type="slidenum">
              <a:rPr lang="it-IT" altLang="it-IT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2D00825-5F76-4165-9B55-E0B71844D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775848"/>
            <a:ext cx="8229600" cy="777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Calibri"/>
              </a:rPr>
              <a:t>GESTIONE / ATTUAZIONE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id="{0EB294C7-57A3-484E-B018-77958A459C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2625" y="1143001"/>
            <a:ext cx="8229600" cy="50720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it-IT" altLang="it-IT" sz="800" b="1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/>
              <a:t>Dopo aver pianificato, l</a:t>
            </a:r>
            <a:r>
              <a:rPr lang="ja-JP" altLang="it-IT" sz="2400"/>
              <a:t>’</a:t>
            </a:r>
            <a:r>
              <a:rPr lang="it-IT" altLang="ja-JP" sz="2400"/>
              <a:t>infermiere può:</a:t>
            </a:r>
          </a:p>
          <a:p>
            <a:pPr eaLnBrk="1" hangingPunct="1"/>
            <a:r>
              <a:rPr lang="it-IT" altLang="it-IT" sz="2400" b="1"/>
              <a:t>Attuare  direttamente  un intervento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 b="1"/>
              <a:t>	</a:t>
            </a:r>
            <a:r>
              <a:rPr lang="it-IT" altLang="it-IT" sz="2000"/>
              <a:t>Il professionista infermiere svolge personalmente le prestazioni/attivita</a:t>
            </a:r>
            <a:r>
              <a:rPr lang="ja-JP" altLang="it-IT" sz="2000"/>
              <a:t>’</a:t>
            </a:r>
            <a:r>
              <a:rPr lang="it-IT" altLang="ja-JP" sz="2000"/>
              <a:t> infermieristiche assumendosi in toto la </a:t>
            </a:r>
            <a:r>
              <a:rPr lang="it-IT" altLang="ja-JP" sz="2000" b="1"/>
              <a:t>responsabilità  </a:t>
            </a:r>
            <a:r>
              <a:rPr lang="it-IT" altLang="ja-JP" sz="2000"/>
              <a:t>sul processo e sul risultato.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it-IT" altLang="it-IT" sz="2000"/>
          </a:p>
          <a:p>
            <a:pPr eaLnBrk="1" hangingPunct="1"/>
            <a:r>
              <a:rPr lang="it-IT" altLang="it-IT" sz="2400" b="1"/>
              <a:t>Delegare </a:t>
            </a:r>
            <a:r>
              <a:rPr lang="it-IT" altLang="it-IT" sz="2400"/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</a:t>
            </a:r>
            <a:r>
              <a:rPr lang="it-IT" altLang="it-IT" sz="2000"/>
              <a:t>Il delegante demanda, ad un altro professionista </a:t>
            </a:r>
            <a:r>
              <a:rPr lang="it-IT" altLang="it-IT" sz="2000" u="sng"/>
              <a:t>in modo scritto</a:t>
            </a:r>
            <a:r>
              <a:rPr lang="it-IT" altLang="it-IT" sz="2000"/>
              <a:t>, (attraverso un piano assistenziale) attivita’</a:t>
            </a:r>
            <a:r>
              <a:rPr lang="it-IT" altLang="ja-JP" sz="2000"/>
              <a:t> assistenziali proprie.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/>
              <a:t>	La delega prevede </a:t>
            </a:r>
            <a:r>
              <a:rPr lang="it-IT" altLang="it-IT" sz="2000" b="1"/>
              <a:t>il passaggio ad altri di responsabilità</a:t>
            </a:r>
            <a:r>
              <a:rPr lang="it-IT" altLang="it-IT" sz="2000"/>
              <a:t>, sia sul processo che sul risultato.</a:t>
            </a:r>
          </a:p>
          <a:p>
            <a:pPr eaLnBrk="1" hangingPunct="1"/>
            <a:endParaRPr lang="it-IT" altLang="it-IT" sz="2000" b="1" i="1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it-IT" altLang="it-IT" sz="2000" b="1">
              <a:latin typeface="Comic Sans MS" panose="030F0702030302020204" pitchFamily="66" charset="0"/>
            </a:endParaRPr>
          </a:p>
        </p:txBody>
      </p:sp>
      <p:sp>
        <p:nvSpPr>
          <p:cNvPr id="20482" name="Segnaposto numero diapositiva 5">
            <a:extLst>
              <a:ext uri="{FF2B5EF4-FFF2-40B4-BE49-F238E27FC236}">
                <a16:creationId xmlns:a16="http://schemas.microsoft.com/office/drawing/2014/main" id="{703ADE52-E90A-47B9-8192-F82BFAAF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2F67CEA-DD58-4501-96AF-CB3B63656D3C}" type="slidenum">
              <a:rPr lang="it-IT" altLang="it-IT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878CC94-3E55-4208-A910-641D76A0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15889"/>
            <a:ext cx="8229600" cy="777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t-IT" sz="3200" b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ATTUARE GLI INTERVENTI PIANIFICATI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3EE9F28-4479-4550-AC45-BDD995A37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  <a:noFill/>
        </p:spPr>
        <p:txBody>
          <a:bodyPr/>
          <a:lstStyle/>
          <a:p>
            <a:pPr algn="ctr" eaLnBrk="1" hangingPunct="1"/>
            <a:r>
              <a:rPr lang="it-IT" altLang="it-IT" sz="3200" b="1" dirty="0">
                <a:latin typeface="Calibri" panose="020F0502020204030204" pitchFamily="34" charset="0"/>
              </a:rPr>
              <a:t>TIPI DI ACCERTAMENTO</a:t>
            </a:r>
          </a:p>
        </p:txBody>
      </p:sp>
      <p:sp>
        <p:nvSpPr>
          <p:cNvPr id="22529" name="Segnaposto numero diapositiva 5">
            <a:extLst>
              <a:ext uri="{FF2B5EF4-FFF2-40B4-BE49-F238E27FC236}">
                <a16:creationId xmlns:a16="http://schemas.microsoft.com/office/drawing/2014/main" id="{E543DF5A-91D6-40FB-AFF7-E0204FCD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982BE3E-25B1-4322-BE78-B48691457618}" type="slidenum">
              <a:rPr lang="it-IT" altLang="it-IT" sz="36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altLang="it-IT" sz="3600">
              <a:solidFill>
                <a:srgbClr val="898989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DDB5552-B1E8-4A30-BA69-9C810E03B6DE}"/>
              </a:ext>
            </a:extLst>
          </p:cNvPr>
          <p:cNvGraphicFramePr>
            <a:graphicFrameLocks noGrp="1"/>
          </p:cNvGraphicFramePr>
          <p:nvPr/>
        </p:nvGraphicFramePr>
        <p:xfrm>
          <a:off x="1847850" y="1234137"/>
          <a:ext cx="8496300" cy="4389725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val="173796180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3735677196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185874255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Tipo</a:t>
                      </a:r>
                    </a:p>
                  </a:txBody>
                  <a:tcPr marL="91433" marR="91433" marT="45705" marB="45705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Scopi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 panose="020B0504020203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3" marR="91433" marT="45705" marB="45705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Tempi</a:t>
                      </a:r>
                    </a:p>
                  </a:txBody>
                  <a:tcPr marL="91433" marR="91433" marT="45705" marB="45705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792762"/>
                  </a:ext>
                </a:extLst>
              </a:tr>
              <a:tr h="2286000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ACCERTAMENTO INIZIALE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Caratteristiche: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È completo e globale</a:t>
                      </a:r>
                    </a:p>
                  </a:txBody>
                  <a:tcPr marL="91433" marR="91433" marT="45705" marB="45705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Identificazione iniziale delle funzioni normali e raccolta dati sulle disfunzioni reali o potenziali.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Dati di base per confronti futuri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 panose="020B0504020203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3" marR="91433" marT="45705" marB="45705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Al momento dell’accoglienza in ospedale, casa di riposo, servizio.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Generalmente entro 24 ore dall’ingresso</a:t>
                      </a:r>
                    </a:p>
                  </a:txBody>
                  <a:tcPr marL="91433" marR="91433" marT="45705" marB="45705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67456"/>
                  </a:ext>
                </a:extLst>
              </a:tr>
              <a:tr h="14636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ACCERTAMENTO MIRATO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Caratteristiche: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È specifico e approfondito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 panose="020B0504020203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3" marR="91433" marT="45705" marB="45705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Determinazione di una disfunzione specifica </a:t>
                      </a:r>
                    </a:p>
                  </a:txBody>
                  <a:tcPr marL="91433" marR="91433" marT="45705" marB="45705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Processo continuo</a:t>
                      </a:r>
                    </a:p>
                  </a:txBody>
                  <a:tcPr marL="91433" marR="91433" marT="45705" marB="45705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848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109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>
            <a:extLst>
              <a:ext uri="{FF2B5EF4-FFF2-40B4-BE49-F238E27FC236}">
                <a16:creationId xmlns:a16="http://schemas.microsoft.com/office/drawing/2014/main" id="{BF37A559-EB62-44CE-98B9-11A01B46E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2625" y="1143001"/>
            <a:ext cx="8229600" cy="5072063"/>
          </a:xfrm>
        </p:spPr>
        <p:txBody>
          <a:bodyPr/>
          <a:lstStyle/>
          <a:p>
            <a:pPr eaLnBrk="1" hangingPunct="1"/>
            <a:r>
              <a:rPr lang="it-IT" altLang="it-IT" sz="2400" b="1" dirty="0"/>
              <a:t>Attribuire attività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 dirty="0"/>
              <a:t>	</a:t>
            </a:r>
            <a:r>
              <a:rPr lang="it-IT" altLang="it-IT" sz="2000" dirty="0"/>
              <a:t>L</a:t>
            </a:r>
            <a:r>
              <a:rPr lang="ja-JP" altLang="it-IT" sz="2000" dirty="0"/>
              <a:t>’</a:t>
            </a:r>
            <a:r>
              <a:rPr lang="it-IT" altLang="ja-JP" sz="2000" dirty="0"/>
              <a:t>infermiere attribuisce ad altri operatori (OSS) attività assistenziali, assegnandole  sempre </a:t>
            </a:r>
            <a:r>
              <a:rPr lang="it-IT" altLang="ja-JP" sz="2000" u="sng" dirty="0"/>
              <a:t>in modo scritto</a:t>
            </a:r>
            <a:r>
              <a:rPr lang="it-IT" altLang="ja-JP" sz="2000" dirty="0"/>
              <a:t>, (attraverso un piano assistenziale).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 dirty="0"/>
              <a:t>	Valutazioni da fare: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 dirty="0"/>
              <a:t>	</a:t>
            </a:r>
            <a:r>
              <a:rPr lang="it-IT" altLang="it-IT" sz="2000" u="sng" dirty="0"/>
              <a:t>- Attività prevista da profilo professionale OSS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 dirty="0"/>
              <a:t>	</a:t>
            </a:r>
            <a:r>
              <a:rPr lang="it-IT" altLang="it-IT" sz="2000" u="sng" dirty="0"/>
              <a:t>- Livello di complessità del caso clinico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 dirty="0"/>
              <a:t>	</a:t>
            </a:r>
            <a:r>
              <a:rPr lang="it-IT" altLang="it-IT" sz="2000" u="sng" dirty="0"/>
              <a:t>- Livello di competenza dell’ operatore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800" dirty="0"/>
              <a:t>	</a:t>
            </a:r>
            <a:r>
              <a:rPr lang="it-IT" altLang="it-IT" sz="2000" dirty="0"/>
              <a:t>Responsabilità </a:t>
            </a:r>
            <a:r>
              <a:rPr lang="it-IT" altLang="it-IT" sz="2000" b="1" dirty="0"/>
              <a:t>dell’infermiere sul risultato</a:t>
            </a:r>
            <a:r>
              <a:rPr lang="it-IT" altLang="it-IT" sz="2000" dirty="0"/>
              <a:t>, </a:t>
            </a:r>
            <a:r>
              <a:rPr lang="it-IT" altLang="it-IT" sz="2000" b="1" dirty="0"/>
              <a:t>dell’operatore sul processo</a:t>
            </a:r>
            <a:r>
              <a:rPr lang="it-IT" altLang="it-IT" sz="2000" dirty="0"/>
              <a:t>.</a:t>
            </a:r>
            <a:endParaRPr lang="it-IT" altLang="it-IT" sz="2000" b="1" i="1" dirty="0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it-IT" altLang="it-IT" sz="2000" b="1" dirty="0">
              <a:latin typeface="Comic Sans MS" panose="030F0702030302020204" pitchFamily="66" charset="0"/>
            </a:endParaRPr>
          </a:p>
        </p:txBody>
      </p:sp>
      <p:sp>
        <p:nvSpPr>
          <p:cNvPr id="21506" name="Segnaposto numero diapositiva 5">
            <a:extLst>
              <a:ext uri="{FF2B5EF4-FFF2-40B4-BE49-F238E27FC236}">
                <a16:creationId xmlns:a16="http://schemas.microsoft.com/office/drawing/2014/main" id="{B1E0FED0-4207-44C2-8CF0-CCC216AB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EBEF6AA-6A3E-4812-A49E-2CADDA43303A}" type="slidenum">
              <a:rPr lang="it-IT" altLang="it-IT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14D5D1E-3BFC-4659-9F8F-56035AC80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15889"/>
            <a:ext cx="8229600" cy="777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t-IT" sz="3200" b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ATTUARE GLI INTERVENTI PIANIFICATI 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id="{60AB7DC3-9A73-4AB1-9755-2667DFCD59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2625" y="1143001"/>
            <a:ext cx="8229600" cy="50720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 sz="2800" dirty="0"/>
              <a:t>Esprime il giudizio sull’efficacia </a:t>
            </a:r>
          </a:p>
          <a:p>
            <a:pPr algn="ctr" eaLnBrk="1" hangingPunct="1">
              <a:buFontTx/>
              <a:buNone/>
            </a:pPr>
            <a:r>
              <a:rPr lang="it-IT" altLang="it-IT" sz="2800" dirty="0"/>
              <a:t>dell’assistenza erogata</a:t>
            </a:r>
          </a:p>
          <a:p>
            <a:pPr algn="ctr" eaLnBrk="1" hangingPunct="1">
              <a:buFontTx/>
              <a:buNone/>
            </a:pPr>
            <a:r>
              <a:rPr lang="it-IT" altLang="it-IT" sz="2800" dirty="0"/>
              <a:t>in relazione al raggiungimento dei risultati attesi, basandosi sulle </a:t>
            </a:r>
          </a:p>
          <a:p>
            <a:pPr algn="ctr" eaLnBrk="1" hangingPunct="1">
              <a:buFontTx/>
              <a:buNone/>
            </a:pPr>
            <a:r>
              <a:rPr lang="it-IT" altLang="it-IT" sz="2800" dirty="0"/>
              <a:t>risposte comportamentali della persona.</a:t>
            </a:r>
          </a:p>
          <a:p>
            <a:pPr algn="ctr" eaLnBrk="1" hangingPunct="1">
              <a:buFontTx/>
              <a:buNone/>
            </a:pPr>
            <a:endParaRPr lang="it-IT" altLang="it-IT" sz="2800" dirty="0"/>
          </a:p>
          <a:p>
            <a:pPr algn="ctr" eaLnBrk="1" hangingPunct="1">
              <a:buFontTx/>
              <a:buNone/>
            </a:pPr>
            <a:r>
              <a:rPr lang="it-IT" altLang="it-IT" sz="2800" dirty="0"/>
              <a:t>E’ trasversale a tutto il processo di assistenza.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dirty="0"/>
          </a:p>
          <a:p>
            <a:pPr algn="ctr" eaLnBrk="1" hangingPunct="1">
              <a:buFontTx/>
              <a:buNone/>
            </a:pPr>
            <a:endParaRPr lang="it-IT" altLang="it-IT" sz="2000" dirty="0"/>
          </a:p>
        </p:txBody>
      </p:sp>
      <p:sp>
        <p:nvSpPr>
          <p:cNvPr id="17410" name="Segnaposto numero diapositiva 5">
            <a:extLst>
              <a:ext uri="{FF2B5EF4-FFF2-40B4-BE49-F238E27FC236}">
                <a16:creationId xmlns:a16="http://schemas.microsoft.com/office/drawing/2014/main" id="{6B93A645-DC27-4839-B8CB-77119F9E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AE78D7E-ECEB-4A76-9DBF-35A5E920F230}" type="slidenum">
              <a:rPr lang="it-IT" altLang="it-IT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021E488-2C78-4375-BD7D-7EF5E5E1B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15889"/>
            <a:ext cx="8229600" cy="777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t-IT" sz="3200" b="1" dirty="0">
                <a:solidFill>
                  <a:srgbClr val="FF0000"/>
                </a:solidFill>
                <a:latin typeface="Calibri"/>
              </a:rPr>
              <a:t>VALUTAZIONE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DFEF3FD-9C20-4391-A863-A9B66A42F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  <a:noFill/>
        </p:spPr>
        <p:txBody>
          <a:bodyPr/>
          <a:lstStyle/>
          <a:p>
            <a:pPr algn="ctr" eaLnBrk="1" hangingPunct="1"/>
            <a:r>
              <a:rPr lang="it-IT" altLang="it-IT" sz="3200" b="1" dirty="0">
                <a:latin typeface="Calibri" panose="020F0502020204030204" pitchFamily="34" charset="0"/>
              </a:rPr>
              <a:t>TIPI DI ACCERTAMENTO</a:t>
            </a:r>
          </a:p>
        </p:txBody>
      </p:sp>
      <p:sp>
        <p:nvSpPr>
          <p:cNvPr id="23553" name="Segnaposto numero diapositiva 5">
            <a:extLst>
              <a:ext uri="{FF2B5EF4-FFF2-40B4-BE49-F238E27FC236}">
                <a16:creationId xmlns:a16="http://schemas.microsoft.com/office/drawing/2014/main" id="{C788E8A4-7DE4-4613-ABBF-7063D64A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0F44701-5308-4D39-A9DE-AE476A30C52D}" type="slidenum">
              <a:rPr lang="it-IT" altLang="it-IT" sz="36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altLang="it-IT" sz="3600">
              <a:solidFill>
                <a:srgbClr val="898989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8FFD696-02D3-4251-82BD-A93FBB2EA140}"/>
              </a:ext>
            </a:extLst>
          </p:cNvPr>
          <p:cNvGraphicFramePr>
            <a:graphicFrameLocks noGrp="1"/>
          </p:cNvGraphicFramePr>
          <p:nvPr/>
        </p:nvGraphicFramePr>
        <p:xfrm>
          <a:off x="1847850" y="1508496"/>
          <a:ext cx="8496300" cy="3841007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val="3375427739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344964566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944109500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Tipo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Scopi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 panose="020B0504020203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Tempi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075777"/>
                  </a:ext>
                </a:extLst>
              </a:tr>
              <a:tr h="173672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RI-ACCERTAMENTO A DISTANZA DI TEMPO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Caratteristiche: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È completo e valuta i cambiamenti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Confronto dello stato attuale dell’assistito con i dati di base precedentemente ottenuti.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 panose="020B0504020203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Distanza di mesi tra gli accertamenti precedenti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835327"/>
                  </a:ext>
                </a:extLst>
              </a:tr>
              <a:tr h="14636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ACCERTAMENTO DI EMERGENZA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Caratteristiche: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È parziale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 panose="020B0504020203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Identificazione delle situazioni che mettono in pericolo la vita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4020203020204" pitchFamily="34" charset="0"/>
                          <a:ea typeface="MS PGothic" panose="020B0600070205080204" pitchFamily="34" charset="-128"/>
                        </a:rPr>
                        <a:t>In qualsiasi momento, se si verificano crisi fisiologiche, psicologiche o emotive</a:t>
                      </a:r>
                    </a:p>
                  </a:txBody>
                  <a:tcPr marL="91433" marR="91433" marT="45693" marB="45693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134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35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it-IT" sz="2400" dirty="0"/>
              <a:t>ACCERTAMENTO SECONDO I MODELLI GORDON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981200" y="1387475"/>
            <a:ext cx="8229600" cy="5105400"/>
          </a:xfrm>
        </p:spPr>
        <p:txBody>
          <a:bodyPr>
            <a:normAutofit lnSpcReduction="10000"/>
          </a:bodyPr>
          <a:lstStyle/>
          <a:p>
            <a:pPr marL="160337" indent="0">
              <a:spcAft>
                <a:spcPct val="20000"/>
              </a:spcAft>
              <a:buNone/>
            </a:pPr>
            <a:r>
              <a:rPr lang="it-IT" b="1" dirty="0"/>
              <a:t>Criticità riscontrate nella correzione degli elaborati:</a:t>
            </a:r>
          </a:p>
          <a:p>
            <a:pPr marL="160337" indent="0">
              <a:spcAft>
                <a:spcPct val="20000"/>
              </a:spcAft>
              <a:buNone/>
            </a:pPr>
            <a:endParaRPr lang="it-IT" sz="900" b="1" dirty="0"/>
          </a:p>
          <a:p>
            <a:pPr marL="742950" lvl="1" indent="-285750" algn="just">
              <a:spcAft>
                <a:spcPct val="20000"/>
              </a:spcAft>
              <a:buClr>
                <a:srgbClr val="CF543F"/>
              </a:buClr>
              <a:buFont typeface="Wingdings" pitchFamily="2" charset="2"/>
              <a:buChar char="§"/>
            </a:pPr>
            <a:r>
              <a:rPr lang="it-IT" sz="1800" b="1" dirty="0"/>
              <a:t>COMPLETEZZA</a:t>
            </a:r>
          </a:p>
          <a:p>
            <a:pPr marL="457200" lvl="1" indent="0" algn="just">
              <a:spcAft>
                <a:spcPct val="20000"/>
              </a:spcAft>
              <a:buNone/>
            </a:pPr>
            <a:r>
              <a:rPr lang="it-IT" sz="1800" dirty="0"/>
              <a:t>Mancanza di dati, descrizioni poco accurate…</a:t>
            </a:r>
          </a:p>
          <a:p>
            <a:pPr marL="742950" lvl="1" indent="-285750" algn="just">
              <a:spcAft>
                <a:spcPct val="20000"/>
              </a:spcAft>
              <a:buFont typeface="Wingdings" pitchFamily="2" charset="2"/>
              <a:buChar char="§"/>
            </a:pPr>
            <a:r>
              <a:rPr lang="it-IT" sz="1800" b="1" dirty="0"/>
              <a:t>LINGUAGGIO</a:t>
            </a:r>
          </a:p>
          <a:p>
            <a:pPr marL="457200" lvl="1" indent="0" algn="just">
              <a:spcAft>
                <a:spcPct val="20000"/>
              </a:spcAft>
              <a:buNone/>
            </a:pPr>
            <a:r>
              <a:rPr lang="it-IT" sz="1800" dirty="0"/>
              <a:t>Utilizzo termini grossolani, errori grammaticali e di battitura</a:t>
            </a:r>
          </a:p>
          <a:p>
            <a:pPr marL="742950" lvl="1" indent="-285750" algn="just">
              <a:spcAft>
                <a:spcPct val="20000"/>
              </a:spcAft>
              <a:buFont typeface="Wingdings" pitchFamily="2" charset="2"/>
              <a:buChar char="§"/>
            </a:pPr>
            <a:r>
              <a:rPr lang="it-IT" sz="1800" b="1" dirty="0"/>
              <a:t>SIGNIFICATIVITA’ CLINICA, ACCERTAMENTO MIRATO</a:t>
            </a:r>
          </a:p>
          <a:p>
            <a:pPr marL="457200" lvl="1" indent="0" algn="just">
              <a:spcAft>
                <a:spcPct val="20000"/>
              </a:spcAft>
              <a:buNone/>
            </a:pPr>
            <a:r>
              <a:rPr lang="it-IT" sz="1800" dirty="0"/>
              <a:t>Registrazione di dati senza approfondimento sul loro significato…</a:t>
            </a:r>
          </a:p>
          <a:p>
            <a:pPr marL="742950" lvl="1" indent="-285750" algn="just">
              <a:spcAft>
                <a:spcPct val="20000"/>
              </a:spcAft>
              <a:buFont typeface="Wingdings" pitchFamily="2" charset="2"/>
              <a:buChar char="§"/>
            </a:pPr>
            <a:r>
              <a:rPr lang="it-IT" sz="1800" b="1" dirty="0"/>
              <a:t>INCONGRUENZE, CORRELAZIONI</a:t>
            </a:r>
          </a:p>
          <a:p>
            <a:pPr marL="457200" lvl="1" indent="0" algn="just">
              <a:spcAft>
                <a:spcPct val="20000"/>
              </a:spcAft>
              <a:buNone/>
            </a:pPr>
            <a:r>
              <a:rPr lang="it-IT" sz="1800" dirty="0"/>
              <a:t>Registrazione di un dato e assenza di segni/sintomi clinici a supporto…</a:t>
            </a:r>
          </a:p>
          <a:p>
            <a:pPr marL="742950" lvl="1" indent="-285750" algn="just">
              <a:spcAft>
                <a:spcPct val="20000"/>
              </a:spcAft>
              <a:buFont typeface="Wingdings" pitchFamily="2" charset="2"/>
              <a:buChar char="§"/>
            </a:pPr>
            <a:r>
              <a:rPr lang="it-IT" sz="1800" b="1" dirty="0"/>
              <a:t>SCALE DI VALUTAZIONE: COMPILAZIONE E INTERPRETAZIONE</a:t>
            </a:r>
          </a:p>
          <a:p>
            <a:pPr marL="457200" lvl="1" indent="0" algn="just">
              <a:spcAft>
                <a:spcPct val="20000"/>
              </a:spcAft>
              <a:buNone/>
            </a:pPr>
            <a:r>
              <a:rPr lang="it-IT" sz="1800" dirty="0"/>
              <a:t>Incompleta compilazione, dati non considerati nei modelli di riferimento…</a:t>
            </a:r>
          </a:p>
          <a:p>
            <a:pPr marL="742950" lvl="1" indent="-285750" algn="just">
              <a:spcAft>
                <a:spcPct val="20000"/>
              </a:spcAft>
              <a:buFont typeface="Wingdings" pitchFamily="2" charset="2"/>
              <a:buChar char="§"/>
            </a:pPr>
            <a:r>
              <a:rPr lang="it-IT" sz="1800" b="1" dirty="0"/>
              <a:t>TABELLA RIEPILOGATIVA DEI MODELLI ALTERATI</a:t>
            </a:r>
          </a:p>
          <a:p>
            <a:pPr marL="457200" lvl="1" indent="0" algn="just">
              <a:spcAft>
                <a:spcPct val="20000"/>
              </a:spcAft>
              <a:buNone/>
            </a:pPr>
            <a:r>
              <a:rPr lang="it-IT" sz="1800" dirty="0"/>
              <a:t>Importanza della sintesi per il ragionamento diagnostico</a:t>
            </a:r>
          </a:p>
        </p:txBody>
      </p:sp>
      <p:sp>
        <p:nvSpPr>
          <p:cNvPr id="124932" name="CasellaDiTesto 3"/>
          <p:cNvSpPr txBox="1">
            <a:spLocks noChangeArrowheads="1"/>
          </p:cNvSpPr>
          <p:nvPr/>
        </p:nvSpPr>
        <p:spPr bwMode="auto">
          <a:xfrm>
            <a:off x="13769975" y="4862514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6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it-IT" sz="2400" dirty="0"/>
              <a:t>1. PERCEZIONE E GESTIONE DELLA SALUTE</a:t>
            </a:r>
            <a:br>
              <a:rPr lang="it-IT" sz="2400" dirty="0"/>
            </a:br>
            <a:r>
              <a:rPr lang="it-IT" sz="2400" dirty="0"/>
              <a:t>Alcuni esempi…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981200" y="2175737"/>
            <a:ext cx="8229600" cy="418748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sottopone a controlli medici / vaccinazione antinfluenzale? </a:t>
            </a:r>
            <a:r>
              <a:rPr lang="it-IT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mai? Perché?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Segue le cure prescritte? </a:t>
            </a:r>
            <a:r>
              <a:rPr lang="it-IT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Quali?   E la dieta per diabetici?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Storia importante di pregresso alcoolismo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considerata nel modello di percezione e gestione della salute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reca frequentemente dal medico perché ha spesso </a:t>
            </a:r>
            <a:r>
              <a:rPr lang="it-IT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 di pancia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 spesso dolori addominali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esegue la vaccinazione antinfluenzale perché non lavora in ambito sanitario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Interpretazione soggettiva</a:t>
            </a: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932" name="CasellaDiTesto 3"/>
          <p:cNvSpPr txBox="1">
            <a:spLocks noChangeArrowheads="1"/>
          </p:cNvSpPr>
          <p:nvPr/>
        </p:nvSpPr>
        <p:spPr bwMode="auto">
          <a:xfrm>
            <a:off x="13769975" y="4862514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7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it-IT" sz="2400" dirty="0"/>
              <a:t>2. NUTRIZIONALE METABOLICO</a:t>
            </a:r>
            <a:br>
              <a:rPr lang="it-IT" sz="2400" dirty="0"/>
            </a:br>
            <a:r>
              <a:rPr lang="it-IT" sz="2400" dirty="0"/>
              <a:t>Alcuni esempi…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949450" y="1549400"/>
            <a:ext cx="8229600" cy="48458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 MNA non specificati, Calcolo del BMI non effettuato</a:t>
            </a:r>
            <a:endParaRPr lang="it-IT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Riferisce di mangiare </a:t>
            </a:r>
            <a:r>
              <a:rPr lang="it-IT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molto poco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 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Beve acqua, tutte le bottigliette fornite…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Quantità?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Liquidi assunti/die 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Specificare per </a:t>
            </a:r>
            <a:r>
              <a:rPr lang="it-IT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parenterale (e.v.)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Intolleranze alimentari segnalate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assenza di diete con indicazioni specifiche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 oggettivi (peso, altezza)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pazienti costretti a letto senza specificare come sono stati rilevati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Presenza di lesioni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descrizione assente o poco accurata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Presenza di medicazione 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viene eseguita? Quali prodotti?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 ematochimici……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significato clinico…?</a:t>
            </a:r>
          </a:p>
        </p:txBody>
      </p:sp>
      <p:sp>
        <p:nvSpPr>
          <p:cNvPr id="124932" name="CasellaDiTesto 3"/>
          <p:cNvSpPr txBox="1">
            <a:spLocks noChangeArrowheads="1"/>
          </p:cNvSpPr>
          <p:nvPr/>
        </p:nvSpPr>
        <p:spPr bwMode="auto">
          <a:xfrm>
            <a:off x="13769975" y="4862514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3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it-IT" sz="2400" dirty="0"/>
              <a:t>3. ELIMINAZIONE</a:t>
            </a:r>
            <a:br>
              <a:rPr lang="it-IT" sz="2400" dirty="0"/>
            </a:br>
            <a:r>
              <a:rPr lang="it-IT" sz="2400" dirty="0"/>
              <a:t>Alcuni esempi…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949450" y="1766472"/>
            <a:ext cx="8229600" cy="468354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Incontinenza urinaria occasionale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presenza di catetere vescicale</a:t>
            </a:r>
          </a:p>
          <a:p>
            <a:pPr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Presenza di catetere vescicale indicato nella descrizione del caso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non tra i dati del modello eliminazione</a:t>
            </a:r>
          </a:p>
          <a:p>
            <a:pPr algn="just"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Caratteristiche delle feci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elencate</a:t>
            </a:r>
          </a:p>
          <a:p>
            <a:pPr algn="just"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Caratteristiche alvo NORMALE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evacuazioni 1 volta/settimana</a:t>
            </a:r>
          </a:p>
          <a:p>
            <a:pPr algn="just"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Caratteristiche urine NORMALI 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??</a:t>
            </a:r>
          </a:p>
          <a:p>
            <a:pPr algn="just"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abituale della </a:t>
            </a:r>
            <a:r>
              <a:rPr lang="it-IT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purga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purganti, lassativi</a:t>
            </a:r>
          </a:p>
          <a:p>
            <a:pPr algn="just"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Utilizzo di perette.  </a:t>
            </a:r>
            <a:r>
              <a:rPr lang="it-IT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Esito? Frequenza di utilizzo?</a:t>
            </a:r>
          </a:p>
          <a:p>
            <a:pPr algn="just">
              <a:spcAft>
                <a:spcPts val="800"/>
              </a:spcAft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Incongruenze con Indice di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4932" name="CasellaDiTesto 3"/>
          <p:cNvSpPr txBox="1">
            <a:spLocks noChangeArrowheads="1"/>
          </p:cNvSpPr>
          <p:nvPr/>
        </p:nvSpPr>
        <p:spPr bwMode="auto">
          <a:xfrm>
            <a:off x="13769975" y="4862514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03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{D57E5C4D-39AA-40EC-8EEA-652B5EF5B357}tf22712842_win32</Template>
  <TotalTime>540</TotalTime>
  <Words>2449</Words>
  <Application>Microsoft Office PowerPoint</Application>
  <PresentationFormat>Widescreen</PresentationFormat>
  <Paragraphs>438</Paragraphs>
  <Slides>41</Slides>
  <Notes>1</Notes>
  <HiddenSlides>16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41</vt:i4>
      </vt:variant>
    </vt:vector>
  </HeadingPairs>
  <TitlesOfParts>
    <vt:vector size="54" baseType="lpstr">
      <vt:lpstr>ＭＳ Ｐゴシック</vt:lpstr>
      <vt:lpstr>Arial</vt:lpstr>
      <vt:lpstr>Arial Black</vt:lpstr>
      <vt:lpstr>Arial Narrow</vt:lpstr>
      <vt:lpstr>Calibri</vt:lpstr>
      <vt:lpstr>Calibri Light</vt:lpstr>
      <vt:lpstr>Century Gothic</vt:lpstr>
      <vt:lpstr>Comic Sans MS</vt:lpstr>
      <vt:lpstr>News Gothic MT</vt:lpstr>
      <vt:lpstr>Wingdings</vt:lpstr>
      <vt:lpstr>Tema di Office</vt:lpstr>
      <vt:lpstr>1_Tema di Office</vt:lpstr>
      <vt:lpstr>2_Tema di Office</vt:lpstr>
      <vt:lpstr>ESERCITAZIONE CASO CLINICO </vt:lpstr>
      <vt:lpstr>SCHEDA DI ACCERTAMENTO  SECONDO I MODELLI GORDON</vt:lpstr>
      <vt:lpstr>LE FASI DEL PROCESSO  DI ASSISTENZA INFERMIERISTICA</vt:lpstr>
      <vt:lpstr>TIPI DI ACCERTAMENTO</vt:lpstr>
      <vt:lpstr>TIPI DI ACCERTAMENTO</vt:lpstr>
      <vt:lpstr>ACCERTAMENTO SECONDO I MODELLI GORDON</vt:lpstr>
      <vt:lpstr>1. PERCEZIONE E GESTIONE DELLA SALUTE Alcuni esempi…</vt:lpstr>
      <vt:lpstr>2. NUTRIZIONALE METABOLICO Alcuni esempi…</vt:lpstr>
      <vt:lpstr>3. ELIMINAZIONE Alcuni esempi…</vt:lpstr>
      <vt:lpstr>4. ATTIVITA’ ED ESERCIZIO Alcuni esempi…</vt:lpstr>
      <vt:lpstr>5. SONNO E RIPOSO Alcuni esempi…</vt:lpstr>
      <vt:lpstr>6. COGNITIVO- PERCETTIVO Alcuni esempi…</vt:lpstr>
      <vt:lpstr>7. PERCEZIONE DI SE’ – CONCETTO DI SE’ Alcuni esempi…</vt:lpstr>
      <vt:lpstr>8. RUOLI E RELAZIONI Alcuni esempi…</vt:lpstr>
      <vt:lpstr>9. COPING – TOLLERANZA ALLO STRESS Alcuni esempi…</vt:lpstr>
      <vt:lpstr>10. SESSUALITA’ E RIPRODUZIONE</vt:lpstr>
      <vt:lpstr>TABELLA RIEPILOGATIVA</vt:lpstr>
      <vt:lpstr>Ragionamento diagnostico</vt:lpstr>
      <vt:lpstr>LE FASI DEL PROCESSO  DI ASSISTENZA INFERMIERISTICA</vt:lpstr>
      <vt:lpstr>Presentazione standard di PowerPoint</vt:lpstr>
      <vt:lpstr>Presentazione standard di PowerPoint</vt:lpstr>
      <vt:lpstr>PIANIFICAZIONE RISULTATI</vt:lpstr>
      <vt:lpstr>PIANIFICAZIONE RISULTATI</vt:lpstr>
      <vt:lpstr>STABILIRE LE PRIORITA’</vt:lpstr>
      <vt:lpstr> LE PRIORITA’ PER L’ASSISTITO in genere sono: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CRITERI DI RISULTATO</vt:lpstr>
      <vt:lpstr>LE FASI DEL PROCESSO  DI ASSISTENZA INFERMIERISTICA</vt:lpstr>
      <vt:lpstr>Presentazione standard di PowerPoint</vt:lpstr>
      <vt:lpstr>PIANIFICAZIONE INTERVENTI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ESERCITAZIONE CASO CLINICO</dc:title>
  <dc:creator>Licenza 81</dc:creator>
  <cp:lastModifiedBy>Dorio Roberta</cp:lastModifiedBy>
  <cp:revision>21</cp:revision>
  <dcterms:created xsi:type="dcterms:W3CDTF">2023-02-09T13:23:29Z</dcterms:created>
  <dcterms:modified xsi:type="dcterms:W3CDTF">2026-01-13T11:04:41Z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