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7"/>
  </p:notesMasterIdLst>
  <p:handoutMasterIdLst>
    <p:handoutMasterId r:id="rId38"/>
  </p:handoutMasterIdLst>
  <p:sldIdLst>
    <p:sldId id="410" r:id="rId2"/>
    <p:sldId id="392" r:id="rId3"/>
    <p:sldId id="393" r:id="rId4"/>
    <p:sldId id="394" r:id="rId5"/>
    <p:sldId id="395" r:id="rId6"/>
    <p:sldId id="397" r:id="rId7"/>
    <p:sldId id="411" r:id="rId8"/>
    <p:sldId id="412" r:id="rId9"/>
    <p:sldId id="396" r:id="rId10"/>
    <p:sldId id="398" r:id="rId11"/>
    <p:sldId id="399" r:id="rId12"/>
    <p:sldId id="400" r:id="rId13"/>
    <p:sldId id="401" r:id="rId14"/>
    <p:sldId id="402" r:id="rId15"/>
    <p:sldId id="403" r:id="rId16"/>
    <p:sldId id="404" r:id="rId17"/>
    <p:sldId id="405" r:id="rId18"/>
    <p:sldId id="406" r:id="rId19"/>
    <p:sldId id="408" r:id="rId20"/>
    <p:sldId id="268" r:id="rId21"/>
    <p:sldId id="360" r:id="rId22"/>
    <p:sldId id="362" r:id="rId23"/>
    <p:sldId id="387" r:id="rId24"/>
    <p:sldId id="409" r:id="rId25"/>
    <p:sldId id="338" r:id="rId26"/>
    <p:sldId id="389" r:id="rId27"/>
    <p:sldId id="407" r:id="rId28"/>
    <p:sldId id="340" r:id="rId29"/>
    <p:sldId id="378" r:id="rId30"/>
    <p:sldId id="382" r:id="rId31"/>
    <p:sldId id="341" r:id="rId32"/>
    <p:sldId id="386" r:id="rId33"/>
    <p:sldId id="342" r:id="rId34"/>
    <p:sldId id="357" r:id="rId35"/>
    <p:sldId id="358" r:id="rId36"/>
  </p:sldIdLst>
  <p:sldSz cx="9144000" cy="6858000" type="screen4x3"/>
  <p:notesSz cx="6797675" cy="99282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40" autoAdjust="0"/>
    <p:restoredTop sz="54321" autoAdjust="0"/>
  </p:normalViewPr>
  <p:slideViewPr>
    <p:cSldViewPr>
      <p:cViewPr varScale="1">
        <p:scale>
          <a:sx n="107" d="100"/>
          <a:sy n="107" d="100"/>
        </p:scale>
        <p:origin x="1072" y="1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2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4958" cy="496967"/>
          </a:xfrm>
          <a:prstGeom prst="rect">
            <a:avLst/>
          </a:prstGeom>
        </p:spPr>
        <p:txBody>
          <a:bodyPr vert="horz" lIns="92147" tIns="46075" rIns="92147" bIns="46075" rtlCol="0"/>
          <a:lstStyle>
            <a:lvl1pPr algn="l">
              <a:defRPr sz="1200"/>
            </a:lvl1pPr>
          </a:lstStyle>
          <a:p>
            <a:endParaRPr lang="it-IT"/>
          </a:p>
        </p:txBody>
      </p:sp>
      <p:sp>
        <p:nvSpPr>
          <p:cNvPr id="3" name="Segnaposto data 2"/>
          <p:cNvSpPr>
            <a:spLocks noGrp="1"/>
          </p:cNvSpPr>
          <p:nvPr>
            <p:ph type="dt" sz="quarter" idx="1"/>
          </p:nvPr>
        </p:nvSpPr>
        <p:spPr>
          <a:xfrm>
            <a:off x="3851098" y="0"/>
            <a:ext cx="2944958" cy="496967"/>
          </a:xfrm>
          <a:prstGeom prst="rect">
            <a:avLst/>
          </a:prstGeom>
        </p:spPr>
        <p:txBody>
          <a:bodyPr vert="horz" lIns="92147" tIns="46075" rIns="92147" bIns="46075" rtlCol="0"/>
          <a:lstStyle>
            <a:lvl1pPr algn="r">
              <a:defRPr sz="1200"/>
            </a:lvl1pPr>
          </a:lstStyle>
          <a:p>
            <a:fld id="{282B795F-D2DD-4A48-A83B-64FA387EF1ED}" type="datetimeFigureOut">
              <a:rPr lang="it-IT" smtClean="0"/>
              <a:pPr/>
              <a:t>11/12/20</a:t>
            </a:fld>
            <a:endParaRPr lang="it-IT"/>
          </a:p>
        </p:txBody>
      </p:sp>
      <p:sp>
        <p:nvSpPr>
          <p:cNvPr id="4" name="Segnaposto piè di pagina 3"/>
          <p:cNvSpPr>
            <a:spLocks noGrp="1"/>
          </p:cNvSpPr>
          <p:nvPr>
            <p:ph type="ftr" sz="quarter" idx="2"/>
          </p:nvPr>
        </p:nvSpPr>
        <p:spPr>
          <a:xfrm>
            <a:off x="0" y="9429671"/>
            <a:ext cx="2944958" cy="496966"/>
          </a:xfrm>
          <a:prstGeom prst="rect">
            <a:avLst/>
          </a:prstGeom>
        </p:spPr>
        <p:txBody>
          <a:bodyPr vert="horz" lIns="92147" tIns="46075" rIns="92147" bIns="46075" rtlCol="0" anchor="b"/>
          <a:lstStyle>
            <a:lvl1pPr algn="l">
              <a:defRPr sz="1200"/>
            </a:lvl1pPr>
          </a:lstStyle>
          <a:p>
            <a:endParaRPr lang="it-IT"/>
          </a:p>
        </p:txBody>
      </p:sp>
      <p:sp>
        <p:nvSpPr>
          <p:cNvPr id="5" name="Segnaposto numero diapositiva 4"/>
          <p:cNvSpPr>
            <a:spLocks noGrp="1"/>
          </p:cNvSpPr>
          <p:nvPr>
            <p:ph type="sldNum" sz="quarter" idx="3"/>
          </p:nvPr>
        </p:nvSpPr>
        <p:spPr>
          <a:xfrm>
            <a:off x="3851098" y="9429671"/>
            <a:ext cx="2944958" cy="496966"/>
          </a:xfrm>
          <a:prstGeom prst="rect">
            <a:avLst/>
          </a:prstGeom>
        </p:spPr>
        <p:txBody>
          <a:bodyPr vert="horz" lIns="92147" tIns="46075" rIns="92147" bIns="46075" rtlCol="0" anchor="b"/>
          <a:lstStyle>
            <a:lvl1pPr algn="r">
              <a:defRPr sz="1200"/>
            </a:lvl1pPr>
          </a:lstStyle>
          <a:p>
            <a:fld id="{1532432D-AC5B-41F0-95A2-7E8216B83F25}" type="slidenum">
              <a:rPr lang="it-IT" smtClean="0"/>
              <a:pPr/>
              <a:t>‹N›</a:t>
            </a:fld>
            <a:endParaRPr lang="it-IT"/>
          </a:p>
        </p:txBody>
      </p:sp>
    </p:spTree>
    <p:extLst>
      <p:ext uri="{BB962C8B-B14F-4D97-AF65-F5344CB8AC3E}">
        <p14:creationId xmlns:p14="http://schemas.microsoft.com/office/powerpoint/2010/main" val="41417338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136"/>
          </a:xfrm>
          <a:prstGeom prst="rect">
            <a:avLst/>
          </a:prstGeom>
        </p:spPr>
        <p:txBody>
          <a:bodyPr vert="horz" lIns="92147" tIns="46075" rIns="92147" bIns="46075" rtlCol="0"/>
          <a:lstStyle>
            <a:lvl1pPr algn="l">
              <a:defRPr sz="1200"/>
            </a:lvl1pPr>
          </a:lstStyle>
          <a:p>
            <a:endParaRPr lang="it-IT"/>
          </a:p>
        </p:txBody>
      </p:sp>
      <p:sp>
        <p:nvSpPr>
          <p:cNvPr id="3" name="Segnaposto data 2"/>
          <p:cNvSpPr>
            <a:spLocks noGrp="1"/>
          </p:cNvSpPr>
          <p:nvPr>
            <p:ph type="dt" idx="1"/>
          </p:nvPr>
        </p:nvSpPr>
        <p:spPr>
          <a:xfrm>
            <a:off x="3850443" y="0"/>
            <a:ext cx="2945659" cy="498136"/>
          </a:xfrm>
          <a:prstGeom prst="rect">
            <a:avLst/>
          </a:prstGeom>
        </p:spPr>
        <p:txBody>
          <a:bodyPr vert="horz" lIns="92147" tIns="46075" rIns="92147" bIns="46075" rtlCol="0"/>
          <a:lstStyle>
            <a:lvl1pPr algn="r">
              <a:defRPr sz="1200"/>
            </a:lvl1pPr>
          </a:lstStyle>
          <a:p>
            <a:fld id="{F721516E-4EFC-492A-B1C5-2E581988DB3F}" type="datetimeFigureOut">
              <a:rPr lang="it-IT" smtClean="0"/>
              <a:pPr/>
              <a:t>11/12/20</a:t>
            </a:fld>
            <a:endParaRPr lang="it-IT"/>
          </a:p>
        </p:txBody>
      </p:sp>
      <p:sp>
        <p:nvSpPr>
          <p:cNvPr id="4" name="Segnaposto immagine diapositiva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2147" tIns="46075" rIns="92147" bIns="46075" rtlCol="0" anchor="ctr"/>
          <a:lstStyle/>
          <a:p>
            <a:endParaRPr lang="it-IT"/>
          </a:p>
        </p:txBody>
      </p:sp>
      <p:sp>
        <p:nvSpPr>
          <p:cNvPr id="5" name="Segnaposto note 4"/>
          <p:cNvSpPr>
            <a:spLocks noGrp="1"/>
          </p:cNvSpPr>
          <p:nvPr>
            <p:ph type="body" sz="quarter" idx="3"/>
          </p:nvPr>
        </p:nvSpPr>
        <p:spPr>
          <a:xfrm>
            <a:off x="679768" y="4777959"/>
            <a:ext cx="5438140" cy="3909239"/>
          </a:xfrm>
          <a:prstGeom prst="rect">
            <a:avLst/>
          </a:prstGeom>
        </p:spPr>
        <p:txBody>
          <a:bodyPr vert="horz" lIns="92147" tIns="46075" rIns="92147" bIns="46075"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30093"/>
            <a:ext cx="2945659" cy="498135"/>
          </a:xfrm>
          <a:prstGeom prst="rect">
            <a:avLst/>
          </a:prstGeom>
        </p:spPr>
        <p:txBody>
          <a:bodyPr vert="horz" lIns="92147" tIns="46075" rIns="92147" bIns="46075"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30093"/>
            <a:ext cx="2945659" cy="498135"/>
          </a:xfrm>
          <a:prstGeom prst="rect">
            <a:avLst/>
          </a:prstGeom>
        </p:spPr>
        <p:txBody>
          <a:bodyPr vert="horz" lIns="92147" tIns="46075" rIns="92147" bIns="46075" rtlCol="0" anchor="b"/>
          <a:lstStyle>
            <a:lvl1pPr algn="r">
              <a:defRPr sz="1200"/>
            </a:lvl1pPr>
          </a:lstStyle>
          <a:p>
            <a:fld id="{7601D5E0-EAAB-4A9A-A20E-BFF920596E1E}" type="slidenum">
              <a:rPr lang="it-IT" smtClean="0"/>
              <a:pPr/>
              <a:t>‹N›</a:t>
            </a:fld>
            <a:endParaRPr lang="it-IT"/>
          </a:p>
        </p:txBody>
      </p:sp>
    </p:spTree>
    <p:extLst>
      <p:ext uri="{BB962C8B-B14F-4D97-AF65-F5344CB8AC3E}">
        <p14:creationId xmlns:p14="http://schemas.microsoft.com/office/powerpoint/2010/main" val="1736407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601D5E0-EAAB-4A9A-A20E-BFF920596E1E}" type="slidenum">
              <a:rPr lang="it-IT" smtClean="0"/>
              <a:pPr/>
              <a:t>1</a:t>
            </a:fld>
            <a:endParaRPr lang="it-IT"/>
          </a:p>
        </p:txBody>
      </p:sp>
    </p:spTree>
    <p:extLst>
      <p:ext uri="{BB962C8B-B14F-4D97-AF65-F5344CB8AC3E}">
        <p14:creationId xmlns:p14="http://schemas.microsoft.com/office/powerpoint/2010/main" val="303034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601D5E0-EAAB-4A9A-A20E-BFF920596E1E}" type="slidenum">
              <a:rPr lang="it-IT" smtClean="0"/>
              <a:pPr/>
              <a:t>12</a:t>
            </a:fld>
            <a:endParaRPr lang="it-IT"/>
          </a:p>
        </p:txBody>
      </p:sp>
    </p:spTree>
    <p:extLst>
      <p:ext uri="{BB962C8B-B14F-4D97-AF65-F5344CB8AC3E}">
        <p14:creationId xmlns:p14="http://schemas.microsoft.com/office/powerpoint/2010/main" val="1834338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601D5E0-EAAB-4A9A-A20E-BFF920596E1E}" type="slidenum">
              <a:rPr lang="it-IT" smtClean="0"/>
              <a:pPr/>
              <a:t>13</a:t>
            </a:fld>
            <a:endParaRPr lang="it-IT"/>
          </a:p>
        </p:txBody>
      </p:sp>
    </p:spTree>
    <p:extLst>
      <p:ext uri="{BB962C8B-B14F-4D97-AF65-F5344CB8AC3E}">
        <p14:creationId xmlns:p14="http://schemas.microsoft.com/office/powerpoint/2010/main" val="445529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601D5E0-EAAB-4A9A-A20E-BFF920596E1E}" type="slidenum">
              <a:rPr lang="it-IT" smtClean="0"/>
              <a:pPr/>
              <a:t>14</a:t>
            </a:fld>
            <a:endParaRPr lang="it-IT"/>
          </a:p>
        </p:txBody>
      </p:sp>
    </p:spTree>
    <p:extLst>
      <p:ext uri="{BB962C8B-B14F-4D97-AF65-F5344CB8AC3E}">
        <p14:creationId xmlns:p14="http://schemas.microsoft.com/office/powerpoint/2010/main" val="2161904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601D5E0-EAAB-4A9A-A20E-BFF920596E1E}" type="slidenum">
              <a:rPr lang="it-IT" smtClean="0"/>
              <a:pPr/>
              <a:t>15</a:t>
            </a:fld>
            <a:endParaRPr lang="it-IT"/>
          </a:p>
        </p:txBody>
      </p:sp>
    </p:spTree>
    <p:extLst>
      <p:ext uri="{BB962C8B-B14F-4D97-AF65-F5344CB8AC3E}">
        <p14:creationId xmlns:p14="http://schemas.microsoft.com/office/powerpoint/2010/main" val="905435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601D5E0-EAAB-4A9A-A20E-BFF920596E1E}" type="slidenum">
              <a:rPr lang="it-IT" smtClean="0"/>
              <a:pPr/>
              <a:t>16</a:t>
            </a:fld>
            <a:endParaRPr lang="it-IT"/>
          </a:p>
        </p:txBody>
      </p:sp>
    </p:spTree>
    <p:extLst>
      <p:ext uri="{BB962C8B-B14F-4D97-AF65-F5344CB8AC3E}">
        <p14:creationId xmlns:p14="http://schemas.microsoft.com/office/powerpoint/2010/main" val="583174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601D5E0-EAAB-4A9A-A20E-BFF920596E1E}" type="slidenum">
              <a:rPr lang="it-IT" smtClean="0"/>
              <a:pPr/>
              <a:t>17</a:t>
            </a:fld>
            <a:endParaRPr lang="it-IT"/>
          </a:p>
        </p:txBody>
      </p:sp>
    </p:spTree>
    <p:extLst>
      <p:ext uri="{BB962C8B-B14F-4D97-AF65-F5344CB8AC3E}">
        <p14:creationId xmlns:p14="http://schemas.microsoft.com/office/powerpoint/2010/main" val="299498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601D5E0-EAAB-4A9A-A20E-BFF920596E1E}" type="slidenum">
              <a:rPr lang="it-IT" smtClean="0"/>
              <a:pPr/>
              <a:t>18</a:t>
            </a:fld>
            <a:endParaRPr lang="it-IT"/>
          </a:p>
        </p:txBody>
      </p:sp>
    </p:spTree>
    <p:extLst>
      <p:ext uri="{BB962C8B-B14F-4D97-AF65-F5344CB8AC3E}">
        <p14:creationId xmlns:p14="http://schemas.microsoft.com/office/powerpoint/2010/main" val="2119222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601D5E0-EAAB-4A9A-A20E-BFF920596E1E}" type="slidenum">
              <a:rPr lang="it-IT" smtClean="0"/>
              <a:pPr/>
              <a:t>19</a:t>
            </a:fld>
            <a:endParaRPr lang="it-IT"/>
          </a:p>
        </p:txBody>
      </p:sp>
    </p:spTree>
    <p:extLst>
      <p:ext uri="{BB962C8B-B14F-4D97-AF65-F5344CB8AC3E}">
        <p14:creationId xmlns:p14="http://schemas.microsoft.com/office/powerpoint/2010/main" val="1752255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601D5E0-EAAB-4A9A-A20E-BFF920596E1E}" type="slidenum">
              <a:rPr lang="it-IT" smtClean="0"/>
              <a:pPr/>
              <a:t>20</a:t>
            </a:fld>
            <a:endParaRPr lang="it-IT"/>
          </a:p>
        </p:txBody>
      </p:sp>
    </p:spTree>
    <p:extLst>
      <p:ext uri="{BB962C8B-B14F-4D97-AF65-F5344CB8AC3E}">
        <p14:creationId xmlns:p14="http://schemas.microsoft.com/office/powerpoint/2010/main" val="1708752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601D5E0-EAAB-4A9A-A20E-BFF920596E1E}" type="slidenum">
              <a:rPr lang="it-IT" smtClean="0"/>
              <a:pPr/>
              <a:t>21</a:t>
            </a:fld>
            <a:endParaRPr lang="it-IT"/>
          </a:p>
        </p:txBody>
      </p:sp>
    </p:spTree>
    <p:extLst>
      <p:ext uri="{BB962C8B-B14F-4D97-AF65-F5344CB8AC3E}">
        <p14:creationId xmlns:p14="http://schemas.microsoft.com/office/powerpoint/2010/main" val="699632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601D5E0-EAAB-4A9A-A20E-BFF920596E1E}" type="slidenum">
              <a:rPr lang="it-IT" smtClean="0"/>
              <a:pPr/>
              <a:t>2</a:t>
            </a:fld>
            <a:endParaRPr lang="it-IT"/>
          </a:p>
        </p:txBody>
      </p:sp>
    </p:spTree>
    <p:extLst>
      <p:ext uri="{BB962C8B-B14F-4D97-AF65-F5344CB8AC3E}">
        <p14:creationId xmlns:p14="http://schemas.microsoft.com/office/powerpoint/2010/main" val="1419988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601D5E0-EAAB-4A9A-A20E-BFF920596E1E}" type="slidenum">
              <a:rPr lang="it-IT" smtClean="0"/>
              <a:pPr/>
              <a:t>22</a:t>
            </a:fld>
            <a:endParaRPr lang="it-IT"/>
          </a:p>
        </p:txBody>
      </p:sp>
    </p:spTree>
    <p:extLst>
      <p:ext uri="{BB962C8B-B14F-4D97-AF65-F5344CB8AC3E}">
        <p14:creationId xmlns:p14="http://schemas.microsoft.com/office/powerpoint/2010/main" val="1251468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601D5E0-EAAB-4A9A-A20E-BFF920596E1E}" type="slidenum">
              <a:rPr lang="it-IT" smtClean="0"/>
              <a:pPr/>
              <a:t>23</a:t>
            </a:fld>
            <a:endParaRPr lang="it-IT"/>
          </a:p>
        </p:txBody>
      </p:sp>
    </p:spTree>
    <p:extLst>
      <p:ext uri="{BB962C8B-B14F-4D97-AF65-F5344CB8AC3E}">
        <p14:creationId xmlns:p14="http://schemas.microsoft.com/office/powerpoint/2010/main" val="977837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601D5E0-EAAB-4A9A-A20E-BFF920596E1E}" type="slidenum">
              <a:rPr lang="it-IT" smtClean="0"/>
              <a:pPr/>
              <a:t>24</a:t>
            </a:fld>
            <a:endParaRPr lang="it-IT"/>
          </a:p>
        </p:txBody>
      </p:sp>
    </p:spTree>
    <p:extLst>
      <p:ext uri="{BB962C8B-B14F-4D97-AF65-F5344CB8AC3E}">
        <p14:creationId xmlns:p14="http://schemas.microsoft.com/office/powerpoint/2010/main" val="1969104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601D5E0-EAAB-4A9A-A20E-BFF920596E1E}" type="slidenum">
              <a:rPr lang="it-IT" smtClean="0"/>
              <a:pPr/>
              <a:t>25</a:t>
            </a:fld>
            <a:endParaRPr lang="it-IT"/>
          </a:p>
        </p:txBody>
      </p:sp>
    </p:spTree>
    <p:extLst>
      <p:ext uri="{BB962C8B-B14F-4D97-AF65-F5344CB8AC3E}">
        <p14:creationId xmlns:p14="http://schemas.microsoft.com/office/powerpoint/2010/main" val="2022801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601D5E0-EAAB-4A9A-A20E-BFF920596E1E}" type="slidenum">
              <a:rPr lang="it-IT" smtClean="0"/>
              <a:pPr/>
              <a:t>26</a:t>
            </a:fld>
            <a:endParaRPr lang="it-IT"/>
          </a:p>
        </p:txBody>
      </p:sp>
    </p:spTree>
    <p:extLst>
      <p:ext uri="{BB962C8B-B14F-4D97-AF65-F5344CB8AC3E}">
        <p14:creationId xmlns:p14="http://schemas.microsoft.com/office/powerpoint/2010/main" val="418337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601D5E0-EAAB-4A9A-A20E-BFF920596E1E}" type="slidenum">
              <a:rPr lang="it-IT" smtClean="0"/>
              <a:pPr/>
              <a:t>27</a:t>
            </a:fld>
            <a:endParaRPr lang="it-IT"/>
          </a:p>
        </p:txBody>
      </p:sp>
    </p:spTree>
    <p:extLst>
      <p:ext uri="{BB962C8B-B14F-4D97-AF65-F5344CB8AC3E}">
        <p14:creationId xmlns:p14="http://schemas.microsoft.com/office/powerpoint/2010/main" val="142246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601D5E0-EAAB-4A9A-A20E-BFF920596E1E}" type="slidenum">
              <a:rPr lang="it-IT" smtClean="0"/>
              <a:pPr/>
              <a:t>28</a:t>
            </a:fld>
            <a:endParaRPr lang="it-IT"/>
          </a:p>
        </p:txBody>
      </p:sp>
    </p:spTree>
    <p:extLst>
      <p:ext uri="{BB962C8B-B14F-4D97-AF65-F5344CB8AC3E}">
        <p14:creationId xmlns:p14="http://schemas.microsoft.com/office/powerpoint/2010/main" val="593475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601D5E0-EAAB-4A9A-A20E-BFF920596E1E}" type="slidenum">
              <a:rPr lang="it-IT" smtClean="0"/>
              <a:pPr/>
              <a:t>29</a:t>
            </a:fld>
            <a:endParaRPr lang="it-IT"/>
          </a:p>
        </p:txBody>
      </p:sp>
    </p:spTree>
    <p:extLst>
      <p:ext uri="{BB962C8B-B14F-4D97-AF65-F5344CB8AC3E}">
        <p14:creationId xmlns:p14="http://schemas.microsoft.com/office/powerpoint/2010/main" val="1624049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601D5E0-EAAB-4A9A-A20E-BFF920596E1E}" type="slidenum">
              <a:rPr lang="it-IT" smtClean="0"/>
              <a:pPr/>
              <a:t>30</a:t>
            </a:fld>
            <a:endParaRPr lang="it-IT"/>
          </a:p>
        </p:txBody>
      </p:sp>
    </p:spTree>
    <p:extLst>
      <p:ext uri="{BB962C8B-B14F-4D97-AF65-F5344CB8AC3E}">
        <p14:creationId xmlns:p14="http://schemas.microsoft.com/office/powerpoint/2010/main" val="889633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601D5E0-EAAB-4A9A-A20E-BFF920596E1E}" type="slidenum">
              <a:rPr lang="it-IT" smtClean="0"/>
              <a:pPr/>
              <a:t>31</a:t>
            </a:fld>
            <a:endParaRPr lang="it-IT"/>
          </a:p>
        </p:txBody>
      </p:sp>
    </p:spTree>
    <p:extLst>
      <p:ext uri="{BB962C8B-B14F-4D97-AF65-F5344CB8AC3E}">
        <p14:creationId xmlns:p14="http://schemas.microsoft.com/office/powerpoint/2010/main" val="1290411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601D5E0-EAAB-4A9A-A20E-BFF920596E1E}" type="slidenum">
              <a:rPr lang="it-IT" smtClean="0"/>
              <a:pPr/>
              <a:t>3</a:t>
            </a:fld>
            <a:endParaRPr lang="it-IT"/>
          </a:p>
        </p:txBody>
      </p:sp>
    </p:spTree>
    <p:extLst>
      <p:ext uri="{BB962C8B-B14F-4D97-AF65-F5344CB8AC3E}">
        <p14:creationId xmlns:p14="http://schemas.microsoft.com/office/powerpoint/2010/main" val="760278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601D5E0-EAAB-4A9A-A20E-BFF920596E1E}" type="slidenum">
              <a:rPr lang="it-IT" smtClean="0"/>
              <a:pPr/>
              <a:t>32</a:t>
            </a:fld>
            <a:endParaRPr lang="it-IT"/>
          </a:p>
        </p:txBody>
      </p:sp>
    </p:spTree>
    <p:extLst>
      <p:ext uri="{BB962C8B-B14F-4D97-AF65-F5344CB8AC3E}">
        <p14:creationId xmlns:p14="http://schemas.microsoft.com/office/powerpoint/2010/main" val="5144270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601D5E0-EAAB-4A9A-A20E-BFF920596E1E}" type="slidenum">
              <a:rPr lang="it-IT" smtClean="0"/>
              <a:pPr/>
              <a:t>33</a:t>
            </a:fld>
            <a:endParaRPr lang="it-IT"/>
          </a:p>
        </p:txBody>
      </p:sp>
    </p:spTree>
    <p:extLst>
      <p:ext uri="{BB962C8B-B14F-4D97-AF65-F5344CB8AC3E}">
        <p14:creationId xmlns:p14="http://schemas.microsoft.com/office/powerpoint/2010/main" val="2057623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601D5E0-EAAB-4A9A-A20E-BFF920596E1E}" type="slidenum">
              <a:rPr lang="it-IT" smtClean="0"/>
              <a:pPr/>
              <a:t>34</a:t>
            </a:fld>
            <a:endParaRPr lang="it-IT"/>
          </a:p>
        </p:txBody>
      </p:sp>
    </p:spTree>
    <p:extLst>
      <p:ext uri="{BB962C8B-B14F-4D97-AF65-F5344CB8AC3E}">
        <p14:creationId xmlns:p14="http://schemas.microsoft.com/office/powerpoint/2010/main" val="7986069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601D5E0-EAAB-4A9A-A20E-BFF920596E1E}" type="slidenum">
              <a:rPr lang="it-IT" smtClean="0"/>
              <a:pPr/>
              <a:t>35</a:t>
            </a:fld>
            <a:endParaRPr lang="it-IT"/>
          </a:p>
        </p:txBody>
      </p:sp>
    </p:spTree>
    <p:extLst>
      <p:ext uri="{BB962C8B-B14F-4D97-AF65-F5344CB8AC3E}">
        <p14:creationId xmlns:p14="http://schemas.microsoft.com/office/powerpoint/2010/main" val="414315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601D5E0-EAAB-4A9A-A20E-BFF920596E1E}" type="slidenum">
              <a:rPr lang="it-IT" smtClean="0"/>
              <a:pPr/>
              <a:t>4</a:t>
            </a:fld>
            <a:endParaRPr lang="it-IT"/>
          </a:p>
        </p:txBody>
      </p:sp>
    </p:spTree>
    <p:extLst>
      <p:ext uri="{BB962C8B-B14F-4D97-AF65-F5344CB8AC3E}">
        <p14:creationId xmlns:p14="http://schemas.microsoft.com/office/powerpoint/2010/main" val="466478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601D5E0-EAAB-4A9A-A20E-BFF920596E1E}" type="slidenum">
              <a:rPr lang="it-IT" smtClean="0"/>
              <a:pPr/>
              <a:t>5</a:t>
            </a:fld>
            <a:endParaRPr lang="it-IT"/>
          </a:p>
        </p:txBody>
      </p:sp>
    </p:spTree>
    <p:extLst>
      <p:ext uri="{BB962C8B-B14F-4D97-AF65-F5344CB8AC3E}">
        <p14:creationId xmlns:p14="http://schemas.microsoft.com/office/powerpoint/2010/main" val="1785695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601D5E0-EAAB-4A9A-A20E-BFF920596E1E}" type="slidenum">
              <a:rPr lang="it-IT" smtClean="0"/>
              <a:pPr/>
              <a:t>6</a:t>
            </a:fld>
            <a:endParaRPr lang="it-IT"/>
          </a:p>
        </p:txBody>
      </p:sp>
    </p:spTree>
    <p:extLst>
      <p:ext uri="{BB962C8B-B14F-4D97-AF65-F5344CB8AC3E}">
        <p14:creationId xmlns:p14="http://schemas.microsoft.com/office/powerpoint/2010/main" val="1092587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601D5E0-EAAB-4A9A-A20E-BFF920596E1E}" type="slidenum">
              <a:rPr lang="it-IT" smtClean="0"/>
              <a:pPr/>
              <a:t>9</a:t>
            </a:fld>
            <a:endParaRPr lang="it-IT"/>
          </a:p>
        </p:txBody>
      </p:sp>
    </p:spTree>
    <p:extLst>
      <p:ext uri="{BB962C8B-B14F-4D97-AF65-F5344CB8AC3E}">
        <p14:creationId xmlns:p14="http://schemas.microsoft.com/office/powerpoint/2010/main" val="2128930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601D5E0-EAAB-4A9A-A20E-BFF920596E1E}" type="slidenum">
              <a:rPr lang="it-IT" smtClean="0"/>
              <a:pPr/>
              <a:t>10</a:t>
            </a:fld>
            <a:endParaRPr lang="it-IT"/>
          </a:p>
        </p:txBody>
      </p:sp>
    </p:spTree>
    <p:extLst>
      <p:ext uri="{BB962C8B-B14F-4D97-AF65-F5344CB8AC3E}">
        <p14:creationId xmlns:p14="http://schemas.microsoft.com/office/powerpoint/2010/main" val="1711282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601D5E0-EAAB-4A9A-A20E-BFF920596E1E}" type="slidenum">
              <a:rPr lang="it-IT" smtClean="0"/>
              <a:pPr/>
              <a:t>11</a:t>
            </a:fld>
            <a:endParaRPr lang="it-IT"/>
          </a:p>
        </p:txBody>
      </p:sp>
    </p:spTree>
    <p:extLst>
      <p:ext uri="{BB962C8B-B14F-4D97-AF65-F5344CB8AC3E}">
        <p14:creationId xmlns:p14="http://schemas.microsoft.com/office/powerpoint/2010/main" val="278526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it-IT"/>
              <a:t>Fare clic per modificare stile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r>
              <a:rPr lang="it-IT"/>
              <a:t>10 Marzo 2017</a:t>
            </a:r>
          </a:p>
        </p:txBody>
      </p:sp>
      <p:sp>
        <p:nvSpPr>
          <p:cNvPr id="5" name="Footer Placeholder 4"/>
          <p:cNvSpPr>
            <a:spLocks noGrp="1"/>
          </p:cNvSpPr>
          <p:nvPr>
            <p:ph type="ftr" sz="quarter" idx="11"/>
          </p:nvPr>
        </p:nvSpPr>
        <p:spPr/>
        <p:txBody>
          <a:bodyPr/>
          <a:lstStyle/>
          <a:p>
            <a:r>
              <a:rPr lang="it-IT"/>
              <a:t>La riforma  della  Responsabilità Professionale Sanitaria  e  il Modello Veneto   di  gestione sistemica dei sinistri sanitari  </a:t>
            </a:r>
          </a:p>
        </p:txBody>
      </p:sp>
      <p:sp>
        <p:nvSpPr>
          <p:cNvPr id="6" name="Slide Number Placeholder 5"/>
          <p:cNvSpPr>
            <a:spLocks noGrp="1"/>
          </p:cNvSpPr>
          <p:nvPr>
            <p:ph type="sldNum" sz="quarter" idx="12"/>
          </p:nvPr>
        </p:nvSpPr>
        <p:spPr/>
        <p:txBody>
          <a:bodyPr/>
          <a:lstStyle/>
          <a:p>
            <a:fld id="{9C1A4529-D0F2-4F8D-9E4B-BDF18BC5735E}"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r>
              <a:rPr lang="it-IT"/>
              <a:t>10 Marzo 2017</a:t>
            </a:r>
          </a:p>
        </p:txBody>
      </p:sp>
      <p:sp>
        <p:nvSpPr>
          <p:cNvPr id="5" name="Footer Placeholder 4"/>
          <p:cNvSpPr>
            <a:spLocks noGrp="1"/>
          </p:cNvSpPr>
          <p:nvPr>
            <p:ph type="ftr" sz="quarter" idx="11"/>
          </p:nvPr>
        </p:nvSpPr>
        <p:spPr/>
        <p:txBody>
          <a:bodyPr/>
          <a:lstStyle/>
          <a:p>
            <a:r>
              <a:rPr lang="it-IT"/>
              <a:t>La riforma  della  Responsabilità Professionale Sanitaria  e  il Modello Veneto   di  gestione sistemica dei sinistri sanitari  </a:t>
            </a:r>
          </a:p>
        </p:txBody>
      </p:sp>
      <p:sp>
        <p:nvSpPr>
          <p:cNvPr id="6" name="Slide Number Placeholder 5"/>
          <p:cNvSpPr>
            <a:spLocks noGrp="1"/>
          </p:cNvSpPr>
          <p:nvPr>
            <p:ph type="sldNum" sz="quarter" idx="12"/>
          </p:nvPr>
        </p:nvSpPr>
        <p:spPr/>
        <p:txBody>
          <a:bodyPr/>
          <a:lstStyle/>
          <a:p>
            <a:fld id="{9C1A4529-D0F2-4F8D-9E4B-BDF18BC5735E}"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a:t>Fare clic per modificare stile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r>
              <a:rPr lang="it-IT"/>
              <a:t>10 Marzo 2017</a:t>
            </a:r>
          </a:p>
        </p:txBody>
      </p:sp>
      <p:sp>
        <p:nvSpPr>
          <p:cNvPr id="5" name="Footer Placeholder 4"/>
          <p:cNvSpPr>
            <a:spLocks noGrp="1"/>
          </p:cNvSpPr>
          <p:nvPr>
            <p:ph type="ftr" sz="quarter" idx="11"/>
          </p:nvPr>
        </p:nvSpPr>
        <p:spPr/>
        <p:txBody>
          <a:bodyPr/>
          <a:lstStyle/>
          <a:p>
            <a:r>
              <a:rPr lang="it-IT"/>
              <a:t>La riforma  della  Responsabilità Professionale Sanitaria  e  il Modello Veneto   di  gestione sistemica dei sinistri sanitari  </a:t>
            </a:r>
          </a:p>
        </p:txBody>
      </p:sp>
      <p:sp>
        <p:nvSpPr>
          <p:cNvPr id="6" name="Slide Number Placeholder 5"/>
          <p:cNvSpPr>
            <a:spLocks noGrp="1"/>
          </p:cNvSpPr>
          <p:nvPr>
            <p:ph type="sldNum" sz="quarter" idx="12"/>
          </p:nvPr>
        </p:nvSpPr>
        <p:spPr/>
        <p:txBody>
          <a:bodyPr/>
          <a:lstStyle/>
          <a:p>
            <a:fld id="{9C1A4529-D0F2-4F8D-9E4B-BDF18BC5735E}"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r>
              <a:rPr lang="it-IT"/>
              <a:t>10 Marzo 2017</a:t>
            </a:r>
          </a:p>
        </p:txBody>
      </p:sp>
      <p:sp>
        <p:nvSpPr>
          <p:cNvPr id="5" name="Footer Placeholder 4"/>
          <p:cNvSpPr>
            <a:spLocks noGrp="1"/>
          </p:cNvSpPr>
          <p:nvPr>
            <p:ph type="ftr" sz="quarter" idx="11"/>
          </p:nvPr>
        </p:nvSpPr>
        <p:spPr/>
        <p:txBody>
          <a:bodyPr/>
          <a:lstStyle/>
          <a:p>
            <a:r>
              <a:rPr lang="it-IT"/>
              <a:t>La riforma  della  Responsabilità Professionale Sanitaria  e  il Modello Veneto   di  gestione sistemica dei sinistri sanitari  </a:t>
            </a:r>
          </a:p>
        </p:txBody>
      </p:sp>
      <p:sp>
        <p:nvSpPr>
          <p:cNvPr id="6" name="Slide Number Placeholder 5"/>
          <p:cNvSpPr>
            <a:spLocks noGrp="1"/>
          </p:cNvSpPr>
          <p:nvPr>
            <p:ph type="sldNum" sz="quarter" idx="12"/>
          </p:nvPr>
        </p:nvSpPr>
        <p:spPr/>
        <p:txBody>
          <a:bodyPr/>
          <a:lstStyle/>
          <a:p>
            <a:fld id="{9C1A4529-D0F2-4F8D-9E4B-BDF18BC5735E}"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r>
              <a:rPr lang="it-IT"/>
              <a:t>10 Marzo 2017</a:t>
            </a:r>
          </a:p>
        </p:txBody>
      </p:sp>
      <p:sp>
        <p:nvSpPr>
          <p:cNvPr id="5" name="Footer Placeholder 4"/>
          <p:cNvSpPr>
            <a:spLocks noGrp="1"/>
          </p:cNvSpPr>
          <p:nvPr>
            <p:ph type="ftr" sz="quarter" idx="11"/>
          </p:nvPr>
        </p:nvSpPr>
        <p:spPr/>
        <p:txBody>
          <a:bodyPr/>
          <a:lstStyle/>
          <a:p>
            <a:r>
              <a:rPr lang="it-IT"/>
              <a:t>La riforma  della  Responsabilità Professionale Sanitaria  e  il Modello Veneto   di  gestione sistemica dei sinistri sanitari  </a:t>
            </a:r>
          </a:p>
        </p:txBody>
      </p:sp>
      <p:sp>
        <p:nvSpPr>
          <p:cNvPr id="6" name="Slide Number Placeholder 5"/>
          <p:cNvSpPr>
            <a:spLocks noGrp="1"/>
          </p:cNvSpPr>
          <p:nvPr>
            <p:ph type="sldNum" sz="quarter" idx="12"/>
          </p:nvPr>
        </p:nvSpPr>
        <p:spPr/>
        <p:txBody>
          <a:bodyPr/>
          <a:lstStyle/>
          <a:p>
            <a:fld id="{9C1A4529-D0F2-4F8D-9E4B-BDF18BC5735E}"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r>
              <a:rPr lang="it-IT"/>
              <a:t>10 Marzo 2017</a:t>
            </a:r>
          </a:p>
        </p:txBody>
      </p:sp>
      <p:sp>
        <p:nvSpPr>
          <p:cNvPr id="6" name="Footer Placeholder 5"/>
          <p:cNvSpPr>
            <a:spLocks noGrp="1"/>
          </p:cNvSpPr>
          <p:nvPr>
            <p:ph type="ftr" sz="quarter" idx="11"/>
          </p:nvPr>
        </p:nvSpPr>
        <p:spPr/>
        <p:txBody>
          <a:bodyPr/>
          <a:lstStyle/>
          <a:p>
            <a:r>
              <a:rPr lang="it-IT"/>
              <a:t>La riforma  della  Responsabilità Professionale Sanitaria  e  il Modello Veneto   di  gestione sistemica dei sinistri sanitari  </a:t>
            </a:r>
          </a:p>
        </p:txBody>
      </p:sp>
      <p:sp>
        <p:nvSpPr>
          <p:cNvPr id="7" name="Slide Number Placeholder 6"/>
          <p:cNvSpPr>
            <a:spLocks noGrp="1"/>
          </p:cNvSpPr>
          <p:nvPr>
            <p:ph type="sldNum" sz="quarter" idx="12"/>
          </p:nvPr>
        </p:nvSpPr>
        <p:spPr/>
        <p:txBody>
          <a:bodyPr/>
          <a:lstStyle/>
          <a:p>
            <a:fld id="{9C1A4529-D0F2-4F8D-9E4B-BDF18BC5735E}"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stile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r>
              <a:rPr lang="it-IT"/>
              <a:t>10 Marzo 2017</a:t>
            </a:r>
          </a:p>
        </p:txBody>
      </p:sp>
      <p:sp>
        <p:nvSpPr>
          <p:cNvPr id="8" name="Footer Placeholder 7"/>
          <p:cNvSpPr>
            <a:spLocks noGrp="1"/>
          </p:cNvSpPr>
          <p:nvPr>
            <p:ph type="ftr" sz="quarter" idx="11"/>
          </p:nvPr>
        </p:nvSpPr>
        <p:spPr/>
        <p:txBody>
          <a:bodyPr/>
          <a:lstStyle/>
          <a:p>
            <a:r>
              <a:rPr lang="it-IT"/>
              <a:t>La riforma  della  Responsabilità Professionale Sanitaria  e  il Modello Veneto   di  gestione sistemica dei sinistri sanitari  </a:t>
            </a:r>
          </a:p>
        </p:txBody>
      </p:sp>
      <p:sp>
        <p:nvSpPr>
          <p:cNvPr id="9" name="Slide Number Placeholder 8"/>
          <p:cNvSpPr>
            <a:spLocks noGrp="1"/>
          </p:cNvSpPr>
          <p:nvPr>
            <p:ph type="sldNum" sz="quarter" idx="12"/>
          </p:nvPr>
        </p:nvSpPr>
        <p:spPr/>
        <p:txBody>
          <a:bodyPr/>
          <a:lstStyle/>
          <a:p>
            <a:fld id="{9C1A4529-D0F2-4F8D-9E4B-BDF18BC5735E}"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
        <p:nvSpPr>
          <p:cNvPr id="3" name="Date Placeholder 2"/>
          <p:cNvSpPr>
            <a:spLocks noGrp="1"/>
          </p:cNvSpPr>
          <p:nvPr>
            <p:ph type="dt" sz="half" idx="10"/>
          </p:nvPr>
        </p:nvSpPr>
        <p:spPr/>
        <p:txBody>
          <a:bodyPr/>
          <a:lstStyle/>
          <a:p>
            <a:r>
              <a:rPr lang="it-IT"/>
              <a:t>10 Marzo 2017</a:t>
            </a:r>
          </a:p>
        </p:txBody>
      </p:sp>
      <p:sp>
        <p:nvSpPr>
          <p:cNvPr id="4" name="Footer Placeholder 3"/>
          <p:cNvSpPr>
            <a:spLocks noGrp="1"/>
          </p:cNvSpPr>
          <p:nvPr>
            <p:ph type="ftr" sz="quarter" idx="11"/>
          </p:nvPr>
        </p:nvSpPr>
        <p:spPr/>
        <p:txBody>
          <a:bodyPr/>
          <a:lstStyle/>
          <a:p>
            <a:r>
              <a:rPr lang="it-IT"/>
              <a:t>La riforma  della  Responsabilità Professionale Sanitaria  e  il Modello Veneto   di  gestione sistemica dei sinistri sanitari  </a:t>
            </a:r>
          </a:p>
        </p:txBody>
      </p:sp>
      <p:sp>
        <p:nvSpPr>
          <p:cNvPr id="5" name="Slide Number Placeholder 4"/>
          <p:cNvSpPr>
            <a:spLocks noGrp="1"/>
          </p:cNvSpPr>
          <p:nvPr>
            <p:ph type="sldNum" sz="quarter" idx="12"/>
          </p:nvPr>
        </p:nvSpPr>
        <p:spPr/>
        <p:txBody>
          <a:bodyPr/>
          <a:lstStyle/>
          <a:p>
            <a:fld id="{9C1A4529-D0F2-4F8D-9E4B-BDF18BC5735E}"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a:t>10 Marzo 2017</a:t>
            </a:r>
          </a:p>
        </p:txBody>
      </p:sp>
      <p:sp>
        <p:nvSpPr>
          <p:cNvPr id="3" name="Footer Placeholder 2"/>
          <p:cNvSpPr>
            <a:spLocks noGrp="1"/>
          </p:cNvSpPr>
          <p:nvPr>
            <p:ph type="ftr" sz="quarter" idx="11"/>
          </p:nvPr>
        </p:nvSpPr>
        <p:spPr/>
        <p:txBody>
          <a:bodyPr/>
          <a:lstStyle/>
          <a:p>
            <a:r>
              <a:rPr lang="it-IT"/>
              <a:t>La riforma  della  Responsabilità Professionale Sanitaria  e  il Modello Veneto   di  gestione sistemica dei sinistri sanitari  </a:t>
            </a:r>
          </a:p>
        </p:txBody>
      </p:sp>
      <p:sp>
        <p:nvSpPr>
          <p:cNvPr id="4" name="Slide Number Placeholder 3"/>
          <p:cNvSpPr>
            <a:spLocks noGrp="1"/>
          </p:cNvSpPr>
          <p:nvPr>
            <p:ph type="sldNum" sz="quarter" idx="12"/>
          </p:nvPr>
        </p:nvSpPr>
        <p:spPr/>
        <p:txBody>
          <a:bodyPr/>
          <a:lstStyle/>
          <a:p>
            <a:fld id="{9C1A4529-D0F2-4F8D-9E4B-BDF18BC5735E}"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r>
              <a:rPr lang="it-IT"/>
              <a:t>10 Marzo 2017</a:t>
            </a:r>
          </a:p>
        </p:txBody>
      </p:sp>
      <p:sp>
        <p:nvSpPr>
          <p:cNvPr id="6" name="Footer Placeholder 5"/>
          <p:cNvSpPr>
            <a:spLocks noGrp="1"/>
          </p:cNvSpPr>
          <p:nvPr>
            <p:ph type="ftr" sz="quarter" idx="11"/>
          </p:nvPr>
        </p:nvSpPr>
        <p:spPr/>
        <p:txBody>
          <a:bodyPr/>
          <a:lstStyle/>
          <a:p>
            <a:r>
              <a:rPr lang="it-IT"/>
              <a:t>La riforma  della  Responsabilità Professionale Sanitaria  e  il Modello Veneto   di  gestione sistemica dei sinistri sanitari  </a:t>
            </a:r>
          </a:p>
        </p:txBody>
      </p:sp>
      <p:sp>
        <p:nvSpPr>
          <p:cNvPr id="7" name="Slide Number Placeholder 6"/>
          <p:cNvSpPr>
            <a:spLocks noGrp="1"/>
          </p:cNvSpPr>
          <p:nvPr>
            <p:ph type="sldNum" sz="quarter" idx="12"/>
          </p:nvPr>
        </p:nvSpPr>
        <p:spPr/>
        <p:txBody>
          <a:bodyPr/>
          <a:lstStyle/>
          <a:p>
            <a:fld id="{9C1A4529-D0F2-4F8D-9E4B-BDF18BC5735E}"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r>
              <a:rPr lang="it-IT"/>
              <a:t>10 Marzo 2017</a:t>
            </a:r>
          </a:p>
        </p:txBody>
      </p:sp>
      <p:sp>
        <p:nvSpPr>
          <p:cNvPr id="6" name="Footer Placeholder 5"/>
          <p:cNvSpPr>
            <a:spLocks noGrp="1"/>
          </p:cNvSpPr>
          <p:nvPr>
            <p:ph type="ftr" sz="quarter" idx="11"/>
          </p:nvPr>
        </p:nvSpPr>
        <p:spPr/>
        <p:txBody>
          <a:bodyPr/>
          <a:lstStyle/>
          <a:p>
            <a:r>
              <a:rPr lang="it-IT"/>
              <a:t>La riforma  della  Responsabilità Professionale Sanitaria  e  il Modello Veneto   di  gestione sistemica dei sinistri sanitari  </a:t>
            </a:r>
          </a:p>
        </p:txBody>
      </p:sp>
      <p:sp>
        <p:nvSpPr>
          <p:cNvPr id="7" name="Slide Number Placeholder 6"/>
          <p:cNvSpPr>
            <a:spLocks noGrp="1"/>
          </p:cNvSpPr>
          <p:nvPr>
            <p:ph type="sldNum" sz="quarter" idx="12"/>
          </p:nvPr>
        </p:nvSpPr>
        <p:spPr/>
        <p:txBody>
          <a:bodyPr/>
          <a:lstStyle/>
          <a:p>
            <a:fld id="{9C1A4529-D0F2-4F8D-9E4B-BDF18BC5735E}"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it-IT"/>
              <a:t>Fare clic per modificare stile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a:solidFill>
                  <a:prstClr val="black">
                    <a:tint val="75000"/>
                  </a:prstClr>
                </a:solidFill>
              </a:rPr>
              <a:t>10 Marzo 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solidFill>
                  <a:prstClr val="black">
                    <a:tint val="75000"/>
                  </a:prstClr>
                </a:solidFill>
              </a:rPr>
              <a:t>La riforma  della  Responsabilità Professionale Sanitaria  e  il Modello Veneto   di  gestione sistemica dei sinistri sanitari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C444BE-E1AF-41C8-B06E-64E1840705B1}" type="slidenum">
              <a:rPr lang="it-IT" smtClean="0">
                <a:solidFill>
                  <a:prstClr val="black">
                    <a:tint val="75000"/>
                  </a:prstClr>
                </a:solidFill>
              </a:rPr>
              <a:pPr/>
              <a:t>‹N›</a:t>
            </a:fld>
            <a:endParaRPr lang="it-IT">
              <a:solidFill>
                <a:prstClr val="black">
                  <a:tint val="75000"/>
                </a:prstClr>
              </a:solidFill>
            </a:endParaRP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1.png"/><Relationship Id="rId5" Type="http://schemas.microsoft.com/office/2007/relationships/hdphoto" Target="../media/hdphoto1.wdp"/><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5.png"/><Relationship Id="rId7" Type="http://schemas.microsoft.com/office/2007/relationships/hdphoto" Target="../media/hdphoto2.wdp"/><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143420" y="2418561"/>
            <a:ext cx="8893076" cy="2954655"/>
          </a:xfrm>
          <a:prstGeom prst="rect">
            <a:avLst/>
          </a:prstGeom>
        </p:spPr>
        <p:txBody>
          <a:bodyPr wrap="none">
            <a:spAutoFit/>
          </a:bodyPr>
          <a:lstStyle/>
          <a:p>
            <a:pPr algn="ctr"/>
            <a:r>
              <a:rPr lang="it-IT" sz="5400" b="1" dirty="0"/>
              <a:t>Sicurezza delle cure</a:t>
            </a:r>
          </a:p>
          <a:p>
            <a:pPr algn="ctr"/>
            <a:r>
              <a:rPr lang="it-IT" sz="2400" b="1" dirty="0"/>
              <a:t>&amp;</a:t>
            </a:r>
            <a:endParaRPr lang="it-IT" sz="1100" b="1" dirty="0"/>
          </a:p>
          <a:p>
            <a:pPr algn="ctr"/>
            <a:r>
              <a:rPr lang="it-IT" sz="5400" b="1" dirty="0"/>
              <a:t>Responsabilità Professionale </a:t>
            </a:r>
          </a:p>
          <a:p>
            <a:pPr algn="ctr"/>
            <a:r>
              <a:rPr lang="it-IT" sz="5400" b="1" dirty="0"/>
              <a:t>Sanitaria </a:t>
            </a:r>
          </a:p>
        </p:txBody>
      </p:sp>
      <p:pic>
        <p:nvPicPr>
          <p:cNvPr id="7" name="Immagine 6"/>
          <p:cNvPicPr>
            <a:picLocks noChangeAspect="1"/>
          </p:cNvPicPr>
          <p:nvPr/>
        </p:nvPicPr>
        <p:blipFill>
          <a:blip r:embed="rId3" cstate="print"/>
          <a:stretch>
            <a:fillRect/>
          </a:stretch>
        </p:blipFill>
        <p:spPr>
          <a:xfrm>
            <a:off x="3995936" y="260648"/>
            <a:ext cx="1118163" cy="1693217"/>
          </a:xfrm>
          <a:prstGeom prst="rect">
            <a:avLst/>
          </a:prstGeom>
        </p:spPr>
      </p:pic>
      <p:pic>
        <p:nvPicPr>
          <p:cNvPr id="8" name="Immagine 7" descr="logo_unipd2_piccolo-603x60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4717" y="351172"/>
            <a:ext cx="1519731" cy="151216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5842" name="Picture 2" descr="Risultati immagini per luiss"/>
          <p:cNvPicPr>
            <a:picLocks noChangeAspect="1" noChangeArrowheads="1"/>
          </p:cNvPicPr>
          <p:nvPr/>
        </p:nvPicPr>
        <p:blipFill>
          <a:blip r:embed="rId5" cstate="print"/>
          <a:srcRect/>
          <a:stretch>
            <a:fillRect/>
          </a:stretch>
        </p:blipFill>
        <p:spPr bwMode="auto">
          <a:xfrm>
            <a:off x="827584" y="315168"/>
            <a:ext cx="1236688" cy="1584176"/>
          </a:xfrm>
          <a:prstGeom prst="rect">
            <a:avLst/>
          </a:prstGeom>
          <a:noFill/>
        </p:spPr>
      </p:pic>
    </p:spTree>
    <p:extLst>
      <p:ext uri="{BB962C8B-B14F-4D97-AF65-F5344CB8AC3E}">
        <p14:creationId xmlns:p14="http://schemas.microsoft.com/office/powerpoint/2010/main" val="1279135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5205"/>
            <a:ext cx="7886700" cy="749499"/>
          </a:xfrm>
        </p:spPr>
        <p:txBody>
          <a:bodyPr>
            <a:normAutofit/>
          </a:bodyPr>
          <a:lstStyle/>
          <a:p>
            <a:r>
              <a:rPr lang="it-IT" sz="4000" b="1" dirty="0"/>
              <a:t>Obbligo di trasparenza</a:t>
            </a:r>
          </a:p>
        </p:txBody>
      </p:sp>
      <p:sp>
        <p:nvSpPr>
          <p:cNvPr id="7" name="Rettangolo 6"/>
          <p:cNvSpPr/>
          <p:nvPr/>
        </p:nvSpPr>
        <p:spPr>
          <a:xfrm>
            <a:off x="4932040" y="1083279"/>
            <a:ext cx="3168352" cy="1409617"/>
          </a:xfrm>
          <a:prstGeom prst="rect">
            <a:avLst/>
          </a:prstGeom>
        </p:spPr>
        <p:txBody>
          <a:bodyPr wrap="square">
            <a:spAutoFit/>
          </a:bodyPr>
          <a:lstStyle/>
          <a:p>
            <a:pPr lvl="0" algn="ctr"/>
            <a:r>
              <a:rPr lang="it-IT" sz="2800" dirty="0"/>
              <a:t>Documentazione </a:t>
            </a:r>
          </a:p>
          <a:p>
            <a:pPr lvl="0" algn="ctr">
              <a:spcBef>
                <a:spcPct val="20000"/>
              </a:spcBef>
            </a:pPr>
            <a:r>
              <a:rPr lang="it-IT" b="1" dirty="0"/>
              <a:t>in</a:t>
            </a:r>
          </a:p>
          <a:p>
            <a:pPr lvl="0" algn="ctr">
              <a:spcBef>
                <a:spcPct val="20000"/>
              </a:spcBef>
            </a:pPr>
            <a:r>
              <a:rPr lang="it-IT" sz="2800" b="1" dirty="0">
                <a:solidFill>
                  <a:srgbClr val="FFFF00"/>
                </a:solidFill>
              </a:rPr>
              <a:t>7 giorni</a:t>
            </a:r>
            <a:endParaRPr lang="it-IT" sz="2800" dirty="0"/>
          </a:p>
        </p:txBody>
      </p:sp>
      <p:sp>
        <p:nvSpPr>
          <p:cNvPr id="8" name="Rettangolo 7"/>
          <p:cNvSpPr/>
          <p:nvPr/>
        </p:nvSpPr>
        <p:spPr>
          <a:xfrm>
            <a:off x="4501103" y="3027495"/>
            <a:ext cx="4031337" cy="1409617"/>
          </a:xfrm>
          <a:prstGeom prst="rect">
            <a:avLst/>
          </a:prstGeom>
        </p:spPr>
        <p:txBody>
          <a:bodyPr wrap="square">
            <a:spAutoFit/>
          </a:bodyPr>
          <a:lstStyle/>
          <a:p>
            <a:pPr algn="ctr">
              <a:spcBef>
                <a:spcPct val="20000"/>
              </a:spcBef>
            </a:pPr>
            <a:r>
              <a:rPr lang="it-IT" sz="2800" dirty="0"/>
              <a:t>Sito aziendale </a:t>
            </a:r>
          </a:p>
          <a:p>
            <a:pPr algn="ctr">
              <a:spcBef>
                <a:spcPct val="20000"/>
              </a:spcBef>
            </a:pPr>
            <a:r>
              <a:rPr lang="it-IT" b="1" dirty="0"/>
              <a:t>|</a:t>
            </a:r>
          </a:p>
          <a:p>
            <a:pPr algn="ctr">
              <a:spcBef>
                <a:spcPct val="20000"/>
              </a:spcBef>
            </a:pPr>
            <a:r>
              <a:rPr lang="it-IT" sz="2800" b="1" dirty="0">
                <a:solidFill>
                  <a:srgbClr val="FFFF00"/>
                </a:solidFill>
              </a:rPr>
              <a:t>risarcimenti ultimi 5 anni</a:t>
            </a:r>
          </a:p>
        </p:txBody>
      </p:sp>
      <p:sp>
        <p:nvSpPr>
          <p:cNvPr id="9" name="Rettangolo 8"/>
          <p:cNvSpPr/>
          <p:nvPr/>
        </p:nvSpPr>
        <p:spPr>
          <a:xfrm>
            <a:off x="4117404" y="5140349"/>
            <a:ext cx="4847084" cy="1384995"/>
          </a:xfrm>
          <a:prstGeom prst="rect">
            <a:avLst/>
          </a:prstGeom>
        </p:spPr>
        <p:txBody>
          <a:bodyPr wrap="square">
            <a:spAutoFit/>
          </a:bodyPr>
          <a:lstStyle/>
          <a:p>
            <a:pPr lvl="0" algn="ctr"/>
            <a:r>
              <a:rPr lang="it-IT" sz="2800" dirty="0"/>
              <a:t>Possibile </a:t>
            </a:r>
            <a:r>
              <a:rPr lang="it-IT" sz="2800" b="1" dirty="0">
                <a:solidFill>
                  <a:srgbClr val="FFFF00"/>
                </a:solidFill>
              </a:rPr>
              <a:t>riscontro diagnostico</a:t>
            </a:r>
          </a:p>
          <a:p>
            <a:pPr lvl="0" algn="ctr"/>
            <a:r>
              <a:rPr lang="it-IT" sz="2800" b="1" dirty="0"/>
              <a:t> </a:t>
            </a:r>
            <a:r>
              <a:rPr lang="it-IT" b="1" dirty="0"/>
              <a:t>con </a:t>
            </a:r>
            <a:endParaRPr lang="it-IT" sz="2800" b="1" dirty="0"/>
          </a:p>
          <a:p>
            <a:pPr lvl="0" algn="ctr"/>
            <a:r>
              <a:rPr lang="it-IT" sz="2800" b="1" dirty="0">
                <a:solidFill>
                  <a:srgbClr val="FFFF00"/>
                </a:solidFill>
              </a:rPr>
              <a:t>medico di fiducia</a:t>
            </a:r>
          </a:p>
        </p:txBody>
      </p:sp>
      <p:pic>
        <p:nvPicPr>
          <p:cNvPr id="12" name="Immagine 11"/>
          <p:cNvPicPr>
            <a:picLocks noChangeAspect="1"/>
          </p:cNvPicPr>
          <p:nvPr/>
        </p:nvPicPr>
        <p:blipFill>
          <a:blip r:embed="rId3" cstate="print"/>
          <a:stretch>
            <a:fillRect/>
          </a:stretch>
        </p:blipFill>
        <p:spPr>
          <a:xfrm>
            <a:off x="1158300" y="908720"/>
            <a:ext cx="2621612" cy="1728192"/>
          </a:xfrm>
          <a:prstGeom prst="rect">
            <a:avLst/>
          </a:prstGeom>
          <a:ln>
            <a:noFill/>
          </a:ln>
          <a:effectLst>
            <a:softEdge rad="112500"/>
          </a:effectLst>
        </p:spPr>
      </p:pic>
      <p:pic>
        <p:nvPicPr>
          <p:cNvPr id="13" name="Picture 2" descr="Risultati immagini per cartella clinic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219627" y="2996952"/>
            <a:ext cx="2560285" cy="144016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14" name="Picture 4" descr="Risultati immagini per riscontro diagnostic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5616" y="4722787"/>
            <a:ext cx="2592288" cy="1946573"/>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253653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627784" y="5385410"/>
            <a:ext cx="4176464" cy="707886"/>
          </a:xfrm>
          <a:prstGeom prst="rect">
            <a:avLst/>
          </a:prstGeom>
        </p:spPr>
        <p:txBody>
          <a:bodyPr wrap="square">
            <a:spAutoFit/>
          </a:bodyPr>
          <a:lstStyle/>
          <a:p>
            <a:pPr algn="ctr"/>
            <a:r>
              <a:rPr lang="it-IT" sz="4000" b="1" cap="small" dirty="0"/>
              <a:t>Professionista </a:t>
            </a:r>
          </a:p>
        </p:txBody>
      </p:sp>
      <p:sp>
        <p:nvSpPr>
          <p:cNvPr id="4" name="Rettangolo 3"/>
          <p:cNvSpPr/>
          <p:nvPr/>
        </p:nvSpPr>
        <p:spPr>
          <a:xfrm>
            <a:off x="6228184" y="2492896"/>
            <a:ext cx="2952328" cy="1077218"/>
          </a:xfrm>
          <a:prstGeom prst="rect">
            <a:avLst/>
          </a:prstGeom>
          <a:ln>
            <a:noFill/>
            <a:prstDash val="dashDot"/>
          </a:ln>
        </p:spPr>
        <p:txBody>
          <a:bodyPr wrap="square">
            <a:spAutoFit/>
          </a:bodyPr>
          <a:lstStyle/>
          <a:p>
            <a:pPr algn="ctr"/>
            <a:r>
              <a:rPr lang="it-IT" sz="2800" dirty="0"/>
              <a:t>Specificità del </a:t>
            </a:r>
          </a:p>
          <a:p>
            <a:pPr algn="ctr"/>
            <a:r>
              <a:rPr lang="it-IT" sz="3600" dirty="0">
                <a:solidFill>
                  <a:srgbClr val="FFFF00"/>
                </a:solidFill>
              </a:rPr>
              <a:t>caso concreto</a:t>
            </a:r>
          </a:p>
        </p:txBody>
      </p:sp>
      <p:sp>
        <p:nvSpPr>
          <p:cNvPr id="6" name="Rettangolo 5"/>
          <p:cNvSpPr/>
          <p:nvPr/>
        </p:nvSpPr>
        <p:spPr>
          <a:xfrm>
            <a:off x="252730" y="188640"/>
            <a:ext cx="3671198" cy="1077218"/>
          </a:xfrm>
          <a:prstGeom prst="rect">
            <a:avLst/>
          </a:prstGeom>
        </p:spPr>
        <p:txBody>
          <a:bodyPr wrap="none">
            <a:spAutoFit/>
          </a:bodyPr>
          <a:lstStyle/>
          <a:p>
            <a:pPr algn="ctr"/>
            <a:r>
              <a:rPr lang="it-IT" sz="3200" dirty="0">
                <a:solidFill>
                  <a:srgbClr val="FFFF00"/>
                </a:solidFill>
                <a:latin typeface="Arial" panose="020B0604020202020204" pitchFamily="34" charset="0"/>
              </a:rPr>
              <a:t>Buone pratiche </a:t>
            </a:r>
          </a:p>
          <a:p>
            <a:pPr algn="ctr"/>
            <a:r>
              <a:rPr lang="it-IT" sz="3200" dirty="0">
                <a:latin typeface="Arial" panose="020B0604020202020204" pitchFamily="34" charset="0"/>
              </a:rPr>
              <a:t>clinico-assistenziali</a:t>
            </a:r>
            <a:endParaRPr lang="it-IT" sz="3200" dirty="0"/>
          </a:p>
        </p:txBody>
      </p:sp>
      <p:sp>
        <p:nvSpPr>
          <p:cNvPr id="8" name="Rettangolo 7"/>
          <p:cNvSpPr/>
          <p:nvPr/>
        </p:nvSpPr>
        <p:spPr>
          <a:xfrm>
            <a:off x="5220072" y="44624"/>
            <a:ext cx="3096344" cy="646331"/>
          </a:xfrm>
          <a:prstGeom prst="rect">
            <a:avLst/>
          </a:prstGeom>
        </p:spPr>
        <p:txBody>
          <a:bodyPr wrap="square">
            <a:spAutoFit/>
          </a:bodyPr>
          <a:lstStyle/>
          <a:p>
            <a:pPr algn="ctr"/>
            <a:r>
              <a:rPr lang="it-IT" sz="3600" dirty="0">
                <a:solidFill>
                  <a:srgbClr val="FFFF00"/>
                </a:solidFill>
                <a:latin typeface="Arial" panose="020B0604020202020204" pitchFamily="34" charset="0"/>
              </a:rPr>
              <a:t>Linee guida</a:t>
            </a:r>
            <a:endParaRPr lang="it-IT" sz="3600" dirty="0">
              <a:solidFill>
                <a:srgbClr val="FFFF00"/>
              </a:solidFill>
            </a:endParaRPr>
          </a:p>
        </p:txBody>
      </p:sp>
      <p:pic>
        <p:nvPicPr>
          <p:cNvPr id="29698" name="Picture 2" descr="Risultati immagini per dottor cox"/>
          <p:cNvPicPr>
            <a:picLocks noChangeAspect="1" noChangeArrowheads="1"/>
          </p:cNvPicPr>
          <p:nvPr/>
        </p:nvPicPr>
        <p:blipFill>
          <a:blip r:embed="rId3" cstate="print"/>
          <a:srcRect/>
          <a:stretch>
            <a:fillRect/>
          </a:stretch>
        </p:blipFill>
        <p:spPr bwMode="auto">
          <a:xfrm>
            <a:off x="1259632" y="5085184"/>
            <a:ext cx="1800200" cy="1350150"/>
          </a:xfrm>
          <a:prstGeom prst="rect">
            <a:avLst/>
          </a:prstGeom>
          <a:ln>
            <a:noFill/>
          </a:ln>
          <a:effectLst>
            <a:softEdge rad="112500"/>
          </a:effectLst>
        </p:spPr>
      </p:pic>
      <p:pic>
        <p:nvPicPr>
          <p:cNvPr id="10" name="Picture 2" descr="Risultati immagini per linee guida"/>
          <p:cNvPicPr>
            <a:picLocks noChangeAspect="1" noChangeArrowheads="1"/>
          </p:cNvPicPr>
          <p:nvPr/>
        </p:nvPicPr>
        <p:blipFill>
          <a:blip r:embed="rId4" cstate="print"/>
          <a:srcRect/>
          <a:stretch>
            <a:fillRect/>
          </a:stretch>
        </p:blipFill>
        <p:spPr bwMode="auto">
          <a:xfrm>
            <a:off x="5540108" y="548680"/>
            <a:ext cx="2560284" cy="1440160"/>
          </a:xfrm>
          <a:prstGeom prst="rect">
            <a:avLst/>
          </a:prstGeom>
          <a:ln>
            <a:noFill/>
          </a:ln>
          <a:effectLst>
            <a:softEdge rad="112500"/>
          </a:effectLst>
        </p:spPr>
      </p:pic>
      <p:pic>
        <p:nvPicPr>
          <p:cNvPr id="28674" name="Picture 2" descr="Risultati immagini per buona pratica"/>
          <p:cNvPicPr>
            <a:picLocks noChangeAspect="1" noChangeArrowheads="1"/>
          </p:cNvPicPr>
          <p:nvPr/>
        </p:nvPicPr>
        <p:blipFill>
          <a:blip r:embed="rId5" cstate="print"/>
          <a:srcRect b="39521"/>
          <a:stretch>
            <a:fillRect/>
          </a:stretch>
        </p:blipFill>
        <p:spPr bwMode="auto">
          <a:xfrm>
            <a:off x="421208" y="1124744"/>
            <a:ext cx="3214688" cy="1296144"/>
          </a:xfrm>
          <a:prstGeom prst="rect">
            <a:avLst/>
          </a:prstGeom>
          <a:ln>
            <a:noFill/>
          </a:ln>
          <a:effectLst>
            <a:softEdge rad="112500"/>
          </a:effectLst>
        </p:spPr>
      </p:pic>
      <p:pic>
        <p:nvPicPr>
          <p:cNvPr id="28676" name="Picture 4" descr="Risultati immagini per peculiarity"/>
          <p:cNvPicPr>
            <a:picLocks noChangeAspect="1" noChangeArrowheads="1"/>
          </p:cNvPicPr>
          <p:nvPr/>
        </p:nvPicPr>
        <p:blipFill>
          <a:blip r:embed="rId6" cstate="print"/>
          <a:srcRect/>
          <a:stretch>
            <a:fillRect/>
          </a:stretch>
        </p:blipFill>
        <p:spPr bwMode="auto">
          <a:xfrm>
            <a:off x="6444208" y="3401102"/>
            <a:ext cx="2448272" cy="1684082"/>
          </a:xfrm>
          <a:prstGeom prst="rect">
            <a:avLst/>
          </a:prstGeom>
          <a:ln>
            <a:noFill/>
          </a:ln>
          <a:effectLst>
            <a:softEdge rad="112500"/>
          </a:effectLst>
        </p:spPr>
      </p:pic>
      <p:pic>
        <p:nvPicPr>
          <p:cNvPr id="1026" name="Picture 2" descr="Immagine correlata"/>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001596" y="1282532"/>
            <a:ext cx="3802652" cy="4162692"/>
          </a:xfrm>
          <a:prstGeom prst="rect">
            <a:avLst/>
          </a:prstGeom>
          <a:noFill/>
        </p:spPr>
      </p:pic>
    </p:spTree>
    <p:extLst>
      <p:ext uri="{BB962C8B-B14F-4D97-AF65-F5344CB8AC3E}">
        <p14:creationId xmlns:p14="http://schemas.microsoft.com/office/powerpoint/2010/main" val="3730879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67744" y="116632"/>
            <a:ext cx="4176464" cy="648072"/>
          </a:xfrm>
        </p:spPr>
        <p:txBody>
          <a:bodyPr>
            <a:normAutofit fontScale="90000"/>
          </a:bodyPr>
          <a:lstStyle/>
          <a:p>
            <a:r>
              <a:rPr lang="it-IT" sz="4000" b="1" dirty="0"/>
              <a:t>Linee Guida</a:t>
            </a:r>
          </a:p>
        </p:txBody>
      </p:sp>
      <p:sp>
        <p:nvSpPr>
          <p:cNvPr id="3" name="Segnaposto contenuto 2"/>
          <p:cNvSpPr>
            <a:spLocks noGrp="1"/>
          </p:cNvSpPr>
          <p:nvPr>
            <p:ph idx="1"/>
          </p:nvPr>
        </p:nvSpPr>
        <p:spPr>
          <a:xfrm>
            <a:off x="3347864" y="1063277"/>
            <a:ext cx="5616624" cy="2437731"/>
          </a:xfrm>
        </p:spPr>
        <p:txBody>
          <a:bodyPr>
            <a:noAutofit/>
          </a:bodyPr>
          <a:lstStyle/>
          <a:p>
            <a:pPr marL="0" indent="0">
              <a:buNone/>
            </a:pPr>
            <a:r>
              <a:rPr lang="it-IT" sz="2800" b="1" dirty="0">
                <a:solidFill>
                  <a:srgbClr val="FFFF00"/>
                </a:solidFill>
              </a:rPr>
              <a:t>Enti </a:t>
            </a:r>
          </a:p>
          <a:p>
            <a:pPr marL="0" indent="0">
              <a:buNone/>
            </a:pPr>
            <a:r>
              <a:rPr lang="it-IT" sz="2800" b="1" dirty="0">
                <a:solidFill>
                  <a:srgbClr val="FFFF00"/>
                </a:solidFill>
              </a:rPr>
              <a:t>Istituzioni</a:t>
            </a:r>
            <a:endParaRPr lang="it-IT" sz="2800" b="1" dirty="0"/>
          </a:p>
          <a:p>
            <a:pPr marL="0" indent="0">
              <a:buNone/>
            </a:pPr>
            <a:r>
              <a:rPr lang="it-IT" sz="2800" b="1" dirty="0">
                <a:solidFill>
                  <a:srgbClr val="FFFF00"/>
                </a:solidFill>
              </a:rPr>
              <a:t>Società</a:t>
            </a:r>
            <a:r>
              <a:rPr lang="it-IT" sz="2800" dirty="0">
                <a:solidFill>
                  <a:srgbClr val="FFFF00"/>
                </a:solidFill>
              </a:rPr>
              <a:t> – </a:t>
            </a:r>
            <a:r>
              <a:rPr lang="it-IT" sz="2800" b="1" dirty="0">
                <a:solidFill>
                  <a:srgbClr val="FFFF00"/>
                </a:solidFill>
              </a:rPr>
              <a:t>Associazioni</a:t>
            </a:r>
            <a:r>
              <a:rPr lang="it-IT" sz="2800" dirty="0">
                <a:solidFill>
                  <a:srgbClr val="FFFF00"/>
                </a:solidFill>
              </a:rPr>
              <a:t> </a:t>
            </a:r>
            <a:r>
              <a:rPr lang="it-IT" sz="2800" dirty="0"/>
              <a:t>Scientifiche</a:t>
            </a:r>
          </a:p>
        </p:txBody>
      </p:sp>
      <p:pic>
        <p:nvPicPr>
          <p:cNvPr id="10244" name="Picture 4" descr="Risultati immagini per guide lines"/>
          <p:cNvPicPr>
            <a:picLocks noChangeAspect="1" noChangeArrowheads="1"/>
          </p:cNvPicPr>
          <p:nvPr/>
        </p:nvPicPr>
        <p:blipFill>
          <a:blip r:embed="rId3" cstate="print"/>
          <a:srcRect/>
          <a:stretch>
            <a:fillRect/>
          </a:stretch>
        </p:blipFill>
        <p:spPr bwMode="auto">
          <a:xfrm>
            <a:off x="755783" y="1059789"/>
            <a:ext cx="2376057" cy="2369211"/>
          </a:xfrm>
          <a:prstGeom prst="rect">
            <a:avLst/>
          </a:prstGeom>
          <a:ln>
            <a:noFill/>
          </a:ln>
          <a:effectLst>
            <a:softEdge rad="112500"/>
          </a:effectLst>
        </p:spPr>
      </p:pic>
      <p:pic>
        <p:nvPicPr>
          <p:cNvPr id="10248" name="Picture 8" descr="Risultati immagini per books"/>
          <p:cNvPicPr>
            <a:picLocks noChangeAspect="1" noChangeArrowheads="1"/>
          </p:cNvPicPr>
          <p:nvPr/>
        </p:nvPicPr>
        <p:blipFill>
          <a:blip r:embed="rId4" cstate="print"/>
          <a:srcRect/>
          <a:stretch>
            <a:fillRect/>
          </a:stretch>
        </p:blipFill>
        <p:spPr bwMode="auto">
          <a:xfrm>
            <a:off x="971600" y="4000742"/>
            <a:ext cx="2060800" cy="2596610"/>
          </a:xfrm>
          <a:prstGeom prst="rect">
            <a:avLst/>
          </a:prstGeom>
          <a:ln>
            <a:noFill/>
          </a:ln>
          <a:effectLst>
            <a:softEdge rad="112500"/>
          </a:effectLst>
        </p:spPr>
      </p:pic>
      <p:sp>
        <p:nvSpPr>
          <p:cNvPr id="6" name="Rettangolo 5"/>
          <p:cNvSpPr/>
          <p:nvPr/>
        </p:nvSpPr>
        <p:spPr>
          <a:xfrm>
            <a:off x="3347864" y="4593902"/>
            <a:ext cx="4355976" cy="837473"/>
          </a:xfrm>
          <a:prstGeom prst="rect">
            <a:avLst/>
          </a:prstGeom>
        </p:spPr>
        <p:txBody>
          <a:bodyPr wrap="square">
            <a:spAutoFit/>
          </a:bodyPr>
          <a:lstStyle/>
          <a:p>
            <a:pPr>
              <a:lnSpc>
                <a:spcPct val="150000"/>
              </a:lnSpc>
              <a:spcBef>
                <a:spcPct val="20000"/>
              </a:spcBef>
            </a:pPr>
            <a:r>
              <a:rPr lang="it-IT" sz="3600" dirty="0"/>
              <a:t>Elenco </a:t>
            </a:r>
            <a:r>
              <a:rPr lang="it-IT" sz="3600" b="1" dirty="0">
                <a:solidFill>
                  <a:srgbClr val="FFFF00"/>
                </a:solidFill>
              </a:rPr>
              <a:t>Biennale</a:t>
            </a:r>
          </a:p>
        </p:txBody>
      </p:sp>
      <p:sp>
        <p:nvSpPr>
          <p:cNvPr id="7" name="Parentesi graffa chiusa 6"/>
          <p:cNvSpPr/>
          <p:nvPr/>
        </p:nvSpPr>
        <p:spPr>
          <a:xfrm>
            <a:off x="5004048" y="1412776"/>
            <a:ext cx="288032" cy="122413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8" name="Rettangolo 7"/>
          <p:cNvSpPr/>
          <p:nvPr/>
        </p:nvSpPr>
        <p:spPr>
          <a:xfrm>
            <a:off x="5364088" y="1772816"/>
            <a:ext cx="2720617" cy="523220"/>
          </a:xfrm>
          <a:prstGeom prst="rect">
            <a:avLst/>
          </a:prstGeom>
        </p:spPr>
        <p:txBody>
          <a:bodyPr wrap="none">
            <a:spAutoFit/>
          </a:bodyPr>
          <a:lstStyle/>
          <a:p>
            <a:r>
              <a:rPr lang="it-IT" sz="2800" dirty="0"/>
              <a:t>Pubblici e Privati </a:t>
            </a:r>
          </a:p>
        </p:txBody>
      </p:sp>
    </p:spTree>
    <p:extLst>
      <p:ext uri="{BB962C8B-B14F-4D97-AF65-F5344CB8AC3E}">
        <p14:creationId xmlns:p14="http://schemas.microsoft.com/office/powerpoint/2010/main" val="532937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isultati immagini per rappresentatività"/>
          <p:cNvPicPr>
            <a:picLocks noChangeAspect="1" noChangeArrowheads="1"/>
          </p:cNvPicPr>
          <p:nvPr/>
        </p:nvPicPr>
        <p:blipFill>
          <a:blip r:embed="rId3" cstate="print"/>
          <a:srcRect/>
          <a:stretch>
            <a:fillRect/>
          </a:stretch>
        </p:blipFill>
        <p:spPr bwMode="auto">
          <a:xfrm>
            <a:off x="3789113" y="260648"/>
            <a:ext cx="1646983" cy="1427386"/>
          </a:xfrm>
          <a:prstGeom prst="rect">
            <a:avLst/>
          </a:prstGeom>
          <a:ln>
            <a:noFill/>
          </a:ln>
          <a:effectLst>
            <a:softEdge rad="112500"/>
          </a:effectLst>
        </p:spPr>
      </p:pic>
      <p:sp>
        <p:nvSpPr>
          <p:cNvPr id="9220" name="AutoShape 4" descr="Risultati immagini per libero accesso"/>
          <p:cNvSpPr>
            <a:spLocks noChangeAspect="1" noChangeArrowheads="1"/>
          </p:cNvSpPr>
          <p:nvPr/>
        </p:nvSpPr>
        <p:spPr bwMode="auto">
          <a:xfrm>
            <a:off x="155575" y="-1790700"/>
            <a:ext cx="3800475" cy="37433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222" name="AutoShape 6" descr="Risultati immagini per libero accesso"/>
          <p:cNvSpPr>
            <a:spLocks noChangeAspect="1" noChangeArrowheads="1"/>
          </p:cNvSpPr>
          <p:nvPr/>
        </p:nvSpPr>
        <p:spPr bwMode="auto">
          <a:xfrm>
            <a:off x="155575" y="-1790700"/>
            <a:ext cx="3800475" cy="37433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9226" name="Picture 10" descr="Risultati immagini per bilancio"/>
          <p:cNvPicPr>
            <a:picLocks noChangeAspect="1" noChangeArrowheads="1"/>
          </p:cNvPicPr>
          <p:nvPr/>
        </p:nvPicPr>
        <p:blipFill>
          <a:blip r:embed="rId4" cstate="print"/>
          <a:srcRect/>
          <a:stretch>
            <a:fillRect/>
          </a:stretch>
        </p:blipFill>
        <p:spPr bwMode="auto">
          <a:xfrm>
            <a:off x="3779912" y="1848966"/>
            <a:ext cx="1607812" cy="931962"/>
          </a:xfrm>
          <a:prstGeom prst="rect">
            <a:avLst/>
          </a:prstGeom>
          <a:ln>
            <a:noFill/>
          </a:ln>
          <a:effectLst>
            <a:softEdge rad="112500"/>
          </a:effectLst>
        </p:spPr>
      </p:pic>
      <p:pic>
        <p:nvPicPr>
          <p:cNvPr id="9224" name="Picture 8" descr="Risultati immagini per conflict of interest"/>
          <p:cNvPicPr>
            <a:picLocks noChangeAspect="1" noChangeArrowheads="1"/>
          </p:cNvPicPr>
          <p:nvPr/>
        </p:nvPicPr>
        <p:blipFill>
          <a:blip r:embed="rId5" cstate="print"/>
          <a:srcRect/>
          <a:stretch>
            <a:fillRect/>
          </a:stretch>
        </p:blipFill>
        <p:spPr bwMode="auto">
          <a:xfrm>
            <a:off x="3662282" y="3573016"/>
            <a:ext cx="1629798" cy="1080120"/>
          </a:xfrm>
          <a:prstGeom prst="rect">
            <a:avLst/>
          </a:prstGeom>
          <a:ln>
            <a:noFill/>
          </a:ln>
          <a:effectLst>
            <a:softEdge rad="112500"/>
          </a:effectLst>
        </p:spPr>
      </p:pic>
      <p:pic>
        <p:nvPicPr>
          <p:cNvPr id="9228" name="Picture 12" descr="Risultati immagini per VERIFICA"/>
          <p:cNvPicPr>
            <a:picLocks noChangeAspect="1" noChangeArrowheads="1"/>
          </p:cNvPicPr>
          <p:nvPr/>
        </p:nvPicPr>
        <p:blipFill>
          <a:blip r:embed="rId6" cstate="print"/>
          <a:srcRect/>
          <a:stretch>
            <a:fillRect/>
          </a:stretch>
        </p:blipFill>
        <p:spPr bwMode="auto">
          <a:xfrm>
            <a:off x="3825534" y="5371428"/>
            <a:ext cx="1538554" cy="1153916"/>
          </a:xfrm>
          <a:prstGeom prst="rect">
            <a:avLst/>
          </a:prstGeom>
          <a:ln>
            <a:noFill/>
          </a:ln>
          <a:effectLst>
            <a:softEdge rad="112500"/>
          </a:effectLst>
        </p:spPr>
      </p:pic>
      <p:sp>
        <p:nvSpPr>
          <p:cNvPr id="25" name="Rettangolo 24"/>
          <p:cNvSpPr/>
          <p:nvPr/>
        </p:nvSpPr>
        <p:spPr>
          <a:xfrm>
            <a:off x="35496" y="2431628"/>
            <a:ext cx="3024336" cy="2077492"/>
          </a:xfrm>
          <a:prstGeom prst="rect">
            <a:avLst/>
          </a:prstGeom>
          <a:solidFill>
            <a:schemeClr val="bg1">
              <a:lumMod val="85000"/>
            </a:schemeClr>
          </a:solidFill>
          <a:ln>
            <a:solidFill>
              <a:srgbClr val="0070C0"/>
            </a:solidFill>
          </a:ln>
        </p:spPr>
        <p:txBody>
          <a:bodyPr wrap="square">
            <a:spAutoFit/>
          </a:bodyPr>
          <a:lstStyle/>
          <a:p>
            <a:pPr algn="ctr"/>
            <a:r>
              <a:rPr lang="it-IT" sz="3500" b="1" dirty="0"/>
              <a:t>Disciplina Elenco </a:t>
            </a:r>
          </a:p>
          <a:p>
            <a:pPr algn="ctr"/>
            <a:r>
              <a:rPr lang="it-IT" sz="3500" b="1" dirty="0"/>
              <a:t>Enti Istituzioni</a:t>
            </a:r>
            <a:br>
              <a:rPr lang="it-IT" sz="2800" b="1" dirty="0"/>
            </a:br>
            <a:r>
              <a:rPr lang="it-IT" sz="2400" i="1" dirty="0">
                <a:solidFill>
                  <a:srgbClr val="FFFF00"/>
                </a:solidFill>
              </a:rPr>
              <a:t>Decreto Ministeriale </a:t>
            </a:r>
            <a:endParaRPr lang="it-IT" sz="2400" dirty="0">
              <a:solidFill>
                <a:srgbClr val="FFFF00"/>
              </a:solidFill>
            </a:endParaRPr>
          </a:p>
        </p:txBody>
      </p:sp>
      <p:cxnSp>
        <p:nvCxnSpPr>
          <p:cNvPr id="31" name="Connettore 1 30"/>
          <p:cNvCxnSpPr/>
          <p:nvPr/>
        </p:nvCxnSpPr>
        <p:spPr>
          <a:xfrm>
            <a:off x="3275856" y="764704"/>
            <a:ext cx="10160" cy="518457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Connettore 1 38"/>
          <p:cNvCxnSpPr/>
          <p:nvPr/>
        </p:nvCxnSpPr>
        <p:spPr>
          <a:xfrm>
            <a:off x="3059832" y="3356992"/>
            <a:ext cx="21602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Connettore 2 41"/>
          <p:cNvCxnSpPr/>
          <p:nvPr/>
        </p:nvCxnSpPr>
        <p:spPr>
          <a:xfrm>
            <a:off x="3275856" y="764704"/>
            <a:ext cx="432048" cy="0"/>
          </a:xfrm>
          <a:prstGeom prst="straightConnector1">
            <a:avLst/>
          </a:prstGeom>
          <a:ln w="3492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3" name="Connettore 2 42"/>
          <p:cNvCxnSpPr/>
          <p:nvPr/>
        </p:nvCxnSpPr>
        <p:spPr>
          <a:xfrm>
            <a:off x="3286016" y="2204864"/>
            <a:ext cx="432048" cy="0"/>
          </a:xfrm>
          <a:prstGeom prst="straightConnector1">
            <a:avLst/>
          </a:prstGeom>
          <a:ln w="3492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4" name="Connettore 2 43"/>
          <p:cNvCxnSpPr/>
          <p:nvPr/>
        </p:nvCxnSpPr>
        <p:spPr>
          <a:xfrm>
            <a:off x="3286016" y="4149080"/>
            <a:ext cx="432048" cy="0"/>
          </a:xfrm>
          <a:prstGeom prst="straightConnector1">
            <a:avLst/>
          </a:prstGeom>
          <a:ln w="3492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5" name="Connettore 2 44"/>
          <p:cNvCxnSpPr/>
          <p:nvPr/>
        </p:nvCxnSpPr>
        <p:spPr>
          <a:xfrm>
            <a:off x="3286016" y="5949280"/>
            <a:ext cx="432048" cy="0"/>
          </a:xfrm>
          <a:prstGeom prst="straightConnector1">
            <a:avLst/>
          </a:prstGeom>
          <a:ln w="3492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3" name="Rettangolo 22"/>
          <p:cNvSpPr/>
          <p:nvPr/>
        </p:nvSpPr>
        <p:spPr>
          <a:xfrm>
            <a:off x="5261647" y="1913637"/>
            <a:ext cx="3733274" cy="784830"/>
          </a:xfrm>
          <a:prstGeom prst="rect">
            <a:avLst/>
          </a:prstGeom>
        </p:spPr>
        <p:txBody>
          <a:bodyPr wrap="square">
            <a:spAutoFit/>
          </a:bodyPr>
          <a:lstStyle/>
          <a:p>
            <a:pPr marL="182563" indent="-182563" algn="ctr">
              <a:spcAft>
                <a:spcPts val="600"/>
              </a:spcAft>
            </a:pPr>
            <a:r>
              <a:rPr lang="it-IT" sz="2000" dirty="0"/>
              <a:t>Pubblicazione bilanci-incarichi</a:t>
            </a:r>
          </a:p>
          <a:p>
            <a:pPr marL="182563" indent="-182563" algn="ctr"/>
            <a:r>
              <a:rPr lang="it-IT" sz="2000" dirty="0"/>
              <a:t>Regolazione conflitti di interesse</a:t>
            </a:r>
          </a:p>
        </p:txBody>
      </p:sp>
      <p:sp>
        <p:nvSpPr>
          <p:cNvPr id="24" name="Rettangolo 23"/>
          <p:cNvSpPr/>
          <p:nvPr/>
        </p:nvSpPr>
        <p:spPr>
          <a:xfrm>
            <a:off x="5976156" y="476672"/>
            <a:ext cx="2304256" cy="1015663"/>
          </a:xfrm>
          <a:prstGeom prst="rect">
            <a:avLst/>
          </a:prstGeom>
        </p:spPr>
        <p:txBody>
          <a:bodyPr wrap="square">
            <a:spAutoFit/>
          </a:bodyPr>
          <a:lstStyle/>
          <a:p>
            <a:pPr algn="ctr"/>
            <a:r>
              <a:rPr lang="it-IT" sz="2000" dirty="0"/>
              <a:t>Rappresentatività </a:t>
            </a:r>
          </a:p>
          <a:p>
            <a:pPr algn="ctr"/>
            <a:r>
              <a:rPr lang="it-IT" sz="2000" dirty="0"/>
              <a:t>sul </a:t>
            </a:r>
          </a:p>
          <a:p>
            <a:pPr algn="ctr"/>
            <a:r>
              <a:rPr lang="it-IT" sz="2000" dirty="0"/>
              <a:t>territorio nazionale</a:t>
            </a:r>
          </a:p>
        </p:txBody>
      </p:sp>
      <p:sp>
        <p:nvSpPr>
          <p:cNvPr id="26" name="Rettangolo 25"/>
          <p:cNvSpPr/>
          <p:nvPr/>
        </p:nvSpPr>
        <p:spPr>
          <a:xfrm>
            <a:off x="4716016" y="3293983"/>
            <a:ext cx="4824536" cy="1461939"/>
          </a:xfrm>
          <a:prstGeom prst="rect">
            <a:avLst/>
          </a:prstGeom>
        </p:spPr>
        <p:txBody>
          <a:bodyPr wrap="square">
            <a:spAutoFit/>
          </a:bodyPr>
          <a:lstStyle/>
          <a:p>
            <a:pPr algn="ctr">
              <a:spcAft>
                <a:spcPts val="600"/>
              </a:spcAft>
            </a:pPr>
            <a:r>
              <a:rPr lang="it-IT" sz="2000" b="1" dirty="0"/>
              <a:t>Atto pubblico</a:t>
            </a:r>
          </a:p>
          <a:p>
            <a:pPr algn="ctr">
              <a:spcAft>
                <a:spcPts val="600"/>
              </a:spcAft>
            </a:pPr>
            <a:r>
              <a:rPr lang="it-IT" dirty="0"/>
              <a:t>Libero accesso professionisti aventi titolo</a:t>
            </a:r>
          </a:p>
          <a:p>
            <a:pPr algn="ctr">
              <a:spcAft>
                <a:spcPts val="600"/>
              </a:spcAft>
            </a:pPr>
            <a:r>
              <a:rPr lang="it-IT" dirty="0"/>
              <a:t>Partecipazione alle decisioni</a:t>
            </a:r>
          </a:p>
          <a:p>
            <a:pPr algn="ctr"/>
            <a:r>
              <a:rPr lang="it-IT" dirty="0"/>
              <a:t>Assenza di scopo di lucro</a:t>
            </a:r>
          </a:p>
        </p:txBody>
      </p:sp>
      <p:sp>
        <p:nvSpPr>
          <p:cNvPr id="27" name="Rettangolo 26"/>
          <p:cNvSpPr/>
          <p:nvPr/>
        </p:nvSpPr>
        <p:spPr>
          <a:xfrm>
            <a:off x="5292588" y="5427801"/>
            <a:ext cx="3671392" cy="1092607"/>
          </a:xfrm>
          <a:prstGeom prst="rect">
            <a:avLst/>
          </a:prstGeom>
        </p:spPr>
        <p:txBody>
          <a:bodyPr wrap="square">
            <a:spAutoFit/>
          </a:bodyPr>
          <a:lstStyle/>
          <a:p>
            <a:pPr lvl="0" algn="ctr">
              <a:spcAft>
                <a:spcPts val="600"/>
              </a:spcAft>
            </a:pPr>
            <a:r>
              <a:rPr lang="it-IT" sz="2000" dirty="0"/>
              <a:t>Procedure di iscrizione </a:t>
            </a:r>
          </a:p>
          <a:p>
            <a:pPr marL="92075" lvl="0" indent="-92075" algn="ctr"/>
            <a:r>
              <a:rPr lang="it-IT" sz="2000" dirty="0"/>
              <a:t>Verifiche mantenimento requisiti</a:t>
            </a:r>
          </a:p>
          <a:p>
            <a:pPr lvl="0" algn="ctr"/>
            <a:r>
              <a:rPr lang="it-IT" sz="2000" dirty="0"/>
              <a:t>Sospensione - Cancellazione</a:t>
            </a:r>
          </a:p>
        </p:txBody>
      </p:sp>
    </p:spTree>
    <p:extLst>
      <p:ext uri="{BB962C8B-B14F-4D97-AF65-F5344CB8AC3E}">
        <p14:creationId xmlns:p14="http://schemas.microsoft.com/office/powerpoint/2010/main" val="1651931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asellaDiTesto 21"/>
          <p:cNvSpPr txBox="1"/>
          <p:nvPr/>
        </p:nvSpPr>
        <p:spPr>
          <a:xfrm>
            <a:off x="2555776" y="404664"/>
            <a:ext cx="3304110" cy="830997"/>
          </a:xfrm>
          <a:prstGeom prst="rect">
            <a:avLst/>
          </a:prstGeom>
          <a:noFill/>
        </p:spPr>
        <p:txBody>
          <a:bodyPr wrap="none" rtlCol="0">
            <a:spAutoFit/>
          </a:bodyPr>
          <a:lstStyle/>
          <a:p>
            <a:r>
              <a:rPr lang="it-IT" sz="4800" b="1" dirty="0"/>
              <a:t>Linee Guida</a:t>
            </a:r>
          </a:p>
        </p:txBody>
      </p:sp>
      <p:sp>
        <p:nvSpPr>
          <p:cNvPr id="3" name="CasellaDiTesto 2"/>
          <p:cNvSpPr txBox="1"/>
          <p:nvPr/>
        </p:nvSpPr>
        <p:spPr>
          <a:xfrm>
            <a:off x="3491880" y="2842478"/>
            <a:ext cx="5832648" cy="1523494"/>
          </a:xfrm>
          <a:prstGeom prst="rect">
            <a:avLst/>
          </a:prstGeom>
          <a:noFill/>
        </p:spPr>
        <p:txBody>
          <a:bodyPr wrap="square" rtlCol="0">
            <a:spAutoFit/>
          </a:bodyPr>
          <a:lstStyle/>
          <a:p>
            <a:pPr marL="457200" indent="-457200">
              <a:buFont typeface="Wingdings" panose="05000000000000000000" pitchFamily="2" charset="2"/>
              <a:buChar char="ü"/>
            </a:pPr>
            <a:endParaRPr lang="it-IT" sz="3200" i="1" dirty="0"/>
          </a:p>
          <a:p>
            <a:pPr marL="457200" indent="-457200">
              <a:buFont typeface="Wingdings" panose="05000000000000000000" pitchFamily="2" charset="2"/>
              <a:buChar char="ü"/>
            </a:pPr>
            <a:endParaRPr lang="it-IT" sz="3200" i="1" dirty="0"/>
          </a:p>
          <a:p>
            <a:pPr marL="457200" indent="-457200">
              <a:buFont typeface="Wingdings" panose="05000000000000000000" pitchFamily="2" charset="2"/>
              <a:buChar char="ü"/>
            </a:pPr>
            <a:endParaRPr lang="it-IT" sz="2900" i="1" dirty="0"/>
          </a:p>
        </p:txBody>
      </p:sp>
      <p:sp>
        <p:nvSpPr>
          <p:cNvPr id="7" name="Rettangolo 6"/>
          <p:cNvSpPr/>
          <p:nvPr/>
        </p:nvSpPr>
        <p:spPr>
          <a:xfrm>
            <a:off x="288032" y="1664221"/>
            <a:ext cx="3419872" cy="1692771"/>
          </a:xfrm>
          <a:prstGeom prst="rect">
            <a:avLst/>
          </a:prstGeom>
          <a:ln>
            <a:noFill/>
          </a:ln>
        </p:spPr>
        <p:txBody>
          <a:bodyPr wrap="square">
            <a:spAutoFit/>
          </a:bodyPr>
          <a:lstStyle/>
          <a:p>
            <a:pPr lvl="0" algn="ctr"/>
            <a:r>
              <a:rPr lang="it-IT" sz="4000" dirty="0"/>
              <a:t>Linee guida</a:t>
            </a:r>
          </a:p>
          <a:p>
            <a:pPr lvl="0" algn="ctr"/>
            <a:r>
              <a:rPr lang="it-IT" sz="2000" dirty="0"/>
              <a:t>&amp;</a:t>
            </a:r>
          </a:p>
          <a:p>
            <a:pPr lvl="0" algn="ctr"/>
            <a:r>
              <a:rPr lang="it-IT" sz="4000" dirty="0"/>
              <a:t>Aggiornamenti</a:t>
            </a:r>
          </a:p>
        </p:txBody>
      </p:sp>
      <p:pic>
        <p:nvPicPr>
          <p:cNvPr id="9" name="Picture 2" descr="Risultati immagini per SNLG"/>
          <p:cNvPicPr>
            <a:picLocks noChangeAspect="1" noChangeArrowheads="1"/>
          </p:cNvPicPr>
          <p:nvPr/>
        </p:nvPicPr>
        <p:blipFill>
          <a:blip r:embed="rId3" cstate="print"/>
          <a:srcRect/>
          <a:stretch>
            <a:fillRect/>
          </a:stretch>
        </p:blipFill>
        <p:spPr bwMode="auto">
          <a:xfrm>
            <a:off x="5762575" y="1571207"/>
            <a:ext cx="2769865" cy="2145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4" descr="Risultati immagini per ISTITUTO SUPERIORE DI SANITà"/>
          <p:cNvPicPr>
            <a:picLocks noChangeAspect="1" noChangeArrowheads="1"/>
          </p:cNvPicPr>
          <p:nvPr/>
        </p:nvPicPr>
        <p:blipFill>
          <a:blip r:embed="rId4" cstate="print"/>
          <a:srcRect/>
          <a:stretch>
            <a:fillRect/>
          </a:stretch>
        </p:blipFill>
        <p:spPr bwMode="auto">
          <a:xfrm>
            <a:off x="467544" y="4275094"/>
            <a:ext cx="2808312" cy="21062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Rettangolo 12"/>
          <p:cNvSpPr/>
          <p:nvPr/>
        </p:nvSpPr>
        <p:spPr>
          <a:xfrm>
            <a:off x="5220072" y="4688557"/>
            <a:ext cx="3384376" cy="1692771"/>
          </a:xfrm>
          <a:prstGeom prst="rect">
            <a:avLst/>
          </a:prstGeom>
          <a:ln>
            <a:noFill/>
          </a:ln>
        </p:spPr>
        <p:txBody>
          <a:bodyPr wrap="square">
            <a:spAutoFit/>
          </a:bodyPr>
          <a:lstStyle/>
          <a:p>
            <a:pPr lvl="0" algn="ctr"/>
            <a:r>
              <a:rPr lang="it-IT" sz="4000" dirty="0"/>
              <a:t>Standard </a:t>
            </a:r>
          </a:p>
          <a:p>
            <a:pPr lvl="0" algn="ctr"/>
            <a:r>
              <a:rPr lang="it-IT" sz="2400" dirty="0"/>
              <a:t>di </a:t>
            </a:r>
            <a:endParaRPr lang="it-IT" sz="4000" dirty="0"/>
          </a:p>
          <a:p>
            <a:pPr lvl="0" algn="ctr"/>
            <a:r>
              <a:rPr lang="it-IT" sz="4000" dirty="0"/>
              <a:t>conformità</a:t>
            </a:r>
          </a:p>
        </p:txBody>
      </p:sp>
      <p:sp>
        <p:nvSpPr>
          <p:cNvPr id="14" name="CasellaDiTesto 13"/>
          <p:cNvSpPr txBox="1"/>
          <p:nvPr/>
        </p:nvSpPr>
        <p:spPr>
          <a:xfrm>
            <a:off x="4106207" y="2132856"/>
            <a:ext cx="1125629" cy="400110"/>
          </a:xfrm>
          <a:prstGeom prst="rect">
            <a:avLst/>
          </a:prstGeom>
          <a:noFill/>
        </p:spPr>
        <p:txBody>
          <a:bodyPr wrap="none" rtlCol="0">
            <a:spAutoFit/>
          </a:bodyPr>
          <a:lstStyle/>
          <a:p>
            <a:r>
              <a:rPr lang="it-IT" sz="2000" b="1" i="1" dirty="0">
                <a:solidFill>
                  <a:srgbClr val="FFFF00"/>
                </a:solidFill>
              </a:rPr>
              <a:t>integrati</a:t>
            </a:r>
          </a:p>
        </p:txBody>
      </p:sp>
      <p:pic>
        <p:nvPicPr>
          <p:cNvPr id="16" name="Immagine 15"/>
          <p:cNvPicPr>
            <a:picLocks noChangeAspect="1"/>
          </p:cNvPicPr>
          <p:nvPr/>
        </p:nvPicPr>
        <p:blipFill>
          <a:blip r:embed="rId5" cstate="print"/>
          <a:stretch>
            <a:fillRect/>
          </a:stretch>
        </p:blipFill>
        <p:spPr>
          <a:xfrm>
            <a:off x="3923928" y="5373216"/>
            <a:ext cx="1678166" cy="576064"/>
          </a:xfrm>
          <a:prstGeom prst="rect">
            <a:avLst/>
          </a:prstGeom>
          <a:ln>
            <a:noFill/>
          </a:ln>
        </p:spPr>
      </p:pic>
      <p:sp>
        <p:nvSpPr>
          <p:cNvPr id="18" name="CasellaDiTesto 17"/>
          <p:cNvSpPr txBox="1"/>
          <p:nvPr/>
        </p:nvSpPr>
        <p:spPr>
          <a:xfrm>
            <a:off x="4096589" y="5117122"/>
            <a:ext cx="1144865" cy="400110"/>
          </a:xfrm>
          <a:prstGeom prst="rect">
            <a:avLst/>
          </a:prstGeom>
          <a:noFill/>
        </p:spPr>
        <p:txBody>
          <a:bodyPr wrap="none" rtlCol="0">
            <a:spAutoFit/>
          </a:bodyPr>
          <a:lstStyle/>
          <a:p>
            <a:r>
              <a:rPr lang="it-IT" sz="2000" b="1" i="1" dirty="0">
                <a:solidFill>
                  <a:srgbClr val="FFFF00"/>
                </a:solidFill>
              </a:rPr>
              <a:t>definisce</a:t>
            </a:r>
          </a:p>
        </p:txBody>
      </p:sp>
      <p:pic>
        <p:nvPicPr>
          <p:cNvPr id="19" name="Immagine 18"/>
          <p:cNvPicPr>
            <a:picLocks noChangeAspect="1"/>
          </p:cNvPicPr>
          <p:nvPr/>
        </p:nvPicPr>
        <p:blipFill>
          <a:blip r:embed="rId5" cstate="print"/>
          <a:stretch>
            <a:fillRect/>
          </a:stretch>
        </p:blipFill>
        <p:spPr>
          <a:xfrm>
            <a:off x="3923928" y="2420888"/>
            <a:ext cx="1678166" cy="576064"/>
          </a:xfrm>
          <a:prstGeom prst="rect">
            <a:avLst/>
          </a:prstGeom>
          <a:ln>
            <a:noFill/>
          </a:ln>
        </p:spPr>
      </p:pic>
    </p:spTree>
    <p:extLst>
      <p:ext uri="{BB962C8B-B14F-4D97-AF65-F5344CB8AC3E}">
        <p14:creationId xmlns:p14="http://schemas.microsoft.com/office/powerpoint/2010/main" val="256714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403648" y="3140968"/>
            <a:ext cx="6400800" cy="1752600"/>
          </a:xfrm>
        </p:spPr>
        <p:txBody>
          <a:bodyPr>
            <a:noAutofit/>
          </a:bodyPr>
          <a:lstStyle/>
          <a:p>
            <a:r>
              <a:rPr lang="it-IT" sz="4000" b="1" dirty="0">
                <a:solidFill>
                  <a:schemeClr val="tx1"/>
                </a:solidFill>
              </a:rPr>
              <a:t>Responsabilità Penale</a:t>
            </a:r>
          </a:p>
          <a:p>
            <a:r>
              <a:rPr lang="it-IT" sz="4000" i="1" dirty="0">
                <a:solidFill>
                  <a:srgbClr val="FFFF00"/>
                </a:solidFill>
              </a:rPr>
              <a:t>Articolo 6</a:t>
            </a:r>
          </a:p>
        </p:txBody>
      </p:sp>
      <p:pic>
        <p:nvPicPr>
          <p:cNvPr id="4" name="Immagine 3"/>
          <p:cNvPicPr>
            <a:picLocks noChangeAspect="1"/>
          </p:cNvPicPr>
          <p:nvPr/>
        </p:nvPicPr>
        <p:blipFill rotWithShape="1">
          <a:blip r:embed="rId3" cstate="print"/>
          <a:srcRect l="6196" t="8628" r="4430" b="5038"/>
          <a:stretch/>
        </p:blipFill>
        <p:spPr>
          <a:xfrm>
            <a:off x="2915816" y="836712"/>
            <a:ext cx="3312368" cy="2103838"/>
          </a:xfrm>
          <a:prstGeom prst="rect">
            <a:avLst/>
          </a:prstGeom>
          <a:ln>
            <a:noFill/>
          </a:ln>
          <a:effectLst>
            <a:softEdge rad="112500"/>
          </a:effectLst>
        </p:spPr>
      </p:pic>
    </p:spTree>
    <p:extLst>
      <p:ext uri="{BB962C8B-B14F-4D97-AF65-F5344CB8AC3E}">
        <p14:creationId xmlns:p14="http://schemas.microsoft.com/office/powerpoint/2010/main" val="240751930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codice pena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452" b="17090"/>
          <a:stretch/>
        </p:blipFill>
        <p:spPr bwMode="auto">
          <a:xfrm>
            <a:off x="1115616" y="692696"/>
            <a:ext cx="6833715" cy="316835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5" name="Rettangolo 4"/>
          <p:cNvSpPr/>
          <p:nvPr/>
        </p:nvSpPr>
        <p:spPr>
          <a:xfrm>
            <a:off x="1475656" y="4293096"/>
            <a:ext cx="6264696" cy="1969770"/>
          </a:xfrm>
          <a:prstGeom prst="rect">
            <a:avLst/>
          </a:prstGeom>
        </p:spPr>
        <p:txBody>
          <a:bodyPr wrap="square">
            <a:spAutoFit/>
          </a:bodyPr>
          <a:lstStyle/>
          <a:p>
            <a:pPr algn="ctr"/>
            <a:r>
              <a:rPr lang="en-US" sz="4000" b="1" cap="small" dirty="0" err="1"/>
              <a:t>Codice</a:t>
            </a:r>
            <a:r>
              <a:rPr lang="en-US" sz="4000" b="1" cap="small" dirty="0"/>
              <a:t> </a:t>
            </a:r>
            <a:r>
              <a:rPr lang="en-US" sz="4000" b="1" cap="small" dirty="0" err="1"/>
              <a:t>Penale</a:t>
            </a:r>
            <a:br>
              <a:rPr lang="en-US" sz="3200" dirty="0"/>
            </a:br>
            <a:r>
              <a:rPr lang="en-US" sz="2800" dirty="0">
                <a:solidFill>
                  <a:srgbClr val="FFFF00"/>
                </a:solidFill>
              </a:rPr>
              <a:t>art. </a:t>
            </a:r>
            <a:r>
              <a:rPr lang="it-IT" sz="2800" b="1" dirty="0">
                <a:solidFill>
                  <a:srgbClr val="FFFF00"/>
                </a:solidFill>
                <a:latin typeface="Arial" panose="020B0604020202020204" pitchFamily="34" charset="0"/>
              </a:rPr>
              <a:t>590-</a:t>
            </a:r>
            <a:r>
              <a:rPr lang="it-IT" sz="2800" b="1" i="1" dirty="0">
                <a:solidFill>
                  <a:srgbClr val="FFFF00"/>
                </a:solidFill>
                <a:latin typeface="Arial" panose="020B0604020202020204" pitchFamily="34" charset="0"/>
              </a:rPr>
              <a:t>sexies </a:t>
            </a:r>
            <a:br>
              <a:rPr lang="it-IT" sz="3200" b="1" i="1" dirty="0">
                <a:solidFill>
                  <a:srgbClr val="FFFF00"/>
                </a:solidFill>
                <a:latin typeface="Arial" panose="020B0604020202020204" pitchFamily="34" charset="0"/>
              </a:rPr>
            </a:br>
            <a:r>
              <a:rPr lang="it-IT" i="1" dirty="0">
                <a:solidFill>
                  <a:srgbClr val="FFFF00"/>
                </a:solidFill>
                <a:latin typeface="Arial" panose="020B0604020202020204" pitchFamily="34" charset="0"/>
              </a:rPr>
              <a:t>Responsabilità colposa </a:t>
            </a:r>
            <a:br>
              <a:rPr lang="it-IT" dirty="0">
                <a:solidFill>
                  <a:srgbClr val="FFFF00"/>
                </a:solidFill>
                <a:latin typeface="Arial" panose="020B0604020202020204" pitchFamily="34" charset="0"/>
              </a:rPr>
            </a:br>
            <a:r>
              <a:rPr lang="it-IT" dirty="0">
                <a:solidFill>
                  <a:srgbClr val="FFFF00"/>
                </a:solidFill>
                <a:latin typeface="Arial" panose="020B0604020202020204" pitchFamily="34" charset="0"/>
              </a:rPr>
              <a:t>per morte o lesioni personali </a:t>
            </a:r>
            <a:br>
              <a:rPr lang="it-IT" dirty="0">
                <a:solidFill>
                  <a:srgbClr val="FFFF00"/>
                </a:solidFill>
                <a:latin typeface="Arial" panose="020B0604020202020204" pitchFamily="34" charset="0"/>
              </a:rPr>
            </a:br>
            <a:r>
              <a:rPr lang="it-IT" dirty="0">
                <a:solidFill>
                  <a:srgbClr val="FFFF00"/>
                </a:solidFill>
                <a:latin typeface="Arial" panose="020B0604020202020204" pitchFamily="34" charset="0"/>
              </a:rPr>
              <a:t>in ambito sanitario</a:t>
            </a:r>
            <a:endParaRPr lang="it-IT" dirty="0"/>
          </a:p>
        </p:txBody>
      </p:sp>
    </p:spTree>
    <p:extLst>
      <p:ext uri="{BB962C8B-B14F-4D97-AF65-F5344CB8AC3E}">
        <p14:creationId xmlns:p14="http://schemas.microsoft.com/office/powerpoint/2010/main" val="1992783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908720"/>
            <a:ext cx="4536504" cy="1877437"/>
          </a:xfrm>
          <a:prstGeom prst="rect">
            <a:avLst/>
          </a:prstGeom>
          <a:noFill/>
          <a:ln>
            <a:solidFill>
              <a:srgbClr val="0070C0"/>
            </a:solidFill>
          </a:ln>
        </p:spPr>
        <p:txBody>
          <a:bodyPr wrap="square" rtlCol="0">
            <a:spAutoFit/>
          </a:bodyPr>
          <a:lstStyle/>
          <a:p>
            <a:pPr algn="ctr"/>
            <a:r>
              <a:rPr lang="it-IT" sz="2800" b="1" i="1" cap="small" dirty="0"/>
              <a:t>imprudenza</a:t>
            </a:r>
            <a:r>
              <a:rPr lang="it-IT" sz="2800" dirty="0"/>
              <a:t> </a:t>
            </a:r>
            <a:r>
              <a:rPr lang="it-IT" sz="2000" dirty="0"/>
              <a:t>– </a:t>
            </a:r>
            <a:r>
              <a:rPr lang="it-IT" sz="2800" b="1" i="1" cap="small" dirty="0"/>
              <a:t>negligenza</a:t>
            </a:r>
            <a:endParaRPr lang="it-IT" sz="2000" b="1" i="1" cap="small" dirty="0"/>
          </a:p>
          <a:p>
            <a:pPr algn="ctr"/>
            <a:r>
              <a:rPr lang="it-IT" sz="2800" b="1" i="1" cap="small" dirty="0"/>
              <a:t>Imperizia</a:t>
            </a:r>
            <a:endParaRPr lang="it-IT" sz="2000" b="1" i="1" cap="small" dirty="0"/>
          </a:p>
          <a:p>
            <a:pPr algn="ctr"/>
            <a:r>
              <a:rPr lang="it-IT" sz="2000" b="1" i="1" cap="small" dirty="0">
                <a:solidFill>
                  <a:srgbClr val="FFFF00"/>
                </a:solidFill>
              </a:rPr>
              <a:t>senza rispetto </a:t>
            </a:r>
          </a:p>
          <a:p>
            <a:pPr algn="ctr"/>
            <a:r>
              <a:rPr lang="it-IT" sz="2000" i="1" cap="small" dirty="0"/>
              <a:t>- Linee Guida</a:t>
            </a:r>
          </a:p>
          <a:p>
            <a:pPr algn="ctr"/>
            <a:r>
              <a:rPr lang="it-IT" sz="2000" i="1" cap="small" dirty="0"/>
              <a:t>- buone pratiche </a:t>
            </a:r>
            <a:r>
              <a:rPr lang="it-IT" sz="2000" i="1" cap="small" dirty="0" err="1"/>
              <a:t>clinico-assistenziali</a:t>
            </a:r>
            <a:endParaRPr lang="it-IT" sz="2000" i="1" cap="small" dirty="0"/>
          </a:p>
        </p:txBody>
      </p:sp>
      <p:sp>
        <p:nvSpPr>
          <p:cNvPr id="3" name="Freccia a destra 2"/>
          <p:cNvSpPr/>
          <p:nvPr/>
        </p:nvSpPr>
        <p:spPr>
          <a:xfrm>
            <a:off x="4716016" y="1844824"/>
            <a:ext cx="648072" cy="504056"/>
          </a:xfrm>
          <a:prstGeom prst="rightArrow">
            <a:avLst/>
          </a:prstGeom>
          <a:solidFill>
            <a:schemeClr val="accent4">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5436096" y="1412776"/>
            <a:ext cx="3600400" cy="1200329"/>
          </a:xfrm>
          <a:prstGeom prst="rect">
            <a:avLst/>
          </a:prstGeom>
          <a:solidFill>
            <a:schemeClr val="bg1"/>
          </a:solidFill>
          <a:ln>
            <a:solidFill>
              <a:srgbClr val="0070C0"/>
            </a:solidFill>
          </a:ln>
        </p:spPr>
        <p:txBody>
          <a:bodyPr wrap="square" rtlCol="0">
            <a:spAutoFit/>
          </a:bodyPr>
          <a:lstStyle/>
          <a:p>
            <a:pPr algn="ctr"/>
            <a:r>
              <a:rPr lang="it-IT" sz="2400" b="1" i="1" cap="small" dirty="0"/>
              <a:t>Lesioni Personali/Omicidio</a:t>
            </a:r>
          </a:p>
          <a:p>
            <a:pPr algn="ctr"/>
            <a:r>
              <a:rPr lang="it-IT" sz="2400" b="1" i="1" cap="small" dirty="0"/>
              <a:t>Colposo  </a:t>
            </a:r>
          </a:p>
        </p:txBody>
      </p:sp>
      <p:sp>
        <p:nvSpPr>
          <p:cNvPr id="5" name="Titolo 1"/>
          <p:cNvSpPr txBox="1">
            <a:spLocks/>
          </p:cNvSpPr>
          <p:nvPr/>
        </p:nvSpPr>
        <p:spPr>
          <a:xfrm>
            <a:off x="457200" y="116632"/>
            <a:ext cx="8229600" cy="792088"/>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000" b="1" i="0" u="none" strike="noStrike" kern="1200" cap="none" spc="0" normalizeH="0" baseline="0" noProof="0">
                <a:ln>
                  <a:noFill/>
                </a:ln>
                <a:solidFill>
                  <a:schemeClr val="tx1"/>
                </a:solidFill>
                <a:effectLst/>
                <a:uLnTx/>
                <a:uFillTx/>
                <a:latin typeface="+mj-lt"/>
                <a:ea typeface="+mj-ea"/>
                <a:cs typeface="+mj-cs"/>
              </a:rPr>
              <a:t>Responsabilità Penale</a:t>
            </a:r>
            <a:endParaRPr kumimoji="0" lang="it-IT" sz="40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CasellaDiTesto 5"/>
          <p:cNvSpPr txBox="1"/>
          <p:nvPr/>
        </p:nvSpPr>
        <p:spPr>
          <a:xfrm>
            <a:off x="107504" y="3782650"/>
            <a:ext cx="4536504" cy="1446550"/>
          </a:xfrm>
          <a:prstGeom prst="rect">
            <a:avLst/>
          </a:prstGeom>
          <a:noFill/>
          <a:ln>
            <a:solidFill>
              <a:srgbClr val="0070C0"/>
            </a:solidFill>
          </a:ln>
        </p:spPr>
        <p:txBody>
          <a:bodyPr wrap="square" rtlCol="0">
            <a:spAutoFit/>
          </a:bodyPr>
          <a:lstStyle/>
          <a:p>
            <a:pPr algn="ctr"/>
            <a:r>
              <a:rPr lang="it-IT" sz="2800" b="1" i="1" cap="small" dirty="0"/>
              <a:t>imperizia</a:t>
            </a:r>
            <a:endParaRPr lang="it-IT" sz="2000" b="1" i="1" cap="small" dirty="0"/>
          </a:p>
          <a:p>
            <a:pPr algn="ctr"/>
            <a:r>
              <a:rPr lang="it-IT" sz="2000" b="1" i="1" cap="small" dirty="0">
                <a:solidFill>
                  <a:srgbClr val="FFFF00"/>
                </a:solidFill>
              </a:rPr>
              <a:t>nel rispetto </a:t>
            </a:r>
          </a:p>
          <a:p>
            <a:pPr algn="ctr"/>
            <a:r>
              <a:rPr lang="it-IT" sz="2000" i="1" cap="small" dirty="0"/>
              <a:t>- Linee Guida</a:t>
            </a:r>
          </a:p>
          <a:p>
            <a:pPr algn="ctr"/>
            <a:r>
              <a:rPr lang="it-IT" sz="2000" i="1" cap="small" dirty="0"/>
              <a:t>- buone pratiche </a:t>
            </a:r>
            <a:r>
              <a:rPr lang="it-IT" sz="2000" i="1" cap="small" dirty="0" err="1"/>
              <a:t>clinico-assistenziali</a:t>
            </a:r>
            <a:endParaRPr lang="it-IT" sz="2000" i="1" cap="small" dirty="0"/>
          </a:p>
        </p:txBody>
      </p:sp>
      <p:sp>
        <p:nvSpPr>
          <p:cNvPr id="7" name="Rettangolo 6"/>
          <p:cNvSpPr/>
          <p:nvPr/>
        </p:nvSpPr>
        <p:spPr>
          <a:xfrm>
            <a:off x="2699792" y="5589240"/>
            <a:ext cx="3528392" cy="1200329"/>
          </a:xfrm>
          <a:prstGeom prst="rect">
            <a:avLst/>
          </a:prstGeom>
          <a:ln>
            <a:solidFill>
              <a:srgbClr val="0070C0"/>
            </a:solidFill>
            <a:prstDash val="dashDot"/>
          </a:ln>
        </p:spPr>
        <p:txBody>
          <a:bodyPr wrap="square">
            <a:spAutoFit/>
          </a:bodyPr>
          <a:lstStyle/>
          <a:p>
            <a:pPr algn="ctr"/>
            <a:r>
              <a:rPr lang="it-IT" sz="2400" i="1" dirty="0">
                <a:solidFill>
                  <a:srgbClr val="FFFF00"/>
                </a:solidFill>
              </a:rPr>
              <a:t>NON </a:t>
            </a:r>
            <a:r>
              <a:rPr lang="it-IT" sz="2400" i="1" dirty="0"/>
              <a:t>distinzione</a:t>
            </a:r>
          </a:p>
          <a:p>
            <a:pPr algn="ctr"/>
            <a:r>
              <a:rPr lang="it-IT" sz="2400" i="1" dirty="0"/>
              <a:t> tra</a:t>
            </a:r>
          </a:p>
          <a:p>
            <a:pPr algn="ctr"/>
            <a:r>
              <a:rPr lang="it-IT" sz="2400" i="1" dirty="0"/>
              <a:t> livelli di colpa</a:t>
            </a:r>
          </a:p>
        </p:txBody>
      </p:sp>
      <p:cxnSp>
        <p:nvCxnSpPr>
          <p:cNvPr id="8" name="Connettore 1 7"/>
          <p:cNvCxnSpPr/>
          <p:nvPr/>
        </p:nvCxnSpPr>
        <p:spPr>
          <a:xfrm>
            <a:off x="1835696" y="6113616"/>
            <a:ext cx="864096"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9" name="Connettore diritto 10"/>
          <p:cNvCxnSpPr/>
          <p:nvPr/>
        </p:nvCxnSpPr>
        <p:spPr>
          <a:xfrm>
            <a:off x="1835696" y="5301208"/>
            <a:ext cx="0" cy="828962"/>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5474216" y="4149080"/>
            <a:ext cx="3634288" cy="584775"/>
          </a:xfrm>
          <a:prstGeom prst="rect">
            <a:avLst/>
          </a:prstGeom>
          <a:solidFill>
            <a:schemeClr val="bg1"/>
          </a:solidFill>
          <a:ln>
            <a:solidFill>
              <a:srgbClr val="0070C0"/>
            </a:solidFill>
          </a:ln>
        </p:spPr>
        <p:txBody>
          <a:bodyPr wrap="square" rtlCol="0">
            <a:spAutoFit/>
          </a:bodyPr>
          <a:lstStyle/>
          <a:p>
            <a:pPr algn="ctr"/>
            <a:r>
              <a:rPr lang="it-IT" sz="3200" b="1" cap="small" dirty="0"/>
              <a:t>Punibilità </a:t>
            </a:r>
            <a:r>
              <a:rPr lang="it-IT" sz="3200" b="1" u="sng" cap="small" dirty="0">
                <a:solidFill>
                  <a:srgbClr val="FFFF00"/>
                </a:solidFill>
              </a:rPr>
              <a:t>Esclusa </a:t>
            </a:r>
          </a:p>
        </p:txBody>
      </p:sp>
      <p:sp>
        <p:nvSpPr>
          <p:cNvPr id="12" name="Freccia a destra 11"/>
          <p:cNvSpPr/>
          <p:nvPr/>
        </p:nvSpPr>
        <p:spPr>
          <a:xfrm>
            <a:off x="4716016" y="4149080"/>
            <a:ext cx="648072" cy="504056"/>
          </a:xfrm>
          <a:prstGeom prst="rightArrow">
            <a:avLst/>
          </a:prstGeom>
          <a:solidFill>
            <a:schemeClr val="accent4">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65743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79512" y="2636912"/>
            <a:ext cx="8748464" cy="2880320"/>
          </a:xfrm>
        </p:spPr>
        <p:txBody>
          <a:bodyPr>
            <a:noAutofit/>
          </a:bodyPr>
          <a:lstStyle/>
          <a:p>
            <a:pPr>
              <a:lnSpc>
                <a:spcPct val="70000"/>
              </a:lnSpc>
            </a:pPr>
            <a:r>
              <a:rPr lang="it-IT" sz="4000" b="1" dirty="0">
                <a:solidFill>
                  <a:schemeClr val="tx1"/>
                </a:solidFill>
              </a:rPr>
              <a:t>Responsabilità Civile </a:t>
            </a:r>
          </a:p>
          <a:p>
            <a:pPr>
              <a:lnSpc>
                <a:spcPct val="70000"/>
              </a:lnSpc>
            </a:pPr>
            <a:r>
              <a:rPr lang="it-IT" b="1" dirty="0">
                <a:solidFill>
                  <a:schemeClr val="tx1"/>
                </a:solidFill>
              </a:rPr>
              <a:t>&amp;</a:t>
            </a:r>
            <a:r>
              <a:rPr lang="it-IT" sz="4000" b="1" dirty="0">
                <a:solidFill>
                  <a:schemeClr val="tx1"/>
                </a:solidFill>
              </a:rPr>
              <a:t> </a:t>
            </a:r>
          </a:p>
          <a:p>
            <a:pPr>
              <a:lnSpc>
                <a:spcPct val="70000"/>
              </a:lnSpc>
            </a:pPr>
            <a:r>
              <a:rPr lang="it-IT" sz="4000" b="1" dirty="0">
                <a:solidFill>
                  <a:schemeClr val="tx1"/>
                </a:solidFill>
              </a:rPr>
              <a:t>Azione di Rivalsa</a:t>
            </a:r>
          </a:p>
          <a:p>
            <a:pPr>
              <a:lnSpc>
                <a:spcPct val="120000"/>
              </a:lnSpc>
            </a:pPr>
            <a:r>
              <a:rPr lang="it-IT" sz="4000" i="1" dirty="0">
                <a:solidFill>
                  <a:srgbClr val="FFFF00"/>
                </a:solidFill>
              </a:rPr>
              <a:t>Articoli 7-9</a:t>
            </a:r>
          </a:p>
        </p:txBody>
      </p:sp>
      <p:pic>
        <p:nvPicPr>
          <p:cNvPr id="4" name="Immagine 3" descr="Risarcimento-assistito-img-mediu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888" y="360525"/>
            <a:ext cx="2016224" cy="1628315"/>
          </a:xfrm>
          <a:prstGeom prst="rect">
            <a:avLst/>
          </a:prstGeom>
        </p:spPr>
      </p:pic>
    </p:spTree>
    <p:extLst>
      <p:ext uri="{BB962C8B-B14F-4D97-AF65-F5344CB8AC3E}">
        <p14:creationId xmlns:p14="http://schemas.microsoft.com/office/powerpoint/2010/main" val="98129957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84"/>
            <a:ext cx="8229600" cy="854968"/>
          </a:xfrm>
        </p:spPr>
        <p:txBody>
          <a:bodyPr>
            <a:normAutofit/>
          </a:bodyPr>
          <a:lstStyle/>
          <a:p>
            <a:r>
              <a:rPr lang="it-IT" sz="4000" b="1" dirty="0"/>
              <a:t>Responsabilità</a:t>
            </a:r>
          </a:p>
        </p:txBody>
      </p:sp>
      <p:pic>
        <p:nvPicPr>
          <p:cNvPr id="6" name="Immagine 5"/>
          <p:cNvPicPr>
            <a:picLocks noChangeAspect="1"/>
          </p:cNvPicPr>
          <p:nvPr/>
        </p:nvPicPr>
        <p:blipFill>
          <a:blip r:embed="rId3" cstate="print"/>
          <a:stretch>
            <a:fillRect/>
          </a:stretch>
        </p:blipFill>
        <p:spPr>
          <a:xfrm>
            <a:off x="893833" y="711858"/>
            <a:ext cx="1805959" cy="1800200"/>
          </a:xfrm>
          <a:prstGeom prst="rect">
            <a:avLst/>
          </a:prstGeom>
        </p:spPr>
      </p:pic>
      <p:sp>
        <p:nvSpPr>
          <p:cNvPr id="7" name="Rettangolo 6"/>
          <p:cNvSpPr>
            <a:spLocks/>
          </p:cNvSpPr>
          <p:nvPr/>
        </p:nvSpPr>
        <p:spPr>
          <a:xfrm>
            <a:off x="107504" y="3205425"/>
            <a:ext cx="36000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it-IT" sz="2800" b="1" cap="small" dirty="0">
                <a:solidFill>
                  <a:schemeClr val="bg1"/>
                </a:solidFill>
              </a:rPr>
              <a:t>Responsabilità </a:t>
            </a:r>
            <a:r>
              <a:rPr lang="it-IT" sz="3200" b="1" i="1" u="sng" cap="small" dirty="0">
                <a:solidFill>
                  <a:srgbClr val="C00000"/>
                </a:solidFill>
              </a:rPr>
              <a:t>contrattuale</a:t>
            </a:r>
            <a:r>
              <a:rPr lang="it-IT" sz="3200" b="1" i="1" u="sng" cap="small" dirty="0">
                <a:solidFill>
                  <a:schemeClr val="bg1"/>
                </a:solidFill>
              </a:rPr>
              <a:t> </a:t>
            </a:r>
            <a:endParaRPr lang="it-IT" sz="2800" b="1" i="1" u="sng" cap="small" dirty="0">
              <a:solidFill>
                <a:schemeClr val="bg1"/>
              </a:solidFill>
            </a:endParaRPr>
          </a:p>
        </p:txBody>
      </p:sp>
      <p:sp>
        <p:nvSpPr>
          <p:cNvPr id="9" name="Rettangolo 8"/>
          <p:cNvSpPr/>
          <p:nvPr/>
        </p:nvSpPr>
        <p:spPr>
          <a:xfrm>
            <a:off x="107504" y="2605262"/>
            <a:ext cx="3600400" cy="461665"/>
          </a:xfrm>
          <a:prstGeom prst="rect">
            <a:avLst/>
          </a:prstGeom>
        </p:spPr>
        <p:txBody>
          <a:bodyPr wrap="square">
            <a:spAutoFit/>
          </a:bodyPr>
          <a:lstStyle/>
          <a:p>
            <a:pPr algn="ctr"/>
            <a:r>
              <a:rPr lang="it-IT" sz="2400" b="1" dirty="0"/>
              <a:t>Struttura</a:t>
            </a:r>
            <a:endParaRPr lang="it-IT" sz="2400" dirty="0"/>
          </a:p>
        </p:txBody>
      </p:sp>
      <p:sp>
        <p:nvSpPr>
          <p:cNvPr id="11" name="Rettangolo 10"/>
          <p:cNvSpPr/>
          <p:nvPr/>
        </p:nvSpPr>
        <p:spPr>
          <a:xfrm>
            <a:off x="5364088" y="2605262"/>
            <a:ext cx="3585994" cy="461665"/>
          </a:xfrm>
          <a:prstGeom prst="rect">
            <a:avLst/>
          </a:prstGeom>
        </p:spPr>
        <p:txBody>
          <a:bodyPr wrap="square">
            <a:spAutoFit/>
          </a:bodyPr>
          <a:lstStyle/>
          <a:p>
            <a:pPr algn="ctr"/>
            <a:r>
              <a:rPr lang="it-IT" sz="2400" b="1" dirty="0"/>
              <a:t>Professionista</a:t>
            </a:r>
            <a:endParaRPr lang="it-IT" sz="2400" dirty="0"/>
          </a:p>
        </p:txBody>
      </p:sp>
      <p:pic>
        <p:nvPicPr>
          <p:cNvPr id="12" name="Immagine 11"/>
          <p:cNvPicPr>
            <a:picLocks noChangeAspect="1"/>
          </p:cNvPicPr>
          <p:nvPr/>
        </p:nvPicPr>
        <p:blipFill>
          <a:blip r:embed="rId4" cstate="print"/>
          <a:stretch>
            <a:fillRect/>
          </a:stretch>
        </p:blipFill>
        <p:spPr>
          <a:xfrm>
            <a:off x="6372200" y="645921"/>
            <a:ext cx="1593462" cy="1932074"/>
          </a:xfrm>
          <a:prstGeom prst="rect">
            <a:avLst/>
          </a:prstGeom>
        </p:spPr>
      </p:pic>
      <p:sp>
        <p:nvSpPr>
          <p:cNvPr id="14" name="Rettangolo 13"/>
          <p:cNvSpPr/>
          <p:nvPr/>
        </p:nvSpPr>
        <p:spPr>
          <a:xfrm>
            <a:off x="611560" y="6111007"/>
            <a:ext cx="1800200" cy="523220"/>
          </a:xfrm>
          <a:prstGeom prst="rect">
            <a:avLst/>
          </a:prstGeom>
        </p:spPr>
        <p:txBody>
          <a:bodyPr wrap="square">
            <a:spAutoFit/>
          </a:bodyPr>
          <a:lstStyle/>
          <a:p>
            <a:pPr lvl="0" algn="ctr"/>
            <a:r>
              <a:rPr lang="it-IT" sz="2800" b="1" u="sng" dirty="0">
                <a:solidFill>
                  <a:srgbClr val="FFFF00"/>
                </a:solidFill>
              </a:rPr>
              <a:t>10 anni</a:t>
            </a:r>
            <a:endParaRPr lang="it-IT" sz="2400" b="1" u="sng" dirty="0">
              <a:solidFill>
                <a:srgbClr val="FFFF00"/>
              </a:solidFill>
            </a:endParaRPr>
          </a:p>
        </p:txBody>
      </p:sp>
      <p:sp>
        <p:nvSpPr>
          <p:cNvPr id="15" name="Rettangolo 14"/>
          <p:cNvSpPr>
            <a:spLocks/>
          </p:cNvSpPr>
          <p:nvPr/>
        </p:nvSpPr>
        <p:spPr>
          <a:xfrm>
            <a:off x="5364088" y="3068960"/>
            <a:ext cx="3600000" cy="144655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ctr"/>
            <a:r>
              <a:rPr lang="it-IT" sz="2800" b="1" cap="small" dirty="0">
                <a:solidFill>
                  <a:schemeClr val="bg1"/>
                </a:solidFill>
              </a:rPr>
              <a:t>Responsabilità </a:t>
            </a:r>
          </a:p>
          <a:p>
            <a:pPr lvl="0" algn="ctr"/>
            <a:r>
              <a:rPr lang="it-IT" sz="3200" b="1" i="1" u="sng" cap="small" dirty="0">
                <a:solidFill>
                  <a:srgbClr val="C00000"/>
                </a:solidFill>
              </a:rPr>
              <a:t>Extra</a:t>
            </a:r>
            <a:endParaRPr lang="it-IT" sz="2800" b="1" i="1" u="sng" cap="small" dirty="0">
              <a:solidFill>
                <a:srgbClr val="C00000"/>
              </a:solidFill>
            </a:endParaRPr>
          </a:p>
          <a:p>
            <a:pPr lvl="0" algn="ctr"/>
            <a:r>
              <a:rPr lang="it-IT" sz="3200" b="1" i="1" u="sng" cap="small" dirty="0">
                <a:solidFill>
                  <a:schemeClr val="bg1"/>
                </a:solidFill>
              </a:rPr>
              <a:t>contrattuale</a:t>
            </a:r>
            <a:r>
              <a:rPr lang="it-IT" sz="2800" b="1" i="1" u="sng" cap="small" dirty="0">
                <a:solidFill>
                  <a:schemeClr val="bg1"/>
                </a:solidFill>
              </a:rPr>
              <a:t> </a:t>
            </a:r>
          </a:p>
        </p:txBody>
      </p:sp>
      <p:sp>
        <p:nvSpPr>
          <p:cNvPr id="16" name="Rettangolo 15"/>
          <p:cNvSpPr/>
          <p:nvPr/>
        </p:nvSpPr>
        <p:spPr>
          <a:xfrm>
            <a:off x="5220072" y="4500409"/>
            <a:ext cx="3888432" cy="584775"/>
          </a:xfrm>
          <a:prstGeom prst="rect">
            <a:avLst/>
          </a:prstGeom>
        </p:spPr>
        <p:txBody>
          <a:bodyPr wrap="square">
            <a:spAutoFit/>
          </a:bodyPr>
          <a:lstStyle/>
          <a:p>
            <a:pPr lvl="0" algn="ctr"/>
            <a:r>
              <a:rPr lang="it-IT" sz="1600" b="1" i="1" dirty="0">
                <a:solidFill>
                  <a:srgbClr val="FFFF00"/>
                </a:solidFill>
              </a:rPr>
              <a:t>salvo </a:t>
            </a:r>
          </a:p>
          <a:p>
            <a:pPr lvl="0" algn="ctr"/>
            <a:r>
              <a:rPr lang="it-IT" sz="1600" b="1" i="1" dirty="0">
                <a:solidFill>
                  <a:prstClr val="white"/>
                </a:solidFill>
              </a:rPr>
              <a:t>obbligazione contrattuale assunta con il pz </a:t>
            </a:r>
          </a:p>
        </p:txBody>
      </p:sp>
      <p:sp>
        <p:nvSpPr>
          <p:cNvPr id="13" name="CasellaDiTesto 12"/>
          <p:cNvSpPr txBox="1"/>
          <p:nvPr/>
        </p:nvSpPr>
        <p:spPr>
          <a:xfrm>
            <a:off x="2627784" y="5148481"/>
            <a:ext cx="3905877" cy="646331"/>
          </a:xfrm>
          <a:prstGeom prst="rect">
            <a:avLst/>
          </a:prstGeom>
          <a:noFill/>
        </p:spPr>
        <p:txBody>
          <a:bodyPr wrap="none" rtlCol="0">
            <a:spAutoFit/>
          </a:bodyPr>
          <a:lstStyle/>
          <a:p>
            <a:r>
              <a:rPr lang="it-IT" sz="3600" cap="small" dirty="0"/>
              <a:t>Onere Della Prova</a:t>
            </a:r>
          </a:p>
        </p:txBody>
      </p:sp>
      <p:sp>
        <p:nvSpPr>
          <p:cNvPr id="17" name="CasellaDiTesto 16"/>
          <p:cNvSpPr txBox="1"/>
          <p:nvPr/>
        </p:nvSpPr>
        <p:spPr>
          <a:xfrm>
            <a:off x="3131840" y="6021288"/>
            <a:ext cx="2912977" cy="707886"/>
          </a:xfrm>
          <a:prstGeom prst="rect">
            <a:avLst/>
          </a:prstGeom>
          <a:noFill/>
        </p:spPr>
        <p:txBody>
          <a:bodyPr wrap="none" rtlCol="0">
            <a:spAutoFit/>
          </a:bodyPr>
          <a:lstStyle/>
          <a:p>
            <a:r>
              <a:rPr lang="it-IT" sz="4000" cap="small" dirty="0"/>
              <a:t>Prescrizione</a:t>
            </a:r>
          </a:p>
        </p:txBody>
      </p:sp>
      <p:sp>
        <p:nvSpPr>
          <p:cNvPr id="18" name="Rettangolo 17"/>
          <p:cNvSpPr/>
          <p:nvPr/>
        </p:nvSpPr>
        <p:spPr>
          <a:xfrm>
            <a:off x="6732240" y="6111007"/>
            <a:ext cx="1800200" cy="523220"/>
          </a:xfrm>
          <a:prstGeom prst="rect">
            <a:avLst/>
          </a:prstGeom>
        </p:spPr>
        <p:txBody>
          <a:bodyPr wrap="square">
            <a:spAutoFit/>
          </a:bodyPr>
          <a:lstStyle/>
          <a:p>
            <a:pPr lvl="0" algn="ctr"/>
            <a:r>
              <a:rPr lang="it-IT" sz="2800" b="1" u="sng" dirty="0">
                <a:solidFill>
                  <a:srgbClr val="FFFF00"/>
                </a:solidFill>
              </a:rPr>
              <a:t>5 anni</a:t>
            </a:r>
            <a:endParaRPr lang="it-IT" sz="2400" b="1" u="sng" dirty="0">
              <a:solidFill>
                <a:srgbClr val="FFFF00"/>
              </a:solidFill>
            </a:endParaRPr>
          </a:p>
        </p:txBody>
      </p:sp>
      <p:sp>
        <p:nvSpPr>
          <p:cNvPr id="20" name="Rettangolo 19"/>
          <p:cNvSpPr/>
          <p:nvPr/>
        </p:nvSpPr>
        <p:spPr>
          <a:xfrm>
            <a:off x="403920" y="5179258"/>
            <a:ext cx="2223864" cy="523220"/>
          </a:xfrm>
          <a:prstGeom prst="rect">
            <a:avLst/>
          </a:prstGeom>
        </p:spPr>
        <p:txBody>
          <a:bodyPr wrap="square">
            <a:spAutoFit/>
          </a:bodyPr>
          <a:lstStyle/>
          <a:p>
            <a:pPr lvl="0" algn="ctr"/>
            <a:r>
              <a:rPr lang="it-IT" sz="2800" b="1" u="sng" dirty="0">
                <a:solidFill>
                  <a:srgbClr val="FFFF00"/>
                </a:solidFill>
              </a:rPr>
              <a:t>Struttura</a:t>
            </a:r>
            <a:endParaRPr lang="it-IT" sz="2400" b="1" u="sng" dirty="0">
              <a:solidFill>
                <a:srgbClr val="FFFF00"/>
              </a:solidFill>
            </a:endParaRPr>
          </a:p>
        </p:txBody>
      </p:sp>
      <p:sp>
        <p:nvSpPr>
          <p:cNvPr id="21" name="Rettangolo 20"/>
          <p:cNvSpPr/>
          <p:nvPr/>
        </p:nvSpPr>
        <p:spPr>
          <a:xfrm>
            <a:off x="6452592" y="5179258"/>
            <a:ext cx="2799928" cy="523220"/>
          </a:xfrm>
          <a:prstGeom prst="rect">
            <a:avLst/>
          </a:prstGeom>
        </p:spPr>
        <p:txBody>
          <a:bodyPr wrap="square">
            <a:spAutoFit/>
          </a:bodyPr>
          <a:lstStyle/>
          <a:p>
            <a:pPr lvl="0" algn="ctr"/>
            <a:r>
              <a:rPr lang="it-IT" sz="2800" b="1" u="sng" dirty="0">
                <a:solidFill>
                  <a:srgbClr val="FFFF00"/>
                </a:solidFill>
              </a:rPr>
              <a:t>Avente Diritto</a:t>
            </a:r>
            <a:endParaRPr lang="it-IT" sz="2400" b="1" u="sng" dirty="0">
              <a:solidFill>
                <a:srgbClr val="FFFF00"/>
              </a:solidFill>
            </a:endParaRPr>
          </a:p>
        </p:txBody>
      </p:sp>
    </p:spTree>
    <p:extLst>
      <p:ext uri="{BB962C8B-B14F-4D97-AF65-F5344CB8AC3E}">
        <p14:creationId xmlns:p14="http://schemas.microsoft.com/office/powerpoint/2010/main" val="61084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411560" y="2276872"/>
            <a:ext cx="6400800" cy="2736304"/>
          </a:xfrm>
        </p:spPr>
        <p:txBody>
          <a:bodyPr>
            <a:noAutofit/>
          </a:bodyPr>
          <a:lstStyle/>
          <a:p>
            <a:r>
              <a:rPr lang="it-IT" sz="3600" b="1" dirty="0">
                <a:solidFill>
                  <a:schemeClr val="tx1"/>
                </a:solidFill>
              </a:rPr>
              <a:t>Sicurezza delle cure</a:t>
            </a:r>
          </a:p>
          <a:p>
            <a:r>
              <a:rPr lang="it-IT" sz="3600" b="1" dirty="0">
                <a:solidFill>
                  <a:schemeClr val="tx1"/>
                </a:solidFill>
              </a:rPr>
              <a:t>Gestione del rischio clinico</a:t>
            </a:r>
          </a:p>
          <a:p>
            <a:r>
              <a:rPr lang="it-IT" sz="2400" i="1" dirty="0">
                <a:solidFill>
                  <a:srgbClr val="FFFF00"/>
                </a:solidFill>
              </a:rPr>
              <a:t>Articoli 1-5 – Articolo16</a:t>
            </a:r>
          </a:p>
        </p:txBody>
      </p:sp>
      <p:pic>
        <p:nvPicPr>
          <p:cNvPr id="4" name="Immagine 3"/>
          <p:cNvPicPr>
            <a:picLocks noChangeAspect="1"/>
          </p:cNvPicPr>
          <p:nvPr/>
        </p:nvPicPr>
        <p:blipFill>
          <a:blip r:embed="rId3" cstate="print"/>
          <a:stretch>
            <a:fillRect/>
          </a:stretch>
        </p:blipFill>
        <p:spPr>
          <a:xfrm>
            <a:off x="2731796" y="338993"/>
            <a:ext cx="3712412" cy="1937879"/>
          </a:xfrm>
          <a:prstGeom prst="rect">
            <a:avLst/>
          </a:prstGeom>
          <a:ln>
            <a:noFill/>
          </a:ln>
          <a:effectLst>
            <a:softEdge rad="112500"/>
          </a:effectLst>
        </p:spPr>
      </p:pic>
      <p:pic>
        <p:nvPicPr>
          <p:cNvPr id="36866" name="Picture 2" descr="Risultati immagini per documentazione rischio clinico"/>
          <p:cNvPicPr>
            <a:picLocks noChangeAspect="1" noChangeArrowheads="1"/>
          </p:cNvPicPr>
          <p:nvPr/>
        </p:nvPicPr>
        <p:blipFill>
          <a:blip r:embed="rId4" cstate="print"/>
          <a:srcRect/>
          <a:stretch>
            <a:fillRect/>
          </a:stretch>
        </p:blipFill>
        <p:spPr bwMode="auto">
          <a:xfrm>
            <a:off x="3706003" y="4941168"/>
            <a:ext cx="1946117" cy="1296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69933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341784"/>
            <a:ext cx="8229600" cy="1143000"/>
          </a:xfrm>
        </p:spPr>
        <p:txBody>
          <a:bodyPr>
            <a:normAutofit/>
          </a:bodyPr>
          <a:lstStyle/>
          <a:p>
            <a:r>
              <a:rPr lang="it-IT" sz="4000" b="1" dirty="0"/>
              <a:t>Risarcimento del </a:t>
            </a:r>
            <a:r>
              <a:rPr lang="it-IT" sz="4000" b="1" u="sng" dirty="0"/>
              <a:t>danno </a:t>
            </a:r>
          </a:p>
        </p:txBody>
      </p:sp>
      <p:sp>
        <p:nvSpPr>
          <p:cNvPr id="6" name="CasellaDiTesto 5"/>
          <p:cNvSpPr txBox="1"/>
          <p:nvPr/>
        </p:nvSpPr>
        <p:spPr>
          <a:xfrm>
            <a:off x="251520" y="3846527"/>
            <a:ext cx="5984890" cy="2062103"/>
          </a:xfrm>
          <a:prstGeom prst="rect">
            <a:avLst/>
          </a:prstGeom>
          <a:noFill/>
          <a:ln>
            <a:solidFill>
              <a:schemeClr val="accent1"/>
            </a:solidFill>
          </a:ln>
        </p:spPr>
        <p:txBody>
          <a:bodyPr wrap="square" rtlCol="0">
            <a:spAutoFit/>
          </a:bodyPr>
          <a:lstStyle/>
          <a:p>
            <a:pPr algn="ctr"/>
            <a:r>
              <a:rPr lang="it-IT" sz="3200" dirty="0"/>
              <a:t>Tabelle</a:t>
            </a:r>
          </a:p>
          <a:p>
            <a:pPr algn="ctr"/>
            <a:r>
              <a:rPr lang="it-IT" sz="3200" dirty="0"/>
              <a:t>Artt. 138 - 139 </a:t>
            </a:r>
          </a:p>
          <a:p>
            <a:pPr algn="ctr"/>
            <a:r>
              <a:rPr lang="it-IT" sz="3600" b="1" dirty="0"/>
              <a:t>Codice Assicurazioni Private </a:t>
            </a:r>
          </a:p>
          <a:p>
            <a:pPr algn="ctr"/>
            <a:r>
              <a:rPr lang="it-IT" sz="2800" dirty="0" err="1"/>
              <a:t>D.Lgs.</a:t>
            </a:r>
            <a:r>
              <a:rPr lang="it-IT" sz="2800" dirty="0"/>
              <a:t> n.209 7 settembre 2005</a:t>
            </a:r>
          </a:p>
        </p:txBody>
      </p:sp>
      <p:pic>
        <p:nvPicPr>
          <p:cNvPr id="5" name="Immagine 4"/>
          <p:cNvPicPr>
            <a:picLocks noChangeAspect="1"/>
          </p:cNvPicPr>
          <p:nvPr/>
        </p:nvPicPr>
        <p:blipFill>
          <a:blip r:embed="rId3" cstate="print"/>
          <a:stretch>
            <a:fillRect/>
          </a:stretch>
        </p:blipFill>
        <p:spPr>
          <a:xfrm>
            <a:off x="6488418" y="1772816"/>
            <a:ext cx="2332054" cy="3294026"/>
          </a:xfrm>
          <a:prstGeom prst="rect">
            <a:avLst/>
          </a:prstGeom>
        </p:spPr>
      </p:pic>
      <p:pic>
        <p:nvPicPr>
          <p:cNvPr id="7" name="Immagine 6" descr="Risarcimento-assistito-img-mediu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56" y="1291151"/>
            <a:ext cx="2736304" cy="220985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691680" y="78884"/>
            <a:ext cx="5759341" cy="1261884"/>
          </a:xfrm>
          <a:prstGeom prst="rect">
            <a:avLst/>
          </a:prstGeom>
          <a:noFill/>
        </p:spPr>
        <p:txBody>
          <a:bodyPr wrap="square" rtlCol="0">
            <a:spAutoFit/>
          </a:bodyPr>
          <a:lstStyle/>
          <a:p>
            <a:pPr algn="ctr"/>
            <a:r>
              <a:rPr lang="it-IT" sz="4000" b="1" dirty="0"/>
              <a:t>Conciliazione</a:t>
            </a:r>
          </a:p>
          <a:p>
            <a:pPr algn="ctr"/>
            <a:r>
              <a:rPr lang="it-IT" sz="3600" b="1" dirty="0"/>
              <a:t>Tentativo obbligatorio </a:t>
            </a:r>
          </a:p>
        </p:txBody>
      </p:sp>
      <p:sp>
        <p:nvSpPr>
          <p:cNvPr id="6" name="Rettangolo 5"/>
          <p:cNvSpPr/>
          <p:nvPr/>
        </p:nvSpPr>
        <p:spPr>
          <a:xfrm>
            <a:off x="-1781175" y="-2035279"/>
            <a:ext cx="2286000" cy="584776"/>
          </a:xfrm>
          <a:prstGeom prst="rect">
            <a:avLst/>
          </a:prstGeom>
        </p:spPr>
        <p:txBody>
          <a:bodyPr>
            <a:spAutoFit/>
          </a:bodyPr>
          <a:lstStyle/>
          <a:p>
            <a:pPr lvl="0" algn="ctr">
              <a:spcBef>
                <a:spcPct val="20000"/>
              </a:spcBef>
            </a:pPr>
            <a:r>
              <a:rPr lang="it-IT" sz="3200" b="1" dirty="0">
                <a:solidFill>
                  <a:prstClr val="white"/>
                </a:solidFill>
              </a:rPr>
              <a:t> </a:t>
            </a:r>
            <a:endParaRPr lang="it-IT" sz="3200" dirty="0">
              <a:solidFill>
                <a:prstClr val="white"/>
              </a:solidFill>
            </a:endParaRPr>
          </a:p>
        </p:txBody>
      </p:sp>
      <p:sp>
        <p:nvSpPr>
          <p:cNvPr id="8" name="Rettangolo 7"/>
          <p:cNvSpPr/>
          <p:nvPr/>
        </p:nvSpPr>
        <p:spPr>
          <a:xfrm>
            <a:off x="827584" y="5622339"/>
            <a:ext cx="3384376"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spcBef>
                <a:spcPct val="20000"/>
              </a:spcBef>
            </a:pPr>
            <a:r>
              <a:rPr lang="it-IT" sz="2400" b="1" dirty="0">
                <a:solidFill>
                  <a:srgbClr val="000000"/>
                </a:solidFill>
              </a:rPr>
              <a:t>CONSULENZA TECNICA PREVENTIVA</a:t>
            </a:r>
            <a:endParaRPr lang="it-IT" sz="2000" b="1" dirty="0">
              <a:solidFill>
                <a:srgbClr val="000000"/>
              </a:solidFill>
            </a:endParaRPr>
          </a:p>
        </p:txBody>
      </p:sp>
      <p:sp>
        <p:nvSpPr>
          <p:cNvPr id="9" name="Rettangolo 8"/>
          <p:cNvSpPr/>
          <p:nvPr/>
        </p:nvSpPr>
        <p:spPr>
          <a:xfrm>
            <a:off x="5364088" y="5622339"/>
            <a:ext cx="2718048"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spcBef>
                <a:spcPct val="20000"/>
              </a:spcBef>
            </a:pPr>
            <a:r>
              <a:rPr lang="it-IT" sz="2400" b="1" dirty="0">
                <a:solidFill>
                  <a:srgbClr val="000000"/>
                </a:solidFill>
              </a:rPr>
              <a:t>PROCEDIMENTO MEDIAZIONE</a:t>
            </a:r>
          </a:p>
        </p:txBody>
      </p:sp>
      <p:pic>
        <p:nvPicPr>
          <p:cNvPr id="11" name="Immagine 10"/>
          <p:cNvPicPr>
            <a:picLocks noChangeAspect="1"/>
          </p:cNvPicPr>
          <p:nvPr/>
        </p:nvPicPr>
        <p:blipFill>
          <a:blip r:embed="rId3" cstate="print"/>
          <a:stretch>
            <a:fillRect/>
          </a:stretch>
        </p:blipFill>
        <p:spPr>
          <a:xfrm>
            <a:off x="2987824" y="1322766"/>
            <a:ext cx="3096344" cy="2322258"/>
          </a:xfrm>
          <a:prstGeom prst="rect">
            <a:avLst/>
          </a:prstGeom>
          <a:ln>
            <a:noFill/>
          </a:ln>
          <a:effectLst>
            <a:softEdge rad="112500"/>
          </a:effectLst>
        </p:spPr>
      </p:pic>
      <p:sp>
        <p:nvSpPr>
          <p:cNvPr id="12" name="Freccia destra 11"/>
          <p:cNvSpPr/>
          <p:nvPr/>
        </p:nvSpPr>
        <p:spPr>
          <a:xfrm rot="2905923">
            <a:off x="4763738" y="4687283"/>
            <a:ext cx="1512168" cy="36004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p>
        </p:txBody>
      </p:sp>
      <p:sp>
        <p:nvSpPr>
          <p:cNvPr id="14" name="Freccia destra 13"/>
          <p:cNvSpPr/>
          <p:nvPr/>
        </p:nvSpPr>
        <p:spPr>
          <a:xfrm rot="7949881">
            <a:off x="2739056" y="4653752"/>
            <a:ext cx="1512168" cy="36004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p>
        </p:txBody>
      </p:sp>
      <p:sp>
        <p:nvSpPr>
          <p:cNvPr id="7" name="Ovale 6"/>
          <p:cNvSpPr/>
          <p:nvPr/>
        </p:nvSpPr>
        <p:spPr>
          <a:xfrm>
            <a:off x="2051720" y="3645024"/>
            <a:ext cx="4896544" cy="136815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spcBef>
                <a:spcPct val="20000"/>
              </a:spcBef>
            </a:pPr>
            <a:r>
              <a:rPr lang="it-IT" sz="2000" b="1" dirty="0">
                <a:solidFill>
                  <a:schemeClr val="bg1"/>
                </a:solidFill>
              </a:rPr>
              <a:t>CONDIZIONE PROCEDIBILITÀ </a:t>
            </a:r>
          </a:p>
          <a:p>
            <a:pPr lvl="0" algn="ctr">
              <a:spcBef>
                <a:spcPct val="20000"/>
              </a:spcBef>
            </a:pPr>
            <a:r>
              <a:rPr lang="it-IT" sz="1400" b="1" i="1" dirty="0">
                <a:solidFill>
                  <a:schemeClr val="bg1"/>
                </a:solidFill>
              </a:rPr>
              <a:t>ESERCIZIO AZIONE IN GIUDIZIO</a:t>
            </a:r>
          </a:p>
        </p:txBody>
      </p:sp>
    </p:spTree>
    <p:extLst>
      <p:ext uri="{BB962C8B-B14F-4D97-AF65-F5344CB8AC3E}">
        <p14:creationId xmlns:p14="http://schemas.microsoft.com/office/powerpoint/2010/main" val="2816476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332656"/>
            <a:ext cx="8229600" cy="5544616"/>
          </a:xfrm>
        </p:spPr>
        <p:txBody>
          <a:bodyPr>
            <a:noAutofit/>
          </a:bodyPr>
          <a:lstStyle/>
          <a:p>
            <a:pPr algn="just"/>
            <a:br>
              <a:rPr lang="it-IT" sz="2600" dirty="0"/>
            </a:br>
            <a:br>
              <a:rPr lang="it-IT" sz="2600" dirty="0"/>
            </a:br>
            <a:br>
              <a:rPr lang="it-IT" sz="2600" dirty="0"/>
            </a:br>
            <a:br>
              <a:rPr lang="it-IT" sz="2600" dirty="0"/>
            </a:br>
            <a:br>
              <a:rPr lang="it-IT" sz="2600" dirty="0"/>
            </a:br>
            <a:br>
              <a:rPr lang="it-IT" sz="2600" dirty="0"/>
            </a:br>
            <a:br>
              <a:rPr lang="it-IT" sz="2600" dirty="0"/>
            </a:br>
            <a:br>
              <a:rPr lang="it-IT" sz="2600" dirty="0"/>
            </a:br>
            <a:endParaRPr lang="it-IT" sz="2600" dirty="0"/>
          </a:p>
        </p:txBody>
      </p:sp>
      <p:sp>
        <p:nvSpPr>
          <p:cNvPr id="5" name="CasellaDiTesto 4"/>
          <p:cNvSpPr txBox="1"/>
          <p:nvPr/>
        </p:nvSpPr>
        <p:spPr>
          <a:xfrm>
            <a:off x="2195736" y="332656"/>
            <a:ext cx="4818178" cy="769441"/>
          </a:xfrm>
          <a:prstGeom prst="rect">
            <a:avLst/>
          </a:prstGeom>
          <a:noFill/>
        </p:spPr>
        <p:txBody>
          <a:bodyPr wrap="none" rtlCol="0">
            <a:spAutoFit/>
          </a:bodyPr>
          <a:lstStyle/>
          <a:p>
            <a:r>
              <a:rPr lang="it-IT" sz="4400" b="1" dirty="0" err="1"/>
              <a:t>Esperibilità</a:t>
            </a:r>
            <a:r>
              <a:rPr lang="it-IT" sz="4400" b="1" dirty="0"/>
              <a:t> Azione </a:t>
            </a:r>
          </a:p>
        </p:txBody>
      </p:sp>
      <p:pic>
        <p:nvPicPr>
          <p:cNvPr id="3" name="Immagine 2"/>
          <p:cNvPicPr>
            <a:picLocks noChangeAspect="1"/>
          </p:cNvPicPr>
          <p:nvPr/>
        </p:nvPicPr>
        <p:blipFill>
          <a:blip r:embed="rId3" cstate="print"/>
          <a:stretch>
            <a:fillRect/>
          </a:stretch>
        </p:blipFill>
        <p:spPr>
          <a:xfrm>
            <a:off x="1187624" y="1367390"/>
            <a:ext cx="2592288" cy="1944216"/>
          </a:xfrm>
          <a:prstGeom prst="rect">
            <a:avLst/>
          </a:prstGeom>
          <a:ln>
            <a:noFill/>
          </a:ln>
          <a:effectLst>
            <a:softEdge rad="112500"/>
          </a:effectLst>
        </p:spPr>
      </p:pic>
      <p:pic>
        <p:nvPicPr>
          <p:cNvPr id="4" name="Immagine 3"/>
          <p:cNvPicPr>
            <a:picLocks noChangeAspect="1"/>
          </p:cNvPicPr>
          <p:nvPr/>
        </p:nvPicPr>
        <p:blipFill>
          <a:blip r:embed="rId4" cstate="print">
            <a:extLst>
              <a:ext uri="{BEBA8EAE-BF5A-486C-A8C5-ECC9F3942E4B}">
                <a14:imgProps xmlns:a14="http://schemas.microsoft.com/office/drawing/2010/main">
                  <a14:imgLayer r:embed="rId5">
                    <a14:imgEffect>
                      <a14:backgroundRemoval t="1800" b="99200" l="1900" r="99000">
                        <a14:foregroundMark x1="71500" y1="51800" x2="71500" y2="51800"/>
                      </a14:backgroundRemoval>
                    </a14:imgEffect>
                  </a14:imgLayer>
                </a14:imgProps>
              </a:ext>
            </a:extLst>
          </a:blip>
          <a:stretch>
            <a:fillRect/>
          </a:stretch>
        </p:blipFill>
        <p:spPr>
          <a:xfrm>
            <a:off x="5796136" y="1196752"/>
            <a:ext cx="2132856" cy="2132856"/>
          </a:xfrm>
          <a:prstGeom prst="rect">
            <a:avLst/>
          </a:prstGeom>
        </p:spPr>
      </p:pic>
      <p:pic>
        <p:nvPicPr>
          <p:cNvPr id="14" name="Immagine 13"/>
          <p:cNvPicPr>
            <a:picLocks noChangeAspect="1"/>
          </p:cNvPicPr>
          <p:nvPr/>
        </p:nvPicPr>
        <p:blipFill rotWithShape="1">
          <a:blip r:embed="rId6" cstate="print"/>
          <a:srcRect b="17191"/>
          <a:stretch/>
        </p:blipFill>
        <p:spPr>
          <a:xfrm>
            <a:off x="3131840" y="4653136"/>
            <a:ext cx="2880320" cy="1332567"/>
          </a:xfrm>
          <a:prstGeom prst="rect">
            <a:avLst/>
          </a:prstGeom>
          <a:ln>
            <a:noFill/>
          </a:ln>
          <a:effectLst>
            <a:softEdge rad="112500"/>
          </a:effectLst>
        </p:spPr>
      </p:pic>
      <p:sp>
        <p:nvSpPr>
          <p:cNvPr id="15" name="Per 14"/>
          <p:cNvSpPr/>
          <p:nvPr/>
        </p:nvSpPr>
        <p:spPr>
          <a:xfrm>
            <a:off x="827584" y="1484784"/>
            <a:ext cx="3240360" cy="2088232"/>
          </a:xfrm>
          <a:prstGeom prst="mathMultiply">
            <a:avLst>
              <a:gd name="adj1" fmla="val 7812"/>
            </a:avLst>
          </a:prstGeom>
          <a:solidFill>
            <a:srgbClr val="FF0000"/>
          </a:solidFill>
          <a:ln>
            <a:solidFill>
              <a:srgbClr val="FF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Freccia angolare in su 16"/>
          <p:cNvSpPr/>
          <p:nvPr/>
        </p:nvSpPr>
        <p:spPr>
          <a:xfrm rot="5400000">
            <a:off x="1511660" y="4761148"/>
            <a:ext cx="2520280" cy="864096"/>
          </a:xfrm>
          <a:prstGeom prst="ben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p>
        </p:txBody>
      </p:sp>
      <p:sp>
        <p:nvSpPr>
          <p:cNvPr id="18" name="Freccia angolare in su 17"/>
          <p:cNvSpPr/>
          <p:nvPr/>
        </p:nvSpPr>
        <p:spPr>
          <a:xfrm rot="5400000" flipV="1">
            <a:off x="5256076" y="4761148"/>
            <a:ext cx="2520280" cy="864096"/>
          </a:xfrm>
          <a:prstGeom prst="ben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p>
        </p:txBody>
      </p:sp>
      <p:sp>
        <p:nvSpPr>
          <p:cNvPr id="8" name="CasellaDiTesto 7"/>
          <p:cNvSpPr txBox="1"/>
          <p:nvPr/>
        </p:nvSpPr>
        <p:spPr>
          <a:xfrm>
            <a:off x="1472016" y="3358733"/>
            <a:ext cx="1951175" cy="1200329"/>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it-IT" sz="2400" b="1" dirty="0"/>
              <a:t>Conciliazione</a:t>
            </a:r>
          </a:p>
          <a:p>
            <a:pPr algn="ctr"/>
            <a:r>
              <a:rPr lang="it-IT" sz="2400" b="1" u="sng" dirty="0"/>
              <a:t>NON </a:t>
            </a:r>
          </a:p>
          <a:p>
            <a:pPr algn="ctr"/>
            <a:r>
              <a:rPr lang="it-IT" sz="2400" b="1" dirty="0"/>
              <a:t>riuscita</a:t>
            </a:r>
          </a:p>
        </p:txBody>
      </p:sp>
      <p:sp>
        <p:nvSpPr>
          <p:cNvPr id="9" name="CasellaDiTesto 8"/>
          <p:cNvSpPr txBox="1"/>
          <p:nvPr/>
        </p:nvSpPr>
        <p:spPr>
          <a:xfrm>
            <a:off x="5508104" y="3358733"/>
            <a:ext cx="2880320"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sz="3600" b="1" dirty="0"/>
              <a:t>&gt;</a:t>
            </a:r>
          </a:p>
          <a:p>
            <a:pPr algn="ctr"/>
            <a:r>
              <a:rPr lang="it-IT" sz="3200" b="1" u="sng" dirty="0"/>
              <a:t>6 mesi</a:t>
            </a:r>
          </a:p>
        </p:txBody>
      </p:sp>
      <p:sp>
        <p:nvSpPr>
          <p:cNvPr id="20" name="Ovale 19"/>
          <p:cNvSpPr/>
          <p:nvPr/>
        </p:nvSpPr>
        <p:spPr>
          <a:xfrm>
            <a:off x="3203848" y="5805264"/>
            <a:ext cx="2880320" cy="86409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spcBef>
                <a:spcPct val="20000"/>
              </a:spcBef>
            </a:pPr>
            <a:r>
              <a:rPr lang="it-IT" sz="3200" b="1" dirty="0">
                <a:solidFill>
                  <a:schemeClr val="bg1"/>
                </a:solidFill>
              </a:rPr>
              <a:t>GIUDIZIO</a:t>
            </a:r>
          </a:p>
        </p:txBody>
      </p:sp>
    </p:spTree>
    <p:extLst>
      <p:ext uri="{BB962C8B-B14F-4D97-AF65-F5344CB8AC3E}">
        <p14:creationId xmlns:p14="http://schemas.microsoft.com/office/powerpoint/2010/main" val="24549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91680" y="233353"/>
            <a:ext cx="5764720" cy="1323439"/>
          </a:xfrm>
          <a:prstGeom prst="rect">
            <a:avLst/>
          </a:prstGeom>
        </p:spPr>
        <p:txBody>
          <a:bodyPr wrap="none">
            <a:spAutoFit/>
          </a:bodyPr>
          <a:lstStyle/>
          <a:p>
            <a:r>
              <a:rPr lang="it-IT" sz="4400" b="1" dirty="0"/>
              <a:t>Soggetto Danneggiato</a:t>
            </a:r>
          </a:p>
          <a:p>
            <a:pPr algn="ctr"/>
            <a:r>
              <a:rPr lang="it-IT" sz="3600" b="1" dirty="0"/>
              <a:t>Azione diretta</a:t>
            </a:r>
          </a:p>
        </p:txBody>
      </p:sp>
      <p:sp>
        <p:nvSpPr>
          <p:cNvPr id="4" name="Freccia in giù 3"/>
          <p:cNvSpPr/>
          <p:nvPr/>
        </p:nvSpPr>
        <p:spPr>
          <a:xfrm rot="3172169">
            <a:off x="3145613" y="2648461"/>
            <a:ext cx="360040" cy="936104"/>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p>
        </p:txBody>
      </p:sp>
      <p:sp>
        <p:nvSpPr>
          <p:cNvPr id="5" name="CasellaDiTesto 4"/>
          <p:cNvSpPr txBox="1"/>
          <p:nvPr/>
        </p:nvSpPr>
        <p:spPr>
          <a:xfrm>
            <a:off x="994589" y="3122507"/>
            <a:ext cx="1670649" cy="707886"/>
          </a:xfrm>
          <a:prstGeom prst="rect">
            <a:avLst/>
          </a:prstGeom>
          <a:noFill/>
        </p:spPr>
        <p:txBody>
          <a:bodyPr wrap="none" rtlCol="0">
            <a:spAutoFit/>
          </a:bodyPr>
          <a:lstStyle/>
          <a:p>
            <a:pPr algn="ctr"/>
            <a:r>
              <a:rPr lang="it-IT" sz="2000" b="1" dirty="0"/>
              <a:t>STRUTTURA </a:t>
            </a:r>
          </a:p>
          <a:p>
            <a:pPr algn="ctr"/>
            <a:r>
              <a:rPr lang="it-IT" sz="2000" b="1" dirty="0"/>
              <a:t>SANITARIA</a:t>
            </a:r>
          </a:p>
        </p:txBody>
      </p:sp>
      <p:sp>
        <p:nvSpPr>
          <p:cNvPr id="6" name="Freccia in giù 5"/>
          <p:cNvSpPr/>
          <p:nvPr/>
        </p:nvSpPr>
        <p:spPr>
          <a:xfrm>
            <a:off x="4139952" y="3410539"/>
            <a:ext cx="360040" cy="576064"/>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p>
        </p:txBody>
      </p:sp>
      <p:sp>
        <p:nvSpPr>
          <p:cNvPr id="7" name="CasellaDiTesto 6"/>
          <p:cNvSpPr txBox="1"/>
          <p:nvPr/>
        </p:nvSpPr>
        <p:spPr>
          <a:xfrm>
            <a:off x="3287622" y="3963593"/>
            <a:ext cx="2225929" cy="707886"/>
          </a:xfrm>
          <a:prstGeom prst="rect">
            <a:avLst/>
          </a:prstGeom>
          <a:noFill/>
        </p:spPr>
        <p:txBody>
          <a:bodyPr wrap="none" rtlCol="0">
            <a:spAutoFit/>
          </a:bodyPr>
          <a:lstStyle/>
          <a:p>
            <a:pPr algn="ctr"/>
            <a:r>
              <a:rPr lang="it-IT" sz="2000" b="1" dirty="0"/>
              <a:t>PROFESSIONISTA</a:t>
            </a:r>
          </a:p>
          <a:p>
            <a:pPr algn="ctr"/>
            <a:r>
              <a:rPr lang="it-IT" sz="2000" b="1" dirty="0"/>
              <a:t>SANITARIO</a:t>
            </a:r>
          </a:p>
        </p:txBody>
      </p:sp>
      <p:sp>
        <p:nvSpPr>
          <p:cNvPr id="8" name="Freccia in giù 7"/>
          <p:cNvSpPr/>
          <p:nvPr/>
        </p:nvSpPr>
        <p:spPr>
          <a:xfrm rot="18660186">
            <a:off x="5079342" y="2665353"/>
            <a:ext cx="360040" cy="936104"/>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p>
        </p:txBody>
      </p:sp>
      <p:sp>
        <p:nvSpPr>
          <p:cNvPr id="9" name="CasellaDiTesto 8"/>
          <p:cNvSpPr txBox="1"/>
          <p:nvPr/>
        </p:nvSpPr>
        <p:spPr>
          <a:xfrm>
            <a:off x="5812864" y="2834475"/>
            <a:ext cx="3151624" cy="1077218"/>
          </a:xfrm>
          <a:prstGeom prst="rect">
            <a:avLst/>
          </a:prstGeom>
          <a:noFill/>
        </p:spPr>
        <p:txBody>
          <a:bodyPr wrap="none" rtlCol="0">
            <a:spAutoFit/>
          </a:bodyPr>
          <a:lstStyle/>
          <a:p>
            <a:pPr algn="ctr"/>
            <a:r>
              <a:rPr lang="it-IT" sz="3200" b="1" dirty="0"/>
              <a:t>IMPRESA </a:t>
            </a:r>
          </a:p>
          <a:p>
            <a:pPr algn="ctr"/>
            <a:r>
              <a:rPr lang="it-IT" sz="3200" b="1" dirty="0"/>
              <a:t>ASSICURATRICE</a:t>
            </a:r>
          </a:p>
        </p:txBody>
      </p:sp>
      <p:pic>
        <p:nvPicPr>
          <p:cNvPr id="10" name="Immagine 9"/>
          <p:cNvPicPr>
            <a:picLocks noChangeAspect="1"/>
          </p:cNvPicPr>
          <p:nvPr/>
        </p:nvPicPr>
        <p:blipFill>
          <a:blip r:embed="rId3" cstate="print"/>
          <a:stretch>
            <a:fillRect/>
          </a:stretch>
        </p:blipFill>
        <p:spPr>
          <a:xfrm>
            <a:off x="621819" y="3859702"/>
            <a:ext cx="2149981" cy="2143125"/>
          </a:xfrm>
          <a:prstGeom prst="rect">
            <a:avLst/>
          </a:prstGeom>
          <a:ln>
            <a:noFill/>
          </a:ln>
        </p:spPr>
      </p:pic>
      <p:pic>
        <p:nvPicPr>
          <p:cNvPr id="11" name="Immagine 10"/>
          <p:cNvPicPr>
            <a:picLocks noChangeAspect="1"/>
          </p:cNvPicPr>
          <p:nvPr/>
        </p:nvPicPr>
        <p:blipFill>
          <a:blip r:embed="rId4" cstate="print"/>
          <a:stretch>
            <a:fillRect/>
          </a:stretch>
        </p:blipFill>
        <p:spPr>
          <a:xfrm>
            <a:off x="3491880" y="4562667"/>
            <a:ext cx="1737478" cy="2106693"/>
          </a:xfrm>
          <a:prstGeom prst="rect">
            <a:avLst/>
          </a:prstGeom>
        </p:spPr>
      </p:pic>
      <p:pic>
        <p:nvPicPr>
          <p:cNvPr id="12" name="Immagine 11"/>
          <p:cNvPicPr>
            <a:picLocks noChangeAspect="1"/>
          </p:cNvPicPr>
          <p:nvPr/>
        </p:nvPicPr>
        <p:blipFill>
          <a:blip r:embed="rId5" cstate="print"/>
          <a:stretch>
            <a:fillRect/>
          </a:stretch>
        </p:blipFill>
        <p:spPr>
          <a:xfrm>
            <a:off x="5940152" y="3842587"/>
            <a:ext cx="3003112" cy="2016224"/>
          </a:xfrm>
          <a:prstGeom prst="rect">
            <a:avLst/>
          </a:prstGeom>
          <a:ln>
            <a:noFill/>
          </a:ln>
          <a:effectLst>
            <a:softEdge rad="112500"/>
          </a:effectLst>
        </p:spPr>
      </p:pic>
      <p:pic>
        <p:nvPicPr>
          <p:cNvPr id="13" name="Immagine 12"/>
          <p:cNvPicPr>
            <a:picLocks noChangeAspect="1"/>
          </p:cNvPicPr>
          <p:nvPr/>
        </p:nvPicPr>
        <p:blipFill>
          <a:blip r:embed="rId6" cstate="print">
            <a:lum bright="70000" contrast="-70000"/>
            <a:extLst>
              <a:ext uri="{BEBA8EAE-BF5A-486C-A8C5-ECC9F3942E4B}">
                <a14:imgProps xmlns:a14="http://schemas.microsoft.com/office/drawing/2010/main">
                  <a14:imgLayer r:embed="rId7">
                    <a14:imgEffect>
                      <a14:backgroundRemoval t="2734" b="100000" l="9961" r="89844">
                        <a14:foregroundMark x1="50000" y1="17383" x2="50000" y2="17383"/>
                        <a14:foregroundMark x1="49609" y1="33594" x2="49609" y2="33594"/>
                        <a14:foregroundMark x1="27344" y1="60742" x2="27344" y2="60742"/>
                        <a14:foregroundMark x1="41406" y1="61523" x2="41406" y2="61523"/>
                        <a14:foregroundMark x1="72070" y1="86914" x2="72070" y2="86914"/>
                        <a14:foregroundMark x1="42383" y1="71094" x2="42383" y2="71094"/>
                        <a14:foregroundMark x1="45313" y1="72266" x2="45313" y2="72266"/>
                        <a14:backgroundMark x1="39648" y1="73242" x2="39648" y2="73242"/>
                        <a14:backgroundMark x1="40234" y1="76172" x2="40234" y2="76172"/>
                        <a14:backgroundMark x1="43555" y1="77148" x2="43555" y2="77148"/>
                        <a14:backgroundMark x1="53516" y1="70703" x2="53516" y2="70703"/>
                      </a14:backgroundRemoval>
                    </a14:imgEffect>
                  </a14:imgLayer>
                </a14:imgProps>
              </a:ext>
            </a:extLst>
          </a:blip>
          <a:stretch>
            <a:fillRect/>
          </a:stretch>
        </p:blipFill>
        <p:spPr>
          <a:xfrm>
            <a:off x="3491880" y="1682347"/>
            <a:ext cx="1667024" cy="1667024"/>
          </a:xfrm>
          <a:prstGeom prst="rect">
            <a:avLst/>
          </a:prstGeom>
        </p:spPr>
      </p:pic>
      <p:pic>
        <p:nvPicPr>
          <p:cNvPr id="15" name="Immagine 14" descr="grab1439884440new_0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64460" y="2546443"/>
            <a:ext cx="1078416" cy="515764"/>
          </a:xfrm>
          <a:prstGeom prst="rect">
            <a:avLst/>
          </a:prstGeom>
        </p:spPr>
      </p:pic>
    </p:spTree>
    <p:extLst>
      <p:ext uri="{BB962C8B-B14F-4D97-AF65-F5344CB8AC3E}">
        <p14:creationId xmlns:p14="http://schemas.microsoft.com/office/powerpoint/2010/main" val="994858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3419872" y="116632"/>
            <a:ext cx="2310248" cy="923330"/>
          </a:xfrm>
          <a:prstGeom prst="rect">
            <a:avLst/>
          </a:prstGeom>
        </p:spPr>
        <p:txBody>
          <a:bodyPr wrap="none">
            <a:spAutoFit/>
          </a:bodyPr>
          <a:lstStyle/>
          <a:p>
            <a:pPr algn="ctr"/>
            <a:r>
              <a:rPr lang="it-IT" sz="5400" b="1" dirty="0"/>
              <a:t>Rivalsa</a:t>
            </a:r>
          </a:p>
        </p:txBody>
      </p:sp>
      <p:sp>
        <p:nvSpPr>
          <p:cNvPr id="4" name="Rettangolo 3"/>
          <p:cNvSpPr/>
          <p:nvPr/>
        </p:nvSpPr>
        <p:spPr>
          <a:xfrm>
            <a:off x="2627784" y="1192801"/>
            <a:ext cx="3960440" cy="1588127"/>
          </a:xfrm>
          <a:prstGeom prst="rect">
            <a:avLst/>
          </a:prstGeom>
        </p:spPr>
        <p:txBody>
          <a:bodyPr wrap="square">
            <a:spAutoFit/>
          </a:bodyPr>
          <a:lstStyle/>
          <a:p>
            <a:pPr lvl="0" algn="ctr">
              <a:lnSpc>
                <a:spcPct val="90000"/>
              </a:lnSpc>
            </a:pPr>
            <a:r>
              <a:rPr lang="it-IT" sz="3600" b="1" dirty="0">
                <a:solidFill>
                  <a:srgbClr val="FF0000"/>
                </a:solidFill>
              </a:rPr>
              <a:t>DOLO </a:t>
            </a:r>
          </a:p>
          <a:p>
            <a:pPr lvl="0" algn="ctr">
              <a:lnSpc>
                <a:spcPct val="90000"/>
              </a:lnSpc>
            </a:pPr>
            <a:r>
              <a:rPr lang="it-IT" sz="2400" b="1" dirty="0">
                <a:solidFill>
                  <a:srgbClr val="FFFF00"/>
                </a:solidFill>
              </a:rPr>
              <a:t>|</a:t>
            </a:r>
            <a:r>
              <a:rPr lang="it-IT" sz="3600" b="1" dirty="0">
                <a:solidFill>
                  <a:srgbClr val="FFFF00"/>
                </a:solidFill>
              </a:rPr>
              <a:t> </a:t>
            </a:r>
          </a:p>
          <a:p>
            <a:pPr lvl="0" algn="ctr">
              <a:lnSpc>
                <a:spcPct val="90000"/>
              </a:lnSpc>
            </a:pPr>
            <a:r>
              <a:rPr lang="it-IT" sz="3600" b="1" dirty="0">
                <a:solidFill>
                  <a:srgbClr val="FF0000"/>
                </a:solidFill>
              </a:rPr>
              <a:t>COLPA GRAVE</a:t>
            </a:r>
          </a:p>
        </p:txBody>
      </p:sp>
      <p:pic>
        <p:nvPicPr>
          <p:cNvPr id="12" name="Immagine 11"/>
          <p:cNvPicPr>
            <a:picLocks noChangeAspect="1"/>
          </p:cNvPicPr>
          <p:nvPr/>
        </p:nvPicPr>
        <p:blipFill>
          <a:blip r:embed="rId3" cstate="print"/>
          <a:stretch>
            <a:fillRect/>
          </a:stretch>
        </p:blipFill>
        <p:spPr>
          <a:xfrm>
            <a:off x="467544" y="1184690"/>
            <a:ext cx="1584176" cy="1579124"/>
          </a:xfrm>
          <a:prstGeom prst="rect">
            <a:avLst/>
          </a:prstGeom>
          <a:ln>
            <a:noFill/>
          </a:ln>
        </p:spPr>
      </p:pic>
      <p:sp>
        <p:nvSpPr>
          <p:cNvPr id="14" name="Freccia curva 13"/>
          <p:cNvSpPr/>
          <p:nvPr/>
        </p:nvSpPr>
        <p:spPr>
          <a:xfrm flipV="1">
            <a:off x="1475656" y="2924944"/>
            <a:ext cx="2376264" cy="1080120"/>
          </a:xfrm>
          <a:prstGeom prst="bentArrow">
            <a:avLst>
              <a:gd name="adj1" fmla="val 15975"/>
              <a:gd name="adj2" fmla="val 14381"/>
              <a:gd name="adj3" fmla="val 25000"/>
              <a:gd name="adj4" fmla="val 4375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6" name="Rettangolo 5"/>
          <p:cNvSpPr/>
          <p:nvPr/>
        </p:nvSpPr>
        <p:spPr>
          <a:xfrm>
            <a:off x="107504" y="2780928"/>
            <a:ext cx="3096344" cy="62636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it-IT" sz="2800" b="1" dirty="0">
                <a:solidFill>
                  <a:prstClr val="black"/>
                </a:solidFill>
              </a:rPr>
              <a:t>CLINICA PRIVATA</a:t>
            </a:r>
          </a:p>
        </p:txBody>
      </p:sp>
      <p:sp>
        <p:nvSpPr>
          <p:cNvPr id="17" name="CasellaDiTesto 16"/>
          <p:cNvSpPr txBox="1"/>
          <p:nvPr/>
        </p:nvSpPr>
        <p:spPr>
          <a:xfrm>
            <a:off x="4788024" y="4963815"/>
            <a:ext cx="2160240" cy="769441"/>
          </a:xfrm>
          <a:prstGeom prst="rect">
            <a:avLst/>
          </a:prstGeom>
          <a:noFill/>
        </p:spPr>
        <p:txBody>
          <a:bodyPr wrap="square" rtlCol="0">
            <a:spAutoFit/>
          </a:bodyPr>
          <a:lstStyle/>
          <a:p>
            <a:pPr algn="ctr"/>
            <a:r>
              <a:rPr lang="it-IT" sz="2000" b="1" i="1" dirty="0">
                <a:solidFill>
                  <a:srgbClr val="FFFF00"/>
                </a:solidFill>
              </a:rPr>
              <a:t>DOPO</a:t>
            </a:r>
            <a:endParaRPr lang="it-IT" b="1" i="1" u="sng" dirty="0">
              <a:solidFill>
                <a:srgbClr val="FFFF00"/>
              </a:solidFill>
            </a:endParaRPr>
          </a:p>
          <a:p>
            <a:pPr algn="ctr"/>
            <a:r>
              <a:rPr lang="it-IT" sz="2400" b="1" i="1" dirty="0"/>
              <a:t>Risarcimento</a:t>
            </a:r>
            <a:endParaRPr lang="it-IT" b="1" i="1" dirty="0"/>
          </a:p>
        </p:txBody>
      </p:sp>
      <p:sp>
        <p:nvSpPr>
          <p:cNvPr id="18" name="Rettangolo 17"/>
          <p:cNvSpPr/>
          <p:nvPr/>
        </p:nvSpPr>
        <p:spPr>
          <a:xfrm>
            <a:off x="2051720" y="6309320"/>
            <a:ext cx="6840760" cy="523220"/>
          </a:xfrm>
          <a:prstGeom prst="rect">
            <a:avLst/>
          </a:prstGeom>
          <a:noFill/>
          <a:ln>
            <a:noFill/>
          </a:ln>
        </p:spPr>
        <p:txBody>
          <a:bodyPr wrap="square">
            <a:spAutoFit/>
          </a:bodyPr>
          <a:lstStyle/>
          <a:p>
            <a:pPr algn="ctr"/>
            <a:r>
              <a:rPr lang="it-IT" sz="2800" i="1" dirty="0"/>
              <a:t>Decisione nel giudizio </a:t>
            </a:r>
            <a:r>
              <a:rPr lang="it-IT" sz="2800" dirty="0">
                <a:latin typeface="Times New Roman"/>
                <a:cs typeface="Times New Roman"/>
              </a:rPr>
              <a:t>→</a:t>
            </a:r>
            <a:r>
              <a:rPr lang="it-IT" sz="2800" dirty="0"/>
              <a:t> </a:t>
            </a:r>
            <a:r>
              <a:rPr lang="it-IT" sz="2800" b="1" i="1" dirty="0"/>
              <a:t>NON fa stato</a:t>
            </a:r>
            <a:endParaRPr lang="it-IT" sz="2800" b="1" dirty="0"/>
          </a:p>
        </p:txBody>
      </p:sp>
      <p:sp>
        <p:nvSpPr>
          <p:cNvPr id="15" name="CasellaDiTesto 14"/>
          <p:cNvSpPr txBox="1"/>
          <p:nvPr/>
        </p:nvSpPr>
        <p:spPr>
          <a:xfrm>
            <a:off x="1800200" y="4581128"/>
            <a:ext cx="2843808" cy="677108"/>
          </a:xfrm>
          <a:prstGeom prst="rect">
            <a:avLst/>
          </a:prstGeom>
          <a:noFill/>
        </p:spPr>
        <p:txBody>
          <a:bodyPr wrap="square" rtlCol="0">
            <a:spAutoFit/>
          </a:bodyPr>
          <a:lstStyle/>
          <a:p>
            <a:pPr algn="ctr"/>
            <a:r>
              <a:rPr lang="it-IT" sz="2000" b="1" i="1" dirty="0">
                <a:solidFill>
                  <a:srgbClr val="FFFF00"/>
                </a:solidFill>
              </a:rPr>
              <a:t>SE</a:t>
            </a:r>
            <a:endParaRPr lang="it-IT" b="1" i="1" dirty="0">
              <a:solidFill>
                <a:srgbClr val="FFFF00"/>
              </a:solidFill>
            </a:endParaRPr>
          </a:p>
          <a:p>
            <a:pPr algn="ctr">
              <a:spcAft>
                <a:spcPts val="600"/>
              </a:spcAft>
            </a:pPr>
            <a:r>
              <a:rPr lang="it-IT" b="1" i="1" dirty="0"/>
              <a:t>NON è stato parte di </a:t>
            </a:r>
          </a:p>
        </p:txBody>
      </p:sp>
      <p:sp>
        <p:nvSpPr>
          <p:cNvPr id="9" name="Rettangolo 8"/>
          <p:cNvSpPr/>
          <p:nvPr/>
        </p:nvSpPr>
        <p:spPr>
          <a:xfrm>
            <a:off x="7112" y="3888432"/>
            <a:ext cx="2332640"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it-IT" sz="2400" b="1" dirty="0">
                <a:solidFill>
                  <a:prstClr val="black"/>
                </a:solidFill>
              </a:rPr>
              <a:t> GIUDICE CIVILE </a:t>
            </a:r>
            <a:endParaRPr lang="it-IT" b="1" dirty="0"/>
          </a:p>
        </p:txBody>
      </p:sp>
      <p:pic>
        <p:nvPicPr>
          <p:cNvPr id="16" name="Immagine 15"/>
          <p:cNvPicPr>
            <a:picLocks noChangeAspect="1"/>
          </p:cNvPicPr>
          <p:nvPr/>
        </p:nvPicPr>
        <p:blipFill>
          <a:blip r:embed="rId4" cstate="print"/>
          <a:stretch>
            <a:fillRect/>
          </a:stretch>
        </p:blipFill>
        <p:spPr>
          <a:xfrm>
            <a:off x="323529" y="4248472"/>
            <a:ext cx="1678722" cy="1124744"/>
          </a:xfrm>
          <a:prstGeom prst="rect">
            <a:avLst/>
          </a:prstGeom>
          <a:ln>
            <a:noFill/>
          </a:ln>
          <a:effectLst>
            <a:softEdge rad="112500"/>
          </a:effectLst>
        </p:spPr>
      </p:pic>
      <p:sp>
        <p:nvSpPr>
          <p:cNvPr id="19" name="Freccia in giù 18"/>
          <p:cNvSpPr/>
          <p:nvPr/>
        </p:nvSpPr>
        <p:spPr>
          <a:xfrm rot="4000678">
            <a:off x="4288420" y="3437177"/>
            <a:ext cx="360040" cy="1814847"/>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p>
        </p:txBody>
      </p:sp>
      <p:sp>
        <p:nvSpPr>
          <p:cNvPr id="20" name="Freccia in giù 19"/>
          <p:cNvSpPr/>
          <p:nvPr/>
        </p:nvSpPr>
        <p:spPr>
          <a:xfrm>
            <a:off x="5673824" y="4097392"/>
            <a:ext cx="360040" cy="84732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p>
        </p:txBody>
      </p:sp>
      <p:sp>
        <p:nvSpPr>
          <p:cNvPr id="22" name="Freccia in giù 21"/>
          <p:cNvSpPr/>
          <p:nvPr/>
        </p:nvSpPr>
        <p:spPr>
          <a:xfrm rot="17685649">
            <a:off x="7007128" y="3597286"/>
            <a:ext cx="360040" cy="147025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p>
        </p:txBody>
      </p:sp>
      <p:sp>
        <p:nvSpPr>
          <p:cNvPr id="21" name="Rettangolo 20"/>
          <p:cNvSpPr/>
          <p:nvPr/>
        </p:nvSpPr>
        <p:spPr>
          <a:xfrm>
            <a:off x="7591782" y="4645585"/>
            <a:ext cx="1460657" cy="1077218"/>
          </a:xfrm>
          <a:prstGeom prst="rect">
            <a:avLst/>
          </a:prstGeom>
        </p:spPr>
        <p:txBody>
          <a:bodyPr wrap="none">
            <a:spAutoFit/>
          </a:bodyPr>
          <a:lstStyle/>
          <a:p>
            <a:pPr algn="ctr"/>
            <a:r>
              <a:rPr lang="it-IT" sz="2000" b="1" i="1" dirty="0">
                <a:solidFill>
                  <a:srgbClr val="FFFF00"/>
                </a:solidFill>
              </a:rPr>
              <a:t>ENTRO</a:t>
            </a:r>
            <a:endParaRPr lang="it-IT" b="1" i="1" u="sng" dirty="0">
              <a:solidFill>
                <a:srgbClr val="FFFF00"/>
              </a:solidFill>
            </a:endParaRPr>
          </a:p>
          <a:p>
            <a:pPr algn="ctr"/>
            <a:r>
              <a:rPr lang="it-IT" sz="2400" b="1" i="1" dirty="0"/>
              <a:t>1 anno</a:t>
            </a:r>
            <a:r>
              <a:rPr lang="it-IT" sz="2400" i="1" dirty="0"/>
              <a:t> </a:t>
            </a:r>
          </a:p>
          <a:p>
            <a:pPr algn="ctr"/>
            <a:r>
              <a:rPr lang="it-IT" sz="2000" i="1" dirty="0"/>
              <a:t>risarcimento</a:t>
            </a:r>
          </a:p>
        </p:txBody>
      </p:sp>
      <p:pic>
        <p:nvPicPr>
          <p:cNvPr id="1026" name="Picture 2" descr="Risultati immagini per medico triste"/>
          <p:cNvPicPr>
            <a:picLocks noChangeAspect="1" noChangeArrowheads="1"/>
          </p:cNvPicPr>
          <p:nvPr/>
        </p:nvPicPr>
        <p:blipFill>
          <a:blip r:embed="rId5" cstate="print"/>
          <a:srcRect/>
          <a:stretch>
            <a:fillRect/>
          </a:stretch>
        </p:blipFill>
        <p:spPr bwMode="auto">
          <a:xfrm>
            <a:off x="6953492" y="2104256"/>
            <a:ext cx="2299028" cy="1684784"/>
          </a:xfrm>
          <a:prstGeom prst="rect">
            <a:avLst/>
          </a:prstGeom>
          <a:ln>
            <a:noFill/>
          </a:ln>
          <a:effectLst>
            <a:softEdge rad="112500"/>
          </a:effectLst>
        </p:spPr>
      </p:pic>
      <p:sp>
        <p:nvSpPr>
          <p:cNvPr id="8" name="Rettangolo 7"/>
          <p:cNvSpPr/>
          <p:nvPr/>
        </p:nvSpPr>
        <p:spPr>
          <a:xfrm>
            <a:off x="3873624" y="3510527"/>
            <a:ext cx="4464496" cy="5760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it-IT" sz="3200" dirty="0">
                <a:solidFill>
                  <a:prstClr val="black"/>
                </a:solidFill>
              </a:rPr>
              <a:t>Professionista</a:t>
            </a:r>
          </a:p>
        </p:txBody>
      </p:sp>
      <p:cxnSp>
        <p:nvCxnSpPr>
          <p:cNvPr id="24" name="Connettore 1 23"/>
          <p:cNvCxnSpPr>
            <a:stCxn id="15" idx="2"/>
            <a:endCxn id="28" idx="0"/>
          </p:cNvCxnSpPr>
          <p:nvPr/>
        </p:nvCxnSpPr>
        <p:spPr>
          <a:xfrm flipH="1">
            <a:off x="2331185" y="5258236"/>
            <a:ext cx="890919" cy="258996"/>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Connettore 1 25"/>
          <p:cNvCxnSpPr>
            <a:stCxn id="15" idx="2"/>
            <a:endCxn id="30" idx="0"/>
          </p:cNvCxnSpPr>
          <p:nvPr/>
        </p:nvCxnSpPr>
        <p:spPr>
          <a:xfrm>
            <a:off x="3222104" y="5258236"/>
            <a:ext cx="617749" cy="260737"/>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8" name="Rettangolo 27"/>
          <p:cNvSpPr/>
          <p:nvPr/>
        </p:nvSpPr>
        <p:spPr>
          <a:xfrm>
            <a:off x="1835696" y="5517232"/>
            <a:ext cx="990977" cy="369332"/>
          </a:xfrm>
          <a:prstGeom prst="rect">
            <a:avLst/>
          </a:prstGeom>
        </p:spPr>
        <p:txBody>
          <a:bodyPr wrap="none">
            <a:spAutoFit/>
          </a:bodyPr>
          <a:lstStyle/>
          <a:p>
            <a:r>
              <a:rPr lang="it-IT" b="1" i="1" dirty="0"/>
              <a:t>giudizio </a:t>
            </a:r>
            <a:endParaRPr lang="it-IT" dirty="0"/>
          </a:p>
        </p:txBody>
      </p:sp>
      <p:sp>
        <p:nvSpPr>
          <p:cNvPr id="30" name="Rettangolo 29"/>
          <p:cNvSpPr/>
          <p:nvPr/>
        </p:nvSpPr>
        <p:spPr>
          <a:xfrm>
            <a:off x="3059832" y="5518973"/>
            <a:ext cx="1560042" cy="646331"/>
          </a:xfrm>
          <a:prstGeom prst="rect">
            <a:avLst/>
          </a:prstGeom>
        </p:spPr>
        <p:txBody>
          <a:bodyPr wrap="none">
            <a:spAutoFit/>
          </a:bodyPr>
          <a:lstStyle/>
          <a:p>
            <a:pPr algn="ctr"/>
            <a:r>
              <a:rPr lang="it-IT" b="1" i="1" dirty="0"/>
              <a:t>procedura </a:t>
            </a:r>
          </a:p>
          <a:p>
            <a:pPr algn="ctr"/>
            <a:r>
              <a:rPr lang="it-IT" b="1" i="1" dirty="0"/>
              <a:t>stragiudiziale </a:t>
            </a:r>
            <a:endParaRPr lang="it-IT" dirty="0"/>
          </a:p>
        </p:txBody>
      </p:sp>
    </p:spTree>
    <p:extLst>
      <p:ext uri="{BB962C8B-B14F-4D97-AF65-F5344CB8AC3E}">
        <p14:creationId xmlns:p14="http://schemas.microsoft.com/office/powerpoint/2010/main" val="3313900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475656" y="3573016"/>
            <a:ext cx="6400800" cy="2952328"/>
          </a:xfrm>
        </p:spPr>
        <p:txBody>
          <a:bodyPr>
            <a:noAutofit/>
          </a:bodyPr>
          <a:lstStyle/>
          <a:p>
            <a:r>
              <a:rPr lang="it-IT" sz="4000" b="1" dirty="0">
                <a:solidFill>
                  <a:schemeClr val="tx1"/>
                </a:solidFill>
              </a:rPr>
              <a:t>Responsabilità Amministrativa</a:t>
            </a:r>
          </a:p>
          <a:p>
            <a:r>
              <a:rPr lang="it-IT" sz="4000" i="1" dirty="0">
                <a:solidFill>
                  <a:srgbClr val="FFFF00"/>
                </a:solidFill>
              </a:rPr>
              <a:t>Articolo 9</a:t>
            </a:r>
          </a:p>
        </p:txBody>
      </p:sp>
      <p:sp>
        <p:nvSpPr>
          <p:cNvPr id="12290" name="AutoShape 2" descr="Risultati immagini per corte dei conti"/>
          <p:cNvSpPr>
            <a:spLocks noChangeAspect="1" noChangeArrowheads="1"/>
          </p:cNvSpPr>
          <p:nvPr/>
        </p:nvSpPr>
        <p:spPr bwMode="auto">
          <a:xfrm>
            <a:off x="155575" y="-776288"/>
            <a:ext cx="4286250" cy="16192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 name="Picture 2" descr="Risultati immagini per corte dei conti"/>
          <p:cNvPicPr>
            <a:picLocks noChangeAspect="1" noChangeArrowheads="1"/>
          </p:cNvPicPr>
          <p:nvPr/>
        </p:nvPicPr>
        <p:blipFill>
          <a:blip r:embed="rId3" cstate="print"/>
          <a:srcRect/>
          <a:stretch>
            <a:fillRect/>
          </a:stretch>
        </p:blipFill>
        <p:spPr bwMode="auto">
          <a:xfrm>
            <a:off x="2195736" y="692696"/>
            <a:ext cx="4772563"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5821879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4211960" y="4221088"/>
            <a:ext cx="4392488" cy="6480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it-IT" sz="3200" dirty="0">
                <a:solidFill>
                  <a:prstClr val="black"/>
                </a:solidFill>
              </a:rPr>
              <a:t>Professionista Sanitario</a:t>
            </a:r>
          </a:p>
        </p:txBody>
      </p:sp>
      <p:sp>
        <p:nvSpPr>
          <p:cNvPr id="10" name="Rettangolo 9"/>
          <p:cNvSpPr/>
          <p:nvPr/>
        </p:nvSpPr>
        <p:spPr>
          <a:xfrm>
            <a:off x="1127522" y="44624"/>
            <a:ext cx="6972870" cy="707886"/>
          </a:xfrm>
          <a:prstGeom prst="rect">
            <a:avLst/>
          </a:prstGeom>
        </p:spPr>
        <p:txBody>
          <a:bodyPr wrap="none">
            <a:spAutoFit/>
          </a:bodyPr>
          <a:lstStyle/>
          <a:p>
            <a:pPr algn="ctr"/>
            <a:r>
              <a:rPr lang="it-IT" sz="4000" b="1" dirty="0"/>
              <a:t>Responsabilità Amministrativa</a:t>
            </a:r>
          </a:p>
        </p:txBody>
      </p:sp>
      <p:sp>
        <p:nvSpPr>
          <p:cNvPr id="14" name="Freccia curva 13"/>
          <p:cNvSpPr/>
          <p:nvPr/>
        </p:nvSpPr>
        <p:spPr>
          <a:xfrm flipV="1">
            <a:off x="1835696" y="3573016"/>
            <a:ext cx="2376264" cy="1152128"/>
          </a:xfrm>
          <a:prstGeom prst="bentArrow">
            <a:avLst>
              <a:gd name="adj1" fmla="val 15975"/>
              <a:gd name="adj2" fmla="val 14381"/>
              <a:gd name="adj3" fmla="val 25000"/>
              <a:gd name="adj4" fmla="val 4375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6" name="Rettangolo 5"/>
          <p:cNvSpPr/>
          <p:nvPr/>
        </p:nvSpPr>
        <p:spPr>
          <a:xfrm>
            <a:off x="467544" y="3429000"/>
            <a:ext cx="3096344" cy="62636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it-IT" sz="2800" b="1" dirty="0">
                <a:solidFill>
                  <a:prstClr val="black"/>
                </a:solidFill>
              </a:rPr>
              <a:t>P.M. CONTABILE</a:t>
            </a:r>
          </a:p>
        </p:txBody>
      </p:sp>
      <p:sp>
        <p:nvSpPr>
          <p:cNvPr id="3" name="Rettangolo 2"/>
          <p:cNvSpPr/>
          <p:nvPr/>
        </p:nvSpPr>
        <p:spPr>
          <a:xfrm>
            <a:off x="2799184" y="2492896"/>
            <a:ext cx="3816424" cy="954107"/>
          </a:xfrm>
          <a:prstGeom prst="rect">
            <a:avLst/>
          </a:prstGeom>
        </p:spPr>
        <p:txBody>
          <a:bodyPr wrap="square">
            <a:spAutoFit/>
          </a:bodyPr>
          <a:lstStyle/>
          <a:p>
            <a:pPr algn="ctr"/>
            <a:r>
              <a:rPr lang="it-IT" sz="2800" b="1" i="1" dirty="0">
                <a:solidFill>
                  <a:schemeClr val="accent2">
                    <a:lumMod val="40000"/>
                    <a:lumOff val="60000"/>
                  </a:schemeClr>
                </a:solidFill>
              </a:rPr>
              <a:t>Procuratore Regionale </a:t>
            </a:r>
            <a:r>
              <a:rPr lang="it-IT" sz="2800" b="1" i="1" u="sng" dirty="0">
                <a:solidFill>
                  <a:schemeClr val="accent2">
                    <a:lumMod val="40000"/>
                    <a:lumOff val="60000"/>
                  </a:schemeClr>
                </a:solidFill>
              </a:rPr>
              <a:t>Corte dei Conti</a:t>
            </a:r>
          </a:p>
        </p:txBody>
      </p:sp>
      <p:sp>
        <p:nvSpPr>
          <p:cNvPr id="12" name="Rettangolo 11"/>
          <p:cNvSpPr/>
          <p:nvPr/>
        </p:nvSpPr>
        <p:spPr>
          <a:xfrm>
            <a:off x="2727176" y="764704"/>
            <a:ext cx="3672408" cy="1532727"/>
          </a:xfrm>
          <a:prstGeom prst="rect">
            <a:avLst/>
          </a:prstGeom>
        </p:spPr>
        <p:txBody>
          <a:bodyPr wrap="square">
            <a:spAutoFit/>
          </a:bodyPr>
          <a:lstStyle/>
          <a:p>
            <a:pPr lvl="0" algn="ctr">
              <a:lnSpc>
                <a:spcPct val="90000"/>
              </a:lnSpc>
            </a:pPr>
            <a:r>
              <a:rPr lang="it-IT" sz="3200" b="1" dirty="0">
                <a:solidFill>
                  <a:srgbClr val="FF0000"/>
                </a:solidFill>
              </a:rPr>
              <a:t>DOLO </a:t>
            </a:r>
          </a:p>
          <a:p>
            <a:pPr lvl="0" algn="ctr">
              <a:lnSpc>
                <a:spcPct val="90000"/>
              </a:lnSpc>
            </a:pPr>
            <a:r>
              <a:rPr lang="it-IT" sz="2800" b="1" dirty="0">
                <a:solidFill>
                  <a:srgbClr val="FFFF00"/>
                </a:solidFill>
              </a:rPr>
              <a:t>|</a:t>
            </a:r>
            <a:r>
              <a:rPr lang="it-IT" sz="4000" b="1" dirty="0">
                <a:solidFill>
                  <a:srgbClr val="FFFF00"/>
                </a:solidFill>
              </a:rPr>
              <a:t>  </a:t>
            </a:r>
          </a:p>
          <a:p>
            <a:pPr lvl="0" algn="ctr">
              <a:lnSpc>
                <a:spcPct val="90000"/>
              </a:lnSpc>
            </a:pPr>
            <a:r>
              <a:rPr lang="it-IT" sz="3200" b="1" dirty="0">
                <a:solidFill>
                  <a:srgbClr val="FF0000"/>
                </a:solidFill>
              </a:rPr>
              <a:t>COLPA GRAVE</a:t>
            </a:r>
          </a:p>
        </p:txBody>
      </p:sp>
      <p:sp>
        <p:nvSpPr>
          <p:cNvPr id="9" name="Rettangolo 8"/>
          <p:cNvSpPr/>
          <p:nvPr/>
        </p:nvSpPr>
        <p:spPr>
          <a:xfrm>
            <a:off x="488834" y="4653136"/>
            <a:ext cx="3003046"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it-IT" sz="2400" b="1" dirty="0">
                <a:solidFill>
                  <a:prstClr val="black"/>
                </a:solidFill>
              </a:rPr>
              <a:t>GIUDICE CONTABILE</a:t>
            </a:r>
            <a:endParaRPr lang="it-IT" b="1" dirty="0"/>
          </a:p>
        </p:txBody>
      </p:sp>
      <p:pic>
        <p:nvPicPr>
          <p:cNvPr id="16" name="Immagine 15"/>
          <p:cNvPicPr>
            <a:picLocks noChangeAspect="1"/>
          </p:cNvPicPr>
          <p:nvPr/>
        </p:nvPicPr>
        <p:blipFill>
          <a:blip r:embed="rId3" cstate="print"/>
          <a:stretch>
            <a:fillRect/>
          </a:stretch>
        </p:blipFill>
        <p:spPr>
          <a:xfrm>
            <a:off x="994341" y="5070176"/>
            <a:ext cx="1849467" cy="1239143"/>
          </a:xfrm>
          <a:prstGeom prst="rect">
            <a:avLst/>
          </a:prstGeom>
          <a:ln>
            <a:noFill/>
          </a:ln>
          <a:effectLst>
            <a:softEdge rad="112500"/>
          </a:effectLst>
        </p:spPr>
      </p:pic>
      <p:pic>
        <p:nvPicPr>
          <p:cNvPr id="13314" name="Picture 2" descr="Risultati immagini per logo medici"/>
          <p:cNvPicPr>
            <a:picLocks noChangeAspect="1" noChangeArrowheads="1"/>
          </p:cNvPicPr>
          <p:nvPr/>
        </p:nvPicPr>
        <p:blipFill>
          <a:blip r:embed="rId4" cstate="print"/>
          <a:srcRect/>
          <a:stretch>
            <a:fillRect/>
          </a:stretch>
        </p:blipFill>
        <p:spPr bwMode="auto">
          <a:xfrm>
            <a:off x="6471592" y="980728"/>
            <a:ext cx="1556792" cy="1556792"/>
          </a:xfrm>
          <a:prstGeom prst="rect">
            <a:avLst/>
          </a:prstGeom>
          <a:ln>
            <a:noFill/>
          </a:ln>
          <a:effectLst>
            <a:outerShdw blurRad="292100" dist="139700" dir="2700000" algn="tl" rotWithShape="0">
              <a:srgbClr val="333333">
                <a:alpha val="65000"/>
              </a:srgbClr>
            </a:outerShdw>
          </a:effectLst>
        </p:spPr>
      </p:pic>
      <p:sp>
        <p:nvSpPr>
          <p:cNvPr id="15" name="Freccia in giù 14"/>
          <p:cNvSpPr/>
          <p:nvPr/>
        </p:nvSpPr>
        <p:spPr>
          <a:xfrm>
            <a:off x="4383360" y="2276872"/>
            <a:ext cx="360040" cy="36004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p>
        </p:txBody>
      </p:sp>
      <p:pic>
        <p:nvPicPr>
          <p:cNvPr id="13316" name="Picture 4" descr="Risultati immagini per medico triste"/>
          <p:cNvPicPr>
            <a:picLocks noChangeAspect="1" noChangeArrowheads="1"/>
          </p:cNvPicPr>
          <p:nvPr/>
        </p:nvPicPr>
        <p:blipFill>
          <a:blip r:embed="rId5" cstate="print"/>
          <a:srcRect/>
          <a:stretch>
            <a:fillRect/>
          </a:stretch>
        </p:blipFill>
        <p:spPr bwMode="auto">
          <a:xfrm>
            <a:off x="4950224" y="4907978"/>
            <a:ext cx="2934144" cy="19500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03237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losione 2 20"/>
          <p:cNvSpPr/>
          <p:nvPr/>
        </p:nvSpPr>
        <p:spPr>
          <a:xfrm rot="493703">
            <a:off x="3925884" y="4813880"/>
            <a:ext cx="5828734" cy="2459147"/>
          </a:xfrm>
          <a:prstGeom prst="irregularSeal2">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Freccia in giù 5"/>
          <p:cNvSpPr/>
          <p:nvPr/>
        </p:nvSpPr>
        <p:spPr>
          <a:xfrm rot="3795195">
            <a:off x="5977260" y="2650161"/>
            <a:ext cx="360040" cy="2073875"/>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p>
        </p:txBody>
      </p:sp>
      <p:sp>
        <p:nvSpPr>
          <p:cNvPr id="4" name="Rettangolo 3"/>
          <p:cNvSpPr/>
          <p:nvPr/>
        </p:nvSpPr>
        <p:spPr>
          <a:xfrm>
            <a:off x="2900410" y="116632"/>
            <a:ext cx="3246403" cy="1200329"/>
          </a:xfrm>
          <a:prstGeom prst="rect">
            <a:avLst/>
          </a:prstGeom>
        </p:spPr>
        <p:txBody>
          <a:bodyPr wrap="none">
            <a:spAutoFit/>
          </a:bodyPr>
          <a:lstStyle/>
          <a:p>
            <a:pPr algn="ctr"/>
            <a:r>
              <a:rPr lang="it-IT" sz="3600" b="1" dirty="0"/>
              <a:t>Obblighi </a:t>
            </a:r>
          </a:p>
          <a:p>
            <a:pPr algn="ctr"/>
            <a:r>
              <a:rPr lang="it-IT" sz="3600" b="1" dirty="0"/>
              <a:t>Comunicazione</a:t>
            </a:r>
          </a:p>
        </p:txBody>
      </p:sp>
      <p:sp>
        <p:nvSpPr>
          <p:cNvPr id="6" name="CasellaDiTesto 5"/>
          <p:cNvSpPr txBox="1"/>
          <p:nvPr/>
        </p:nvSpPr>
        <p:spPr>
          <a:xfrm>
            <a:off x="1331640" y="2195572"/>
            <a:ext cx="1479892" cy="646331"/>
          </a:xfrm>
          <a:prstGeom prst="rect">
            <a:avLst/>
          </a:prstGeom>
          <a:noFill/>
        </p:spPr>
        <p:txBody>
          <a:bodyPr wrap="none" rtlCol="0">
            <a:spAutoFit/>
          </a:bodyPr>
          <a:lstStyle/>
          <a:p>
            <a:pPr algn="ctr"/>
            <a:r>
              <a:rPr lang="it-IT" b="1" dirty="0"/>
              <a:t>STRUTTURA </a:t>
            </a:r>
          </a:p>
          <a:p>
            <a:pPr algn="ctr"/>
            <a:r>
              <a:rPr lang="it-IT" b="1" dirty="0"/>
              <a:t>SANITARIA</a:t>
            </a:r>
          </a:p>
        </p:txBody>
      </p:sp>
      <p:sp>
        <p:nvSpPr>
          <p:cNvPr id="7" name="Freccia in giù 5"/>
          <p:cNvSpPr/>
          <p:nvPr/>
        </p:nvSpPr>
        <p:spPr>
          <a:xfrm rot="17719241">
            <a:off x="3017631" y="2544698"/>
            <a:ext cx="360040" cy="2073875"/>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p>
        </p:txBody>
      </p:sp>
      <p:sp>
        <p:nvSpPr>
          <p:cNvPr id="8" name="CasellaDiTesto 7"/>
          <p:cNvSpPr txBox="1"/>
          <p:nvPr/>
        </p:nvSpPr>
        <p:spPr>
          <a:xfrm>
            <a:off x="3576772" y="4715852"/>
            <a:ext cx="2025363"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it-IT" b="1" dirty="0"/>
              <a:t>PROFESSIONISTA</a:t>
            </a:r>
          </a:p>
        </p:txBody>
      </p:sp>
      <p:sp>
        <p:nvSpPr>
          <p:cNvPr id="10" name="CasellaDiTesto 9"/>
          <p:cNvSpPr txBox="1"/>
          <p:nvPr/>
        </p:nvSpPr>
        <p:spPr>
          <a:xfrm>
            <a:off x="6372200" y="2197313"/>
            <a:ext cx="1853580" cy="646331"/>
          </a:xfrm>
          <a:prstGeom prst="rect">
            <a:avLst/>
          </a:prstGeom>
          <a:noFill/>
        </p:spPr>
        <p:txBody>
          <a:bodyPr wrap="none" rtlCol="0">
            <a:spAutoFit/>
          </a:bodyPr>
          <a:lstStyle/>
          <a:p>
            <a:pPr algn="ctr"/>
            <a:r>
              <a:rPr lang="it-IT" b="1" dirty="0"/>
              <a:t>IMPRESA </a:t>
            </a:r>
          </a:p>
          <a:p>
            <a:pPr algn="ctr"/>
            <a:r>
              <a:rPr lang="it-IT" b="1" dirty="0"/>
              <a:t>ASSICURATRICE</a:t>
            </a:r>
          </a:p>
        </p:txBody>
      </p:sp>
      <p:pic>
        <p:nvPicPr>
          <p:cNvPr id="11" name="Immagine 10"/>
          <p:cNvPicPr>
            <a:picLocks noChangeAspect="1"/>
          </p:cNvPicPr>
          <p:nvPr/>
        </p:nvPicPr>
        <p:blipFill>
          <a:blip r:embed="rId3" cstate="print"/>
          <a:stretch>
            <a:fillRect/>
          </a:stretch>
        </p:blipFill>
        <p:spPr>
          <a:xfrm>
            <a:off x="1475656" y="2843644"/>
            <a:ext cx="1152128" cy="1148454"/>
          </a:xfrm>
          <a:prstGeom prst="rect">
            <a:avLst/>
          </a:prstGeom>
          <a:ln>
            <a:noFill/>
          </a:ln>
        </p:spPr>
      </p:pic>
      <p:pic>
        <p:nvPicPr>
          <p:cNvPr id="12" name="Immagine 11"/>
          <p:cNvPicPr>
            <a:picLocks noChangeAspect="1"/>
          </p:cNvPicPr>
          <p:nvPr/>
        </p:nvPicPr>
        <p:blipFill>
          <a:blip r:embed="rId4" cstate="print"/>
          <a:stretch>
            <a:fillRect/>
          </a:stretch>
        </p:blipFill>
        <p:spPr>
          <a:xfrm>
            <a:off x="4067944" y="3347700"/>
            <a:ext cx="1143598" cy="1386613"/>
          </a:xfrm>
          <a:prstGeom prst="rect">
            <a:avLst/>
          </a:prstGeom>
        </p:spPr>
      </p:pic>
      <p:pic>
        <p:nvPicPr>
          <p:cNvPr id="13" name="Immagine 12"/>
          <p:cNvPicPr>
            <a:picLocks noChangeAspect="1"/>
          </p:cNvPicPr>
          <p:nvPr/>
        </p:nvPicPr>
        <p:blipFill>
          <a:blip r:embed="rId5" cstate="print"/>
          <a:stretch>
            <a:fillRect/>
          </a:stretch>
        </p:blipFill>
        <p:spPr>
          <a:xfrm>
            <a:off x="6385844" y="2699628"/>
            <a:ext cx="1930572" cy="1296144"/>
          </a:xfrm>
          <a:prstGeom prst="rect">
            <a:avLst/>
          </a:prstGeom>
          <a:ln>
            <a:noFill/>
          </a:ln>
          <a:effectLst>
            <a:softEdge rad="112500"/>
          </a:effectLst>
        </p:spPr>
      </p:pic>
      <p:sp>
        <p:nvSpPr>
          <p:cNvPr id="2" name="Rettangolo 1"/>
          <p:cNvSpPr/>
          <p:nvPr/>
        </p:nvSpPr>
        <p:spPr>
          <a:xfrm>
            <a:off x="3491880" y="1412776"/>
            <a:ext cx="2286000" cy="2148280"/>
          </a:xfrm>
          <a:prstGeom prst="rect">
            <a:avLst/>
          </a:prstGeom>
        </p:spPr>
        <p:txBody>
          <a:bodyPr>
            <a:spAutoFit/>
          </a:bodyPr>
          <a:lstStyle/>
          <a:p>
            <a:pPr lvl="0" algn="ctr">
              <a:lnSpc>
                <a:spcPct val="80000"/>
              </a:lnSpc>
              <a:spcBef>
                <a:spcPct val="20000"/>
              </a:spcBef>
            </a:pPr>
            <a:r>
              <a:rPr lang="it-IT" sz="2400" b="1" dirty="0">
                <a:solidFill>
                  <a:srgbClr val="FFFF00"/>
                </a:solidFill>
              </a:rPr>
              <a:t>Instaurazione Giudizio </a:t>
            </a:r>
          </a:p>
          <a:p>
            <a:pPr algn="ctr">
              <a:lnSpc>
                <a:spcPct val="80000"/>
              </a:lnSpc>
              <a:spcBef>
                <a:spcPct val="20000"/>
              </a:spcBef>
            </a:pPr>
            <a:r>
              <a:rPr lang="it-IT" sz="2400" b="1" dirty="0">
                <a:solidFill>
                  <a:srgbClr val="FFFF00"/>
                </a:solidFill>
              </a:rPr>
              <a:t>/</a:t>
            </a:r>
          </a:p>
          <a:p>
            <a:pPr algn="ctr">
              <a:lnSpc>
                <a:spcPct val="80000"/>
              </a:lnSpc>
              <a:spcBef>
                <a:spcPct val="20000"/>
              </a:spcBef>
            </a:pPr>
            <a:r>
              <a:rPr lang="it-IT" sz="2400" b="1" dirty="0">
                <a:solidFill>
                  <a:srgbClr val="FFFF00"/>
                </a:solidFill>
              </a:rPr>
              <a:t>Avvio Trattative Stragiudiziali </a:t>
            </a:r>
          </a:p>
          <a:p>
            <a:pPr algn="ctr">
              <a:lnSpc>
                <a:spcPct val="80000"/>
              </a:lnSpc>
              <a:spcBef>
                <a:spcPct val="20000"/>
              </a:spcBef>
            </a:pPr>
            <a:r>
              <a:rPr lang="it-IT" sz="1400" i="1" dirty="0">
                <a:solidFill>
                  <a:srgbClr val="FFFF00"/>
                </a:solidFill>
              </a:rPr>
              <a:t>invito a prendervi parte</a:t>
            </a:r>
          </a:p>
          <a:p>
            <a:pPr lvl="0" algn="ctr">
              <a:lnSpc>
                <a:spcPct val="80000"/>
              </a:lnSpc>
              <a:spcBef>
                <a:spcPct val="20000"/>
              </a:spcBef>
            </a:pPr>
            <a:endParaRPr lang="it-IT" sz="1400" i="1" dirty="0">
              <a:solidFill>
                <a:srgbClr val="FFFF00"/>
              </a:solidFill>
            </a:endParaRPr>
          </a:p>
        </p:txBody>
      </p:sp>
      <p:sp>
        <p:nvSpPr>
          <p:cNvPr id="16" name="Rettangolo 15"/>
          <p:cNvSpPr/>
          <p:nvPr/>
        </p:nvSpPr>
        <p:spPr>
          <a:xfrm>
            <a:off x="4427984" y="5661248"/>
            <a:ext cx="4608512" cy="980268"/>
          </a:xfrm>
          <a:prstGeom prst="rect">
            <a:avLst/>
          </a:prstGeom>
        </p:spPr>
        <p:txBody>
          <a:bodyPr wrap="square">
            <a:spAutoFit/>
          </a:bodyPr>
          <a:lstStyle/>
          <a:p>
            <a:pPr lvl="0" algn="ctr">
              <a:lnSpc>
                <a:spcPct val="90000"/>
              </a:lnSpc>
              <a:spcBef>
                <a:spcPct val="20000"/>
              </a:spcBef>
            </a:pPr>
            <a:r>
              <a:rPr lang="it-IT" sz="2500" b="1" dirty="0">
                <a:solidFill>
                  <a:srgbClr val="000000"/>
                </a:solidFill>
              </a:rPr>
              <a:t>Preclusione ammissibilità </a:t>
            </a:r>
          </a:p>
          <a:p>
            <a:pPr lvl="0" algn="ctr">
              <a:lnSpc>
                <a:spcPct val="90000"/>
              </a:lnSpc>
              <a:spcBef>
                <a:spcPct val="20000"/>
              </a:spcBef>
            </a:pPr>
            <a:r>
              <a:rPr lang="it-IT" sz="1600" u="sng" dirty="0">
                <a:solidFill>
                  <a:srgbClr val="000000"/>
                </a:solidFill>
              </a:rPr>
              <a:t>Rivalsa </a:t>
            </a:r>
          </a:p>
          <a:p>
            <a:pPr lvl="0" algn="ctr">
              <a:lnSpc>
                <a:spcPct val="90000"/>
              </a:lnSpc>
              <a:spcBef>
                <a:spcPct val="20000"/>
              </a:spcBef>
            </a:pPr>
            <a:r>
              <a:rPr lang="it-IT" sz="1600" u="sng" dirty="0">
                <a:solidFill>
                  <a:srgbClr val="000000"/>
                </a:solidFill>
              </a:rPr>
              <a:t>Responsabilità Amministrativa</a:t>
            </a:r>
          </a:p>
        </p:txBody>
      </p:sp>
      <p:sp>
        <p:nvSpPr>
          <p:cNvPr id="22" name="Freccia destra 21"/>
          <p:cNvSpPr/>
          <p:nvPr/>
        </p:nvSpPr>
        <p:spPr>
          <a:xfrm>
            <a:off x="3131840" y="5877272"/>
            <a:ext cx="1152128" cy="64807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it-IT"/>
          </a:p>
        </p:txBody>
      </p:sp>
      <p:sp>
        <p:nvSpPr>
          <p:cNvPr id="20" name="Rettangolo 19"/>
          <p:cNvSpPr/>
          <p:nvPr/>
        </p:nvSpPr>
        <p:spPr>
          <a:xfrm>
            <a:off x="755576" y="5521997"/>
            <a:ext cx="2448272" cy="129137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lgn="ctr">
              <a:lnSpc>
                <a:spcPct val="90000"/>
              </a:lnSpc>
              <a:spcBef>
                <a:spcPct val="20000"/>
              </a:spcBef>
            </a:pPr>
            <a:r>
              <a:rPr lang="it-IT" sz="2500" b="1" dirty="0">
                <a:solidFill>
                  <a:schemeClr val="bg1"/>
                </a:solidFill>
              </a:rPr>
              <a:t>Omissione </a:t>
            </a:r>
          </a:p>
          <a:p>
            <a:pPr lvl="0" algn="ctr">
              <a:lnSpc>
                <a:spcPct val="90000"/>
              </a:lnSpc>
              <a:spcBef>
                <a:spcPct val="20000"/>
              </a:spcBef>
            </a:pPr>
            <a:r>
              <a:rPr lang="it-IT" sz="2500" b="1" dirty="0">
                <a:solidFill>
                  <a:schemeClr val="bg1"/>
                </a:solidFill>
              </a:rPr>
              <a:t>Tardività</a:t>
            </a:r>
          </a:p>
          <a:p>
            <a:pPr lvl="0" algn="ctr">
              <a:lnSpc>
                <a:spcPct val="90000"/>
              </a:lnSpc>
              <a:spcBef>
                <a:spcPct val="20000"/>
              </a:spcBef>
            </a:pPr>
            <a:r>
              <a:rPr lang="it-IT" sz="2500" b="1" dirty="0">
                <a:solidFill>
                  <a:schemeClr val="bg1"/>
                </a:solidFill>
              </a:rPr>
              <a:t>Incompletezza </a:t>
            </a:r>
          </a:p>
        </p:txBody>
      </p:sp>
      <p:sp>
        <p:nvSpPr>
          <p:cNvPr id="3" name="CasellaDiTesto 2">
            <a:extLst>
              <a:ext uri="{FF2B5EF4-FFF2-40B4-BE49-F238E27FC236}">
                <a16:creationId xmlns:a16="http://schemas.microsoft.com/office/drawing/2014/main" id="{1C6387CD-1861-EA43-BE57-EE6E78285998}"/>
              </a:ext>
            </a:extLst>
          </p:cNvPr>
          <p:cNvSpPr txBox="1"/>
          <p:nvPr/>
        </p:nvSpPr>
        <p:spPr>
          <a:xfrm>
            <a:off x="7607030" y="603115"/>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3381886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475656" y="3548608"/>
            <a:ext cx="6400800" cy="1752600"/>
          </a:xfrm>
        </p:spPr>
        <p:txBody>
          <a:bodyPr>
            <a:noAutofit/>
          </a:bodyPr>
          <a:lstStyle/>
          <a:p>
            <a:r>
              <a:rPr lang="it-IT" sz="4000" b="1" dirty="0">
                <a:solidFill>
                  <a:schemeClr val="tx1"/>
                </a:solidFill>
              </a:rPr>
              <a:t>Assicurazione</a:t>
            </a:r>
            <a:endParaRPr lang="it-IT" sz="4000" b="1" dirty="0">
              <a:solidFill>
                <a:srgbClr val="FFFF00"/>
              </a:solidFill>
            </a:endParaRPr>
          </a:p>
          <a:p>
            <a:r>
              <a:rPr lang="it-IT" sz="4000" i="1" dirty="0">
                <a:solidFill>
                  <a:srgbClr val="FFFF00"/>
                </a:solidFill>
              </a:rPr>
              <a:t>Articoli 10-14</a:t>
            </a:r>
          </a:p>
        </p:txBody>
      </p:sp>
      <p:pic>
        <p:nvPicPr>
          <p:cNvPr id="4" name="Immagine 3"/>
          <p:cNvPicPr>
            <a:picLocks noChangeAspect="1"/>
          </p:cNvPicPr>
          <p:nvPr/>
        </p:nvPicPr>
        <p:blipFill>
          <a:blip r:embed="rId3" cstate="print"/>
          <a:stretch>
            <a:fillRect/>
          </a:stretch>
        </p:blipFill>
        <p:spPr>
          <a:xfrm>
            <a:off x="2987824" y="845108"/>
            <a:ext cx="3312368" cy="2223852"/>
          </a:xfrm>
          <a:prstGeom prst="rect">
            <a:avLst/>
          </a:prstGeom>
          <a:ln>
            <a:noFill/>
          </a:ln>
          <a:effectLst>
            <a:softEdge rad="112500"/>
          </a:effectLst>
        </p:spPr>
      </p:pic>
    </p:spTree>
    <p:extLst>
      <p:ext uri="{BB962C8B-B14F-4D97-AF65-F5344CB8AC3E}">
        <p14:creationId xmlns:p14="http://schemas.microsoft.com/office/powerpoint/2010/main" val="135821879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nettore 2 15"/>
          <p:cNvCxnSpPr>
            <a:stCxn id="10" idx="2"/>
            <a:endCxn id="5" idx="0"/>
          </p:cNvCxnSpPr>
          <p:nvPr/>
        </p:nvCxnSpPr>
        <p:spPr>
          <a:xfrm>
            <a:off x="1942732" y="3193232"/>
            <a:ext cx="1405132" cy="145990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7" name="Connettore 2 16"/>
          <p:cNvCxnSpPr>
            <a:stCxn id="10" idx="2"/>
            <a:endCxn id="8" idx="0"/>
          </p:cNvCxnSpPr>
          <p:nvPr/>
        </p:nvCxnSpPr>
        <p:spPr>
          <a:xfrm flipH="1">
            <a:off x="899596" y="3193232"/>
            <a:ext cx="1043136" cy="145990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 name="Titolo 1"/>
          <p:cNvSpPr>
            <a:spLocks noGrp="1"/>
          </p:cNvSpPr>
          <p:nvPr>
            <p:ph type="title"/>
          </p:nvPr>
        </p:nvSpPr>
        <p:spPr>
          <a:xfrm>
            <a:off x="457200" y="260648"/>
            <a:ext cx="8229600" cy="648072"/>
          </a:xfrm>
        </p:spPr>
        <p:txBody>
          <a:bodyPr>
            <a:normAutofit/>
          </a:bodyPr>
          <a:lstStyle/>
          <a:p>
            <a:r>
              <a:rPr lang="it-IT" sz="3600" b="1" dirty="0"/>
              <a:t>Obbligo Assicurativo</a:t>
            </a:r>
          </a:p>
        </p:txBody>
      </p:sp>
      <p:pic>
        <p:nvPicPr>
          <p:cNvPr id="4" name="Immagine 3"/>
          <p:cNvPicPr>
            <a:picLocks noChangeAspect="1"/>
          </p:cNvPicPr>
          <p:nvPr/>
        </p:nvPicPr>
        <p:blipFill>
          <a:blip r:embed="rId3" cstate="print"/>
          <a:stretch>
            <a:fillRect/>
          </a:stretch>
        </p:blipFill>
        <p:spPr>
          <a:xfrm>
            <a:off x="1132731" y="925260"/>
            <a:ext cx="1711077" cy="1423620"/>
          </a:xfrm>
          <a:prstGeom prst="rect">
            <a:avLst/>
          </a:prstGeom>
        </p:spPr>
      </p:pic>
      <p:sp>
        <p:nvSpPr>
          <p:cNvPr id="5" name="Rettangolo 4"/>
          <p:cNvSpPr/>
          <p:nvPr/>
        </p:nvSpPr>
        <p:spPr>
          <a:xfrm>
            <a:off x="2555776" y="4653136"/>
            <a:ext cx="1584176"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it-IT" sz="1600" b="1" dirty="0">
                <a:solidFill>
                  <a:srgbClr val="000000"/>
                </a:solidFill>
              </a:rPr>
              <a:t>COPERTURE ASSICURATIVE </a:t>
            </a:r>
          </a:p>
          <a:p>
            <a:pPr algn="ctr"/>
            <a:r>
              <a:rPr lang="it-IT" sz="1200" b="1" i="1" dirty="0">
                <a:solidFill>
                  <a:srgbClr val="000000"/>
                </a:solidFill>
              </a:rPr>
              <a:t>O </a:t>
            </a:r>
          </a:p>
          <a:p>
            <a:pPr algn="ctr"/>
            <a:r>
              <a:rPr lang="it-IT" sz="1200" b="1" i="1" u="sng" dirty="0">
                <a:solidFill>
                  <a:srgbClr val="000000"/>
                </a:solidFill>
              </a:rPr>
              <a:t>AUTORITENZIONE </a:t>
            </a:r>
          </a:p>
          <a:p>
            <a:pPr algn="ctr"/>
            <a:r>
              <a:rPr lang="it-IT" sz="1200" b="1" i="1" dirty="0">
                <a:solidFill>
                  <a:srgbClr val="000000"/>
                </a:solidFill>
              </a:rPr>
              <a:t>DEL RISCHIO </a:t>
            </a:r>
          </a:p>
        </p:txBody>
      </p:sp>
      <p:sp>
        <p:nvSpPr>
          <p:cNvPr id="8" name="Rettangolo 7"/>
          <p:cNvSpPr/>
          <p:nvPr/>
        </p:nvSpPr>
        <p:spPr>
          <a:xfrm>
            <a:off x="107504" y="4653136"/>
            <a:ext cx="1584184"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it-IT" sz="1600" b="1" dirty="0">
                <a:solidFill>
                  <a:srgbClr val="000000"/>
                </a:solidFill>
              </a:rPr>
              <a:t>POLIZZA ASSICURATIVA </a:t>
            </a:r>
          </a:p>
          <a:p>
            <a:pPr algn="ctr"/>
            <a:r>
              <a:rPr lang="it-IT" sz="1200" b="1" i="1" dirty="0">
                <a:solidFill>
                  <a:srgbClr val="000000"/>
                </a:solidFill>
              </a:rPr>
              <a:t>O </a:t>
            </a:r>
          </a:p>
          <a:p>
            <a:pPr algn="ctr"/>
            <a:r>
              <a:rPr lang="it-IT" sz="1200" b="1" i="1" dirty="0">
                <a:solidFill>
                  <a:srgbClr val="000000"/>
                </a:solidFill>
              </a:rPr>
              <a:t>ANALOGA </a:t>
            </a:r>
          </a:p>
          <a:p>
            <a:pPr algn="ctr"/>
            <a:r>
              <a:rPr lang="it-IT" sz="1200" b="1" i="1" dirty="0">
                <a:solidFill>
                  <a:srgbClr val="000000"/>
                </a:solidFill>
              </a:rPr>
              <a:t>MISURA</a:t>
            </a:r>
          </a:p>
        </p:txBody>
      </p:sp>
      <p:sp>
        <p:nvSpPr>
          <p:cNvPr id="10" name="CasellaDiTesto 9"/>
          <p:cNvSpPr txBox="1"/>
          <p:nvPr/>
        </p:nvSpPr>
        <p:spPr>
          <a:xfrm>
            <a:off x="988384" y="2362235"/>
            <a:ext cx="1908696" cy="83099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it-IT" sz="2400" b="1" dirty="0"/>
              <a:t>STRUTTURA </a:t>
            </a:r>
          </a:p>
          <a:p>
            <a:pPr algn="ctr"/>
            <a:r>
              <a:rPr lang="it-IT" sz="2400" b="1" dirty="0"/>
              <a:t>SANITARIA</a:t>
            </a:r>
          </a:p>
        </p:txBody>
      </p:sp>
      <p:sp>
        <p:nvSpPr>
          <p:cNvPr id="11" name="Rettangolo 10"/>
          <p:cNvSpPr/>
          <p:nvPr/>
        </p:nvSpPr>
        <p:spPr>
          <a:xfrm>
            <a:off x="2358008" y="3933056"/>
            <a:ext cx="1565920" cy="307777"/>
          </a:xfrm>
          <a:prstGeom prst="rect">
            <a:avLst/>
          </a:prstGeom>
          <a:solidFill>
            <a:srgbClr val="002060"/>
          </a:solidFill>
          <a:ln>
            <a:solidFill>
              <a:schemeClr val="accent4">
                <a:lumMod val="40000"/>
                <a:lumOff val="60000"/>
              </a:schemeClr>
            </a:solidFill>
          </a:ln>
        </p:spPr>
        <p:txBody>
          <a:bodyPr wrap="square">
            <a:spAutoFit/>
          </a:bodyPr>
          <a:lstStyle/>
          <a:p>
            <a:pPr lvl="0" algn="ctr"/>
            <a:r>
              <a:rPr lang="it-IT" sz="1400" dirty="0">
                <a:solidFill>
                  <a:prstClr val="white"/>
                </a:solidFill>
              </a:rPr>
              <a:t>Contrattuale</a:t>
            </a:r>
          </a:p>
        </p:txBody>
      </p:sp>
      <p:sp>
        <p:nvSpPr>
          <p:cNvPr id="13" name="Rettangolo 12"/>
          <p:cNvSpPr/>
          <p:nvPr/>
        </p:nvSpPr>
        <p:spPr>
          <a:xfrm>
            <a:off x="5580112" y="2290227"/>
            <a:ext cx="2160240" cy="86409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it-IT" sz="2400" b="1" dirty="0">
                <a:solidFill>
                  <a:prstClr val="black"/>
                </a:solidFill>
              </a:rPr>
              <a:t>OPERATORE</a:t>
            </a:r>
          </a:p>
          <a:p>
            <a:pPr algn="ctr"/>
            <a:r>
              <a:rPr lang="it-IT" sz="2400" b="1" dirty="0">
                <a:solidFill>
                  <a:prstClr val="black"/>
                </a:solidFill>
              </a:rPr>
              <a:t>SANITARIO</a:t>
            </a:r>
          </a:p>
        </p:txBody>
      </p:sp>
      <p:pic>
        <p:nvPicPr>
          <p:cNvPr id="14" name="Immagine 13"/>
          <p:cNvPicPr>
            <a:picLocks noChangeAspect="1"/>
          </p:cNvPicPr>
          <p:nvPr/>
        </p:nvPicPr>
        <p:blipFill>
          <a:blip r:embed="rId4" cstate="print"/>
          <a:stretch>
            <a:fillRect/>
          </a:stretch>
        </p:blipFill>
        <p:spPr>
          <a:xfrm>
            <a:off x="6084168" y="1066091"/>
            <a:ext cx="1009596" cy="1224136"/>
          </a:xfrm>
          <a:prstGeom prst="rect">
            <a:avLst/>
          </a:prstGeom>
        </p:spPr>
      </p:pic>
      <p:sp>
        <p:nvSpPr>
          <p:cNvPr id="22" name="Rettangolo 21"/>
          <p:cNvSpPr/>
          <p:nvPr/>
        </p:nvSpPr>
        <p:spPr>
          <a:xfrm>
            <a:off x="4499992" y="3658379"/>
            <a:ext cx="1944216" cy="4924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it-IT" sz="1600" b="1" dirty="0">
                <a:solidFill>
                  <a:srgbClr val="000000"/>
                </a:solidFill>
              </a:rPr>
              <a:t>NON DIPENDENTE</a:t>
            </a:r>
          </a:p>
          <a:p>
            <a:pPr algn="ctr"/>
            <a:r>
              <a:rPr lang="it-IT" sz="1000" b="1" i="1" dirty="0">
                <a:solidFill>
                  <a:srgbClr val="000000"/>
                </a:solidFill>
              </a:rPr>
              <a:t>STRUTTURA SANITARIA</a:t>
            </a:r>
            <a:endParaRPr lang="it-IT" sz="600" b="1" i="1" dirty="0">
              <a:solidFill>
                <a:srgbClr val="000000"/>
              </a:solidFill>
            </a:endParaRPr>
          </a:p>
        </p:txBody>
      </p:sp>
      <p:sp>
        <p:nvSpPr>
          <p:cNvPr id="25" name="Rettangolo 24"/>
          <p:cNvSpPr/>
          <p:nvPr/>
        </p:nvSpPr>
        <p:spPr>
          <a:xfrm>
            <a:off x="4499992" y="5098539"/>
            <a:ext cx="1944216" cy="400110"/>
          </a:xfrm>
          <a:prstGeom prst="rect">
            <a:avLst/>
          </a:prstGeom>
          <a:ln>
            <a:solidFill>
              <a:schemeClr val="accent2"/>
            </a:solidFill>
          </a:ln>
        </p:spPr>
        <p:txBody>
          <a:bodyPr wrap="square">
            <a:spAutoFit/>
          </a:bodyPr>
          <a:lstStyle/>
          <a:p>
            <a:pPr marL="85725" indent="-85725" algn="ctr"/>
            <a:r>
              <a:rPr lang="it-IT" sz="2000" dirty="0"/>
              <a:t>In specifici casi</a:t>
            </a:r>
          </a:p>
        </p:txBody>
      </p:sp>
      <p:sp>
        <p:nvSpPr>
          <p:cNvPr id="28" name="Rettangolo 27"/>
          <p:cNvSpPr/>
          <p:nvPr/>
        </p:nvSpPr>
        <p:spPr>
          <a:xfrm>
            <a:off x="7002016" y="3658379"/>
            <a:ext cx="1817441" cy="5078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it-IT" sz="1600" b="1" dirty="0">
                <a:solidFill>
                  <a:srgbClr val="000000"/>
                </a:solidFill>
              </a:rPr>
              <a:t>DIPENDENTE </a:t>
            </a:r>
            <a:endParaRPr lang="it-IT" sz="1200" b="1" dirty="0">
              <a:solidFill>
                <a:srgbClr val="000000"/>
              </a:solidFill>
            </a:endParaRPr>
          </a:p>
          <a:p>
            <a:pPr algn="ctr"/>
            <a:r>
              <a:rPr lang="it-IT" sz="1050" b="1" i="1" dirty="0">
                <a:solidFill>
                  <a:srgbClr val="000000"/>
                </a:solidFill>
              </a:rPr>
              <a:t>STRUTTURA SANITARIA</a:t>
            </a:r>
            <a:endParaRPr lang="it-IT" sz="600" b="1" i="1" dirty="0">
              <a:solidFill>
                <a:srgbClr val="000000"/>
              </a:solidFill>
            </a:endParaRPr>
          </a:p>
        </p:txBody>
      </p:sp>
      <p:sp>
        <p:nvSpPr>
          <p:cNvPr id="29" name="Rettangolo 28"/>
          <p:cNvSpPr/>
          <p:nvPr/>
        </p:nvSpPr>
        <p:spPr>
          <a:xfrm>
            <a:off x="6948265" y="4450467"/>
            <a:ext cx="187220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it-IT" b="1" i="1" dirty="0"/>
              <a:t>COLPA GRAVE</a:t>
            </a:r>
          </a:p>
        </p:txBody>
      </p:sp>
      <p:sp>
        <p:nvSpPr>
          <p:cNvPr id="31" name="Rettangolo 30"/>
          <p:cNvSpPr/>
          <p:nvPr/>
        </p:nvSpPr>
        <p:spPr>
          <a:xfrm>
            <a:off x="6948264" y="5373216"/>
            <a:ext cx="1872208" cy="118494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it-IT" sz="2000" b="1" i="1" u="sng" dirty="0"/>
              <a:t>Tutela </a:t>
            </a:r>
            <a:endParaRPr lang="it-IT" sz="1700" b="1" i="1" u="sng" dirty="0"/>
          </a:p>
          <a:p>
            <a:pPr algn="ctr"/>
            <a:r>
              <a:rPr lang="it-IT" sz="1700" i="1" dirty="0"/>
              <a:t>- Rivalsa</a:t>
            </a:r>
          </a:p>
          <a:p>
            <a:pPr algn="ctr"/>
            <a:r>
              <a:rPr lang="it-IT" sz="1700" i="1" dirty="0"/>
              <a:t> - Responsabilità Amministrativa</a:t>
            </a:r>
          </a:p>
        </p:txBody>
      </p:sp>
      <p:sp>
        <p:nvSpPr>
          <p:cNvPr id="33" name="Rettangolo 32"/>
          <p:cNvSpPr/>
          <p:nvPr/>
        </p:nvSpPr>
        <p:spPr>
          <a:xfrm>
            <a:off x="4500001" y="4450467"/>
            <a:ext cx="1944207"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it-IT" b="1" i="1" dirty="0"/>
              <a:t>TOTALE</a:t>
            </a:r>
          </a:p>
        </p:txBody>
      </p:sp>
      <p:cxnSp>
        <p:nvCxnSpPr>
          <p:cNvPr id="36" name="Connettore 2 35"/>
          <p:cNvCxnSpPr>
            <a:stCxn id="13" idx="2"/>
            <a:endCxn id="22" idx="0"/>
          </p:cNvCxnSpPr>
          <p:nvPr/>
        </p:nvCxnSpPr>
        <p:spPr>
          <a:xfrm flipH="1">
            <a:off x="5472100" y="3154323"/>
            <a:ext cx="1188132" cy="50405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9" name="Connettore 2 38"/>
          <p:cNvCxnSpPr>
            <a:stCxn id="13" idx="2"/>
            <a:endCxn id="28" idx="0"/>
          </p:cNvCxnSpPr>
          <p:nvPr/>
        </p:nvCxnSpPr>
        <p:spPr>
          <a:xfrm>
            <a:off x="6660232" y="3154323"/>
            <a:ext cx="1250505" cy="50405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2" name="Connettore 2 41"/>
          <p:cNvCxnSpPr>
            <a:stCxn id="22" idx="2"/>
            <a:endCxn id="33" idx="0"/>
          </p:cNvCxnSpPr>
          <p:nvPr/>
        </p:nvCxnSpPr>
        <p:spPr>
          <a:xfrm>
            <a:off x="5472100" y="4150822"/>
            <a:ext cx="5" cy="29964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5" name="Connettore 2 44"/>
          <p:cNvCxnSpPr>
            <a:stCxn id="33" idx="2"/>
            <a:endCxn id="25" idx="0"/>
          </p:cNvCxnSpPr>
          <p:nvPr/>
        </p:nvCxnSpPr>
        <p:spPr>
          <a:xfrm flipH="1">
            <a:off x="5472100" y="4819799"/>
            <a:ext cx="5" cy="27874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8" name="Connettore 2 47"/>
          <p:cNvCxnSpPr/>
          <p:nvPr/>
        </p:nvCxnSpPr>
        <p:spPr>
          <a:xfrm flipH="1">
            <a:off x="7884368" y="4162435"/>
            <a:ext cx="5" cy="27874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9" name="Connettore 2 48"/>
          <p:cNvCxnSpPr>
            <a:endCxn id="31" idx="0"/>
          </p:cNvCxnSpPr>
          <p:nvPr/>
        </p:nvCxnSpPr>
        <p:spPr>
          <a:xfrm flipH="1">
            <a:off x="7884368" y="4810507"/>
            <a:ext cx="6" cy="56270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6" name="Rettangolo 25"/>
          <p:cNvSpPr/>
          <p:nvPr/>
        </p:nvSpPr>
        <p:spPr>
          <a:xfrm>
            <a:off x="323528" y="3789040"/>
            <a:ext cx="1584176" cy="584775"/>
          </a:xfrm>
          <a:prstGeom prst="rect">
            <a:avLst/>
          </a:prstGeom>
          <a:solidFill>
            <a:srgbClr val="002060"/>
          </a:solidFill>
          <a:ln>
            <a:solidFill>
              <a:schemeClr val="accent4">
                <a:lumMod val="40000"/>
                <a:lumOff val="60000"/>
              </a:schemeClr>
            </a:solidFill>
          </a:ln>
        </p:spPr>
        <p:txBody>
          <a:bodyPr wrap="square">
            <a:spAutoFit/>
          </a:bodyPr>
          <a:lstStyle/>
          <a:p>
            <a:pPr lvl="0" algn="ctr"/>
            <a:r>
              <a:rPr lang="it-IT" sz="1400" dirty="0">
                <a:solidFill>
                  <a:prstClr val="white"/>
                </a:solidFill>
              </a:rPr>
              <a:t>Extra Contrattuale</a:t>
            </a:r>
          </a:p>
          <a:p>
            <a:pPr lvl="0" algn="ctr"/>
            <a:r>
              <a:rPr lang="it-IT" b="1" dirty="0">
                <a:solidFill>
                  <a:prstClr val="white"/>
                </a:solidFill>
              </a:rPr>
              <a:t>Operatore</a:t>
            </a:r>
            <a:endParaRPr lang="it-IT" sz="1400" dirty="0">
              <a:solidFill>
                <a:prstClr val="white"/>
              </a:solidFill>
            </a:endParaRPr>
          </a:p>
        </p:txBody>
      </p:sp>
    </p:spTree>
    <p:extLst>
      <p:ext uri="{BB962C8B-B14F-4D97-AF65-F5344CB8AC3E}">
        <p14:creationId xmlns:p14="http://schemas.microsoft.com/office/powerpoint/2010/main" val="2937694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50" name="Picture 10" descr="Risultati immagini per scrubs"/>
          <p:cNvPicPr>
            <a:picLocks noChangeAspect="1" noChangeArrowheads="1"/>
          </p:cNvPicPr>
          <p:nvPr/>
        </p:nvPicPr>
        <p:blipFill>
          <a:blip r:embed="rId3" cstate="print"/>
          <a:srcRect/>
          <a:stretch>
            <a:fillRect/>
          </a:stretch>
        </p:blipFill>
        <p:spPr bwMode="auto">
          <a:xfrm>
            <a:off x="72008" y="4894199"/>
            <a:ext cx="2771800" cy="1559137"/>
          </a:xfrm>
          <a:prstGeom prst="rect">
            <a:avLst/>
          </a:prstGeom>
          <a:ln>
            <a:noFill/>
          </a:ln>
          <a:effectLst>
            <a:softEdge rad="112500"/>
          </a:effectLst>
        </p:spPr>
      </p:pic>
      <p:pic>
        <p:nvPicPr>
          <p:cNvPr id="35846" name="Picture 6" descr="Risultati immagini per sicurezza delle cure"/>
          <p:cNvPicPr>
            <a:picLocks noChangeAspect="1" noChangeArrowheads="1"/>
          </p:cNvPicPr>
          <p:nvPr/>
        </p:nvPicPr>
        <p:blipFill>
          <a:blip r:embed="rId4" cstate="print"/>
          <a:srcRect/>
          <a:stretch>
            <a:fillRect/>
          </a:stretch>
        </p:blipFill>
        <p:spPr bwMode="auto">
          <a:xfrm>
            <a:off x="5148064" y="2210963"/>
            <a:ext cx="2269784" cy="1506069"/>
          </a:xfrm>
          <a:prstGeom prst="rect">
            <a:avLst/>
          </a:prstGeom>
          <a:ln>
            <a:noFill/>
          </a:ln>
          <a:effectLst>
            <a:softEdge rad="112500"/>
          </a:effectLst>
        </p:spPr>
      </p:pic>
      <p:pic>
        <p:nvPicPr>
          <p:cNvPr id="35844" name="Picture 4" descr="Risultati immagini per diritto alla salute"/>
          <p:cNvPicPr>
            <a:picLocks noChangeAspect="1" noChangeArrowheads="1"/>
          </p:cNvPicPr>
          <p:nvPr/>
        </p:nvPicPr>
        <p:blipFill>
          <a:blip r:embed="rId5" cstate="print"/>
          <a:srcRect/>
          <a:stretch>
            <a:fillRect/>
          </a:stretch>
        </p:blipFill>
        <p:spPr bwMode="auto">
          <a:xfrm>
            <a:off x="899592" y="162718"/>
            <a:ext cx="3168352" cy="2114154"/>
          </a:xfrm>
          <a:prstGeom prst="rect">
            <a:avLst/>
          </a:prstGeom>
          <a:ln>
            <a:noFill/>
          </a:ln>
          <a:effectLst>
            <a:softEdge rad="112500"/>
          </a:effectLst>
        </p:spPr>
      </p:pic>
      <p:sp>
        <p:nvSpPr>
          <p:cNvPr id="22" name="CasellaDiTesto 21"/>
          <p:cNvSpPr txBox="1"/>
          <p:nvPr/>
        </p:nvSpPr>
        <p:spPr>
          <a:xfrm>
            <a:off x="6660232" y="128826"/>
            <a:ext cx="2305439" cy="707886"/>
          </a:xfrm>
          <a:prstGeom prst="rect">
            <a:avLst/>
          </a:prstGeom>
          <a:noFill/>
        </p:spPr>
        <p:txBody>
          <a:bodyPr wrap="none" rtlCol="0">
            <a:spAutoFit/>
          </a:bodyPr>
          <a:lstStyle/>
          <a:p>
            <a:r>
              <a:rPr lang="it-IT" sz="4000" b="1" dirty="0">
                <a:solidFill>
                  <a:srgbClr val="FFFF00"/>
                </a:solidFill>
              </a:rPr>
              <a:t>Articolo 1</a:t>
            </a:r>
          </a:p>
        </p:txBody>
      </p:sp>
      <p:sp>
        <p:nvSpPr>
          <p:cNvPr id="21" name="Rettangolo con angoli arrotondati 20"/>
          <p:cNvSpPr/>
          <p:nvPr/>
        </p:nvSpPr>
        <p:spPr>
          <a:xfrm>
            <a:off x="2771800" y="5805264"/>
            <a:ext cx="3672408" cy="1052736"/>
          </a:xfrm>
          <a:prstGeom prst="roundRect">
            <a:avLst>
              <a:gd name="adj" fmla="val 10000"/>
            </a:avLst>
          </a:prstGeom>
          <a:solidFill>
            <a:schemeClr val="accent4">
              <a:lumMod val="20000"/>
              <a:lumOff val="80000"/>
            </a:schemeClr>
          </a:solidFill>
          <a:ln>
            <a:solidFill>
              <a:srgbClr val="0070C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lvl="0" algn="ctr" defTabSz="1066800">
              <a:spcBef>
                <a:spcPct val="0"/>
              </a:spcBef>
            </a:pPr>
            <a:r>
              <a:rPr lang="it-IT" b="1" dirty="0">
                <a:solidFill>
                  <a:schemeClr val="bg1"/>
                </a:solidFill>
              </a:rPr>
              <a:t>Strutture sanitarie </a:t>
            </a:r>
          </a:p>
          <a:p>
            <a:pPr lvl="0" algn="ctr" defTabSz="1066800">
              <a:spcBef>
                <a:spcPct val="0"/>
              </a:spcBef>
              <a:spcAft>
                <a:spcPts val="600"/>
              </a:spcAft>
            </a:pPr>
            <a:r>
              <a:rPr lang="it-IT" b="1" dirty="0">
                <a:solidFill>
                  <a:schemeClr val="bg1"/>
                </a:solidFill>
              </a:rPr>
              <a:t>Pubbliche  / Private</a:t>
            </a:r>
          </a:p>
          <a:p>
            <a:pPr lvl="0" algn="ctr" defTabSz="1066800">
              <a:spcBef>
                <a:spcPct val="0"/>
              </a:spcBef>
              <a:spcAft>
                <a:spcPts val="600"/>
              </a:spcAft>
            </a:pPr>
            <a:r>
              <a:rPr lang="it-IT" b="1" dirty="0">
                <a:solidFill>
                  <a:schemeClr val="bg1"/>
                </a:solidFill>
              </a:rPr>
              <a:t>Singoli professionisti  </a:t>
            </a:r>
          </a:p>
          <a:p>
            <a:endParaRPr lang="it-IT" dirty="0"/>
          </a:p>
        </p:txBody>
      </p:sp>
      <p:sp>
        <p:nvSpPr>
          <p:cNvPr id="24" name="Figura a mano libera: forma 23"/>
          <p:cNvSpPr/>
          <p:nvPr/>
        </p:nvSpPr>
        <p:spPr>
          <a:xfrm>
            <a:off x="1338552" y="4221088"/>
            <a:ext cx="1940360" cy="1008112"/>
          </a:xfrm>
          <a:custGeom>
            <a:avLst/>
            <a:gdLst>
              <a:gd name="connsiteX0" fmla="*/ 0 w 1940360"/>
              <a:gd name="connsiteY0" fmla="*/ 109443 h 1094431"/>
              <a:gd name="connsiteX1" fmla="*/ 109443 w 1940360"/>
              <a:gd name="connsiteY1" fmla="*/ 0 h 1094431"/>
              <a:gd name="connsiteX2" fmla="*/ 1830917 w 1940360"/>
              <a:gd name="connsiteY2" fmla="*/ 0 h 1094431"/>
              <a:gd name="connsiteX3" fmla="*/ 1940360 w 1940360"/>
              <a:gd name="connsiteY3" fmla="*/ 109443 h 1094431"/>
              <a:gd name="connsiteX4" fmla="*/ 1940360 w 1940360"/>
              <a:gd name="connsiteY4" fmla="*/ 984988 h 1094431"/>
              <a:gd name="connsiteX5" fmla="*/ 1830917 w 1940360"/>
              <a:gd name="connsiteY5" fmla="*/ 1094431 h 1094431"/>
              <a:gd name="connsiteX6" fmla="*/ 109443 w 1940360"/>
              <a:gd name="connsiteY6" fmla="*/ 1094431 h 1094431"/>
              <a:gd name="connsiteX7" fmla="*/ 0 w 1940360"/>
              <a:gd name="connsiteY7" fmla="*/ 984988 h 1094431"/>
              <a:gd name="connsiteX8" fmla="*/ 0 w 1940360"/>
              <a:gd name="connsiteY8" fmla="*/ 109443 h 109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0360" h="1094431">
                <a:moveTo>
                  <a:pt x="0" y="109443"/>
                </a:moveTo>
                <a:cubicBezTo>
                  <a:pt x="0" y="48999"/>
                  <a:pt x="48999" y="0"/>
                  <a:pt x="109443" y="0"/>
                </a:cubicBezTo>
                <a:lnTo>
                  <a:pt x="1830917" y="0"/>
                </a:lnTo>
                <a:cubicBezTo>
                  <a:pt x="1891361" y="0"/>
                  <a:pt x="1940360" y="48999"/>
                  <a:pt x="1940360" y="109443"/>
                </a:cubicBezTo>
                <a:lnTo>
                  <a:pt x="1940360" y="984988"/>
                </a:lnTo>
                <a:cubicBezTo>
                  <a:pt x="1940360" y="1045432"/>
                  <a:pt x="1891361" y="1094431"/>
                  <a:pt x="1830917" y="1094431"/>
                </a:cubicBezTo>
                <a:lnTo>
                  <a:pt x="109443" y="1094431"/>
                </a:lnTo>
                <a:cubicBezTo>
                  <a:pt x="48999" y="1094431"/>
                  <a:pt x="0" y="1045432"/>
                  <a:pt x="0" y="984988"/>
                </a:cubicBezTo>
                <a:lnTo>
                  <a:pt x="0" y="109443"/>
                </a:lnTo>
                <a:close/>
              </a:path>
            </a:pathLst>
          </a:custGeom>
          <a:solidFill>
            <a:schemeClr val="accent4">
              <a:lumMod val="20000"/>
              <a:lumOff val="80000"/>
            </a:schemeClr>
          </a:solidFill>
          <a:ln>
            <a:solidFill>
              <a:srgbClr val="0070C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0635" tIns="100635" rIns="100635" bIns="100635" numCol="1" spcCol="1270" anchor="ctr" anchorCtr="0">
            <a:noAutofit/>
          </a:bodyPr>
          <a:lstStyle/>
          <a:p>
            <a:pPr marL="0" lvl="0" indent="0" algn="ctr" defTabSz="800100">
              <a:spcBef>
                <a:spcPct val="0"/>
              </a:spcBef>
              <a:spcAft>
                <a:spcPts val="600"/>
              </a:spcAft>
              <a:buNone/>
            </a:pPr>
            <a:r>
              <a:rPr lang="it-IT" sz="1800" kern="1200" dirty="0"/>
              <a:t>Prevenzione Gestione </a:t>
            </a:r>
          </a:p>
          <a:p>
            <a:pPr marL="0" lvl="0" indent="0" algn="ctr" defTabSz="800100">
              <a:spcBef>
                <a:spcPct val="0"/>
              </a:spcBef>
              <a:spcAft>
                <a:spcPts val="600"/>
              </a:spcAft>
              <a:buNone/>
            </a:pPr>
            <a:r>
              <a:rPr lang="it-IT" sz="1800" kern="1200" dirty="0"/>
              <a:t>Rischio Clinico </a:t>
            </a:r>
          </a:p>
        </p:txBody>
      </p:sp>
      <p:grpSp>
        <p:nvGrpSpPr>
          <p:cNvPr id="11" name="Gruppo 26"/>
          <p:cNvGrpSpPr/>
          <p:nvPr/>
        </p:nvGrpSpPr>
        <p:grpSpPr>
          <a:xfrm>
            <a:off x="3681136" y="551847"/>
            <a:ext cx="1898976" cy="2837745"/>
            <a:chOff x="3615592" y="554053"/>
            <a:chExt cx="1898976" cy="2837745"/>
          </a:xfrm>
          <a:solidFill>
            <a:schemeClr val="accent4">
              <a:lumMod val="20000"/>
              <a:lumOff val="80000"/>
            </a:schemeClr>
          </a:solidFill>
        </p:grpSpPr>
        <p:sp>
          <p:nvSpPr>
            <p:cNvPr id="14" name="Figura a mano libera: forma 13"/>
            <p:cNvSpPr/>
            <p:nvPr/>
          </p:nvSpPr>
          <p:spPr>
            <a:xfrm>
              <a:off x="3635896" y="554053"/>
              <a:ext cx="1844798" cy="1220969"/>
            </a:xfrm>
            <a:custGeom>
              <a:avLst/>
              <a:gdLst>
                <a:gd name="connsiteX0" fmla="*/ 0 w 1844798"/>
                <a:gd name="connsiteY0" fmla="*/ 122097 h 1220969"/>
                <a:gd name="connsiteX1" fmla="*/ 122097 w 1844798"/>
                <a:gd name="connsiteY1" fmla="*/ 0 h 1220969"/>
                <a:gd name="connsiteX2" fmla="*/ 1722701 w 1844798"/>
                <a:gd name="connsiteY2" fmla="*/ 0 h 1220969"/>
                <a:gd name="connsiteX3" fmla="*/ 1844798 w 1844798"/>
                <a:gd name="connsiteY3" fmla="*/ 122097 h 1220969"/>
                <a:gd name="connsiteX4" fmla="*/ 1844798 w 1844798"/>
                <a:gd name="connsiteY4" fmla="*/ 1098872 h 1220969"/>
                <a:gd name="connsiteX5" fmla="*/ 1722701 w 1844798"/>
                <a:gd name="connsiteY5" fmla="*/ 1220969 h 1220969"/>
                <a:gd name="connsiteX6" fmla="*/ 122097 w 1844798"/>
                <a:gd name="connsiteY6" fmla="*/ 1220969 h 1220969"/>
                <a:gd name="connsiteX7" fmla="*/ 0 w 1844798"/>
                <a:gd name="connsiteY7" fmla="*/ 1098872 h 1220969"/>
                <a:gd name="connsiteX8" fmla="*/ 0 w 1844798"/>
                <a:gd name="connsiteY8" fmla="*/ 122097 h 122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4798" h="1220969">
                  <a:moveTo>
                    <a:pt x="0" y="122097"/>
                  </a:moveTo>
                  <a:cubicBezTo>
                    <a:pt x="0" y="54665"/>
                    <a:pt x="54665" y="0"/>
                    <a:pt x="122097" y="0"/>
                  </a:cubicBezTo>
                  <a:lnTo>
                    <a:pt x="1722701" y="0"/>
                  </a:lnTo>
                  <a:cubicBezTo>
                    <a:pt x="1790133" y="0"/>
                    <a:pt x="1844798" y="54665"/>
                    <a:pt x="1844798" y="122097"/>
                  </a:cubicBezTo>
                  <a:lnTo>
                    <a:pt x="1844798" y="1098872"/>
                  </a:lnTo>
                  <a:cubicBezTo>
                    <a:pt x="1844798" y="1166304"/>
                    <a:pt x="1790133" y="1220969"/>
                    <a:pt x="1722701" y="1220969"/>
                  </a:cubicBezTo>
                  <a:lnTo>
                    <a:pt x="122097" y="1220969"/>
                  </a:lnTo>
                  <a:cubicBezTo>
                    <a:pt x="54665" y="1220969"/>
                    <a:pt x="0" y="1166304"/>
                    <a:pt x="0" y="1098872"/>
                  </a:cubicBezTo>
                  <a:lnTo>
                    <a:pt x="0" y="122097"/>
                  </a:lnTo>
                  <a:close/>
                </a:path>
              </a:pathLst>
            </a:custGeom>
            <a:grpFill/>
            <a:ln>
              <a:solidFill>
                <a:srgbClr val="0070C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7201" tIns="127201" rIns="127201" bIns="127201" numCol="1" spcCol="1270" anchor="ctr" anchorCtr="0">
              <a:noAutofit/>
            </a:bodyPr>
            <a:lstStyle/>
            <a:p>
              <a:pPr marL="0" lvl="0" indent="0" algn="ctr" defTabSz="1066800">
                <a:spcBef>
                  <a:spcPct val="0"/>
                </a:spcBef>
                <a:buNone/>
              </a:pPr>
              <a:r>
                <a:rPr lang="it-IT" sz="2400" b="1" kern="1200" dirty="0"/>
                <a:t>Diritto </a:t>
              </a:r>
            </a:p>
            <a:p>
              <a:pPr marL="0" lvl="0" indent="0" algn="ctr" defTabSz="1066800">
                <a:spcBef>
                  <a:spcPct val="0"/>
                </a:spcBef>
                <a:buNone/>
              </a:pPr>
              <a:r>
                <a:rPr lang="it-IT" sz="2000" b="1" kern="1200" dirty="0"/>
                <a:t>alla </a:t>
              </a:r>
              <a:endParaRPr lang="it-IT" sz="2400" b="1" kern="1200" dirty="0"/>
            </a:p>
            <a:p>
              <a:pPr marL="0" lvl="0" indent="0" algn="ctr" defTabSz="1066800">
                <a:spcBef>
                  <a:spcPct val="0"/>
                </a:spcBef>
                <a:buNone/>
              </a:pPr>
              <a:r>
                <a:rPr lang="it-IT" sz="2400" b="1" kern="1200" dirty="0"/>
                <a:t>salute</a:t>
              </a:r>
            </a:p>
          </p:txBody>
        </p:sp>
        <p:sp>
          <p:nvSpPr>
            <p:cNvPr id="17" name="Figura a mano libera: forma 16"/>
            <p:cNvSpPr/>
            <p:nvPr/>
          </p:nvSpPr>
          <p:spPr>
            <a:xfrm>
              <a:off x="3615592" y="2279078"/>
              <a:ext cx="1898976" cy="1112720"/>
            </a:xfrm>
            <a:custGeom>
              <a:avLst/>
              <a:gdLst>
                <a:gd name="connsiteX0" fmla="*/ 0 w 1898976"/>
                <a:gd name="connsiteY0" fmla="*/ 111272 h 1112720"/>
                <a:gd name="connsiteX1" fmla="*/ 111272 w 1898976"/>
                <a:gd name="connsiteY1" fmla="*/ 0 h 1112720"/>
                <a:gd name="connsiteX2" fmla="*/ 1787704 w 1898976"/>
                <a:gd name="connsiteY2" fmla="*/ 0 h 1112720"/>
                <a:gd name="connsiteX3" fmla="*/ 1898976 w 1898976"/>
                <a:gd name="connsiteY3" fmla="*/ 111272 h 1112720"/>
                <a:gd name="connsiteX4" fmla="*/ 1898976 w 1898976"/>
                <a:gd name="connsiteY4" fmla="*/ 1001448 h 1112720"/>
                <a:gd name="connsiteX5" fmla="*/ 1787704 w 1898976"/>
                <a:gd name="connsiteY5" fmla="*/ 1112720 h 1112720"/>
                <a:gd name="connsiteX6" fmla="*/ 111272 w 1898976"/>
                <a:gd name="connsiteY6" fmla="*/ 1112720 h 1112720"/>
                <a:gd name="connsiteX7" fmla="*/ 0 w 1898976"/>
                <a:gd name="connsiteY7" fmla="*/ 1001448 h 1112720"/>
                <a:gd name="connsiteX8" fmla="*/ 0 w 1898976"/>
                <a:gd name="connsiteY8" fmla="*/ 111272 h 11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8976" h="1112720">
                  <a:moveTo>
                    <a:pt x="0" y="111272"/>
                  </a:moveTo>
                  <a:cubicBezTo>
                    <a:pt x="0" y="49818"/>
                    <a:pt x="49818" y="0"/>
                    <a:pt x="111272" y="0"/>
                  </a:cubicBezTo>
                  <a:lnTo>
                    <a:pt x="1787704" y="0"/>
                  </a:lnTo>
                  <a:cubicBezTo>
                    <a:pt x="1849158" y="0"/>
                    <a:pt x="1898976" y="49818"/>
                    <a:pt x="1898976" y="111272"/>
                  </a:cubicBezTo>
                  <a:lnTo>
                    <a:pt x="1898976" y="1001448"/>
                  </a:lnTo>
                  <a:cubicBezTo>
                    <a:pt x="1898976" y="1062902"/>
                    <a:pt x="1849158" y="1112720"/>
                    <a:pt x="1787704" y="1112720"/>
                  </a:cubicBezTo>
                  <a:lnTo>
                    <a:pt x="111272" y="1112720"/>
                  </a:lnTo>
                  <a:cubicBezTo>
                    <a:pt x="49818" y="1112720"/>
                    <a:pt x="0" y="1062902"/>
                    <a:pt x="0" y="1001448"/>
                  </a:cubicBezTo>
                  <a:lnTo>
                    <a:pt x="0" y="111272"/>
                  </a:lnTo>
                  <a:close/>
                </a:path>
              </a:pathLst>
            </a:custGeom>
            <a:grpFill/>
            <a:ln>
              <a:solidFill>
                <a:srgbClr val="0070C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4030" tIns="124030" rIns="124030" bIns="124030" numCol="1" spcCol="1270" anchor="ctr" anchorCtr="0">
              <a:noAutofit/>
            </a:bodyPr>
            <a:lstStyle/>
            <a:p>
              <a:pPr marL="0" lvl="0" indent="0" algn="ctr" defTabSz="1066800">
                <a:spcBef>
                  <a:spcPct val="0"/>
                </a:spcBef>
                <a:buNone/>
              </a:pPr>
              <a:r>
                <a:rPr lang="it-IT" sz="2400" b="1" kern="1200" dirty="0"/>
                <a:t>Sicurezza </a:t>
              </a:r>
              <a:r>
                <a:rPr lang="it-IT" sz="2000" b="1" kern="1200" dirty="0"/>
                <a:t>delle </a:t>
              </a:r>
              <a:endParaRPr lang="it-IT" sz="2400" b="1" kern="1200" dirty="0"/>
            </a:p>
            <a:p>
              <a:pPr marL="0" lvl="0" indent="0" algn="ctr" defTabSz="1066800">
                <a:spcBef>
                  <a:spcPct val="0"/>
                </a:spcBef>
                <a:buNone/>
              </a:pPr>
              <a:r>
                <a:rPr lang="it-IT" sz="2400" b="1" kern="1200" dirty="0"/>
                <a:t>Cure </a:t>
              </a:r>
            </a:p>
          </p:txBody>
        </p:sp>
      </p:grpSp>
      <p:cxnSp>
        <p:nvCxnSpPr>
          <p:cNvPr id="33" name="Connettore 1 32"/>
          <p:cNvCxnSpPr/>
          <p:nvPr/>
        </p:nvCxnSpPr>
        <p:spPr>
          <a:xfrm>
            <a:off x="4644008" y="3429000"/>
            <a:ext cx="0" cy="43204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Connettore 1 38"/>
          <p:cNvCxnSpPr/>
          <p:nvPr/>
        </p:nvCxnSpPr>
        <p:spPr>
          <a:xfrm flipH="1" flipV="1">
            <a:off x="2987824" y="3839840"/>
            <a:ext cx="1664568" cy="838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Connettore 1 43"/>
          <p:cNvCxnSpPr/>
          <p:nvPr/>
        </p:nvCxnSpPr>
        <p:spPr>
          <a:xfrm flipH="1" flipV="1">
            <a:off x="4644008" y="3708648"/>
            <a:ext cx="1664568" cy="838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52" name="Figura a mano libera: forma 25"/>
          <p:cNvSpPr/>
          <p:nvPr/>
        </p:nvSpPr>
        <p:spPr>
          <a:xfrm>
            <a:off x="3709558" y="4005064"/>
            <a:ext cx="4102802" cy="936104"/>
          </a:xfrm>
          <a:custGeom>
            <a:avLst/>
            <a:gdLst>
              <a:gd name="connsiteX0" fmla="*/ 0 w 3947905"/>
              <a:gd name="connsiteY0" fmla="*/ 72771 h 727710"/>
              <a:gd name="connsiteX1" fmla="*/ 72771 w 3947905"/>
              <a:gd name="connsiteY1" fmla="*/ 0 h 727710"/>
              <a:gd name="connsiteX2" fmla="*/ 3875134 w 3947905"/>
              <a:gd name="connsiteY2" fmla="*/ 0 h 727710"/>
              <a:gd name="connsiteX3" fmla="*/ 3947905 w 3947905"/>
              <a:gd name="connsiteY3" fmla="*/ 72771 h 727710"/>
              <a:gd name="connsiteX4" fmla="*/ 3947905 w 3947905"/>
              <a:gd name="connsiteY4" fmla="*/ 654939 h 727710"/>
              <a:gd name="connsiteX5" fmla="*/ 3875134 w 3947905"/>
              <a:gd name="connsiteY5" fmla="*/ 727710 h 727710"/>
              <a:gd name="connsiteX6" fmla="*/ 72771 w 3947905"/>
              <a:gd name="connsiteY6" fmla="*/ 727710 h 727710"/>
              <a:gd name="connsiteX7" fmla="*/ 0 w 3947905"/>
              <a:gd name="connsiteY7" fmla="*/ 654939 h 727710"/>
              <a:gd name="connsiteX8" fmla="*/ 0 w 3947905"/>
              <a:gd name="connsiteY8" fmla="*/ 72771 h 72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7905" h="727710">
                <a:moveTo>
                  <a:pt x="0" y="72771"/>
                </a:moveTo>
                <a:cubicBezTo>
                  <a:pt x="0" y="32581"/>
                  <a:pt x="32581" y="0"/>
                  <a:pt x="72771" y="0"/>
                </a:cubicBezTo>
                <a:lnTo>
                  <a:pt x="3875134" y="0"/>
                </a:lnTo>
                <a:cubicBezTo>
                  <a:pt x="3915324" y="0"/>
                  <a:pt x="3947905" y="32581"/>
                  <a:pt x="3947905" y="72771"/>
                </a:cubicBezTo>
                <a:lnTo>
                  <a:pt x="3947905" y="654939"/>
                </a:lnTo>
                <a:cubicBezTo>
                  <a:pt x="3947905" y="695129"/>
                  <a:pt x="3915324" y="727710"/>
                  <a:pt x="3875134" y="727710"/>
                </a:cubicBezTo>
                <a:lnTo>
                  <a:pt x="72771" y="727710"/>
                </a:lnTo>
                <a:cubicBezTo>
                  <a:pt x="32581" y="727710"/>
                  <a:pt x="0" y="695129"/>
                  <a:pt x="0" y="654939"/>
                </a:cubicBezTo>
                <a:lnTo>
                  <a:pt x="0" y="72771"/>
                </a:lnTo>
                <a:close/>
              </a:path>
            </a:pathLst>
          </a:custGeom>
          <a:solidFill>
            <a:schemeClr val="accent4">
              <a:lumMod val="20000"/>
              <a:lumOff val="80000"/>
            </a:schemeClr>
          </a:solidFill>
          <a:ln>
            <a:solidFill>
              <a:srgbClr val="0070C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9894" tIns="89894" rIns="89894" bIns="89894" numCol="1" spcCol="1270" anchor="ctr" anchorCtr="0">
            <a:noAutofit/>
          </a:bodyPr>
          <a:lstStyle/>
          <a:p>
            <a:pPr marL="0" lvl="0" indent="0" algn="ctr" defTabSz="800100">
              <a:spcBef>
                <a:spcPct val="0"/>
              </a:spcBef>
              <a:buNone/>
            </a:pPr>
            <a:r>
              <a:rPr lang="it-IT" sz="1800" kern="1200" dirty="0"/>
              <a:t>Utilizzo appropriato </a:t>
            </a:r>
          </a:p>
          <a:p>
            <a:pPr marL="0" lvl="0" indent="0" algn="ctr" defTabSz="800100">
              <a:spcBef>
                <a:spcPct val="0"/>
              </a:spcBef>
              <a:buNone/>
            </a:pPr>
            <a:r>
              <a:rPr lang="it-IT" sz="1800" kern="1200" dirty="0"/>
              <a:t>risorse</a:t>
            </a:r>
          </a:p>
          <a:p>
            <a:pPr marL="0" lvl="0" indent="0" algn="ctr" defTabSz="800100">
              <a:spcBef>
                <a:spcPct val="0"/>
              </a:spcBef>
              <a:buNone/>
            </a:pPr>
            <a:r>
              <a:rPr lang="it-IT" sz="1800" kern="1200" dirty="0"/>
              <a:t> tecnologiche</a:t>
            </a:r>
            <a:r>
              <a:rPr lang="it-IT" dirty="0"/>
              <a:t> -</a:t>
            </a:r>
            <a:r>
              <a:rPr lang="it-IT" sz="1800" kern="1200" dirty="0"/>
              <a:t> strutturali - organizzative </a:t>
            </a:r>
          </a:p>
        </p:txBody>
      </p:sp>
      <p:cxnSp>
        <p:nvCxnSpPr>
          <p:cNvPr id="56" name="Connettore 2 55"/>
          <p:cNvCxnSpPr/>
          <p:nvPr/>
        </p:nvCxnSpPr>
        <p:spPr>
          <a:xfrm>
            <a:off x="4644008" y="1772816"/>
            <a:ext cx="0" cy="50405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8" name="Connettore 2 57"/>
          <p:cNvCxnSpPr/>
          <p:nvPr/>
        </p:nvCxnSpPr>
        <p:spPr>
          <a:xfrm>
            <a:off x="3008144" y="3861048"/>
            <a:ext cx="0" cy="36004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9" name="Connettore 2 58"/>
          <p:cNvCxnSpPr/>
          <p:nvPr/>
        </p:nvCxnSpPr>
        <p:spPr>
          <a:xfrm>
            <a:off x="6300192" y="3706872"/>
            <a:ext cx="0" cy="298192"/>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0" name="Connettore 2 59"/>
          <p:cNvCxnSpPr/>
          <p:nvPr/>
        </p:nvCxnSpPr>
        <p:spPr>
          <a:xfrm>
            <a:off x="2915816" y="5229200"/>
            <a:ext cx="0" cy="57606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1" name="Connettore 2 60"/>
          <p:cNvCxnSpPr/>
          <p:nvPr/>
        </p:nvCxnSpPr>
        <p:spPr>
          <a:xfrm>
            <a:off x="6084168" y="4941168"/>
            <a:ext cx="0" cy="86409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35848" name="Picture 8" descr="Risultati immagini per tecnologie cloud"/>
          <p:cNvPicPr>
            <a:picLocks noChangeAspect="1" noChangeArrowheads="1"/>
          </p:cNvPicPr>
          <p:nvPr/>
        </p:nvPicPr>
        <p:blipFill>
          <a:blip r:embed="rId6" cstate="print"/>
          <a:srcRect/>
          <a:stretch>
            <a:fillRect/>
          </a:stretch>
        </p:blipFill>
        <p:spPr bwMode="auto">
          <a:xfrm>
            <a:off x="6569665" y="4896544"/>
            <a:ext cx="2178799" cy="1916832"/>
          </a:xfrm>
          <a:prstGeom prst="rect">
            <a:avLst/>
          </a:prstGeom>
          <a:noFill/>
        </p:spPr>
      </p:pic>
    </p:spTree>
    <p:extLst>
      <p:ext uri="{BB962C8B-B14F-4D97-AF65-F5344CB8AC3E}">
        <p14:creationId xmlns:p14="http://schemas.microsoft.com/office/powerpoint/2010/main" val="3584101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20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2000"/>
                                        <p:tgtEl>
                                          <p:spTgt spid="52"/>
                                        </p:tgtEl>
                                      </p:cBhvr>
                                    </p:animEffect>
                                  </p:childTnLst>
                                </p:cTn>
                              </p:par>
                              <p:par>
                                <p:cTn id="16" presetID="10" presetClass="entr" presetSubtype="0"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2000"/>
                                        <p:tgtEl>
                                          <p:spTgt spid="59"/>
                                        </p:tgtEl>
                                      </p:cBhvr>
                                    </p:animEffect>
                                  </p:childTnLst>
                                </p:cTn>
                              </p:par>
                              <p:par>
                                <p:cTn id="19" presetID="10"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2000"/>
                                        <p:tgtEl>
                                          <p:spTgt spid="44"/>
                                        </p:tgtEl>
                                      </p:cBhvr>
                                    </p:animEffect>
                                  </p:childTnLst>
                                </p:cTn>
                              </p:par>
                              <p:par>
                                <p:cTn id="22" presetID="10"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2000"/>
                                        <p:tgtEl>
                                          <p:spTgt spid="33"/>
                                        </p:tgtEl>
                                      </p:cBhvr>
                                    </p:animEffect>
                                  </p:childTnLst>
                                </p:cTn>
                              </p:par>
                              <p:par>
                                <p:cTn id="25" presetID="10"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2000"/>
                                        <p:tgtEl>
                                          <p:spTgt spid="39"/>
                                        </p:tgtEl>
                                      </p:cBhvr>
                                    </p:animEffect>
                                  </p:childTnLst>
                                </p:cTn>
                              </p:par>
                              <p:par>
                                <p:cTn id="28" presetID="10"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2000"/>
                                        <p:tgtEl>
                                          <p:spTgt spid="5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20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2000"/>
                                        <p:tgtEl>
                                          <p:spTgt spid="61"/>
                                        </p:tgtEl>
                                      </p:cBhvr>
                                    </p:animEffect>
                                  </p:childTnLst>
                                </p:cTn>
                              </p:par>
                              <p:par>
                                <p:cTn id="39" presetID="10" presetClass="entr" presetSubtype="0"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fade">
                                      <p:cBhvr>
                                        <p:cTn id="41" dur="2000"/>
                                        <p:tgtEl>
                                          <p:spTgt spid="6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395536" y="341784"/>
            <a:ext cx="8229600" cy="1143000"/>
          </a:xfrm>
        </p:spPr>
        <p:txBody>
          <a:bodyPr>
            <a:normAutofit/>
          </a:bodyPr>
          <a:lstStyle/>
          <a:p>
            <a:r>
              <a:rPr lang="it-IT" sz="4800" b="1" dirty="0"/>
              <a:t>Fondo di garanzia</a:t>
            </a:r>
          </a:p>
        </p:txBody>
      </p:sp>
      <p:sp>
        <p:nvSpPr>
          <p:cNvPr id="3" name="Segnaposto contenuto 2"/>
          <p:cNvSpPr>
            <a:spLocks noGrp="1"/>
          </p:cNvSpPr>
          <p:nvPr>
            <p:ph idx="1"/>
          </p:nvPr>
        </p:nvSpPr>
        <p:spPr>
          <a:xfrm>
            <a:off x="3235216" y="3952488"/>
            <a:ext cx="2592288" cy="1656184"/>
          </a:xfrm>
        </p:spPr>
        <p:txBody>
          <a:bodyPr>
            <a:normAutofit/>
          </a:bodyPr>
          <a:lstStyle/>
          <a:p>
            <a:pPr marL="0" indent="0" algn="ctr">
              <a:lnSpc>
                <a:spcPct val="110000"/>
              </a:lnSpc>
              <a:buNone/>
            </a:pPr>
            <a:r>
              <a:rPr lang="it-IT" sz="2800" u="sng" dirty="0"/>
              <a:t>Assenza</a:t>
            </a:r>
            <a:r>
              <a:rPr lang="it-IT" sz="2800" dirty="0"/>
              <a:t> copertura assicurativa</a:t>
            </a:r>
          </a:p>
        </p:txBody>
      </p:sp>
      <p:sp>
        <p:nvSpPr>
          <p:cNvPr id="7" name="Rettangolo 6"/>
          <p:cNvSpPr/>
          <p:nvPr/>
        </p:nvSpPr>
        <p:spPr>
          <a:xfrm>
            <a:off x="179512" y="3497174"/>
            <a:ext cx="2664296" cy="1341906"/>
          </a:xfrm>
          <a:prstGeom prst="rect">
            <a:avLst/>
          </a:prstGeom>
        </p:spPr>
        <p:txBody>
          <a:bodyPr wrap="square">
            <a:spAutoFit/>
          </a:bodyPr>
          <a:lstStyle/>
          <a:p>
            <a:pPr lvl="0" algn="ctr">
              <a:lnSpc>
                <a:spcPct val="90000"/>
              </a:lnSpc>
              <a:spcBef>
                <a:spcPct val="20000"/>
              </a:spcBef>
            </a:pPr>
            <a:r>
              <a:rPr lang="it-IT" sz="2800" dirty="0">
                <a:solidFill>
                  <a:prstClr val="white"/>
                </a:solidFill>
              </a:rPr>
              <a:t>Danno eccedente</a:t>
            </a:r>
          </a:p>
          <a:p>
            <a:pPr lvl="0" algn="ctr">
              <a:lnSpc>
                <a:spcPct val="90000"/>
              </a:lnSpc>
              <a:spcBef>
                <a:spcPct val="20000"/>
              </a:spcBef>
            </a:pPr>
            <a:r>
              <a:rPr lang="it-IT" sz="2800" dirty="0">
                <a:solidFill>
                  <a:prstClr val="white"/>
                </a:solidFill>
              </a:rPr>
              <a:t>massimale </a:t>
            </a:r>
          </a:p>
        </p:txBody>
      </p:sp>
      <p:sp>
        <p:nvSpPr>
          <p:cNvPr id="8" name="Rettangolo 7"/>
          <p:cNvSpPr/>
          <p:nvPr/>
        </p:nvSpPr>
        <p:spPr>
          <a:xfrm>
            <a:off x="6084168" y="3645024"/>
            <a:ext cx="2987824" cy="1440394"/>
          </a:xfrm>
          <a:prstGeom prst="rect">
            <a:avLst/>
          </a:prstGeom>
        </p:spPr>
        <p:txBody>
          <a:bodyPr wrap="square">
            <a:spAutoFit/>
          </a:bodyPr>
          <a:lstStyle/>
          <a:p>
            <a:pPr lvl="0" algn="ctr">
              <a:lnSpc>
                <a:spcPct val="90000"/>
              </a:lnSpc>
              <a:spcBef>
                <a:spcPct val="20000"/>
              </a:spcBef>
            </a:pPr>
            <a:r>
              <a:rPr lang="it-IT" sz="2400" dirty="0">
                <a:solidFill>
                  <a:prstClr val="white"/>
                </a:solidFill>
              </a:rPr>
              <a:t>Impresa Assicuratrice</a:t>
            </a:r>
          </a:p>
          <a:p>
            <a:pPr lvl="0" algn="ctr">
              <a:lnSpc>
                <a:spcPct val="90000"/>
              </a:lnSpc>
              <a:spcBef>
                <a:spcPct val="20000"/>
              </a:spcBef>
            </a:pPr>
            <a:r>
              <a:rPr lang="it-IT" sz="2000" b="1" dirty="0">
                <a:solidFill>
                  <a:srgbClr val="FFFF00"/>
                </a:solidFill>
              </a:rPr>
              <a:t>stato di insolvenza </a:t>
            </a:r>
          </a:p>
          <a:p>
            <a:pPr lvl="0" algn="ctr">
              <a:lnSpc>
                <a:spcPct val="90000"/>
              </a:lnSpc>
              <a:spcBef>
                <a:spcPct val="20000"/>
              </a:spcBef>
            </a:pPr>
            <a:r>
              <a:rPr lang="it-IT" sz="2000" dirty="0">
                <a:solidFill>
                  <a:prstClr val="white"/>
                </a:solidFill>
              </a:rPr>
              <a:t>o</a:t>
            </a:r>
          </a:p>
          <a:p>
            <a:pPr lvl="0" algn="ctr">
              <a:lnSpc>
                <a:spcPct val="90000"/>
              </a:lnSpc>
              <a:spcBef>
                <a:spcPct val="20000"/>
              </a:spcBef>
            </a:pPr>
            <a:r>
              <a:rPr lang="it-IT" sz="2000" b="1" dirty="0">
                <a:solidFill>
                  <a:srgbClr val="FFFF00"/>
                </a:solidFill>
              </a:rPr>
              <a:t>liquidazione coatta</a:t>
            </a:r>
          </a:p>
        </p:txBody>
      </p:sp>
      <p:sp>
        <p:nvSpPr>
          <p:cNvPr id="9" name="Rettangolo 8"/>
          <p:cNvSpPr/>
          <p:nvPr/>
        </p:nvSpPr>
        <p:spPr>
          <a:xfrm>
            <a:off x="1349895" y="6095037"/>
            <a:ext cx="2286001" cy="646331"/>
          </a:xfrm>
          <a:prstGeom prst="rect">
            <a:avLst/>
          </a:prstGeom>
        </p:spPr>
        <p:txBody>
          <a:bodyPr>
            <a:spAutoFit/>
          </a:bodyPr>
          <a:lstStyle/>
          <a:p>
            <a:pPr algn="ctr"/>
            <a:r>
              <a:rPr lang="it-IT" b="1" dirty="0">
                <a:solidFill>
                  <a:srgbClr val="FFFF00"/>
                </a:solidFill>
              </a:rPr>
              <a:t>Recesso unilaterale dell’impresa</a:t>
            </a:r>
            <a:endParaRPr lang="it-IT" sz="1200" b="1" dirty="0">
              <a:solidFill>
                <a:srgbClr val="FFFF00"/>
              </a:solidFill>
            </a:endParaRPr>
          </a:p>
        </p:txBody>
      </p:sp>
      <p:sp>
        <p:nvSpPr>
          <p:cNvPr id="10" name="Rettangolo 9"/>
          <p:cNvSpPr/>
          <p:nvPr/>
        </p:nvSpPr>
        <p:spPr>
          <a:xfrm>
            <a:off x="5364088" y="6093296"/>
            <a:ext cx="2286000" cy="646331"/>
          </a:xfrm>
          <a:prstGeom prst="rect">
            <a:avLst/>
          </a:prstGeom>
        </p:spPr>
        <p:txBody>
          <a:bodyPr>
            <a:spAutoFit/>
          </a:bodyPr>
          <a:lstStyle/>
          <a:p>
            <a:pPr algn="ctr"/>
            <a:r>
              <a:rPr lang="it-IT" b="1" dirty="0">
                <a:solidFill>
                  <a:srgbClr val="FFFF00"/>
                </a:solidFill>
              </a:rPr>
              <a:t>Sopravvenuta inesistenza </a:t>
            </a:r>
            <a:endParaRPr lang="it-IT" sz="1200" b="1" dirty="0">
              <a:solidFill>
                <a:srgbClr val="FFFF00"/>
              </a:solidFill>
            </a:endParaRPr>
          </a:p>
        </p:txBody>
      </p:sp>
      <p:sp>
        <p:nvSpPr>
          <p:cNvPr id="11" name="Rettangolo 10"/>
          <p:cNvSpPr/>
          <p:nvPr/>
        </p:nvSpPr>
        <p:spPr>
          <a:xfrm>
            <a:off x="3491880" y="6095037"/>
            <a:ext cx="2088232" cy="646331"/>
          </a:xfrm>
          <a:prstGeom prst="rect">
            <a:avLst/>
          </a:prstGeom>
        </p:spPr>
        <p:txBody>
          <a:bodyPr wrap="square">
            <a:spAutoFit/>
          </a:bodyPr>
          <a:lstStyle/>
          <a:p>
            <a:pPr algn="ctr"/>
            <a:r>
              <a:rPr lang="it-IT" b="1" dirty="0">
                <a:solidFill>
                  <a:srgbClr val="FFFF00"/>
                </a:solidFill>
              </a:rPr>
              <a:t>Cancellazione </a:t>
            </a:r>
          </a:p>
          <a:p>
            <a:pPr algn="ctr"/>
            <a:r>
              <a:rPr lang="it-IT" b="1" dirty="0">
                <a:solidFill>
                  <a:srgbClr val="FFFF00"/>
                </a:solidFill>
              </a:rPr>
              <a:t>dall’albo </a:t>
            </a:r>
            <a:endParaRPr lang="it-IT" sz="1200" b="1" dirty="0">
              <a:solidFill>
                <a:srgbClr val="FFFF00"/>
              </a:solidFill>
            </a:endParaRPr>
          </a:p>
        </p:txBody>
      </p:sp>
      <p:sp>
        <p:nvSpPr>
          <p:cNvPr id="15" name="Freccia sinistra 14"/>
          <p:cNvSpPr/>
          <p:nvPr/>
        </p:nvSpPr>
        <p:spPr>
          <a:xfrm rot="19882623">
            <a:off x="2632450" y="3019757"/>
            <a:ext cx="1111920" cy="432048"/>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17" name="Freccia sinistra 16"/>
          <p:cNvSpPr/>
          <p:nvPr/>
        </p:nvSpPr>
        <p:spPr>
          <a:xfrm rot="16200000">
            <a:off x="4218372" y="3609021"/>
            <a:ext cx="504056" cy="432048"/>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18" name="Freccia sinistra 17"/>
          <p:cNvSpPr/>
          <p:nvPr/>
        </p:nvSpPr>
        <p:spPr>
          <a:xfrm rot="12770447">
            <a:off x="5170983" y="2994151"/>
            <a:ext cx="1179244" cy="432048"/>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cxnSp>
        <p:nvCxnSpPr>
          <p:cNvPr id="21" name="Connettore 2 20"/>
          <p:cNvCxnSpPr>
            <a:stCxn id="3" idx="2"/>
            <a:endCxn id="11" idx="0"/>
          </p:cNvCxnSpPr>
          <p:nvPr/>
        </p:nvCxnSpPr>
        <p:spPr>
          <a:xfrm>
            <a:off x="4531360" y="5608672"/>
            <a:ext cx="4636" cy="48636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5" name="Connettore 2 24"/>
          <p:cNvCxnSpPr/>
          <p:nvPr/>
        </p:nvCxnSpPr>
        <p:spPr>
          <a:xfrm>
            <a:off x="5436096" y="5661248"/>
            <a:ext cx="358538" cy="46185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8" name="Connettore 2 27"/>
          <p:cNvCxnSpPr/>
          <p:nvPr/>
        </p:nvCxnSpPr>
        <p:spPr>
          <a:xfrm flipH="1">
            <a:off x="3275856" y="5661248"/>
            <a:ext cx="504056" cy="43204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29" name="Immagine 28"/>
          <p:cNvPicPr>
            <a:picLocks noChangeAspect="1"/>
          </p:cNvPicPr>
          <p:nvPr/>
        </p:nvPicPr>
        <p:blipFill>
          <a:blip r:embed="rId3" cstate="print">
            <a:duotone>
              <a:schemeClr val="accent2">
                <a:shade val="45000"/>
                <a:satMod val="135000"/>
              </a:schemeClr>
              <a:prstClr val="white"/>
            </a:duotone>
          </a:blip>
          <a:stretch>
            <a:fillRect/>
          </a:stretch>
        </p:blipFill>
        <p:spPr>
          <a:xfrm>
            <a:off x="3387080" y="1163960"/>
            <a:ext cx="2265040" cy="2265040"/>
          </a:xfrm>
          <a:prstGeom prst="rect">
            <a:avLst/>
          </a:prstGeom>
        </p:spPr>
      </p:pic>
    </p:spTree>
    <p:extLst>
      <p:ext uri="{BB962C8B-B14F-4D97-AF65-F5344CB8AC3E}">
        <p14:creationId xmlns:p14="http://schemas.microsoft.com/office/powerpoint/2010/main" val="3011921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403648" y="2996952"/>
            <a:ext cx="6400800" cy="1752600"/>
          </a:xfrm>
        </p:spPr>
        <p:txBody>
          <a:bodyPr>
            <a:noAutofit/>
          </a:bodyPr>
          <a:lstStyle/>
          <a:p>
            <a:r>
              <a:rPr lang="it-IT" sz="4000" b="1" dirty="0">
                <a:solidFill>
                  <a:schemeClr val="tx1"/>
                </a:solidFill>
              </a:rPr>
              <a:t>CTU e Periti</a:t>
            </a:r>
          </a:p>
          <a:p>
            <a:r>
              <a:rPr lang="it-IT" sz="4000" i="1" dirty="0">
                <a:solidFill>
                  <a:srgbClr val="FFFF00"/>
                </a:solidFill>
              </a:rPr>
              <a:t>Articolo 15</a:t>
            </a:r>
          </a:p>
        </p:txBody>
      </p:sp>
      <p:pic>
        <p:nvPicPr>
          <p:cNvPr id="2" name="Immagine 1"/>
          <p:cNvPicPr>
            <a:picLocks noChangeAspect="1"/>
          </p:cNvPicPr>
          <p:nvPr/>
        </p:nvPicPr>
        <p:blipFill>
          <a:blip r:embed="rId3" cstate="print">
            <a:duotone>
              <a:schemeClr val="accent2">
                <a:shade val="45000"/>
                <a:satMod val="135000"/>
              </a:schemeClr>
              <a:prstClr val="white"/>
            </a:duotone>
          </a:blip>
          <a:srcRect b="2700"/>
          <a:stretch>
            <a:fillRect/>
          </a:stretch>
        </p:blipFill>
        <p:spPr>
          <a:xfrm>
            <a:off x="3419872" y="401960"/>
            <a:ext cx="2286000" cy="2594992"/>
          </a:xfrm>
          <a:prstGeom prst="rect">
            <a:avLst/>
          </a:prstGeom>
        </p:spPr>
      </p:pic>
    </p:spTree>
    <p:extLst>
      <p:ext uri="{BB962C8B-B14F-4D97-AF65-F5344CB8AC3E}">
        <p14:creationId xmlns:p14="http://schemas.microsoft.com/office/powerpoint/2010/main" val="135821879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Nomina CTU - Periti </a:t>
            </a:r>
          </a:p>
        </p:txBody>
      </p:sp>
      <p:sp>
        <p:nvSpPr>
          <p:cNvPr id="3" name="Segnaposto contenuto 2"/>
          <p:cNvSpPr>
            <a:spLocks noGrp="1"/>
          </p:cNvSpPr>
          <p:nvPr>
            <p:ph idx="1"/>
          </p:nvPr>
        </p:nvSpPr>
        <p:spPr>
          <a:xfrm>
            <a:off x="3672408" y="1268760"/>
            <a:ext cx="5652120" cy="4525963"/>
          </a:xfrm>
        </p:spPr>
        <p:txBody>
          <a:bodyPr>
            <a:normAutofit/>
          </a:bodyPr>
          <a:lstStyle/>
          <a:p>
            <a:r>
              <a:rPr lang="it-IT" sz="4400" dirty="0"/>
              <a:t>Consulenti qualificati </a:t>
            </a:r>
          </a:p>
          <a:p>
            <a:r>
              <a:rPr lang="it-IT" sz="4400" dirty="0"/>
              <a:t>Albi di specialisti</a:t>
            </a:r>
          </a:p>
          <a:p>
            <a:r>
              <a:rPr lang="it-IT" sz="4400" dirty="0"/>
              <a:t>Collegio peritale</a:t>
            </a:r>
          </a:p>
        </p:txBody>
      </p:sp>
      <p:pic>
        <p:nvPicPr>
          <p:cNvPr id="4" name="Immagine 3"/>
          <p:cNvPicPr>
            <a:picLocks noChangeAspect="1"/>
          </p:cNvPicPr>
          <p:nvPr/>
        </p:nvPicPr>
        <p:blipFill>
          <a:blip r:embed="rId3" cstate="print">
            <a:duotone>
              <a:schemeClr val="accent2">
                <a:shade val="45000"/>
                <a:satMod val="135000"/>
              </a:schemeClr>
              <a:prstClr val="white"/>
            </a:duotone>
          </a:blip>
          <a:srcRect t="2801" b="2700"/>
          <a:stretch>
            <a:fillRect/>
          </a:stretch>
        </p:blipFill>
        <p:spPr>
          <a:xfrm>
            <a:off x="773832" y="2204864"/>
            <a:ext cx="2286000" cy="2520280"/>
          </a:xfrm>
          <a:prstGeom prst="rect">
            <a:avLst/>
          </a:prstGeom>
        </p:spPr>
      </p:pic>
    </p:spTree>
    <p:extLst>
      <p:ext uri="{BB962C8B-B14F-4D97-AF65-F5344CB8AC3E}">
        <p14:creationId xmlns:p14="http://schemas.microsoft.com/office/powerpoint/2010/main" val="3921566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475656" y="3116560"/>
            <a:ext cx="6400800" cy="1752600"/>
          </a:xfrm>
        </p:spPr>
        <p:txBody>
          <a:bodyPr>
            <a:noAutofit/>
          </a:bodyPr>
          <a:lstStyle/>
          <a:p>
            <a:r>
              <a:rPr lang="it-IT" sz="4000" b="1" dirty="0">
                <a:solidFill>
                  <a:schemeClr val="tx1"/>
                </a:solidFill>
              </a:rPr>
              <a:t>Disposizioni finali</a:t>
            </a:r>
          </a:p>
          <a:p>
            <a:r>
              <a:rPr lang="it-IT" sz="4000" i="1" dirty="0">
                <a:solidFill>
                  <a:srgbClr val="FFFF00"/>
                </a:solidFill>
              </a:rPr>
              <a:t>Articoli 17-18</a:t>
            </a:r>
          </a:p>
        </p:txBody>
      </p:sp>
      <p:pic>
        <p:nvPicPr>
          <p:cNvPr id="2" name="Immagine 1"/>
          <p:cNvPicPr>
            <a:picLocks noChangeAspect="1"/>
          </p:cNvPicPr>
          <p:nvPr/>
        </p:nvPicPr>
        <p:blipFill>
          <a:blip r:embed="rId3" cstate="print"/>
          <a:stretch>
            <a:fillRect/>
          </a:stretch>
        </p:blipFill>
        <p:spPr>
          <a:xfrm>
            <a:off x="3059832" y="620688"/>
            <a:ext cx="3300367" cy="1800200"/>
          </a:xfrm>
          <a:prstGeom prst="rect">
            <a:avLst/>
          </a:prstGeom>
          <a:ln>
            <a:noFill/>
          </a:ln>
          <a:effectLst>
            <a:softEdge rad="112500"/>
          </a:effectLst>
        </p:spPr>
      </p:pic>
    </p:spTree>
    <p:extLst>
      <p:ext uri="{BB962C8B-B14F-4D97-AF65-F5344CB8AC3E}">
        <p14:creationId xmlns:p14="http://schemas.microsoft.com/office/powerpoint/2010/main" val="135821879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75656" y="413792"/>
            <a:ext cx="6120680" cy="1143000"/>
          </a:xfrm>
        </p:spPr>
        <p:txBody>
          <a:bodyPr>
            <a:noAutofit/>
          </a:bodyPr>
          <a:lstStyle/>
          <a:p>
            <a:r>
              <a:rPr lang="it-IT" sz="3600" b="1" dirty="0">
                <a:solidFill>
                  <a:srgbClr val="FFFF00"/>
                </a:solidFill>
              </a:rPr>
              <a:t>Regioni a Statuto Speciale</a:t>
            </a:r>
            <a:br>
              <a:rPr lang="it-IT" sz="3600" b="1" dirty="0">
                <a:solidFill>
                  <a:srgbClr val="FFFF00"/>
                </a:solidFill>
              </a:rPr>
            </a:br>
            <a:r>
              <a:rPr lang="it-IT" sz="3600" dirty="0"/>
              <a:t> </a:t>
            </a:r>
            <a:r>
              <a:rPr lang="it-IT" sz="3600" b="1" dirty="0">
                <a:solidFill>
                  <a:srgbClr val="FFFF00"/>
                </a:solidFill>
              </a:rPr>
              <a:t>Province autonome </a:t>
            </a:r>
            <a:br>
              <a:rPr lang="it-IT" sz="3600" dirty="0"/>
            </a:br>
            <a:br>
              <a:rPr lang="it-IT" sz="3600" dirty="0"/>
            </a:br>
            <a:endParaRPr lang="it-IT" sz="36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9532" y="1697207"/>
            <a:ext cx="3298652" cy="346358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ttangolo 3"/>
          <p:cNvSpPr/>
          <p:nvPr/>
        </p:nvSpPr>
        <p:spPr>
          <a:xfrm>
            <a:off x="3122847" y="5301208"/>
            <a:ext cx="3034805" cy="1569660"/>
          </a:xfrm>
          <a:prstGeom prst="rect">
            <a:avLst/>
          </a:prstGeom>
        </p:spPr>
        <p:txBody>
          <a:bodyPr wrap="none">
            <a:spAutoFit/>
          </a:bodyPr>
          <a:lstStyle/>
          <a:p>
            <a:pPr algn="ctr"/>
            <a:r>
              <a:rPr lang="it-IT" sz="3200" i="1" dirty="0"/>
              <a:t>compatibilmente </a:t>
            </a:r>
          </a:p>
          <a:p>
            <a:pPr algn="ctr"/>
            <a:r>
              <a:rPr lang="it-IT" sz="3200" i="1" dirty="0"/>
              <a:t>con </a:t>
            </a:r>
          </a:p>
          <a:p>
            <a:pPr algn="ctr"/>
            <a:r>
              <a:rPr lang="it-IT" sz="3200" i="1" dirty="0"/>
              <a:t>rispettivi statuti</a:t>
            </a:r>
          </a:p>
        </p:txBody>
      </p:sp>
    </p:spTree>
    <p:extLst>
      <p:ext uri="{BB962C8B-B14F-4D97-AF65-F5344CB8AC3E}">
        <p14:creationId xmlns:p14="http://schemas.microsoft.com/office/powerpoint/2010/main" val="4053823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1640" y="476672"/>
            <a:ext cx="6768752" cy="3960440"/>
          </a:xfrm>
        </p:spPr>
        <p:txBody>
          <a:bodyPr>
            <a:noAutofit/>
          </a:bodyPr>
          <a:lstStyle/>
          <a:p>
            <a:r>
              <a:rPr lang="it-IT" sz="5400" b="1" dirty="0"/>
              <a:t>NO</a:t>
            </a:r>
            <a:br>
              <a:rPr lang="it-IT" sz="4800" dirty="0"/>
            </a:br>
            <a:r>
              <a:rPr lang="it-IT" sz="4800" dirty="0"/>
              <a:t>nuovo / maggior </a:t>
            </a:r>
            <a:br>
              <a:rPr lang="it-IT" sz="4800" dirty="0"/>
            </a:br>
            <a:r>
              <a:rPr lang="it-IT" sz="4800" dirty="0"/>
              <a:t>onere </a:t>
            </a:r>
            <a:br>
              <a:rPr lang="it-IT" sz="4800" dirty="0"/>
            </a:br>
            <a:r>
              <a:rPr lang="it-IT" sz="4800" dirty="0"/>
              <a:t>per </a:t>
            </a:r>
            <a:br>
              <a:rPr lang="it-IT" sz="4800" dirty="0"/>
            </a:br>
            <a:r>
              <a:rPr lang="it-IT" sz="4800" b="1" dirty="0">
                <a:solidFill>
                  <a:srgbClr val="FFFF00"/>
                </a:solidFill>
              </a:rPr>
              <a:t>Finanza Pubblica</a:t>
            </a:r>
          </a:p>
        </p:txBody>
      </p:sp>
      <p:pic>
        <p:nvPicPr>
          <p:cNvPr id="8" name="Immagine 7" descr="risparmi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6321" y="4365104"/>
            <a:ext cx="5405999" cy="2376264"/>
          </a:xfrm>
          <a:prstGeom prst="rect">
            <a:avLst/>
          </a:prstGeom>
          <a:ln>
            <a:noFill/>
          </a:ln>
          <a:effectLst>
            <a:softEdge rad="112500"/>
          </a:effectLst>
        </p:spPr>
      </p:pic>
    </p:spTree>
    <p:extLst>
      <p:ext uri="{BB962C8B-B14F-4D97-AF65-F5344CB8AC3E}">
        <p14:creationId xmlns:p14="http://schemas.microsoft.com/office/powerpoint/2010/main" val="1853796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arrotondato 15"/>
          <p:cNvSpPr/>
          <p:nvPr/>
        </p:nvSpPr>
        <p:spPr>
          <a:xfrm>
            <a:off x="5296274" y="476672"/>
            <a:ext cx="3779912" cy="6264696"/>
          </a:xfrm>
          <a:prstGeom prst="roundRect">
            <a:avLst/>
          </a:prstGeom>
          <a:solidFill>
            <a:schemeClr val="bg1">
              <a:lumMod val="95000"/>
              <a:lumOff val="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arrotondato 32"/>
          <p:cNvSpPr/>
          <p:nvPr/>
        </p:nvSpPr>
        <p:spPr>
          <a:xfrm>
            <a:off x="68154" y="548680"/>
            <a:ext cx="3779912" cy="6192688"/>
          </a:xfrm>
          <a:prstGeom prst="roundRect">
            <a:avLst/>
          </a:prstGeom>
          <a:solidFill>
            <a:schemeClr val="bg1">
              <a:lumMod val="95000"/>
              <a:lumOff val="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7" name="Immagine 26"/>
          <p:cNvPicPr>
            <a:picLocks noChangeAspect="1"/>
          </p:cNvPicPr>
          <p:nvPr/>
        </p:nvPicPr>
        <p:blipFill>
          <a:blip r:embed="rId3" cstate="print"/>
          <a:stretch>
            <a:fillRect/>
          </a:stretch>
        </p:blipFill>
        <p:spPr>
          <a:xfrm>
            <a:off x="4067944" y="3029275"/>
            <a:ext cx="1102102" cy="759765"/>
          </a:xfrm>
          <a:prstGeom prst="rect">
            <a:avLst/>
          </a:prstGeom>
          <a:ln>
            <a:noFill/>
          </a:ln>
        </p:spPr>
      </p:pic>
      <p:sp>
        <p:nvSpPr>
          <p:cNvPr id="29" name="CasellaDiTesto 28"/>
          <p:cNvSpPr txBox="1"/>
          <p:nvPr/>
        </p:nvSpPr>
        <p:spPr>
          <a:xfrm>
            <a:off x="3895670" y="2545740"/>
            <a:ext cx="1324402" cy="523220"/>
          </a:xfrm>
          <a:prstGeom prst="rect">
            <a:avLst/>
          </a:prstGeom>
          <a:noFill/>
          <a:ln>
            <a:noFill/>
          </a:ln>
        </p:spPr>
        <p:txBody>
          <a:bodyPr wrap="none" rtlCol="0">
            <a:spAutoFit/>
          </a:bodyPr>
          <a:lstStyle/>
          <a:p>
            <a:r>
              <a:rPr lang="it-IT" sz="2800" dirty="0"/>
              <a:t>segnala</a:t>
            </a:r>
          </a:p>
        </p:txBody>
      </p:sp>
      <p:pic>
        <p:nvPicPr>
          <p:cNvPr id="31" name="Picture 6" descr="Risultati immagini per cittadin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081" y="692696"/>
            <a:ext cx="2727791"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2" name="Immagine 31"/>
          <p:cNvPicPr>
            <a:picLocks noChangeAspect="1"/>
          </p:cNvPicPr>
          <p:nvPr/>
        </p:nvPicPr>
        <p:blipFill>
          <a:blip r:embed="rId3" cstate="print"/>
          <a:stretch>
            <a:fillRect/>
          </a:stretch>
        </p:blipFill>
        <p:spPr>
          <a:xfrm rot="5400000">
            <a:off x="1475656" y="4221087"/>
            <a:ext cx="936105" cy="504056"/>
          </a:xfrm>
          <a:prstGeom prst="rect">
            <a:avLst/>
          </a:prstGeom>
          <a:ln>
            <a:noFill/>
          </a:ln>
        </p:spPr>
      </p:pic>
      <p:sp>
        <p:nvSpPr>
          <p:cNvPr id="34" name="CasellaDiTesto 33"/>
          <p:cNvSpPr txBox="1"/>
          <p:nvPr/>
        </p:nvSpPr>
        <p:spPr>
          <a:xfrm>
            <a:off x="7380312" y="908720"/>
            <a:ext cx="1531188" cy="584775"/>
          </a:xfrm>
          <a:prstGeom prst="rect">
            <a:avLst/>
          </a:prstGeom>
          <a:noFill/>
          <a:ln>
            <a:noFill/>
          </a:ln>
        </p:spPr>
        <p:txBody>
          <a:bodyPr wrap="none" rtlCol="0">
            <a:spAutoFit/>
          </a:bodyPr>
          <a:lstStyle/>
          <a:p>
            <a:pPr algn="ctr"/>
            <a:r>
              <a:rPr lang="it-IT" sz="3200" b="1" dirty="0">
                <a:effectLst>
                  <a:outerShdw blurRad="38100" dist="38100" dir="2700000" algn="tl">
                    <a:srgbClr val="000000">
                      <a:alpha val="43137"/>
                    </a:srgbClr>
                  </a:outerShdw>
                </a:effectLst>
              </a:rPr>
              <a:t>Regioni</a:t>
            </a:r>
          </a:p>
        </p:txBody>
      </p:sp>
      <p:pic>
        <p:nvPicPr>
          <p:cNvPr id="35" name="Picture 4" descr="Risultati immagini per region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104" y="908720"/>
            <a:ext cx="1985792" cy="2668904"/>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5" name="Immagine 44"/>
          <p:cNvPicPr>
            <a:picLocks noChangeAspect="1"/>
          </p:cNvPicPr>
          <p:nvPr/>
        </p:nvPicPr>
        <p:blipFill>
          <a:blip r:embed="rId3" cstate="print"/>
          <a:stretch>
            <a:fillRect/>
          </a:stretch>
        </p:blipFill>
        <p:spPr>
          <a:xfrm rot="5400000">
            <a:off x="6840252" y="3825043"/>
            <a:ext cx="576065" cy="504056"/>
          </a:xfrm>
          <a:prstGeom prst="rect">
            <a:avLst/>
          </a:prstGeom>
          <a:ln>
            <a:noFill/>
          </a:ln>
        </p:spPr>
      </p:pic>
      <p:sp>
        <p:nvSpPr>
          <p:cNvPr id="24" name="CasellaDiTesto 23"/>
          <p:cNvSpPr txBox="1"/>
          <p:nvPr/>
        </p:nvSpPr>
        <p:spPr>
          <a:xfrm>
            <a:off x="298508" y="5160094"/>
            <a:ext cx="3337388" cy="1077218"/>
          </a:xfrm>
          <a:prstGeom prst="rect">
            <a:avLst/>
          </a:prstGeom>
          <a:noFill/>
          <a:ln>
            <a:noFill/>
          </a:ln>
        </p:spPr>
        <p:txBody>
          <a:bodyPr wrap="none" rtlCol="0">
            <a:spAutoFit/>
          </a:bodyPr>
          <a:lstStyle/>
          <a:p>
            <a:pPr algn="ctr"/>
            <a:r>
              <a:rPr lang="it-IT" sz="3200" dirty="0"/>
              <a:t>Disfunzioni </a:t>
            </a:r>
          </a:p>
          <a:p>
            <a:pPr algn="ctr"/>
            <a:r>
              <a:rPr lang="it-IT" sz="3200" dirty="0"/>
              <a:t>Sistema Sanitario?</a:t>
            </a:r>
          </a:p>
        </p:txBody>
      </p:sp>
      <p:sp>
        <p:nvSpPr>
          <p:cNvPr id="42" name="CasellaDiTesto 41"/>
          <p:cNvSpPr txBox="1"/>
          <p:nvPr/>
        </p:nvSpPr>
        <p:spPr>
          <a:xfrm>
            <a:off x="5702079" y="4437112"/>
            <a:ext cx="2892522" cy="2185214"/>
          </a:xfrm>
          <a:prstGeom prst="rect">
            <a:avLst/>
          </a:prstGeom>
          <a:noFill/>
          <a:ln>
            <a:noFill/>
          </a:ln>
        </p:spPr>
        <p:txBody>
          <a:bodyPr wrap="none" rtlCol="0">
            <a:spAutoFit/>
          </a:bodyPr>
          <a:lstStyle/>
          <a:p>
            <a:pPr algn="ctr"/>
            <a:r>
              <a:rPr lang="it-IT" sz="2800" dirty="0"/>
              <a:t>Difensore </a:t>
            </a:r>
          </a:p>
          <a:p>
            <a:pPr algn="ctr"/>
            <a:r>
              <a:rPr lang="it-IT" sz="2800" dirty="0"/>
              <a:t>Civico</a:t>
            </a:r>
          </a:p>
          <a:p>
            <a:pPr algn="ctr"/>
            <a:r>
              <a:rPr lang="it-IT" sz="2400" dirty="0"/>
              <a:t>|</a:t>
            </a:r>
          </a:p>
          <a:p>
            <a:pPr algn="ctr"/>
            <a:r>
              <a:rPr lang="it-IT" sz="2800" b="1" i="1" dirty="0"/>
              <a:t>Garante</a:t>
            </a:r>
          </a:p>
          <a:p>
            <a:pPr algn="ctr"/>
            <a:r>
              <a:rPr lang="it-IT" sz="2800" b="1" i="1" dirty="0"/>
              <a:t>Diritto alla Salute</a:t>
            </a:r>
            <a:endParaRPr lang="it-IT" sz="2800" dirty="0"/>
          </a:p>
        </p:txBody>
      </p:sp>
      <p:sp>
        <p:nvSpPr>
          <p:cNvPr id="30" name="CasellaDiTesto 29"/>
          <p:cNvSpPr txBox="1"/>
          <p:nvPr/>
        </p:nvSpPr>
        <p:spPr>
          <a:xfrm>
            <a:off x="855127" y="3140968"/>
            <a:ext cx="2348721" cy="769441"/>
          </a:xfrm>
          <a:prstGeom prst="rect">
            <a:avLst/>
          </a:prstGeom>
          <a:noFill/>
          <a:ln>
            <a:noFill/>
          </a:ln>
        </p:spPr>
        <p:txBody>
          <a:bodyPr wrap="none" rtlCol="0">
            <a:spAutoFit/>
          </a:bodyPr>
          <a:lstStyle/>
          <a:p>
            <a:pPr algn="ctr"/>
            <a:r>
              <a:rPr lang="it-IT" sz="4400" dirty="0"/>
              <a:t>Cittadino</a:t>
            </a:r>
          </a:p>
        </p:txBody>
      </p:sp>
    </p:spTree>
    <p:extLst>
      <p:ext uri="{BB962C8B-B14F-4D97-AF65-F5344CB8AC3E}">
        <p14:creationId xmlns:p14="http://schemas.microsoft.com/office/powerpoint/2010/main" val="31688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Risultati immagini per piattaforme cloud computing"/>
          <p:cNvPicPr>
            <a:picLocks noChangeAspect="1" noChangeArrowheads="1"/>
          </p:cNvPicPr>
          <p:nvPr/>
        </p:nvPicPr>
        <p:blipFill>
          <a:blip r:embed="rId3" cstate="print"/>
          <a:srcRect/>
          <a:stretch>
            <a:fillRect/>
          </a:stretch>
        </p:blipFill>
        <p:spPr bwMode="auto">
          <a:xfrm>
            <a:off x="323528" y="3630508"/>
            <a:ext cx="2592288" cy="2050264"/>
          </a:xfrm>
          <a:prstGeom prst="rect">
            <a:avLst/>
          </a:prstGeom>
          <a:ln>
            <a:noFill/>
          </a:ln>
          <a:effectLst>
            <a:softEdge rad="112500"/>
          </a:effectLst>
        </p:spPr>
      </p:pic>
      <p:sp>
        <p:nvSpPr>
          <p:cNvPr id="3" name="Rettangolo 2"/>
          <p:cNvSpPr/>
          <p:nvPr/>
        </p:nvSpPr>
        <p:spPr>
          <a:xfrm>
            <a:off x="1656184" y="116632"/>
            <a:ext cx="5796136" cy="954107"/>
          </a:xfrm>
          <a:prstGeom prst="rect">
            <a:avLst/>
          </a:prstGeom>
        </p:spPr>
        <p:txBody>
          <a:bodyPr wrap="square">
            <a:spAutoFit/>
          </a:bodyPr>
          <a:lstStyle/>
          <a:p>
            <a:pPr lvl="0" algn="ctr"/>
            <a:r>
              <a:rPr lang="it-IT" sz="2800" dirty="0">
                <a:latin typeface="Calibri" panose="020F0502020204030204" pitchFamily="34" charset="0"/>
                <a:ea typeface="Calibri" panose="020F0502020204030204" pitchFamily="34" charset="0"/>
                <a:cs typeface="Times New Roman" panose="02020603050405020304" pitchFamily="18" charset="0"/>
              </a:rPr>
              <a:t>Strutture s</a:t>
            </a:r>
            <a:r>
              <a:rPr lang="it-IT" sz="2800" dirty="0"/>
              <a:t>ociosanitarie </a:t>
            </a:r>
          </a:p>
          <a:p>
            <a:pPr lvl="0" algn="ctr"/>
            <a:r>
              <a:rPr lang="it-IT" sz="2800" b="1"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Pubbliche / Private</a:t>
            </a:r>
          </a:p>
        </p:txBody>
      </p:sp>
      <p:sp>
        <p:nvSpPr>
          <p:cNvPr id="6" name="Rettangolo 5"/>
          <p:cNvSpPr/>
          <p:nvPr/>
        </p:nvSpPr>
        <p:spPr>
          <a:xfrm>
            <a:off x="1259632" y="3573016"/>
            <a:ext cx="6696744" cy="1569660"/>
          </a:xfrm>
          <a:prstGeom prst="rect">
            <a:avLst/>
          </a:prstGeom>
        </p:spPr>
        <p:txBody>
          <a:bodyPr wrap="square">
            <a:spAutoFit/>
          </a:bodyPr>
          <a:lstStyle/>
          <a:p>
            <a:pPr lvl="0" algn="ctr"/>
            <a:r>
              <a:rPr lang="it-IT" sz="3200" b="1" i="1" dirty="0">
                <a:latin typeface="Calibri" panose="020F0502020204030204" pitchFamily="34" charset="0"/>
                <a:ea typeface="Calibri" panose="020F0502020204030204" pitchFamily="34" charset="0"/>
                <a:cs typeface="Times New Roman" panose="02020603050405020304" pitchFamily="18" charset="0"/>
              </a:rPr>
              <a:t>Centro  Regionale </a:t>
            </a:r>
          </a:p>
          <a:p>
            <a:pPr lvl="0" algn="ctr"/>
            <a:r>
              <a:rPr lang="it-IT" sz="3200" b="1" i="1" dirty="0">
                <a:latin typeface="Calibri" panose="020F0502020204030204" pitchFamily="34" charset="0"/>
                <a:ea typeface="Calibri" panose="020F0502020204030204" pitchFamily="34" charset="0"/>
                <a:cs typeface="Times New Roman" panose="02020603050405020304" pitchFamily="18" charset="0"/>
              </a:rPr>
              <a:t>Gestione Rischio</a:t>
            </a:r>
          </a:p>
          <a:p>
            <a:pPr lvl="0" algn="ctr"/>
            <a:r>
              <a:rPr lang="it-IT" sz="3200" b="1" i="1" dirty="0">
                <a:latin typeface="Calibri" panose="020F0502020204030204" pitchFamily="34" charset="0"/>
                <a:ea typeface="Calibri" panose="020F0502020204030204" pitchFamily="34" charset="0"/>
                <a:cs typeface="Times New Roman" panose="02020603050405020304" pitchFamily="18" charset="0"/>
              </a:rPr>
              <a:t>Sicurezza </a:t>
            </a:r>
            <a:endParaRPr lang="it-IT" sz="3200" dirty="0"/>
          </a:p>
        </p:txBody>
      </p:sp>
      <p:sp>
        <p:nvSpPr>
          <p:cNvPr id="10" name="Rettangolo 9"/>
          <p:cNvSpPr/>
          <p:nvPr/>
        </p:nvSpPr>
        <p:spPr>
          <a:xfrm>
            <a:off x="971600" y="5502716"/>
            <a:ext cx="7272808" cy="1384995"/>
          </a:xfrm>
          <a:prstGeom prst="rect">
            <a:avLst/>
          </a:prstGeom>
        </p:spPr>
        <p:txBody>
          <a:bodyPr wrap="square">
            <a:spAutoFit/>
          </a:bodyPr>
          <a:lstStyle/>
          <a:p>
            <a:pPr lvl="0" algn="ctr"/>
            <a:r>
              <a:rPr lang="it-IT" sz="28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Relazione</a:t>
            </a:r>
          </a:p>
          <a:p>
            <a:pPr lvl="0" algn="ctr"/>
            <a:r>
              <a:rPr lang="it-IT" sz="2800" b="1"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annuale</a:t>
            </a:r>
          </a:p>
          <a:p>
            <a:pPr lvl="0" algn="ctr"/>
            <a:r>
              <a:rPr lang="it-IT" sz="2800" i="1" dirty="0">
                <a:latin typeface="Calibri" panose="020F0502020204030204" pitchFamily="34" charset="0"/>
                <a:ea typeface="Calibri" panose="020F0502020204030204" pitchFamily="34" charset="0"/>
                <a:cs typeface="Times New Roman" panose="02020603050405020304" pitchFamily="18" charset="0"/>
              </a:rPr>
              <a:t>Osservatorio Nazionale Buone Pratiche  </a:t>
            </a:r>
            <a:endParaRPr lang="it-IT" sz="2800" i="1"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Freccia in giù 10"/>
          <p:cNvSpPr/>
          <p:nvPr/>
        </p:nvSpPr>
        <p:spPr>
          <a:xfrm>
            <a:off x="4283968" y="1181656"/>
            <a:ext cx="504056" cy="393139"/>
          </a:xfrm>
          <a:prstGeom prst="downArrow">
            <a:avLst/>
          </a:prstGeom>
          <a:solidFill>
            <a:schemeClr val="accent4">
              <a:lumMod val="60000"/>
              <a:lumOff val="40000"/>
            </a:schemeClr>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e 16"/>
          <p:cNvSpPr/>
          <p:nvPr/>
        </p:nvSpPr>
        <p:spPr>
          <a:xfrm>
            <a:off x="2411760" y="1884115"/>
            <a:ext cx="1944216" cy="914816"/>
          </a:xfrm>
          <a:prstGeom prst="ellipse">
            <a:avLst/>
          </a:prstGeom>
          <a:solidFill>
            <a:schemeClr val="tx2"/>
          </a:solidFill>
          <a:ln>
            <a:solidFill>
              <a:srgbClr val="0070C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e 14"/>
          <p:cNvSpPr/>
          <p:nvPr/>
        </p:nvSpPr>
        <p:spPr>
          <a:xfrm>
            <a:off x="4860032" y="1835124"/>
            <a:ext cx="1460245" cy="970908"/>
          </a:xfrm>
          <a:prstGeom prst="ellipse">
            <a:avLst/>
          </a:prstGeom>
          <a:solidFill>
            <a:schemeClr val="tx2"/>
          </a:solidFill>
          <a:ln>
            <a:solidFill>
              <a:srgbClr val="0070C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le 19"/>
          <p:cNvSpPr/>
          <p:nvPr/>
        </p:nvSpPr>
        <p:spPr>
          <a:xfrm>
            <a:off x="3491880" y="2483196"/>
            <a:ext cx="1944216" cy="936104"/>
          </a:xfrm>
          <a:prstGeom prst="ellipse">
            <a:avLst/>
          </a:prstGeom>
          <a:solidFill>
            <a:schemeClr val="tx2"/>
          </a:solidFill>
          <a:ln>
            <a:solidFill>
              <a:srgbClr val="0070C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e 4"/>
          <p:cNvSpPr/>
          <p:nvPr/>
        </p:nvSpPr>
        <p:spPr>
          <a:xfrm>
            <a:off x="2699792" y="2006843"/>
            <a:ext cx="1251071" cy="595956"/>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400" b="1" i="1" kern="1200" dirty="0">
                <a:solidFill>
                  <a:sysClr val="windowText" lastClr="000000"/>
                </a:solidFill>
              </a:rPr>
              <a:t>Eventi avversi </a:t>
            </a:r>
          </a:p>
        </p:txBody>
      </p:sp>
      <p:sp>
        <p:nvSpPr>
          <p:cNvPr id="23" name="Ovale 6"/>
          <p:cNvSpPr/>
          <p:nvPr/>
        </p:nvSpPr>
        <p:spPr>
          <a:xfrm>
            <a:off x="5071705" y="1940676"/>
            <a:ext cx="1032548" cy="686536"/>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800" b="1" i="1" kern="1200" dirty="0">
                <a:solidFill>
                  <a:sysClr val="windowText" lastClr="000000"/>
                </a:solidFill>
              </a:rPr>
              <a:t>Rischi </a:t>
            </a:r>
          </a:p>
        </p:txBody>
      </p:sp>
      <p:sp>
        <p:nvSpPr>
          <p:cNvPr id="27" name="Ovale 4"/>
          <p:cNvSpPr/>
          <p:nvPr/>
        </p:nvSpPr>
        <p:spPr>
          <a:xfrm>
            <a:off x="3653679" y="2634450"/>
            <a:ext cx="1710409" cy="712842"/>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400" b="1" i="1" dirty="0">
                <a:solidFill>
                  <a:sysClr val="windowText" lastClr="000000"/>
                </a:solidFill>
              </a:rPr>
              <a:t>Contenzioso</a:t>
            </a:r>
            <a:endParaRPr lang="it-IT" sz="2400" b="1" i="1" kern="1200" dirty="0">
              <a:ln>
                <a:solidFill>
                  <a:sysClr val="windowText" lastClr="000000"/>
                </a:solidFill>
              </a:ln>
              <a:solidFill>
                <a:schemeClr val="bg1"/>
              </a:solidFill>
            </a:endParaRPr>
          </a:p>
        </p:txBody>
      </p:sp>
      <p:sp>
        <p:nvSpPr>
          <p:cNvPr id="24" name=" 3"/>
          <p:cNvSpPr/>
          <p:nvPr/>
        </p:nvSpPr>
        <p:spPr>
          <a:xfrm>
            <a:off x="1939547" y="1691108"/>
            <a:ext cx="5224741" cy="1899911"/>
          </a:xfrm>
          <a:prstGeom prst="funnel">
            <a:avLst/>
          </a:prstGeom>
          <a:ln w="9525">
            <a:solidFill>
              <a:srgbClr val="0070C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8" name="Freccia in giù 17"/>
          <p:cNvSpPr/>
          <p:nvPr/>
        </p:nvSpPr>
        <p:spPr>
          <a:xfrm>
            <a:off x="4283968" y="5181585"/>
            <a:ext cx="504056" cy="393139"/>
          </a:xfrm>
          <a:prstGeom prst="downArrow">
            <a:avLst/>
          </a:prstGeom>
          <a:solidFill>
            <a:schemeClr val="accent4">
              <a:lumMod val="60000"/>
              <a:lumOff val="40000"/>
            </a:schemeClr>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33655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e 6"/>
          <p:cNvSpPr/>
          <p:nvPr/>
        </p:nvSpPr>
        <p:spPr>
          <a:xfrm>
            <a:off x="2699792" y="1663525"/>
            <a:ext cx="3744416" cy="122413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6" name="Connettore 1 25"/>
          <p:cNvCxnSpPr/>
          <p:nvPr/>
        </p:nvCxnSpPr>
        <p:spPr>
          <a:xfrm flipV="1">
            <a:off x="1403648" y="2655783"/>
            <a:ext cx="0" cy="576064"/>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29" name="Rettangolo 28"/>
          <p:cNvSpPr/>
          <p:nvPr/>
        </p:nvSpPr>
        <p:spPr>
          <a:xfrm>
            <a:off x="90059" y="1260049"/>
            <a:ext cx="2249693" cy="584775"/>
          </a:xfrm>
          <a:prstGeom prst="rect">
            <a:avLst/>
          </a:prstGeom>
          <a:solidFill>
            <a:schemeClr val="bg1">
              <a:alpha val="57000"/>
            </a:schemeClr>
          </a:solidFill>
        </p:spPr>
        <p:txBody>
          <a:bodyPr wrap="square">
            <a:spAutoFit/>
          </a:bodyPr>
          <a:lstStyle/>
          <a:p>
            <a:pPr algn="ctr">
              <a:buFont typeface="Arial" pitchFamily="34" charset="0"/>
              <a:buChar char="•"/>
            </a:pPr>
            <a:r>
              <a:rPr lang="it-IT" sz="1600" b="1" i="1" dirty="0"/>
              <a:t>Rischi ed eventi avversi</a:t>
            </a:r>
          </a:p>
          <a:p>
            <a:pPr algn="ctr">
              <a:buFont typeface="Arial" pitchFamily="34" charset="0"/>
              <a:buChar char="•"/>
            </a:pPr>
            <a:r>
              <a:rPr lang="it-IT" sz="1600" b="1" i="1" dirty="0"/>
              <a:t>Contenzioso</a:t>
            </a:r>
            <a:endParaRPr lang="it-IT" sz="1600" dirty="0"/>
          </a:p>
        </p:txBody>
      </p:sp>
      <p:sp>
        <p:nvSpPr>
          <p:cNvPr id="31" name="Rettangolo 30"/>
          <p:cNvSpPr/>
          <p:nvPr/>
        </p:nvSpPr>
        <p:spPr>
          <a:xfrm>
            <a:off x="-468560" y="476672"/>
            <a:ext cx="3432657" cy="738664"/>
          </a:xfrm>
          <a:prstGeom prst="rect">
            <a:avLst/>
          </a:prstGeom>
        </p:spPr>
        <p:txBody>
          <a:bodyPr wrap="square">
            <a:spAutoFit/>
          </a:bodyPr>
          <a:lstStyle/>
          <a:p>
            <a:pPr algn="ctr"/>
            <a:r>
              <a:rPr lang="it-IT" sz="2400" dirty="0"/>
              <a:t>Centri Regionali </a:t>
            </a:r>
          </a:p>
          <a:p>
            <a:pPr algn="ctr"/>
            <a:r>
              <a:rPr lang="it-IT" dirty="0"/>
              <a:t>Rischio Sanitario</a:t>
            </a:r>
          </a:p>
        </p:txBody>
      </p:sp>
      <p:sp>
        <p:nvSpPr>
          <p:cNvPr id="32" name="Freccia angolare in su 31"/>
          <p:cNvSpPr/>
          <p:nvPr/>
        </p:nvSpPr>
        <p:spPr>
          <a:xfrm rot="16200000" flipH="1" flipV="1">
            <a:off x="1511660" y="1304764"/>
            <a:ext cx="576063" cy="1656184"/>
          </a:xfrm>
          <a:prstGeom prst="bentUpArrow">
            <a:avLst/>
          </a:prstGeom>
          <a:solidFill>
            <a:schemeClr val="accent4">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Freccia bidirezionale orizzontale 33"/>
          <p:cNvSpPr/>
          <p:nvPr/>
        </p:nvSpPr>
        <p:spPr>
          <a:xfrm>
            <a:off x="6504641" y="2123102"/>
            <a:ext cx="576064" cy="360040"/>
          </a:xfrm>
          <a:prstGeom prst="leftRightArrow">
            <a:avLst/>
          </a:prstGeom>
          <a:solidFill>
            <a:schemeClr val="accent4">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0" name="Connettore 2 39"/>
          <p:cNvCxnSpPr/>
          <p:nvPr/>
        </p:nvCxnSpPr>
        <p:spPr>
          <a:xfrm>
            <a:off x="4644008" y="3087831"/>
            <a:ext cx="0" cy="1997353"/>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1" name="Connettore 1 40"/>
          <p:cNvCxnSpPr/>
          <p:nvPr/>
        </p:nvCxnSpPr>
        <p:spPr>
          <a:xfrm>
            <a:off x="2267744" y="3519879"/>
            <a:ext cx="2304256" cy="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43" name="Rettangolo 42"/>
          <p:cNvSpPr/>
          <p:nvPr/>
        </p:nvSpPr>
        <p:spPr>
          <a:xfrm>
            <a:off x="2267744" y="5157192"/>
            <a:ext cx="4896544" cy="1554272"/>
          </a:xfrm>
          <a:prstGeom prst="rect">
            <a:avLst/>
          </a:prstGeom>
        </p:spPr>
        <p:txBody>
          <a:bodyPr wrap="square">
            <a:spAutoFit/>
          </a:bodyPr>
          <a:lstStyle/>
          <a:p>
            <a:pPr algn="ctr">
              <a:spcAft>
                <a:spcPts val="600"/>
              </a:spcAft>
            </a:pPr>
            <a:r>
              <a:rPr lang="it-IT" sz="2000" b="1" dirty="0">
                <a:solidFill>
                  <a:srgbClr val="FFFF00"/>
                </a:solidFill>
              </a:rPr>
              <a:t>Linee di indirizzo </a:t>
            </a:r>
          </a:p>
          <a:p>
            <a:pPr algn="ctr">
              <a:spcAft>
                <a:spcPts val="600"/>
              </a:spcAft>
            </a:pPr>
            <a:r>
              <a:rPr lang="it-IT" sz="2000" b="1" dirty="0"/>
              <a:t>- </a:t>
            </a:r>
            <a:r>
              <a:rPr lang="it-IT" sz="2000" b="1" i="1" dirty="0"/>
              <a:t>Prevenzione e gestione rischio </a:t>
            </a:r>
          </a:p>
          <a:p>
            <a:pPr algn="ctr">
              <a:spcAft>
                <a:spcPts val="600"/>
              </a:spcAft>
              <a:buFontTx/>
              <a:buChar char="-"/>
            </a:pPr>
            <a:r>
              <a:rPr lang="it-IT" sz="2000" b="1" i="1" dirty="0"/>
              <a:t>Monitoraggio delle buone pratiche </a:t>
            </a:r>
          </a:p>
          <a:p>
            <a:pPr algn="ctr">
              <a:spcAft>
                <a:spcPts val="600"/>
              </a:spcAft>
              <a:buFontTx/>
              <a:buChar char="-"/>
            </a:pPr>
            <a:r>
              <a:rPr lang="it-IT" sz="2000" b="1" i="1" dirty="0"/>
              <a:t> Formazione e aggiornamento</a:t>
            </a:r>
          </a:p>
        </p:txBody>
      </p:sp>
      <p:sp>
        <p:nvSpPr>
          <p:cNvPr id="44" name="CasellaDiTesto 43"/>
          <p:cNvSpPr txBox="1"/>
          <p:nvPr/>
        </p:nvSpPr>
        <p:spPr>
          <a:xfrm>
            <a:off x="755576" y="3159839"/>
            <a:ext cx="1728192" cy="707886"/>
          </a:xfrm>
          <a:prstGeom prst="rect">
            <a:avLst/>
          </a:prstGeom>
          <a:noFill/>
        </p:spPr>
        <p:txBody>
          <a:bodyPr wrap="square" rtlCol="0">
            <a:spAutoFit/>
          </a:bodyPr>
          <a:lstStyle/>
          <a:p>
            <a:r>
              <a:rPr lang="it-IT" sz="4000" b="1" i="1" dirty="0"/>
              <a:t>SIMES</a:t>
            </a:r>
          </a:p>
        </p:txBody>
      </p:sp>
      <p:sp>
        <p:nvSpPr>
          <p:cNvPr id="45" name="Rettangolo 44"/>
          <p:cNvSpPr/>
          <p:nvPr/>
        </p:nvSpPr>
        <p:spPr>
          <a:xfrm>
            <a:off x="6660232" y="3019812"/>
            <a:ext cx="2339752" cy="1400383"/>
          </a:xfrm>
          <a:prstGeom prst="rect">
            <a:avLst/>
          </a:prstGeom>
          <a:ln>
            <a:solidFill>
              <a:schemeClr val="accent2">
                <a:lumMod val="75000"/>
              </a:schemeClr>
            </a:solidFill>
          </a:ln>
        </p:spPr>
        <p:txBody>
          <a:bodyPr wrap="square">
            <a:spAutoFit/>
          </a:bodyPr>
          <a:lstStyle/>
          <a:p>
            <a:pPr algn="ctr"/>
            <a:r>
              <a:rPr lang="it-IT" sz="2000" i="1" dirty="0"/>
              <a:t>Società</a:t>
            </a:r>
          </a:p>
          <a:p>
            <a:pPr algn="ctr"/>
            <a:r>
              <a:rPr lang="it-IT" sz="2000" i="1" dirty="0"/>
              <a:t>|</a:t>
            </a:r>
          </a:p>
          <a:p>
            <a:pPr algn="ctr">
              <a:spcAft>
                <a:spcPts val="600"/>
              </a:spcAft>
            </a:pPr>
            <a:r>
              <a:rPr lang="it-IT" sz="2000" i="1" dirty="0"/>
              <a:t> Associazioni</a:t>
            </a:r>
          </a:p>
          <a:p>
            <a:pPr algn="ctr"/>
            <a:r>
              <a:rPr lang="it-IT" sz="2000" b="1" i="1" dirty="0">
                <a:solidFill>
                  <a:srgbClr val="FFFF00"/>
                </a:solidFill>
              </a:rPr>
              <a:t>Scientifiche</a:t>
            </a:r>
          </a:p>
        </p:txBody>
      </p:sp>
      <p:sp>
        <p:nvSpPr>
          <p:cNvPr id="46" name="CasellaDiTesto 45"/>
          <p:cNvSpPr txBox="1"/>
          <p:nvPr/>
        </p:nvSpPr>
        <p:spPr>
          <a:xfrm>
            <a:off x="4067944" y="4335487"/>
            <a:ext cx="1224136" cy="461665"/>
          </a:xfrm>
          <a:prstGeom prst="rect">
            <a:avLst/>
          </a:prstGeom>
          <a:solidFill>
            <a:schemeClr val="bg1">
              <a:alpha val="75000"/>
            </a:schemeClr>
          </a:solidFill>
        </p:spPr>
        <p:txBody>
          <a:bodyPr wrap="square" rtlCol="0">
            <a:spAutoFit/>
          </a:bodyPr>
          <a:lstStyle/>
          <a:p>
            <a:pPr algn="ctr"/>
            <a:r>
              <a:rPr lang="it-IT" sz="2400" dirty="0"/>
              <a:t>elabora</a:t>
            </a:r>
          </a:p>
        </p:txBody>
      </p:sp>
      <p:cxnSp>
        <p:nvCxnSpPr>
          <p:cNvPr id="53" name="Connettore 2 52"/>
          <p:cNvCxnSpPr/>
          <p:nvPr/>
        </p:nvCxnSpPr>
        <p:spPr>
          <a:xfrm flipH="1">
            <a:off x="4644008" y="3717032"/>
            <a:ext cx="2016224" cy="2644"/>
          </a:xfrm>
          <a:prstGeom prst="straightConnector1">
            <a:avLst/>
          </a:prstGeom>
          <a:ln w="19050">
            <a:solidFill>
              <a:srgbClr val="0070C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9" name="Rettangolo 58"/>
          <p:cNvSpPr/>
          <p:nvPr/>
        </p:nvSpPr>
        <p:spPr>
          <a:xfrm>
            <a:off x="2867535" y="1738435"/>
            <a:ext cx="3432657" cy="1077218"/>
          </a:xfrm>
          <a:prstGeom prst="rect">
            <a:avLst/>
          </a:prstGeom>
        </p:spPr>
        <p:txBody>
          <a:bodyPr wrap="square">
            <a:spAutoFit/>
          </a:bodyPr>
          <a:lstStyle/>
          <a:p>
            <a:pPr algn="ctr"/>
            <a:r>
              <a:rPr lang="it-IT" sz="3200" b="1" i="1" dirty="0"/>
              <a:t>Osservatorio nazionale</a:t>
            </a:r>
            <a:endParaRPr lang="it-IT" sz="3200" i="1" dirty="0"/>
          </a:p>
        </p:txBody>
      </p:sp>
      <p:pic>
        <p:nvPicPr>
          <p:cNvPr id="30722" name="Picture 2" descr="Risultati immagini per agenas"/>
          <p:cNvPicPr>
            <a:picLocks noChangeAspect="1" noChangeArrowheads="1"/>
          </p:cNvPicPr>
          <p:nvPr/>
        </p:nvPicPr>
        <p:blipFill>
          <a:blip r:embed="rId3" cstate="print"/>
          <a:srcRect t="30240" b="30449"/>
          <a:stretch>
            <a:fillRect/>
          </a:stretch>
        </p:blipFill>
        <p:spPr bwMode="auto">
          <a:xfrm>
            <a:off x="7152713" y="1934866"/>
            <a:ext cx="1944216" cy="764300"/>
          </a:xfrm>
          <a:prstGeom prst="rect">
            <a:avLst/>
          </a:prstGeom>
          <a:noFill/>
        </p:spPr>
      </p:pic>
    </p:spTree>
    <p:extLst>
      <p:ext uri="{BB962C8B-B14F-4D97-AF65-F5344CB8AC3E}">
        <p14:creationId xmlns:p14="http://schemas.microsoft.com/office/powerpoint/2010/main" val="1207596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199B5A2-56AE-824F-9270-DC9543D976C8}"/>
              </a:ext>
            </a:extLst>
          </p:cNvPr>
          <p:cNvSpPr>
            <a:spLocks noGrp="1"/>
          </p:cNvSpPr>
          <p:nvPr>
            <p:ph idx="1"/>
          </p:nvPr>
        </p:nvSpPr>
        <p:spPr>
          <a:xfrm>
            <a:off x="827584" y="1772816"/>
            <a:ext cx="8229600" cy="4525963"/>
          </a:xfrm>
        </p:spPr>
        <p:txBody>
          <a:bodyPr>
            <a:normAutofit/>
          </a:bodyPr>
          <a:lstStyle/>
          <a:p>
            <a:pPr marL="0" indent="0">
              <a:buNone/>
            </a:pPr>
            <a:r>
              <a:rPr lang="it-IT" sz="2400" dirty="0"/>
              <a:t>svolge una funzione di supporto tecnico e operativo alle politiche di governo dei servizi sanitari di Stato e Regioni, attraverso attività di ricerca, monitoraggio, valutazione, formazione e innovazione </a:t>
            </a:r>
          </a:p>
        </p:txBody>
      </p:sp>
      <p:sp>
        <p:nvSpPr>
          <p:cNvPr id="5" name="Titolo 4">
            <a:extLst>
              <a:ext uri="{FF2B5EF4-FFF2-40B4-BE49-F238E27FC236}">
                <a16:creationId xmlns:a16="http://schemas.microsoft.com/office/drawing/2014/main" id="{2BA04A99-960A-F14E-8966-43115993E8D6}"/>
              </a:ext>
            </a:extLst>
          </p:cNvPr>
          <p:cNvSpPr>
            <a:spLocks noGrp="1"/>
          </p:cNvSpPr>
          <p:nvPr>
            <p:ph type="title"/>
          </p:nvPr>
        </p:nvSpPr>
        <p:spPr/>
        <p:txBody>
          <a:bodyPr>
            <a:noAutofit/>
          </a:bodyPr>
          <a:lstStyle/>
          <a:p>
            <a:r>
              <a:rPr lang="it-IT" sz="2400" dirty="0"/>
              <a:t>’Agenzia Nazionale per i Servizi Sanitari Regionali (AGENAS), istituita nel 1993, è un ente pubblico non economico, sottoposto alla vigilanza del Ministero della Salute. </a:t>
            </a:r>
          </a:p>
        </p:txBody>
      </p:sp>
    </p:spTree>
    <p:extLst>
      <p:ext uri="{BB962C8B-B14F-4D97-AF65-F5344CB8AC3E}">
        <p14:creationId xmlns:p14="http://schemas.microsoft.com/office/powerpoint/2010/main" val="1304018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CF984B-1293-CD49-BAE5-664AE4BA1F92}"/>
              </a:ext>
            </a:extLst>
          </p:cNvPr>
          <p:cNvSpPr>
            <a:spLocks noGrp="1"/>
          </p:cNvSpPr>
          <p:nvPr>
            <p:ph type="title"/>
          </p:nvPr>
        </p:nvSpPr>
        <p:spPr/>
        <p:txBody>
          <a:bodyPr>
            <a:normAutofit fontScale="90000"/>
          </a:bodyPr>
          <a:lstStyle/>
          <a:p>
            <a:r>
              <a:rPr lang="it-IT" dirty="0"/>
              <a:t>Il Sistema Informativo per il Monitoraggio degli Errori in Sanità (SIMES</a:t>
            </a:r>
          </a:p>
        </p:txBody>
      </p:sp>
      <p:sp>
        <p:nvSpPr>
          <p:cNvPr id="3" name="Segnaposto contenuto 2">
            <a:extLst>
              <a:ext uri="{FF2B5EF4-FFF2-40B4-BE49-F238E27FC236}">
                <a16:creationId xmlns:a16="http://schemas.microsoft.com/office/drawing/2014/main" id="{A46EECBB-627E-7C4A-ADAC-2FC4897DF62C}"/>
              </a:ext>
            </a:extLst>
          </p:cNvPr>
          <p:cNvSpPr>
            <a:spLocks noGrp="1"/>
          </p:cNvSpPr>
          <p:nvPr>
            <p:ph idx="1"/>
          </p:nvPr>
        </p:nvSpPr>
        <p:spPr>
          <a:xfrm>
            <a:off x="457200" y="2132856"/>
            <a:ext cx="8229600" cy="4525963"/>
          </a:xfrm>
        </p:spPr>
        <p:txBody>
          <a:bodyPr>
            <a:normAutofit/>
          </a:bodyPr>
          <a:lstStyle/>
          <a:p>
            <a:r>
              <a:rPr lang="it-IT" dirty="0"/>
              <a:t> ha l'obiettivo di raccogliere le informazioni relative agli eventi sentinella ed alle denunce dei sinistri su tutto il territorio nazionale consentendo la valutazione dei rischi ed il monitoraggio completo degli eventi avversi. </a:t>
            </a:r>
          </a:p>
        </p:txBody>
      </p:sp>
    </p:spTree>
    <p:extLst>
      <p:ext uri="{BB962C8B-B14F-4D97-AF65-F5344CB8AC3E}">
        <p14:creationId xmlns:p14="http://schemas.microsoft.com/office/powerpoint/2010/main" val="1058317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2536" y="1124744"/>
            <a:ext cx="7056784" cy="3888432"/>
          </a:xfrm>
        </p:spPr>
        <p:txBody>
          <a:bodyPr>
            <a:noAutofit/>
          </a:bodyPr>
          <a:lstStyle/>
          <a:p>
            <a:r>
              <a:rPr lang="it-IT" sz="4800" b="1" i="1" dirty="0">
                <a:solidFill>
                  <a:srgbClr val="FFFF00"/>
                </a:solidFill>
              </a:rPr>
              <a:t>Non utilizzabilità</a:t>
            </a:r>
            <a:r>
              <a:rPr lang="it-IT" sz="4800" b="1" i="1" dirty="0"/>
              <a:t> </a:t>
            </a:r>
            <a:br>
              <a:rPr lang="it-IT" sz="4800" b="1" i="1" dirty="0"/>
            </a:br>
            <a:r>
              <a:rPr lang="it-IT" sz="4800" b="1" i="1" dirty="0"/>
              <a:t>|</a:t>
            </a:r>
            <a:br>
              <a:rPr lang="it-IT" sz="4800" b="1" i="1" dirty="0"/>
            </a:br>
            <a:r>
              <a:rPr lang="it-IT" sz="4800" dirty="0"/>
              <a:t>verbali e atti </a:t>
            </a:r>
            <a:br>
              <a:rPr lang="it-IT" sz="4800" dirty="0"/>
            </a:br>
            <a:r>
              <a:rPr lang="it-IT" sz="4800" b="1" dirty="0"/>
              <a:t>|</a:t>
            </a:r>
            <a:br>
              <a:rPr lang="it-IT" sz="4800" dirty="0"/>
            </a:br>
            <a:r>
              <a:rPr lang="it-IT" sz="4800" dirty="0"/>
              <a:t>connessi al rischio clinico</a:t>
            </a:r>
          </a:p>
        </p:txBody>
      </p:sp>
      <p:sp>
        <p:nvSpPr>
          <p:cNvPr id="7" name="CasellaDiTesto 6"/>
          <p:cNvSpPr txBox="1"/>
          <p:nvPr/>
        </p:nvSpPr>
        <p:spPr>
          <a:xfrm>
            <a:off x="1547664" y="5733256"/>
            <a:ext cx="5957144" cy="830997"/>
          </a:xfrm>
          <a:prstGeom prst="rect">
            <a:avLst/>
          </a:prstGeom>
          <a:noFill/>
        </p:spPr>
        <p:txBody>
          <a:bodyPr wrap="none" rtlCol="0">
            <a:spAutoFit/>
          </a:bodyPr>
          <a:lstStyle/>
          <a:p>
            <a:pPr algn="ctr"/>
            <a:r>
              <a:rPr lang="it-IT" sz="2400" b="1" dirty="0"/>
              <a:t>Legge di stabilità 2016</a:t>
            </a:r>
          </a:p>
          <a:p>
            <a:r>
              <a:rPr lang="it-IT" sz="2400" b="1" dirty="0"/>
              <a:t>Modifiche Art. 1, comma 539, L. n. 208/2015</a:t>
            </a:r>
          </a:p>
        </p:txBody>
      </p:sp>
      <p:pic>
        <p:nvPicPr>
          <p:cNvPr id="32770" name="Picture 2" descr="Risultati immagini per divieto d'accesso"/>
          <p:cNvPicPr>
            <a:picLocks noChangeAspect="1" noChangeArrowheads="1"/>
          </p:cNvPicPr>
          <p:nvPr/>
        </p:nvPicPr>
        <p:blipFill>
          <a:blip r:embed="rId3" cstate="print"/>
          <a:srcRect/>
          <a:stretch>
            <a:fillRect/>
          </a:stretch>
        </p:blipFill>
        <p:spPr bwMode="auto">
          <a:xfrm>
            <a:off x="5940152" y="1124744"/>
            <a:ext cx="2880320" cy="28803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5439834"/>
      </p:ext>
    </p:extLst>
  </p:cSld>
  <p:clrMapOvr>
    <a:masterClrMapping/>
  </p:clrMapOvr>
</p:sld>
</file>

<file path=ppt/theme/theme1.xml><?xml version="1.0" encoding="utf-8"?>
<a:theme xmlns:a="http://schemas.openxmlformats.org/drawingml/2006/main" name="Crepuscolo">
  <a:themeElements>
    <a:clrScheme name="Crepuscolo">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Crepuscolo">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repusco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Elementare.thmx</Template>
  <TotalTime>3729</TotalTime>
  <Words>648</Words>
  <Application>Microsoft Macintosh PowerPoint</Application>
  <PresentationFormat>Presentazione su schermo (4:3)</PresentationFormat>
  <Paragraphs>307</Paragraphs>
  <Slides>35</Slides>
  <Notes>33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35</vt:i4>
      </vt:variant>
    </vt:vector>
  </HeadingPairs>
  <TitlesOfParts>
    <vt:vector size="41" baseType="lpstr">
      <vt:lpstr>Arial</vt:lpstr>
      <vt:lpstr>Calibri</vt:lpstr>
      <vt:lpstr>Corbel</vt:lpstr>
      <vt:lpstr>Times New Roman</vt:lpstr>
      <vt:lpstr>Wingdings</vt:lpstr>
      <vt:lpstr>Crepuscolo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’Agenzia Nazionale per i Servizi Sanitari Regionali (AGENAS), istituita nel 1993, è un ente pubblico non economico, sottoposto alla vigilanza del Ministero della Salute. </vt:lpstr>
      <vt:lpstr>Il Sistema Informativo per il Monitoraggio degli Errori in Sanità (SIMES</vt:lpstr>
      <vt:lpstr>Non utilizzabilità  | verbali e atti  | connessi al rischio clinico</vt:lpstr>
      <vt:lpstr>Obbligo di trasparenza</vt:lpstr>
      <vt:lpstr>Presentazione standard di PowerPoint</vt:lpstr>
      <vt:lpstr>Linee Guida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Responsabilità</vt:lpstr>
      <vt:lpstr>Risarcimento del danno </vt:lpstr>
      <vt:lpstr>Presentazione standard di PowerPoint</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Obbligo Assicurativo</vt:lpstr>
      <vt:lpstr>Fondo di garanzia</vt:lpstr>
      <vt:lpstr>Presentazione standard di PowerPoint</vt:lpstr>
      <vt:lpstr>Nomina CTU - Periti </vt:lpstr>
      <vt:lpstr>Presentazione standard di PowerPoint</vt:lpstr>
      <vt:lpstr>Regioni a Statuto Speciale  Province autonome   </vt:lpstr>
      <vt:lpstr>NO nuovo / maggior  onere  per  Finanza Pubblica</vt:lpstr>
    </vt:vector>
  </TitlesOfParts>
  <Company>Azienda Ospedaliera di Padova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Claudio Terranova</dc:creator>
  <cp:lastModifiedBy>Centrale Vicenza</cp:lastModifiedBy>
  <cp:revision>197</cp:revision>
  <dcterms:created xsi:type="dcterms:W3CDTF">2017-01-27T14:13:49Z</dcterms:created>
  <dcterms:modified xsi:type="dcterms:W3CDTF">2020-12-12T14:58:21Z</dcterms:modified>
</cp:coreProperties>
</file>