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83" r:id="rId3"/>
    <p:sldId id="282" r:id="rId4"/>
    <p:sldId id="284" r:id="rId5"/>
    <p:sldId id="285" r:id="rId6"/>
    <p:sldId id="286" r:id="rId7"/>
    <p:sldId id="288" r:id="rId8"/>
    <p:sldId id="287" r:id="rId9"/>
    <p:sldId id="256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0043" autoAdjust="0"/>
  </p:normalViewPr>
  <p:slideViewPr>
    <p:cSldViewPr snapToGrid="0" showGuides="1">
      <p:cViewPr varScale="1">
        <p:scale>
          <a:sx n="104" d="100"/>
          <a:sy n="104" d="100"/>
        </p:scale>
        <p:origin x="1464" y="10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17132-047A-4C30-97AD-7733762F554B}" type="datetimeFigureOut">
              <a:rPr lang="it-IT" smtClean="0"/>
              <a:t>20/06/2025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6B536-9FA3-4940-8C9D-ED9264FA1E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2644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DE886-1573-40AC-9E09-050F9AC625A5}" type="datetimeFigureOut">
              <a:rPr lang="it-IT" smtClean="0"/>
              <a:t>20/06/2025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491ED-56D3-4375-977F-FA3F9F1C0D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915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265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9820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6730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513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343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8392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5372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95997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032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98A6E1-DC11-C213-C49B-4CE1A884E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6C5EF09-4C5E-B147-BEF8-8B66FFFEA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774B46-543F-F0B0-1410-BF1E7177D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20/06/2025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1F3B55-F3E2-1A2D-7FD6-BEC64BEDF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3C2C70-ACDC-D114-6B42-27BE4C259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178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383B4F46-4564-BD98-9A70-890134ABAB8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AA0004"/>
          </a:solidFill>
          <a:ln>
            <a:noFill/>
          </a:ln>
        </p:spPr>
        <p:txBody>
          <a:bodyPr wrap="none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it-IT" altLang="it-IT" sz="2400" dirty="0">
                <a:solidFill>
                  <a:schemeClr val="bg1"/>
                </a:solidFill>
              </a:rPr>
              <a:t>  </a:t>
            </a:r>
          </a:p>
        </p:txBody>
      </p:sp>
      <p:pic>
        <p:nvPicPr>
          <p:cNvPr id="4" name="Immagine 6">
            <a:extLst>
              <a:ext uri="{FF2B5EF4-FFF2-40B4-BE49-F238E27FC236}">
                <a16:creationId xmlns:a16="http://schemas.microsoft.com/office/drawing/2014/main" id="{7A2A5C85-D8F9-95C2-D93A-D6AAA8D0129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41397" y="1159933"/>
            <a:ext cx="4709206" cy="21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DE965153-D1B8-47F9-ECA7-A02B37578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7593" y="3285951"/>
            <a:ext cx="9096815" cy="1290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6" name="Segnaposto testo 13">
            <a:extLst>
              <a:ext uri="{FF2B5EF4-FFF2-40B4-BE49-F238E27FC236}">
                <a16:creationId xmlns:a16="http://schemas.microsoft.com/office/drawing/2014/main" id="{1D13A2E7-1F45-2252-AAE6-76F193D9D5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35526" y="4741032"/>
            <a:ext cx="6320949" cy="7580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0693492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B4D642F2-5021-578D-0B5A-F0C9826C560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-1" y="0"/>
            <a:ext cx="12192001" cy="1138767"/>
          </a:xfrm>
          <a:prstGeom prst="rect">
            <a:avLst/>
          </a:prstGeom>
          <a:solidFill>
            <a:srgbClr val="AA0004"/>
          </a:solidFill>
          <a:ln w="9525">
            <a:noFill/>
            <a:miter lim="800000"/>
            <a:headEnd/>
            <a:tailEnd/>
          </a:ln>
        </p:spPr>
        <p:txBody>
          <a:bodyPr wrap="none" lIns="72000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it-IT" altLang="it-IT" sz="2400" dirty="0">
              <a:solidFill>
                <a:schemeClr val="bg1"/>
              </a:solidFill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3A4080AB-402D-FB91-8F6E-E1F4FB36C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000" y="1153221"/>
            <a:ext cx="11736000" cy="1188000"/>
          </a:xfrm>
        </p:spPr>
        <p:txBody>
          <a:bodyPr>
            <a:normAutofit/>
          </a:bodyPr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0" hasCustomPrompt="1"/>
          </p:nvPr>
        </p:nvSpPr>
        <p:spPr>
          <a:xfrm>
            <a:off x="6179127" y="2592996"/>
            <a:ext cx="5663346" cy="3859558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sz="quarter" idx="11" hasCustomPrompt="1"/>
          </p:nvPr>
        </p:nvSpPr>
        <p:spPr>
          <a:xfrm>
            <a:off x="1215640" y="2592996"/>
            <a:ext cx="3781233" cy="179427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sp>
        <p:nvSpPr>
          <p:cNvPr id="12" name="Segnaposto contenuto 2"/>
          <p:cNvSpPr>
            <a:spLocks noGrp="1"/>
          </p:cNvSpPr>
          <p:nvPr>
            <p:ph sz="quarter" idx="12" hasCustomPrompt="1"/>
          </p:nvPr>
        </p:nvSpPr>
        <p:spPr>
          <a:xfrm>
            <a:off x="1215640" y="4777396"/>
            <a:ext cx="3781234" cy="179427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1A703DA-C362-E452-CF6A-3D365299A2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6000" y="147563"/>
            <a:ext cx="1885998" cy="84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8082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383B4F46-4564-BD98-9A70-890134ABAB8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AA0004"/>
          </a:solidFill>
          <a:ln>
            <a:noFill/>
          </a:ln>
        </p:spPr>
        <p:txBody>
          <a:bodyPr wrap="none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it-IT" altLang="it-IT" sz="2400" dirty="0">
              <a:solidFill>
                <a:schemeClr val="bg1"/>
              </a:solidFill>
            </a:endParaRPr>
          </a:p>
        </p:txBody>
      </p:sp>
      <p:pic>
        <p:nvPicPr>
          <p:cNvPr id="8" name="Immagine 6">
            <a:extLst>
              <a:ext uri="{FF2B5EF4-FFF2-40B4-BE49-F238E27FC236}">
                <a16:creationId xmlns:a16="http://schemas.microsoft.com/office/drawing/2014/main" id="{38BF697F-4C3F-B44D-F6C6-3D1E0DC6197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01098" y="2269067"/>
            <a:ext cx="5189805" cy="231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627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20/06/2025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70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2635D8-CCDF-6D38-8F13-A179A41E7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434A56-224E-D866-A28F-911AF1B32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2815B5-BA9F-4BC1-142B-FB146E555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20/06/2025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639FF7-9837-5485-22E6-98359CE27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BA95AF-CF08-9540-8958-30ECAA24D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060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09B05C-6215-0CBC-7B82-45F3AB917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CBDA081-A4AC-23E8-A80B-BB3EDFA46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0D27AD-7692-29FD-138C-8E2D277B0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20/06/2025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FA7B6A-8E96-4A22-AC28-CC5D4A5FC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1F665B-5DD5-68C7-A7BF-2101FC919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63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7E8C6D-2746-FE8C-D954-F04A0892A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C4DAC7-51DC-0512-D3C5-636DA9B671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DC77EFD-F6AD-7E4A-2466-734F7D9F8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DF64D86-9423-4050-EABD-82F754AC9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20/06/2025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1F5BF3C-0092-1DEB-DF7D-873B0ECF5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1891FFC-8CE4-A06C-6922-845EBB33D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570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1E9C76-ADD7-91FE-76C9-8E59F9462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A3DAC0-0839-47EF-03C6-93B46E1AE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8AAB33E-3013-3EE2-4E41-A18D1471D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A8BE1D0-E709-E1B6-7882-A7C1F3F84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067025A-7024-FF82-2CD9-A169C692DB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294965E-60D1-02D6-7D5B-78FA5B51B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20/06/2025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285446E-D0C3-EB44-D741-898EA10E6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6CEDB29-873E-5535-846B-35B3DC35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89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31BEB9-DC85-61DC-2E70-EECA88267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784C7E1-3A6B-9BF3-9D7E-B84FBB4EA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20/06/2025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14B297B-6060-AC1C-692E-69C528C05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C92E7EA-01EC-8DA9-0AD8-097FF79E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379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6D660FF-A924-B2C4-5D36-2548BC1C8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20/06/2025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48134CA-4890-3AD2-BFC1-635593B23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959B0E4-734C-4FB1-ABD0-43EBCEE40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620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AA02DE-EF25-8A34-A17C-9CF1E5385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EDFA90-A16F-D126-B45F-FA7913A12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07362F2-2D07-BADC-9028-5FF264BBC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8E7C2D8-244A-8B91-1324-66BF5F723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20/06/2025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5F98A4E-3799-1101-A9C0-EA1E537A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E56DED9-3158-0431-69E5-757400DB0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423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170726-1E27-AA9F-3B2E-692DBC81A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DA53B16-4FDD-45A1-11E9-42FB6DC889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8374E34-1E69-D976-B1C5-8499B3A13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29DC378-0820-E023-FD20-90E7E384F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20/06/2025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4F833C-9ED4-C074-2B18-A66A6F9C5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36D7FED-89C8-E0C9-1D82-94824333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550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8C73D6B-3B98-0B4D-3839-170A9073C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212E685-16F2-CD57-8F24-94C80A592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0F94EB-D8FF-46BD-0EB1-02B9720A4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F70D6-0EEB-48B5-B03E-48E409845EC4}" type="datetimeFigureOut">
              <a:rPr lang="it-IT" smtClean="0"/>
              <a:t>20/06/2025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E05C7A-E8F9-1686-FBF1-6D0625EB7D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7E8887-8F71-A9F3-4692-499C4365B0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457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59" r:id="rId11"/>
    <p:sldLayoutId id="2147483658" r:id="rId12"/>
    <p:sldLayoutId id="214748369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pd.it/richiest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issioni.dimed@unipd.i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4" Type="http://schemas.openxmlformats.org/officeDocument/2006/relationships/hyperlink" Target="mailto:amministrazione.dimed@unipd.i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mministrazione.dimed@unipd.i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mministrazione.dimed@unipd.i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0B755A-178B-294C-A4BF-51D43D1E2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7592" y="3720848"/>
            <a:ext cx="9096815" cy="1290388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/>
              <a:t>Missioni – pagamento </a:t>
            </a:r>
            <a:br>
              <a:rPr lang="it-IT" b="1" dirty="0"/>
            </a:br>
            <a:r>
              <a:rPr lang="it-IT" b="1" dirty="0"/>
              <a:t>quote iscrizione &amp; associative</a:t>
            </a:r>
          </a:p>
        </p:txBody>
      </p:sp>
    </p:spTree>
    <p:extLst>
      <p:ext uri="{BB962C8B-B14F-4D97-AF65-F5344CB8AC3E}">
        <p14:creationId xmlns:p14="http://schemas.microsoft.com/office/powerpoint/2010/main" val="55148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3E12E42B-CFF7-5D55-6BD6-BADAF2EF7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Verdana" panose="020B0604030504040204" pitchFamily="34" charset="0"/>
              </a:rPr>
              <a:t>M</a:t>
            </a:r>
            <a:r>
              <a:rPr lang="it-IT" dirty="0" err="1">
                <a:ea typeface="Verdana" panose="020B0604030504040204" pitchFamily="34" charset="0"/>
              </a:rPr>
              <a:t>issioni</a:t>
            </a:r>
            <a:endParaRPr lang="it-IT" b="1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BD1CDFF-4011-45D2-8DB6-804E00F3B89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6000" y="2244042"/>
            <a:ext cx="11307214" cy="4021588"/>
          </a:xfrm>
        </p:spPr>
        <p:txBody>
          <a:bodyPr>
            <a:normAutofit fontScale="92500"/>
          </a:bodyPr>
          <a:lstStyle/>
          <a:p>
            <a:r>
              <a:rPr lang="it-IT" b="1" dirty="0"/>
              <a:t>Richiesta autorizzazione</a:t>
            </a:r>
          </a:p>
          <a:p>
            <a:endParaRPr lang="it-IT" b="1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222222"/>
                </a:solidFill>
                <a:latin typeface="Calibri" panose="020F0502020204030204" pitchFamily="34" charset="0"/>
              </a:rPr>
              <a:t>va </a:t>
            </a:r>
            <a:r>
              <a:rPr lang="it-IT" sz="240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inviata tramite l’applicativo di Ateneo accessibile con SSO (</a:t>
            </a:r>
            <a:r>
              <a:rPr lang="it-IT" sz="2400" dirty="0">
                <a:solidFill>
                  <a:srgbClr val="222222"/>
                </a:solidFill>
                <a:latin typeface="Calibri" panose="020F0502020204030204" pitchFamily="34" charset="0"/>
                <a:hlinkClick r:id="rId3"/>
              </a:rPr>
              <a:t>https://www.unipd.it/richieste</a:t>
            </a:r>
            <a:r>
              <a:rPr lang="it-IT" sz="240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) </a:t>
            </a:r>
            <a:r>
              <a:rPr lang="it-IT" sz="2400" b="1" i="0" u="sng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almeno 10 giorni prima</a:t>
            </a:r>
            <a:r>
              <a:rPr lang="it-IT" sz="240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 dell’inizio della missione, </a:t>
            </a:r>
            <a:r>
              <a:rPr lang="it-IT" sz="24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per permettere la firma di tutte le autorizzazioni previste e garantire la copertura </a:t>
            </a:r>
            <a:r>
              <a:rPr lang="it-IT" sz="240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assicurativa</a:t>
            </a:r>
          </a:p>
          <a:p>
            <a:r>
              <a:rPr lang="it-IT" sz="2400" dirty="0">
                <a:solidFill>
                  <a:srgbClr val="222222"/>
                </a:solidFill>
                <a:latin typeface="Calibri" panose="020F0502020204030204" pitchFamily="34" charset="0"/>
              </a:rPr>
              <a:t>       </a:t>
            </a:r>
            <a:r>
              <a:rPr lang="it-IT" sz="2400" dirty="0">
                <a:latin typeface="Calibri" panose="020F0502020204030204" pitchFamily="34" charset="0"/>
              </a:rPr>
              <a:t>ATTENZIONE! Senza tutte le autorizzazioni, non è possibile recarsi in missione. </a:t>
            </a:r>
          </a:p>
          <a:p>
            <a:endParaRPr lang="it-IT" sz="2400" i="0" dirty="0">
              <a:solidFill>
                <a:srgbClr val="222222"/>
              </a:solidFill>
              <a:effectLst/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400" b="1" u="sng" dirty="0">
                <a:solidFill>
                  <a:srgbClr val="222222"/>
                </a:solidFill>
                <a:latin typeface="Calibri" panose="020F0502020204030204" pitchFamily="34" charset="0"/>
              </a:rPr>
              <a:t>Firme richieste</a:t>
            </a:r>
            <a:r>
              <a:rPr lang="it-IT" sz="2400" dirty="0">
                <a:solidFill>
                  <a:srgbClr val="222222"/>
                </a:solidFill>
                <a:latin typeface="Calibri" panose="020F0502020204030204" pitchFamily="34" charset="0"/>
              </a:rPr>
              <a:t>:</a:t>
            </a:r>
            <a:r>
              <a:rPr lang="it-IT" sz="24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 	- Responsabile copertura finanziaria, Stefania </a:t>
            </a:r>
            <a:r>
              <a:rPr lang="it-IT" sz="2400" b="0" i="0" dirty="0" err="1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Piron</a:t>
            </a:r>
            <a:r>
              <a:rPr lang="it-IT" sz="24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;</a:t>
            </a:r>
          </a:p>
          <a:p>
            <a:pPr lvl="3" indent="0">
              <a:buNone/>
            </a:pPr>
            <a:r>
              <a:rPr lang="it-IT" sz="2400" dirty="0">
                <a:solidFill>
                  <a:srgbClr val="222222"/>
                </a:solidFill>
                <a:latin typeface="Calibri" panose="020F0502020204030204" pitchFamily="34" charset="0"/>
              </a:rPr>
              <a:t>		- Responsabile autorizzazione, Paolo </a:t>
            </a:r>
            <a:r>
              <a:rPr lang="it-IT" sz="2400" dirty="0" err="1">
                <a:solidFill>
                  <a:srgbClr val="222222"/>
                </a:solidFill>
                <a:latin typeface="Calibri" panose="020F0502020204030204" pitchFamily="34" charset="0"/>
              </a:rPr>
              <a:t>Simioni</a:t>
            </a:r>
            <a:r>
              <a:rPr lang="it-IT" sz="2400" dirty="0">
                <a:solidFill>
                  <a:srgbClr val="222222"/>
                </a:solidFill>
                <a:latin typeface="Calibri" panose="020F0502020204030204" pitchFamily="34" charset="0"/>
              </a:rPr>
              <a:t>;</a:t>
            </a:r>
          </a:p>
          <a:p>
            <a:pPr lvl="3" indent="0">
              <a:buNone/>
            </a:pPr>
            <a:r>
              <a:rPr lang="it-IT" sz="2400" dirty="0">
                <a:solidFill>
                  <a:srgbClr val="222222"/>
                </a:solidFill>
                <a:latin typeface="Calibri" panose="020F0502020204030204" pitchFamily="34" charset="0"/>
              </a:rPr>
              <a:t>		- 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Direttore/Direttrice della Scuola di specializzazione.</a:t>
            </a:r>
            <a:endParaRPr lang="it-IT" sz="2800" dirty="0">
              <a:solidFill>
                <a:srgbClr val="222222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391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3E12E42B-CFF7-5D55-6BD6-BADAF2EF7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Verdana" panose="020B0604030504040204" pitchFamily="34" charset="0"/>
              </a:rPr>
              <a:t>M</a:t>
            </a:r>
            <a:r>
              <a:rPr lang="it-IT" dirty="0" err="1">
                <a:ea typeface="Verdana" panose="020B0604030504040204" pitchFamily="34" charset="0"/>
              </a:rPr>
              <a:t>issioni</a:t>
            </a:r>
            <a:endParaRPr lang="it-IT" b="1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BD1CDFF-4011-45D2-8DB6-804E00F3B89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6000" y="2244042"/>
            <a:ext cx="11307214" cy="4021588"/>
          </a:xfrm>
        </p:spPr>
        <p:txBody>
          <a:bodyPr>
            <a:normAutofit/>
          </a:bodyPr>
          <a:lstStyle/>
          <a:p>
            <a:r>
              <a:rPr lang="it-IT" b="1" dirty="0"/>
              <a:t>Richiesta rimborso</a:t>
            </a:r>
          </a:p>
          <a:p>
            <a:endParaRPr lang="it-IT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222222"/>
                </a:solidFill>
                <a:latin typeface="Calibri" panose="020F0502020204030204" pitchFamily="34" charset="0"/>
              </a:rPr>
              <a:t>va inserita sempre tramite l’applicativo di Ateneo, inserendo a consuntivo le spese di missione sostenute e documentate, nei limiti di quanto ammesso dal Regolamento missioni di Ateneo;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400" dirty="0">
              <a:solidFill>
                <a:srgbClr val="222222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222222"/>
                </a:solidFill>
                <a:latin typeface="Calibri" panose="020F0502020204030204" pitchFamily="34" charset="0"/>
              </a:rPr>
              <a:t>tutta la documentazione va caricata in un unico file pdf o cartella zip come allegato alla richiesta di rimborso online e consegnata anche in originale all’ufficio Missioni del DIMED, stanza 69 – </a:t>
            </a:r>
            <a:r>
              <a:rPr lang="it-IT" sz="2400" dirty="0" err="1">
                <a:solidFill>
                  <a:srgbClr val="222222"/>
                </a:solidFill>
                <a:latin typeface="Calibri" panose="020F0502020204030204" pitchFamily="34" charset="0"/>
              </a:rPr>
              <a:t>Palasanità</a:t>
            </a:r>
            <a:r>
              <a:rPr lang="it-IT" sz="2400" dirty="0">
                <a:solidFill>
                  <a:srgbClr val="222222"/>
                </a:solidFill>
                <a:latin typeface="Calibri" panose="020F0502020204030204" pitchFamily="34" charset="0"/>
              </a:rPr>
              <a:t>.</a:t>
            </a:r>
          </a:p>
          <a:p>
            <a:endParaRPr lang="it-IT" sz="2400" dirty="0">
              <a:solidFill>
                <a:srgbClr val="222222"/>
              </a:solidFill>
              <a:latin typeface="Calibri" panose="020F0502020204030204" pitchFamily="34" charset="0"/>
            </a:endParaRP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9297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3E12E42B-CFF7-5D55-6BD6-BADAF2EF7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Verdana" panose="020B0604030504040204" pitchFamily="34" charset="0"/>
              </a:rPr>
              <a:t>M</a:t>
            </a:r>
            <a:r>
              <a:rPr lang="it-IT" dirty="0" err="1">
                <a:ea typeface="Verdana" panose="020B0604030504040204" pitchFamily="34" charset="0"/>
              </a:rPr>
              <a:t>issioni</a:t>
            </a:r>
            <a:endParaRPr lang="it-IT" b="1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BD1CDFF-4011-45D2-8DB6-804E00F3B89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6000" y="2244042"/>
            <a:ext cx="11307214" cy="4021588"/>
          </a:xfrm>
        </p:spPr>
        <p:txBody>
          <a:bodyPr>
            <a:normAutofit lnSpcReduction="10000"/>
          </a:bodyPr>
          <a:lstStyle/>
          <a:p>
            <a:r>
              <a:rPr lang="it-IT" b="1" dirty="0"/>
              <a:t>Principali documenti da produrre </a:t>
            </a:r>
          </a:p>
          <a:p>
            <a:endParaRPr lang="it-IT" sz="2400" dirty="0">
              <a:solidFill>
                <a:srgbClr val="222222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400" dirty="0"/>
              <a:t>attestato di partecipazione a corso/convegno;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400" dirty="0"/>
              <a:t>ricevuta/fattura del corso/convegno;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400" dirty="0"/>
              <a:t>scontrini/ricevute fiscali e titoli di viaggio (es. biglietti autobus/metro, ma anche carte di imbarco dei viaggi aerei);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400" dirty="0"/>
              <a:t>ricevuta del taxi con riportata l’indicazione del percorso;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400" dirty="0"/>
              <a:t>copia scontrino + autocertificazione + documento d’identità per eventuali spese di cui non si possiede giustificativo in originale (anche per spese sostenute in condivisione).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2015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3E12E42B-CFF7-5D55-6BD6-BADAF2EF7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Verdana" panose="020B0604030504040204" pitchFamily="34" charset="0"/>
              </a:rPr>
              <a:t>M</a:t>
            </a:r>
            <a:r>
              <a:rPr lang="it-IT" dirty="0" err="1">
                <a:ea typeface="Verdana" panose="020B0604030504040204" pitchFamily="34" charset="0"/>
              </a:rPr>
              <a:t>issioni</a:t>
            </a:r>
            <a:endParaRPr lang="it-IT" b="1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BD1CDFF-4011-45D2-8DB6-804E00F3B89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6000" y="2244042"/>
            <a:ext cx="11307214" cy="4021588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1200"/>
              </a:spcAft>
            </a:pPr>
            <a:r>
              <a:rPr lang="it-IT" b="1" dirty="0"/>
              <a:t>Punti di attenzione</a:t>
            </a:r>
            <a:endParaRPr lang="it-IT" sz="2400" dirty="0">
              <a:solidFill>
                <a:srgbClr val="222222"/>
              </a:solidFill>
              <a:latin typeface="Calibri" panose="020F0502020204030204" pitchFamily="34" charset="0"/>
            </a:endParaRPr>
          </a:p>
          <a:p>
            <a:pPr marL="457200" indent="-457200" algn="just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500" dirty="0"/>
              <a:t>per tutte le spese effettuate </a:t>
            </a:r>
            <a:r>
              <a:rPr lang="it-IT" sz="2500" u="sng" dirty="0"/>
              <a:t>non fa fede la ricevuta bancomat</a:t>
            </a:r>
            <a:r>
              <a:rPr lang="it-IT" sz="2500" dirty="0"/>
              <a:t>: è necessario presentare sempre e in ogni caso lo scontrino fiscale;</a:t>
            </a:r>
          </a:p>
          <a:p>
            <a:pPr marL="457200" indent="-457200" algn="just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500" dirty="0"/>
              <a:t>sono ammesse a </a:t>
            </a:r>
            <a:r>
              <a:rPr lang="it-IT" sz="2500" u="sng" dirty="0"/>
              <a:t>rimborso solo le quote individuali di ciascuna spesa</a:t>
            </a:r>
            <a:r>
              <a:rPr lang="it-IT" sz="2500" dirty="0"/>
              <a:t>, pertanto il rimborso di eventuali spese sostenute anche per conto di altri colleghi, va richiesto direttamente all’interessato, che potrà a sua volta portarlo a rimborso in una autonoma richiesta di rimborso spese missione;</a:t>
            </a:r>
          </a:p>
          <a:p>
            <a:pPr marL="457200" indent="-457200" algn="just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500" dirty="0"/>
              <a:t>l’eventuale richiesta di anticipo di missione va trasmessa almeno 30 giorni prima della partenza, inoltrando all’indirizzo </a:t>
            </a:r>
            <a:r>
              <a:rPr lang="it-IT" sz="2500" dirty="0">
                <a:hlinkClick r:id="rId3"/>
              </a:rPr>
              <a:t>missioni.dimed@unipd.it</a:t>
            </a:r>
            <a:r>
              <a:rPr lang="it-IT" sz="2500" dirty="0"/>
              <a:t> tutta la documentazione delle spese già effettuate;</a:t>
            </a:r>
          </a:p>
          <a:p>
            <a:pPr marL="457200" indent="-457200" algn="just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500" dirty="0"/>
              <a:t>non sono ammesse missioni presso la città/sede della scuola: per eventuali corsi o congressi effettuati a Padova va inviata la richiesta di rimborso ai colleghi dell'amministrazione, all'indirizzo </a:t>
            </a:r>
            <a:r>
              <a:rPr lang="it-IT" sz="2500" dirty="0">
                <a:hlinkClick r:id="rId4"/>
              </a:rPr>
              <a:t>amministrazione.dimed@unipd.it</a:t>
            </a:r>
            <a:r>
              <a:rPr lang="it-IT" sz="2500" dirty="0"/>
              <a:t>;</a:t>
            </a:r>
          </a:p>
          <a:p>
            <a:pPr marL="457200" indent="-457200" algn="just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600" u="sng" dirty="0"/>
              <a:t>tracciabilità delle spese</a:t>
            </a:r>
            <a:r>
              <a:rPr lang="it-IT" sz="2600" dirty="0"/>
              <a:t> come da ultimo regolamento missioni.</a:t>
            </a:r>
          </a:p>
          <a:p>
            <a:pPr marL="457200" indent="-457200" algn="just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sz="2500" dirty="0"/>
          </a:p>
          <a:p>
            <a:pPr algn="just">
              <a:spcAft>
                <a:spcPts val="600"/>
              </a:spcAft>
            </a:pPr>
            <a:endParaRPr lang="it-IT" sz="2400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2389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3E12E42B-CFF7-5D55-6BD6-BADAF2EF7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Verdana" panose="020B0604030504040204" pitchFamily="34" charset="0"/>
              </a:rPr>
              <a:t>M</a:t>
            </a:r>
            <a:r>
              <a:rPr lang="it-IT" dirty="0" err="1">
                <a:ea typeface="Verdana" panose="020B0604030504040204" pitchFamily="34" charset="0"/>
              </a:rPr>
              <a:t>issioni</a:t>
            </a:r>
            <a:endParaRPr lang="it-IT" b="1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BD1CDFF-4011-45D2-8DB6-804E00F3B89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6000" y="2244042"/>
            <a:ext cx="11307214" cy="3704176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b="1" dirty="0"/>
              <a:t>Quote di iscrizione a convegni e/o congressi svolti a Padova o in modalità online: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b="1" dirty="0"/>
          </a:p>
          <a:p>
            <a:r>
              <a:rPr lang="it-IT" sz="2400" dirty="0"/>
              <a:t>E' necessario calendarizzare i più importanti eventi formativi e raccogliere le adesioni in modo da poter effettuare degli ordini cumulativi. Si chiede di inviare la documentazione: l'elenco dei partecipanti, l' autorizzazione alla partecipazione sottoscritta dal Direttore della Scuola, la proposta di acquisto, la locandina,  ecc., ad </a:t>
            </a:r>
            <a:r>
              <a:rPr lang="it-IT" sz="2400" dirty="0">
                <a:hlinkClick r:id="rId3"/>
              </a:rPr>
              <a:t>amministrazione.dimed@unipd.it</a:t>
            </a:r>
            <a:r>
              <a:rPr lang="it-IT" sz="2400" dirty="0"/>
              <a:t>.</a:t>
            </a:r>
          </a:p>
          <a:p>
            <a:endParaRPr lang="it-IT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5224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3E12E42B-CFF7-5D55-6BD6-BADAF2EF7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Verdana" panose="020B0604030504040204" pitchFamily="34" charset="0"/>
              </a:rPr>
              <a:t>M</a:t>
            </a:r>
            <a:r>
              <a:rPr lang="it-IT" dirty="0" err="1">
                <a:ea typeface="Verdana" panose="020B0604030504040204" pitchFamily="34" charset="0"/>
              </a:rPr>
              <a:t>issioni</a:t>
            </a:r>
            <a:endParaRPr lang="it-IT" b="1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BD1CDFF-4011-45D2-8DB6-804E00F3B89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6000" y="2244042"/>
            <a:ext cx="11307214" cy="402158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b="1" dirty="0"/>
              <a:t>Quote di iscrizioni a convegni e/o congressi che si svolgono nel resto d' Italia e all’Estero: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b="1" dirty="0"/>
          </a:p>
          <a:p>
            <a:r>
              <a:rPr lang="it-IT" sz="2400" dirty="0"/>
              <a:t>2 possibilità:</a:t>
            </a:r>
          </a:p>
          <a:p>
            <a:pPr marL="457200" indent="-457200">
              <a:buFontTx/>
              <a:buChar char="-"/>
            </a:pPr>
            <a:r>
              <a:rPr lang="it-IT" sz="2400" dirty="0"/>
              <a:t>Rimborso tramite missione;</a:t>
            </a:r>
          </a:p>
          <a:p>
            <a:pPr marL="457200" indent="-457200">
              <a:buFontTx/>
              <a:buChar char="-"/>
            </a:pPr>
            <a:r>
              <a:rPr lang="it-IT" sz="2400" dirty="0"/>
              <a:t>In caso di numeri elevati e in caso di congressi abituali e cadenzati è possibile fare un ordine cumulativo all’amministrazione al seguente indirizzo </a:t>
            </a:r>
            <a:r>
              <a:rPr lang="it-IT" sz="2400" dirty="0">
                <a:hlinkClick r:id="rId3"/>
              </a:rPr>
              <a:t>amministrazione.dimed@unipd.it</a:t>
            </a:r>
            <a:r>
              <a:rPr lang="it-IT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4522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3E12E42B-CFF7-5D55-6BD6-BADAF2EF7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Verdana" panose="020B0604030504040204" pitchFamily="34" charset="0"/>
              </a:rPr>
              <a:t>M</a:t>
            </a:r>
            <a:r>
              <a:rPr lang="it-IT" dirty="0" err="1">
                <a:ea typeface="Verdana" panose="020B0604030504040204" pitchFamily="34" charset="0"/>
              </a:rPr>
              <a:t>issioni</a:t>
            </a:r>
            <a:endParaRPr lang="it-IT" b="1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BD1CDFF-4011-45D2-8DB6-804E00F3B89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6000" y="2244042"/>
            <a:ext cx="11307214" cy="402158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it-IT" b="1" dirty="0"/>
              <a:t>Quote associative:</a:t>
            </a:r>
          </a:p>
          <a:p>
            <a:pPr>
              <a:spcAft>
                <a:spcPts val="1200"/>
              </a:spcAft>
            </a:pPr>
            <a:r>
              <a:rPr lang="it-IT" sz="2400" dirty="0"/>
              <a:t>Solo in caso di </a:t>
            </a:r>
            <a:r>
              <a:rPr lang="it-IT" sz="2400" u="sng" dirty="0"/>
              <a:t>convenienza economica</a:t>
            </a:r>
            <a:r>
              <a:rPr lang="it-IT" sz="2400" dirty="0"/>
              <a:t> dimostrata, ovvero qualora l’iscrizione all’associazione comporti una riduzione all’iscrizione a convegni o congressi, la quota associativa verrà rimborsata con la relativa missione.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0485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6696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5366</TotalTime>
  <Words>596</Words>
  <Application>Microsoft Office PowerPoint</Application>
  <PresentationFormat>Widescreen</PresentationFormat>
  <Paragraphs>57</Paragraphs>
  <Slides>9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di Office</vt:lpstr>
      <vt:lpstr>Missioni – pagamento  quote iscrizione &amp; associative</vt:lpstr>
      <vt:lpstr>Missioni</vt:lpstr>
      <vt:lpstr>Missioni</vt:lpstr>
      <vt:lpstr>Missioni</vt:lpstr>
      <vt:lpstr>Missioni</vt:lpstr>
      <vt:lpstr>Missioni</vt:lpstr>
      <vt:lpstr>Missioni</vt:lpstr>
      <vt:lpstr>Missioni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Bocchi Giuliano</dc:creator>
  <cp:lastModifiedBy>daniele.dolcetto</cp:lastModifiedBy>
  <cp:revision>144</cp:revision>
  <dcterms:created xsi:type="dcterms:W3CDTF">2022-07-26T10:43:33Z</dcterms:created>
  <dcterms:modified xsi:type="dcterms:W3CDTF">2025-06-20T10:14:42Z</dcterms:modified>
</cp:coreProperties>
</file>