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83" r:id="rId3"/>
    <p:sldId id="282" r:id="rId4"/>
    <p:sldId id="284" r:id="rId5"/>
    <p:sldId id="285" r:id="rId6"/>
    <p:sldId id="286" r:id="rId7"/>
    <p:sldId id="288" r:id="rId8"/>
    <p:sldId id="287" r:id="rId9"/>
    <p:sldId id="256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0043" autoAdjust="0"/>
  </p:normalViewPr>
  <p:slideViewPr>
    <p:cSldViewPr snapToGrid="0" showGuides="1">
      <p:cViewPr varScale="1">
        <p:scale>
          <a:sx n="104" d="100"/>
          <a:sy n="104" d="100"/>
        </p:scale>
        <p:origin x="1464" y="10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17132-047A-4C30-97AD-7733762F554B}" type="datetimeFigureOut">
              <a:rPr lang="it-IT" smtClean="0"/>
              <a:t>20/06/2025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6B536-9FA3-4940-8C9D-ED9264FA1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644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DE886-1573-40AC-9E09-050F9AC625A5}" type="datetimeFigureOut">
              <a:rPr lang="it-IT" smtClean="0"/>
              <a:t>20/06/2025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491ED-56D3-4375-977F-FA3F9F1C0D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15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265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9820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730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513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43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392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372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99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03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8A6E1-DC11-C213-C49B-4CE1A884E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C5EF09-4C5E-B147-BEF8-8B66FFFEA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774B46-543F-F0B0-1410-BF1E7177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20/06/2025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1F3B55-F3E2-1A2D-7FD6-BEC64BED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3C2C70-ACDC-D114-6B42-27BE4C25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78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4" name="Immagine 6">
            <a:extLst>
              <a:ext uri="{FF2B5EF4-FFF2-40B4-BE49-F238E27FC236}">
                <a16:creationId xmlns:a16="http://schemas.microsoft.com/office/drawing/2014/main" id="{7A2A5C85-D8F9-95C2-D93A-D6AAA8D012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DE965153-D1B8-47F9-ECA7-A02B3757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3" y="3285951"/>
            <a:ext cx="9096815" cy="1290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6" name="Segnaposto testo 13">
            <a:extLst>
              <a:ext uri="{FF2B5EF4-FFF2-40B4-BE49-F238E27FC236}">
                <a16:creationId xmlns:a16="http://schemas.microsoft.com/office/drawing/2014/main" id="{1D13A2E7-1F45-2252-AAE6-76F193D9D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5526" y="4741032"/>
            <a:ext cx="6320949" cy="7580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69349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4D642F2-5021-578D-0B5A-F0C9826C56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A4080AB-402D-FB91-8F6E-E1F4FB36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1188000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 hasCustomPrompt="1"/>
          </p:nvPr>
        </p:nvSpPr>
        <p:spPr>
          <a:xfrm>
            <a:off x="6179127" y="2592996"/>
            <a:ext cx="5663346" cy="385955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sz="quarter" idx="11" hasCustomPrompt="1"/>
          </p:nvPr>
        </p:nvSpPr>
        <p:spPr>
          <a:xfrm>
            <a:off x="1215640" y="2592996"/>
            <a:ext cx="3781233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sz="quarter" idx="12" hasCustomPrompt="1"/>
          </p:nvPr>
        </p:nvSpPr>
        <p:spPr>
          <a:xfrm>
            <a:off x="1215640" y="4777396"/>
            <a:ext cx="3781234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1A703DA-C362-E452-CF6A-3D365299A2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08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627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20/06/2025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70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635D8-CCDF-6D38-8F13-A179A41E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34A56-224E-D866-A28F-911AF1B3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2815B5-BA9F-4BC1-142B-FB146E55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20/06/2025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639FF7-9837-5485-22E6-98359CE2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BA95AF-CF08-9540-8958-30ECAA24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60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9B05C-6215-0CBC-7B82-45F3AB917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BDA081-A4AC-23E8-A80B-BB3EDFA46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0D27AD-7692-29FD-138C-8E2D277B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20/06/2025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FA7B6A-8E96-4A22-AC28-CC5D4A5F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1F665B-5DD5-68C7-A7BF-2101FC91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63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7E8C6D-2746-FE8C-D954-F04A0892A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4DAC7-51DC-0512-D3C5-636DA9B67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77EFD-F6AD-7E4A-2466-734F7D9F8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F64D86-9423-4050-EABD-82F754AC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20/06/2025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5BF3C-0092-1DEB-DF7D-873B0ECF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891FFC-8CE4-A06C-6922-845EBB33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7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1E9C76-ADD7-91FE-76C9-8E59F946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A3DAC0-0839-47EF-03C6-93B46E1AE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AAB33E-3013-3EE2-4E41-A18D1471D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A8BE1D0-E709-E1B6-7882-A7C1F3F84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67025A-7024-FF82-2CD9-A169C692D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94965E-60D1-02D6-7D5B-78FA5B51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20/06/2025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85446E-D0C3-EB44-D741-898EA10E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CEDB29-873E-5535-846B-35B3DC35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8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BEB9-DC85-61DC-2E70-EECA8826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84C7E1-3A6B-9BF3-9D7E-B84FBB4E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20/06/2025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4B297B-6060-AC1C-692E-69C528C0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92E7EA-01EC-8DA9-0AD8-097FF79E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79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D660FF-A924-B2C4-5D36-2548BC1C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20/06/2025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8134CA-4890-3AD2-BFC1-635593B2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59B0E4-734C-4FB1-ABD0-43EBCEE4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2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A02DE-EF25-8A34-A17C-9CF1E538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EDFA90-A16F-D126-B45F-FA7913A1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7362F2-2D07-BADC-9028-5FF264BBC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E7C2D8-244A-8B91-1324-66BF5F72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20/06/2025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F98A4E-3799-1101-A9C0-EA1E537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56DED9-3158-0431-69E5-757400DB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2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170726-1E27-AA9F-3B2E-692DBC81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A53B16-4FDD-45A1-11E9-42FB6DC88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374E34-1E69-D976-B1C5-8499B3A13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9DC378-0820-E023-FD20-90E7E384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20/06/2025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4F833C-9ED4-C074-2B18-A66A6F9C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6D7FED-89C8-E0C9-1D82-94824333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50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8C73D6B-3B98-0B4D-3839-170A9073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12E685-16F2-CD57-8F24-94C80A592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0F94EB-D8FF-46BD-0EB1-02B9720A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t>20/06/2025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E05C7A-E8F9-1686-FBF1-6D0625EB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7E8887-8F71-A9F3-4692-499C4365B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5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  <p:sldLayoutId id="214748369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pd.it/richiest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issioni.dimed@unipd.i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4" Type="http://schemas.openxmlformats.org/officeDocument/2006/relationships/hyperlink" Target="mailto:amministrazione.dimed@unipd.i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mministrazione.dimed@unipd.i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mministrazione.dimed@unipd.i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0B755A-178B-294C-A4BF-51D43D1E2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2" y="3720848"/>
            <a:ext cx="9096815" cy="1290388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Missioni – pagamento </a:t>
            </a:r>
            <a:br>
              <a:rPr lang="it-IT" b="1" dirty="0"/>
            </a:br>
            <a:r>
              <a:rPr lang="it-IT" b="1" dirty="0"/>
              <a:t>quote iscrizione &amp; associative</a:t>
            </a:r>
          </a:p>
        </p:txBody>
      </p:sp>
    </p:spTree>
    <p:extLst>
      <p:ext uri="{BB962C8B-B14F-4D97-AF65-F5344CB8AC3E}">
        <p14:creationId xmlns:p14="http://schemas.microsoft.com/office/powerpoint/2010/main" val="5514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3E12E42B-CFF7-5D55-6BD6-BADAF2EF7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 panose="020B0604030504040204" pitchFamily="34" charset="0"/>
              </a:rPr>
              <a:t>M</a:t>
            </a:r>
            <a:r>
              <a:rPr lang="it-IT" dirty="0" err="1">
                <a:ea typeface="Verdana" panose="020B0604030504040204" pitchFamily="34" charset="0"/>
              </a:rPr>
              <a:t>issioni</a:t>
            </a:r>
            <a:endParaRPr lang="it-IT" b="1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BD1CDFF-4011-45D2-8DB6-804E00F3B89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6000" y="2244042"/>
            <a:ext cx="11307214" cy="4021588"/>
          </a:xfrm>
        </p:spPr>
        <p:txBody>
          <a:bodyPr>
            <a:normAutofit fontScale="92500"/>
          </a:bodyPr>
          <a:lstStyle/>
          <a:p>
            <a:r>
              <a:rPr lang="it-IT" b="1" dirty="0"/>
              <a:t>Richiesta autorizzazione</a:t>
            </a:r>
          </a:p>
          <a:p>
            <a:endParaRPr lang="it-IT" b="1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222222"/>
                </a:solidFill>
                <a:latin typeface="Calibri" panose="020F0502020204030204" pitchFamily="34" charset="0"/>
              </a:rPr>
              <a:t>va </a:t>
            </a:r>
            <a:r>
              <a:rPr lang="it-IT" sz="240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inviata tramite l’applicativo di Ateneo accessibile con SSO (</a:t>
            </a:r>
            <a:r>
              <a:rPr lang="it-IT" sz="2400" dirty="0">
                <a:solidFill>
                  <a:srgbClr val="222222"/>
                </a:solidFill>
                <a:latin typeface="Calibri" panose="020F0502020204030204" pitchFamily="34" charset="0"/>
                <a:hlinkClick r:id="rId3"/>
              </a:rPr>
              <a:t>https://www.unipd.it/richieste</a:t>
            </a:r>
            <a:r>
              <a:rPr lang="it-IT" sz="240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) </a:t>
            </a:r>
            <a:r>
              <a:rPr lang="it-IT" sz="2400" b="1" i="0" u="sng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almeno 10 giorni prima</a:t>
            </a:r>
            <a:r>
              <a:rPr lang="it-IT" sz="240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dell’inizio della missione, </a:t>
            </a:r>
            <a:r>
              <a:rPr lang="it-IT" sz="2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per permettere la firma di tutte le autorizzazioni previste e garantire la copertura </a:t>
            </a:r>
            <a:r>
              <a:rPr lang="it-IT" sz="240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assicurativa</a:t>
            </a:r>
          </a:p>
          <a:p>
            <a:r>
              <a:rPr lang="it-IT" sz="2400" dirty="0">
                <a:solidFill>
                  <a:srgbClr val="222222"/>
                </a:solidFill>
                <a:latin typeface="Calibri" panose="020F0502020204030204" pitchFamily="34" charset="0"/>
              </a:rPr>
              <a:t>       </a:t>
            </a:r>
            <a:r>
              <a:rPr lang="it-IT" sz="2400" dirty="0">
                <a:latin typeface="Calibri" panose="020F0502020204030204" pitchFamily="34" charset="0"/>
              </a:rPr>
              <a:t>ATTENZIONE! Senza tutte le autorizzazioni, non è possibile recarsi in missione. </a:t>
            </a:r>
          </a:p>
          <a:p>
            <a:endParaRPr lang="it-IT" sz="2400" i="0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400" b="1" u="sng" dirty="0">
                <a:solidFill>
                  <a:srgbClr val="222222"/>
                </a:solidFill>
                <a:latin typeface="Calibri" panose="020F0502020204030204" pitchFamily="34" charset="0"/>
              </a:rPr>
              <a:t>Firme richieste</a:t>
            </a:r>
            <a:r>
              <a:rPr lang="it-IT" sz="2400" dirty="0">
                <a:solidFill>
                  <a:srgbClr val="222222"/>
                </a:solidFill>
                <a:latin typeface="Calibri" panose="020F0502020204030204" pitchFamily="34" charset="0"/>
              </a:rPr>
              <a:t>:</a:t>
            </a:r>
            <a:r>
              <a:rPr lang="it-IT" sz="2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	- Responsabile copertura finanziaria, Stefania </a:t>
            </a:r>
            <a:r>
              <a:rPr lang="it-IT" sz="2400" b="0" i="0" dirty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Piron</a:t>
            </a:r>
            <a:r>
              <a:rPr lang="it-IT" sz="2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;</a:t>
            </a:r>
          </a:p>
          <a:p>
            <a:pPr lvl="3" indent="0">
              <a:buNone/>
            </a:pPr>
            <a:r>
              <a:rPr lang="it-IT" sz="2400" dirty="0">
                <a:solidFill>
                  <a:srgbClr val="222222"/>
                </a:solidFill>
                <a:latin typeface="Calibri" panose="020F0502020204030204" pitchFamily="34" charset="0"/>
              </a:rPr>
              <a:t>		- Responsabile autorizzazione, Paolo </a:t>
            </a:r>
            <a:r>
              <a:rPr lang="it-IT" sz="2400" dirty="0" err="1">
                <a:solidFill>
                  <a:srgbClr val="222222"/>
                </a:solidFill>
                <a:latin typeface="Calibri" panose="020F0502020204030204" pitchFamily="34" charset="0"/>
              </a:rPr>
              <a:t>Simioni</a:t>
            </a:r>
            <a:r>
              <a:rPr lang="it-IT" sz="2400" dirty="0">
                <a:solidFill>
                  <a:srgbClr val="222222"/>
                </a:solidFill>
                <a:latin typeface="Calibri" panose="020F0502020204030204" pitchFamily="34" charset="0"/>
              </a:rPr>
              <a:t>;</a:t>
            </a:r>
          </a:p>
          <a:p>
            <a:pPr lvl="3" indent="0">
              <a:buNone/>
            </a:pPr>
            <a:r>
              <a:rPr lang="it-IT" sz="2400" dirty="0">
                <a:solidFill>
                  <a:srgbClr val="222222"/>
                </a:solidFill>
                <a:latin typeface="Calibri" panose="020F0502020204030204" pitchFamily="34" charset="0"/>
              </a:rPr>
              <a:t>		- 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Direttore/Direttrice della Scuola di specializzazione.</a:t>
            </a:r>
            <a:endParaRPr lang="it-IT" sz="2800" dirty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391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3E12E42B-CFF7-5D55-6BD6-BADAF2EF7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 panose="020B0604030504040204" pitchFamily="34" charset="0"/>
              </a:rPr>
              <a:t>M</a:t>
            </a:r>
            <a:r>
              <a:rPr lang="it-IT" dirty="0" err="1">
                <a:ea typeface="Verdana" panose="020B0604030504040204" pitchFamily="34" charset="0"/>
              </a:rPr>
              <a:t>issioni</a:t>
            </a:r>
            <a:endParaRPr lang="it-IT" b="1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BD1CDFF-4011-45D2-8DB6-804E00F3B89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6000" y="2244042"/>
            <a:ext cx="11307214" cy="4021588"/>
          </a:xfrm>
        </p:spPr>
        <p:txBody>
          <a:bodyPr>
            <a:normAutofit/>
          </a:bodyPr>
          <a:lstStyle/>
          <a:p>
            <a:r>
              <a:rPr lang="it-IT" b="1" dirty="0"/>
              <a:t>Richiesta rimborso</a:t>
            </a:r>
          </a:p>
          <a:p>
            <a:endParaRPr lang="it-IT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222222"/>
                </a:solidFill>
                <a:latin typeface="Calibri" panose="020F0502020204030204" pitchFamily="34" charset="0"/>
              </a:rPr>
              <a:t>va inserita sempre tramite l’applicativo di Ateneo, inserendo a consuntivo le spese di missione sostenute e documentate, nei limiti di quanto ammesso dal Regolamento missioni di Ateneo;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400" dirty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222222"/>
                </a:solidFill>
                <a:latin typeface="Calibri" panose="020F0502020204030204" pitchFamily="34" charset="0"/>
              </a:rPr>
              <a:t>tutta la documentazione va caricata in un unico file pdf o cartella zip come allegato alla richiesta di rimborso online e consegnata anche in originale all’ufficio Missioni del DIMED, stanza 69 – </a:t>
            </a:r>
            <a:r>
              <a:rPr lang="it-IT" sz="2400" dirty="0" err="1">
                <a:solidFill>
                  <a:srgbClr val="222222"/>
                </a:solidFill>
                <a:latin typeface="Calibri" panose="020F0502020204030204" pitchFamily="34" charset="0"/>
              </a:rPr>
              <a:t>Palasanità</a:t>
            </a:r>
            <a:r>
              <a:rPr lang="it-IT" sz="2400" dirty="0">
                <a:solidFill>
                  <a:srgbClr val="222222"/>
                </a:solidFill>
                <a:latin typeface="Calibri" panose="020F0502020204030204" pitchFamily="34" charset="0"/>
              </a:rPr>
              <a:t>.</a:t>
            </a:r>
          </a:p>
          <a:p>
            <a:endParaRPr lang="it-IT" sz="2400" dirty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9297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3E12E42B-CFF7-5D55-6BD6-BADAF2EF7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 panose="020B0604030504040204" pitchFamily="34" charset="0"/>
              </a:rPr>
              <a:t>M</a:t>
            </a:r>
            <a:r>
              <a:rPr lang="it-IT" dirty="0" err="1">
                <a:ea typeface="Verdana" panose="020B0604030504040204" pitchFamily="34" charset="0"/>
              </a:rPr>
              <a:t>issioni</a:t>
            </a:r>
            <a:endParaRPr lang="it-IT" b="1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BD1CDFF-4011-45D2-8DB6-804E00F3B89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6000" y="2244042"/>
            <a:ext cx="11307214" cy="4021588"/>
          </a:xfrm>
        </p:spPr>
        <p:txBody>
          <a:bodyPr>
            <a:normAutofit lnSpcReduction="10000"/>
          </a:bodyPr>
          <a:lstStyle/>
          <a:p>
            <a:r>
              <a:rPr lang="it-IT" b="1" dirty="0"/>
              <a:t>Principali documenti da produrre </a:t>
            </a:r>
          </a:p>
          <a:p>
            <a:endParaRPr lang="it-IT" sz="2400" dirty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400" dirty="0"/>
              <a:t>attestato di partecipazione a corso/convegno;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400" dirty="0"/>
              <a:t>ricevuta/fattura del corso/convegno;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400" dirty="0"/>
              <a:t>scontrini/ricevute fiscali e titoli di viaggio (es. biglietti autobus/metro, ma anche carte di imbarco dei viaggi aerei);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400" dirty="0"/>
              <a:t>ricevuta del taxi con riportata l’indicazione del percorso;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400" dirty="0"/>
              <a:t>copia scontrino + autocertificazione + documento d’identità per eventuali spese di cui non si possiede giustificativo in originale (anche per spese sostenute in condivisione).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201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3E12E42B-CFF7-5D55-6BD6-BADAF2EF7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 panose="020B0604030504040204" pitchFamily="34" charset="0"/>
              </a:rPr>
              <a:t>M</a:t>
            </a:r>
            <a:r>
              <a:rPr lang="it-IT" dirty="0" err="1">
                <a:ea typeface="Verdana" panose="020B0604030504040204" pitchFamily="34" charset="0"/>
              </a:rPr>
              <a:t>issioni</a:t>
            </a:r>
            <a:endParaRPr lang="it-IT" b="1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BD1CDFF-4011-45D2-8DB6-804E00F3B89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6000" y="2244042"/>
            <a:ext cx="11307214" cy="4021588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1200"/>
              </a:spcAft>
            </a:pPr>
            <a:r>
              <a:rPr lang="it-IT" b="1" dirty="0"/>
              <a:t>Punti di attenzione</a:t>
            </a:r>
            <a:endParaRPr lang="it-IT" sz="2400" dirty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pPr marL="457200" indent="-457200"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500" dirty="0"/>
              <a:t>per tutte le spese effettuate </a:t>
            </a:r>
            <a:r>
              <a:rPr lang="it-IT" sz="2500" u="sng" dirty="0"/>
              <a:t>non fa fede la ricevuta bancomat</a:t>
            </a:r>
            <a:r>
              <a:rPr lang="it-IT" sz="2500" dirty="0"/>
              <a:t>: è necessario presentare sempre e in ogni caso lo scontrino fiscale;</a:t>
            </a:r>
          </a:p>
          <a:p>
            <a:pPr marL="457200" indent="-457200"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500" dirty="0"/>
              <a:t>sono ammesse a </a:t>
            </a:r>
            <a:r>
              <a:rPr lang="it-IT" sz="2500" u="sng" dirty="0"/>
              <a:t>rimborso solo le quote individuali di ciascuna spesa</a:t>
            </a:r>
            <a:r>
              <a:rPr lang="it-IT" sz="2500" dirty="0"/>
              <a:t>, pertanto il rimborso di eventuali spese sostenute anche per conto di altri colleghi, va richiesto direttamente all’interessato, che potrà a sua volta portarlo a rimborso in una autonoma richiesta di rimborso spese missione;</a:t>
            </a:r>
          </a:p>
          <a:p>
            <a:pPr marL="457200" indent="-457200"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500" dirty="0"/>
              <a:t>l’eventuale richiesta di anticipo di missione va trasmessa almeno 30 giorni prima della partenza, inoltrando all’indirizzo </a:t>
            </a:r>
            <a:r>
              <a:rPr lang="it-IT" sz="2500" dirty="0">
                <a:hlinkClick r:id="rId3"/>
              </a:rPr>
              <a:t>missioni.dimed@unipd.it</a:t>
            </a:r>
            <a:r>
              <a:rPr lang="it-IT" sz="2500" dirty="0"/>
              <a:t> tutta la documentazione delle spese già effettuate;</a:t>
            </a:r>
          </a:p>
          <a:p>
            <a:pPr marL="457200" indent="-457200"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500" dirty="0"/>
              <a:t>non sono ammesse missioni presso la città/sede della scuola: per eventuali corsi o congressi effettuati a Padova va inviata la richiesta di rimborso ai colleghi dell'amministrazione, all'indirizzo </a:t>
            </a:r>
            <a:r>
              <a:rPr lang="it-IT" sz="2500" dirty="0">
                <a:hlinkClick r:id="rId4"/>
              </a:rPr>
              <a:t>amministrazione.dimed@unipd.it</a:t>
            </a:r>
            <a:r>
              <a:rPr lang="it-IT" sz="2500" dirty="0"/>
              <a:t>;</a:t>
            </a:r>
          </a:p>
          <a:p>
            <a:pPr marL="457200" indent="-457200"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600" u="sng" dirty="0"/>
              <a:t>tracciabilità delle spese</a:t>
            </a:r>
            <a:r>
              <a:rPr lang="it-IT" sz="2600" dirty="0"/>
              <a:t> come da ultimo regolamento missioni.</a:t>
            </a:r>
          </a:p>
          <a:p>
            <a:pPr marL="457200" indent="-457200"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500" dirty="0"/>
          </a:p>
          <a:p>
            <a:pPr algn="just">
              <a:spcAft>
                <a:spcPts val="600"/>
              </a:spcAft>
            </a:pPr>
            <a:endParaRPr lang="it-IT" sz="24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2389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3E12E42B-CFF7-5D55-6BD6-BADAF2EF7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 panose="020B0604030504040204" pitchFamily="34" charset="0"/>
              </a:rPr>
              <a:t>M</a:t>
            </a:r>
            <a:r>
              <a:rPr lang="it-IT" dirty="0" err="1">
                <a:ea typeface="Verdana" panose="020B0604030504040204" pitchFamily="34" charset="0"/>
              </a:rPr>
              <a:t>issioni</a:t>
            </a:r>
            <a:endParaRPr lang="it-IT" b="1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BD1CDFF-4011-45D2-8DB6-804E00F3B89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6000" y="2244042"/>
            <a:ext cx="11307214" cy="370417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/>
              <a:t>Quote di iscrizione a convegni e/o congressi svolti a Padova o in modalità online: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b="1" dirty="0"/>
          </a:p>
          <a:p>
            <a:r>
              <a:rPr lang="it-IT" sz="2400" dirty="0"/>
              <a:t>E' necessario calendarizzare i più importanti eventi formativi e raccogliere le adesioni in modo da poter effettuare degli ordini cumulativi. Si chiede di inviare la documentazione: l'elenco dei partecipanti, l' autorizzazione alla partecipazione sottoscritta dal Direttore della Scuola, la proposta di acquisto, la locandina,  ecc., ad </a:t>
            </a:r>
            <a:r>
              <a:rPr lang="it-IT" sz="2400" dirty="0">
                <a:hlinkClick r:id="rId3"/>
              </a:rPr>
              <a:t>amministrazione.dimed@unipd.it</a:t>
            </a:r>
            <a:r>
              <a:rPr lang="it-IT" sz="2400" dirty="0"/>
              <a:t>.</a:t>
            </a:r>
          </a:p>
          <a:p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5224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3E12E42B-CFF7-5D55-6BD6-BADAF2EF7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 panose="020B0604030504040204" pitchFamily="34" charset="0"/>
              </a:rPr>
              <a:t>M</a:t>
            </a:r>
            <a:r>
              <a:rPr lang="it-IT" dirty="0" err="1">
                <a:ea typeface="Verdana" panose="020B0604030504040204" pitchFamily="34" charset="0"/>
              </a:rPr>
              <a:t>issioni</a:t>
            </a:r>
            <a:endParaRPr lang="it-IT" b="1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BD1CDFF-4011-45D2-8DB6-804E00F3B89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6000" y="2244042"/>
            <a:ext cx="11307214" cy="402158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/>
              <a:t>Quote di iscrizioni a convegni e/o congressi che si svolgono nel resto d' Italia e all’Estero: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b="1" dirty="0"/>
          </a:p>
          <a:p>
            <a:r>
              <a:rPr lang="it-IT" sz="2400" dirty="0"/>
              <a:t>2 possibilità:</a:t>
            </a:r>
          </a:p>
          <a:p>
            <a:pPr marL="457200" indent="-457200">
              <a:buFontTx/>
              <a:buChar char="-"/>
            </a:pPr>
            <a:r>
              <a:rPr lang="it-IT" sz="2400" dirty="0"/>
              <a:t>Rimborso tramite missione;</a:t>
            </a:r>
          </a:p>
          <a:p>
            <a:pPr marL="457200" indent="-457200">
              <a:buFontTx/>
              <a:buChar char="-"/>
            </a:pPr>
            <a:r>
              <a:rPr lang="it-IT" sz="2400" dirty="0"/>
              <a:t>In caso di numeri elevati e in caso di congressi abituali e cadenzati è possibile fare un ordine cumulativo all’amministrazione al seguente indirizzo </a:t>
            </a:r>
            <a:r>
              <a:rPr lang="it-IT" sz="2400" dirty="0">
                <a:hlinkClick r:id="rId3"/>
              </a:rPr>
              <a:t>amministrazione.dimed@unipd.it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4522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3E12E42B-CFF7-5D55-6BD6-BADAF2EF7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 panose="020B0604030504040204" pitchFamily="34" charset="0"/>
              </a:rPr>
              <a:t>M</a:t>
            </a:r>
            <a:r>
              <a:rPr lang="it-IT" dirty="0" err="1">
                <a:ea typeface="Verdana" panose="020B0604030504040204" pitchFamily="34" charset="0"/>
              </a:rPr>
              <a:t>issioni</a:t>
            </a:r>
            <a:endParaRPr lang="it-IT" b="1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BD1CDFF-4011-45D2-8DB6-804E00F3B89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6000" y="2244042"/>
            <a:ext cx="11307214" cy="402158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it-IT" b="1" dirty="0"/>
              <a:t>Quote associative:</a:t>
            </a:r>
          </a:p>
          <a:p>
            <a:pPr>
              <a:spcAft>
                <a:spcPts val="1200"/>
              </a:spcAft>
            </a:pPr>
            <a:r>
              <a:rPr lang="it-IT" sz="2400" dirty="0"/>
              <a:t>Solo in caso di </a:t>
            </a:r>
            <a:r>
              <a:rPr lang="it-IT" sz="2400" u="sng" dirty="0"/>
              <a:t>convenienza economica</a:t>
            </a:r>
            <a:r>
              <a:rPr lang="it-IT" sz="2400" dirty="0"/>
              <a:t> dimostrata, ovvero qualora l’iscrizione all’associazione comporti una riduzione all’iscrizione a convegni o congressi, la quota associativa verrà rimborsata con la relativa missione.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0485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669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5366</TotalTime>
  <Words>596</Words>
  <Application>Microsoft Office PowerPoint</Application>
  <PresentationFormat>Widescreen</PresentationFormat>
  <Paragraphs>57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di Office</vt:lpstr>
      <vt:lpstr>Missioni – pagamento  quote iscrizione &amp; associative</vt:lpstr>
      <vt:lpstr>Missioni</vt:lpstr>
      <vt:lpstr>Missioni</vt:lpstr>
      <vt:lpstr>Missioni</vt:lpstr>
      <vt:lpstr>Missioni</vt:lpstr>
      <vt:lpstr>Missioni</vt:lpstr>
      <vt:lpstr>Missioni</vt:lpstr>
      <vt:lpstr>Missioni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Bocchi Giuliano</dc:creator>
  <cp:lastModifiedBy>daniele.dolcetto</cp:lastModifiedBy>
  <cp:revision>144</cp:revision>
  <dcterms:created xsi:type="dcterms:W3CDTF">2022-07-26T10:43:33Z</dcterms:created>
  <dcterms:modified xsi:type="dcterms:W3CDTF">2025-06-20T10:14:42Z</dcterms:modified>
</cp:coreProperties>
</file>