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76" r:id="rId5"/>
    <p:sldId id="278" r:id="rId6"/>
    <p:sldId id="279" r:id="rId7"/>
    <p:sldId id="264" r:id="rId8"/>
    <p:sldId id="259" r:id="rId9"/>
    <p:sldId id="260" r:id="rId10"/>
    <p:sldId id="261" r:id="rId11"/>
    <p:sldId id="262" r:id="rId12"/>
    <p:sldId id="27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28C0-3E64-4882-B285-768D16CAD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6BBFDF-CB3F-4E45-9EAF-BAFAA7138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1098B-9D27-4B73-8B56-4FA38827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DDB3-A681-44A4-81C5-D0D2AF0B2C43}" type="datetimeFigureOut">
              <a:rPr lang="it-IT" smtClean="0"/>
              <a:t>18/05/2022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473B8-E685-407F-84BD-1BFD1C40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49FA0-FE42-4615-A0C9-8BB5CF00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4F32-9E6B-4126-A227-FDC5B74F5A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94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4D535-6D89-4BB5-94B7-CB7F75480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147DD-B78E-4695-8284-ABE222949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F347-4AB4-4BC5-A69F-3DC98974B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DDB3-A681-44A4-81C5-D0D2AF0B2C43}" type="datetimeFigureOut">
              <a:rPr lang="it-IT" smtClean="0"/>
              <a:t>18/05/2022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DF1E7-3ECC-4472-B33E-EB126302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34A1A-A164-4540-9EC9-380A7E209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4F32-9E6B-4126-A227-FDC5B74F5A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13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9C47C0-E788-45DF-A977-105DC99F4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D98CB7-37B8-4A50-94EE-D452FE98D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5D90D-7ED9-47C0-954A-FFB57C7DF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DDB3-A681-44A4-81C5-D0D2AF0B2C43}" type="datetimeFigureOut">
              <a:rPr lang="it-IT" smtClean="0"/>
              <a:t>18/05/2022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02064-260F-4006-963C-25E903111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2860-3CE5-46B0-B000-27C8A14F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4F32-9E6B-4126-A227-FDC5B74F5A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35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06AB0-03C4-4C8A-B9CC-AA3FBE1C9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12754-6D60-42DA-974C-95F0BF7C5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0B03C-AFE9-4EB5-964A-04FAA3BD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DDB3-A681-44A4-81C5-D0D2AF0B2C43}" type="datetimeFigureOut">
              <a:rPr lang="it-IT" smtClean="0"/>
              <a:t>18/05/2022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8ED25-6CAC-4AD5-A3E8-210E70516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D0CBC-FE9F-4223-917E-893F0311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4F32-9E6B-4126-A227-FDC5B74F5A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07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A24F5-0D8B-4F07-AE51-794DD76D9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60CB1-91C1-41A9-8C73-361E24C3D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64FA5-A794-42B9-AC36-83B253AC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DDB3-A681-44A4-81C5-D0D2AF0B2C43}" type="datetimeFigureOut">
              <a:rPr lang="it-IT" smtClean="0"/>
              <a:t>18/05/2022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0881F-54CD-433F-A8F7-B49EF7562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27A82-38ED-4E73-887E-6EBBAD0EA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4F32-9E6B-4126-A227-FDC5B74F5A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7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6E7F3-930B-403A-ACC0-0E88380D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D7621-2EED-4FC0-88D6-2B17E4F15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E3343-9063-4440-A9FA-7482D34C2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FBF34-9436-494B-BA9F-DCCF65DE7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DDB3-A681-44A4-81C5-D0D2AF0B2C43}" type="datetimeFigureOut">
              <a:rPr lang="it-IT" smtClean="0"/>
              <a:t>18/05/2022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9FA47-4C03-42D7-84A2-496117FD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05F61-A879-42E0-9745-007C8B72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4F32-9E6B-4126-A227-FDC5B74F5A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84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E6F01-47A2-4668-8048-0E2551B0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9CE47-E357-4BDD-8BD1-5CD925E26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E7EB4-47B0-42F5-9B08-0DAD52232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99BB71-B945-448A-AB51-3E2CB840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0F541F-BBBE-4070-BC1F-6D63A6417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17B3C8-4BFE-4690-A321-65F0988D3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DDB3-A681-44A4-81C5-D0D2AF0B2C43}" type="datetimeFigureOut">
              <a:rPr lang="it-IT" smtClean="0"/>
              <a:t>18/05/2022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BA0B1E-9A7C-4C3F-B082-DA8081CAF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82EFEF-6DE5-47DC-B525-95A3CF8B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4F32-9E6B-4126-A227-FDC5B74F5A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936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0FDE1-FA11-4A44-A2B3-25353330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F17D97-0969-4D91-9568-7316E508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DDB3-A681-44A4-81C5-D0D2AF0B2C43}" type="datetimeFigureOut">
              <a:rPr lang="it-IT" smtClean="0"/>
              <a:t>18/05/2022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0CD73-4D58-4B99-8F05-70C93C5C7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33612-16F4-4CC0-A901-6EB1B2D3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4F32-9E6B-4126-A227-FDC5B74F5A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702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9221CA-616C-4F20-A9E7-4CB89B768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DDB3-A681-44A4-81C5-D0D2AF0B2C43}" type="datetimeFigureOut">
              <a:rPr lang="it-IT" smtClean="0"/>
              <a:t>18/05/2022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72C5E-F363-4053-9C4F-A2FC56591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3EA3B-2740-4F06-9719-2C07DD4E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4F32-9E6B-4126-A227-FDC5B74F5A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63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52616-3C69-45D3-B94B-5AAD8345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3A809-FF9F-4D8E-85DA-AED84AE34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C5CC8-2092-4E55-86BA-7F7A0F4BA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65E10-0D57-444F-AB5B-2FADDA3F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DDB3-A681-44A4-81C5-D0D2AF0B2C43}" type="datetimeFigureOut">
              <a:rPr lang="it-IT" smtClean="0"/>
              <a:t>18/05/2022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414A0-009D-482C-8A47-322A1E806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E4B16-54D2-4E94-BEA9-D80A0D4DE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4F32-9E6B-4126-A227-FDC5B74F5A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21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12D27-ED07-4CD3-A02A-0DA0C2F7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F59451-DF07-4AE0-AF00-31FC24E45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A0C3C-F914-4243-955B-A2F854261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5EE13-51B7-4AFB-AF11-D1FCE1A6E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DDB3-A681-44A4-81C5-D0D2AF0B2C43}" type="datetimeFigureOut">
              <a:rPr lang="it-IT" smtClean="0"/>
              <a:t>18/05/2022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A5E59-9501-412D-ABAE-ED194F9C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E0EF0-9DF2-4A2B-896C-792596C69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4F32-9E6B-4126-A227-FDC5B74F5A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41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DA5DB7-C47A-42AE-B1CA-799FDED4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DD9A2-A104-4079-A857-AA3BCAE7A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D4126-A29F-4D13-8BC6-AC6243DD5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EDDB3-A681-44A4-81C5-D0D2AF0B2C43}" type="datetimeFigureOut">
              <a:rPr lang="it-IT" smtClean="0"/>
              <a:t>18/05/2022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F43CC-2559-41DF-B0C3-E4DC6A913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CA330-90D0-4D66-A677-B8C74C85C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84F32-9E6B-4126-A227-FDC5B74F5A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63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evangelista@unipd.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68627"/>
            <a:ext cx="2700044" cy="65063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295467" y="3388941"/>
            <a:ext cx="9697076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733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in Medicina nucleare</a:t>
            </a:r>
            <a:endParaRPr lang="it-IT" sz="2400" b="1" dirty="0">
              <a:solidFill>
                <a:schemeClr val="tx2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A0519-2345-44BE-B27C-56B7453548E5}"/>
              </a:ext>
            </a:extLst>
          </p:cNvPr>
          <p:cNvSpPr txBox="1"/>
          <p:nvPr/>
        </p:nvSpPr>
        <p:spPr>
          <a:xfrm>
            <a:off x="3184777" y="524984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Domenica 21 marzo 2021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D6506F5B-EB26-43C6-8AFC-016D29AE7ADF}"/>
              </a:ext>
            </a:extLst>
          </p:cNvPr>
          <p:cNvSpPr/>
          <p:nvPr/>
        </p:nvSpPr>
        <p:spPr>
          <a:xfrm>
            <a:off x="2351584" y="4267544"/>
            <a:ext cx="7392821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67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Evangelista MD PhD</a:t>
            </a:r>
          </a:p>
          <a:p>
            <a:pPr algn="ctr"/>
            <a:r>
              <a:rPr lang="it-IT" sz="1867" dirty="0">
                <a:solidFill>
                  <a:srgbClr val="22222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U.O.C. Medicina Nucleare, Università degli Studi di Padova</a:t>
            </a:r>
            <a:endParaRPr lang="it-IT" sz="1400" dirty="0">
              <a:solidFill>
                <a:schemeClr val="tx2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56FF94-1EE6-4744-9C08-A1B4499B687F}"/>
              </a:ext>
            </a:extLst>
          </p:cNvPr>
          <p:cNvGrpSpPr/>
          <p:nvPr/>
        </p:nvGrpSpPr>
        <p:grpSpPr>
          <a:xfrm>
            <a:off x="623394" y="1276178"/>
            <a:ext cx="11233247" cy="1152128"/>
            <a:chOff x="467545" y="699542"/>
            <a:chExt cx="8424935" cy="864096"/>
          </a:xfrm>
        </p:grpSpPr>
        <p:sp>
          <p:nvSpPr>
            <p:cNvPr id="3" name="CasellaDiTesto 2"/>
            <p:cNvSpPr txBox="1"/>
            <p:nvPr/>
          </p:nvSpPr>
          <p:spPr>
            <a:xfrm>
              <a:off x="1259632" y="801991"/>
              <a:ext cx="6829903" cy="68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Appuntamento “GUONEANNO21”</a:t>
              </a:r>
              <a:endParaRPr lang="it-IT" sz="2667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“PRIMAVERA: UPDATE SUL TUMORE UROTELIALE “</a:t>
              </a:r>
              <a:endParaRPr lang="it-IT" sz="266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572F45-687A-440D-9D70-0676B6FBA755}"/>
                </a:ext>
              </a:extLst>
            </p:cNvPr>
            <p:cNvSpPr/>
            <p:nvPr/>
          </p:nvSpPr>
          <p:spPr>
            <a:xfrm>
              <a:off x="467545" y="699542"/>
              <a:ext cx="8424935" cy="8640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E8E5B57-4D2B-433D-B0A5-05521F63732B}"/>
              </a:ext>
            </a:extLst>
          </p:cNvPr>
          <p:cNvSpPr/>
          <p:nvPr/>
        </p:nvSpPr>
        <p:spPr>
          <a:xfrm>
            <a:off x="1967541" y="3236979"/>
            <a:ext cx="8352928" cy="24962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258998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07491-5459-4D27-9F0C-CE6E507C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5381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90Y-DOTA-TATE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FA1B5-3923-46FF-BC94-3A8824CA4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6137" y="1684408"/>
            <a:ext cx="7931887" cy="8187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con analoghi della SSR possono essere utili nei pazienti metastatici per guidare ad una PRRT</a:t>
            </a:r>
          </a:p>
        </p:txBody>
      </p:sp>
      <p:pic>
        <p:nvPicPr>
          <p:cNvPr id="4" name="Immagine 5">
            <a:extLst>
              <a:ext uri="{FF2B5EF4-FFF2-40B4-BE49-F238E27FC236}">
                <a16:creationId xmlns:a16="http://schemas.microsoft.com/office/drawing/2014/main" id="{A9D97BB0-FD5D-4991-9B0F-4C2931369C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68627"/>
            <a:ext cx="2700044" cy="65063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5D057BD-2845-694A-BFA7-7FF81EFCB84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3" r="36880" b="50508"/>
          <a:stretch/>
        </p:blipFill>
        <p:spPr bwMode="auto">
          <a:xfrm>
            <a:off x="4003916" y="2799947"/>
            <a:ext cx="2173502" cy="373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95DF6BF-77CC-754B-A36C-0010B48E6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6" t="52477"/>
          <a:stretch/>
        </p:blipFill>
        <p:spPr bwMode="auto">
          <a:xfrm>
            <a:off x="8350920" y="2799946"/>
            <a:ext cx="2046047" cy="373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5203320-AFCA-4D44-996A-4905F0407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8694"/>
          <a:stretch/>
        </p:blipFill>
        <p:spPr bwMode="auto">
          <a:xfrm>
            <a:off x="6177418" y="2817067"/>
            <a:ext cx="2164052" cy="375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E817E45-215D-6C42-86F0-DAB1A39A7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94" b="50508"/>
          <a:stretch/>
        </p:blipFill>
        <p:spPr bwMode="auto">
          <a:xfrm>
            <a:off x="1839864" y="2805876"/>
            <a:ext cx="2173503" cy="373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B30FCD-D7DB-8244-96DF-D4E75B39E01C}"/>
              </a:ext>
            </a:extLst>
          </p:cNvPr>
          <p:cNvSpPr/>
          <p:nvPr/>
        </p:nvSpPr>
        <p:spPr>
          <a:xfrm>
            <a:off x="1945760" y="2902685"/>
            <a:ext cx="180754" cy="265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24529-E272-2545-A0CF-D597F529DFA4}"/>
              </a:ext>
            </a:extLst>
          </p:cNvPr>
          <p:cNvSpPr/>
          <p:nvPr/>
        </p:nvSpPr>
        <p:spPr>
          <a:xfrm>
            <a:off x="4209639" y="2876019"/>
            <a:ext cx="180754" cy="265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E42A55-18D4-9A48-8DCC-AC1A86ED8862}"/>
              </a:ext>
            </a:extLst>
          </p:cNvPr>
          <p:cNvSpPr/>
          <p:nvPr/>
        </p:nvSpPr>
        <p:spPr>
          <a:xfrm>
            <a:off x="6283313" y="3008926"/>
            <a:ext cx="180754" cy="265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44E42-F234-0A40-AD15-7B9711920EDE}"/>
              </a:ext>
            </a:extLst>
          </p:cNvPr>
          <p:cNvSpPr txBox="1"/>
          <p:nvPr/>
        </p:nvSpPr>
        <p:spPr>
          <a:xfrm>
            <a:off x="2211572" y="2464881"/>
            <a:ext cx="12227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050" dirty="0">
                <a:latin typeface="Arial" panose="020B0604020202020204" pitchFamily="34" charset="0"/>
                <a:cs typeface="Arial" panose="020B0604020202020204" pitchFamily="34" charset="0"/>
              </a:rPr>
              <a:t>FDG PET basale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87255A-60D9-6349-A50A-0B65D9FEB9F7}"/>
              </a:ext>
            </a:extLst>
          </p:cNvPr>
          <p:cNvSpPr txBox="1"/>
          <p:nvPr/>
        </p:nvSpPr>
        <p:spPr>
          <a:xfrm>
            <a:off x="4217547" y="2474601"/>
            <a:ext cx="17845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050" dirty="0">
                <a:latin typeface="Arial" panose="020B0604020202020204" pitchFamily="34" charset="0"/>
                <a:cs typeface="Arial" panose="020B0604020202020204" pitchFamily="34" charset="0"/>
              </a:rPr>
              <a:t>68Ga-DOTA/TATE PET basale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981791-4F48-6844-A445-7C1853B4E454}"/>
              </a:ext>
            </a:extLst>
          </p:cNvPr>
          <p:cNvSpPr txBox="1"/>
          <p:nvPr/>
        </p:nvSpPr>
        <p:spPr>
          <a:xfrm>
            <a:off x="6339400" y="2467965"/>
            <a:ext cx="17845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050" dirty="0">
                <a:latin typeface="Arial" panose="020B0604020202020204" pitchFamily="34" charset="0"/>
                <a:cs typeface="Arial" panose="020B0604020202020204" pitchFamily="34" charset="0"/>
              </a:rPr>
              <a:t>FDG PET dopo 2 cicli di PRRT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1AAFF1-B499-2B4B-A3A0-8EA9E0879D5D}"/>
              </a:ext>
            </a:extLst>
          </p:cNvPr>
          <p:cNvSpPr txBox="1"/>
          <p:nvPr/>
        </p:nvSpPr>
        <p:spPr>
          <a:xfrm>
            <a:off x="8341469" y="2460521"/>
            <a:ext cx="17845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050" dirty="0">
                <a:latin typeface="Arial" panose="020B0604020202020204" pitchFamily="34" charset="0"/>
                <a:cs typeface="Arial" panose="020B0604020202020204" pitchFamily="34" charset="0"/>
              </a:rPr>
              <a:t>FDG PET dopo 4 anni di follow-up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423E58-8FB4-0F4D-965F-6DB18DDF6A20}"/>
              </a:ext>
            </a:extLst>
          </p:cNvPr>
          <p:cNvSpPr txBox="1"/>
          <p:nvPr/>
        </p:nvSpPr>
        <p:spPr>
          <a:xfrm>
            <a:off x="2966583" y="6476248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Cln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2013; 38:e404-6</a:t>
            </a:r>
          </a:p>
        </p:txBody>
      </p:sp>
    </p:spTree>
    <p:extLst>
      <p:ext uri="{BB962C8B-B14F-4D97-AF65-F5344CB8AC3E}">
        <p14:creationId xmlns:p14="http://schemas.microsoft.com/office/powerpoint/2010/main" val="80625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A1401-DD63-4D57-923D-7ABAD4ECC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53819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Limiti e prospettive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40B1A-7DF5-4CCE-9F9B-FD58E1C9C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13102"/>
            <a:ext cx="10972800" cy="3552395"/>
          </a:xfrm>
        </p:spPr>
        <p:txBody>
          <a:bodyPr>
            <a:norm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Limiti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Scarse evidenze scientifiche </a:t>
            </a:r>
          </a:p>
          <a:p>
            <a:pPr lvl="1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Pochi casi studiati con imaging metabolico e recettoriale</a:t>
            </a:r>
          </a:p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Prospettive future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Selezionare casi specifici da inviare ad imaging metabolico in stadiazione</a:t>
            </a:r>
          </a:p>
          <a:p>
            <a:pPr lvl="1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Valutare utilizzo di imaging recettoriale in fase di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ristadiazione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sia per scopo diagnostico che terapeutico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5">
            <a:extLst>
              <a:ext uri="{FF2B5EF4-FFF2-40B4-BE49-F238E27FC236}">
                <a16:creationId xmlns:a16="http://schemas.microsoft.com/office/drawing/2014/main" id="{38521F14-5262-4741-B14E-E142B30841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68627"/>
            <a:ext cx="2700044" cy="65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6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68627"/>
            <a:ext cx="2700044" cy="650632"/>
          </a:xfrm>
          <a:prstGeom prst="rect">
            <a:avLst/>
          </a:prstGeom>
        </p:spPr>
      </p:pic>
      <p:sp>
        <p:nvSpPr>
          <p:cNvPr id="8" name="Rettangolo 4">
            <a:extLst>
              <a:ext uri="{FF2B5EF4-FFF2-40B4-BE49-F238E27FC236}">
                <a16:creationId xmlns:a16="http://schemas.microsoft.com/office/drawing/2014/main" id="{D6506F5B-EB26-43C6-8AFC-016D29AE7ADF}"/>
              </a:ext>
            </a:extLst>
          </p:cNvPr>
          <p:cNvSpPr/>
          <p:nvPr/>
        </p:nvSpPr>
        <p:spPr>
          <a:xfrm>
            <a:off x="2399589" y="3736130"/>
            <a:ext cx="7392821" cy="149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5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 per l’attenzione</a:t>
            </a:r>
          </a:p>
          <a:p>
            <a:pPr algn="ctr"/>
            <a:endParaRPr lang="it-IT" sz="1867" dirty="0">
              <a:solidFill>
                <a:srgbClr val="222222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r>
              <a:rPr lang="it-IT" sz="1867" dirty="0">
                <a:solidFill>
                  <a:srgbClr val="22222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laura.evangelista@unipd.it</a:t>
            </a:r>
            <a:r>
              <a:rPr lang="it-IT" sz="1867" dirty="0">
                <a:solidFill>
                  <a:srgbClr val="22222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endParaRPr lang="it-IT" sz="1400" dirty="0">
              <a:solidFill>
                <a:schemeClr val="tx2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56FF94-1EE6-4744-9C08-A1B4499B687F}"/>
              </a:ext>
            </a:extLst>
          </p:cNvPr>
          <p:cNvGrpSpPr/>
          <p:nvPr/>
        </p:nvGrpSpPr>
        <p:grpSpPr>
          <a:xfrm>
            <a:off x="623394" y="1276178"/>
            <a:ext cx="11233247" cy="1152128"/>
            <a:chOff x="467545" y="699542"/>
            <a:chExt cx="8424935" cy="864096"/>
          </a:xfrm>
        </p:grpSpPr>
        <p:sp>
          <p:nvSpPr>
            <p:cNvPr id="3" name="CasellaDiTesto 2"/>
            <p:cNvSpPr txBox="1"/>
            <p:nvPr/>
          </p:nvSpPr>
          <p:spPr>
            <a:xfrm>
              <a:off x="1259632" y="801991"/>
              <a:ext cx="6829903" cy="68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Appuntamento “GUONEANNO21”</a:t>
              </a:r>
              <a:endParaRPr lang="it-IT" sz="2667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2667" b="1" dirty="0">
                  <a:latin typeface="Arial" panose="020B0604020202020204" pitchFamily="34" charset="0"/>
                  <a:cs typeface="Arial" panose="020B0604020202020204" pitchFamily="34" charset="0"/>
                </a:rPr>
                <a:t>“PRIMAVERA: UPDATE SUL TUMORE UROTELIALE “</a:t>
              </a:r>
              <a:endParaRPr lang="it-IT" sz="266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572F45-687A-440D-9D70-0676B6FBA755}"/>
                </a:ext>
              </a:extLst>
            </p:cNvPr>
            <p:cNvSpPr/>
            <p:nvPr/>
          </p:nvSpPr>
          <p:spPr>
            <a:xfrm>
              <a:off x="467545" y="699542"/>
              <a:ext cx="8424935" cy="8640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E8E5B57-4D2B-433D-B0A5-05521F63732B}"/>
              </a:ext>
            </a:extLst>
          </p:cNvPr>
          <p:cNvSpPr/>
          <p:nvPr/>
        </p:nvSpPr>
        <p:spPr>
          <a:xfrm>
            <a:off x="1967541" y="3236979"/>
            <a:ext cx="8352928" cy="24962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108895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B33238-F571-4696-BFCB-2DC112DEBB57}"/>
              </a:ext>
            </a:extLst>
          </p:cNvPr>
          <p:cNvSpPr/>
          <p:nvPr/>
        </p:nvSpPr>
        <p:spPr>
          <a:xfrm>
            <a:off x="1775521" y="1273139"/>
            <a:ext cx="2807679" cy="1195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667" dirty="0">
                <a:latin typeface="Arial" panose="020B0604020202020204" pitchFamily="34" charset="0"/>
                <a:cs typeface="Arial" panose="020B0604020202020204" pitchFamily="34" charset="0"/>
              </a:rPr>
              <a:t>Apparecchiature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128B8C-FD73-48F7-BA24-EF2C5851B66D}"/>
              </a:ext>
            </a:extLst>
          </p:cNvPr>
          <p:cNvSpPr/>
          <p:nvPr/>
        </p:nvSpPr>
        <p:spPr>
          <a:xfrm>
            <a:off x="7805343" y="1254263"/>
            <a:ext cx="2614247" cy="1195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667" dirty="0">
                <a:latin typeface="Arial" panose="020B0604020202020204" pitchFamily="34" charset="0"/>
                <a:cs typeface="Arial" panose="020B0604020202020204" pitchFamily="34" charset="0"/>
              </a:rPr>
              <a:t>Radiofarmaci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BD8F68-6353-4C49-8688-9F6928173FAD}"/>
              </a:ext>
            </a:extLst>
          </p:cNvPr>
          <p:cNvSpPr/>
          <p:nvPr/>
        </p:nvSpPr>
        <p:spPr>
          <a:xfrm>
            <a:off x="482055" y="2905320"/>
            <a:ext cx="2614247" cy="1195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133" dirty="0">
                <a:latin typeface="Arial" panose="020B0604020202020204" pitchFamily="34" charset="0"/>
                <a:cs typeface="Arial" panose="020B0604020202020204" pitchFamily="34" charset="0"/>
              </a:rPr>
              <a:t>PET/CT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1C7352-77AD-4002-9B81-FA1570D512D2}"/>
              </a:ext>
            </a:extLst>
          </p:cNvPr>
          <p:cNvSpPr/>
          <p:nvPr/>
        </p:nvSpPr>
        <p:spPr>
          <a:xfrm>
            <a:off x="3289733" y="2905320"/>
            <a:ext cx="2614247" cy="1195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133" dirty="0">
                <a:latin typeface="Arial" panose="020B0604020202020204" pitchFamily="34" charset="0"/>
                <a:cs typeface="Arial" panose="020B0604020202020204" pitchFamily="34" charset="0"/>
              </a:rPr>
              <a:t>PET/RM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16BA16-05F2-4C5A-9EBB-6D0698879B23}"/>
              </a:ext>
            </a:extLst>
          </p:cNvPr>
          <p:cNvSpPr/>
          <p:nvPr/>
        </p:nvSpPr>
        <p:spPr>
          <a:xfrm>
            <a:off x="6384033" y="2905320"/>
            <a:ext cx="2614247" cy="1195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133" dirty="0">
                <a:latin typeface="Arial" panose="020B0604020202020204" pitchFamily="34" charset="0"/>
                <a:cs typeface="Arial" panose="020B0604020202020204" pitchFamily="34" charset="0"/>
              </a:rPr>
              <a:t>Diagnostica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D9A998-D1E6-4C94-92B6-017BF2A924E6}"/>
              </a:ext>
            </a:extLst>
          </p:cNvPr>
          <p:cNvSpPr/>
          <p:nvPr/>
        </p:nvSpPr>
        <p:spPr>
          <a:xfrm>
            <a:off x="9191710" y="2905320"/>
            <a:ext cx="2614247" cy="1195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133" dirty="0">
                <a:latin typeface="Arial" panose="020B0604020202020204" pitchFamily="34" charset="0"/>
                <a:cs typeface="Arial" panose="020B0604020202020204" pitchFamily="34" charset="0"/>
              </a:rPr>
              <a:t>Terapia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591651-EE53-49A4-ADC1-903B139B5602}"/>
              </a:ext>
            </a:extLst>
          </p:cNvPr>
          <p:cNvSpPr/>
          <p:nvPr/>
        </p:nvSpPr>
        <p:spPr>
          <a:xfrm>
            <a:off x="482055" y="4703720"/>
            <a:ext cx="2614247" cy="119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Stadiazione con FDG</a:t>
            </a:r>
          </a:p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Valutazione al trattamento con FDG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901BD2-0486-49D9-B6EC-1687CE119E62}"/>
              </a:ext>
            </a:extLst>
          </p:cNvPr>
          <p:cNvSpPr/>
          <p:nvPr/>
        </p:nvSpPr>
        <p:spPr>
          <a:xfrm>
            <a:off x="6421058" y="4729523"/>
            <a:ext cx="2614247" cy="119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68Ga-PSMA</a:t>
            </a:r>
          </a:p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18F-Fluciclovina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5CF757-3729-4760-ACAE-F212DB909326}"/>
              </a:ext>
            </a:extLst>
          </p:cNvPr>
          <p:cNvSpPr/>
          <p:nvPr/>
        </p:nvSpPr>
        <p:spPr>
          <a:xfrm>
            <a:off x="9301378" y="4729523"/>
            <a:ext cx="2614247" cy="119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90Y-DOTA-TATE</a:t>
            </a:r>
          </a:p>
        </p:txBody>
      </p:sp>
      <p:pic>
        <p:nvPicPr>
          <p:cNvPr id="13" name="Immagine 5">
            <a:extLst>
              <a:ext uri="{FF2B5EF4-FFF2-40B4-BE49-F238E27FC236}">
                <a16:creationId xmlns:a16="http://schemas.microsoft.com/office/drawing/2014/main" id="{30F9FE5F-7B58-418B-9BF4-64EAB9753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68627"/>
            <a:ext cx="2700044" cy="65063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A397BB2-C100-4FFF-BC78-79529A564174}"/>
              </a:ext>
            </a:extLst>
          </p:cNvPr>
          <p:cNvCxnSpPr>
            <a:cxnSpLocks/>
          </p:cNvCxnSpPr>
          <p:nvPr/>
        </p:nvCxnSpPr>
        <p:spPr>
          <a:xfrm>
            <a:off x="3179360" y="2468893"/>
            <a:ext cx="0" cy="2134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256375-F7CA-43FB-9D7A-FA02D47D1744}"/>
              </a:ext>
            </a:extLst>
          </p:cNvPr>
          <p:cNvCxnSpPr>
            <a:cxnSpLocks/>
          </p:cNvCxnSpPr>
          <p:nvPr/>
        </p:nvCxnSpPr>
        <p:spPr>
          <a:xfrm>
            <a:off x="4596855" y="2702129"/>
            <a:ext cx="0" cy="2134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85B2F2-9D85-407B-A561-D292BF0DBC90}"/>
              </a:ext>
            </a:extLst>
          </p:cNvPr>
          <p:cNvCxnSpPr>
            <a:cxnSpLocks/>
          </p:cNvCxnSpPr>
          <p:nvPr/>
        </p:nvCxnSpPr>
        <p:spPr>
          <a:xfrm>
            <a:off x="1779889" y="2691856"/>
            <a:ext cx="0" cy="2134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1DF788-7FA7-4D46-BD50-E98A09B8F382}"/>
              </a:ext>
            </a:extLst>
          </p:cNvPr>
          <p:cNvCxnSpPr>
            <a:cxnSpLocks/>
          </p:cNvCxnSpPr>
          <p:nvPr/>
        </p:nvCxnSpPr>
        <p:spPr>
          <a:xfrm>
            <a:off x="10512287" y="2681478"/>
            <a:ext cx="204" cy="2210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5D9DB5-AF6F-4C31-93D4-2CDDAF96699F}"/>
              </a:ext>
            </a:extLst>
          </p:cNvPr>
          <p:cNvCxnSpPr>
            <a:cxnSpLocks/>
          </p:cNvCxnSpPr>
          <p:nvPr/>
        </p:nvCxnSpPr>
        <p:spPr>
          <a:xfrm>
            <a:off x="7691155" y="2681477"/>
            <a:ext cx="0" cy="2134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01742F-0E73-4CCA-A752-D89FD5A298DB}"/>
              </a:ext>
            </a:extLst>
          </p:cNvPr>
          <p:cNvCxnSpPr>
            <a:cxnSpLocks/>
          </p:cNvCxnSpPr>
          <p:nvPr/>
        </p:nvCxnSpPr>
        <p:spPr>
          <a:xfrm>
            <a:off x="9105384" y="2468893"/>
            <a:ext cx="0" cy="2134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77BDB7-6542-4DBD-856A-32CF9816956B}"/>
              </a:ext>
            </a:extLst>
          </p:cNvPr>
          <p:cNvCxnSpPr>
            <a:cxnSpLocks/>
          </p:cNvCxnSpPr>
          <p:nvPr/>
        </p:nvCxnSpPr>
        <p:spPr>
          <a:xfrm flipV="1">
            <a:off x="7691155" y="2681477"/>
            <a:ext cx="2807677" cy="103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5243E83-240A-4C4C-B03E-E1A5E4846D2A}"/>
              </a:ext>
            </a:extLst>
          </p:cNvPr>
          <p:cNvCxnSpPr>
            <a:cxnSpLocks/>
          </p:cNvCxnSpPr>
          <p:nvPr/>
        </p:nvCxnSpPr>
        <p:spPr>
          <a:xfrm flipV="1">
            <a:off x="1793346" y="2691529"/>
            <a:ext cx="2807677" cy="103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2F06A06-620D-4C3E-AAD3-1A3EC1E357B8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1789179" y="4101075"/>
            <a:ext cx="0" cy="602645"/>
          </a:xfrm>
          <a:prstGeom prst="straightConnector1">
            <a:avLst/>
          </a:prstGeom>
          <a:ln w="1905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5BF979B-C0E9-4AB1-AF75-2BFC4932553C}"/>
              </a:ext>
            </a:extLst>
          </p:cNvPr>
          <p:cNvCxnSpPr>
            <a:cxnSpLocks/>
          </p:cNvCxnSpPr>
          <p:nvPr/>
        </p:nvCxnSpPr>
        <p:spPr>
          <a:xfrm>
            <a:off x="7728181" y="4101075"/>
            <a:ext cx="0" cy="602645"/>
          </a:xfrm>
          <a:prstGeom prst="straightConnector1">
            <a:avLst/>
          </a:prstGeom>
          <a:ln w="1905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1464C06-30ED-415C-87C9-449759357215}"/>
              </a:ext>
            </a:extLst>
          </p:cNvPr>
          <p:cNvCxnSpPr>
            <a:cxnSpLocks/>
          </p:cNvCxnSpPr>
          <p:nvPr/>
        </p:nvCxnSpPr>
        <p:spPr>
          <a:xfrm>
            <a:off x="10608501" y="4101075"/>
            <a:ext cx="0" cy="602645"/>
          </a:xfrm>
          <a:prstGeom prst="straightConnector1">
            <a:avLst/>
          </a:prstGeom>
          <a:ln w="1905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66F900-0742-4791-A994-71D4B1D66191}"/>
              </a:ext>
            </a:extLst>
          </p:cNvPr>
          <p:cNvCxnSpPr>
            <a:stCxn id="7" idx="2"/>
          </p:cNvCxnSpPr>
          <p:nvPr/>
        </p:nvCxnSpPr>
        <p:spPr>
          <a:xfrm flipH="1">
            <a:off x="4596855" y="4101075"/>
            <a:ext cx="2" cy="1314987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0D3EC9D-C561-4572-BFA8-B3CE7DC06E5B}"/>
              </a:ext>
            </a:extLst>
          </p:cNvPr>
          <p:cNvCxnSpPr>
            <a:cxnSpLocks/>
          </p:cNvCxnSpPr>
          <p:nvPr/>
        </p:nvCxnSpPr>
        <p:spPr>
          <a:xfrm flipH="1">
            <a:off x="3179360" y="5416062"/>
            <a:ext cx="1403841" cy="0"/>
          </a:xfrm>
          <a:prstGeom prst="straightConnector1">
            <a:avLst/>
          </a:prstGeom>
          <a:ln w="1905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90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CE752-8904-4A0B-8E62-D634BF97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62942"/>
            <a:ext cx="10972800" cy="946116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FDG PET/CT in stadiazione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F49DA7-EFAF-48C7-A328-21CD36638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021152"/>
            <a:ext cx="5386917" cy="639763"/>
          </a:xfrm>
        </p:spPr>
        <p:txBody>
          <a:bodyPr/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CTU in 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staging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6CDDCF-C2BC-4C9A-87A9-31F20761D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9" y="2021152"/>
            <a:ext cx="5389033" cy="639763"/>
          </a:xfrm>
        </p:spPr>
        <p:txBody>
          <a:bodyPr/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FDG PET/CT in 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staging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5">
            <a:extLst>
              <a:ext uri="{FF2B5EF4-FFF2-40B4-BE49-F238E27FC236}">
                <a16:creationId xmlns:a16="http://schemas.microsoft.com/office/drawing/2014/main" id="{A261AD55-0380-4FD9-A6B2-B507AC6175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68627"/>
            <a:ext cx="2700044" cy="650632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351D7CA-C587-41E6-AB44-E47D7A5C6D6A}"/>
              </a:ext>
            </a:extLst>
          </p:cNvPr>
          <p:cNvGraphicFramePr>
            <a:graphicFrameLocks/>
          </p:cNvGraphicFramePr>
          <p:nvPr/>
        </p:nvGraphicFramePr>
        <p:xfrm>
          <a:off x="6193368" y="3234621"/>
          <a:ext cx="5386918" cy="247226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93459">
                  <a:extLst>
                    <a:ext uri="{9D8B030D-6E8A-4147-A177-3AD203B41FA5}">
                      <a16:colId xmlns:a16="http://schemas.microsoft.com/office/drawing/2014/main" val="2295673411"/>
                    </a:ext>
                  </a:extLst>
                </a:gridCol>
                <a:gridCol w="2693459">
                  <a:extLst>
                    <a:ext uri="{9D8B030D-6E8A-4147-A177-3AD203B41FA5}">
                      <a16:colId xmlns:a16="http://schemas.microsoft.com/office/drawing/2014/main" val="3616752208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it-IT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Sensibilità (95%CI)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82.4% (56.6-96.2)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2247691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it-IT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Specificità (95%CI)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84.4% (70.5-93.5)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5165934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it-IT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VPP (95%CI)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66.7% (43-85.4)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27997928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it-IT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VPN (95%CI)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92.7% (80.1-98.5)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0078221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it-IT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Accuratezza (95%CI)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83.9% (72.3-92)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65653275"/>
                  </a:ext>
                </a:extLst>
              </a:tr>
            </a:tbl>
          </a:graphicData>
        </a:graphic>
      </p:graphicFrame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FDE7391-F1DF-4AB2-B978-A00F4A5FF78B}"/>
              </a:ext>
            </a:extLst>
          </p:cNvPr>
          <p:cNvSpPr txBox="1">
            <a:spLocks/>
          </p:cNvSpPr>
          <p:nvPr/>
        </p:nvSpPr>
        <p:spPr>
          <a:xfrm>
            <a:off x="664460" y="2594859"/>
            <a:ext cx="5386917" cy="639763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67" b="0" dirty="0">
                <a:latin typeface="Arial" panose="020B0604020202020204" pitchFamily="34" charset="0"/>
                <a:cs typeface="Arial" panose="020B0604020202020204" pitchFamily="34" charset="0"/>
              </a:rPr>
              <a:t>N= 37 </a:t>
            </a:r>
            <a:r>
              <a:rPr lang="it-IT" sz="1867" b="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it-IT" sz="1867" b="0" dirty="0">
                <a:latin typeface="Arial" panose="020B0604020202020204" pitchFamily="34" charset="0"/>
                <a:cs typeface="Arial" panose="020B0604020202020204" pitchFamily="34" charset="0"/>
              </a:rPr>
              <a:t> (stage pT2-pT4)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F4385A2-86C4-4940-AFFB-0A621EDB43FA}"/>
              </a:ext>
            </a:extLst>
          </p:cNvPr>
          <p:cNvSpPr txBox="1">
            <a:spLocks/>
          </p:cNvSpPr>
          <p:nvPr/>
        </p:nvSpPr>
        <p:spPr>
          <a:xfrm>
            <a:off x="6192011" y="2594859"/>
            <a:ext cx="5386917" cy="639763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67" b="0" dirty="0">
                <a:latin typeface="Arial" panose="020B0604020202020204" pitchFamily="34" charset="0"/>
                <a:cs typeface="Arial" panose="020B0604020202020204" pitchFamily="34" charset="0"/>
              </a:rPr>
              <a:t>N= 62 </a:t>
            </a:r>
            <a:r>
              <a:rPr lang="it-IT" sz="1867" b="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it-IT" sz="1867" b="0" dirty="0">
                <a:latin typeface="Arial" panose="020B0604020202020204" pitchFamily="34" charset="0"/>
                <a:cs typeface="Arial" panose="020B0604020202020204" pitchFamily="34" charset="0"/>
              </a:rPr>
              <a:t> (stage pT3-T4)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81D496-45D6-4E1A-AFDF-1DCC90414FE7}"/>
              </a:ext>
            </a:extLst>
          </p:cNvPr>
          <p:cNvSpPr/>
          <p:nvPr/>
        </p:nvSpPr>
        <p:spPr>
          <a:xfrm>
            <a:off x="1103445" y="3234621"/>
            <a:ext cx="4608512" cy="24722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667" dirty="0">
                <a:latin typeface="Arial" panose="020B0604020202020204" pitchFamily="34" charset="0"/>
                <a:cs typeface="Arial" panose="020B0604020202020204" pitchFamily="34" charset="0"/>
              </a:rPr>
              <a:t>Basso tasso di localizzazione ed alto tassi di </a:t>
            </a:r>
            <a:r>
              <a:rPr lang="it-IT" sz="2667" dirty="0" err="1">
                <a:latin typeface="Arial" panose="020B0604020202020204" pitchFamily="34" charset="0"/>
                <a:cs typeface="Arial" panose="020B0604020202020204" pitchFamily="34" charset="0"/>
              </a:rPr>
              <a:t>downstaging</a:t>
            </a:r>
            <a:r>
              <a:rPr lang="it-IT" sz="2667" dirty="0">
                <a:latin typeface="Arial" panose="020B0604020202020204" pitchFamily="34" charset="0"/>
                <a:cs typeface="Arial" panose="020B0604020202020204" pitchFamily="34" charset="0"/>
              </a:rPr>
              <a:t> (40%)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70B001-3E7C-4819-9A99-7A7A3137FFE2}"/>
              </a:ext>
            </a:extLst>
          </p:cNvPr>
          <p:cNvSpPr txBox="1"/>
          <p:nvPr/>
        </p:nvSpPr>
        <p:spPr>
          <a:xfrm>
            <a:off x="1487488" y="5733256"/>
            <a:ext cx="39364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Urology 2000; 56:930-4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A22CCF-042F-4565-B3B1-5210E1F11868}"/>
              </a:ext>
            </a:extLst>
          </p:cNvPr>
          <p:cNvSpPr txBox="1"/>
          <p:nvPr/>
        </p:nvSpPr>
        <p:spPr>
          <a:xfrm>
            <a:off x="6960096" y="5733256"/>
            <a:ext cx="39364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Eur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Urol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Oncol 2020; 3:173-9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6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2D957D-7A5D-46FC-AD3F-B03E18DF9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80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FDG PET/CT in stadiazione </a:t>
            </a: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prognosi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6BDBC4D1-1223-48BC-B06A-2F40E8D0CB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5942" t="35674" r="51964" b="19949"/>
          <a:stretch/>
        </p:blipFill>
        <p:spPr>
          <a:xfrm>
            <a:off x="6197603" y="1801079"/>
            <a:ext cx="4698288" cy="3654227"/>
          </a:xfrm>
          <a:ln>
            <a:solidFill>
              <a:schemeClr val="accent1"/>
            </a:solidFill>
          </a:ln>
        </p:spPr>
      </p:pic>
      <p:pic>
        <p:nvPicPr>
          <p:cNvPr id="8" name="Immagine 5">
            <a:extLst>
              <a:ext uri="{FF2B5EF4-FFF2-40B4-BE49-F238E27FC236}">
                <a16:creationId xmlns:a16="http://schemas.microsoft.com/office/drawing/2014/main" id="{C60F5F1A-F461-42F7-8DF4-148C5449AB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68627"/>
            <a:ext cx="2700044" cy="650632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99549BD-4C81-41A4-9238-1F624CD79B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18501" t="50000" r="52362" b="8001"/>
          <a:stretch/>
        </p:blipFill>
        <p:spPr>
          <a:xfrm>
            <a:off x="1487487" y="1801077"/>
            <a:ext cx="4506911" cy="36542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F6FA45B-001C-4A7E-A7B9-E7C14F3E8AE5}"/>
              </a:ext>
            </a:extLst>
          </p:cNvPr>
          <p:cNvSpPr txBox="1"/>
          <p:nvPr/>
        </p:nvSpPr>
        <p:spPr>
          <a:xfrm>
            <a:off x="4229384" y="6324031"/>
            <a:ext cx="39364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Eur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Urol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Oncol 2020; 3:173-9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E2EDED-7BF6-4A71-979B-6AAEDEAFB69A}"/>
              </a:ext>
            </a:extLst>
          </p:cNvPr>
          <p:cNvSpPr/>
          <p:nvPr/>
        </p:nvSpPr>
        <p:spPr>
          <a:xfrm>
            <a:off x="1487488" y="5544287"/>
            <a:ext cx="9409045" cy="6837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867" dirty="0">
                <a:latin typeface="Arial" panose="020B0604020202020204" pitchFamily="34" charset="0"/>
                <a:cs typeface="Arial" panose="020B0604020202020204" pitchFamily="34" charset="0"/>
              </a:rPr>
              <a:t>La identificazione di linfonodi a distanza in fase di stadiazione potrebbe consentire un trattamento neo-adiuvante, con un possibile effetto sulla prognosi a distanza</a:t>
            </a:r>
          </a:p>
        </p:txBody>
      </p:sp>
    </p:spTree>
    <p:extLst>
      <p:ext uri="{BB962C8B-B14F-4D97-AF65-F5344CB8AC3E}">
        <p14:creationId xmlns:p14="http://schemas.microsoft.com/office/powerpoint/2010/main" val="2508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8440FE-F7D3-4DBE-8846-6103570A8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57767"/>
            <a:ext cx="10996246" cy="1325563"/>
          </a:xfrm>
        </p:spPr>
        <p:txBody>
          <a:bodyPr/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FDG PET come guida della immunoterapia</a:t>
            </a:r>
            <a:endParaRPr lang="it-IT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3CF723C-0821-4A95-AC46-9E551CD8D6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5180" t="28354" r="34276" b="16729"/>
          <a:stretch/>
        </p:blipFill>
        <p:spPr>
          <a:xfrm>
            <a:off x="726829" y="1706698"/>
            <a:ext cx="4302369" cy="4351338"/>
          </a:xfrm>
          <a:ln>
            <a:solidFill>
              <a:schemeClr val="accent1"/>
            </a:solidFill>
          </a:ln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48E0A14-6460-42F5-85A4-2A3ED50E2A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5679" t="58520" r="27036" b="25592"/>
          <a:stretch/>
        </p:blipFill>
        <p:spPr>
          <a:xfrm>
            <a:off x="5140568" y="2220066"/>
            <a:ext cx="6846275" cy="1325564"/>
          </a:xfrm>
          <a:ln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4032C0-08A6-4395-ACC1-A9758E5D83FC}"/>
              </a:ext>
            </a:extLst>
          </p:cNvPr>
          <p:cNvSpPr txBox="1"/>
          <p:nvPr/>
        </p:nvSpPr>
        <p:spPr>
          <a:xfrm>
            <a:off x="5140568" y="3882366"/>
            <a:ext cx="684627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PET/CT performance does not justify its use in routine practice for cN0 MIBC. However, our preliminary data revealed opportunities for the use of baseline PET/CT, within clinical trials, to optimally select patients with MIBC who are best suited for neoadjuvant immunotherapy strategies.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5">
            <a:extLst>
              <a:ext uri="{FF2B5EF4-FFF2-40B4-BE49-F238E27FC236}">
                <a16:creationId xmlns:a16="http://schemas.microsoft.com/office/drawing/2014/main" id="{B2737DAD-3AA0-44EA-B16C-3A6E3D7DA0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68627"/>
            <a:ext cx="2700044" cy="6506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0274515-461D-41A8-BF20-1D07BE33B85A}"/>
              </a:ext>
            </a:extLst>
          </p:cNvPr>
          <p:cNvSpPr txBox="1"/>
          <p:nvPr/>
        </p:nvSpPr>
        <p:spPr>
          <a:xfrm>
            <a:off x="2924908" y="63522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Urol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2021 Apr;39(4):235.e15-235.e21.</a:t>
            </a:r>
          </a:p>
        </p:txBody>
      </p:sp>
    </p:spTree>
    <p:extLst>
      <p:ext uri="{BB962C8B-B14F-4D97-AF65-F5344CB8AC3E}">
        <p14:creationId xmlns:p14="http://schemas.microsoft.com/office/powerpoint/2010/main" val="2448033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65B8C-5F82-4C37-A303-83679606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699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FDG PET/RM in stadiazione</a:t>
            </a:r>
            <a:endParaRPr lang="it-IT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4020D9-556B-40DB-8010-9AEA55C632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6584" t="26343" r="27715" b="13929"/>
          <a:stretch/>
        </p:blipFill>
        <p:spPr>
          <a:xfrm>
            <a:off x="529872" y="1825625"/>
            <a:ext cx="5489929" cy="4035914"/>
          </a:xfr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E5625E9E-442F-4C8D-B897-E3FDB9633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68627"/>
            <a:ext cx="2700044" cy="650632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60F032A-FC74-43EC-9E20-EDAA46BC3B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3756" t="27751" r="24548" b="37056"/>
          <a:stretch/>
        </p:blipFill>
        <p:spPr>
          <a:xfrm>
            <a:off x="6124458" y="1731841"/>
            <a:ext cx="5809633" cy="2224697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4E48122-071E-431F-ABDA-C4FDFF6546E9}"/>
              </a:ext>
            </a:extLst>
          </p:cNvPr>
          <p:cNvSpPr/>
          <p:nvPr/>
        </p:nvSpPr>
        <p:spPr>
          <a:xfrm>
            <a:off x="6095999" y="4031791"/>
            <a:ext cx="5732585" cy="17887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18 pazienti con MIBC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PET/MR ha mostrato una scarsa sensibilità per T e N, ma elevata specificità per 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DFD54C-16C3-411E-8E15-75F5B42D2373}"/>
              </a:ext>
            </a:extLst>
          </p:cNvPr>
          <p:cNvSpPr txBox="1"/>
          <p:nvPr/>
        </p:nvSpPr>
        <p:spPr>
          <a:xfrm>
            <a:off x="3076458" y="59875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Genitourinary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Cancer 2020, 5: 378-86</a:t>
            </a:r>
          </a:p>
        </p:txBody>
      </p:sp>
    </p:spTree>
    <p:extLst>
      <p:ext uri="{BB962C8B-B14F-4D97-AF65-F5344CB8AC3E}">
        <p14:creationId xmlns:p14="http://schemas.microsoft.com/office/powerpoint/2010/main" val="245998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E58C-08A6-4252-869B-9FB0C8D85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80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68Ga-PSMA stadiazione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9B955-B514-4D29-9692-111E159E4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70847"/>
            <a:ext cx="4898065" cy="43293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it-IT" sz="2667" dirty="0">
                <a:latin typeface="Arial" panose="020B0604020202020204" pitchFamily="34" charset="0"/>
                <a:cs typeface="Arial" panose="020B0604020202020204" pitchFamily="34" charset="0"/>
              </a:rPr>
              <a:t>Elevata espressione di PSMA nel tumore primitivo per 2 motivi:</a:t>
            </a:r>
          </a:p>
          <a:p>
            <a:pPr marL="857229" lvl="1" indent="-457189">
              <a:buFont typeface="+mj-lt"/>
              <a:buAutoNum type="arabicPeriod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abbondante numero di cellule tumorali</a:t>
            </a:r>
          </a:p>
          <a:p>
            <a:pPr marL="857229" lvl="1" indent="-457189">
              <a:buFont typeface="+mj-lt"/>
              <a:buAutoNum type="arabicPeriod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elevata espressione a carico delle cellule endoteliali (incrementata neo-vascolarizzazione)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E6819B-C5D9-4C96-854D-24EDF9E82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33689" y="-2834710"/>
            <a:ext cx="1550512" cy="1290074"/>
          </a:xfrm>
        </p:spPr>
        <p:txBody>
          <a:bodyPr>
            <a:normAutofit/>
          </a:bodyPr>
          <a:lstStyle/>
          <a:p>
            <a:r>
              <a:rPr lang="it-IT" dirty="0"/>
              <a:t> immagine</a:t>
            </a:r>
          </a:p>
        </p:txBody>
      </p:sp>
      <p:pic>
        <p:nvPicPr>
          <p:cNvPr id="4" name="Immagine 5">
            <a:extLst>
              <a:ext uri="{FF2B5EF4-FFF2-40B4-BE49-F238E27FC236}">
                <a16:creationId xmlns:a16="http://schemas.microsoft.com/office/drawing/2014/main" id="{942A631E-67A8-4C29-9E6D-F52B0A490D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68627"/>
            <a:ext cx="2700044" cy="650632"/>
          </a:xfrm>
          <a:prstGeom prst="rect">
            <a:avLst/>
          </a:prstGeom>
        </p:spPr>
      </p:pic>
      <p:pic>
        <p:nvPicPr>
          <p:cNvPr id="1026" name="Picture 2" descr="page2image56119776">
            <a:extLst>
              <a:ext uri="{FF2B5EF4-FFF2-40B4-BE49-F238E27FC236}">
                <a16:creationId xmlns:a16="http://schemas.microsoft.com/office/drawing/2014/main" id="{218E384F-58FB-674A-976C-317D3D830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107" y="1970847"/>
            <a:ext cx="6308582" cy="432934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888847-DB28-324E-96B9-BCE88F0010A8}"/>
              </a:ext>
            </a:extLst>
          </p:cNvPr>
          <p:cNvSpPr txBox="1"/>
          <p:nvPr/>
        </p:nvSpPr>
        <p:spPr>
          <a:xfrm>
            <a:off x="5831398" y="6321458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2020; 45:e43-5</a:t>
            </a:r>
          </a:p>
        </p:txBody>
      </p:sp>
    </p:spTree>
    <p:extLst>
      <p:ext uri="{BB962C8B-B14F-4D97-AF65-F5344CB8AC3E}">
        <p14:creationId xmlns:p14="http://schemas.microsoft.com/office/powerpoint/2010/main" val="84419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6EE1E-E4A3-4AF0-B8EB-D77C43AC3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68Ga-PSMA in </a:t>
            </a:r>
            <a:r>
              <a:rPr lang="it-IT" sz="4000" dirty="0" err="1">
                <a:latin typeface="Arial" panose="020B0604020202020204" pitchFamily="34" charset="0"/>
                <a:cs typeface="Arial" panose="020B0604020202020204" pitchFamily="34" charset="0"/>
              </a:rPr>
              <a:t>ristadiazione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A462F-EB34-4950-9401-336370D3B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796818"/>
            <a:ext cx="5215271" cy="43293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Conferma della possibile correlazione tra PSMA 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neovascolarizzazione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Utile in caso di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d.d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 tra ripresa radiologica di malattia prostatica e seconda patologia oncologica</a:t>
            </a:r>
          </a:p>
        </p:txBody>
      </p:sp>
      <p:pic>
        <p:nvPicPr>
          <p:cNvPr id="4" name="Immagine 5">
            <a:extLst>
              <a:ext uri="{FF2B5EF4-FFF2-40B4-BE49-F238E27FC236}">
                <a16:creationId xmlns:a16="http://schemas.microsoft.com/office/drawing/2014/main" id="{48534B1C-E4DF-4DC0-A3E3-CAEB98957C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68627"/>
            <a:ext cx="2700044" cy="650632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90AC0A72-DD09-B04D-8A6C-272DE18D288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414" y="1796818"/>
            <a:ext cx="5215272" cy="43460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FA4233-6D0F-8E4A-AFF7-C7575A6D9038}"/>
              </a:ext>
            </a:extLst>
          </p:cNvPr>
          <p:cNvSpPr txBox="1"/>
          <p:nvPr/>
        </p:nvSpPr>
        <p:spPr>
          <a:xfrm>
            <a:off x="5831398" y="616196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Indian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2016; 31:222-4</a:t>
            </a:r>
          </a:p>
        </p:txBody>
      </p:sp>
    </p:spTree>
    <p:extLst>
      <p:ext uri="{BB962C8B-B14F-4D97-AF65-F5344CB8AC3E}">
        <p14:creationId xmlns:p14="http://schemas.microsoft.com/office/powerpoint/2010/main" val="70942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07491-5459-4D27-9F0C-CE6E507C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18F-Fluciclovina in stadiazione e </a:t>
            </a:r>
            <a:r>
              <a:rPr lang="it-IT" sz="4000" dirty="0" err="1">
                <a:latin typeface="Arial" panose="020B0604020202020204" pitchFamily="34" charset="0"/>
                <a:cs typeface="Arial" panose="020B0604020202020204" pitchFamily="34" charset="0"/>
              </a:rPr>
              <a:t>ristadiazione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FA1B5-3923-46FF-BC94-3A8824CA4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91681"/>
            <a:ext cx="5408428" cy="48780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meccanismo di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uptake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nei tumori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uroteliali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e’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chiaro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Probabile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sovraespressione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dellla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LAT-1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Utile in caso di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d.d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 con ripresa biochimica di cancro della prostata</a:t>
            </a:r>
          </a:p>
        </p:txBody>
      </p:sp>
      <p:pic>
        <p:nvPicPr>
          <p:cNvPr id="4" name="Immagine 5">
            <a:extLst>
              <a:ext uri="{FF2B5EF4-FFF2-40B4-BE49-F238E27FC236}">
                <a16:creationId xmlns:a16="http://schemas.microsoft.com/office/drawing/2014/main" id="{B58D151D-5AE6-4E91-82BD-0DBCF291E3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68627"/>
            <a:ext cx="2700044" cy="650632"/>
          </a:xfrm>
          <a:prstGeom prst="rect">
            <a:avLst/>
          </a:prstGeom>
        </p:spPr>
      </p:pic>
      <p:pic>
        <p:nvPicPr>
          <p:cNvPr id="3073" name="Picture 1" descr="page2image56506592">
            <a:extLst>
              <a:ext uri="{FF2B5EF4-FFF2-40B4-BE49-F238E27FC236}">
                <a16:creationId xmlns:a16="http://schemas.microsoft.com/office/drawing/2014/main" id="{F7E776D7-7A92-2746-85CF-8F2ABA4D056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11" y="1691680"/>
            <a:ext cx="5277719" cy="232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age1image56574576">
            <a:extLst>
              <a:ext uri="{FF2B5EF4-FFF2-40B4-BE49-F238E27FC236}">
                <a16:creationId xmlns:a16="http://schemas.microsoft.com/office/drawing/2014/main" id="{AE2CCDCC-5631-814F-AF9F-271B48EEA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451" y="4165201"/>
            <a:ext cx="5211525" cy="240453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86487D-9B0A-0A41-8FCA-F466D7538204}"/>
              </a:ext>
            </a:extLst>
          </p:cNvPr>
          <p:cNvSpPr txBox="1"/>
          <p:nvPr/>
        </p:nvSpPr>
        <p:spPr>
          <a:xfrm rot="16200000">
            <a:off x="5157914" y="2715536"/>
            <a:ext cx="23247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2020; 46:e114-5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9D377-2AAA-5640-9B8A-78C623FAB019}"/>
              </a:ext>
            </a:extLst>
          </p:cNvPr>
          <p:cNvSpPr txBox="1"/>
          <p:nvPr/>
        </p:nvSpPr>
        <p:spPr>
          <a:xfrm rot="16200000">
            <a:off x="5010516" y="5228968"/>
            <a:ext cx="26981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Espan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2020; 39:180-1</a:t>
            </a:r>
          </a:p>
        </p:txBody>
      </p:sp>
    </p:spTree>
    <p:extLst>
      <p:ext uri="{BB962C8B-B14F-4D97-AF65-F5344CB8AC3E}">
        <p14:creationId xmlns:p14="http://schemas.microsoft.com/office/powerpoint/2010/main" val="15157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FDG PET/CT in stadiazione</vt:lpstr>
      <vt:lpstr>FDG PET/CT in stadiazione  prognosi</vt:lpstr>
      <vt:lpstr>FDG PET come guida della immunoterapia</vt:lpstr>
      <vt:lpstr>FDG PET/RM in stadiazione</vt:lpstr>
      <vt:lpstr>68Ga-PSMA stadiazione</vt:lpstr>
      <vt:lpstr>68Ga-PSMA in ristadiazione</vt:lpstr>
      <vt:lpstr>18F-Fluciclovina in stadiazione e ristadiazione</vt:lpstr>
      <vt:lpstr>90Y-DOTA-TATE</vt:lpstr>
      <vt:lpstr>Limiti e prospettive future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Evangelista</dc:creator>
  <cp:lastModifiedBy>Laura Evangelista</cp:lastModifiedBy>
  <cp:revision>27</cp:revision>
  <dcterms:created xsi:type="dcterms:W3CDTF">2021-03-18T18:51:29Z</dcterms:created>
  <dcterms:modified xsi:type="dcterms:W3CDTF">2022-05-18T09:54:58Z</dcterms:modified>
</cp:coreProperties>
</file>