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69" r:id="rId4"/>
    <p:sldId id="268" r:id="rId5"/>
    <p:sldId id="270" r:id="rId6"/>
    <p:sldId id="258" r:id="rId7"/>
    <p:sldId id="271" r:id="rId8"/>
    <p:sldId id="261" r:id="rId9"/>
    <p:sldId id="267" r:id="rId10"/>
    <p:sldId id="465" r:id="rId11"/>
    <p:sldId id="476" r:id="rId12"/>
    <p:sldId id="466" r:id="rId13"/>
    <p:sldId id="272" r:id="rId14"/>
    <p:sldId id="277" r:id="rId15"/>
    <p:sldId id="276" r:id="rId16"/>
    <p:sldId id="262" r:id="rId17"/>
    <p:sldId id="265" r:id="rId18"/>
    <p:sldId id="266" r:id="rId19"/>
    <p:sldId id="306" r:id="rId20"/>
    <p:sldId id="463" r:id="rId21"/>
    <p:sldId id="467" r:id="rId22"/>
    <p:sldId id="283" r:id="rId23"/>
    <p:sldId id="468" r:id="rId24"/>
    <p:sldId id="281" r:id="rId25"/>
    <p:sldId id="287" r:id="rId26"/>
    <p:sldId id="483" r:id="rId27"/>
    <p:sldId id="288" r:id="rId28"/>
    <p:sldId id="289" r:id="rId29"/>
    <p:sldId id="301" r:id="rId30"/>
    <p:sldId id="292" r:id="rId31"/>
    <p:sldId id="304" r:id="rId32"/>
    <p:sldId id="293" r:id="rId33"/>
    <p:sldId id="278" r:id="rId34"/>
    <p:sldId id="487" r:id="rId35"/>
    <p:sldId id="305" r:id="rId36"/>
    <p:sldId id="263" r:id="rId37"/>
    <p:sldId id="472" r:id="rId38"/>
    <p:sldId id="259" r:id="rId39"/>
    <p:sldId id="260" r:id="rId40"/>
    <p:sldId id="473" r:id="rId41"/>
    <p:sldId id="475" r:id="rId42"/>
    <p:sldId id="481" r:id="rId43"/>
    <p:sldId id="284" r:id="rId44"/>
    <p:sldId id="285" r:id="rId45"/>
    <p:sldId id="482" r:id="rId46"/>
    <p:sldId id="295" r:id="rId47"/>
    <p:sldId id="296" r:id="rId48"/>
    <p:sldId id="297" r:id="rId49"/>
    <p:sldId id="299" r:id="rId50"/>
    <p:sldId id="477" r:id="rId51"/>
    <p:sldId id="478" r:id="rId52"/>
    <p:sldId id="479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Sensitivity</c:v>
                </c:pt>
                <c:pt idx="1">
                  <c:v>Specificity</c:v>
                </c:pt>
                <c:pt idx="2">
                  <c:v>PPV</c:v>
                </c:pt>
                <c:pt idx="3">
                  <c:v>NPV</c:v>
                </c:pt>
                <c:pt idx="4">
                  <c:v>Accuracy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 formatCode="0%">
                  <c:v>0.4</c:v>
                </c:pt>
                <c:pt idx="1">
                  <c:v>0.875</c:v>
                </c:pt>
                <c:pt idx="2">
                  <c:v>0.66700000000000004</c:v>
                </c:pt>
                <c:pt idx="3" formatCode="0%">
                  <c:v>0.7</c:v>
                </c:pt>
                <c:pt idx="4">
                  <c:v>0.69199999999999995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9B-4691-B79C-8B905758A3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Sensitivity</c:v>
                </c:pt>
                <c:pt idx="1">
                  <c:v>Specificity</c:v>
                </c:pt>
                <c:pt idx="2">
                  <c:v>PPV</c:v>
                </c:pt>
                <c:pt idx="3">
                  <c:v>NPV</c:v>
                </c:pt>
                <c:pt idx="4">
                  <c:v>Accuracy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</c:v>
                </c:pt>
                <c:pt idx="1">
                  <c:v>1</c:v>
                </c:pt>
                <c:pt idx="2">
                  <c:v>1</c:v>
                </c:pt>
                <c:pt idx="3" formatCode="0.00%">
                  <c:v>0.72699999999999998</c:v>
                </c:pt>
                <c:pt idx="4" formatCode="0.00%">
                  <c:v>0.76900000000000002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9B-4691-B79C-8B905758A3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13417560"/>
        <c:axId val="413417888"/>
      </c:barChart>
      <c:catAx>
        <c:axId val="413417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3417888"/>
        <c:crosses val="autoZero"/>
        <c:auto val="1"/>
        <c:lblAlgn val="ctr"/>
        <c:lblOffset val="100"/>
        <c:noMultiLvlLbl val="0"/>
      </c:catAx>
      <c:valAx>
        <c:axId val="4134178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13417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MR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 ng/mL</c:v>
                </c:pt>
                <c:pt idx="1">
                  <c:v>&gt; 0,5 ng/mL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2-4B48-AC12-524C0047FC55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 ng/mL</c:v>
                </c:pt>
                <c:pt idx="1">
                  <c:v>&gt; 0,5 ng/mL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0.31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2-4B48-AC12-524C0047FC55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PET-RM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 ng/mL</c:v>
                </c:pt>
                <c:pt idx="1">
                  <c:v>&gt; 0,5 ng/mL</c:v>
                </c:pt>
              </c:strCache>
            </c:strRef>
          </c:cat>
          <c:val>
            <c:numRef>
              <c:f>Foglio1!$D$2:$D$3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52-4B48-AC12-524C0047F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626968"/>
        <c:axId val="314623032"/>
      </c:barChart>
      <c:catAx>
        <c:axId val="31462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14623032"/>
        <c:crosses val="autoZero"/>
        <c:auto val="1"/>
        <c:lblAlgn val="ctr"/>
        <c:lblOffset val="100"/>
        <c:noMultiLvlLbl val="0"/>
      </c:catAx>
      <c:valAx>
        <c:axId val="314623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1462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MR_PF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</c:v>
                </c:pt>
                <c:pt idx="1">
                  <c:v>&gt; 0,5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0.53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6-48E4-98AC-6E7985B4D47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PET_PF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</c:v>
                </c:pt>
                <c:pt idx="1">
                  <c:v>&gt; 0,5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0.19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6-48E4-98AC-6E7985B4D47D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PET/MRI_PF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</c:v>
                </c:pt>
                <c:pt idx="1">
                  <c:v>&gt; 0,5</c:v>
                </c:pt>
              </c:strCache>
            </c:strRef>
          </c:cat>
          <c:val>
            <c:numRef>
              <c:f>Foglio1!$D$2:$D$3</c:f>
              <c:numCache>
                <c:formatCode>0%</c:formatCode>
                <c:ptCount val="2"/>
                <c:pt idx="0">
                  <c:v>0.53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46-48E4-98AC-6E7985B4D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626968"/>
        <c:axId val="314623032"/>
      </c:barChart>
      <c:catAx>
        <c:axId val="31462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4623032"/>
        <c:crosses val="autoZero"/>
        <c:auto val="1"/>
        <c:lblAlgn val="ctr"/>
        <c:lblOffset val="100"/>
        <c:noMultiLvlLbl val="0"/>
      </c:catAx>
      <c:valAx>
        <c:axId val="314623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462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MR_LN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0D-4D89-9B77-ADB5344D496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0D-4D89-9B77-ADB5344D49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</c:v>
                </c:pt>
                <c:pt idx="1">
                  <c:v>0,5-1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0.03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6-48E4-98AC-6E7985B4D47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PET_LN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</c:v>
                </c:pt>
                <c:pt idx="1">
                  <c:v>0,5-1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0.08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6-48E4-98AC-6E7985B4D47D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PET/MRI_LN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&lt;0,5</c:v>
                </c:pt>
                <c:pt idx="1">
                  <c:v>0,5-1</c:v>
                </c:pt>
              </c:strCache>
            </c:strRef>
          </c:cat>
          <c:val>
            <c:numRef>
              <c:f>Foglio1!$D$2:$D$3</c:f>
              <c:numCache>
                <c:formatCode>0%</c:formatCode>
                <c:ptCount val="2"/>
                <c:pt idx="0">
                  <c:v>0.08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46-48E4-98AC-6E7985B4D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626968"/>
        <c:axId val="314623032"/>
      </c:barChart>
      <c:catAx>
        <c:axId val="31462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4623032"/>
        <c:crosses val="autoZero"/>
        <c:auto val="1"/>
        <c:lblAlgn val="ctr"/>
        <c:lblOffset val="100"/>
        <c:noMultiLvlLbl val="0"/>
      </c:catAx>
      <c:valAx>
        <c:axId val="314623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1462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Sensitivity</c:v>
                </c:pt>
                <c:pt idx="1">
                  <c:v>Specificity</c:v>
                </c:pt>
                <c:pt idx="2">
                  <c:v>PPV</c:v>
                </c:pt>
                <c:pt idx="3">
                  <c:v>NPV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0.38200000000000001</c:v>
                </c:pt>
                <c:pt idx="1">
                  <c:v>0.93500000000000005</c:v>
                </c:pt>
                <c:pt idx="2">
                  <c:v>0.67700000000000005</c:v>
                </c:pt>
                <c:pt idx="3">
                  <c:v>0.80800000000000005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1E-4BA2-B634-DD29C94563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Intermediate risk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Sensitivity</c:v>
                </c:pt>
                <c:pt idx="1">
                  <c:v>Specificity</c:v>
                </c:pt>
                <c:pt idx="2">
                  <c:v>PPV</c:v>
                </c:pt>
                <c:pt idx="3">
                  <c:v>NPV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0.54500000000000004</c:v>
                </c:pt>
                <c:pt idx="1">
                  <c:v>0.95899999999999996</c:v>
                </c:pt>
                <c:pt idx="2">
                  <c:v>0.66700000000000004</c:v>
                </c:pt>
                <c:pt idx="3">
                  <c:v>0.93400000000000005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1E-4BA2-B634-DD29C945632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risk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Sensitivity</c:v>
                </c:pt>
                <c:pt idx="1">
                  <c:v>Specificity</c:v>
                </c:pt>
                <c:pt idx="2">
                  <c:v>PPV</c:v>
                </c:pt>
                <c:pt idx="3">
                  <c:v>NPV</c:v>
                </c:pt>
              </c:strCache>
            </c:strRef>
          </c:cat>
          <c:val>
            <c:numRef>
              <c:f>Sheet1!$D$2:$D$5</c:f>
              <c:numCache>
                <c:formatCode>0.00%</c:formatCode>
                <c:ptCount val="4"/>
                <c:pt idx="0">
                  <c:v>0.34100000000000003</c:v>
                </c:pt>
                <c:pt idx="1">
                  <c:v>0.91100000000000003</c:v>
                </c:pt>
                <c:pt idx="2">
                  <c:v>0.68200000000000005</c:v>
                </c:pt>
                <c:pt idx="3">
                  <c:v>0.94299999999999995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1E-4BA2-B634-DD29C94563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13383120"/>
        <c:axId val="413387056"/>
      </c:barChart>
      <c:catAx>
        <c:axId val="413383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3387056"/>
        <c:crosses val="autoZero"/>
        <c:auto val="1"/>
        <c:lblAlgn val="ctr"/>
        <c:lblOffset val="100"/>
        <c:noMultiLvlLbl val="0"/>
      </c:catAx>
      <c:valAx>
        <c:axId val="413387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41338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 pts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Sensitivity</c:v>
                </c:pt>
                <c:pt idx="1">
                  <c:v>Specificity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0.59</c:v>
                </c:pt>
                <c:pt idx="1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C-497E-9947-052C954B4A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 lesion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Sensitivity</c:v>
                </c:pt>
                <c:pt idx="1">
                  <c:v>Specificity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0.55000000000000004</c:v>
                </c:pt>
                <c:pt idx="1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3C-497E-9947-052C954B4A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13383120"/>
        <c:axId val="413387056"/>
      </c:barChart>
      <c:catAx>
        <c:axId val="413383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3387056"/>
        <c:crosses val="autoZero"/>
        <c:auto val="1"/>
        <c:lblAlgn val="ctr"/>
        <c:lblOffset val="100"/>
        <c:noMultiLvlLbl val="0"/>
      </c:catAx>
      <c:valAx>
        <c:axId val="413387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41338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 (n=2798 pts)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0.2-0.5 ng/mL</c:v>
                </c:pt>
                <c:pt idx="1">
                  <c:v>0.5-1 ng/mL</c:v>
                </c:pt>
                <c:pt idx="2">
                  <c:v>1-2 ng/mL</c:v>
                </c:pt>
                <c:pt idx="3">
                  <c:v>2-5 ng/mL</c:v>
                </c:pt>
                <c:pt idx="4">
                  <c:v>&gt; 5 ng/mL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0.42</c:v>
                </c:pt>
                <c:pt idx="1">
                  <c:v>0.55000000000000004</c:v>
                </c:pt>
                <c:pt idx="2">
                  <c:v>0.64600000000000002</c:v>
                </c:pt>
                <c:pt idx="3">
                  <c:v>0.78</c:v>
                </c:pt>
                <c:pt idx="4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2-48F4-B8AC-764110A9219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2116901344"/>
        <c:axId val="-2103756736"/>
      </c:barChart>
      <c:catAx>
        <c:axId val="-211690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2103756736"/>
        <c:crosses val="autoZero"/>
        <c:auto val="1"/>
        <c:lblAlgn val="ctr"/>
        <c:lblOffset val="100"/>
        <c:noMultiLvlLbl val="0"/>
      </c:catAx>
      <c:valAx>
        <c:axId val="-2103756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211690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Detection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&lt; 1 ng/mL</c:v>
                </c:pt>
                <c:pt idx="1">
                  <c:v>1.1-2 ng/mL</c:v>
                </c:pt>
                <c:pt idx="2">
                  <c:v>2.1-5 ng/mL</c:v>
                </c:pt>
                <c:pt idx="3">
                  <c:v>&gt;5 ng/mL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</c:v>
                </c:pt>
                <c:pt idx="1">
                  <c:v>0.59</c:v>
                </c:pt>
                <c:pt idx="2">
                  <c:v>0.77</c:v>
                </c:pt>
                <c:pt idx="3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2-4346-8484-B5248163E2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82456200"/>
        <c:axId val="489477776"/>
      </c:barChart>
      <c:catAx>
        <c:axId val="382456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89477776"/>
        <c:crosses val="autoZero"/>
        <c:auto val="1"/>
        <c:lblAlgn val="ctr"/>
        <c:lblOffset val="100"/>
        <c:noMultiLvlLbl val="0"/>
      </c:catAx>
      <c:valAx>
        <c:axId val="4894777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8245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Detection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0.2-0.5 ng/mL</c:v>
                </c:pt>
                <c:pt idx="1">
                  <c:v>0.5-1 ng/mL</c:v>
                </c:pt>
                <c:pt idx="2">
                  <c:v>1-2 ng/mL</c:v>
                </c:pt>
                <c:pt idx="3">
                  <c:v>&gt;2 ng/mL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0.61499999999999999</c:v>
                </c:pt>
                <c:pt idx="1">
                  <c:v>0.745</c:v>
                </c:pt>
                <c:pt idx="2">
                  <c:v>0.90100000000000002</c:v>
                </c:pt>
                <c:pt idx="3">
                  <c:v>0.94099999999999995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8-4F0F-A679-41BBA7449E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68690784"/>
        <c:axId val="368692752"/>
      </c:barChart>
      <c:catAx>
        <c:axId val="36869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692752"/>
        <c:crosses val="autoZero"/>
        <c:auto val="1"/>
        <c:lblAlgn val="ctr"/>
        <c:lblOffset val="100"/>
        <c:noMultiLvlLbl val="0"/>
      </c:catAx>
      <c:valAx>
        <c:axId val="36869275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6869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Detection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0.2-0.5 ng/mL</c:v>
                </c:pt>
                <c:pt idx="1">
                  <c:v>0.5-1 ng/mL</c:v>
                </c:pt>
                <c:pt idx="2">
                  <c:v>1-2 ng/mL</c:v>
                </c:pt>
                <c:pt idx="3">
                  <c:v>&gt;2 ng/mL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0.59</c:v>
                </c:pt>
                <c:pt idx="2">
                  <c:v>0.75</c:v>
                </c:pt>
                <c:pt idx="3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AF-49D2-971F-20F11807BF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68690784"/>
        <c:axId val="368692752"/>
      </c:barChart>
      <c:catAx>
        <c:axId val="36869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8692752"/>
        <c:crosses val="autoZero"/>
        <c:auto val="1"/>
        <c:lblAlgn val="ctr"/>
        <c:lblOffset val="100"/>
        <c:noMultiLvlLbl val="0"/>
      </c:catAx>
      <c:valAx>
        <c:axId val="3686927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869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Colina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PSA &lt; 2 ng/mL</c:v>
                </c:pt>
                <c:pt idx="2">
                  <c:v>PSA &gt; 2 ng/mL</c:v>
                </c:pt>
                <c:pt idx="3">
                  <c:v>PSA &lt; 1 ng/mL</c:v>
                </c:pt>
                <c:pt idx="4">
                  <c:v>PSA &gt; 1 ng/mL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0.56000000000000005</c:v>
                </c:pt>
                <c:pt idx="1">
                  <c:v>0.38</c:v>
                </c:pt>
                <c:pt idx="2">
                  <c:v>0.78</c:v>
                </c:pt>
                <c:pt idx="3">
                  <c:v>0.27</c:v>
                </c:pt>
                <c:pt idx="4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4-42E8-ABBE-C1E38315D4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PSMA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PSA &lt; 2 ng/mL</c:v>
                </c:pt>
                <c:pt idx="2">
                  <c:v>PSA &gt; 2 ng/mL</c:v>
                </c:pt>
                <c:pt idx="3">
                  <c:v>PSA &lt; 1 ng/mL</c:v>
                </c:pt>
                <c:pt idx="4">
                  <c:v>PSA &gt; 1 ng/mL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0.78</c:v>
                </c:pt>
                <c:pt idx="1">
                  <c:v>0.64</c:v>
                </c:pt>
                <c:pt idx="2">
                  <c:v>0.92</c:v>
                </c:pt>
                <c:pt idx="3">
                  <c:v>0.54</c:v>
                </c:pt>
                <c:pt idx="4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34-42E8-ABBE-C1E38315D4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6883840"/>
        <c:axId val="406885480"/>
      </c:barChart>
      <c:catAx>
        <c:axId val="406883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885480"/>
        <c:crosses val="autoZero"/>
        <c:auto val="1"/>
        <c:lblAlgn val="ctr"/>
        <c:lblOffset val="100"/>
        <c:noMultiLvlLbl val="0"/>
      </c:catAx>
      <c:valAx>
        <c:axId val="4068854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0688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9441686636996438E-2"/>
          <c:y val="2.0342711938077806E-2"/>
          <c:w val="0.14469150595306021"/>
          <c:h val="6.48803294492646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positive on PET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0.0-0.2</c:v>
                </c:pt>
                <c:pt idx="1">
                  <c:v>0.2-0.5</c:v>
                </c:pt>
                <c:pt idx="2">
                  <c:v>0.5-1.0</c:v>
                </c:pt>
                <c:pt idx="3">
                  <c:v>1.0-1.5</c:v>
                </c:pt>
                <c:pt idx="4">
                  <c:v>&gt;1.5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0.57999999999999996</c:v>
                </c:pt>
                <c:pt idx="1">
                  <c:v>0.64</c:v>
                </c:pt>
                <c:pt idx="2">
                  <c:v>0.64</c:v>
                </c:pt>
                <c:pt idx="3">
                  <c:v>0.67</c:v>
                </c:pt>
                <c:pt idx="4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E-4E6A-ADBF-6367060B999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41179664"/>
        <c:axId val="441177696"/>
      </c:barChart>
      <c:catAx>
        <c:axId val="44117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41177696"/>
        <c:crosses val="autoZero"/>
        <c:auto val="1"/>
        <c:lblAlgn val="ctr"/>
        <c:lblOffset val="100"/>
        <c:noMultiLvlLbl val="0"/>
      </c:catAx>
      <c:valAx>
        <c:axId val="4411776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4117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C354B-90AF-4DA0-91CC-F2317FBE66BA}" type="datetimeFigureOut">
              <a:rPr lang="it-IT" smtClean="0"/>
              <a:t>17/06/2022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4A503-9BD5-4F79-86BB-3904B742141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10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2CE4-D717-4607-9FC5-99CC2315790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0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8B2A2-8307-490D-AAE6-4C077A1B5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B51A63-6899-4D35-8594-6D2A0AD2B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728A2E-1934-4BF6-9B3E-6D34E927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F138A2-EF77-4A30-8220-D81D7ECE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1603E2-431F-44EB-B0D2-9BE0DBBF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4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EAFD9-CF73-4030-90AB-E883CA2A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7A42F86-CE54-466A-8DEC-868DF57B4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101732-CEDA-437E-AE3E-B572A059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091B79-7962-45BB-AD11-A2B9AA04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B1BF3B-6FD2-422A-AFD1-F9E3AD42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6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9ADDC3-0370-4760-B4CA-39EDAE483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EE50BC-851B-4B9B-AECA-C479599CA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62B51C-9D57-48A1-BDFB-C20876D2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9CAC78-EFF5-40C6-BBA9-0C7D0F24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332FBA-2557-44F7-AF33-EAE9DCCE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A8EB59-F2C8-4EB3-B81C-A372D8B8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DA0CC1-EE48-4C83-921D-105811BD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AEC7FE-4DEB-4C67-BDF5-25E7625F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4EC3F1-A10A-4C5E-945F-3F7E446C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801B70-4600-4842-88BC-8978A69D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1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69F28-B9C2-4243-943F-D3BCED6A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A4C7BF-7509-4686-949D-9E707308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0CAF1D-BCFF-4BA6-B657-5762280C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14E6F-629D-43E1-93F2-F928CFC1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08B0E1-AEC9-4F35-9517-9445C8B8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1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4FBF1-E84D-4EF9-A405-9A7175F2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2E9C3E-C9C7-4579-BE27-28DA1D1F5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90F7C0-03F9-4D56-A0BF-AE5C437D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303F04-B5FC-4CFF-BBCF-E0C69814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584045-781F-4FCE-BF54-17F68B38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8E4581-5AF6-4A4B-921A-817DD116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4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057EC3-06AF-4D51-99A6-C7383188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888DC4-B207-4CE4-A115-044588D2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6FE4C5-1388-4964-93B7-2A3DC2CD2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52C79A-A832-4118-81F3-2FBA995B9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86BE9B7-C0AA-4407-8750-4D11805C5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71F675-A741-475E-A4BE-4D190224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CB830F-8BF2-402A-AFF0-6D6E324B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8DADF5B-2766-497E-9CE9-7CDF2168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8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B9DE0-2DA9-420E-8DE2-B61D89A3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F971A7-44A9-4C00-9506-0ED41399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878BA9-1DEF-41A1-8BB2-D69661B1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A28E3C-E510-4CD7-B2E3-DEF26542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5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0B31EF0-5D45-4868-9479-56742FFD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FB19C73-9900-44B2-AAA9-8BBFC0AF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17B1EB-820E-4BFA-8D87-FF46A41F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6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04D935-DD34-43B8-AB24-D780CE01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2919D5-13B6-45CA-9BD2-15FB38E4B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30C4E2-9F7F-4ADE-88D0-22930FDEE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65E223-F8A1-4BBE-8792-ABC4E744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8F4EC0-B4D1-4222-A2C2-3D9BBB55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6A2AA0-1ECE-4002-8717-0B6F7E34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6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75044-990D-4489-B948-E8454369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4B12140-57E7-4C62-A669-23034A68D1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C63B52-9A7F-476A-B5CE-D3EC4963A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28FA52-5DF0-4FEC-BC9C-72F59F52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23/11/2019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D286AA-8A22-4226-BC42-089CA225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Udine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A40416-4C8A-4676-A9B0-2517473E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9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A4AF3D-D4B2-412B-9848-52CF46A01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407909-E0B2-4224-AE1D-1B2A158B6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5E875-C172-451F-A9DC-D3D3CA43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23/11/2019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6B50A-F3AC-4EFB-9D6E-4554DF4C3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Udine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AF9178-60D7-4DDE-87AC-338EFED4C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EC8EF-DB32-4AAF-8797-9EC9FB27EC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96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0.jpeg"/><Relationship Id="rId7" Type="http://schemas.openxmlformats.org/officeDocument/2006/relationships/image" Target="../media/image1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3.jpg"/><Relationship Id="rId7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9.png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chart" Target="../charts/char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chart" Target="../charts/char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8.tmp"/><Relationship Id="rId9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7EDA0-25D5-4BD2-973B-1D86DEA6F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235" y="1760433"/>
            <a:ext cx="8526028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Come utilizzare correttamente le indagini di medicina nucleare?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7C3DC1-D0D8-46D7-B4C8-1C1AE25C9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773" y="4275277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it-IT" sz="3000" dirty="0"/>
              <a:t>Laura Evangelista MD PhD</a:t>
            </a:r>
          </a:p>
          <a:p>
            <a:endParaRPr lang="it-IT" dirty="0"/>
          </a:p>
          <a:p>
            <a:r>
              <a:rPr lang="it-IT" dirty="0"/>
              <a:t>Medicina Nucleare, Dipartimento di Medicina</a:t>
            </a:r>
          </a:p>
          <a:p>
            <a:r>
              <a:rPr lang="it-IT" dirty="0"/>
              <a:t>Università degli Studi di Padova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5C3E3D6-6F6F-4A87-82A0-08801E80B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94572"/>
              </p:ext>
            </p:extLst>
          </p:nvPr>
        </p:nvGraphicFramePr>
        <p:xfrm>
          <a:off x="10738252" y="179021"/>
          <a:ext cx="1157287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1188720" imgH="1148040" progId="Word.Picture.8">
                  <p:embed/>
                </p:oleObj>
              </mc:Choice>
              <mc:Fallback>
                <p:oleObj name="Picture" r:id="rId2" imgW="1188720" imgH="1148040" progId="Word.Picture.8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B78DCA0-9680-43D4-8166-5544C795C3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0738252" y="179021"/>
                        <a:ext cx="1157287" cy="1096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A3FCD8-74BD-4C65-97DA-C62BF6C7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5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5BCC52-3285-4EB1-BAAD-6F0481DB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Stadiazione PSMA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E0A7D3B-905C-4A94-A497-958ACBC28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17" r="28254"/>
          <a:stretch/>
        </p:blipFill>
        <p:spPr>
          <a:xfrm>
            <a:off x="463060" y="1544271"/>
            <a:ext cx="3931525" cy="5249252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B23D70-D831-402C-9985-3D9AABE3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10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CC84DE-D60F-42C6-ABCB-9B2A0365C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0" r="13077" b="6666"/>
          <a:stretch/>
        </p:blipFill>
        <p:spPr>
          <a:xfrm>
            <a:off x="4394585" y="1409024"/>
            <a:ext cx="7452999" cy="53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>
            <a:extLst>
              <a:ext uri="{FF2B5EF4-FFF2-40B4-BE49-F238E27FC236}">
                <a16:creationId xmlns:a16="http://schemas.microsoft.com/office/drawing/2014/main" id="{11AEFBEF-C086-4D31-AC2D-56E2C2AF8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8627"/>
            <a:ext cx="2700044" cy="650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5C3BB-2B0C-4BA6-B9D0-BC64AF62C5D6}"/>
              </a:ext>
            </a:extLst>
          </p:cNvPr>
          <p:cNvSpPr/>
          <p:nvPr/>
        </p:nvSpPr>
        <p:spPr>
          <a:xfrm rot="16200000">
            <a:off x="-2495355" y="3302978"/>
            <a:ext cx="6070116" cy="9026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Stadiazione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B6686-23EB-4C6D-B4E1-0D79AAC4C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5" t="23013" r="12501" b="52329"/>
          <a:stretch/>
        </p:blipFill>
        <p:spPr>
          <a:xfrm>
            <a:off x="3048000" y="120650"/>
            <a:ext cx="82423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508DAB-C48C-43C2-B2ED-BD513D0DA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2" t="68949" r="80730" b="17809"/>
          <a:stretch/>
        </p:blipFill>
        <p:spPr>
          <a:xfrm>
            <a:off x="1524000" y="914400"/>
            <a:ext cx="1397000" cy="920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85448A-E0C6-4465-98F1-6BEACD4DF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90" t="19537" r="28073" b="18056"/>
          <a:stretch/>
        </p:blipFill>
        <p:spPr>
          <a:xfrm>
            <a:off x="1079500" y="1915490"/>
            <a:ext cx="3937000" cy="4859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4D3F1-80AA-4C3A-9EEA-F71D3A928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24" t="50000" r="37916" b="6759"/>
          <a:stretch/>
        </p:blipFill>
        <p:spPr>
          <a:xfrm>
            <a:off x="5016500" y="3876415"/>
            <a:ext cx="4347574" cy="2912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E1BD2-6CB4-488E-A3E3-115372F1B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24" t="17592" r="37916" b="53611"/>
          <a:stretch/>
        </p:blipFill>
        <p:spPr>
          <a:xfrm>
            <a:off x="5016500" y="1901565"/>
            <a:ext cx="4347574" cy="1974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4F52C8-27E9-48D7-9443-D19953C629AE}"/>
              </a:ext>
            </a:extLst>
          </p:cNvPr>
          <p:cNvSpPr/>
          <p:nvPr/>
        </p:nvSpPr>
        <p:spPr>
          <a:xfrm>
            <a:off x="9575800" y="2374900"/>
            <a:ext cx="2406650" cy="1143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Accuratezza diagnostica: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AUC=27%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92% vs. 65%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A6979-F339-4F99-8F9C-DE66CC30871A}"/>
              </a:ext>
            </a:extLst>
          </p:cNvPr>
          <p:cNvSpPr/>
          <p:nvPr/>
        </p:nvSpPr>
        <p:spPr>
          <a:xfrm>
            <a:off x="9575800" y="3927827"/>
            <a:ext cx="2406650" cy="8352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Reperti equivoci: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7% vs. 23%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0DE0F-386F-4551-A02B-6BA37EAB88ED}"/>
              </a:ext>
            </a:extLst>
          </p:cNvPr>
          <p:cNvSpPr/>
          <p:nvPr/>
        </p:nvSpPr>
        <p:spPr>
          <a:xfrm>
            <a:off x="9575800" y="4915252"/>
            <a:ext cx="2406650" cy="8352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Cambio del management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28% vs. 15%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993B2C-0895-4FCD-9D92-0A3E9C189A29}"/>
              </a:ext>
            </a:extLst>
          </p:cNvPr>
          <p:cNvSpPr/>
          <p:nvPr/>
        </p:nvSpPr>
        <p:spPr>
          <a:xfrm>
            <a:off x="9575800" y="5902065"/>
            <a:ext cx="2406650" cy="83528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Esposizione alle radiazioni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8.4 vs. 19.2 mSv</a:t>
            </a:r>
          </a:p>
        </p:txBody>
      </p:sp>
    </p:spTree>
    <p:extLst>
      <p:ext uri="{BB962C8B-B14F-4D97-AF65-F5344CB8AC3E}">
        <p14:creationId xmlns:p14="http://schemas.microsoft.com/office/powerpoint/2010/main" val="3692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8ACB6-6FA2-4E7E-AE94-65FCD1C9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RT nel primitivo (SIB)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92B2D8-73BE-4DB0-A4F8-6AD8C6E76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Vari studi su uso 18F-Colina, 68Ga-PSMA e 18F-PSMA PET/CT</a:t>
            </a:r>
          </a:p>
          <a:p>
            <a:r>
              <a:rPr lang="it-IT" dirty="0"/>
              <a:t>FLAME, </a:t>
            </a:r>
            <a:r>
              <a:rPr lang="it-IT" dirty="0" err="1"/>
              <a:t>hypoFLAME</a:t>
            </a:r>
            <a:r>
              <a:rPr lang="it-IT" dirty="0"/>
              <a:t> e PROFIT trials hanno valutato il ruolo della MRI sulla pianificazione del </a:t>
            </a:r>
            <a:r>
              <a:rPr lang="it-IT" dirty="0" err="1"/>
              <a:t>SiB</a:t>
            </a:r>
            <a:r>
              <a:rPr lang="it-IT" dirty="0"/>
              <a:t>.</a:t>
            </a:r>
          </a:p>
          <a:p>
            <a:r>
              <a:rPr lang="it-IT" dirty="0"/>
              <a:t>La 11C-Colina sembra avere una efficienza non elevata nella aumento della dose al tumore e riduzione degli effetti su retto e vescica</a:t>
            </a:r>
          </a:p>
          <a:p>
            <a:r>
              <a:rPr lang="it-IT" dirty="0"/>
              <a:t>Studi più promettenti con il 68Ga-PSMA PET/CT, sebbene le popolazioni a disposizione siano ancora poche</a:t>
            </a:r>
          </a:p>
          <a:p>
            <a:r>
              <a:rPr lang="it-IT" dirty="0"/>
              <a:t>Ancora scarse evidenze sulla PET/MRI che potrebbe rappresentare una alternativa vincente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C37665-27E0-43E4-992D-61AF9C45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6CC30D-80E7-484B-A2FE-A541326D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- </a:t>
            </a:r>
            <a:r>
              <a:rPr lang="it-IT" dirty="0" err="1"/>
              <a:t>ristadiazione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3B580C-A463-4171-B9A5-B688338F5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AIOM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0631E23-803A-41B5-BD66-0928AC3EFD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Scintigrafia ossea</a:t>
            </a:r>
          </a:p>
          <a:p>
            <a:pPr lvl="1"/>
            <a:r>
              <a:rPr lang="it-IT" dirty="0"/>
              <a:t>Presenza di sintomi scheletrici associabili alla neoplasia </a:t>
            </a:r>
          </a:p>
          <a:p>
            <a:pPr marL="0" indent="0">
              <a:buNone/>
            </a:pPr>
            <a:r>
              <a:rPr lang="it-IT" dirty="0"/>
              <a:t>PET/CT con Colina</a:t>
            </a:r>
          </a:p>
          <a:p>
            <a:pPr lvl="1"/>
            <a:r>
              <a:rPr lang="it-IT" dirty="0"/>
              <a:t>PSA ≥1 </a:t>
            </a:r>
            <a:r>
              <a:rPr lang="it-IT" dirty="0" err="1"/>
              <a:t>ng</a:t>
            </a:r>
            <a:r>
              <a:rPr lang="it-IT" dirty="0"/>
              <a:t>/ml, </a:t>
            </a:r>
          </a:p>
          <a:p>
            <a:pPr lvl="1"/>
            <a:r>
              <a:rPr lang="it-IT" dirty="0"/>
              <a:t>PSA </a:t>
            </a:r>
            <a:r>
              <a:rPr lang="it-IT" dirty="0" err="1"/>
              <a:t>doubling</a:t>
            </a:r>
            <a:r>
              <a:rPr lang="it-IT" dirty="0"/>
              <a:t> time (</a:t>
            </a:r>
            <a:r>
              <a:rPr lang="it-IT" dirty="0" err="1"/>
              <a:t>PSAdt</a:t>
            </a:r>
            <a:r>
              <a:rPr lang="it-IT" dirty="0"/>
              <a:t>) &lt; 6 mesi </a:t>
            </a:r>
          </a:p>
          <a:p>
            <a:pPr lvl="1"/>
            <a:r>
              <a:rPr lang="it-IT" dirty="0"/>
              <a:t>PSA </a:t>
            </a:r>
            <a:r>
              <a:rPr lang="it-IT" dirty="0" err="1"/>
              <a:t>velocity</a:t>
            </a:r>
            <a:r>
              <a:rPr lang="it-IT" dirty="0"/>
              <a:t> (</a:t>
            </a:r>
            <a:r>
              <a:rPr lang="it-IT" dirty="0" err="1"/>
              <a:t>PSAvel</a:t>
            </a:r>
            <a:r>
              <a:rPr lang="it-IT" dirty="0"/>
              <a:t>) &gt; 1 </a:t>
            </a:r>
            <a:r>
              <a:rPr lang="it-IT" dirty="0" err="1"/>
              <a:t>ng</a:t>
            </a:r>
            <a:r>
              <a:rPr lang="it-IT" dirty="0"/>
              <a:t>/ml/</a:t>
            </a:r>
            <a:r>
              <a:rPr lang="it-IT" dirty="0" err="1"/>
              <a:t>year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PET/CT con 18F-Fluciclovina</a:t>
            </a:r>
          </a:p>
          <a:p>
            <a:pPr lvl="1"/>
            <a:r>
              <a:rPr lang="it-IT" dirty="0"/>
              <a:t>in caso di ripresa biochimica dopo trattamento primario</a:t>
            </a:r>
          </a:p>
          <a:p>
            <a:pPr marL="0" indent="0">
              <a:buNone/>
            </a:pPr>
            <a:r>
              <a:rPr lang="it-IT" dirty="0"/>
              <a:t>PET/CT con PSMA</a:t>
            </a:r>
          </a:p>
          <a:p>
            <a:pPr lvl="1"/>
            <a:r>
              <a:rPr lang="it-IT" dirty="0"/>
              <a:t>PSA &lt;1 </a:t>
            </a:r>
            <a:r>
              <a:rPr lang="it-IT" dirty="0" err="1"/>
              <a:t>ng</a:t>
            </a:r>
            <a:r>
              <a:rPr lang="it-IT" dirty="0"/>
              <a:t>/ml, </a:t>
            </a:r>
          </a:p>
          <a:p>
            <a:pPr lvl="1"/>
            <a:r>
              <a:rPr lang="it-IT" dirty="0"/>
              <a:t>Ancora sperimentale in Italia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B711759-A31F-46B8-8289-CEAFD1CB4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EAU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84587D3-EBB7-47DB-AE8F-B63ED9DD419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Scintigrafia ossea</a:t>
            </a:r>
          </a:p>
          <a:p>
            <a:pPr lvl="1"/>
            <a:r>
              <a:rPr lang="it-IT" dirty="0"/>
              <a:t>Da eseguire nei pazienti sintomatici</a:t>
            </a:r>
          </a:p>
          <a:p>
            <a:pPr marL="0" indent="0">
              <a:buNone/>
            </a:pPr>
            <a:r>
              <a:rPr lang="it-IT" dirty="0"/>
              <a:t>PET/CT con Colina (se non disponibile PSMA)</a:t>
            </a:r>
          </a:p>
          <a:p>
            <a:pPr lvl="1"/>
            <a:r>
              <a:rPr lang="it-IT" dirty="0"/>
              <a:t>PSA ≥1 </a:t>
            </a:r>
            <a:r>
              <a:rPr lang="it-IT" dirty="0" err="1"/>
              <a:t>ng</a:t>
            </a:r>
            <a:r>
              <a:rPr lang="it-IT" dirty="0"/>
              <a:t>/ml</a:t>
            </a:r>
          </a:p>
          <a:p>
            <a:pPr marL="0" indent="0">
              <a:buNone/>
            </a:pPr>
            <a:r>
              <a:rPr lang="it-IT" dirty="0"/>
              <a:t>PET/CT con 18F-Fluciclovina (se non disponibile PSMA)</a:t>
            </a:r>
          </a:p>
          <a:p>
            <a:pPr lvl="1"/>
            <a:r>
              <a:rPr lang="it-IT" dirty="0"/>
              <a:t>PSA ≥1 </a:t>
            </a:r>
            <a:r>
              <a:rPr lang="it-IT" dirty="0" err="1"/>
              <a:t>ng</a:t>
            </a:r>
            <a:r>
              <a:rPr lang="it-IT" dirty="0"/>
              <a:t>/ml, </a:t>
            </a:r>
          </a:p>
          <a:p>
            <a:pPr marL="0" indent="0">
              <a:buNone/>
            </a:pPr>
            <a:r>
              <a:rPr lang="it-IT" dirty="0"/>
              <a:t>PET/CT con PSMA</a:t>
            </a:r>
          </a:p>
          <a:p>
            <a:pPr lvl="1"/>
            <a:r>
              <a:rPr lang="it-IT" dirty="0"/>
              <a:t>PSA &gt;0.2 </a:t>
            </a:r>
            <a:r>
              <a:rPr lang="it-IT" dirty="0" err="1"/>
              <a:t>ng</a:t>
            </a:r>
            <a:r>
              <a:rPr lang="it-IT" dirty="0"/>
              <a:t>/ml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9EA334B-8DC0-4980-A15C-9B4D411D471A}"/>
              </a:ext>
            </a:extLst>
          </p:cNvPr>
          <p:cNvSpPr/>
          <p:nvPr/>
        </p:nvSpPr>
        <p:spPr>
          <a:xfrm>
            <a:off x="795580" y="1911458"/>
            <a:ext cx="5224222" cy="42782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0F216CB-4DEC-4FFF-919D-5CFF1C5C57E6}"/>
              </a:ext>
            </a:extLst>
          </p:cNvPr>
          <p:cNvSpPr/>
          <p:nvPr/>
        </p:nvSpPr>
        <p:spPr>
          <a:xfrm>
            <a:off x="6172198" y="1911457"/>
            <a:ext cx="5180014" cy="42782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98074D0-5E7F-4A71-AD80-B749B296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13</a:t>
            </a:fld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B6245F8-194D-4DCE-8CB9-CB4F00771D7A}"/>
              </a:ext>
            </a:extLst>
          </p:cNvPr>
          <p:cNvCxnSpPr>
            <a:cxnSpLocks/>
          </p:cNvCxnSpPr>
          <p:nvPr/>
        </p:nvCxnSpPr>
        <p:spPr>
          <a:xfrm>
            <a:off x="795580" y="1411793"/>
            <a:ext cx="105138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988D8815-4228-46FF-919C-0F58F8821D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1188720" imgH="1148040" progId="Word.Picture.8">
                  <p:embed/>
                </p:oleObj>
              </mc:Choice>
              <mc:Fallback>
                <p:oleObj name="Picture" r:id="rId2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6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B2F7-C795-4FFA-8A28-B3D97EB9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Linee guida – EAU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6070DD-B4E4-4C81-A99D-E34CD0109A20}"/>
              </a:ext>
            </a:extLst>
          </p:cNvPr>
          <p:cNvSpPr/>
          <p:nvPr/>
        </p:nvSpPr>
        <p:spPr>
          <a:xfrm>
            <a:off x="1040276" y="1604797"/>
            <a:ext cx="10240299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PSA </a:t>
            </a:r>
            <a:r>
              <a:rPr lang="it-IT" sz="2400" dirty="0" err="1"/>
              <a:t>recurrence</a:t>
            </a:r>
            <a:endParaRPr lang="it-IT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7A015-3B67-47ED-8644-75B5B04C3567}"/>
              </a:ext>
            </a:extLst>
          </p:cNvPr>
          <p:cNvSpPr/>
          <p:nvPr/>
        </p:nvSpPr>
        <p:spPr>
          <a:xfrm>
            <a:off x="1040277" y="3140968"/>
            <a:ext cx="1647345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Bone </a:t>
            </a:r>
            <a:r>
              <a:rPr lang="it-IT" sz="2400" dirty="0" err="1"/>
              <a:t>scan</a:t>
            </a:r>
            <a:endParaRPr lang="it-IT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41081-8AA7-4E43-9D6B-8DC1380C342C}"/>
              </a:ext>
            </a:extLst>
          </p:cNvPr>
          <p:cNvSpPr/>
          <p:nvPr/>
        </p:nvSpPr>
        <p:spPr>
          <a:xfrm>
            <a:off x="3791744" y="3140968"/>
            <a:ext cx="1728192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Choline</a:t>
            </a:r>
            <a:r>
              <a:rPr lang="it-IT" sz="2400" dirty="0"/>
              <a:t> PET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477AC-1DE5-4CE3-A534-A7619C8D6DC4}"/>
              </a:ext>
            </a:extLst>
          </p:cNvPr>
          <p:cNvSpPr/>
          <p:nvPr/>
        </p:nvSpPr>
        <p:spPr>
          <a:xfrm>
            <a:off x="6624059" y="3140968"/>
            <a:ext cx="1824203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FACBC PET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8C2FC-D03D-4B33-9A27-C40D72A4237A}"/>
              </a:ext>
            </a:extLst>
          </p:cNvPr>
          <p:cNvSpPr/>
          <p:nvPr/>
        </p:nvSpPr>
        <p:spPr>
          <a:xfrm>
            <a:off x="9552385" y="3140968"/>
            <a:ext cx="1728191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PSMA PET**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40F37-9CDF-46CC-9295-8F51A20ECF17}"/>
              </a:ext>
            </a:extLst>
          </p:cNvPr>
          <p:cNvSpPr/>
          <p:nvPr/>
        </p:nvSpPr>
        <p:spPr>
          <a:xfrm>
            <a:off x="1040277" y="4389107"/>
            <a:ext cx="1647345" cy="1536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&gt; 7 </a:t>
            </a:r>
            <a:r>
              <a:rPr lang="it-IT" sz="2400" dirty="0" err="1"/>
              <a:t>ng</a:t>
            </a:r>
            <a:r>
              <a:rPr lang="it-IT" sz="2400" dirty="0"/>
              <a:t>/</a:t>
            </a:r>
            <a:r>
              <a:rPr lang="it-IT" sz="2400" dirty="0" err="1"/>
              <a:t>mL</a:t>
            </a:r>
            <a:endParaRPr lang="it-IT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AE1D8-C0D5-46D8-A446-F244F029EC1F}"/>
              </a:ext>
            </a:extLst>
          </p:cNvPr>
          <p:cNvSpPr/>
          <p:nvPr/>
        </p:nvSpPr>
        <p:spPr>
          <a:xfrm>
            <a:off x="3791744" y="4382189"/>
            <a:ext cx="4656517" cy="1536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PSA &gt; 1 </a:t>
            </a:r>
            <a:r>
              <a:rPr lang="it-IT" sz="2400" dirty="0" err="1"/>
              <a:t>ng</a:t>
            </a:r>
            <a:r>
              <a:rPr lang="it-IT" sz="2400" dirty="0"/>
              <a:t>/</a:t>
            </a:r>
            <a:r>
              <a:rPr lang="it-IT" sz="2400" dirty="0" err="1"/>
              <a:t>mL</a:t>
            </a:r>
            <a:r>
              <a:rPr lang="it-IT" sz="2400" dirty="0"/>
              <a:t>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D43A5D-475E-4BAD-AC2B-4C8914C4AC39}"/>
              </a:ext>
            </a:extLst>
          </p:cNvPr>
          <p:cNvSpPr/>
          <p:nvPr/>
        </p:nvSpPr>
        <p:spPr>
          <a:xfrm>
            <a:off x="9633232" y="4382189"/>
            <a:ext cx="1647345" cy="1536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&lt; 1 </a:t>
            </a:r>
            <a:r>
              <a:rPr lang="it-IT" sz="2400" dirty="0" err="1"/>
              <a:t>ng</a:t>
            </a:r>
            <a:r>
              <a:rPr lang="it-IT" sz="2400" dirty="0"/>
              <a:t>/</a:t>
            </a:r>
            <a:r>
              <a:rPr lang="it-IT" sz="2400" dirty="0" err="1"/>
              <a:t>mL</a:t>
            </a:r>
            <a:r>
              <a:rPr lang="it-IT" sz="2400" dirty="0"/>
              <a:t>*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56C357-392C-46C1-8C96-9B6E70A52580}"/>
              </a:ext>
            </a:extLst>
          </p:cNvPr>
          <p:cNvCxnSpPr>
            <a:endCxn id="5" idx="0"/>
          </p:cNvCxnSpPr>
          <p:nvPr/>
        </p:nvCxnSpPr>
        <p:spPr>
          <a:xfrm flipH="1">
            <a:off x="1863950" y="2468893"/>
            <a:ext cx="7581" cy="67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72FF2F-549F-456B-B8E9-5D0208F5184C}"/>
              </a:ext>
            </a:extLst>
          </p:cNvPr>
          <p:cNvCxnSpPr/>
          <p:nvPr/>
        </p:nvCxnSpPr>
        <p:spPr>
          <a:xfrm flipH="1">
            <a:off x="4666650" y="2484704"/>
            <a:ext cx="7581" cy="67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1E6099-412D-4610-A37D-76F79C76D810}"/>
              </a:ext>
            </a:extLst>
          </p:cNvPr>
          <p:cNvCxnSpPr/>
          <p:nvPr/>
        </p:nvCxnSpPr>
        <p:spPr>
          <a:xfrm flipH="1">
            <a:off x="7538644" y="2484704"/>
            <a:ext cx="7581" cy="67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102C26-FE5E-486A-8350-29F750B22E87}"/>
              </a:ext>
            </a:extLst>
          </p:cNvPr>
          <p:cNvCxnSpPr/>
          <p:nvPr/>
        </p:nvCxnSpPr>
        <p:spPr>
          <a:xfrm flipH="1">
            <a:off x="10410639" y="2468893"/>
            <a:ext cx="7581" cy="67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A25825-DA75-4169-B291-150FA71F7581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1863950" y="4005064"/>
            <a:ext cx="3789" cy="38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EF04F6-000F-4B65-9A30-8C4BE4338223}"/>
              </a:ext>
            </a:extLst>
          </p:cNvPr>
          <p:cNvCxnSpPr>
            <a:cxnSpLocks/>
          </p:cNvCxnSpPr>
          <p:nvPr/>
        </p:nvCxnSpPr>
        <p:spPr>
          <a:xfrm flipH="1">
            <a:off x="4655840" y="4005064"/>
            <a:ext cx="3789" cy="38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6FA665-9E43-4976-90F9-5ADC82F089B0}"/>
              </a:ext>
            </a:extLst>
          </p:cNvPr>
          <p:cNvCxnSpPr>
            <a:cxnSpLocks/>
          </p:cNvCxnSpPr>
          <p:nvPr/>
        </p:nvCxnSpPr>
        <p:spPr>
          <a:xfrm flipH="1">
            <a:off x="7542435" y="4001605"/>
            <a:ext cx="3789" cy="38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7A4512-DBA1-4A8F-9B49-4E8DC5827092}"/>
              </a:ext>
            </a:extLst>
          </p:cNvPr>
          <p:cNvCxnSpPr>
            <a:cxnSpLocks/>
          </p:cNvCxnSpPr>
          <p:nvPr/>
        </p:nvCxnSpPr>
        <p:spPr>
          <a:xfrm flipH="1">
            <a:off x="10406850" y="4001605"/>
            <a:ext cx="3789" cy="38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88F53F-52D3-466C-A216-D310B6C61410}"/>
              </a:ext>
            </a:extLst>
          </p:cNvPr>
          <p:cNvSpPr txBox="1"/>
          <p:nvPr/>
        </p:nvSpPr>
        <p:spPr>
          <a:xfrm>
            <a:off x="1775520" y="6213309"/>
            <a:ext cx="906626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33" dirty="0"/>
              <a:t>*sia dopo RP che dopo RT, **impiegare Colina o FACBC se PSMA non disponibile</a:t>
            </a:r>
          </a:p>
        </p:txBody>
      </p:sp>
      <p:pic>
        <p:nvPicPr>
          <p:cNvPr id="23" name="Immagine 5">
            <a:extLst>
              <a:ext uri="{FF2B5EF4-FFF2-40B4-BE49-F238E27FC236}">
                <a16:creationId xmlns:a16="http://schemas.microsoft.com/office/drawing/2014/main" id="{721D937A-1420-40F3-89C3-343EAD934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8627"/>
            <a:ext cx="2700044" cy="6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6244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B2F7-C795-4FFA-8A28-B3D97EB9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Linee guida – NCCN 1.2021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6070DD-B4E4-4C81-A99D-E34CD0109A20}"/>
              </a:ext>
            </a:extLst>
          </p:cNvPr>
          <p:cNvSpPr/>
          <p:nvPr/>
        </p:nvSpPr>
        <p:spPr>
          <a:xfrm>
            <a:off x="3791744" y="1604797"/>
            <a:ext cx="4656517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PSA </a:t>
            </a:r>
            <a:r>
              <a:rPr lang="it-IT" sz="2400" dirty="0" err="1"/>
              <a:t>recurrence</a:t>
            </a:r>
            <a:r>
              <a:rPr lang="it-IT" sz="2400" dirty="0"/>
              <a:t> after RP or 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41081-8AA7-4E43-9D6B-8DC1380C342C}"/>
              </a:ext>
            </a:extLst>
          </p:cNvPr>
          <p:cNvSpPr/>
          <p:nvPr/>
        </p:nvSpPr>
        <p:spPr>
          <a:xfrm>
            <a:off x="3791744" y="3140968"/>
            <a:ext cx="1728192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Choline</a:t>
            </a:r>
            <a:r>
              <a:rPr lang="it-IT" sz="2400" dirty="0"/>
              <a:t> PET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477AC-1DE5-4CE3-A534-A7619C8D6DC4}"/>
              </a:ext>
            </a:extLst>
          </p:cNvPr>
          <p:cNvSpPr/>
          <p:nvPr/>
        </p:nvSpPr>
        <p:spPr>
          <a:xfrm>
            <a:off x="6624059" y="3140968"/>
            <a:ext cx="1824203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FACBC PET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AE1D8-C0D5-46D8-A446-F244F029EC1F}"/>
              </a:ext>
            </a:extLst>
          </p:cNvPr>
          <p:cNvSpPr/>
          <p:nvPr/>
        </p:nvSpPr>
        <p:spPr>
          <a:xfrm>
            <a:off x="3791744" y="4382189"/>
            <a:ext cx="4656517" cy="1536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PSA &gt; 1 </a:t>
            </a:r>
            <a:r>
              <a:rPr lang="it-IT" sz="2400" dirty="0" err="1"/>
              <a:t>ng</a:t>
            </a:r>
            <a:r>
              <a:rPr lang="it-IT" sz="2400" dirty="0"/>
              <a:t>/</a:t>
            </a:r>
            <a:r>
              <a:rPr lang="it-IT" sz="2400" dirty="0" err="1"/>
              <a:t>mL</a:t>
            </a:r>
            <a:endParaRPr lang="it-IT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72FF2F-549F-456B-B8E9-5D0208F5184C}"/>
              </a:ext>
            </a:extLst>
          </p:cNvPr>
          <p:cNvCxnSpPr/>
          <p:nvPr/>
        </p:nvCxnSpPr>
        <p:spPr>
          <a:xfrm flipH="1">
            <a:off x="4666650" y="2484704"/>
            <a:ext cx="7581" cy="67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1E6099-412D-4610-A37D-76F79C76D810}"/>
              </a:ext>
            </a:extLst>
          </p:cNvPr>
          <p:cNvCxnSpPr/>
          <p:nvPr/>
        </p:nvCxnSpPr>
        <p:spPr>
          <a:xfrm flipH="1">
            <a:off x="7538644" y="2484704"/>
            <a:ext cx="7581" cy="672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EF04F6-000F-4B65-9A30-8C4BE4338223}"/>
              </a:ext>
            </a:extLst>
          </p:cNvPr>
          <p:cNvCxnSpPr>
            <a:cxnSpLocks/>
          </p:cNvCxnSpPr>
          <p:nvPr/>
        </p:nvCxnSpPr>
        <p:spPr>
          <a:xfrm flipH="1">
            <a:off x="4655840" y="4005064"/>
            <a:ext cx="3789" cy="38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6FA665-9E43-4976-90F9-5ADC82F089B0}"/>
              </a:ext>
            </a:extLst>
          </p:cNvPr>
          <p:cNvCxnSpPr>
            <a:cxnSpLocks/>
          </p:cNvCxnSpPr>
          <p:nvPr/>
        </p:nvCxnSpPr>
        <p:spPr>
          <a:xfrm flipH="1">
            <a:off x="7542435" y="4001605"/>
            <a:ext cx="3789" cy="38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5">
            <a:extLst>
              <a:ext uri="{FF2B5EF4-FFF2-40B4-BE49-F238E27FC236}">
                <a16:creationId xmlns:a16="http://schemas.microsoft.com/office/drawing/2014/main" id="{D18ACADB-076E-4B43-8C55-F9763EC76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8627"/>
            <a:ext cx="2700044" cy="6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0D3A8-5F81-46B0-918F-BF6788DD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Ristadiazione</a:t>
            </a:r>
            <a:r>
              <a:rPr lang="it-IT" dirty="0"/>
              <a:t>-ripresa biochimica (Colina) </a:t>
            </a: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557F922E-41C3-4D04-B321-AD6AA5763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3" t="15581" r="8919" b="16660"/>
          <a:stretch>
            <a:fillRect/>
          </a:stretch>
        </p:blipFill>
        <p:spPr bwMode="auto">
          <a:xfrm>
            <a:off x="6641298" y="1588979"/>
            <a:ext cx="2034372" cy="483068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1F5969-E851-4CE1-9DFA-BC0236EC6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t="29366" r="10445" b="50635"/>
          <a:stretch>
            <a:fillRect/>
          </a:stretch>
        </p:blipFill>
        <p:spPr bwMode="auto">
          <a:xfrm>
            <a:off x="8921490" y="1588980"/>
            <a:ext cx="1747837" cy="1447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6F83218-DF98-4425-9FB3-C021452F7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57301" r="73209" b="10159"/>
          <a:stretch>
            <a:fillRect/>
          </a:stretch>
        </p:blipFill>
        <p:spPr bwMode="auto">
          <a:xfrm>
            <a:off x="8921490" y="3227280"/>
            <a:ext cx="1747837" cy="180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0DA706-BBB4-4CB1-A5B0-5080CE726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24800" r="59045" b="62857"/>
          <a:stretch>
            <a:fillRect/>
          </a:stretch>
        </p:blipFill>
        <p:spPr bwMode="auto">
          <a:xfrm>
            <a:off x="8921490" y="5260867"/>
            <a:ext cx="1747837" cy="11572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DF2EC2-7755-45BD-99E2-6AFAE2A8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16</a:t>
            </a:fld>
            <a:endParaRPr lang="it-IT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B832437-D952-4069-99ED-9BE00A045386}"/>
              </a:ext>
            </a:extLst>
          </p:cNvPr>
          <p:cNvCxnSpPr>
            <a:cxnSpLocks/>
          </p:cNvCxnSpPr>
          <p:nvPr/>
        </p:nvCxnSpPr>
        <p:spPr>
          <a:xfrm>
            <a:off x="482326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985DAA13-0DC8-4670-8990-86DC783DF8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1188720" imgH="1148040" progId="Word.Picture.8">
                  <p:embed/>
                </p:oleObj>
              </mc:Choice>
              <mc:Fallback>
                <p:oleObj name="Picture" r:id="rId6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B276A273-7AB0-4B50-A777-91095495A83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9519767"/>
              </p:ext>
            </p:extLst>
          </p:nvPr>
        </p:nvGraphicFramePr>
        <p:xfrm>
          <a:off x="638907" y="1895964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187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0D3A8-5F81-46B0-918F-BF6788DD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Ristadiazione</a:t>
            </a:r>
            <a:r>
              <a:rPr lang="it-IT" dirty="0"/>
              <a:t>-ripresa biochimica (FACBC) </a:t>
            </a:r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E4E62D62-4D97-4B7F-99B8-CEAD064EA97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21000603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8">
            <a:extLst>
              <a:ext uri="{FF2B5EF4-FFF2-40B4-BE49-F238E27FC236}">
                <a16:creationId xmlns:a16="http://schemas.microsoft.com/office/drawing/2014/main" id="{90BC7006-3424-4D35-B68B-C32C9D0823DE}"/>
              </a:ext>
            </a:extLst>
          </p:cNvPr>
          <p:cNvSpPr txBox="1"/>
          <p:nvPr/>
        </p:nvSpPr>
        <p:spPr>
          <a:xfrm>
            <a:off x="1135499" y="1997910"/>
            <a:ext cx="769763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N=596 </a:t>
            </a:r>
            <a:r>
              <a:rPr lang="it-IT" sz="1100" dirty="0" err="1"/>
              <a:t>pts</a:t>
            </a:r>
            <a:endParaRPr lang="it-IT" sz="11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336B98-CDDA-409B-A0BA-28C7129A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5" t="21465" r="16635" b="11209"/>
          <a:stretch/>
        </p:blipFill>
        <p:spPr>
          <a:xfrm>
            <a:off x="6096000" y="2553088"/>
            <a:ext cx="5818834" cy="30075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5FD4E4-66A1-4112-ACE8-6E6B87D1C9C7}"/>
              </a:ext>
            </a:extLst>
          </p:cNvPr>
          <p:cNvSpPr txBox="1"/>
          <p:nvPr/>
        </p:nvSpPr>
        <p:spPr>
          <a:xfrm>
            <a:off x="6986771" y="5677319"/>
            <a:ext cx="436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Evangelista and </a:t>
            </a:r>
            <a:r>
              <a:rPr lang="it-IT" dirty="0" err="1"/>
              <a:t>Sepulcri</a:t>
            </a:r>
            <a:r>
              <a:rPr lang="it-IT" dirty="0"/>
              <a:t>, CNM 2019, in press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69035B-B247-445E-A680-821CF32F17E6}"/>
              </a:ext>
            </a:extLst>
          </p:cNvPr>
          <p:cNvSpPr txBox="1"/>
          <p:nvPr/>
        </p:nvSpPr>
        <p:spPr>
          <a:xfrm>
            <a:off x="1245485" y="6090624"/>
            <a:ext cx="433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Bach-</a:t>
            </a:r>
            <a:r>
              <a:rPr lang="it-IT" dirty="0" err="1"/>
              <a:t>Gasmo</a:t>
            </a:r>
            <a:r>
              <a:rPr lang="it-IT" dirty="0"/>
              <a:t> et al. J </a:t>
            </a:r>
            <a:r>
              <a:rPr lang="it-IT" dirty="0" err="1"/>
              <a:t>Urol</a:t>
            </a:r>
            <a:r>
              <a:rPr lang="it-IT" dirty="0"/>
              <a:t> 2017; 197: 676-683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C58AEA0-E75E-4E8B-B9C7-E43825FD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17</a:t>
            </a:fld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36E81F2-FA53-4224-8121-3B0CB7EC0562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FE1525DE-4DF9-46CC-AED0-57E290BF2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1188720" imgH="1148040" progId="Word.Picture.8">
                  <p:embed/>
                </p:oleObj>
              </mc:Choice>
              <mc:Fallback>
                <p:oleObj name="Picture" r:id="rId4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1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0D3A8-5F81-46B0-918F-BF6788DD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Ristadiazione</a:t>
            </a:r>
            <a:r>
              <a:rPr lang="it-IT" dirty="0"/>
              <a:t>-ripresa biochimica (PSMA)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1D9FE87-886D-48E4-B51D-6E19026DF2AE}"/>
              </a:ext>
            </a:extLst>
          </p:cNvPr>
          <p:cNvSpPr txBox="1">
            <a:spLocks/>
          </p:cNvSpPr>
          <p:nvPr/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/>
              <a:t>68Ga-PSMA-11/68Ga-PSMA I&amp;T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3240441-62EC-4101-8985-AE9E68C7D3BB}"/>
              </a:ext>
            </a:extLst>
          </p:cNvPr>
          <p:cNvSpPr txBox="1">
            <a:spLocks/>
          </p:cNvSpPr>
          <p:nvPr/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/>
              <a:t>18F-PSMA-1007</a:t>
            </a:r>
          </a:p>
        </p:txBody>
      </p:sp>
      <p:graphicFrame>
        <p:nvGraphicFramePr>
          <p:cNvPr id="18" name="Content Placeholder 7">
            <a:extLst>
              <a:ext uri="{FF2B5EF4-FFF2-40B4-BE49-F238E27FC236}">
                <a16:creationId xmlns:a16="http://schemas.microsoft.com/office/drawing/2014/main" id="{9364FFAA-E562-4AE6-BFB4-AF8C2B37A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969394"/>
              </p:ext>
            </p:extLst>
          </p:nvPr>
        </p:nvGraphicFramePr>
        <p:xfrm>
          <a:off x="6192838" y="2174875"/>
          <a:ext cx="5389562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ontent Placeholder 7">
            <a:extLst>
              <a:ext uri="{FF2B5EF4-FFF2-40B4-BE49-F238E27FC236}">
                <a16:creationId xmlns:a16="http://schemas.microsoft.com/office/drawing/2014/main" id="{501B747F-1F32-4192-8B89-A2A48ED3D0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7000723"/>
              </p:ext>
            </p:extLst>
          </p:nvPr>
        </p:nvGraphicFramePr>
        <p:xfrm>
          <a:off x="609600" y="2174875"/>
          <a:ext cx="53863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0">
            <a:extLst>
              <a:ext uri="{FF2B5EF4-FFF2-40B4-BE49-F238E27FC236}">
                <a16:creationId xmlns:a16="http://schemas.microsoft.com/office/drawing/2014/main" id="{7C560416-4EA7-45B8-92FE-0DAC76AE8AA2}"/>
              </a:ext>
            </a:extLst>
          </p:cNvPr>
          <p:cNvSpPr txBox="1"/>
          <p:nvPr/>
        </p:nvSpPr>
        <p:spPr>
          <a:xfrm>
            <a:off x="839416" y="2411596"/>
            <a:ext cx="125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N=3693 </a:t>
            </a:r>
            <a:r>
              <a:rPr lang="it-IT" dirty="0" err="1"/>
              <a:t>pts</a:t>
            </a:r>
            <a:endParaRPr lang="it-IT" dirty="0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6C3E0EDD-6108-45CC-BCF4-AABB0B243F8B}"/>
              </a:ext>
            </a:extLst>
          </p:cNvPr>
          <p:cNvSpPr txBox="1"/>
          <p:nvPr/>
        </p:nvSpPr>
        <p:spPr>
          <a:xfrm>
            <a:off x="6456040" y="2420888"/>
            <a:ext cx="114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N=251 </a:t>
            </a:r>
            <a:r>
              <a:rPr lang="it-IT" dirty="0" err="1"/>
              <a:t>pts</a:t>
            </a:r>
            <a:endParaRPr lang="it-IT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6A4607FD-8276-458F-9F7B-B1DC7761E3DA}"/>
              </a:ext>
            </a:extLst>
          </p:cNvPr>
          <p:cNvSpPr/>
          <p:nvPr/>
        </p:nvSpPr>
        <p:spPr>
          <a:xfrm>
            <a:off x="7551206" y="6126163"/>
            <a:ext cx="2721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err="1"/>
              <a:t>Giesel</a:t>
            </a:r>
            <a:r>
              <a:rPr lang="it-IT" sz="1400" i="1" dirty="0"/>
              <a:t> et al. JNM 2019; 60:362-368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EB005F0A-6C0B-457F-A60F-ED9020C6107D}"/>
              </a:ext>
            </a:extLst>
          </p:cNvPr>
          <p:cNvSpPr/>
          <p:nvPr/>
        </p:nvSpPr>
        <p:spPr>
          <a:xfrm>
            <a:off x="1625033" y="6169767"/>
            <a:ext cx="3447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 err="1"/>
              <a:t>Perera</a:t>
            </a:r>
            <a:r>
              <a:rPr lang="it-IT" sz="1400" i="1" dirty="0"/>
              <a:t> et al. EAU 2018 in press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1B3F0918-E1A2-4BFE-88D1-35CA3CC6A9A4}"/>
              </a:ext>
            </a:extLst>
          </p:cNvPr>
          <p:cNvSpPr txBox="1"/>
          <p:nvPr/>
        </p:nvSpPr>
        <p:spPr>
          <a:xfrm rot="16200000">
            <a:off x="34101" y="3808044"/>
            <a:ext cx="152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Detection</a:t>
            </a:r>
            <a:r>
              <a:rPr lang="it-IT" dirty="0"/>
              <a:t> rate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54729678-B873-4331-8E74-E7991D1343A8}"/>
              </a:ext>
            </a:extLst>
          </p:cNvPr>
          <p:cNvSpPr txBox="1"/>
          <p:nvPr/>
        </p:nvSpPr>
        <p:spPr>
          <a:xfrm rot="16200000">
            <a:off x="5588010" y="3792975"/>
            <a:ext cx="152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Detection</a:t>
            </a:r>
            <a:r>
              <a:rPr lang="it-IT" dirty="0"/>
              <a:t> rate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BBAAF0A-B413-45C9-85B1-C4BD00606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18</a:t>
            </a:fld>
            <a:endParaRPr lang="it-IT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1458B59-80C0-47D5-9E6A-DB8EEC153A05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Oggetto 26">
            <a:extLst>
              <a:ext uri="{FF2B5EF4-FFF2-40B4-BE49-F238E27FC236}">
                <a16:creationId xmlns:a16="http://schemas.microsoft.com/office/drawing/2014/main" id="{1E0A5100-BDEB-4707-AB97-C8721CF4E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1188720" imgH="1148040" progId="Word.Picture.8">
                  <p:embed/>
                </p:oleObj>
              </mc:Choice>
              <mc:Fallback>
                <p:oleObj name="Picture" r:id="rId4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2891-D45F-4EAA-8335-8CE1AE08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27" y="365125"/>
            <a:ext cx="11473249" cy="1325563"/>
          </a:xfrm>
        </p:spPr>
        <p:txBody>
          <a:bodyPr/>
          <a:lstStyle/>
          <a:p>
            <a:r>
              <a:rPr lang="it-IT" dirty="0"/>
              <a:t>PET/CT e </a:t>
            </a:r>
            <a:r>
              <a:rPr lang="it-IT" dirty="0" err="1"/>
              <a:t>ca</a:t>
            </a:r>
            <a:r>
              <a:rPr lang="it-IT" dirty="0"/>
              <a:t> della prostata: </a:t>
            </a:r>
            <a:r>
              <a:rPr lang="it-IT" dirty="0" err="1"/>
              <a:t>ristadiazione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(PSMA vs. Colina)</a:t>
            </a:r>
          </a:p>
        </p:txBody>
      </p:sp>
      <p:graphicFrame>
        <p:nvGraphicFramePr>
          <p:cNvPr id="4" name="Content Placeholder 13">
            <a:extLst>
              <a:ext uri="{FF2B5EF4-FFF2-40B4-BE49-F238E27FC236}">
                <a16:creationId xmlns:a16="http://schemas.microsoft.com/office/drawing/2014/main" id="{A76D08D2-109D-41DA-BB14-45EAE2B81A10}"/>
              </a:ext>
            </a:extLst>
          </p:cNvPr>
          <p:cNvGraphicFramePr>
            <a:graphicFrameLocks/>
          </p:cNvGraphicFramePr>
          <p:nvPr/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2">
            <a:extLst>
              <a:ext uri="{FF2B5EF4-FFF2-40B4-BE49-F238E27FC236}">
                <a16:creationId xmlns:a16="http://schemas.microsoft.com/office/drawing/2014/main" id="{7B9D87AE-C185-42AA-84B6-790A6CF1C668}"/>
              </a:ext>
            </a:extLst>
          </p:cNvPr>
          <p:cNvSpPr txBox="1"/>
          <p:nvPr/>
        </p:nvSpPr>
        <p:spPr>
          <a:xfrm>
            <a:off x="4799752" y="6088059"/>
            <a:ext cx="270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Treglia et al. AJNMMI 2019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AEEF46C-21F9-4B3D-9B65-950B76B05103}"/>
              </a:ext>
            </a:extLst>
          </p:cNvPr>
          <p:cNvSpPr txBox="1"/>
          <p:nvPr/>
        </p:nvSpPr>
        <p:spPr>
          <a:xfrm>
            <a:off x="1084371" y="2049034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N=257 pazienti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09E13D3-ED67-485F-8F7E-A8FAA386C7D0}"/>
              </a:ext>
            </a:extLst>
          </p:cNvPr>
          <p:cNvSpPr/>
          <p:nvPr/>
        </p:nvSpPr>
        <p:spPr>
          <a:xfrm>
            <a:off x="3120081" y="1939181"/>
            <a:ext cx="3941805" cy="41650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5C965-D84B-46CE-9572-EC1DE9E79C89}"/>
              </a:ext>
            </a:extLst>
          </p:cNvPr>
          <p:cNvSpPr/>
          <p:nvPr/>
        </p:nvSpPr>
        <p:spPr>
          <a:xfrm>
            <a:off x="7236940" y="1930113"/>
            <a:ext cx="3941805" cy="416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45470680-A1F7-4C33-8B22-7DFCD585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19</a:t>
            </a:fld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8BEE47C-C61A-4750-9890-0528E122A91A}"/>
              </a:ext>
            </a:extLst>
          </p:cNvPr>
          <p:cNvCxnSpPr>
            <a:cxnSpLocks/>
          </p:cNvCxnSpPr>
          <p:nvPr/>
        </p:nvCxnSpPr>
        <p:spPr>
          <a:xfrm>
            <a:off x="477302" y="1663004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2A464E87-8D5C-4612-BC7C-6B4EB38FFE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1188720" imgH="1148040" progId="Word.Picture.8">
                  <p:embed/>
                </p:oleObj>
              </mc:Choice>
              <mc:Fallback>
                <p:oleObj name="Picture" r:id="rId3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13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5F79C8-B5DB-4616-B3CB-966A9B3D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Flow-chart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53247D0-CD86-41AD-B13A-204470F6E7D5}"/>
              </a:ext>
            </a:extLst>
          </p:cNvPr>
          <p:cNvSpPr/>
          <p:nvPr/>
        </p:nvSpPr>
        <p:spPr>
          <a:xfrm>
            <a:off x="477302" y="2195568"/>
            <a:ext cx="2858746" cy="1281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Stadiazione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5C19BD9-0C4D-4210-A690-F8F2AB3C858D}"/>
              </a:ext>
            </a:extLst>
          </p:cNvPr>
          <p:cNvSpPr/>
          <p:nvPr/>
        </p:nvSpPr>
        <p:spPr>
          <a:xfrm>
            <a:off x="4216118" y="2195568"/>
            <a:ext cx="3199540" cy="1281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Ripresa biochimica di malattia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2AAFF43-AECE-440F-80F4-9EF8FDD06C27}"/>
              </a:ext>
            </a:extLst>
          </p:cNvPr>
          <p:cNvSpPr/>
          <p:nvPr/>
        </p:nvSpPr>
        <p:spPr>
          <a:xfrm>
            <a:off x="8295727" y="2195568"/>
            <a:ext cx="2827797" cy="1281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Rivalutazione </a:t>
            </a:r>
          </a:p>
          <a:p>
            <a:pPr algn="ctr"/>
            <a:r>
              <a:rPr lang="it-IT" sz="2400" dirty="0"/>
              <a:t>post-terapia </a:t>
            </a:r>
          </a:p>
          <a:p>
            <a:pPr algn="ctr"/>
            <a:r>
              <a:rPr lang="it-IT" sz="2400" dirty="0"/>
              <a:t>(OS e RC)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926F631-E1AB-4923-8254-DD6E6359EB7D}"/>
              </a:ext>
            </a:extLst>
          </p:cNvPr>
          <p:cNvSpPr/>
          <p:nvPr/>
        </p:nvSpPr>
        <p:spPr>
          <a:xfrm>
            <a:off x="1045863" y="3821656"/>
            <a:ext cx="2290187" cy="756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Malattia localizzata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FCE6EBA-AC01-4337-9222-3157DB220FF1}"/>
              </a:ext>
            </a:extLst>
          </p:cNvPr>
          <p:cNvSpPr/>
          <p:nvPr/>
        </p:nvSpPr>
        <p:spPr>
          <a:xfrm>
            <a:off x="1045863" y="4736056"/>
            <a:ext cx="2290187" cy="756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Malattia localmente avanzata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6B7D2CD-6682-4706-BAFE-F8797330DACF}"/>
              </a:ext>
            </a:extLst>
          </p:cNvPr>
          <p:cNvSpPr/>
          <p:nvPr/>
        </p:nvSpPr>
        <p:spPr>
          <a:xfrm>
            <a:off x="1045863" y="5650456"/>
            <a:ext cx="2290187" cy="7560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Malattia metastatica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84B3A4D-9D60-42D9-A38C-EE71D3D98A6F}"/>
              </a:ext>
            </a:extLst>
          </p:cNvPr>
          <p:cNvSpPr/>
          <p:nvPr/>
        </p:nvSpPr>
        <p:spPr>
          <a:xfrm>
            <a:off x="5109586" y="3821656"/>
            <a:ext cx="2308190" cy="756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Trattamento locale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AEEDBBC-94ED-46BF-AAB7-5C8704EF8857}"/>
              </a:ext>
            </a:extLst>
          </p:cNvPr>
          <p:cNvSpPr/>
          <p:nvPr/>
        </p:nvSpPr>
        <p:spPr>
          <a:xfrm>
            <a:off x="5109586" y="4736056"/>
            <a:ext cx="2308190" cy="756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Trattamento sistemico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B3BFCCB-C989-4121-8912-F7CD52A9039E}"/>
              </a:ext>
            </a:extLst>
          </p:cNvPr>
          <p:cNvSpPr/>
          <p:nvPr/>
        </p:nvSpPr>
        <p:spPr>
          <a:xfrm>
            <a:off x="5109586" y="5650456"/>
            <a:ext cx="2308190" cy="756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Trattamento combinato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140DC2D-46A8-4D2E-AE1B-00BDD967730A}"/>
              </a:ext>
            </a:extLst>
          </p:cNvPr>
          <p:cNvSpPr/>
          <p:nvPr/>
        </p:nvSpPr>
        <p:spPr>
          <a:xfrm rot="16200000">
            <a:off x="2559828" y="4840280"/>
            <a:ext cx="2613409" cy="5191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Terapia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257C42AF-8E98-4ADF-876E-53805C95F692}"/>
              </a:ext>
            </a:extLst>
          </p:cNvPr>
          <p:cNvCxnSpPr>
            <a:cxnSpLocks/>
          </p:cNvCxnSpPr>
          <p:nvPr/>
        </p:nvCxnSpPr>
        <p:spPr>
          <a:xfrm>
            <a:off x="743576" y="3476732"/>
            <a:ext cx="0" cy="2551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FB021BF1-6580-46D9-AEA9-611F6927040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53626" y="6028499"/>
            <a:ext cx="2922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3DEAE41-16E5-4D4D-87AE-8470E60A0EAD}"/>
              </a:ext>
            </a:extLst>
          </p:cNvPr>
          <p:cNvCxnSpPr>
            <a:cxnSpLocks/>
          </p:cNvCxnSpPr>
          <p:nvPr/>
        </p:nvCxnSpPr>
        <p:spPr>
          <a:xfrm flipH="1">
            <a:off x="753626" y="5105724"/>
            <a:ext cx="2922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7E9670AD-B156-4D08-AB47-487CF951AACA}"/>
              </a:ext>
            </a:extLst>
          </p:cNvPr>
          <p:cNvCxnSpPr>
            <a:cxnSpLocks/>
          </p:cNvCxnSpPr>
          <p:nvPr/>
        </p:nvCxnSpPr>
        <p:spPr>
          <a:xfrm flipH="1">
            <a:off x="753626" y="4218120"/>
            <a:ext cx="2922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E978ED60-7DE2-420E-AD9A-E12E89B59224}"/>
              </a:ext>
            </a:extLst>
          </p:cNvPr>
          <p:cNvCxnSpPr>
            <a:cxnSpLocks/>
          </p:cNvCxnSpPr>
          <p:nvPr/>
        </p:nvCxnSpPr>
        <p:spPr>
          <a:xfrm flipH="1">
            <a:off x="3327682" y="6030174"/>
            <a:ext cx="292237" cy="0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A9476F6F-861D-4E71-BF8F-121D5431952E}"/>
              </a:ext>
            </a:extLst>
          </p:cNvPr>
          <p:cNvCxnSpPr>
            <a:cxnSpLocks/>
          </p:cNvCxnSpPr>
          <p:nvPr/>
        </p:nvCxnSpPr>
        <p:spPr>
          <a:xfrm flipH="1">
            <a:off x="3327682" y="5107399"/>
            <a:ext cx="292237" cy="0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24DAA2-D620-498A-958C-0858CBF46468}"/>
              </a:ext>
            </a:extLst>
          </p:cNvPr>
          <p:cNvCxnSpPr>
            <a:cxnSpLocks/>
          </p:cNvCxnSpPr>
          <p:nvPr/>
        </p:nvCxnSpPr>
        <p:spPr>
          <a:xfrm flipH="1">
            <a:off x="3327682" y="4219795"/>
            <a:ext cx="292237" cy="0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250B370F-6FDE-4702-89D4-FA414CF07CF1}"/>
              </a:ext>
            </a:extLst>
          </p:cNvPr>
          <p:cNvCxnSpPr>
            <a:cxnSpLocks/>
          </p:cNvCxnSpPr>
          <p:nvPr/>
        </p:nvCxnSpPr>
        <p:spPr>
          <a:xfrm flipH="1">
            <a:off x="4666211" y="3476732"/>
            <a:ext cx="9214" cy="2551767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B765E9E-559B-43E4-936B-7F41677AF58F}"/>
              </a:ext>
            </a:extLst>
          </p:cNvPr>
          <p:cNvCxnSpPr>
            <a:cxnSpLocks/>
          </p:cNvCxnSpPr>
          <p:nvPr/>
        </p:nvCxnSpPr>
        <p:spPr>
          <a:xfrm flipH="1">
            <a:off x="4126090" y="6060319"/>
            <a:ext cx="553941" cy="0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BBB23A1B-9A34-4DC3-A2C4-305ACB0E1282}"/>
              </a:ext>
            </a:extLst>
          </p:cNvPr>
          <p:cNvCxnSpPr>
            <a:cxnSpLocks/>
            <a:endCxn id="17" idx="2"/>
          </p:cNvCxnSpPr>
          <p:nvPr/>
        </p:nvCxnSpPr>
        <p:spPr>
          <a:xfrm flipH="1">
            <a:off x="4126090" y="5099837"/>
            <a:ext cx="544728" cy="0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2E746F8-D195-4D72-A357-113CC7500050}"/>
              </a:ext>
            </a:extLst>
          </p:cNvPr>
          <p:cNvCxnSpPr>
            <a:cxnSpLocks/>
          </p:cNvCxnSpPr>
          <p:nvPr/>
        </p:nvCxnSpPr>
        <p:spPr>
          <a:xfrm flipH="1">
            <a:off x="4126090" y="4249940"/>
            <a:ext cx="553941" cy="0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EA91AB0A-4970-494C-8BCF-32E60A844E9B}"/>
              </a:ext>
            </a:extLst>
          </p:cNvPr>
          <p:cNvCxnSpPr>
            <a:cxnSpLocks/>
          </p:cNvCxnSpPr>
          <p:nvPr/>
        </p:nvCxnSpPr>
        <p:spPr>
          <a:xfrm>
            <a:off x="4809824" y="3483428"/>
            <a:ext cx="0" cy="25517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27D50874-6ECD-43ED-A79E-8C80702F8959}"/>
              </a:ext>
            </a:extLst>
          </p:cNvPr>
          <p:cNvCxnSpPr>
            <a:cxnSpLocks/>
          </p:cNvCxnSpPr>
          <p:nvPr/>
        </p:nvCxnSpPr>
        <p:spPr>
          <a:xfrm flipH="1">
            <a:off x="4819874" y="6035195"/>
            <a:ext cx="2922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6B585796-0E12-4CE2-B3D4-93C4F79D289F}"/>
              </a:ext>
            </a:extLst>
          </p:cNvPr>
          <p:cNvCxnSpPr>
            <a:cxnSpLocks/>
          </p:cNvCxnSpPr>
          <p:nvPr/>
        </p:nvCxnSpPr>
        <p:spPr>
          <a:xfrm flipH="1">
            <a:off x="4819874" y="5112420"/>
            <a:ext cx="2922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CF13F9E0-C1FA-4E04-8522-450C8220C3B6}"/>
              </a:ext>
            </a:extLst>
          </p:cNvPr>
          <p:cNvCxnSpPr>
            <a:cxnSpLocks/>
          </p:cNvCxnSpPr>
          <p:nvPr/>
        </p:nvCxnSpPr>
        <p:spPr>
          <a:xfrm flipH="1">
            <a:off x="4819874" y="4224816"/>
            <a:ext cx="2922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9A3E8235-FD38-45CB-9F47-BF03F75E55AE}"/>
              </a:ext>
            </a:extLst>
          </p:cNvPr>
          <p:cNvCxnSpPr>
            <a:cxnSpLocks/>
          </p:cNvCxnSpPr>
          <p:nvPr/>
        </p:nvCxnSpPr>
        <p:spPr>
          <a:xfrm flipH="1">
            <a:off x="8722404" y="3478406"/>
            <a:ext cx="9214" cy="2551767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4AB9FE9E-8ECA-4DB0-B726-BE1C5FBBAD32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7417776" y="6022607"/>
            <a:ext cx="1304628" cy="5892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A05207F6-98C3-48DB-8DB7-6479A8881319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7417776" y="5101511"/>
            <a:ext cx="1309236" cy="12588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079165F0-8EDC-499A-92BE-8B6E163913F2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7417776" y="4199699"/>
            <a:ext cx="1313842" cy="0"/>
          </a:xfrm>
          <a:prstGeom prst="line">
            <a:avLst/>
          </a:prstGeom>
          <a:ln>
            <a:prstDash val="sysDot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61F608D5-B769-4DC1-9EE3-7950567F79C0}"/>
              </a:ext>
            </a:extLst>
          </p:cNvPr>
          <p:cNvSpPr/>
          <p:nvPr/>
        </p:nvSpPr>
        <p:spPr>
          <a:xfrm>
            <a:off x="2465196" y="1714658"/>
            <a:ext cx="884255" cy="4438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DD6E62AA-6C6A-43DB-9F91-58B5B86B9B91}"/>
              </a:ext>
            </a:extLst>
          </p:cNvPr>
          <p:cNvSpPr/>
          <p:nvPr/>
        </p:nvSpPr>
        <p:spPr>
          <a:xfrm>
            <a:off x="6509632" y="1694215"/>
            <a:ext cx="884255" cy="4438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41493BF4-4DBF-452F-A058-194D3D66C74A}"/>
              </a:ext>
            </a:extLst>
          </p:cNvPr>
          <p:cNvSpPr/>
          <p:nvPr/>
        </p:nvSpPr>
        <p:spPr>
          <a:xfrm>
            <a:off x="10239269" y="1703421"/>
            <a:ext cx="884255" cy="4438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5E266CF-E999-4C6D-84FC-3F473C1CB112}"/>
              </a:ext>
            </a:extLst>
          </p:cNvPr>
          <p:cNvSpPr txBox="1"/>
          <p:nvPr/>
        </p:nvSpPr>
        <p:spPr>
          <a:xfrm>
            <a:off x="10013182" y="6175709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OS=</a:t>
            </a:r>
            <a:r>
              <a:rPr lang="it-IT" sz="1200" dirty="0" err="1"/>
              <a:t>ormono</a:t>
            </a:r>
            <a:r>
              <a:rPr lang="it-IT" sz="1200" dirty="0"/>
              <a:t>-sensibile</a:t>
            </a:r>
          </a:p>
          <a:p>
            <a:r>
              <a:rPr lang="it-IT" sz="1200" dirty="0"/>
              <a:t>RC= resistente alla castrazione</a:t>
            </a: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E4EA7873-F77B-49E0-8AED-882206A06173}"/>
              </a:ext>
            </a:extLst>
          </p:cNvPr>
          <p:cNvSpPr/>
          <p:nvPr/>
        </p:nvSpPr>
        <p:spPr>
          <a:xfrm>
            <a:off x="477303" y="1699586"/>
            <a:ext cx="1924254" cy="44387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Scintigrafia ossea</a:t>
            </a: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DAC3E5E7-B23F-4DFD-B393-E1B5252073E1}"/>
              </a:ext>
            </a:extLst>
          </p:cNvPr>
          <p:cNvSpPr/>
          <p:nvPr/>
        </p:nvSpPr>
        <p:spPr>
          <a:xfrm>
            <a:off x="4236244" y="1699586"/>
            <a:ext cx="2239053" cy="44387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Scintigrafia ossea</a:t>
            </a: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F1758873-6031-4C20-9665-EB5FFE1B7F39}"/>
              </a:ext>
            </a:extLst>
          </p:cNvPr>
          <p:cNvSpPr/>
          <p:nvPr/>
        </p:nvSpPr>
        <p:spPr>
          <a:xfrm>
            <a:off x="8280681" y="1714189"/>
            <a:ext cx="1924254" cy="44387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Scintigrafia ossea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9D68F2-08F8-4BBB-AEB6-26053485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2</a:t>
            </a:fld>
            <a:endParaRPr lang="it-IT"/>
          </a:p>
        </p:txBody>
      </p:sp>
      <p:graphicFrame>
        <p:nvGraphicFramePr>
          <p:cNvPr id="48" name="Oggetto 47">
            <a:extLst>
              <a:ext uri="{FF2B5EF4-FFF2-40B4-BE49-F238E27FC236}">
                <a16:creationId xmlns:a16="http://schemas.microsoft.com/office/drawing/2014/main" id="{B8EB9A19-6BE9-4F90-9039-043DFD050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902204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1188720" imgH="1148040" progId="Word.Picture.8">
                  <p:embed/>
                </p:oleObj>
              </mc:Choice>
              <mc:Fallback>
                <p:oleObj name="Picture" r:id="rId2" imgW="1188720" imgH="1148040" progId="Word.Picture.8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1F92F4BA-9CD1-49AF-A804-CBB81D46E6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27B1F2E-0AF7-4CB7-8D40-298B30B49538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7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2891-D45F-4EAA-8335-8CE1AE08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365125"/>
            <a:ext cx="11690348" cy="1325563"/>
          </a:xfrm>
        </p:spPr>
        <p:txBody>
          <a:bodyPr/>
          <a:lstStyle/>
          <a:p>
            <a:r>
              <a:rPr lang="it-IT" dirty="0"/>
              <a:t>PET/CT e </a:t>
            </a:r>
            <a:r>
              <a:rPr lang="it-IT" dirty="0" err="1"/>
              <a:t>ca</a:t>
            </a:r>
            <a:r>
              <a:rPr lang="it-IT" dirty="0"/>
              <a:t> della prostata: </a:t>
            </a:r>
            <a:r>
              <a:rPr lang="it-IT" dirty="0" err="1"/>
              <a:t>ristadiazione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(PSMA vs. FACBC)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B807ED-5493-4C92-B904-9E03F55F5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928" t="33218" r="25425" b="19381"/>
          <a:stretch/>
        </p:blipFill>
        <p:spPr>
          <a:xfrm>
            <a:off x="351313" y="2378676"/>
            <a:ext cx="5668488" cy="2984156"/>
          </a:xfrm>
          <a:prstGeom prst="rect">
            <a:avLst/>
          </a:prstGeom>
        </p:spPr>
      </p:pic>
      <p:pic>
        <p:nvPicPr>
          <p:cNvPr id="10" name="Segnaposto contenuto 9" descr="6489_Evangelista.pdf - Adobe Acrobat Reader DC">
            <a:extLst>
              <a:ext uri="{FF2B5EF4-FFF2-40B4-BE49-F238E27FC236}">
                <a16:creationId xmlns:a16="http://schemas.microsoft.com/office/drawing/2014/main" id="{365C9021-CD8E-4FEA-8B6F-D01EB655F9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5" t="35343" r="10812" b="15531"/>
          <a:stretch/>
        </p:blipFill>
        <p:spPr>
          <a:xfrm>
            <a:off x="6289588" y="2322385"/>
            <a:ext cx="5500228" cy="3040447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0350412-0112-4961-BECE-BE5977E96A8E}"/>
              </a:ext>
            </a:extLst>
          </p:cNvPr>
          <p:cNvSpPr/>
          <p:nvPr/>
        </p:nvSpPr>
        <p:spPr>
          <a:xfrm>
            <a:off x="1910751" y="5338807"/>
            <a:ext cx="2549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/>
              <a:t>Clin</a:t>
            </a:r>
            <a:r>
              <a:rPr lang="it-IT" sz="1600" dirty="0"/>
              <a:t> </a:t>
            </a:r>
            <a:r>
              <a:rPr lang="it-IT" sz="1600" dirty="0" err="1"/>
              <a:t>Nucl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2019; in press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BA39B81-AC6C-4AF7-90E9-3DAAFB626DA0}"/>
              </a:ext>
            </a:extLst>
          </p:cNvPr>
          <p:cNvSpPr/>
          <p:nvPr/>
        </p:nvSpPr>
        <p:spPr>
          <a:xfrm>
            <a:off x="1670206" y="1968776"/>
            <a:ext cx="3030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N = 58 </a:t>
            </a:r>
            <a:r>
              <a:rPr lang="it-IT" dirty="0" err="1"/>
              <a:t>pts</a:t>
            </a:r>
            <a:r>
              <a:rPr lang="it-IT" dirty="0"/>
              <a:t>; PSA 0.2-230 </a:t>
            </a:r>
            <a:r>
              <a:rPr lang="it-IT" dirty="0" err="1"/>
              <a:t>ng</a:t>
            </a:r>
            <a:r>
              <a:rPr lang="it-IT" dirty="0"/>
              <a:t>/</a:t>
            </a:r>
            <a:r>
              <a:rPr lang="it-IT" dirty="0" err="1"/>
              <a:t>mL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A9AD54-21C9-4783-B6A8-274246845E29}"/>
              </a:ext>
            </a:extLst>
          </p:cNvPr>
          <p:cNvSpPr/>
          <p:nvPr/>
        </p:nvSpPr>
        <p:spPr>
          <a:xfrm>
            <a:off x="7814171" y="5338807"/>
            <a:ext cx="2865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Lancet </a:t>
            </a:r>
            <a:r>
              <a:rPr lang="fr-FR" sz="1600" dirty="0" err="1"/>
              <a:t>Oncol</a:t>
            </a:r>
            <a:r>
              <a:rPr lang="fr-FR" sz="1600" dirty="0"/>
              <a:t> 2019; 20: 1286–94</a:t>
            </a:r>
            <a:endParaRPr lang="it-IT" sz="44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9259A5F-ADA9-4689-AE66-C4703FF583CA}"/>
              </a:ext>
            </a:extLst>
          </p:cNvPr>
          <p:cNvSpPr/>
          <p:nvPr/>
        </p:nvSpPr>
        <p:spPr>
          <a:xfrm>
            <a:off x="7945457" y="1968776"/>
            <a:ext cx="260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N = 50 </a:t>
            </a:r>
            <a:r>
              <a:rPr lang="it-IT" dirty="0" err="1"/>
              <a:t>pts</a:t>
            </a:r>
            <a:r>
              <a:rPr lang="it-IT" dirty="0"/>
              <a:t>; PSA &lt; 2 </a:t>
            </a:r>
            <a:r>
              <a:rPr lang="it-IT" dirty="0" err="1"/>
              <a:t>ng</a:t>
            </a:r>
            <a:r>
              <a:rPr lang="it-IT" dirty="0"/>
              <a:t>/</a:t>
            </a:r>
            <a:r>
              <a:rPr lang="it-IT" dirty="0" err="1"/>
              <a:t>mL</a:t>
            </a: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20F3565-EED9-42B0-80FB-BA1437F9BF82}"/>
              </a:ext>
            </a:extLst>
          </p:cNvPr>
          <p:cNvSpPr/>
          <p:nvPr/>
        </p:nvSpPr>
        <p:spPr>
          <a:xfrm>
            <a:off x="284205" y="1968776"/>
            <a:ext cx="5811795" cy="41883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0AC7402-C7D9-4106-A969-7F3454FBBD30}"/>
              </a:ext>
            </a:extLst>
          </p:cNvPr>
          <p:cNvSpPr/>
          <p:nvPr/>
        </p:nvSpPr>
        <p:spPr>
          <a:xfrm>
            <a:off x="6162758" y="1968776"/>
            <a:ext cx="5811795" cy="41883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EA6F01-3243-414F-B611-36D376D134A2}"/>
              </a:ext>
            </a:extLst>
          </p:cNvPr>
          <p:cNvSpPr txBox="1"/>
          <p:nvPr/>
        </p:nvSpPr>
        <p:spPr>
          <a:xfrm>
            <a:off x="286689" y="5787821"/>
            <a:ext cx="584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FACBC e PSMA sono analoghi in termini di ricerca di malattia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17CE59-1992-4682-91A0-A2D7290F37FB}"/>
              </a:ext>
            </a:extLst>
          </p:cNvPr>
          <p:cNvSpPr txBox="1"/>
          <p:nvPr/>
        </p:nvSpPr>
        <p:spPr>
          <a:xfrm>
            <a:off x="6393004" y="5787821"/>
            <a:ext cx="532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 PSMA è il tracciante di scelta nella ricerca di malattia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0E015E-E683-4FDC-BD7D-B555664B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20</a:t>
            </a:fld>
            <a:endParaRPr lang="it-IT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5BB08873-CB96-49E6-921D-95B21BCC6089}"/>
              </a:ext>
            </a:extLst>
          </p:cNvPr>
          <p:cNvCxnSpPr>
            <a:cxnSpLocks/>
          </p:cNvCxnSpPr>
          <p:nvPr/>
        </p:nvCxnSpPr>
        <p:spPr>
          <a:xfrm>
            <a:off x="284205" y="1690688"/>
            <a:ext cx="11572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59E4257C-232E-4E07-9392-B56FA1FE48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1188720" imgH="1148040" progId="Word.Picture.8">
                  <p:embed/>
                </p:oleObj>
              </mc:Choice>
              <mc:Fallback>
                <p:oleObj name="Picture" r:id="rId4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5E9E0-A648-411C-8356-6FE1C9FD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</a:t>
            </a:r>
            <a:r>
              <a:rPr lang="it-IT" dirty="0" err="1"/>
              <a:t>sRT</a:t>
            </a: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FA6AEE4-E6B5-4335-B8FE-002CA617D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40" t="20846" r="11508" b="15976"/>
          <a:stretch/>
        </p:blipFill>
        <p:spPr>
          <a:xfrm>
            <a:off x="1170479" y="2086711"/>
            <a:ext cx="9722086" cy="439273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A63989-D7E9-49EE-BF97-A6449474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21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F39B0D-5CAD-41E4-BB0E-46CFA787EAEB}"/>
              </a:ext>
            </a:extLst>
          </p:cNvPr>
          <p:cNvSpPr txBox="1"/>
          <p:nvPr/>
        </p:nvSpPr>
        <p:spPr>
          <a:xfrm>
            <a:off x="1060937" y="1723213"/>
            <a:ext cx="535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Pazienti con PSA &lt; 1ng/</a:t>
            </a:r>
            <a:r>
              <a:rPr lang="it-IT" dirty="0" err="1"/>
              <a:t>mL</a:t>
            </a:r>
            <a:r>
              <a:rPr lang="it-IT" dirty="0"/>
              <a:t> candidati a RT di salvataggio</a:t>
            </a:r>
          </a:p>
        </p:txBody>
      </p:sp>
    </p:spTree>
    <p:extLst>
      <p:ext uri="{BB962C8B-B14F-4D97-AF65-F5344CB8AC3E}">
        <p14:creationId xmlns:p14="http://schemas.microsoft.com/office/powerpoint/2010/main" val="24233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A8A12F-1B57-4BB1-9ED7-F17F81AC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5" y="589921"/>
            <a:ext cx="11295045" cy="1143000"/>
          </a:xfrm>
        </p:spPr>
        <p:txBody>
          <a:bodyPr/>
          <a:lstStyle/>
          <a:p>
            <a:pPr algn="ctr"/>
            <a:r>
              <a:rPr lang="it-IT" dirty="0"/>
              <a:t>Imaging per PSA &lt; 0.5 </a:t>
            </a:r>
            <a:r>
              <a:rPr lang="it-IT" dirty="0" err="1"/>
              <a:t>ng</a:t>
            </a:r>
            <a:r>
              <a:rPr lang="it-IT" dirty="0"/>
              <a:t>/</a:t>
            </a:r>
            <a:r>
              <a:rPr lang="it-IT" dirty="0" err="1"/>
              <a:t>mL</a:t>
            </a:r>
            <a:endParaRPr lang="it-IT" dirty="0"/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6E90ADFF-C624-445D-ACDD-8D7247B53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8627"/>
            <a:ext cx="2700044" cy="650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869D0-A62E-4066-ABE8-F87A3AC4699C}"/>
              </a:ext>
            </a:extLst>
          </p:cNvPr>
          <p:cNvSpPr/>
          <p:nvPr/>
        </p:nvSpPr>
        <p:spPr>
          <a:xfrm>
            <a:off x="287355" y="1938636"/>
            <a:ext cx="5073741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119 </a:t>
            </a:r>
            <a:r>
              <a:rPr lang="it-IT" sz="2400" dirty="0" err="1"/>
              <a:t>pts</a:t>
            </a:r>
            <a:endParaRPr lang="it-IT" sz="2400" dirty="0"/>
          </a:p>
          <a:p>
            <a:pPr algn="ctr"/>
            <a:r>
              <a:rPr lang="it-IT" sz="2400" dirty="0"/>
              <a:t>(RP ± </a:t>
            </a:r>
            <a:r>
              <a:rPr lang="it-IT" sz="2400" dirty="0" err="1"/>
              <a:t>adjuvant</a:t>
            </a:r>
            <a:r>
              <a:rPr lang="it-IT" sz="24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A7D80-4EA6-4C41-91C4-4A45119B77AE}"/>
              </a:ext>
            </a:extLst>
          </p:cNvPr>
          <p:cNvSpPr/>
          <p:nvPr/>
        </p:nvSpPr>
        <p:spPr>
          <a:xfrm>
            <a:off x="287355" y="3191339"/>
            <a:ext cx="1584176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9 </a:t>
            </a:r>
            <a:r>
              <a:rPr lang="it-IT" sz="1867" dirty="0" err="1"/>
              <a:t>pts</a:t>
            </a:r>
            <a:endParaRPr lang="it-IT" sz="1867" dirty="0"/>
          </a:p>
          <a:p>
            <a:pPr algn="ctr"/>
            <a:r>
              <a:rPr lang="it-IT" sz="1867" dirty="0"/>
              <a:t>Under ADT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16E174-EFD3-4C2E-A3D6-43D878A63EE0}"/>
              </a:ext>
            </a:extLst>
          </p:cNvPr>
          <p:cNvSpPr/>
          <p:nvPr/>
        </p:nvSpPr>
        <p:spPr>
          <a:xfrm>
            <a:off x="2031396" y="3191339"/>
            <a:ext cx="1584176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28 </a:t>
            </a:r>
            <a:r>
              <a:rPr lang="it-IT" sz="1867" dirty="0" err="1"/>
              <a:t>pts</a:t>
            </a:r>
            <a:endParaRPr lang="it-IT" sz="1867" dirty="0"/>
          </a:p>
          <a:p>
            <a:pPr algn="ctr"/>
            <a:r>
              <a:rPr lang="it-IT" sz="1867" dirty="0"/>
              <a:t>After ADT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6E1977-A8A3-414E-AB7C-45B88BAC623A}"/>
              </a:ext>
            </a:extLst>
          </p:cNvPr>
          <p:cNvSpPr/>
          <p:nvPr/>
        </p:nvSpPr>
        <p:spPr>
          <a:xfrm>
            <a:off x="3776920" y="3191339"/>
            <a:ext cx="1584176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82 </a:t>
            </a:r>
            <a:r>
              <a:rPr lang="it-IT" sz="1867" dirty="0" err="1"/>
              <a:t>pts</a:t>
            </a:r>
            <a:endParaRPr lang="it-IT" sz="1867" dirty="0"/>
          </a:p>
          <a:p>
            <a:pPr algn="ctr"/>
            <a:r>
              <a:rPr lang="it-IT" sz="1867" dirty="0"/>
              <a:t>no ADT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B0AEB9-D459-470B-B2B1-4B435C4A6E7F}"/>
              </a:ext>
            </a:extLst>
          </p:cNvPr>
          <p:cNvSpPr/>
          <p:nvPr/>
        </p:nvSpPr>
        <p:spPr>
          <a:xfrm>
            <a:off x="335360" y="4462298"/>
            <a:ext cx="5025736" cy="4800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PSMA positive in 41 (34.4%) </a:t>
            </a:r>
            <a:r>
              <a:rPr lang="it-IT" sz="2400" dirty="0" err="1"/>
              <a:t>pts</a:t>
            </a:r>
            <a:endParaRPr lang="it-IT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CBEF7-1D2A-4874-ADE8-5ECED14DC900}"/>
              </a:ext>
            </a:extLst>
          </p:cNvPr>
          <p:cNvSpPr/>
          <p:nvPr/>
        </p:nvSpPr>
        <p:spPr>
          <a:xfrm>
            <a:off x="527381" y="5052053"/>
            <a:ext cx="1096040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3 Prostate bed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6E2D0D-A0AB-4FA5-B9C0-A27835727C77}"/>
              </a:ext>
            </a:extLst>
          </p:cNvPr>
          <p:cNvSpPr/>
          <p:nvPr/>
        </p:nvSpPr>
        <p:spPr>
          <a:xfrm>
            <a:off x="1724144" y="5052053"/>
            <a:ext cx="1096040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32 </a:t>
            </a:r>
            <a:r>
              <a:rPr lang="it-IT" sz="1867" dirty="0" err="1"/>
              <a:t>Pelvic</a:t>
            </a:r>
            <a:r>
              <a:rPr lang="it-IT" sz="1867" dirty="0"/>
              <a:t> </a:t>
            </a:r>
            <a:r>
              <a:rPr lang="it-IT" sz="1867" dirty="0" err="1"/>
              <a:t>LNs</a:t>
            </a:r>
            <a:endParaRPr lang="it-IT" sz="186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F1A535-5B58-4EC0-AC54-0140C525D96A}"/>
              </a:ext>
            </a:extLst>
          </p:cNvPr>
          <p:cNvSpPr/>
          <p:nvPr/>
        </p:nvSpPr>
        <p:spPr>
          <a:xfrm>
            <a:off x="2912824" y="5052053"/>
            <a:ext cx="1096040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10 </a:t>
            </a:r>
            <a:r>
              <a:rPr lang="it-IT" sz="1867" dirty="0" err="1"/>
              <a:t>Distant</a:t>
            </a:r>
            <a:r>
              <a:rPr lang="it-IT" sz="1867" dirty="0"/>
              <a:t> </a:t>
            </a:r>
            <a:r>
              <a:rPr lang="it-IT" sz="1867" dirty="0" err="1"/>
              <a:t>LNs</a:t>
            </a:r>
            <a:endParaRPr lang="it-IT" sz="1867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C6F705-9BCF-4E00-8E9C-C9E03B7724F9}"/>
              </a:ext>
            </a:extLst>
          </p:cNvPr>
          <p:cNvSpPr/>
          <p:nvPr/>
        </p:nvSpPr>
        <p:spPr>
          <a:xfrm>
            <a:off x="4083439" y="5052053"/>
            <a:ext cx="1096040" cy="969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dirty="0"/>
              <a:t>41 Bone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AD7129-0A9F-418C-B9F1-7FA61E95AD78}"/>
              </a:ext>
            </a:extLst>
          </p:cNvPr>
          <p:cNvCxnSpPr>
            <a:cxnSpLocks/>
            <a:stCxn id="2" idx="2"/>
            <a:endCxn id="2" idx="2"/>
          </p:cNvCxnSpPr>
          <p:nvPr/>
        </p:nvCxnSpPr>
        <p:spPr>
          <a:xfrm>
            <a:off x="2824225" y="290787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FB0D2F-ED5A-4FE4-BF4B-9A2C48ADDFAA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 flipH="1">
            <a:off x="2823484" y="2907871"/>
            <a:ext cx="741" cy="28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8F78CD-3421-405E-B780-266EBA3BDCF5}"/>
              </a:ext>
            </a:extLst>
          </p:cNvPr>
          <p:cNvCxnSpPr>
            <a:cxnSpLocks/>
          </p:cNvCxnSpPr>
          <p:nvPr/>
        </p:nvCxnSpPr>
        <p:spPr>
          <a:xfrm flipH="1">
            <a:off x="4559830" y="2930691"/>
            <a:ext cx="741" cy="28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105660-6123-4768-91DA-A0575A022EDC}"/>
              </a:ext>
            </a:extLst>
          </p:cNvPr>
          <p:cNvCxnSpPr>
            <a:cxnSpLocks/>
          </p:cNvCxnSpPr>
          <p:nvPr/>
        </p:nvCxnSpPr>
        <p:spPr>
          <a:xfrm flipH="1">
            <a:off x="1103446" y="2926127"/>
            <a:ext cx="741" cy="28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F6701E-A18F-47FB-9F70-B42BD39B7B2E}"/>
              </a:ext>
            </a:extLst>
          </p:cNvPr>
          <p:cNvCxnSpPr>
            <a:cxnSpLocks/>
          </p:cNvCxnSpPr>
          <p:nvPr/>
        </p:nvCxnSpPr>
        <p:spPr>
          <a:xfrm flipH="1">
            <a:off x="2823484" y="4156010"/>
            <a:ext cx="741" cy="28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13A2EE-8D6A-44FA-ACFA-3917EA520341}"/>
              </a:ext>
            </a:extLst>
          </p:cNvPr>
          <p:cNvCxnSpPr>
            <a:cxnSpLocks/>
          </p:cNvCxnSpPr>
          <p:nvPr/>
        </p:nvCxnSpPr>
        <p:spPr>
          <a:xfrm flipH="1">
            <a:off x="4559830" y="4178830"/>
            <a:ext cx="741" cy="28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C6ADF5A-C8EB-460A-89A4-48B7E770A841}"/>
              </a:ext>
            </a:extLst>
          </p:cNvPr>
          <p:cNvCxnSpPr>
            <a:cxnSpLocks/>
          </p:cNvCxnSpPr>
          <p:nvPr/>
        </p:nvCxnSpPr>
        <p:spPr>
          <a:xfrm flipH="1">
            <a:off x="1103446" y="4174266"/>
            <a:ext cx="741" cy="283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C59C590C-8EA6-47FD-BF02-BD716564C187}"/>
              </a:ext>
            </a:extLst>
          </p:cNvPr>
          <p:cNvGraphicFramePr>
            <a:graphicFrameLocks noGrp="1"/>
          </p:cNvGraphicFramePr>
          <p:nvPr/>
        </p:nvGraphicFramePr>
        <p:xfrm>
          <a:off x="5548106" y="1938635"/>
          <a:ext cx="6116513" cy="410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204">
                  <a:extLst>
                    <a:ext uri="{9D8B030D-6E8A-4147-A177-3AD203B41FA5}">
                      <a16:colId xmlns:a16="http://schemas.microsoft.com/office/drawing/2014/main" val="2214389196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180145406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96303237"/>
                    </a:ext>
                  </a:extLst>
                </a:gridCol>
              </a:tblGrid>
              <a:tr h="788285">
                <a:tc>
                  <a:txBody>
                    <a:bodyPr/>
                    <a:lstStyle/>
                    <a:p>
                      <a:r>
                        <a:rPr lang="it-IT" sz="1800" dirty="0" err="1"/>
                        <a:t>Proposed</a:t>
                      </a:r>
                      <a:r>
                        <a:rPr lang="it-IT" sz="1800" dirty="0"/>
                        <a:t> treatment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Blinded</a:t>
                      </a:r>
                      <a:r>
                        <a:rPr lang="it-IT" sz="1800" dirty="0"/>
                        <a:t> to PSMA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According</a:t>
                      </a:r>
                      <a:r>
                        <a:rPr lang="it-IT" sz="1800" dirty="0"/>
                        <a:t> to PSMA %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737580042"/>
                  </a:ext>
                </a:extLst>
              </a:tr>
              <a:tr h="1970711">
                <a:tc>
                  <a:txBody>
                    <a:bodyPr/>
                    <a:lstStyle/>
                    <a:p>
                      <a:r>
                        <a:rPr lang="it-IT" sz="1800" dirty="0"/>
                        <a:t>S-RT</a:t>
                      </a:r>
                    </a:p>
                    <a:p>
                      <a:r>
                        <a:rPr lang="it-IT" sz="1800" dirty="0"/>
                        <a:t>  PB </a:t>
                      </a:r>
                      <a:r>
                        <a:rPr lang="it-IT" sz="1800" dirty="0" err="1"/>
                        <a:t>only</a:t>
                      </a:r>
                      <a:endParaRPr lang="it-IT" sz="1800" dirty="0"/>
                    </a:p>
                    <a:p>
                      <a:r>
                        <a:rPr lang="it-IT" sz="1800" dirty="0"/>
                        <a:t>  PB + </a:t>
                      </a:r>
                      <a:r>
                        <a:rPr lang="it-IT" sz="1800" dirty="0" err="1"/>
                        <a:t>pelvic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LNs</a:t>
                      </a:r>
                      <a:endParaRPr lang="it-IT" sz="1800" dirty="0"/>
                    </a:p>
                    <a:p>
                      <a:r>
                        <a:rPr lang="it-IT" sz="1800" dirty="0"/>
                        <a:t>  PB + bed </a:t>
                      </a:r>
                      <a:r>
                        <a:rPr lang="it-IT" sz="1800" dirty="0" err="1"/>
                        <a:t>boost</a:t>
                      </a:r>
                      <a:endParaRPr lang="it-IT" sz="1800" dirty="0"/>
                    </a:p>
                    <a:p>
                      <a:r>
                        <a:rPr lang="it-IT" sz="1800" dirty="0"/>
                        <a:t>  PB + </a:t>
                      </a:r>
                      <a:r>
                        <a:rPr lang="it-IT" sz="1800" dirty="0" err="1"/>
                        <a:t>pelvic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LNs</a:t>
                      </a:r>
                      <a:r>
                        <a:rPr lang="it-IT" sz="1800" dirty="0"/>
                        <a:t> + LN </a:t>
                      </a:r>
                      <a:r>
                        <a:rPr lang="it-IT" sz="1800" dirty="0" err="1"/>
                        <a:t>boost</a:t>
                      </a:r>
                      <a:endParaRPr lang="it-IT" sz="1800" dirty="0"/>
                    </a:p>
                    <a:p>
                      <a:r>
                        <a:rPr lang="it-IT" sz="1800" dirty="0"/>
                        <a:t>  PB + bed </a:t>
                      </a:r>
                      <a:r>
                        <a:rPr lang="it-IT" sz="1800" dirty="0" err="1"/>
                        <a:t>boost</a:t>
                      </a:r>
                      <a:r>
                        <a:rPr lang="it-IT" sz="1800" dirty="0"/>
                        <a:t> +</a:t>
                      </a:r>
                      <a:r>
                        <a:rPr lang="it-IT" sz="1800" dirty="0" err="1"/>
                        <a:t>LNs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 err="1"/>
                        <a:t>boost</a:t>
                      </a:r>
                      <a:r>
                        <a:rPr lang="it-IT" sz="1800" dirty="0"/>
                        <a:t> LN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81 (68.1)</a:t>
                      </a:r>
                    </a:p>
                    <a:p>
                      <a:pPr algn="ctr"/>
                      <a:r>
                        <a:rPr lang="it-IT" sz="1800" dirty="0"/>
                        <a:t>74 (62.2)</a:t>
                      </a:r>
                    </a:p>
                    <a:p>
                      <a:pPr algn="ctr"/>
                      <a:r>
                        <a:rPr lang="it-IT" sz="1800" dirty="0"/>
                        <a:t>7 (5.9)</a:t>
                      </a:r>
                    </a:p>
                    <a:p>
                      <a:pPr algn="ctr"/>
                      <a:r>
                        <a:rPr lang="it-IT" sz="1800" dirty="0"/>
                        <a:t>0</a:t>
                      </a:r>
                    </a:p>
                    <a:p>
                      <a:pPr algn="ctr"/>
                      <a:r>
                        <a:rPr lang="it-IT" sz="1800" dirty="0"/>
                        <a:t>0</a:t>
                      </a:r>
                    </a:p>
                    <a:p>
                      <a:pPr algn="ctr"/>
                      <a:r>
                        <a:rPr lang="it-IT" sz="1800" dirty="0"/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70 (58.8)</a:t>
                      </a:r>
                    </a:p>
                    <a:p>
                      <a:pPr algn="ctr"/>
                      <a:r>
                        <a:rPr lang="it-IT" sz="1800" dirty="0"/>
                        <a:t>58 (48.7)</a:t>
                      </a:r>
                    </a:p>
                    <a:p>
                      <a:pPr algn="ctr"/>
                      <a:r>
                        <a:rPr lang="it-IT" sz="1800" dirty="0"/>
                        <a:t>4 (3.3)</a:t>
                      </a:r>
                    </a:p>
                    <a:p>
                      <a:pPr algn="ctr"/>
                      <a:r>
                        <a:rPr lang="it-IT" sz="1800" dirty="0"/>
                        <a:t>2 (1.7)</a:t>
                      </a:r>
                    </a:p>
                    <a:p>
                      <a:pPr algn="ctr"/>
                      <a:r>
                        <a:rPr lang="it-IT" sz="1800" dirty="0"/>
                        <a:t>5 (4.2)</a:t>
                      </a:r>
                    </a:p>
                    <a:p>
                      <a:pPr algn="ctr"/>
                      <a:r>
                        <a:rPr lang="it-IT" sz="1800" dirty="0"/>
                        <a:t>1 (0.8)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559006471"/>
                  </a:ext>
                </a:extLst>
              </a:tr>
              <a:tr h="385929">
                <a:tc>
                  <a:txBody>
                    <a:bodyPr/>
                    <a:lstStyle/>
                    <a:p>
                      <a:r>
                        <a:rPr lang="it-IT" sz="1800" dirty="0"/>
                        <a:t>SBRT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29 (24.4)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132577549"/>
                  </a:ext>
                </a:extLst>
              </a:tr>
              <a:tr h="385929">
                <a:tc>
                  <a:txBody>
                    <a:bodyPr/>
                    <a:lstStyle/>
                    <a:p>
                      <a:r>
                        <a:rPr lang="it-IT" sz="1800" dirty="0"/>
                        <a:t>PLND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 (0.8)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715707338"/>
                  </a:ext>
                </a:extLst>
              </a:tr>
              <a:tr h="551799">
                <a:tc>
                  <a:txBody>
                    <a:bodyPr/>
                    <a:lstStyle/>
                    <a:p>
                      <a:r>
                        <a:rPr lang="it-IT" sz="1800" dirty="0"/>
                        <a:t>ADT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38 (31.9)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21 (17.6)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16008286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950174FA-CF67-4E1B-9180-1F7ACCBEE74D}"/>
              </a:ext>
            </a:extLst>
          </p:cNvPr>
          <p:cNvSpPr txBox="1"/>
          <p:nvPr/>
        </p:nvSpPr>
        <p:spPr>
          <a:xfrm>
            <a:off x="4976945" y="6138346"/>
            <a:ext cx="2238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uardianSans-RegularIt"/>
              </a:rPr>
              <a:t>EJNMMI 2019; 46: 11-19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721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984952-5EBD-43E9-917C-68BA0CA3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Pianificazione SBRT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E228FC2-374D-48A7-AC95-3EB17B540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29" t="59512" r="29085" b="13311"/>
          <a:stretch/>
        </p:blipFill>
        <p:spPr>
          <a:xfrm>
            <a:off x="1348186" y="4484462"/>
            <a:ext cx="2743200" cy="215213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DAD76A-F6A8-4C94-BDFA-A42CB87E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23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2AB395-E693-4D28-82B7-8600667E7FE9}"/>
              </a:ext>
            </a:extLst>
          </p:cNvPr>
          <p:cNvSpPr txBox="1"/>
          <p:nvPr/>
        </p:nvSpPr>
        <p:spPr>
          <a:xfrm>
            <a:off x="4149969" y="4960312"/>
            <a:ext cx="7619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 </a:t>
            </a:r>
            <a:r>
              <a:rPr lang="en-US" dirty="0">
                <a:solidFill>
                  <a:srgbClr val="231F20"/>
                </a:solidFill>
                <a:latin typeface="ffa"/>
              </a:rPr>
              <a:t>Pts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 who received SABR </a:t>
            </a:r>
            <a:r>
              <a:rPr lang="en-US" b="0" i="0" dirty="0">
                <a:solidFill>
                  <a:srgbClr val="231F20"/>
                </a:solidFill>
                <a:effectLst/>
                <a:latin typeface="ff5"/>
              </a:rPr>
              <a:t>&lt;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1 year after curative local treatment were more likely to be started on palliative ADT; the 12-month ADTFS rate was 38% (95% CI 1</a:t>
            </a:r>
            <a:r>
              <a:rPr lang="en-US" b="0" i="0" dirty="0">
                <a:solidFill>
                  <a:srgbClr val="231F20"/>
                </a:solidFill>
                <a:effectLst/>
                <a:latin typeface="ff4"/>
              </a:rPr>
              <a:t>–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81) for men who received SABR </a:t>
            </a:r>
            <a:r>
              <a:rPr lang="en-US" b="0" i="0" dirty="0">
                <a:solidFill>
                  <a:srgbClr val="231F20"/>
                </a:solidFill>
                <a:effectLst/>
                <a:latin typeface="ff5"/>
              </a:rPr>
              <a:t>&lt;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1 year after curative local treatment, compared with 89% (95% CI 43</a:t>
            </a:r>
            <a:r>
              <a:rPr lang="en-US" b="0" i="0" dirty="0">
                <a:solidFill>
                  <a:srgbClr val="231F20"/>
                </a:solidFill>
                <a:effectLst/>
                <a:latin typeface="ff4"/>
              </a:rPr>
              <a:t>–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98) in men who received SABR </a:t>
            </a:r>
            <a:r>
              <a:rPr lang="en-US" b="0" i="0" dirty="0">
                <a:solidFill>
                  <a:srgbClr val="231F20"/>
                </a:solidFill>
                <a:effectLst/>
                <a:latin typeface="ff5"/>
              </a:rPr>
              <a:t>&gt;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2 years after curative local treatment.</a:t>
            </a:r>
          </a:p>
        </p:txBody>
      </p:sp>
      <p:pic>
        <p:nvPicPr>
          <p:cNvPr id="10" name="Segnaposto contenuto 6">
            <a:extLst>
              <a:ext uri="{FF2B5EF4-FFF2-40B4-BE49-F238E27FC236}">
                <a16:creationId xmlns:a16="http://schemas.microsoft.com/office/drawing/2014/main" id="{DAB1663E-1D40-4AA3-96E0-FC807E20A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9" t="24590" r="29721" b="48018"/>
          <a:stretch/>
        </p:blipFill>
        <p:spPr>
          <a:xfrm>
            <a:off x="1289603" y="2146355"/>
            <a:ext cx="2860366" cy="233810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DA377A-CA9C-4837-85E1-1149C029C652}"/>
              </a:ext>
            </a:extLst>
          </p:cNvPr>
          <p:cNvSpPr txBox="1"/>
          <p:nvPr/>
        </p:nvSpPr>
        <p:spPr>
          <a:xfrm>
            <a:off x="779584" y="1295902"/>
            <a:ext cx="10990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Only studies that reported on the use of PSMA-PET/CT for staging and con</a:t>
            </a:r>
            <a:r>
              <a:rPr lang="en-US" b="0" i="0" dirty="0">
                <a:solidFill>
                  <a:srgbClr val="231F20"/>
                </a:solidFill>
                <a:effectLst/>
                <a:latin typeface="ffb"/>
              </a:rPr>
              <a:t>ﬁ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rmation of oligometastatic </a:t>
            </a:r>
            <a:r>
              <a:rPr lang="en-US" b="0" i="0" dirty="0" err="1">
                <a:solidFill>
                  <a:srgbClr val="231F20"/>
                </a:solidFill>
                <a:effectLst/>
                <a:latin typeface="ffa"/>
              </a:rPr>
              <a:t>PCa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 were</a:t>
            </a:r>
          </a:p>
          <a:p>
            <a:pPr algn="ctr"/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included.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B5676AA-78B0-4111-9DA9-BF3C0F3B79E4}"/>
              </a:ext>
            </a:extLst>
          </p:cNvPr>
          <p:cNvSpPr txBox="1"/>
          <p:nvPr/>
        </p:nvSpPr>
        <p:spPr>
          <a:xfrm>
            <a:off x="4149969" y="2409917"/>
            <a:ext cx="76199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231F20"/>
                </a:solidFill>
                <a:latin typeface="ffa"/>
              </a:rPr>
              <a:t>Pts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 who had shorter durations between curative local treatment and SABR had a higher likelihood of distant progression (</a:t>
            </a:r>
            <a:r>
              <a:rPr lang="en-US" b="0" i="0" dirty="0">
                <a:solidFill>
                  <a:srgbClr val="231F20"/>
                </a:solidFill>
                <a:effectLst/>
                <a:latin typeface="ffd"/>
              </a:rPr>
              <a:t>P </a:t>
            </a:r>
            <a:r>
              <a:rPr lang="en-US" b="0" i="0" dirty="0">
                <a:solidFill>
                  <a:srgbClr val="231F20"/>
                </a:solidFill>
                <a:effectLst/>
                <a:latin typeface="ff5"/>
              </a:rPr>
              <a:t>= 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0.03); the 12-month DP-FS for men who received SABR </a:t>
            </a:r>
            <a:r>
              <a:rPr lang="en-US" b="0" i="0" dirty="0">
                <a:solidFill>
                  <a:srgbClr val="231F20"/>
                </a:solidFill>
                <a:effectLst/>
                <a:latin typeface="ff5"/>
              </a:rPr>
              <a:t>&lt;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1 year after curative local treatment was 29% (95% CI 9</a:t>
            </a:r>
            <a:r>
              <a:rPr lang="en-US" b="0" i="0" dirty="0">
                <a:solidFill>
                  <a:srgbClr val="231F20"/>
                </a:solidFill>
                <a:effectLst/>
                <a:latin typeface="ff4"/>
              </a:rPr>
              <a:t>–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67), whereas for men who received SABR </a:t>
            </a:r>
            <a:r>
              <a:rPr lang="en-US" b="0" i="0" dirty="0">
                <a:solidFill>
                  <a:srgbClr val="231F20"/>
                </a:solidFill>
                <a:effectLst/>
                <a:latin typeface="ff5"/>
              </a:rPr>
              <a:t>&gt;</a:t>
            </a:r>
            <a:r>
              <a:rPr lang="en-US" b="0" i="0" dirty="0">
                <a:solidFill>
                  <a:srgbClr val="231F20"/>
                </a:solidFill>
                <a:effectLst/>
                <a:latin typeface="ffa"/>
              </a:rPr>
              <a:t>2 years after curative local treatment, the 12-month DPFS was 81% </a:t>
            </a:r>
          </a:p>
        </p:txBody>
      </p:sp>
    </p:spTree>
    <p:extLst>
      <p:ext uri="{BB962C8B-B14F-4D97-AF65-F5344CB8AC3E}">
        <p14:creationId xmlns:p14="http://schemas.microsoft.com/office/powerpoint/2010/main" val="5391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D5392-3351-4869-96D5-0B7372E6A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Colina PET negativa ?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F55453A6-88C0-4D60-A4B9-CCC562E15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8627"/>
            <a:ext cx="2700044" cy="650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94D47-D42E-4B11-A3E8-5F10AA699C1A}"/>
              </a:ext>
            </a:extLst>
          </p:cNvPr>
          <p:cNvSpPr/>
          <p:nvPr/>
        </p:nvSpPr>
        <p:spPr>
          <a:xfrm>
            <a:off x="527381" y="3146056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139 </a:t>
            </a:r>
            <a:r>
              <a:rPr lang="it-IT" sz="2400" dirty="0" err="1"/>
              <a:t>pts</a:t>
            </a:r>
            <a:endParaRPr lang="it-IT" sz="2400" dirty="0"/>
          </a:p>
          <a:p>
            <a:pPr algn="ctr"/>
            <a:r>
              <a:rPr lang="it-IT" sz="2400" dirty="0"/>
              <a:t>18F-Choline PET/CT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0E317B-B3D0-4E65-AB91-362EE5F5AA3F}"/>
              </a:ext>
            </a:extLst>
          </p:cNvPr>
          <p:cNvSpPr/>
          <p:nvPr/>
        </p:nvSpPr>
        <p:spPr>
          <a:xfrm>
            <a:off x="3407701" y="4754191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5 </a:t>
            </a:r>
            <a:r>
              <a:rPr lang="it-IT" sz="2400" dirty="0" err="1"/>
              <a:t>pts</a:t>
            </a:r>
            <a:r>
              <a:rPr lang="it-IT" sz="2400" dirty="0"/>
              <a:t> (10%)</a:t>
            </a:r>
          </a:p>
          <a:p>
            <a:pPr algn="ctr"/>
            <a:r>
              <a:rPr lang="it-IT" sz="2400" dirty="0"/>
              <a:t>Risultato dubbio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19562-74A7-4FB0-B627-5DAD2CE6CABD}"/>
              </a:ext>
            </a:extLst>
          </p:cNvPr>
          <p:cNvSpPr/>
          <p:nvPr/>
        </p:nvSpPr>
        <p:spPr>
          <a:xfrm>
            <a:off x="3407701" y="3167650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93 </a:t>
            </a:r>
            <a:r>
              <a:rPr lang="it-IT" sz="2400" dirty="0" err="1"/>
              <a:t>pts</a:t>
            </a:r>
            <a:r>
              <a:rPr lang="it-IT" sz="2400" dirty="0"/>
              <a:t> (67%)</a:t>
            </a:r>
          </a:p>
          <a:p>
            <a:pPr algn="ctr"/>
            <a:r>
              <a:rPr lang="it-IT" sz="2400" dirty="0"/>
              <a:t>Risultato positivo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DE6E5-A826-4ADF-8D44-3A20F5A99CA5}"/>
              </a:ext>
            </a:extLst>
          </p:cNvPr>
          <p:cNvSpPr/>
          <p:nvPr/>
        </p:nvSpPr>
        <p:spPr>
          <a:xfrm>
            <a:off x="3407701" y="1581108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41 </a:t>
            </a:r>
            <a:r>
              <a:rPr lang="it-IT" sz="2400" dirty="0" err="1"/>
              <a:t>pts</a:t>
            </a:r>
            <a:r>
              <a:rPr lang="it-IT" sz="2400" dirty="0"/>
              <a:t> (23%)</a:t>
            </a:r>
          </a:p>
          <a:p>
            <a:pPr algn="ctr"/>
            <a:r>
              <a:rPr lang="it-IT" sz="2400" dirty="0"/>
              <a:t>Risultato negativo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9FEC99-E594-44A6-BC94-1D5EE248C675}"/>
              </a:ext>
            </a:extLst>
          </p:cNvPr>
          <p:cNvSpPr/>
          <p:nvPr/>
        </p:nvSpPr>
        <p:spPr>
          <a:xfrm rot="16200000">
            <a:off x="5807967" y="1677116"/>
            <a:ext cx="1344151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68Ga-PSMA PET/CT</a:t>
            </a:r>
          </a:p>
          <a:p>
            <a:pPr algn="ctr"/>
            <a:r>
              <a:rPr lang="it-IT" sz="1600" dirty="0">
                <a:solidFill>
                  <a:srgbClr val="FF0000"/>
                </a:solidFill>
              </a:rPr>
              <a:t>(n=9 non eseguita)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892E28-ED90-4AC7-98B3-D2FF0966E304}"/>
              </a:ext>
            </a:extLst>
          </p:cNvPr>
          <p:cNvSpPr/>
          <p:nvPr/>
        </p:nvSpPr>
        <p:spPr>
          <a:xfrm>
            <a:off x="7248128" y="2325501"/>
            <a:ext cx="3456384" cy="599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Risultato positivo in 14/32 (43.8%) </a:t>
            </a:r>
            <a:r>
              <a:rPr lang="it-IT" sz="1600" dirty="0" err="1">
                <a:solidFill>
                  <a:srgbClr val="FF0000"/>
                </a:solidFill>
              </a:rPr>
              <a:t>pts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FE2877-0A48-41C5-A31D-F9FA01F28FFD}"/>
              </a:ext>
            </a:extLst>
          </p:cNvPr>
          <p:cNvSpPr/>
          <p:nvPr/>
        </p:nvSpPr>
        <p:spPr>
          <a:xfrm>
            <a:off x="7248128" y="1571691"/>
            <a:ext cx="3456384" cy="599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Risultato negativo in 18/32 (56.2%) </a:t>
            </a:r>
            <a:r>
              <a:rPr lang="it-IT" sz="1600" dirty="0" err="1">
                <a:solidFill>
                  <a:srgbClr val="FF0000"/>
                </a:solidFill>
              </a:rPr>
              <a:t>pts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8CC220-7B0B-4C94-8452-1153D89C4E16}"/>
              </a:ext>
            </a:extLst>
          </p:cNvPr>
          <p:cNvSpPr/>
          <p:nvPr/>
        </p:nvSpPr>
        <p:spPr>
          <a:xfrm>
            <a:off x="527381" y="4581128"/>
            <a:ext cx="2304256" cy="67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33" dirty="0"/>
              <a:t>PSA: 1.96 (0.2-126.56) </a:t>
            </a:r>
            <a:r>
              <a:rPr lang="it-IT" sz="1333" dirty="0" err="1"/>
              <a:t>ng</a:t>
            </a:r>
            <a:r>
              <a:rPr lang="it-IT" sz="1333" dirty="0"/>
              <a:t>/</a:t>
            </a:r>
            <a:r>
              <a:rPr lang="it-IT" sz="1333" dirty="0" err="1"/>
              <a:t>mL</a:t>
            </a:r>
            <a:endParaRPr lang="it-IT" sz="1333" dirty="0"/>
          </a:p>
          <a:p>
            <a:pPr algn="ctr"/>
            <a:r>
              <a:rPr lang="it-IT" sz="1333" dirty="0" err="1"/>
              <a:t>PSAdt</a:t>
            </a:r>
            <a:r>
              <a:rPr lang="it-IT" sz="1333" dirty="0"/>
              <a:t>: 9.9 </a:t>
            </a:r>
            <a:r>
              <a:rPr lang="it-IT" sz="1333" dirty="0" err="1"/>
              <a:t>months</a:t>
            </a:r>
            <a:endParaRPr lang="it-IT" sz="1333" dirty="0"/>
          </a:p>
          <a:p>
            <a:pPr algn="ctr"/>
            <a:r>
              <a:rPr lang="it-IT" sz="1333" dirty="0" err="1"/>
              <a:t>PSAvel</a:t>
            </a:r>
            <a:r>
              <a:rPr lang="it-IT" sz="1333" dirty="0"/>
              <a:t>: 7 </a:t>
            </a:r>
            <a:r>
              <a:rPr lang="it-IT" sz="1333" dirty="0" err="1"/>
              <a:t>ng</a:t>
            </a:r>
            <a:r>
              <a:rPr lang="it-IT" sz="1333" dirty="0"/>
              <a:t>/</a:t>
            </a:r>
            <a:r>
              <a:rPr lang="it-IT" sz="1333" dirty="0" err="1"/>
              <a:t>mL</a:t>
            </a:r>
            <a:r>
              <a:rPr lang="it-IT" sz="1333" dirty="0"/>
              <a:t> per </a:t>
            </a:r>
            <a:r>
              <a:rPr lang="it-IT" sz="1333" dirty="0" err="1"/>
              <a:t>year</a:t>
            </a:r>
            <a:endParaRPr lang="it-IT" sz="133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5DF270-89F2-44BB-85ED-E4489DD1DE9A}"/>
              </a:ext>
            </a:extLst>
          </p:cNvPr>
          <p:cNvSpPr/>
          <p:nvPr/>
        </p:nvSpPr>
        <p:spPr>
          <a:xfrm>
            <a:off x="6096000" y="3508183"/>
            <a:ext cx="960107" cy="6820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b="1" dirty="0"/>
              <a:t>PSA&gt; 2 </a:t>
            </a:r>
            <a:r>
              <a:rPr lang="it-IT" sz="1867" b="1" dirty="0" err="1"/>
              <a:t>ng</a:t>
            </a:r>
            <a:r>
              <a:rPr lang="it-IT" sz="1867" b="1" dirty="0"/>
              <a:t>/</a:t>
            </a:r>
            <a:r>
              <a:rPr lang="it-IT" sz="1867" b="1" dirty="0" err="1"/>
              <a:t>mL</a:t>
            </a:r>
            <a:r>
              <a:rPr lang="it-IT" sz="1867" b="1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4DC403-35B5-4D11-9AD7-855E63067705}"/>
              </a:ext>
            </a:extLst>
          </p:cNvPr>
          <p:cNvSpPr/>
          <p:nvPr/>
        </p:nvSpPr>
        <p:spPr>
          <a:xfrm rot="16200000">
            <a:off x="5780094" y="4834983"/>
            <a:ext cx="1344151" cy="12078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68Ga-PSMA PET/CT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7C1471-42F3-45CC-ABEC-E4F724C4FB81}"/>
              </a:ext>
            </a:extLst>
          </p:cNvPr>
          <p:cNvSpPr/>
          <p:nvPr/>
        </p:nvSpPr>
        <p:spPr>
          <a:xfrm>
            <a:off x="7248128" y="4757134"/>
            <a:ext cx="3456384" cy="599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Risultato positivo in 4 (75%) </a:t>
            </a:r>
            <a:r>
              <a:rPr lang="it-IT" sz="1600" dirty="0" err="1">
                <a:solidFill>
                  <a:srgbClr val="FF0000"/>
                </a:solidFill>
              </a:rPr>
              <a:t>pts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E42279-EB88-45B2-AF29-05B8A46D6D8C}"/>
              </a:ext>
            </a:extLst>
          </p:cNvPr>
          <p:cNvSpPr/>
          <p:nvPr/>
        </p:nvSpPr>
        <p:spPr>
          <a:xfrm>
            <a:off x="7248128" y="5511241"/>
            <a:ext cx="3456384" cy="599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Risultato negativo in 1 (25%) </a:t>
            </a:r>
            <a:r>
              <a:rPr lang="it-IT" sz="1600" dirty="0" err="1">
                <a:solidFill>
                  <a:srgbClr val="FF0000"/>
                </a:solidFill>
              </a:rPr>
              <a:t>pts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E8400B-3744-4B1E-BA07-D26665498196}"/>
              </a:ext>
            </a:extLst>
          </p:cNvPr>
          <p:cNvSpPr/>
          <p:nvPr/>
        </p:nvSpPr>
        <p:spPr>
          <a:xfrm>
            <a:off x="7248128" y="3458753"/>
            <a:ext cx="3456384" cy="698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67" b="1" dirty="0">
                <a:solidFill>
                  <a:srgbClr val="FF0000"/>
                </a:solidFill>
              </a:rPr>
              <a:t>PSA&lt; 2 </a:t>
            </a:r>
            <a:r>
              <a:rPr lang="it-IT" sz="1867" b="1" dirty="0" err="1">
                <a:solidFill>
                  <a:srgbClr val="FF0000"/>
                </a:solidFill>
              </a:rPr>
              <a:t>ng</a:t>
            </a:r>
            <a:r>
              <a:rPr lang="it-IT" sz="1867" b="1" dirty="0">
                <a:solidFill>
                  <a:srgbClr val="FF0000"/>
                </a:solidFill>
              </a:rPr>
              <a:t>/</a:t>
            </a:r>
            <a:r>
              <a:rPr lang="it-IT" sz="1867" b="1" dirty="0" err="1">
                <a:solidFill>
                  <a:srgbClr val="FF0000"/>
                </a:solidFill>
              </a:rPr>
              <a:t>mL</a:t>
            </a:r>
            <a:r>
              <a:rPr lang="it-IT" sz="1867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49B641-7800-4AC1-B877-0A5C235C952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119669" y="2253183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BFD80F-01EE-42B6-B131-877A55D7023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831637" y="3818132"/>
            <a:ext cx="576064" cy="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A498DA-8E70-4BDE-AA78-109A2FA94E69}"/>
              </a:ext>
            </a:extLst>
          </p:cNvPr>
          <p:cNvCxnSpPr>
            <a:cxnSpLocks/>
          </p:cNvCxnSpPr>
          <p:nvPr/>
        </p:nvCxnSpPr>
        <p:spPr>
          <a:xfrm>
            <a:off x="3119669" y="5445224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AE65F-FF03-41BB-B67F-A209B83359F7}"/>
              </a:ext>
            </a:extLst>
          </p:cNvPr>
          <p:cNvCxnSpPr/>
          <p:nvPr/>
        </p:nvCxnSpPr>
        <p:spPr>
          <a:xfrm>
            <a:off x="3119669" y="2253184"/>
            <a:ext cx="0" cy="319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DDEB56-7D9C-4240-8F2A-06C4E1533844}"/>
              </a:ext>
            </a:extLst>
          </p:cNvPr>
          <p:cNvCxnSpPr>
            <a:stCxn id="13" idx="2"/>
            <a:endCxn id="20" idx="0"/>
          </p:cNvCxnSpPr>
          <p:nvPr/>
        </p:nvCxnSpPr>
        <p:spPr>
          <a:xfrm>
            <a:off x="8976320" y="2925256"/>
            <a:ext cx="0" cy="53349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3422E3-F8A4-4786-A952-3A6959CBA5DE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8976320" y="4157508"/>
            <a:ext cx="0" cy="60933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F2BAE60-6325-44F1-818B-DE631E35EC12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5711957" y="3839725"/>
            <a:ext cx="384043" cy="947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1B7C9EF-BA36-484E-A5AC-1E7C204128DA}"/>
              </a:ext>
            </a:extLst>
          </p:cNvPr>
          <p:cNvSpPr txBox="1"/>
          <p:nvPr/>
        </p:nvSpPr>
        <p:spPr>
          <a:xfrm>
            <a:off x="4847861" y="6228020"/>
            <a:ext cx="2162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CNM 2016; 41: 515-521</a:t>
            </a:r>
          </a:p>
        </p:txBody>
      </p:sp>
    </p:spTree>
    <p:extLst>
      <p:ext uri="{BB962C8B-B14F-4D97-AF65-F5344CB8AC3E}">
        <p14:creationId xmlns:p14="http://schemas.microsoft.com/office/powerpoint/2010/main" val="36217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D288-8CCD-4174-BAA1-56B6D205B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PSMA PET negativa?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D42DABCB-4968-4714-8490-AE9CB989E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8627"/>
            <a:ext cx="2700044" cy="650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ABF63A-B86B-47D9-8834-A19A9BCF38D2}"/>
              </a:ext>
            </a:extLst>
          </p:cNvPr>
          <p:cNvSpPr/>
          <p:nvPr/>
        </p:nvSpPr>
        <p:spPr>
          <a:xfrm>
            <a:off x="1078369" y="3468450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164 </a:t>
            </a:r>
            <a:r>
              <a:rPr lang="it-IT" sz="2400" dirty="0" err="1"/>
              <a:t>pts</a:t>
            </a:r>
            <a:endParaRPr lang="it-IT" sz="2400" dirty="0"/>
          </a:p>
          <a:p>
            <a:pPr algn="ctr"/>
            <a:r>
              <a:rPr lang="it-IT" sz="2400" dirty="0"/>
              <a:t>68Ga-PSMA PET/CT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86559-9E04-4FA4-AB90-3F73AF519827}"/>
              </a:ext>
            </a:extLst>
          </p:cNvPr>
          <p:cNvSpPr/>
          <p:nvPr/>
        </p:nvSpPr>
        <p:spPr>
          <a:xfrm>
            <a:off x="3958689" y="5172690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102 </a:t>
            </a:r>
            <a:r>
              <a:rPr lang="it-IT" sz="2400" dirty="0" err="1"/>
              <a:t>pts</a:t>
            </a:r>
            <a:r>
              <a:rPr lang="it-IT" sz="2400" dirty="0"/>
              <a:t> (62%)</a:t>
            </a:r>
          </a:p>
          <a:p>
            <a:pPr algn="ctr"/>
            <a:r>
              <a:rPr lang="it-IT" sz="2400" dirty="0"/>
              <a:t>Risultato positivo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1483F-B02E-44E2-942A-00DC8AB7FA5D}"/>
              </a:ext>
            </a:extLst>
          </p:cNvPr>
          <p:cNvSpPr/>
          <p:nvPr/>
        </p:nvSpPr>
        <p:spPr>
          <a:xfrm>
            <a:off x="3958689" y="1903503"/>
            <a:ext cx="2304256" cy="13441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62 </a:t>
            </a:r>
            <a:r>
              <a:rPr lang="it-IT" sz="2400" dirty="0" err="1"/>
              <a:t>pts</a:t>
            </a:r>
            <a:r>
              <a:rPr lang="it-IT" sz="2400" dirty="0"/>
              <a:t> (38%)</a:t>
            </a:r>
          </a:p>
          <a:p>
            <a:pPr algn="ctr"/>
            <a:r>
              <a:rPr lang="it-IT" sz="2400" dirty="0"/>
              <a:t>Risultato negativo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7B2F78-F8CE-477F-A60D-05FDBF71BEB0}"/>
              </a:ext>
            </a:extLst>
          </p:cNvPr>
          <p:cNvSpPr/>
          <p:nvPr/>
        </p:nvSpPr>
        <p:spPr>
          <a:xfrm>
            <a:off x="1078369" y="4903522"/>
            <a:ext cx="2304256" cy="67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333" dirty="0"/>
              <a:t>Post-RP, </a:t>
            </a:r>
            <a:r>
              <a:rPr lang="it-IT" sz="1333" dirty="0" err="1"/>
              <a:t>before</a:t>
            </a:r>
            <a:r>
              <a:rPr lang="it-IT" sz="1333" dirty="0"/>
              <a:t> </a:t>
            </a:r>
            <a:r>
              <a:rPr lang="it-IT" sz="1333" dirty="0" err="1"/>
              <a:t>salvage</a:t>
            </a:r>
            <a:r>
              <a:rPr lang="it-IT" sz="1333" dirty="0"/>
              <a:t> RT</a:t>
            </a:r>
          </a:p>
          <a:p>
            <a:pPr algn="ctr"/>
            <a:r>
              <a:rPr lang="it-IT" sz="1333" dirty="0"/>
              <a:t>PSA: 0.05-1.00 </a:t>
            </a:r>
            <a:r>
              <a:rPr lang="it-IT" sz="1333" dirty="0" err="1"/>
              <a:t>ng</a:t>
            </a:r>
            <a:r>
              <a:rPr lang="it-IT" sz="1333" dirty="0"/>
              <a:t>/</a:t>
            </a:r>
            <a:r>
              <a:rPr lang="it-IT" sz="1333" dirty="0" err="1"/>
              <a:t>mL</a:t>
            </a:r>
            <a:endParaRPr lang="it-IT" sz="1333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22A212-66AA-4C8D-B7B7-B8E8749B6D0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670657" y="2575578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77E3EC-83CF-4617-B297-E2F88F7AA441}"/>
              </a:ext>
            </a:extLst>
          </p:cNvPr>
          <p:cNvCxnSpPr>
            <a:cxnSpLocks/>
          </p:cNvCxnSpPr>
          <p:nvPr/>
        </p:nvCxnSpPr>
        <p:spPr>
          <a:xfrm>
            <a:off x="3670657" y="5844765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852E31-5A0D-4CB7-B902-F98A3DCA1CBB}"/>
              </a:ext>
            </a:extLst>
          </p:cNvPr>
          <p:cNvCxnSpPr>
            <a:cxnSpLocks/>
          </p:cNvCxnSpPr>
          <p:nvPr/>
        </p:nvCxnSpPr>
        <p:spPr>
          <a:xfrm>
            <a:off x="3670657" y="2575578"/>
            <a:ext cx="0" cy="3269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F2FC34-F4C9-44B1-80E4-8014E5C7915E}"/>
              </a:ext>
            </a:extLst>
          </p:cNvPr>
          <p:cNvCxnSpPr>
            <a:cxnSpLocks/>
          </p:cNvCxnSpPr>
          <p:nvPr/>
        </p:nvCxnSpPr>
        <p:spPr>
          <a:xfrm>
            <a:off x="3389299" y="4216805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6BA2B1D-A067-45EB-975A-E6A3FD42DF5A}"/>
              </a:ext>
            </a:extLst>
          </p:cNvPr>
          <p:cNvCxnSpPr>
            <a:cxnSpLocks/>
          </p:cNvCxnSpPr>
          <p:nvPr/>
        </p:nvCxnSpPr>
        <p:spPr>
          <a:xfrm>
            <a:off x="6273168" y="5850621"/>
            <a:ext cx="7519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8532CC7-59F6-42F8-9747-B7F608098FAE}"/>
              </a:ext>
            </a:extLst>
          </p:cNvPr>
          <p:cNvSpPr/>
          <p:nvPr/>
        </p:nvSpPr>
        <p:spPr>
          <a:xfrm>
            <a:off x="7086605" y="5575597"/>
            <a:ext cx="685800" cy="545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SBRT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106FB5-8946-46FB-A5DD-8FF87B5254F2}"/>
              </a:ext>
            </a:extLst>
          </p:cNvPr>
          <p:cNvSpPr/>
          <p:nvPr/>
        </p:nvSpPr>
        <p:spPr>
          <a:xfrm>
            <a:off x="7944897" y="5245840"/>
            <a:ext cx="3024554" cy="545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81% </a:t>
            </a:r>
            <a:r>
              <a:rPr lang="it-IT" dirty="0" err="1">
                <a:solidFill>
                  <a:srgbClr val="FF0000"/>
                </a:solidFill>
              </a:rPr>
              <a:t>responders</a:t>
            </a:r>
            <a:r>
              <a:rPr lang="it-IT" dirty="0">
                <a:solidFill>
                  <a:srgbClr val="FF0000"/>
                </a:solidFill>
              </a:rPr>
              <a:t> (PSA down)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560165-99D0-4ED9-B592-F9B6C2206A7D}"/>
              </a:ext>
            </a:extLst>
          </p:cNvPr>
          <p:cNvSpPr/>
          <p:nvPr/>
        </p:nvSpPr>
        <p:spPr>
          <a:xfrm>
            <a:off x="7944894" y="5861295"/>
            <a:ext cx="3024554" cy="545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19% no </a:t>
            </a:r>
            <a:r>
              <a:rPr lang="it-IT" dirty="0" err="1"/>
              <a:t>responders</a:t>
            </a:r>
            <a:r>
              <a:rPr lang="it-IT" dirty="0"/>
              <a:t> (PSA 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2BB0F5-BEE3-41A0-9550-6760306AEE5E}"/>
              </a:ext>
            </a:extLst>
          </p:cNvPr>
          <p:cNvCxnSpPr>
            <a:cxnSpLocks/>
          </p:cNvCxnSpPr>
          <p:nvPr/>
        </p:nvCxnSpPr>
        <p:spPr>
          <a:xfrm>
            <a:off x="6279026" y="2550593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EB6CEC-177B-4773-B8A3-3B8CEC20F63C}"/>
              </a:ext>
            </a:extLst>
          </p:cNvPr>
          <p:cNvCxnSpPr>
            <a:cxnSpLocks/>
          </p:cNvCxnSpPr>
          <p:nvPr/>
        </p:nvCxnSpPr>
        <p:spPr>
          <a:xfrm>
            <a:off x="6737043" y="1903503"/>
            <a:ext cx="0" cy="1344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7D4D59F-46E2-4212-984B-CD38DB407A76}"/>
              </a:ext>
            </a:extLst>
          </p:cNvPr>
          <p:cNvCxnSpPr>
            <a:cxnSpLocks/>
          </p:cNvCxnSpPr>
          <p:nvPr/>
        </p:nvCxnSpPr>
        <p:spPr>
          <a:xfrm>
            <a:off x="6737043" y="1903503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2FD7B20-4C80-4E7B-ABE0-CD7A5F05E5DD}"/>
              </a:ext>
            </a:extLst>
          </p:cNvPr>
          <p:cNvCxnSpPr>
            <a:cxnSpLocks/>
          </p:cNvCxnSpPr>
          <p:nvPr/>
        </p:nvCxnSpPr>
        <p:spPr>
          <a:xfrm>
            <a:off x="6737043" y="3239944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D7371CC-FEDE-4023-AFDB-F3B916062FEF}"/>
              </a:ext>
            </a:extLst>
          </p:cNvPr>
          <p:cNvSpPr/>
          <p:nvPr/>
        </p:nvSpPr>
        <p:spPr>
          <a:xfrm>
            <a:off x="7086605" y="2954226"/>
            <a:ext cx="685800" cy="545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SBRT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66D14B5-E2F5-49CB-9386-F3EDAF93D6EA}"/>
              </a:ext>
            </a:extLst>
          </p:cNvPr>
          <p:cNvSpPr/>
          <p:nvPr/>
        </p:nvSpPr>
        <p:spPr>
          <a:xfrm>
            <a:off x="7948249" y="2710740"/>
            <a:ext cx="3024554" cy="545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85% </a:t>
            </a:r>
            <a:r>
              <a:rPr lang="it-IT" dirty="0" err="1">
                <a:solidFill>
                  <a:srgbClr val="FF0000"/>
                </a:solidFill>
              </a:rPr>
              <a:t>responders</a:t>
            </a:r>
            <a:r>
              <a:rPr lang="it-IT" dirty="0">
                <a:solidFill>
                  <a:srgbClr val="FF0000"/>
                </a:solidFill>
              </a:rPr>
              <a:t> (PSA down)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2234DDA-BE53-4088-BCDE-483C872E8E5B}"/>
              </a:ext>
            </a:extLst>
          </p:cNvPr>
          <p:cNvSpPr/>
          <p:nvPr/>
        </p:nvSpPr>
        <p:spPr>
          <a:xfrm>
            <a:off x="7948249" y="3303109"/>
            <a:ext cx="3024554" cy="545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15% no </a:t>
            </a:r>
            <a:r>
              <a:rPr lang="it-IT" dirty="0" err="1"/>
              <a:t>responders</a:t>
            </a:r>
            <a:r>
              <a:rPr lang="it-IT" dirty="0"/>
              <a:t> (PSA up)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0BEE42-FC76-4145-AC02-6388DBC6F3E1}"/>
              </a:ext>
            </a:extLst>
          </p:cNvPr>
          <p:cNvSpPr/>
          <p:nvPr/>
        </p:nvSpPr>
        <p:spPr>
          <a:xfrm>
            <a:off x="7086605" y="1613142"/>
            <a:ext cx="685800" cy="5451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 </a:t>
            </a:r>
            <a:r>
              <a:rPr lang="it-IT" dirty="0" err="1"/>
              <a:t>Th</a:t>
            </a:r>
            <a:endParaRPr lang="it-IT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B024AD3-A87A-4346-86E2-4EFA8E70D9A5}"/>
              </a:ext>
            </a:extLst>
          </p:cNvPr>
          <p:cNvSpPr/>
          <p:nvPr/>
        </p:nvSpPr>
        <p:spPr>
          <a:xfrm>
            <a:off x="7965831" y="1368455"/>
            <a:ext cx="3024554" cy="545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35% </a:t>
            </a:r>
            <a:r>
              <a:rPr lang="it-IT" dirty="0" err="1"/>
              <a:t>responders</a:t>
            </a:r>
            <a:r>
              <a:rPr lang="it-IT" dirty="0"/>
              <a:t> (PSA down)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E3358E8-1725-40DA-864E-E79A805CDC57}"/>
              </a:ext>
            </a:extLst>
          </p:cNvPr>
          <p:cNvSpPr/>
          <p:nvPr/>
        </p:nvSpPr>
        <p:spPr>
          <a:xfrm>
            <a:off x="7948249" y="1966917"/>
            <a:ext cx="3024554" cy="545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65% no </a:t>
            </a:r>
            <a:r>
              <a:rPr lang="it-IT" dirty="0" err="1">
                <a:solidFill>
                  <a:srgbClr val="FF0000"/>
                </a:solidFill>
              </a:rPr>
              <a:t>responders</a:t>
            </a:r>
            <a:r>
              <a:rPr lang="it-IT" dirty="0">
                <a:solidFill>
                  <a:srgbClr val="FF0000"/>
                </a:solidFill>
              </a:rPr>
              <a:t> (PSA up)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E3559C-BDB6-44DF-96BA-ACB31E2B2F43}"/>
              </a:ext>
            </a:extLst>
          </p:cNvPr>
          <p:cNvSpPr txBox="1"/>
          <p:nvPr/>
        </p:nvSpPr>
        <p:spPr>
          <a:xfrm>
            <a:off x="527381" y="6306758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JNM 2017; 58: 1972-1976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4E7E30-67D4-4E54-B5BE-DD37A4C32272}"/>
              </a:ext>
            </a:extLst>
          </p:cNvPr>
          <p:cNvSpPr/>
          <p:nvPr/>
        </p:nvSpPr>
        <p:spPr>
          <a:xfrm>
            <a:off x="7086604" y="2178528"/>
            <a:ext cx="685800" cy="201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N=33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FA20C-9A43-40BE-ABDD-CEE47DC15603}"/>
              </a:ext>
            </a:extLst>
          </p:cNvPr>
          <p:cNvSpPr/>
          <p:nvPr/>
        </p:nvSpPr>
        <p:spPr>
          <a:xfrm>
            <a:off x="7086604" y="3532517"/>
            <a:ext cx="685800" cy="2012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N=27</a:t>
            </a:r>
          </a:p>
        </p:txBody>
      </p:sp>
    </p:spTree>
    <p:extLst>
      <p:ext uri="{BB962C8B-B14F-4D97-AF65-F5344CB8AC3E}">
        <p14:creationId xmlns:p14="http://schemas.microsoft.com/office/powerpoint/2010/main" val="17041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1877-1E00-4382-BF40-6DB9D28F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PET/MRI: </a:t>
            </a:r>
            <a:r>
              <a:rPr lang="it-IT" b="1" dirty="0" err="1"/>
              <a:t>basic</a:t>
            </a:r>
            <a:r>
              <a:rPr lang="it-IT" b="1" dirty="0"/>
              <a:t>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74B35-E0DF-40F3-A99E-9B888F20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1608747"/>
            <a:ext cx="10785232" cy="542437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/>
              <a:t>Combined</a:t>
            </a:r>
            <a:r>
              <a:rPr lang="it-IT" dirty="0"/>
              <a:t> PET and MRI systems in a single scanner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5A32E-44F2-4ACF-8889-B8AF6330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90DB9-5E64-4666-98AD-A7753D53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26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5E03D-5904-45BA-8150-8517F980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7" y="5653605"/>
            <a:ext cx="1053201" cy="10678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99959-C650-4868-AE94-9B942A01397D}"/>
              </a:ext>
            </a:extLst>
          </p:cNvPr>
          <p:cNvCxnSpPr>
            <a:stCxn id="10" idx="3"/>
          </p:cNvCxnSpPr>
          <p:nvPr/>
        </p:nvCxnSpPr>
        <p:spPr>
          <a:xfrm flipV="1">
            <a:off x="1175888" y="6176963"/>
            <a:ext cx="11016112" cy="10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4F08B10-18F1-46E5-8254-50A064521268}"/>
              </a:ext>
            </a:extLst>
          </p:cNvPr>
          <p:cNvSpPr/>
          <p:nvPr/>
        </p:nvSpPr>
        <p:spPr>
          <a:xfrm>
            <a:off x="762005" y="2297722"/>
            <a:ext cx="5023339" cy="603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Strenghts</a:t>
            </a:r>
            <a:endParaRPr lang="it-IT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47266-31E0-4BC7-BE5E-AC367E20B1E5}"/>
              </a:ext>
            </a:extLst>
          </p:cNvPr>
          <p:cNvSpPr/>
          <p:nvPr/>
        </p:nvSpPr>
        <p:spPr>
          <a:xfrm>
            <a:off x="762005" y="3047997"/>
            <a:ext cx="5023339" cy="33996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Lesser </a:t>
            </a:r>
            <a:r>
              <a:rPr lang="it-IT" sz="2200" dirty="0" err="1"/>
              <a:t>radiation</a:t>
            </a:r>
            <a:r>
              <a:rPr lang="it-IT" sz="2200" dirty="0"/>
              <a:t> dose from MRI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Silmoutaneous</a:t>
            </a:r>
            <a:r>
              <a:rPr lang="it-IT" sz="2200" dirty="0"/>
              <a:t> multi-</a:t>
            </a:r>
            <a:r>
              <a:rPr lang="it-IT" sz="2200" dirty="0" err="1"/>
              <a:t>modality</a:t>
            </a:r>
            <a:r>
              <a:rPr lang="it-IT" sz="2200" dirty="0"/>
              <a:t>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Excellent</a:t>
            </a:r>
            <a:r>
              <a:rPr lang="it-IT" sz="2200" dirty="0"/>
              <a:t> soft </a:t>
            </a:r>
            <a:r>
              <a:rPr lang="it-IT" sz="2200" dirty="0" err="1"/>
              <a:t>tissue</a:t>
            </a:r>
            <a:r>
              <a:rPr lang="it-IT" sz="2200" dirty="0"/>
              <a:t> </a:t>
            </a:r>
            <a:r>
              <a:rPr lang="it-IT" sz="2200" dirty="0" err="1"/>
              <a:t>contrast</a:t>
            </a: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Association of </a:t>
            </a:r>
            <a:r>
              <a:rPr lang="it-IT" sz="2200" dirty="0" err="1"/>
              <a:t>functional</a:t>
            </a:r>
            <a:r>
              <a:rPr lang="it-IT" sz="2200" dirty="0"/>
              <a:t> imaging MRI and a </a:t>
            </a:r>
            <a:r>
              <a:rPr lang="it-IT" sz="2200" dirty="0" err="1"/>
              <a:t>plenty</a:t>
            </a:r>
            <a:r>
              <a:rPr lang="it-IT" sz="2200" dirty="0"/>
              <a:t> of agents for 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Enhables</a:t>
            </a:r>
            <a:r>
              <a:rPr lang="it-IT" sz="2200" dirty="0"/>
              <a:t> good </a:t>
            </a:r>
            <a:r>
              <a:rPr lang="it-IT" sz="2200" dirty="0" err="1"/>
              <a:t>visualization</a:t>
            </a:r>
            <a:r>
              <a:rPr lang="it-IT" sz="2200" dirty="0"/>
              <a:t> and </a:t>
            </a:r>
            <a:r>
              <a:rPr lang="it-IT" sz="2200" dirty="0" err="1"/>
              <a:t>quantification</a:t>
            </a:r>
            <a:endParaRPr lang="it-IT" sz="2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E72D8F-5FAB-4D7E-A22B-91DD66C54149}"/>
              </a:ext>
            </a:extLst>
          </p:cNvPr>
          <p:cNvSpPr/>
          <p:nvPr/>
        </p:nvSpPr>
        <p:spPr>
          <a:xfrm>
            <a:off x="6254262" y="2297722"/>
            <a:ext cx="5023338" cy="603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Weakness</a:t>
            </a:r>
            <a:endParaRPr lang="it-IT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C625D4-232D-4B91-9ADC-EEFEBFF0FE2C}"/>
              </a:ext>
            </a:extLst>
          </p:cNvPr>
          <p:cNvSpPr/>
          <p:nvPr/>
        </p:nvSpPr>
        <p:spPr>
          <a:xfrm>
            <a:off x="6254262" y="3047997"/>
            <a:ext cx="5023339" cy="33996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High capital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There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 </a:t>
            </a:r>
            <a:r>
              <a:rPr lang="it-IT" sz="2200" dirty="0" err="1"/>
              <a:t>lack</a:t>
            </a:r>
            <a:r>
              <a:rPr lang="it-IT" sz="2200" dirty="0"/>
              <a:t> of </a:t>
            </a:r>
            <a:r>
              <a:rPr lang="it-IT" sz="2200" dirty="0" err="1"/>
              <a:t>protocol</a:t>
            </a:r>
            <a:r>
              <a:rPr lang="it-IT" sz="2200" dirty="0"/>
              <a:t> and </a:t>
            </a:r>
            <a:r>
              <a:rPr lang="it-IT" sz="2200" dirty="0" err="1"/>
              <a:t>standardization</a:t>
            </a:r>
            <a:r>
              <a:rPr lang="it-IT" sz="2200" dirty="0"/>
              <a:t> due to </a:t>
            </a:r>
            <a:r>
              <a:rPr lang="it-IT" sz="2200" dirty="0" err="1"/>
              <a:t>huge</a:t>
            </a:r>
            <a:r>
              <a:rPr lang="it-IT" sz="2200" dirty="0"/>
              <a:t> </a:t>
            </a:r>
            <a:r>
              <a:rPr lang="it-IT" sz="2200" dirty="0" err="1"/>
              <a:t>variations</a:t>
            </a:r>
            <a:r>
              <a:rPr lang="it-IT" sz="2200" dirty="0"/>
              <a:t> in MRI </a:t>
            </a:r>
            <a:r>
              <a:rPr lang="it-IT" sz="2200" dirty="0" err="1"/>
              <a:t>protocols</a:t>
            </a: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No </a:t>
            </a:r>
            <a:r>
              <a:rPr lang="it-IT" sz="2200" dirty="0" err="1"/>
              <a:t>combined</a:t>
            </a:r>
            <a:r>
              <a:rPr lang="it-IT" sz="2200" dirty="0"/>
              <a:t> reporting in MRI and 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Limited </a:t>
            </a:r>
            <a:r>
              <a:rPr lang="it-IT" sz="2200" dirty="0" err="1"/>
              <a:t>flexibility</a:t>
            </a:r>
            <a:r>
              <a:rPr lang="it-IT" sz="2200" dirty="0"/>
              <a:t> of </a:t>
            </a:r>
            <a:r>
              <a:rPr lang="it-IT" sz="2200" dirty="0" err="1"/>
              <a:t>combined</a:t>
            </a:r>
            <a:r>
              <a:rPr lang="it-IT" sz="2200" dirty="0"/>
              <a:t> PET/MRI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/>
              <a:t>High </a:t>
            </a:r>
            <a:r>
              <a:rPr lang="it-IT" sz="2200" dirty="0" err="1"/>
              <a:t>acquisition</a:t>
            </a:r>
            <a:r>
              <a:rPr lang="it-IT" sz="2200" dirty="0"/>
              <a:t> times of up to 60 min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4DA7B5-4FBB-49C4-BBEB-EF0CE71A1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05"/>
    </mc:Choice>
    <mc:Fallback xmlns="">
      <p:transition spd="slow" advTm="142005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ACDB-CF46-45B2-82B7-EFE2D98E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PET/MRI: </a:t>
            </a:r>
            <a:r>
              <a:rPr lang="it-IT" b="1" dirty="0" err="1"/>
              <a:t>protocol</a:t>
            </a:r>
            <a:r>
              <a:rPr lang="it-IT" b="1" dirty="0"/>
              <a:t> </a:t>
            </a:r>
            <a:r>
              <a:rPr lang="it-IT" b="1" dirty="0" err="1"/>
              <a:t>acquisition</a:t>
            </a:r>
            <a:endParaRPr lang="it-IT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568F9-BA58-4D67-9939-F1611443BC31}"/>
              </a:ext>
            </a:extLst>
          </p:cNvPr>
          <p:cNvSpPr txBox="1"/>
          <p:nvPr/>
        </p:nvSpPr>
        <p:spPr>
          <a:xfrm>
            <a:off x="931981" y="6274627"/>
            <a:ext cx="1063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*Noto et al, EJNMMI Res 2017; 7: 12;**</a:t>
            </a:r>
            <a:r>
              <a:rPr lang="it-IT" dirty="0" err="1"/>
              <a:t>Taneja</a:t>
            </a:r>
            <a:r>
              <a:rPr lang="it-IT" dirty="0"/>
              <a:t> et al. AJR 2018;210 ***Lake et al, EJNMMI Res 2017; 7:77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69ED9-4D11-4EA3-9B8F-8097FD77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0F798-8109-4C16-9757-E62657AE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27</a:t>
            </a:fld>
            <a:endParaRPr lang="it-IT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3AE5D1-595A-4B11-B25E-3CD328936AE8}"/>
              </a:ext>
            </a:extLst>
          </p:cNvPr>
          <p:cNvCxnSpPr/>
          <p:nvPr/>
        </p:nvCxnSpPr>
        <p:spPr>
          <a:xfrm flipV="1">
            <a:off x="1175888" y="6176963"/>
            <a:ext cx="11016112" cy="10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5C52E7D-050B-4064-8769-9C845420A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7" y="5653605"/>
            <a:ext cx="1053201" cy="106787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B334F36-4883-4ACA-A45F-4A1EC6726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A06FFE5-5538-4FB3-8E82-787791CC9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DB43F1-3A25-400E-B9FE-51962887DB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8E9D342-A169-48E7-9141-F1F3CCA5281C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/>
              <a:t>PET images</a:t>
            </a:r>
            <a:endParaRPr lang="it-IT" sz="360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F6863C2-09D1-4875-B966-64AAB8B0C9EF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/>
              <a:t>MRI sequences</a:t>
            </a:r>
            <a:endParaRPr lang="it-IT" sz="36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4C935E6-DF5B-4C38-9280-B1FB9F917B27}"/>
              </a:ext>
            </a:extLst>
          </p:cNvPr>
          <p:cNvSpPr txBox="1">
            <a:spLocks/>
          </p:cNvSpPr>
          <p:nvPr/>
        </p:nvSpPr>
        <p:spPr>
          <a:xfrm>
            <a:off x="839789" y="2630365"/>
            <a:ext cx="5183188" cy="3684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Early or dynamic and late in case of 18F-Choline</a:t>
            </a:r>
          </a:p>
          <a:p>
            <a:r>
              <a:rPr lang="en-US"/>
              <a:t>Only late in case of 68Ga-PSMA or 18F-PSMA</a:t>
            </a:r>
          </a:p>
          <a:p>
            <a:r>
              <a:rPr lang="en-US"/>
              <a:t>the time for bed acquisition should be more than 3 min (reduction of halo-sign in case of 68Ga-PSMA)*</a:t>
            </a:r>
            <a:endParaRPr lang="en-US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73194BFB-3847-4972-A6B3-DFD31BB30F76}"/>
              </a:ext>
            </a:extLst>
          </p:cNvPr>
          <p:cNvSpPr txBox="1">
            <a:spLocks/>
          </p:cNvSpPr>
          <p:nvPr/>
        </p:nvSpPr>
        <p:spPr>
          <a:xfrm>
            <a:off x="6169024" y="2639890"/>
            <a:ext cx="5183188" cy="3684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Prostatic fossae:</a:t>
            </a:r>
          </a:p>
          <a:p>
            <a:pPr lvl="1"/>
            <a:r>
              <a:rPr lang="en-US" dirty="0"/>
              <a:t>T2, ADC, T1 post-contrast, DWI**</a:t>
            </a:r>
          </a:p>
          <a:p>
            <a:r>
              <a:rPr lang="en-US" dirty="0"/>
              <a:t>Lymph nodes***</a:t>
            </a:r>
          </a:p>
          <a:p>
            <a:pPr lvl="1"/>
            <a:r>
              <a:rPr lang="en-US" dirty="0"/>
              <a:t>Small FOV T2</a:t>
            </a:r>
          </a:p>
          <a:p>
            <a:pPr lvl="1"/>
            <a:r>
              <a:rPr lang="en-US" dirty="0"/>
              <a:t>DWI</a:t>
            </a:r>
          </a:p>
          <a:p>
            <a:pPr lvl="1"/>
            <a:r>
              <a:rPr lang="en-US" dirty="0"/>
              <a:t>T1 post-contrast</a:t>
            </a:r>
          </a:p>
          <a:p>
            <a:r>
              <a:rPr lang="en-US" dirty="0"/>
              <a:t>Bone metastases**: DWI, T1 and T2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91886C-4569-49D3-B9A6-ED8FD21B3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68"/>
    </mc:Choice>
    <mc:Fallback xmlns="">
      <p:transition spd="slow" advTm="7436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7BB0-A47F-4F09-BD39-3173EA03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PET/MRI: </a:t>
            </a:r>
            <a:r>
              <a:rPr lang="it-IT" b="1" dirty="0" err="1"/>
              <a:t>initial</a:t>
            </a:r>
            <a:r>
              <a:rPr lang="it-IT" b="1" dirty="0"/>
              <a:t> </a:t>
            </a:r>
            <a:r>
              <a:rPr lang="it-IT" b="1" dirty="0" err="1"/>
              <a:t>staging</a:t>
            </a:r>
            <a:r>
              <a:rPr lang="it-IT" b="1" dirty="0"/>
              <a:t> of </a:t>
            </a:r>
            <a:r>
              <a:rPr lang="it-IT" b="1" dirty="0" err="1"/>
              <a:t>disease</a:t>
            </a:r>
            <a:endParaRPr lang="it-IT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51C89-B070-46B6-BA94-DD088E22EEFF}"/>
              </a:ext>
            </a:extLst>
          </p:cNvPr>
          <p:cNvSpPr/>
          <p:nvPr/>
        </p:nvSpPr>
        <p:spPr>
          <a:xfrm rot="16200000">
            <a:off x="-1154723" y="3381742"/>
            <a:ext cx="4753708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T </a:t>
            </a:r>
            <a:r>
              <a:rPr lang="it-IT" sz="4000" dirty="0" err="1"/>
              <a:t>staging</a:t>
            </a:r>
            <a:endParaRPr lang="it-IT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99C537-A330-4753-9523-3FC190729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4591" t="22581" r="33907" b="25250"/>
          <a:stretch/>
        </p:blipFill>
        <p:spPr>
          <a:xfrm>
            <a:off x="1975338" y="1715600"/>
            <a:ext cx="3979985" cy="3707424"/>
          </a:xfr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2196E-BEC8-4F4C-8D67-37BB4BC5B072}"/>
              </a:ext>
            </a:extLst>
          </p:cNvPr>
          <p:cNvSpPr txBox="1"/>
          <p:nvPr/>
        </p:nvSpPr>
        <p:spPr>
          <a:xfrm>
            <a:off x="1992916" y="1717427"/>
            <a:ext cx="494046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050" dirty="0"/>
              <a:t>T2-W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ACD66-BB11-4A39-BC71-236C836655C8}"/>
              </a:ext>
            </a:extLst>
          </p:cNvPr>
          <p:cNvSpPr txBox="1"/>
          <p:nvPr/>
        </p:nvSpPr>
        <p:spPr>
          <a:xfrm>
            <a:off x="3965330" y="1717427"/>
            <a:ext cx="418704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050" dirty="0"/>
              <a:t>ADC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FCE72-EFF9-4D04-9698-D5EC446FD26E}"/>
              </a:ext>
            </a:extLst>
          </p:cNvPr>
          <p:cNvSpPr txBox="1"/>
          <p:nvPr/>
        </p:nvSpPr>
        <p:spPr>
          <a:xfrm>
            <a:off x="1998774" y="2901457"/>
            <a:ext cx="494046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050" dirty="0"/>
              <a:t>T2-W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36D57-E782-448B-9F7B-FF9E3F316802}"/>
              </a:ext>
            </a:extLst>
          </p:cNvPr>
          <p:cNvSpPr txBox="1"/>
          <p:nvPr/>
        </p:nvSpPr>
        <p:spPr>
          <a:xfrm>
            <a:off x="3971188" y="2901457"/>
            <a:ext cx="418704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050" dirty="0"/>
              <a:t>ADC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83B47-CA0B-4D14-9E97-C54EBEFAEA6D}"/>
              </a:ext>
            </a:extLst>
          </p:cNvPr>
          <p:cNvSpPr txBox="1"/>
          <p:nvPr/>
        </p:nvSpPr>
        <p:spPr>
          <a:xfrm>
            <a:off x="1992916" y="4216287"/>
            <a:ext cx="510076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050" dirty="0"/>
              <a:t>PSMA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757DD2-5D0D-4986-936C-C01BE8B38993}"/>
              </a:ext>
            </a:extLst>
          </p:cNvPr>
          <p:cNvSpPr txBox="1"/>
          <p:nvPr/>
        </p:nvSpPr>
        <p:spPr>
          <a:xfrm>
            <a:off x="3965330" y="4216287"/>
            <a:ext cx="692818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050" dirty="0" err="1"/>
              <a:t>Histology</a:t>
            </a:r>
            <a:endParaRPr lang="it-IT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6A4EA-FA43-4809-AB7F-53CE0C3DCE61}"/>
              </a:ext>
            </a:extLst>
          </p:cNvPr>
          <p:cNvSpPr txBox="1"/>
          <p:nvPr/>
        </p:nvSpPr>
        <p:spPr>
          <a:xfrm>
            <a:off x="2239939" y="5408011"/>
            <a:ext cx="334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Bauman et al Eur </a:t>
            </a:r>
            <a:r>
              <a:rPr lang="it-IT" dirty="0" err="1"/>
              <a:t>Urol</a:t>
            </a:r>
            <a:r>
              <a:rPr lang="it-IT" dirty="0"/>
              <a:t> Focus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02714-F17E-404E-B3A3-AC6311A8F17A}"/>
              </a:ext>
            </a:extLst>
          </p:cNvPr>
          <p:cNvSpPr txBox="1"/>
          <p:nvPr/>
        </p:nvSpPr>
        <p:spPr>
          <a:xfrm>
            <a:off x="7990355" y="4817076"/>
            <a:ext cx="241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Thalgott</a:t>
            </a:r>
            <a:r>
              <a:rPr lang="it-IT" dirty="0"/>
              <a:t> et al JNM 2018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8B5C1E-030E-40EB-B44A-3075DE65D4D7}"/>
              </a:ext>
            </a:extLst>
          </p:cNvPr>
          <p:cNvSpPr/>
          <p:nvPr/>
        </p:nvSpPr>
        <p:spPr>
          <a:xfrm>
            <a:off x="1992916" y="5777343"/>
            <a:ext cx="9988069" cy="6670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1) </a:t>
            </a:r>
            <a:r>
              <a:rPr lang="it-IT" dirty="0" err="1"/>
              <a:t>Identification</a:t>
            </a:r>
            <a:r>
              <a:rPr lang="it-IT" dirty="0"/>
              <a:t> of </a:t>
            </a:r>
            <a:r>
              <a:rPr lang="it-IT" dirty="0" err="1"/>
              <a:t>dominant</a:t>
            </a:r>
            <a:r>
              <a:rPr lang="it-IT" dirty="0"/>
              <a:t> </a:t>
            </a:r>
            <a:r>
              <a:rPr lang="it-IT" dirty="0" err="1"/>
              <a:t>intraprostatic</a:t>
            </a:r>
            <a:r>
              <a:rPr lang="it-IT" dirty="0"/>
              <a:t> </a:t>
            </a:r>
            <a:r>
              <a:rPr lang="it-IT" dirty="0" err="1"/>
              <a:t>lesion</a:t>
            </a:r>
            <a:r>
              <a:rPr lang="it-IT" dirty="0"/>
              <a:t>; 2) </a:t>
            </a:r>
            <a:r>
              <a:rPr lang="it-IT" dirty="0" err="1"/>
              <a:t>evaluation</a:t>
            </a:r>
            <a:r>
              <a:rPr lang="it-IT" dirty="0"/>
              <a:t> of extra-capsular </a:t>
            </a:r>
            <a:r>
              <a:rPr lang="it-IT" dirty="0" err="1"/>
              <a:t>estension</a:t>
            </a:r>
            <a:r>
              <a:rPr lang="it-IT" dirty="0"/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D794AD-0E96-41FB-AB9C-62718CCAABD7}"/>
              </a:ext>
            </a:extLst>
          </p:cNvPr>
          <p:cNvGrpSpPr/>
          <p:nvPr/>
        </p:nvGrpSpPr>
        <p:grpSpPr>
          <a:xfrm>
            <a:off x="6022730" y="2340239"/>
            <a:ext cx="6067286" cy="2476837"/>
            <a:chOff x="6022730" y="2529542"/>
            <a:chExt cx="6067286" cy="24768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584B39-1FCC-4244-9E02-F9E6BB172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67" t="51316" r="26683" b="25235"/>
            <a:stretch/>
          </p:blipFill>
          <p:spPr>
            <a:xfrm>
              <a:off x="6022730" y="3276093"/>
              <a:ext cx="6067286" cy="17302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104094-CA88-431F-96B9-551EEA4B8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67" t="29487" r="26683" b="60433"/>
            <a:stretch/>
          </p:blipFill>
          <p:spPr>
            <a:xfrm>
              <a:off x="6022730" y="2529542"/>
              <a:ext cx="6067286" cy="7438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33ED4-FC1C-400B-8BDD-EF0B5712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8D2D0-BB82-4229-9BF3-250A95AE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28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97E7EF-2C3C-40AB-ACDD-48E43D39D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88"/>
    </mc:Choice>
    <mc:Fallback xmlns="">
      <p:transition spd="slow" advTm="6058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7BD91F-72B7-4512-B02C-EC30BEDE7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505" t="23221" r="39633" b="19069"/>
          <a:stretch/>
        </p:blipFill>
        <p:spPr>
          <a:xfrm>
            <a:off x="2049324" y="1622908"/>
            <a:ext cx="4584023" cy="4821487"/>
          </a:xfrm>
          <a:ln>
            <a:solidFill>
              <a:schemeClr val="accent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0C89BC5-09EB-43B6-A647-8C7B76229F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/>
              <a:t>PET/MRI: </a:t>
            </a:r>
            <a:r>
              <a:rPr lang="it-IT" b="1" dirty="0" err="1"/>
              <a:t>initial</a:t>
            </a:r>
            <a:r>
              <a:rPr lang="it-IT" b="1" dirty="0"/>
              <a:t> </a:t>
            </a:r>
            <a:r>
              <a:rPr lang="it-IT" b="1" dirty="0" err="1"/>
              <a:t>staging</a:t>
            </a:r>
            <a:r>
              <a:rPr lang="it-IT" b="1" dirty="0"/>
              <a:t> of </a:t>
            </a:r>
            <a:r>
              <a:rPr lang="it-IT" b="1" dirty="0" err="1"/>
              <a:t>disease</a:t>
            </a:r>
            <a:endParaRPr lang="it-IT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377EC-336A-412E-ADB1-D119C1A5797C}"/>
              </a:ext>
            </a:extLst>
          </p:cNvPr>
          <p:cNvSpPr/>
          <p:nvPr/>
        </p:nvSpPr>
        <p:spPr>
          <a:xfrm rot="16200000">
            <a:off x="-1188613" y="3347852"/>
            <a:ext cx="4821488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N </a:t>
            </a:r>
            <a:r>
              <a:rPr lang="it-IT" sz="4000" dirty="0" err="1"/>
              <a:t>staging</a:t>
            </a:r>
            <a:endParaRPr lang="it-IT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F5290-3F35-4044-9D22-40C2CE8BD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67" t="29487" r="26683" b="48573"/>
          <a:stretch/>
        </p:blipFill>
        <p:spPr>
          <a:xfrm>
            <a:off x="6774740" y="1622908"/>
            <a:ext cx="5269906" cy="1406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6F0AC6-89C9-45E7-93D7-14C3FE96506B}"/>
              </a:ext>
            </a:extLst>
          </p:cNvPr>
          <p:cNvSpPr/>
          <p:nvPr/>
        </p:nvSpPr>
        <p:spPr>
          <a:xfrm>
            <a:off x="6774739" y="3786553"/>
            <a:ext cx="5269906" cy="26578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it-IT" sz="2400" dirty="0" err="1"/>
              <a:t>Identification</a:t>
            </a:r>
            <a:r>
              <a:rPr lang="it-IT" sz="2400" dirty="0"/>
              <a:t> of loco-</a:t>
            </a:r>
            <a:r>
              <a:rPr lang="it-IT" sz="2400" dirty="0" err="1"/>
              <a:t>regional</a:t>
            </a:r>
            <a:r>
              <a:rPr lang="it-IT" sz="2400" dirty="0"/>
              <a:t> and </a:t>
            </a:r>
            <a:r>
              <a:rPr lang="it-IT" sz="2400" dirty="0" err="1"/>
              <a:t>distant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nodes</a:t>
            </a:r>
            <a:endParaRPr lang="it-IT" sz="2400" dirty="0"/>
          </a:p>
          <a:p>
            <a:pPr marL="342900" indent="-342900">
              <a:buAutoNum type="arabicParenR"/>
            </a:pPr>
            <a:r>
              <a:rPr lang="it-IT" sz="2400" dirty="0" err="1"/>
              <a:t>It</a:t>
            </a:r>
            <a:r>
              <a:rPr lang="it-IT" sz="2400" dirty="0"/>
              <a:t> can be </a:t>
            </a:r>
            <a:r>
              <a:rPr lang="it-IT" sz="2400" dirty="0" err="1"/>
              <a:t>used</a:t>
            </a:r>
            <a:r>
              <a:rPr lang="it-IT" sz="2400" dirty="0"/>
              <a:t> for </a:t>
            </a:r>
            <a:r>
              <a:rPr lang="it-IT" sz="2400" dirty="0" err="1"/>
              <a:t>guiding</a:t>
            </a:r>
            <a:r>
              <a:rPr lang="it-IT" sz="2400" dirty="0"/>
              <a:t> to </a:t>
            </a:r>
            <a:r>
              <a:rPr lang="it-IT" sz="2400" dirty="0" err="1"/>
              <a:t>extended</a:t>
            </a:r>
            <a:r>
              <a:rPr lang="it-IT" sz="2400" dirty="0"/>
              <a:t> </a:t>
            </a:r>
            <a:r>
              <a:rPr lang="it-IT" sz="2400" dirty="0" err="1"/>
              <a:t>lymph</a:t>
            </a:r>
            <a:r>
              <a:rPr lang="it-IT" sz="2400" dirty="0"/>
              <a:t> </a:t>
            </a:r>
            <a:r>
              <a:rPr lang="it-IT" sz="2400" dirty="0" err="1"/>
              <a:t>node</a:t>
            </a:r>
            <a:r>
              <a:rPr lang="it-IT" sz="2400" dirty="0"/>
              <a:t> </a:t>
            </a:r>
            <a:r>
              <a:rPr lang="it-IT" sz="2400" dirty="0" err="1"/>
              <a:t>dissection</a:t>
            </a:r>
            <a:r>
              <a:rPr lang="it-IT" sz="2400" dirty="0"/>
              <a:t> (more accurate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conventional</a:t>
            </a:r>
            <a:r>
              <a:rPr lang="it-IT" sz="2400" dirty="0"/>
              <a:t> </a:t>
            </a:r>
            <a:r>
              <a:rPr lang="it-IT" sz="2400" dirty="0" err="1"/>
              <a:t>nomogram</a:t>
            </a:r>
            <a:r>
              <a:rPr lang="it-IT" sz="2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4F1F6-10AA-4BC9-BB4A-BF52002EE576}"/>
              </a:ext>
            </a:extLst>
          </p:cNvPr>
          <p:cNvSpPr txBox="1"/>
          <p:nvPr/>
        </p:nvSpPr>
        <p:spPr>
          <a:xfrm>
            <a:off x="8107586" y="3130761"/>
            <a:ext cx="241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Thalgott</a:t>
            </a:r>
            <a:r>
              <a:rPr lang="it-IT" dirty="0"/>
              <a:t> et al JNM 2018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5F40E0-6C42-4EF8-8893-4CCD5C00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21D1E-597E-408F-A318-C8F44E12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29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23D0D0-699F-4B0F-B114-ADD98792A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3"/>
    </mc:Choice>
    <mc:Fallback xmlns="">
      <p:transition spd="slow" advTm="60173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51BE81-D734-4BED-BB9C-5E8E7421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Scintigrafia ossea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8AD22BE-C56C-457F-95E5-D98F876D9C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3179" t="26645" r="30434" b="29649"/>
          <a:stretch/>
        </p:blipFill>
        <p:spPr>
          <a:xfrm>
            <a:off x="4787027" y="1906200"/>
            <a:ext cx="7301507" cy="3869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42E666-CD95-4457-B6A1-C1B423342C16}"/>
              </a:ext>
            </a:extLst>
          </p:cNvPr>
          <p:cNvSpPr txBox="1"/>
          <p:nvPr/>
        </p:nvSpPr>
        <p:spPr>
          <a:xfrm>
            <a:off x="8112513" y="5775872"/>
            <a:ext cx="4029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Evangelista</a:t>
            </a:r>
            <a:r>
              <a:rPr lang="it-IT" sz="1600" i="1" dirty="0"/>
              <a:t> et al EJNMMI 2016; 43:1546–1562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E8B5CD-4FC7-497D-B49E-2B364C60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8362" r="84566" b="30395"/>
          <a:stretch/>
        </p:blipFill>
        <p:spPr>
          <a:xfrm>
            <a:off x="269432" y="1791346"/>
            <a:ext cx="1309606" cy="42000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2F8B591-B7D0-46D7-A61A-5094C66A7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8362" r="66777" b="30395"/>
          <a:stretch/>
        </p:blipFill>
        <p:spPr>
          <a:xfrm>
            <a:off x="1719121" y="1791345"/>
            <a:ext cx="1309606" cy="42000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0F9EC3-EFEF-4C21-8C10-2B32233A4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52015" r="66136" b="33187"/>
          <a:stretch/>
        </p:blipFill>
        <p:spPr>
          <a:xfrm>
            <a:off x="3086976" y="1959338"/>
            <a:ext cx="1566866" cy="13874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3CEFAEA-902E-4895-BA7B-312808A3C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53916" r="51774" b="34020"/>
          <a:stretch/>
        </p:blipFill>
        <p:spPr>
          <a:xfrm>
            <a:off x="3086975" y="3380492"/>
            <a:ext cx="1578108" cy="15054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CF0D3B-A9FF-4063-A321-4627568AF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56289" r="36001" b="33187"/>
          <a:stretch/>
        </p:blipFill>
        <p:spPr>
          <a:xfrm>
            <a:off x="3085894" y="4930582"/>
            <a:ext cx="1575771" cy="99291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F0FD3DA-162A-488F-9D6D-1953F79E3ABB}"/>
              </a:ext>
            </a:extLst>
          </p:cNvPr>
          <p:cNvSpPr/>
          <p:nvPr/>
        </p:nvSpPr>
        <p:spPr>
          <a:xfrm>
            <a:off x="108490" y="1690687"/>
            <a:ext cx="4615265" cy="4300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855B41-A206-4597-815F-B2DA1835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3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9A3AE9-FB13-44B2-8B46-CB3D5C181292}"/>
              </a:ext>
            </a:extLst>
          </p:cNvPr>
          <p:cNvSpPr txBox="1"/>
          <p:nvPr/>
        </p:nvSpPr>
        <p:spPr>
          <a:xfrm>
            <a:off x="3380951" y="1632551"/>
            <a:ext cx="10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SPECT/CT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7306FB-7F06-4963-A381-5C1701D6AB16}"/>
              </a:ext>
            </a:extLst>
          </p:cNvPr>
          <p:cNvSpPr txBox="1"/>
          <p:nvPr/>
        </p:nvSpPr>
        <p:spPr>
          <a:xfrm>
            <a:off x="1288926" y="1640349"/>
            <a:ext cx="89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Planare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38B02E56-EB72-486F-BD79-4CF2A0973927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ggetto 17">
            <a:extLst>
              <a:ext uri="{FF2B5EF4-FFF2-40B4-BE49-F238E27FC236}">
                <a16:creationId xmlns:a16="http://schemas.microsoft.com/office/drawing/2014/main" id="{2E1ECC37-1632-4AB1-BC2A-24B861B782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547965"/>
              </p:ext>
            </p:extLst>
          </p:nvPr>
        </p:nvGraphicFramePr>
        <p:xfrm>
          <a:off x="11247692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7" imgW="1188720" imgH="1148040" progId="Word.Picture.8">
                  <p:embed/>
                </p:oleObj>
              </mc:Choice>
              <mc:Fallback>
                <p:oleObj name="Picture" r:id="rId7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7692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0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D362-2839-4A3E-A97D-B6B039A3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PET/MRI: </a:t>
            </a:r>
            <a:r>
              <a:rPr lang="it-IT" b="1" dirty="0" err="1"/>
              <a:t>biochemical</a:t>
            </a:r>
            <a:r>
              <a:rPr lang="it-IT" b="1" dirty="0"/>
              <a:t> </a:t>
            </a:r>
            <a:r>
              <a:rPr lang="it-IT" b="1" dirty="0" err="1"/>
              <a:t>recurrence</a:t>
            </a:r>
            <a:endParaRPr lang="it-IT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F24AC-13D5-4D31-8D14-1DE1B80C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491" y="1690687"/>
            <a:ext cx="4595447" cy="41005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dirty="0"/>
              <a:t>The high </a:t>
            </a:r>
            <a:r>
              <a:rPr lang="it-IT" dirty="0" err="1"/>
              <a:t>contrast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by MRI helps in </a:t>
            </a:r>
            <a:r>
              <a:rPr lang="it-IT" dirty="0" err="1"/>
              <a:t>detecting</a:t>
            </a:r>
            <a:r>
              <a:rPr lang="it-IT" dirty="0"/>
              <a:t> the </a:t>
            </a:r>
            <a:r>
              <a:rPr lang="it-IT" dirty="0" err="1"/>
              <a:t>recurrence</a:t>
            </a:r>
            <a:r>
              <a:rPr lang="it-IT" dirty="0"/>
              <a:t> in </a:t>
            </a:r>
            <a:r>
              <a:rPr lang="it-IT" dirty="0" err="1"/>
              <a:t>prostatic</a:t>
            </a:r>
            <a:r>
              <a:rPr lang="it-IT" dirty="0"/>
              <a:t> </a:t>
            </a:r>
            <a:r>
              <a:rPr lang="it-IT" dirty="0" err="1"/>
              <a:t>fossae</a:t>
            </a:r>
            <a:r>
              <a:rPr lang="it-IT" dirty="0"/>
              <a:t> after RP</a:t>
            </a:r>
          </a:p>
          <a:p>
            <a:r>
              <a:rPr lang="it-IT" dirty="0" err="1"/>
              <a:t>Similarly</a:t>
            </a:r>
            <a:r>
              <a:rPr lang="it-IT" dirty="0"/>
              <a:t>, the </a:t>
            </a:r>
            <a:r>
              <a:rPr lang="it-IT" dirty="0" err="1"/>
              <a:t>detection</a:t>
            </a:r>
            <a:r>
              <a:rPr lang="it-IT" dirty="0"/>
              <a:t> of </a:t>
            </a:r>
            <a:r>
              <a:rPr lang="it-IT" dirty="0" err="1"/>
              <a:t>recurrence</a:t>
            </a:r>
            <a:r>
              <a:rPr lang="it-IT" dirty="0"/>
              <a:t> in </a:t>
            </a:r>
            <a:r>
              <a:rPr lang="it-IT" dirty="0" err="1"/>
              <a:t>prostatic</a:t>
            </a:r>
            <a:r>
              <a:rPr lang="it-IT" dirty="0"/>
              <a:t> </a:t>
            </a:r>
            <a:r>
              <a:rPr lang="it-IT" dirty="0" err="1"/>
              <a:t>gland</a:t>
            </a:r>
            <a:r>
              <a:rPr lang="it-IT" dirty="0"/>
              <a:t> after </a:t>
            </a:r>
            <a:r>
              <a:rPr lang="it-IT" dirty="0" err="1"/>
              <a:t>rRT</a:t>
            </a:r>
            <a:r>
              <a:rPr lang="it-IT" dirty="0"/>
              <a:t> can be </a:t>
            </a:r>
            <a:r>
              <a:rPr lang="it-IT" dirty="0" err="1"/>
              <a:t>increase</a:t>
            </a:r>
            <a:r>
              <a:rPr lang="it-IT" dirty="0"/>
              <a:t> by </a:t>
            </a:r>
            <a:r>
              <a:rPr lang="it-IT" dirty="0" err="1"/>
              <a:t>concurrent</a:t>
            </a:r>
            <a:r>
              <a:rPr lang="it-IT" dirty="0"/>
              <a:t> MRI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648B13-C1BD-451E-BD27-F26D7DA4496F}"/>
              </a:ext>
            </a:extLst>
          </p:cNvPr>
          <p:cNvSpPr/>
          <p:nvPr/>
        </p:nvSpPr>
        <p:spPr>
          <a:xfrm rot="16200000">
            <a:off x="-1166666" y="3393684"/>
            <a:ext cx="4777593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 err="1"/>
              <a:t>rT</a:t>
            </a:r>
            <a:r>
              <a:rPr lang="it-IT" sz="4000" dirty="0"/>
              <a:t> </a:t>
            </a:r>
            <a:r>
              <a:rPr lang="it-IT" sz="4000" dirty="0" err="1"/>
              <a:t>staging</a:t>
            </a:r>
            <a:endParaRPr lang="it-IT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D263A-7FE6-4CD5-B0CE-DA53C377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39" t="27864" r="26826" b="27606"/>
          <a:stretch/>
        </p:blipFill>
        <p:spPr>
          <a:xfrm>
            <a:off x="2039816" y="1690688"/>
            <a:ext cx="4126522" cy="4777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8D9FC-34AF-4559-83D3-CF86174E7B33}"/>
              </a:ext>
            </a:extLst>
          </p:cNvPr>
          <p:cNvSpPr txBox="1"/>
          <p:nvPr/>
        </p:nvSpPr>
        <p:spPr>
          <a:xfrm>
            <a:off x="6263052" y="5846544"/>
            <a:ext cx="5706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Eur J </a:t>
            </a:r>
            <a:r>
              <a:rPr lang="it-IT" dirty="0" err="1"/>
              <a:t>Nucl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 </a:t>
            </a:r>
            <a:r>
              <a:rPr lang="it-IT" dirty="0" err="1"/>
              <a:t>Mol</a:t>
            </a:r>
            <a:r>
              <a:rPr lang="it-IT" dirty="0"/>
              <a:t> Imaging</a:t>
            </a:r>
          </a:p>
          <a:p>
            <a:r>
              <a:rPr lang="it-IT" dirty="0"/>
              <a:t>https://doi.org/10.1007/s00259-017-3850-x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48910-5E32-4565-A9FE-DB6B581A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6572B-C28E-468A-8BFF-F0038D84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30</a:t>
            </a:fld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136D3D-050A-46C4-A0DE-823B6AAA8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6"/>
    </mc:Choice>
    <mc:Fallback xmlns="">
      <p:transition spd="slow" advTm="82086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3B90-FFD3-4A03-B1C5-0A19B84AF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PET/MRI: </a:t>
            </a:r>
            <a:r>
              <a:rPr lang="it-IT" b="1" dirty="0" err="1"/>
              <a:t>biochemical</a:t>
            </a:r>
            <a:r>
              <a:rPr lang="it-IT" b="1" dirty="0"/>
              <a:t> </a:t>
            </a:r>
            <a:r>
              <a:rPr lang="it-IT" b="1" dirty="0" err="1"/>
              <a:t>recurrence</a:t>
            </a:r>
            <a:endParaRPr lang="it-I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FB9D-01F6-479B-A0A7-A90C31737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949" y="1690688"/>
            <a:ext cx="4585850" cy="36842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dirty="0"/>
              <a:t>PSMA-positive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detected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for </a:t>
            </a:r>
            <a:r>
              <a:rPr lang="it-IT" dirty="0" err="1"/>
              <a:t>lower</a:t>
            </a:r>
            <a:r>
              <a:rPr lang="it-IT" dirty="0"/>
              <a:t> PSA </a:t>
            </a:r>
            <a:r>
              <a:rPr lang="it-IT" dirty="0" err="1"/>
              <a:t>levels</a:t>
            </a:r>
            <a:endParaRPr lang="it-IT" dirty="0"/>
          </a:p>
          <a:p>
            <a:r>
              <a:rPr lang="it-IT" dirty="0" err="1"/>
              <a:t>Additional</a:t>
            </a:r>
            <a:r>
              <a:rPr lang="it-IT" dirty="0"/>
              <a:t> information are </a:t>
            </a:r>
            <a:r>
              <a:rPr lang="it-IT" dirty="0" err="1"/>
              <a:t>provided</a:t>
            </a:r>
            <a:r>
              <a:rPr lang="it-IT" dirty="0"/>
              <a:t> by PSMA </a:t>
            </a:r>
            <a:r>
              <a:rPr lang="it-IT" dirty="0" err="1"/>
              <a:t>also</a:t>
            </a:r>
            <a:r>
              <a:rPr lang="it-IT" dirty="0"/>
              <a:t> in case of </a:t>
            </a:r>
            <a:r>
              <a:rPr lang="it-IT" dirty="0" err="1"/>
              <a:t>very</a:t>
            </a:r>
            <a:r>
              <a:rPr lang="it-IT" dirty="0"/>
              <a:t> small </a:t>
            </a:r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 (&lt; 5 mm in </a:t>
            </a:r>
            <a:r>
              <a:rPr lang="it-IT" dirty="0" err="1"/>
              <a:t>diameter</a:t>
            </a:r>
            <a:r>
              <a:rPr lang="it-IT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33249-41D6-424B-BF7C-42A23DFFFEC5}"/>
              </a:ext>
            </a:extLst>
          </p:cNvPr>
          <p:cNvSpPr/>
          <p:nvPr/>
        </p:nvSpPr>
        <p:spPr>
          <a:xfrm rot="16200000">
            <a:off x="-1154723" y="3381742"/>
            <a:ext cx="4753708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 err="1"/>
              <a:t>rN</a:t>
            </a:r>
            <a:r>
              <a:rPr lang="it-IT" sz="4000" dirty="0"/>
              <a:t> </a:t>
            </a:r>
            <a:r>
              <a:rPr lang="it-IT" sz="4000" dirty="0" err="1"/>
              <a:t>staging</a:t>
            </a:r>
            <a:endParaRPr lang="it-IT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E5B8B-17E9-4451-AF7A-7A4406C97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90" t="32479" r="26539" b="13333"/>
          <a:stretch/>
        </p:blipFill>
        <p:spPr>
          <a:xfrm>
            <a:off x="2039815" y="1690688"/>
            <a:ext cx="4596250" cy="47537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999307-15A9-4A2F-BACD-46824032B7F5}"/>
              </a:ext>
            </a:extLst>
          </p:cNvPr>
          <p:cNvSpPr txBox="1"/>
          <p:nvPr/>
        </p:nvSpPr>
        <p:spPr>
          <a:xfrm>
            <a:off x="6697610" y="5798065"/>
            <a:ext cx="5201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Eur J </a:t>
            </a:r>
            <a:r>
              <a:rPr lang="it-IT" dirty="0" err="1"/>
              <a:t>Nucl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 </a:t>
            </a:r>
            <a:r>
              <a:rPr lang="it-IT" dirty="0" err="1"/>
              <a:t>Mol</a:t>
            </a:r>
            <a:r>
              <a:rPr lang="it-IT" dirty="0"/>
              <a:t> Imaging</a:t>
            </a:r>
          </a:p>
          <a:p>
            <a:r>
              <a:rPr lang="it-IT" dirty="0"/>
              <a:t>https://doi.org/10.1007/s00259-017-3850-x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BF2F6-9ADC-41BF-BB14-9A05C60AC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50CC5-2283-4708-B804-7519771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31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F227EB-255F-494F-B1FB-3C8F4CA5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6"/>
    </mc:Choice>
    <mc:Fallback xmlns="">
      <p:transition spd="slow" advTm="29416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D362-2839-4A3E-A97D-B6B039A3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PET/MRI: </a:t>
            </a:r>
            <a:r>
              <a:rPr lang="it-IT" b="1" dirty="0" err="1"/>
              <a:t>biochemical</a:t>
            </a:r>
            <a:r>
              <a:rPr lang="it-IT" b="1" dirty="0"/>
              <a:t> </a:t>
            </a:r>
            <a:r>
              <a:rPr lang="it-IT" b="1" dirty="0" err="1"/>
              <a:t>recurrence</a:t>
            </a:r>
            <a:endParaRPr lang="it-IT" b="1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A2F9B2-DB85-4636-8DFC-DFDE9F3107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42BC39-4865-4D19-AE86-71C246895E13}"/>
              </a:ext>
            </a:extLst>
          </p:cNvPr>
          <p:cNvSpPr txBox="1"/>
          <p:nvPr/>
        </p:nvSpPr>
        <p:spPr>
          <a:xfrm>
            <a:off x="5117123" y="6176963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PSA </a:t>
            </a:r>
            <a:r>
              <a:rPr lang="it-IT" dirty="0" err="1"/>
              <a:t>level</a:t>
            </a:r>
            <a:r>
              <a:rPr lang="it-IT" dirty="0"/>
              <a:t> (</a:t>
            </a:r>
            <a:r>
              <a:rPr lang="it-IT" dirty="0" err="1"/>
              <a:t>ng</a:t>
            </a:r>
            <a:r>
              <a:rPr lang="it-IT" dirty="0"/>
              <a:t>/</a:t>
            </a:r>
            <a:r>
              <a:rPr lang="it-IT" dirty="0" err="1"/>
              <a:t>mL</a:t>
            </a:r>
            <a:r>
              <a:rPr lang="it-IT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1F729-C29F-4BF3-A3DD-FAE23CA57EA3}"/>
              </a:ext>
            </a:extLst>
          </p:cNvPr>
          <p:cNvSpPr txBox="1"/>
          <p:nvPr/>
        </p:nvSpPr>
        <p:spPr>
          <a:xfrm>
            <a:off x="920261" y="1690688"/>
            <a:ext cx="313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Hope et al. JNM 2017; 58: 1956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33722-A883-41A0-8EF8-6D70A65F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E7665-028B-46C4-BE91-0B790E70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32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57C064-775A-4F50-9983-36BB45568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33"/>
    </mc:Choice>
    <mc:Fallback xmlns="">
      <p:transition spd="slow" advTm="32933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97596-0E17-491A-AFE1-250C70B8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PET vs. </a:t>
            </a:r>
            <a:r>
              <a:rPr lang="it-IT" b="1" dirty="0" err="1"/>
              <a:t>mpMRI</a:t>
            </a:r>
            <a:r>
              <a:rPr lang="it-IT" b="1" dirty="0"/>
              <a:t> vs. PET/MRI</a:t>
            </a:r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DF9C1205-5ED3-4CB6-87D7-1B994152ED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44B1E7-E8EF-4F50-BCAB-F9EC301E7960}"/>
              </a:ext>
            </a:extLst>
          </p:cNvPr>
          <p:cNvSpPr txBox="1"/>
          <p:nvPr/>
        </p:nvSpPr>
        <p:spPr>
          <a:xfrm>
            <a:off x="3740748" y="1987106"/>
            <a:ext cx="432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N=70 </a:t>
            </a:r>
            <a:r>
              <a:rPr lang="it-IT" dirty="0" err="1"/>
              <a:t>pts</a:t>
            </a:r>
            <a:r>
              <a:rPr lang="it-IT" dirty="0"/>
              <a:t> (after RP, no HT,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salvage</a:t>
            </a:r>
            <a:r>
              <a:rPr lang="it-IT" dirty="0"/>
              <a:t> RT)</a:t>
            </a:r>
          </a:p>
          <a:p>
            <a:pPr algn="ctr"/>
            <a:r>
              <a:rPr lang="it-IT" dirty="0"/>
              <a:t>18F-Choline PET/MRI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61D8F0-8094-48DF-8677-6A68F34569B4}"/>
              </a:ext>
            </a:extLst>
          </p:cNvPr>
          <p:cNvSpPr txBox="1"/>
          <p:nvPr/>
        </p:nvSpPr>
        <p:spPr>
          <a:xfrm>
            <a:off x="3044844" y="6153778"/>
            <a:ext cx="572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Evangelista et al. </a:t>
            </a:r>
            <a:r>
              <a:rPr lang="it-IT" dirty="0" err="1"/>
              <a:t>Abdominal</a:t>
            </a:r>
            <a:r>
              <a:rPr lang="it-IT" dirty="0"/>
              <a:t> </a:t>
            </a:r>
            <a:r>
              <a:rPr lang="it-IT" dirty="0" err="1"/>
              <a:t>Radiology</a:t>
            </a:r>
            <a:r>
              <a:rPr lang="it-IT" dirty="0"/>
              <a:t> 2021; 46:4401-4409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D67DF-7AC1-4D3C-9A1B-60C2E9E8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54B33-9FE7-44DC-88A5-ABDE38D9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33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A42D79-4913-49AB-93AE-CD18D2D80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1" y="5653605"/>
            <a:ext cx="1053201" cy="10678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A18AA6-15B1-40BB-93D0-9FF48B36702B}"/>
              </a:ext>
            </a:extLst>
          </p:cNvPr>
          <p:cNvCxnSpPr/>
          <p:nvPr/>
        </p:nvCxnSpPr>
        <p:spPr>
          <a:xfrm flipV="1">
            <a:off x="1187612" y="6176963"/>
            <a:ext cx="11016112" cy="10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00A0DF2-011D-4C23-B6B7-DDDFD6262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8"/>
    </mc:Choice>
    <mc:Fallback xmlns="">
      <p:transition spd="slow" advTm="4174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2D3ED664-6371-4E6E-B1EB-825965C6F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FC5EA86F-0BF4-47F2-AEE7-D0165BF5142F}"/>
              </a:ext>
            </a:extLst>
          </p:cNvPr>
          <p:cNvSpPr txBox="1">
            <a:spLocks/>
          </p:cNvSpPr>
          <p:nvPr/>
        </p:nvSpPr>
        <p:spPr>
          <a:xfrm>
            <a:off x="370703" y="500062"/>
            <a:ext cx="112878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/>
              <a:t>PET vs. </a:t>
            </a:r>
            <a:r>
              <a:rPr lang="it-IT" b="1" dirty="0" err="1"/>
              <a:t>mpMRI</a:t>
            </a:r>
            <a:r>
              <a:rPr lang="it-IT" b="1" dirty="0"/>
              <a:t> vs. PET/MRI in </a:t>
            </a:r>
            <a:r>
              <a:rPr lang="it-IT" b="1" dirty="0" err="1"/>
              <a:t>prostatic</a:t>
            </a:r>
            <a:r>
              <a:rPr lang="it-IT" b="1" dirty="0"/>
              <a:t> </a:t>
            </a:r>
            <a:r>
              <a:rPr lang="it-IT" b="1" dirty="0" err="1"/>
              <a:t>fossae</a:t>
            </a:r>
            <a:r>
              <a:rPr lang="it-IT" b="1" dirty="0"/>
              <a:t> (PF)</a:t>
            </a: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8A05E17D-BB19-4090-9136-37501BA89BA0}"/>
              </a:ext>
            </a:extLst>
          </p:cNvPr>
          <p:cNvSpPr txBox="1"/>
          <p:nvPr/>
        </p:nvSpPr>
        <p:spPr>
          <a:xfrm>
            <a:off x="3623517" y="1675533"/>
            <a:ext cx="432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N=70 </a:t>
            </a:r>
            <a:r>
              <a:rPr lang="it-IT" dirty="0" err="1"/>
              <a:t>pts</a:t>
            </a:r>
            <a:r>
              <a:rPr lang="it-IT" dirty="0"/>
              <a:t> (after RP, no HT,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salvage</a:t>
            </a:r>
            <a:r>
              <a:rPr lang="it-IT" dirty="0"/>
              <a:t> RT)</a:t>
            </a:r>
          </a:p>
          <a:p>
            <a:pPr algn="ctr"/>
            <a:r>
              <a:rPr lang="it-IT" dirty="0"/>
              <a:t>18F-Choline PET/MRI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D81FEC-D095-4C1E-98C4-F5B60B57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40D50-7ED4-4B98-961F-10CAD641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34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A6B80-369D-4D25-AA41-F894C616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7" y="5653605"/>
            <a:ext cx="1053201" cy="10678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4574F9-7AFD-4F7C-8838-AB93F6B9A833}"/>
              </a:ext>
            </a:extLst>
          </p:cNvPr>
          <p:cNvCxnSpPr/>
          <p:nvPr/>
        </p:nvCxnSpPr>
        <p:spPr>
          <a:xfrm flipV="1">
            <a:off x="1175888" y="6176963"/>
            <a:ext cx="11016112" cy="10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6">
            <a:extLst>
              <a:ext uri="{FF2B5EF4-FFF2-40B4-BE49-F238E27FC236}">
                <a16:creationId xmlns:a16="http://schemas.microsoft.com/office/drawing/2014/main" id="{7FC55D7B-265E-48F5-ACA9-DC321CDE8064}"/>
              </a:ext>
            </a:extLst>
          </p:cNvPr>
          <p:cNvSpPr txBox="1"/>
          <p:nvPr/>
        </p:nvSpPr>
        <p:spPr>
          <a:xfrm>
            <a:off x="3044844" y="6153778"/>
            <a:ext cx="572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Evangelista et al. </a:t>
            </a:r>
            <a:r>
              <a:rPr lang="it-IT" dirty="0" err="1"/>
              <a:t>Abdominal</a:t>
            </a:r>
            <a:r>
              <a:rPr lang="it-IT" dirty="0"/>
              <a:t> </a:t>
            </a:r>
            <a:r>
              <a:rPr lang="it-IT" dirty="0" err="1"/>
              <a:t>Radiology</a:t>
            </a:r>
            <a:r>
              <a:rPr lang="it-IT" dirty="0"/>
              <a:t> 2021; 46:4401-4409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EA0F99-6680-4FB5-A959-0C727164C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8"/>
    </mc:Choice>
    <mc:Fallback xmlns="">
      <p:transition spd="slow" advTm="2262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2D3ED664-6371-4E6E-B1EB-825965C6F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olo 1">
            <a:extLst>
              <a:ext uri="{FF2B5EF4-FFF2-40B4-BE49-F238E27FC236}">
                <a16:creationId xmlns:a16="http://schemas.microsoft.com/office/drawing/2014/main" id="{0997C370-C8DA-4269-8CDA-F67886418013}"/>
              </a:ext>
            </a:extLst>
          </p:cNvPr>
          <p:cNvSpPr txBox="1">
            <a:spLocks/>
          </p:cNvSpPr>
          <p:nvPr/>
        </p:nvSpPr>
        <p:spPr>
          <a:xfrm>
            <a:off x="515815" y="517525"/>
            <a:ext cx="11154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/>
              <a:t>PET vs. </a:t>
            </a:r>
            <a:r>
              <a:rPr lang="it-IT" b="1" dirty="0" err="1"/>
              <a:t>mpMRI</a:t>
            </a:r>
            <a:r>
              <a:rPr lang="it-IT" b="1" dirty="0"/>
              <a:t> vs. PET/MRI in </a:t>
            </a:r>
            <a:r>
              <a:rPr lang="it-IT" b="1" dirty="0" err="1"/>
              <a:t>lymph</a:t>
            </a:r>
            <a:r>
              <a:rPr lang="it-IT" b="1" dirty="0"/>
              <a:t> </a:t>
            </a:r>
            <a:r>
              <a:rPr lang="it-IT" b="1" dirty="0" err="1"/>
              <a:t>nodes</a:t>
            </a:r>
            <a:r>
              <a:rPr lang="it-IT" b="1" dirty="0"/>
              <a:t> (LN)</a:t>
            </a: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D79D688E-639E-4B8F-AD13-66547CD8C9D5}"/>
              </a:ext>
            </a:extLst>
          </p:cNvPr>
          <p:cNvSpPr txBox="1"/>
          <p:nvPr/>
        </p:nvSpPr>
        <p:spPr>
          <a:xfrm>
            <a:off x="3740748" y="1987106"/>
            <a:ext cx="432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N=70 </a:t>
            </a:r>
            <a:r>
              <a:rPr lang="it-IT" dirty="0" err="1"/>
              <a:t>pts</a:t>
            </a:r>
            <a:r>
              <a:rPr lang="it-IT" dirty="0"/>
              <a:t> (after RP, no HT,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salvage</a:t>
            </a:r>
            <a:r>
              <a:rPr lang="it-IT" dirty="0"/>
              <a:t> RT)</a:t>
            </a:r>
          </a:p>
          <a:p>
            <a:pPr algn="ctr"/>
            <a:r>
              <a:rPr lang="it-IT" dirty="0"/>
              <a:t>18F-Choline PET/MRI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8C3E08-3475-490D-BD48-BA4875E8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PET/MRI in prostate cancer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0AFD7-5B5F-42F3-A6C2-6483E810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A940-40FB-4AEB-B4F9-FF91F4F93AF5}" type="slidenum">
              <a:rPr lang="it-IT" smtClean="0"/>
              <a:t>35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B1B892-E4BF-4083-B703-20D226225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7" y="5653605"/>
            <a:ext cx="1053201" cy="10678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DADAB4-AF76-46C9-A02D-A1332A87EF96}"/>
              </a:ext>
            </a:extLst>
          </p:cNvPr>
          <p:cNvCxnSpPr/>
          <p:nvPr/>
        </p:nvCxnSpPr>
        <p:spPr>
          <a:xfrm flipV="1">
            <a:off x="1175888" y="6176963"/>
            <a:ext cx="11016112" cy="105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6">
            <a:extLst>
              <a:ext uri="{FF2B5EF4-FFF2-40B4-BE49-F238E27FC236}">
                <a16:creationId xmlns:a16="http://schemas.microsoft.com/office/drawing/2014/main" id="{EC160DCA-095C-4905-A414-11F86CA44DFB}"/>
              </a:ext>
            </a:extLst>
          </p:cNvPr>
          <p:cNvSpPr txBox="1"/>
          <p:nvPr/>
        </p:nvSpPr>
        <p:spPr>
          <a:xfrm>
            <a:off x="3044844" y="6153778"/>
            <a:ext cx="572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Evangelista et al. </a:t>
            </a:r>
            <a:r>
              <a:rPr lang="it-IT" dirty="0" err="1"/>
              <a:t>Abdominal</a:t>
            </a:r>
            <a:r>
              <a:rPr lang="it-IT" dirty="0"/>
              <a:t> </a:t>
            </a:r>
            <a:r>
              <a:rPr lang="it-IT" dirty="0" err="1"/>
              <a:t>Radiology</a:t>
            </a:r>
            <a:r>
              <a:rPr lang="it-IT" dirty="0"/>
              <a:t> 2021; 46:4401-4409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4CB6DB-F2EB-40C2-A501-19532ED7F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3"/>
    </mc:Choice>
    <mc:Fallback xmlns="">
      <p:transition spd="slow" advTm="25383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59E9E9-6E50-41F8-8DF9-02AF87D7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Valutazione della risposta alla terapia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4736384-22FC-4F75-9E72-DE00FDDE1186}"/>
              </a:ext>
            </a:extLst>
          </p:cNvPr>
          <p:cNvGrpSpPr>
            <a:grpSpLocks/>
          </p:cNvGrpSpPr>
          <p:nvPr/>
        </p:nvGrpSpPr>
        <p:grpSpPr bwMode="auto">
          <a:xfrm>
            <a:off x="91266" y="2321990"/>
            <a:ext cx="4167188" cy="3136900"/>
            <a:chOff x="1895474" y="1047750"/>
            <a:chExt cx="5953125" cy="448219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AA0DAC6-0023-4D38-A842-48B117C9D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5"/>
            <a:stretch>
              <a:fillRect/>
            </a:stretch>
          </p:blipFill>
          <p:spPr bwMode="auto">
            <a:xfrm>
              <a:off x="1895474" y="1047750"/>
              <a:ext cx="5953125" cy="4482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852FB49-6B13-4723-B39F-444733A5E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421593" y="3069004"/>
              <a:ext cx="1406154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1400">
                  <a:latin typeface="Arial" panose="020B0604020202020204" pitchFamily="34" charset="0"/>
                </a:rPr>
                <a:t>Δ</a:t>
              </a:r>
              <a:r>
                <a:rPr lang="it-IT" altLang="en-US" sz="1400">
                  <a:latin typeface="Arial" panose="020B0604020202020204" pitchFamily="34" charset="0"/>
                </a:rPr>
                <a:t>PSA (%)</a:t>
              </a:r>
              <a:endParaRPr lang="en-US" altLang="en-US" sz="1400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7DE456AB-298B-4CF8-82A5-BCD2B72639CE}"/>
              </a:ext>
            </a:extLst>
          </p:cNvPr>
          <p:cNvGrpSpPr>
            <a:grpSpLocks/>
          </p:cNvGrpSpPr>
          <p:nvPr/>
        </p:nvGrpSpPr>
        <p:grpSpPr bwMode="auto">
          <a:xfrm>
            <a:off x="3825908" y="2331516"/>
            <a:ext cx="4238625" cy="3144837"/>
            <a:chOff x="1488826" y="1047750"/>
            <a:chExt cx="6054974" cy="4493079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F1040A13-D41E-49D3-B63B-8FB7F2857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6"/>
            <a:stretch>
              <a:fillRect/>
            </a:stretch>
          </p:blipFill>
          <p:spPr bwMode="auto">
            <a:xfrm>
              <a:off x="1590675" y="1047750"/>
              <a:ext cx="5953125" cy="4493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3E7176D-549A-40DB-B44E-4F7D8E594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50071" y="3074446"/>
              <a:ext cx="1917192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1400">
                  <a:latin typeface="Arial" panose="020B0604020202020204" pitchFamily="34" charset="0"/>
                </a:rPr>
                <a:t>Δ</a:t>
              </a:r>
              <a:r>
                <a:rPr lang="it-IT" altLang="en-US" sz="1400">
                  <a:latin typeface="Arial" panose="020B0604020202020204" pitchFamily="34" charset="0"/>
                </a:rPr>
                <a:t>SUVmax (%)</a:t>
              </a:r>
              <a:endParaRPr lang="en-US" altLang="en-US" sz="1400"/>
            </a:p>
          </p:txBody>
        </p:sp>
      </p:grp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6BD919D7-6FF4-44FA-8613-8C223D7789A8}"/>
              </a:ext>
            </a:extLst>
          </p:cNvPr>
          <p:cNvCxnSpPr/>
          <p:nvPr/>
        </p:nvCxnSpPr>
        <p:spPr>
          <a:xfrm>
            <a:off x="1310466" y="1950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E3FEA282-717D-46CD-AEC9-365EE0A8E1F9}"/>
              </a:ext>
            </a:extLst>
          </p:cNvPr>
          <p:cNvCxnSpPr/>
          <p:nvPr/>
        </p:nvCxnSpPr>
        <p:spPr>
          <a:xfrm>
            <a:off x="1310466" y="1950515"/>
            <a:ext cx="21336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1 13">
            <a:extLst>
              <a:ext uri="{FF2B5EF4-FFF2-40B4-BE49-F238E27FC236}">
                <a16:creationId xmlns:a16="http://schemas.microsoft.com/office/drawing/2014/main" id="{0DDA88DB-CE6B-4965-9ED9-467009BCBD1C}"/>
              </a:ext>
            </a:extLst>
          </p:cNvPr>
          <p:cNvCxnSpPr/>
          <p:nvPr/>
        </p:nvCxnSpPr>
        <p:spPr>
          <a:xfrm>
            <a:off x="3444066" y="1950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1DC35C4-10B5-4E07-BD15-3233BF470C17}"/>
              </a:ext>
            </a:extLst>
          </p:cNvPr>
          <p:cNvSpPr txBox="1">
            <a:spLocks/>
          </p:cNvSpPr>
          <p:nvPr/>
        </p:nvSpPr>
        <p:spPr bwMode="auto">
          <a:xfrm>
            <a:off x="2001290" y="1721915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" i="1">
                <a:latin typeface="Arial" panose="020B0604020202020204" pitchFamily="34" charset="0"/>
              </a:rPr>
              <a:t>p=0.481 </a:t>
            </a:r>
          </a:p>
        </p:txBody>
      </p:sp>
      <p:cxnSp>
        <p:nvCxnSpPr>
          <p:cNvPr id="15" name="Connettore 1 15">
            <a:extLst>
              <a:ext uri="{FF2B5EF4-FFF2-40B4-BE49-F238E27FC236}">
                <a16:creationId xmlns:a16="http://schemas.microsoft.com/office/drawing/2014/main" id="{406CD8C9-4015-4EF3-AD3B-539B14499699}"/>
              </a:ext>
            </a:extLst>
          </p:cNvPr>
          <p:cNvCxnSpPr/>
          <p:nvPr/>
        </p:nvCxnSpPr>
        <p:spPr>
          <a:xfrm>
            <a:off x="2377266" y="2331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1 16">
            <a:extLst>
              <a:ext uri="{FF2B5EF4-FFF2-40B4-BE49-F238E27FC236}">
                <a16:creationId xmlns:a16="http://schemas.microsoft.com/office/drawing/2014/main" id="{8AEA3E84-50AF-4A78-A5A8-36354B9FCF28}"/>
              </a:ext>
            </a:extLst>
          </p:cNvPr>
          <p:cNvCxnSpPr/>
          <p:nvPr/>
        </p:nvCxnSpPr>
        <p:spPr>
          <a:xfrm>
            <a:off x="2377266" y="2331515"/>
            <a:ext cx="10668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7">
            <a:extLst>
              <a:ext uri="{FF2B5EF4-FFF2-40B4-BE49-F238E27FC236}">
                <a16:creationId xmlns:a16="http://schemas.microsoft.com/office/drawing/2014/main" id="{A5FCE6B1-253A-4B62-ADEA-FA5EBD39A815}"/>
              </a:ext>
            </a:extLst>
          </p:cNvPr>
          <p:cNvCxnSpPr/>
          <p:nvPr/>
        </p:nvCxnSpPr>
        <p:spPr>
          <a:xfrm>
            <a:off x="3444066" y="2331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E2281AB-6613-43CA-87F9-13D5471E9CC5}"/>
              </a:ext>
            </a:extLst>
          </p:cNvPr>
          <p:cNvSpPr txBox="1">
            <a:spLocks/>
          </p:cNvSpPr>
          <p:nvPr/>
        </p:nvSpPr>
        <p:spPr bwMode="auto">
          <a:xfrm>
            <a:off x="2529666" y="2102915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" i="1">
                <a:latin typeface="Arial" panose="020B0604020202020204" pitchFamily="34" charset="0"/>
              </a:rPr>
              <a:t>p=1.000 </a:t>
            </a:r>
          </a:p>
        </p:txBody>
      </p:sp>
      <p:cxnSp>
        <p:nvCxnSpPr>
          <p:cNvPr id="19" name="Connettore 1 19">
            <a:extLst>
              <a:ext uri="{FF2B5EF4-FFF2-40B4-BE49-F238E27FC236}">
                <a16:creationId xmlns:a16="http://schemas.microsoft.com/office/drawing/2014/main" id="{EC17FAB5-DC93-4BA4-8668-4AE924869664}"/>
              </a:ext>
            </a:extLst>
          </p:cNvPr>
          <p:cNvCxnSpPr/>
          <p:nvPr/>
        </p:nvCxnSpPr>
        <p:spPr>
          <a:xfrm>
            <a:off x="1310466" y="49223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1 20">
            <a:extLst>
              <a:ext uri="{FF2B5EF4-FFF2-40B4-BE49-F238E27FC236}">
                <a16:creationId xmlns:a16="http://schemas.microsoft.com/office/drawing/2014/main" id="{396B4116-4BF7-49AC-853F-64C60F60FF8E}"/>
              </a:ext>
            </a:extLst>
          </p:cNvPr>
          <p:cNvCxnSpPr/>
          <p:nvPr/>
        </p:nvCxnSpPr>
        <p:spPr>
          <a:xfrm>
            <a:off x="1310466" y="5074715"/>
            <a:ext cx="10668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1 21">
            <a:extLst>
              <a:ext uri="{FF2B5EF4-FFF2-40B4-BE49-F238E27FC236}">
                <a16:creationId xmlns:a16="http://schemas.microsoft.com/office/drawing/2014/main" id="{19C3917B-F231-44BD-B23D-B98FE4A627B5}"/>
              </a:ext>
            </a:extLst>
          </p:cNvPr>
          <p:cNvCxnSpPr/>
          <p:nvPr/>
        </p:nvCxnSpPr>
        <p:spPr>
          <a:xfrm>
            <a:off x="2377266" y="49223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91BED74E-D55D-4EA0-8975-588D4AA81FBC}"/>
              </a:ext>
            </a:extLst>
          </p:cNvPr>
          <p:cNvSpPr txBox="1">
            <a:spLocks/>
          </p:cNvSpPr>
          <p:nvPr/>
        </p:nvSpPr>
        <p:spPr bwMode="auto">
          <a:xfrm>
            <a:off x="1386666" y="4846115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" i="1">
                <a:latin typeface="Arial" panose="020B0604020202020204" pitchFamily="34" charset="0"/>
              </a:rPr>
              <a:t>p=0.570 </a:t>
            </a:r>
          </a:p>
        </p:txBody>
      </p:sp>
      <p:cxnSp>
        <p:nvCxnSpPr>
          <p:cNvPr id="23" name="Connettore 1 23">
            <a:extLst>
              <a:ext uri="{FF2B5EF4-FFF2-40B4-BE49-F238E27FC236}">
                <a16:creationId xmlns:a16="http://schemas.microsoft.com/office/drawing/2014/main" id="{011A9B58-FEC3-4C84-AF3D-C95EA9BE3565}"/>
              </a:ext>
            </a:extLst>
          </p:cNvPr>
          <p:cNvCxnSpPr/>
          <p:nvPr/>
        </p:nvCxnSpPr>
        <p:spPr>
          <a:xfrm>
            <a:off x="5121307" y="1950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1 24">
            <a:extLst>
              <a:ext uri="{FF2B5EF4-FFF2-40B4-BE49-F238E27FC236}">
                <a16:creationId xmlns:a16="http://schemas.microsoft.com/office/drawing/2014/main" id="{A1020408-A527-45E8-B59C-0F61336399AE}"/>
              </a:ext>
            </a:extLst>
          </p:cNvPr>
          <p:cNvCxnSpPr/>
          <p:nvPr/>
        </p:nvCxnSpPr>
        <p:spPr>
          <a:xfrm>
            <a:off x="5121307" y="1950515"/>
            <a:ext cx="21336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1 25">
            <a:extLst>
              <a:ext uri="{FF2B5EF4-FFF2-40B4-BE49-F238E27FC236}">
                <a16:creationId xmlns:a16="http://schemas.microsoft.com/office/drawing/2014/main" id="{802DC2F3-DD7F-40D5-AA2B-90EBC878688D}"/>
              </a:ext>
            </a:extLst>
          </p:cNvPr>
          <p:cNvCxnSpPr/>
          <p:nvPr/>
        </p:nvCxnSpPr>
        <p:spPr>
          <a:xfrm>
            <a:off x="7254907" y="1950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47ACACEC-0FD2-4231-86C9-6BF780D030CA}"/>
              </a:ext>
            </a:extLst>
          </p:cNvPr>
          <p:cNvSpPr txBox="1">
            <a:spLocks/>
          </p:cNvSpPr>
          <p:nvPr/>
        </p:nvSpPr>
        <p:spPr bwMode="auto">
          <a:xfrm>
            <a:off x="5812131" y="1721915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" i="1">
                <a:latin typeface="Arial" panose="020B0604020202020204" pitchFamily="34" charset="0"/>
              </a:rPr>
              <a:t>0.005 </a:t>
            </a:r>
          </a:p>
        </p:txBody>
      </p:sp>
      <p:cxnSp>
        <p:nvCxnSpPr>
          <p:cNvPr id="27" name="Connettore 1 27">
            <a:extLst>
              <a:ext uri="{FF2B5EF4-FFF2-40B4-BE49-F238E27FC236}">
                <a16:creationId xmlns:a16="http://schemas.microsoft.com/office/drawing/2014/main" id="{5F2195C4-7854-435C-8FBB-FFACEBAECEAC}"/>
              </a:ext>
            </a:extLst>
          </p:cNvPr>
          <p:cNvCxnSpPr/>
          <p:nvPr/>
        </p:nvCxnSpPr>
        <p:spPr>
          <a:xfrm>
            <a:off x="6188107" y="2331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1 28">
            <a:extLst>
              <a:ext uri="{FF2B5EF4-FFF2-40B4-BE49-F238E27FC236}">
                <a16:creationId xmlns:a16="http://schemas.microsoft.com/office/drawing/2014/main" id="{C8FE0357-F340-4D6C-B149-5EB0A35B9441}"/>
              </a:ext>
            </a:extLst>
          </p:cNvPr>
          <p:cNvCxnSpPr/>
          <p:nvPr/>
        </p:nvCxnSpPr>
        <p:spPr>
          <a:xfrm>
            <a:off x="6188107" y="2331515"/>
            <a:ext cx="10668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1 29">
            <a:extLst>
              <a:ext uri="{FF2B5EF4-FFF2-40B4-BE49-F238E27FC236}">
                <a16:creationId xmlns:a16="http://schemas.microsoft.com/office/drawing/2014/main" id="{1CC7AE3D-9CB4-47D8-9B67-7ECF0FEAF308}"/>
              </a:ext>
            </a:extLst>
          </p:cNvPr>
          <p:cNvCxnSpPr/>
          <p:nvPr/>
        </p:nvCxnSpPr>
        <p:spPr>
          <a:xfrm>
            <a:off x="7254907" y="23315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A4628F0D-7DFF-40C2-9A68-1FC70CB10ED6}"/>
              </a:ext>
            </a:extLst>
          </p:cNvPr>
          <p:cNvSpPr txBox="1">
            <a:spLocks/>
          </p:cNvSpPr>
          <p:nvPr/>
        </p:nvSpPr>
        <p:spPr bwMode="auto">
          <a:xfrm>
            <a:off x="6340507" y="2102915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" i="1">
                <a:latin typeface="Arial" panose="020B0604020202020204" pitchFamily="34" charset="0"/>
              </a:rPr>
              <a:t>p=0.940 </a:t>
            </a:r>
          </a:p>
        </p:txBody>
      </p:sp>
      <p:cxnSp>
        <p:nvCxnSpPr>
          <p:cNvPr id="31" name="Connettore 1 31">
            <a:extLst>
              <a:ext uri="{FF2B5EF4-FFF2-40B4-BE49-F238E27FC236}">
                <a16:creationId xmlns:a16="http://schemas.microsoft.com/office/drawing/2014/main" id="{24C626B3-3FF2-417A-841C-B609C876CD1B}"/>
              </a:ext>
            </a:extLst>
          </p:cNvPr>
          <p:cNvCxnSpPr/>
          <p:nvPr/>
        </p:nvCxnSpPr>
        <p:spPr>
          <a:xfrm>
            <a:off x="5121307" y="49223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1 32">
            <a:extLst>
              <a:ext uri="{FF2B5EF4-FFF2-40B4-BE49-F238E27FC236}">
                <a16:creationId xmlns:a16="http://schemas.microsoft.com/office/drawing/2014/main" id="{F7F29C9F-E88C-4679-8EDB-CDB69B6152E4}"/>
              </a:ext>
            </a:extLst>
          </p:cNvPr>
          <p:cNvCxnSpPr/>
          <p:nvPr/>
        </p:nvCxnSpPr>
        <p:spPr>
          <a:xfrm>
            <a:off x="5121307" y="5074715"/>
            <a:ext cx="10668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1 33">
            <a:extLst>
              <a:ext uri="{FF2B5EF4-FFF2-40B4-BE49-F238E27FC236}">
                <a16:creationId xmlns:a16="http://schemas.microsoft.com/office/drawing/2014/main" id="{D8A46D55-CAC6-4F96-8DAB-98D8FADAAEAF}"/>
              </a:ext>
            </a:extLst>
          </p:cNvPr>
          <p:cNvCxnSpPr/>
          <p:nvPr/>
        </p:nvCxnSpPr>
        <p:spPr>
          <a:xfrm>
            <a:off x="6188107" y="4922315"/>
            <a:ext cx="0" cy="152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A44DA361-6266-4BEB-801D-7A026C9E347E}"/>
              </a:ext>
            </a:extLst>
          </p:cNvPr>
          <p:cNvSpPr txBox="1">
            <a:spLocks/>
          </p:cNvSpPr>
          <p:nvPr/>
        </p:nvSpPr>
        <p:spPr bwMode="auto">
          <a:xfrm>
            <a:off x="5197507" y="4846115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100" i="1">
                <a:latin typeface="Arial" panose="020B0604020202020204" pitchFamily="34" charset="0"/>
              </a:rPr>
              <a:t>p=0.005 </a:t>
            </a:r>
          </a:p>
        </p:txBody>
      </p:sp>
      <p:pic>
        <p:nvPicPr>
          <p:cNvPr id="35" name="Immagine 3">
            <a:extLst>
              <a:ext uri="{FF2B5EF4-FFF2-40B4-BE49-F238E27FC236}">
                <a16:creationId xmlns:a16="http://schemas.microsoft.com/office/drawing/2014/main" id="{B8185016-83EF-4346-BFA6-CFE174FD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15396" r="54343" b="3334"/>
          <a:stretch>
            <a:fillRect/>
          </a:stretch>
        </p:blipFill>
        <p:spPr bwMode="auto">
          <a:xfrm>
            <a:off x="8016628" y="2071688"/>
            <a:ext cx="2030054" cy="32383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magine 4">
            <a:extLst>
              <a:ext uri="{FF2B5EF4-FFF2-40B4-BE49-F238E27FC236}">
                <a16:creationId xmlns:a16="http://schemas.microsoft.com/office/drawing/2014/main" id="{0510F1EA-EB3A-4A06-84E6-8068B0262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8" t="15396" r="5006" b="3334"/>
          <a:stretch>
            <a:fillRect/>
          </a:stretch>
        </p:blipFill>
        <p:spPr bwMode="auto">
          <a:xfrm>
            <a:off x="10155130" y="2071688"/>
            <a:ext cx="1972870" cy="32383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C25B9A2A-A0FB-4257-BF1B-1B3FA2BC481C}"/>
              </a:ext>
            </a:extLst>
          </p:cNvPr>
          <p:cNvSpPr/>
          <p:nvPr/>
        </p:nvSpPr>
        <p:spPr>
          <a:xfrm>
            <a:off x="5050874" y="5718877"/>
            <a:ext cx="6603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Evangelista, </a:t>
            </a:r>
            <a:r>
              <a:rPr lang="fr-FR" sz="1600" dirty="0" err="1"/>
              <a:t>Maruzzo</a:t>
            </a:r>
            <a:r>
              <a:rPr lang="fr-FR" sz="1600" dirty="0"/>
              <a:t> et al. J </a:t>
            </a:r>
            <a:r>
              <a:rPr lang="fr-FR" sz="1600" dirty="0" err="1"/>
              <a:t>Diagn</a:t>
            </a:r>
            <a:r>
              <a:rPr lang="fr-FR" sz="1600" dirty="0"/>
              <a:t> Imaging and </a:t>
            </a:r>
            <a:r>
              <a:rPr lang="fr-FR" sz="1600" dirty="0" err="1"/>
              <a:t>Therapy</a:t>
            </a:r>
            <a:r>
              <a:rPr lang="fr-FR" sz="1600" dirty="0"/>
              <a:t> 2018; 3 (open-</a:t>
            </a:r>
            <a:r>
              <a:rPr lang="fr-FR" sz="1600" dirty="0" err="1"/>
              <a:t>access</a:t>
            </a:r>
            <a:r>
              <a:rPr lang="fr-FR" sz="1600" dirty="0"/>
              <a:t>)</a:t>
            </a:r>
            <a:endParaRPr lang="it-IT" sz="4400" dirty="0"/>
          </a:p>
        </p:txBody>
      </p:sp>
      <p:sp>
        <p:nvSpPr>
          <p:cNvPr id="38" name="Segnaposto numero diapositiva 37">
            <a:extLst>
              <a:ext uri="{FF2B5EF4-FFF2-40B4-BE49-F238E27FC236}">
                <a16:creationId xmlns:a16="http://schemas.microsoft.com/office/drawing/2014/main" id="{FDB9322F-7357-4D53-AF83-BCB44ACE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36</a:t>
            </a:fld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763280A-9F82-4230-9C5F-2306E2DD216D}"/>
              </a:ext>
            </a:extLst>
          </p:cNvPr>
          <p:cNvCxnSpPr>
            <a:cxnSpLocks/>
          </p:cNvCxnSpPr>
          <p:nvPr/>
        </p:nvCxnSpPr>
        <p:spPr>
          <a:xfrm>
            <a:off x="582810" y="1426866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1" name="Oggetto 40">
            <a:extLst>
              <a:ext uri="{FF2B5EF4-FFF2-40B4-BE49-F238E27FC236}">
                <a16:creationId xmlns:a16="http://schemas.microsoft.com/office/drawing/2014/main" id="{6C5EFC11-A2B7-45CB-99C7-C412F12605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1188720" imgH="1148040" progId="Word.Picture.8">
                  <p:embed/>
                </p:oleObj>
              </mc:Choice>
              <mc:Fallback>
                <p:oleObj name="Picture" r:id="rId5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10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7A23F-A2A9-4D97-91DB-813C5BC7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Use of PET imaging in therapy - 2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062A3DB6-FD77-4800-ABBE-57E077FAE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603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11C-Choline (n=61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PET 1 and PET2 after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docetaxel</a:t>
            </a:r>
            <a:endParaRPr lang="it-IT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BAD9BEA9-1C0C-469E-A432-2CA4CB3D24B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85944" y="2489688"/>
          <a:ext cx="561466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701746200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765828503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988216970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3258359188"/>
                    </a:ext>
                  </a:extLst>
                </a:gridCol>
                <a:gridCol w="1031557">
                  <a:extLst>
                    <a:ext uri="{9D8B030D-6E8A-4147-A177-3AD203B41FA5}">
                      <a16:colId xmlns:a16="http://schemas.microsoft.com/office/drawing/2014/main" val="1149223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</a:t>
                      </a:r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  <a:endParaRPr lang="it-I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Biochemical</a:t>
                      </a:r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PSA)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759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0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61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84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037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418864"/>
                  </a:ext>
                </a:extLst>
              </a:tr>
            </a:tbl>
          </a:graphicData>
        </a:graphic>
      </p:graphicFrame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11671B3-4BF1-4CF3-82D2-39E62412B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64" y="1681163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68Ga-PSMA-11 (n=16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PET 1 and PET2 after </a:t>
            </a:r>
            <a:r>
              <a:rPr lang="it-IT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docetaxel</a:t>
            </a:r>
            <a:endParaRPr lang="it-IT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ella 10">
            <a:extLst>
              <a:ext uri="{FF2B5EF4-FFF2-40B4-BE49-F238E27FC236}">
                <a16:creationId xmlns:a16="http://schemas.microsoft.com/office/drawing/2014/main" id="{B709D831-185D-413E-A758-9F747DA4D767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330464" y="2505075"/>
          <a:ext cx="549812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701746200"/>
                    </a:ext>
                  </a:extLst>
                </a:gridCol>
                <a:gridCol w="952283">
                  <a:extLst>
                    <a:ext uri="{9D8B030D-6E8A-4147-A177-3AD203B41FA5}">
                      <a16:colId xmlns:a16="http://schemas.microsoft.com/office/drawing/2014/main" val="765828503"/>
                    </a:ext>
                  </a:extLst>
                </a:gridCol>
                <a:gridCol w="952283">
                  <a:extLst>
                    <a:ext uri="{9D8B030D-6E8A-4147-A177-3AD203B41FA5}">
                      <a16:colId xmlns:a16="http://schemas.microsoft.com/office/drawing/2014/main" val="988216970"/>
                    </a:ext>
                  </a:extLst>
                </a:gridCol>
                <a:gridCol w="952283">
                  <a:extLst>
                    <a:ext uri="{9D8B030D-6E8A-4147-A177-3AD203B41FA5}">
                      <a16:colId xmlns:a16="http://schemas.microsoft.com/office/drawing/2014/main" val="3258359188"/>
                    </a:ext>
                  </a:extLst>
                </a:gridCol>
                <a:gridCol w="1152832">
                  <a:extLst>
                    <a:ext uri="{9D8B030D-6E8A-4147-A177-3AD203B41FA5}">
                      <a16:colId xmlns:a16="http://schemas.microsoft.com/office/drawing/2014/main" val="1149223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</a:t>
                      </a:r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  <a:endParaRPr lang="it-I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Biochemical</a:t>
                      </a:r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PSA)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759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0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61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84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037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418864"/>
                  </a:ext>
                </a:extLst>
              </a:tr>
            </a:tbl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428D5BB-BA2F-4FA6-A872-93235988A5A1}"/>
              </a:ext>
            </a:extLst>
          </p:cNvPr>
          <p:cNvSpPr txBox="1"/>
          <p:nvPr/>
        </p:nvSpPr>
        <p:spPr>
          <a:xfrm>
            <a:off x="6330464" y="4815363"/>
            <a:ext cx="561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The agreement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68Ga-PSMA-11 PET/CT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56%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C2608D-9D5C-4F65-8D3D-B3800B31402D}"/>
              </a:ext>
            </a:extLst>
          </p:cNvPr>
          <p:cNvSpPr txBox="1"/>
          <p:nvPr/>
        </p:nvSpPr>
        <p:spPr>
          <a:xfrm>
            <a:off x="285943" y="4815363"/>
            <a:ext cx="561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The agreement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11C-Choline PET/CT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54%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ACB1B7F-B65C-4925-BF20-606800BB787B}"/>
              </a:ext>
            </a:extLst>
          </p:cNvPr>
          <p:cNvSpPr txBox="1"/>
          <p:nvPr/>
        </p:nvSpPr>
        <p:spPr>
          <a:xfrm>
            <a:off x="431790" y="5855679"/>
            <a:ext cx="5468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Ceci et al. EJNMMI 2016; 43:84-91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D406D52-C634-41C7-9265-916E19745D52}"/>
              </a:ext>
            </a:extLst>
          </p:cNvPr>
          <p:cNvSpPr txBox="1"/>
          <p:nvPr/>
        </p:nvSpPr>
        <p:spPr>
          <a:xfrm>
            <a:off x="6403386" y="5855678"/>
            <a:ext cx="5468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Seiz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 EJNMMI 2018; 45:602-612</a:t>
            </a:r>
          </a:p>
        </p:txBody>
      </p:sp>
    </p:spTree>
    <p:extLst>
      <p:ext uri="{BB962C8B-B14F-4D97-AF65-F5344CB8AC3E}">
        <p14:creationId xmlns:p14="http://schemas.microsoft.com/office/powerpoint/2010/main" val="29245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C1F51-9769-4DAE-8035-0DEAB430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430"/>
            <a:ext cx="10515600" cy="957996"/>
          </a:xfrm>
        </p:spPr>
        <p:txBody>
          <a:bodyPr>
            <a:normAutofit/>
          </a:bodyPr>
          <a:lstStyle/>
          <a:p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Tracers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and cons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DEF9064-DAAA-4646-986C-A5D1247B8A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7908" y="1802180"/>
          <a:ext cx="11646877" cy="424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723">
                  <a:extLst>
                    <a:ext uri="{9D8B030D-6E8A-4147-A177-3AD203B41FA5}">
                      <a16:colId xmlns:a16="http://schemas.microsoft.com/office/drawing/2014/main" val="2015745222"/>
                    </a:ext>
                  </a:extLst>
                </a:gridCol>
                <a:gridCol w="4355123">
                  <a:extLst>
                    <a:ext uri="{9D8B030D-6E8A-4147-A177-3AD203B41FA5}">
                      <a16:colId xmlns:a16="http://schemas.microsoft.com/office/drawing/2014/main" val="653428542"/>
                    </a:ext>
                  </a:extLst>
                </a:gridCol>
                <a:gridCol w="5375031">
                  <a:extLst>
                    <a:ext uri="{9D8B030D-6E8A-4147-A177-3AD203B41FA5}">
                      <a16:colId xmlns:a16="http://schemas.microsoft.com/office/drawing/2014/main" val="5817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Tracer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492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11C-Choline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protocol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Absent-slight bladder activity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experiences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worldwide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 for low PSA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levels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(&lt; 1ng/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uptake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79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18F-Choline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experiences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worldwide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Dual-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protocol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(for the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prostatic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fossae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 for low PSA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levels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(&lt; 1ng/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uptake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bladder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activity (after 60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487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18F-Fluciclovine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protocol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Absent-slight bladder activity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Standardized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protocol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 for low PSA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levels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(&lt; 1ng/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Moderate/high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uptake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95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68Ga-PSMA-11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experiences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worldwide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Standardized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protocol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rate,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also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low PSA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levels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bladder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activity (after 60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uptake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238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18F-PSMA-1007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Slight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bladder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activity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rate,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also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low PSA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levels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uptake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062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5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787528-8006-4DAA-9D5C-8798FF00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tracers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la 4">
            <a:extLst>
              <a:ext uri="{FF2B5EF4-FFF2-40B4-BE49-F238E27FC236}">
                <a16:creationId xmlns:a16="http://schemas.microsoft.com/office/drawing/2014/main" id="{5D26144D-A24F-4BD2-A60F-CA4318113712}"/>
              </a:ext>
            </a:extLst>
          </p:cNvPr>
          <p:cNvGraphicFramePr>
            <a:graphicFrameLocks/>
          </p:cNvGraphicFramePr>
          <p:nvPr/>
        </p:nvGraphicFramePr>
        <p:xfrm>
          <a:off x="1529861" y="1831365"/>
          <a:ext cx="9132278" cy="4332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130">
                  <a:extLst>
                    <a:ext uri="{9D8B030D-6E8A-4147-A177-3AD203B41FA5}">
                      <a16:colId xmlns:a16="http://schemas.microsoft.com/office/drawing/2014/main" val="2015745222"/>
                    </a:ext>
                  </a:extLst>
                </a:gridCol>
                <a:gridCol w="6807148">
                  <a:extLst>
                    <a:ext uri="{9D8B030D-6E8A-4147-A177-3AD203B41FA5}">
                      <a16:colId xmlns:a16="http://schemas.microsoft.com/office/drawing/2014/main" val="653428542"/>
                    </a:ext>
                  </a:extLst>
                </a:gridCol>
              </a:tblGrid>
              <a:tr h="498962">
                <a:tc>
                  <a:txBody>
                    <a:bodyPr/>
                    <a:lstStyle/>
                    <a:p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Tracer</a:t>
                      </a:r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modality</a:t>
                      </a:r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492572"/>
                  </a:ext>
                </a:extLst>
              </a:tr>
              <a:tr h="484964">
                <a:tc>
                  <a:txBody>
                    <a:bodyPr/>
                    <a:lstStyle/>
                    <a:p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11C-Choline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on-site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radiopharmacy</a:t>
                      </a:r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79452"/>
                  </a:ext>
                </a:extLst>
              </a:tr>
              <a:tr h="837060">
                <a:tc>
                  <a:txBody>
                    <a:bodyPr/>
                    <a:lstStyle/>
                    <a:p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18F-Choline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(no on-site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radiopharmacy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487889"/>
                  </a:ext>
                </a:extLst>
              </a:tr>
              <a:tr h="837060">
                <a:tc>
                  <a:txBody>
                    <a:bodyPr/>
                    <a:lstStyle/>
                    <a:p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18F-Fluciclovine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(no on-site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radiopharmacy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958370"/>
                  </a:ext>
                </a:extLst>
              </a:tr>
              <a:tr h="837060">
                <a:tc>
                  <a:txBody>
                    <a:bodyPr/>
                    <a:lstStyle/>
                    <a:p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68Ga-PSMA-11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On-site production,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radiopharmacy</a:t>
                      </a:r>
                      <a:endParaRPr lang="it-I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238175"/>
                  </a:ext>
                </a:extLst>
              </a:tr>
              <a:tr h="837060">
                <a:tc>
                  <a:txBody>
                    <a:bodyPr/>
                    <a:lstStyle/>
                    <a:p>
                      <a:r>
                        <a:rPr lang="it-I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18F-PSMA-1007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availability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(no on-site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it-IT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radiopharmacy</a:t>
                      </a:r>
                      <a:r>
                        <a:rPr lang="it-I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062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2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E4623-C52D-4EE8-B00F-D27B4F17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Quale radiofarmaco usiamo per la PET?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24FEC3D-49A5-482B-940B-90C25EC83358}"/>
              </a:ext>
            </a:extLst>
          </p:cNvPr>
          <p:cNvSpPr/>
          <p:nvPr/>
        </p:nvSpPr>
        <p:spPr>
          <a:xfrm>
            <a:off x="158813" y="1774161"/>
            <a:ext cx="1914268" cy="74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11C/18F-Colina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2DA542B-CA2B-43E1-B2B9-88C2A7B2F1A1}"/>
              </a:ext>
            </a:extLst>
          </p:cNvPr>
          <p:cNvSpPr/>
          <p:nvPr/>
        </p:nvSpPr>
        <p:spPr>
          <a:xfrm>
            <a:off x="2204041" y="1774159"/>
            <a:ext cx="1831890" cy="74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18F-Fluciclovina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4910BD-BA50-483B-B048-69A808179EC8}"/>
              </a:ext>
            </a:extLst>
          </p:cNvPr>
          <p:cNvSpPr/>
          <p:nvPr/>
        </p:nvSpPr>
        <p:spPr>
          <a:xfrm>
            <a:off x="4213606" y="1774157"/>
            <a:ext cx="1831890" cy="74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68Ga-PSMA</a:t>
            </a:r>
          </a:p>
        </p:txBody>
      </p:sp>
      <p:pic>
        <p:nvPicPr>
          <p:cNvPr id="7" name="Picture 2" descr="Immagine1">
            <a:extLst>
              <a:ext uri="{FF2B5EF4-FFF2-40B4-BE49-F238E27FC236}">
                <a16:creationId xmlns:a16="http://schemas.microsoft.com/office/drawing/2014/main" id="{CFEB35B6-B0FD-4E35-A7CF-68E7F23B6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9664" t="3103" r="1133" b="2370"/>
          <a:stretch/>
        </p:blipFill>
        <p:spPr bwMode="auto">
          <a:xfrm>
            <a:off x="4213606" y="2592880"/>
            <a:ext cx="1848231" cy="347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592B66C4-598C-4195-BAE9-2B5B7F149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" t="11567" r="80442" b="50000"/>
          <a:stretch/>
        </p:blipFill>
        <p:spPr>
          <a:xfrm>
            <a:off x="165779" y="2592881"/>
            <a:ext cx="1901121" cy="3477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 descr="8. CNM-D-19-00887.pdf - Adobe Acrobat Reader DC">
            <a:extLst>
              <a:ext uri="{FF2B5EF4-FFF2-40B4-BE49-F238E27FC236}">
                <a16:creationId xmlns:a16="http://schemas.microsoft.com/office/drawing/2014/main" id="{3EF7A710-2E95-42BB-8AC8-7B655DB14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54350" r="63159" b="9621"/>
          <a:stretch/>
        </p:blipFill>
        <p:spPr>
          <a:xfrm>
            <a:off x="2249601" y="2592880"/>
            <a:ext cx="1786330" cy="3477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FB4431F-A922-41BA-828A-495DE3220796}"/>
              </a:ext>
            </a:extLst>
          </p:cNvPr>
          <p:cNvSpPr/>
          <p:nvPr/>
        </p:nvSpPr>
        <p:spPr>
          <a:xfrm>
            <a:off x="6223171" y="1778821"/>
            <a:ext cx="1831890" cy="74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18F-PSMA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DDD6C33-4019-41DD-BCAD-7A9C62E37620}"/>
              </a:ext>
            </a:extLst>
          </p:cNvPr>
          <p:cNvSpPr/>
          <p:nvPr/>
        </p:nvSpPr>
        <p:spPr>
          <a:xfrm>
            <a:off x="8223950" y="1778821"/>
            <a:ext cx="1831890" cy="74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64CuCl2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0EF8624-AD9C-4E90-BEA5-3F36F3258E92}"/>
              </a:ext>
            </a:extLst>
          </p:cNvPr>
          <p:cNvSpPr/>
          <p:nvPr/>
        </p:nvSpPr>
        <p:spPr>
          <a:xfrm>
            <a:off x="10206139" y="1769493"/>
            <a:ext cx="1831890" cy="74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18F-Na</a:t>
            </a: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id="{A4DC55F8-DD5C-4790-9811-E7665768D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1" t="19561" r="9253" b="3273"/>
          <a:stretch/>
        </p:blipFill>
        <p:spPr>
          <a:xfrm>
            <a:off x="8237088" y="2592880"/>
            <a:ext cx="1818752" cy="3477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81DA71-8B19-47D5-B324-793A79335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7" t="1471" r="7045" b="30792"/>
          <a:stretch/>
        </p:blipFill>
        <p:spPr bwMode="auto">
          <a:xfrm>
            <a:off x="6236308" y="2578878"/>
            <a:ext cx="1818752" cy="34918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5C40B5-EAA6-4178-8D00-BF170A6B6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8" t="5325" r="5338" b="14285"/>
          <a:stretch/>
        </p:blipFill>
        <p:spPr bwMode="auto">
          <a:xfrm>
            <a:off x="10219275" y="2592879"/>
            <a:ext cx="1818752" cy="3477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F4DDAA3A-F2BD-4FC2-845D-EE5C59DB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4</a:t>
            </a:fld>
            <a:endParaRPr lang="it-IT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F9CDA8F-E232-4FCF-9382-EDBBEEE8DE96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8E4DB73B-304A-4060-8225-2F631F3E10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8" imgW="1188720" imgH="1148040" progId="Word.Picture.8">
                  <p:embed/>
                </p:oleObj>
              </mc:Choice>
              <mc:Fallback>
                <p:oleObj name="Picture" r:id="rId8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97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67DED-D7F7-4A41-B454-1B0DACF8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Licensed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tracers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5A9A5EF-676D-4970-8C92-B7186721A1DB}"/>
              </a:ext>
            </a:extLst>
          </p:cNvPr>
          <p:cNvGraphicFramePr>
            <a:graphicFrameLocks/>
          </p:cNvGraphicFramePr>
          <p:nvPr/>
        </p:nvGraphicFramePr>
        <p:xfrm>
          <a:off x="767865" y="2082018"/>
          <a:ext cx="10515597" cy="295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130">
                  <a:extLst>
                    <a:ext uri="{9D8B030D-6E8A-4147-A177-3AD203B41FA5}">
                      <a16:colId xmlns:a16="http://schemas.microsoft.com/office/drawing/2014/main" val="2015745222"/>
                    </a:ext>
                  </a:extLst>
                </a:gridCol>
                <a:gridCol w="4398054">
                  <a:extLst>
                    <a:ext uri="{9D8B030D-6E8A-4147-A177-3AD203B41FA5}">
                      <a16:colId xmlns:a16="http://schemas.microsoft.com/office/drawing/2014/main" val="653428542"/>
                    </a:ext>
                  </a:extLst>
                </a:gridCol>
                <a:gridCol w="3792413">
                  <a:extLst>
                    <a:ext uri="{9D8B030D-6E8A-4147-A177-3AD203B41FA5}">
                      <a16:colId xmlns:a16="http://schemas.microsoft.com/office/drawing/2014/main" val="5817261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Tracer</a:t>
                      </a:r>
                      <a:endParaRPr lang="it-I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492572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11C-Choline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Licensed nationally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Licensed by FDA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9452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18F-Choline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Licensed nationally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487889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18F-Fluciclovine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Licensed by 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Licensed by FDA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958370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68Ga-PSMA-11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238175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18F-PSMA-1007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062100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7C54A6BD-CDFF-4DDB-9875-7EAF19C35F92}"/>
              </a:ext>
            </a:extLst>
          </p:cNvPr>
          <p:cNvSpPr/>
          <p:nvPr/>
        </p:nvSpPr>
        <p:spPr>
          <a:xfrm>
            <a:off x="2748897" y="5035062"/>
            <a:ext cx="585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EMA: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Medicines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Agency, FDA: Food and Drug Administration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EDEF-4991-4078-8B06-E99DCF060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8017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La terapia medico nucleare nel cancro della prostata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5596E-2758-43D8-93D5-0E72721C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4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9" y="1512168"/>
            <a:ext cx="7743825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ALSYMPCA: </a:t>
            </a:r>
            <a:r>
              <a:rPr lang="it-IT" dirty="0" err="1"/>
              <a:t>study</a:t>
            </a:r>
            <a:r>
              <a:rPr lang="it-IT" dirty="0"/>
              <a:t> design</a:t>
            </a:r>
            <a:endParaRPr lang="en-US" dirty="0"/>
          </a:p>
        </p:txBody>
      </p:sp>
      <p:pic>
        <p:nvPicPr>
          <p:cNvPr id="6" name="Segnaposto contenuto 5" descr="Tucci_TO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38824" r="11117" b="17151"/>
          <a:stretch/>
        </p:blipFill>
        <p:spPr>
          <a:xfrm>
            <a:off x="1703512" y="1340769"/>
            <a:ext cx="5472608" cy="3221775"/>
          </a:xfrm>
          <a:ln w="19050">
            <a:solidFill>
              <a:schemeClr val="tx1"/>
            </a:solidFill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4AC2-3BC4-4CC8-9A44-18AD563542DB}" type="slidenum">
              <a:rPr lang="en-US" smtClean="0"/>
              <a:t>43</a:t>
            </a:fld>
            <a:endParaRPr lang="en-US"/>
          </a:p>
        </p:txBody>
      </p:sp>
      <p:pic>
        <p:nvPicPr>
          <p:cNvPr id="8" name="Immagine 7" descr="Tucci_TO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5" t="43383" r="19673" b="22587"/>
          <a:stretch/>
        </p:blipFill>
        <p:spPr>
          <a:xfrm>
            <a:off x="6462398" y="4365105"/>
            <a:ext cx="4026090" cy="23337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67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survival</a:t>
            </a:r>
            <a:endParaRPr lang="en-US" dirty="0"/>
          </a:p>
        </p:txBody>
      </p:sp>
      <p:pic>
        <p:nvPicPr>
          <p:cNvPr id="6" name="Segnaposto contenuto 5" descr="Tucci_TO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38523" r="10153" b="15643"/>
          <a:stretch/>
        </p:blipFill>
        <p:spPr>
          <a:xfrm>
            <a:off x="1631505" y="1412776"/>
            <a:ext cx="4718417" cy="2880320"/>
          </a:xfrm>
          <a:ln w="19050">
            <a:solidFill>
              <a:schemeClr val="tx1"/>
            </a:solidFill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4AC2-3BC4-4CC8-9A44-18AD563542DB}" type="slidenum">
              <a:rPr lang="en-US" smtClean="0"/>
              <a:t>44</a:t>
            </a:fld>
            <a:endParaRPr lang="en-US"/>
          </a:p>
        </p:txBody>
      </p:sp>
      <p:pic>
        <p:nvPicPr>
          <p:cNvPr id="7" name="Immagine 6" descr="Tucci_TO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38010" r="19886" b="15821"/>
          <a:stretch/>
        </p:blipFill>
        <p:spPr>
          <a:xfrm>
            <a:off x="6238154" y="3717032"/>
            <a:ext cx="4250334" cy="29523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98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223Ra: indicazione terapeutica</a:t>
            </a:r>
            <a:endParaRPr lang="en-US" dirty="0"/>
          </a:p>
        </p:txBody>
      </p:sp>
      <p:pic>
        <p:nvPicPr>
          <p:cNvPr id="4" name="Segnaposto contenuto 3" descr="Monari_BO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35400" r="9337" b="21544"/>
          <a:stretch/>
        </p:blipFill>
        <p:spPr>
          <a:xfrm>
            <a:off x="1631505" y="1556793"/>
            <a:ext cx="8934639" cy="4889031"/>
          </a:xfrm>
        </p:spPr>
      </p:pic>
      <p:grpSp>
        <p:nvGrpSpPr>
          <p:cNvPr id="11" name="Gruppo 10"/>
          <p:cNvGrpSpPr/>
          <p:nvPr/>
        </p:nvGrpSpPr>
        <p:grpSpPr>
          <a:xfrm>
            <a:off x="7032104" y="1340768"/>
            <a:ext cx="864096" cy="1008112"/>
            <a:chOff x="5508104" y="1340768"/>
            <a:chExt cx="864096" cy="1008112"/>
          </a:xfrm>
        </p:grpSpPr>
        <p:sp>
          <p:nvSpPr>
            <p:cNvPr id="7" name="Rettangolo 6"/>
            <p:cNvSpPr/>
            <p:nvPr/>
          </p:nvSpPr>
          <p:spPr>
            <a:xfrm>
              <a:off x="5508104" y="1340768"/>
              <a:ext cx="864096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55 </a:t>
              </a:r>
              <a:r>
                <a:rPr lang="it-IT" dirty="0" err="1"/>
                <a:t>KBq</a:t>
              </a:r>
              <a:endParaRPr lang="en-US" dirty="0"/>
            </a:p>
          </p:txBody>
        </p:sp>
        <p:sp>
          <p:nvSpPr>
            <p:cNvPr id="8" name="Ovale 7"/>
            <p:cNvSpPr/>
            <p:nvPr/>
          </p:nvSpPr>
          <p:spPr>
            <a:xfrm>
              <a:off x="5652120" y="1916832"/>
              <a:ext cx="576064" cy="43204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onnettore 2 9"/>
            <p:cNvCxnSpPr>
              <a:stCxn id="8" idx="0"/>
              <a:endCxn id="7" idx="2"/>
            </p:cNvCxnSpPr>
            <p:nvPr/>
          </p:nvCxnSpPr>
          <p:spPr>
            <a:xfrm flipV="1">
              <a:off x="5940152" y="1700808"/>
              <a:ext cx="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76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Indicazioni cliniche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it-IT" dirty="0"/>
              <a:t>Cosa si intende per malattia sintomatica?</a:t>
            </a:r>
          </a:p>
          <a:p>
            <a:pPr lvl="1"/>
            <a:r>
              <a:rPr lang="it-IT" dirty="0"/>
              <a:t>Qualsiasi sintomo che alteri la </a:t>
            </a:r>
            <a:r>
              <a:rPr lang="it-IT" dirty="0" err="1"/>
              <a:t>QoL</a:t>
            </a:r>
            <a:r>
              <a:rPr lang="it-IT" dirty="0"/>
              <a:t> del paziente</a:t>
            </a:r>
          </a:p>
          <a:p>
            <a:pPr lvl="1"/>
            <a:r>
              <a:rPr lang="it-IT" dirty="0"/>
              <a:t>Popolazione dei pazienti dello studio ALSYMPCA</a:t>
            </a:r>
          </a:p>
          <a:p>
            <a:pPr lvl="2"/>
            <a:r>
              <a:rPr lang="it-IT" dirty="0"/>
              <a:t>42% non assumevano oppiacei</a:t>
            </a:r>
          </a:p>
          <a:p>
            <a:pPr lvl="2"/>
            <a:r>
              <a:rPr lang="it-IT" dirty="0"/>
              <a:t>56% assumevano terapia con oppiacei</a:t>
            </a:r>
          </a:p>
          <a:p>
            <a:pPr lvl="2"/>
            <a:r>
              <a:rPr lang="it-IT" dirty="0"/>
              <a:t>2% non assumevano alcuna terapia specifica per il dolore</a:t>
            </a:r>
          </a:p>
          <a:p>
            <a:r>
              <a:rPr lang="it-IT" dirty="0"/>
              <a:t>Prima o dopo la chemioterapia?</a:t>
            </a:r>
          </a:p>
          <a:p>
            <a:r>
              <a:rPr lang="it-IT" dirty="0"/>
              <a:t>Pazienti con «controindicazioni all’utilizzo di docetaxel» o che rifiutino tale terapia devono essere informati circa la possibilità di utilizzo terapeutico del radio 223.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5104" t="26042" r="8230" b="23958"/>
          <a:stretch/>
        </p:blipFill>
        <p:spPr>
          <a:xfrm>
            <a:off x="2619376" y="1447801"/>
            <a:ext cx="6791325" cy="40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7292" t="24609" r="45938" b="17188"/>
          <a:stretch/>
        </p:blipFill>
        <p:spPr>
          <a:xfrm>
            <a:off x="1703512" y="119063"/>
            <a:ext cx="5184576" cy="65651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44584" t="33594" r="19167" b="30274"/>
          <a:stretch/>
        </p:blipFill>
        <p:spPr>
          <a:xfrm>
            <a:off x="6816080" y="119063"/>
            <a:ext cx="3600400" cy="28710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44687" t="40885" r="19479" b="13151"/>
          <a:stretch/>
        </p:blipFill>
        <p:spPr>
          <a:xfrm>
            <a:off x="6845862" y="2989773"/>
            <a:ext cx="3528392" cy="36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2999656" y="260648"/>
            <a:ext cx="6157318" cy="29249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8"/>
          <a:stretch/>
        </p:blipFill>
        <p:spPr>
          <a:xfrm>
            <a:off x="2783632" y="3429000"/>
            <a:ext cx="6157318" cy="322136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16200000">
            <a:off x="456442" y="2659846"/>
            <a:ext cx="315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Ultime indicazioni cliniche 2019</a:t>
            </a:r>
          </a:p>
        </p:txBody>
      </p:sp>
    </p:spTree>
    <p:extLst>
      <p:ext uri="{BB962C8B-B14F-4D97-AF65-F5344CB8AC3E}">
        <p14:creationId xmlns:p14="http://schemas.microsoft.com/office/powerpoint/2010/main" val="6611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F3C54-BF53-43A9-851E-4D941D10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Quale apparecchiatura: PET/CT o PET/MRI?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FA4397-01D3-4590-BDAA-47779103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9565"/>
            <a:ext cx="5157787" cy="823912"/>
          </a:xfrm>
        </p:spPr>
        <p:txBody>
          <a:bodyPr/>
          <a:lstStyle/>
          <a:p>
            <a:pPr algn="ctr"/>
            <a:r>
              <a:rPr lang="it-IT" dirty="0"/>
              <a:t>PET/CT</a:t>
            </a:r>
          </a:p>
        </p:txBody>
      </p:sp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id="{AF91891F-D825-4CD8-A9DC-F2CF52D7CFB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3383009"/>
              </p:ext>
            </p:extLst>
          </p:nvPr>
        </p:nvGraphicFramePr>
        <p:xfrm>
          <a:off x="839788" y="2173477"/>
          <a:ext cx="5157786" cy="3987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893">
                  <a:extLst>
                    <a:ext uri="{9D8B030D-6E8A-4147-A177-3AD203B41FA5}">
                      <a16:colId xmlns:a16="http://schemas.microsoft.com/office/drawing/2014/main" val="492086181"/>
                    </a:ext>
                  </a:extLst>
                </a:gridCol>
                <a:gridCol w="2578893">
                  <a:extLst>
                    <a:ext uri="{9D8B030D-6E8A-4147-A177-3AD203B41FA5}">
                      <a16:colId xmlns:a16="http://schemas.microsoft.com/office/drawing/2014/main" val="4134698635"/>
                    </a:ext>
                  </a:extLst>
                </a:gridCol>
              </a:tblGrid>
              <a:tr h="555552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Pros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6315555"/>
                  </a:ext>
                </a:extLst>
              </a:tr>
              <a:tr h="95889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Ampia disponibilità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Bassa sensibilità per la ripresa locale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87116"/>
                  </a:ext>
                </a:extLst>
              </a:tr>
              <a:tr h="95889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Maggiore esperienza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Discreta sensibilità per le lesioni </a:t>
                      </a:r>
                      <a:r>
                        <a:rPr lang="it-IT" dirty="0" err="1"/>
                        <a:t>osteomidollari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844813"/>
                  </a:ext>
                </a:extLst>
              </a:tr>
              <a:tr h="555552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Casistica più elevata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857227"/>
                  </a:ext>
                </a:extLst>
              </a:tr>
              <a:tr h="95889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Elevata sensibilità (tomografi digitali)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410533"/>
                  </a:ext>
                </a:extLst>
              </a:tr>
            </a:tbl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C8B92B4-11DD-46BE-93D1-3E48DDA74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9565"/>
            <a:ext cx="5183188" cy="823912"/>
          </a:xfrm>
        </p:spPr>
        <p:txBody>
          <a:bodyPr/>
          <a:lstStyle/>
          <a:p>
            <a:pPr algn="ctr"/>
            <a:r>
              <a:rPr lang="it-IT" dirty="0"/>
              <a:t>PET/MRI</a:t>
            </a:r>
          </a:p>
        </p:txBody>
      </p:sp>
      <p:graphicFrame>
        <p:nvGraphicFramePr>
          <p:cNvPr id="10" name="Tabella 8">
            <a:extLst>
              <a:ext uri="{FF2B5EF4-FFF2-40B4-BE49-F238E27FC236}">
                <a16:creationId xmlns:a16="http://schemas.microsoft.com/office/drawing/2014/main" id="{AAEB5BE3-86EE-41FA-A3CC-2CF6A1A653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036007"/>
              </p:ext>
            </p:extLst>
          </p:nvPr>
        </p:nvGraphicFramePr>
        <p:xfrm>
          <a:off x="6267572" y="2173477"/>
          <a:ext cx="5157786" cy="3987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893">
                  <a:extLst>
                    <a:ext uri="{9D8B030D-6E8A-4147-A177-3AD203B41FA5}">
                      <a16:colId xmlns:a16="http://schemas.microsoft.com/office/drawing/2014/main" val="492086181"/>
                    </a:ext>
                  </a:extLst>
                </a:gridCol>
                <a:gridCol w="2578893">
                  <a:extLst>
                    <a:ext uri="{9D8B030D-6E8A-4147-A177-3AD203B41FA5}">
                      <a16:colId xmlns:a16="http://schemas.microsoft.com/office/drawing/2014/main" val="4134698635"/>
                    </a:ext>
                  </a:extLst>
                </a:gridCol>
              </a:tblGrid>
              <a:tr h="520768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Pros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6315555"/>
                  </a:ext>
                </a:extLst>
              </a:tr>
              <a:tr h="1284085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Maggiore accuratezza nella valutazione del T e della ripresa locale (MRI)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Bassa disponibilità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87116"/>
                  </a:ext>
                </a:extLst>
              </a:tr>
              <a:tr h="1284085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Maggiore accuratezza per le lesioni </a:t>
                      </a:r>
                      <a:r>
                        <a:rPr lang="it-IT" dirty="0" err="1"/>
                        <a:t>osteomidollari</a:t>
                      </a:r>
                      <a:r>
                        <a:rPr lang="it-IT" dirty="0"/>
                        <a:t> (MRI)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Poca esperienza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844813"/>
                  </a:ext>
                </a:extLst>
              </a:tr>
              <a:tr h="89886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Maggiore sensibilità della apparecchiatura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857227"/>
                  </a:ext>
                </a:extLst>
              </a:tr>
            </a:tbl>
          </a:graphicData>
        </a:graphic>
      </p:graphicFrame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078133-6B23-43AF-ACAD-119C25F7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5</a:t>
            </a:fld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6E0C9BD-7B92-4795-BF06-1F9646F7AD98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0289E332-0AE1-4575-A3F3-F346ACC7B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1188720" imgH="1148040" progId="Word.Picture.8">
                  <p:embed/>
                </p:oleObj>
              </mc:Choice>
              <mc:Fallback>
                <p:oleObj name="Picture" r:id="rId2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8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C0927B-009D-4F38-8EFC-EF15B78EC2A3}"/>
              </a:ext>
            </a:extLst>
          </p:cNvPr>
          <p:cNvSpPr/>
          <p:nvPr/>
        </p:nvSpPr>
        <p:spPr>
          <a:xfrm rot="16200000">
            <a:off x="-2744204" y="3143467"/>
            <a:ext cx="6495624" cy="796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Terapia medico nucleare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9A6A6-6167-4EE3-9A56-1AFE782CD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30278" r="27344" b="25123"/>
          <a:stretch/>
        </p:blipFill>
        <p:spPr>
          <a:xfrm>
            <a:off x="1016000" y="2749550"/>
            <a:ext cx="6267450" cy="3058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2BC84-596E-4C37-A8C7-8E3C377ECF80}"/>
              </a:ext>
            </a:extLst>
          </p:cNvPr>
          <p:cNvSpPr txBox="1"/>
          <p:nvPr/>
        </p:nvSpPr>
        <p:spPr>
          <a:xfrm>
            <a:off x="4149725" y="24373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N=101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0E7B4-AD60-48E4-850E-7A1B0D96A6C8}"/>
              </a:ext>
            </a:extLst>
          </p:cNvPr>
          <p:cNvSpPr txBox="1"/>
          <p:nvPr/>
        </p:nvSpPr>
        <p:spPr>
          <a:xfrm>
            <a:off x="4208234" y="575841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N=99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FC8968-0FE3-4B1C-B768-0F1B20063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27" t="34352" r="10365" b="26296"/>
          <a:stretch/>
        </p:blipFill>
        <p:spPr>
          <a:xfrm>
            <a:off x="7242058" y="1712211"/>
            <a:ext cx="4672138" cy="216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07167E-3DB5-44AB-8AEA-38DB5CF23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58" t="23333" r="24635" b="38982"/>
          <a:stretch/>
        </p:blipFill>
        <p:spPr>
          <a:xfrm>
            <a:off x="7183548" y="3879961"/>
            <a:ext cx="4730648" cy="29575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0EAEE3-59FF-4B46-B10F-FCC747A3A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30" t="74166" r="12291" b="11971"/>
          <a:stretch/>
        </p:blipFill>
        <p:spPr>
          <a:xfrm>
            <a:off x="9734602" y="293751"/>
            <a:ext cx="1460500" cy="950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F27576-6BB9-401A-B505-5A7DAF6F0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1" t="31759" r="29115" b="48984"/>
          <a:stretch/>
        </p:blipFill>
        <p:spPr>
          <a:xfrm>
            <a:off x="1160585" y="108748"/>
            <a:ext cx="8020538" cy="13206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2EE2C4-8C2F-4860-88B5-87B614E0844E}"/>
              </a:ext>
            </a:extLst>
          </p:cNvPr>
          <p:cNvSpPr/>
          <p:nvPr/>
        </p:nvSpPr>
        <p:spPr>
          <a:xfrm>
            <a:off x="1008188" y="1729849"/>
            <a:ext cx="6208470" cy="5045602"/>
          </a:xfrm>
          <a:prstGeom prst="rect">
            <a:avLst/>
          </a:prstGeom>
          <a:noFill/>
          <a:ln w="63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6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2EFFDD-C97D-4304-A1C8-64FE0D392DFB}"/>
              </a:ext>
            </a:extLst>
          </p:cNvPr>
          <p:cNvSpPr/>
          <p:nvPr/>
        </p:nvSpPr>
        <p:spPr>
          <a:xfrm rot="16200000">
            <a:off x="-2726673" y="3060375"/>
            <a:ext cx="6555319" cy="9026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Terapia medico nucleare</a:t>
            </a:r>
          </a:p>
        </p:txBody>
      </p:sp>
      <p:pic>
        <p:nvPicPr>
          <p:cNvPr id="1026" name="Picture 2" descr="American Society of Clinical Oncology - Post | Facebook">
            <a:extLst>
              <a:ext uri="{FF2B5EF4-FFF2-40B4-BE49-F238E27FC236}">
                <a16:creationId xmlns:a16="http://schemas.microsoft.com/office/drawing/2014/main" id="{6E9D856C-35CC-4CE4-AB4B-2C67749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72" y="111245"/>
            <a:ext cx="1785669" cy="9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12EC9-CD08-4D22-8487-0DAB3E91B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4" t="37223" r="31406" b="18425"/>
          <a:stretch/>
        </p:blipFill>
        <p:spPr>
          <a:xfrm>
            <a:off x="3186725" y="1333983"/>
            <a:ext cx="5758085" cy="231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4E003-FC74-4390-99EB-DF7D7A39BD42}"/>
              </a:ext>
            </a:extLst>
          </p:cNvPr>
          <p:cNvSpPr txBox="1"/>
          <p:nvPr/>
        </p:nvSpPr>
        <p:spPr>
          <a:xfrm>
            <a:off x="6184900" y="107045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N=551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B0BF6-4C22-4281-A736-1C76BF43A2B9}"/>
              </a:ext>
            </a:extLst>
          </p:cNvPr>
          <p:cNvSpPr txBox="1"/>
          <p:nvPr/>
        </p:nvSpPr>
        <p:spPr>
          <a:xfrm>
            <a:off x="6184899" y="236109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N=280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3813AE-F080-432A-8193-3D601E6F7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4" t="30841" r="31147" b="5926"/>
          <a:stretch/>
        </p:blipFill>
        <p:spPr>
          <a:xfrm>
            <a:off x="1321343" y="3850192"/>
            <a:ext cx="4679950" cy="268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B742B8-FA4E-4B5F-8EF8-2572FDB1CE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9" t="18981" r="31978" b="18241"/>
          <a:stretch/>
        </p:blipFill>
        <p:spPr>
          <a:xfrm>
            <a:off x="6711949" y="3766033"/>
            <a:ext cx="4847111" cy="2804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110410-5958-4119-9B87-B5D3D850B4F0}"/>
              </a:ext>
            </a:extLst>
          </p:cNvPr>
          <p:cNvSpPr/>
          <p:nvPr/>
        </p:nvSpPr>
        <p:spPr>
          <a:xfrm>
            <a:off x="3148625" y="1155700"/>
            <a:ext cx="5906475" cy="24960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2BB7D9-EBA8-4030-9FF0-DA4112C1D4C1}"/>
              </a:ext>
            </a:extLst>
          </p:cNvPr>
          <p:cNvSpPr txBox="1"/>
          <p:nvPr/>
        </p:nvSpPr>
        <p:spPr>
          <a:xfrm>
            <a:off x="3362820" y="234054"/>
            <a:ext cx="684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III Study of Lutetium-177-PSMA-617 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Metastatic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Castration-Resistant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Prostate Cancer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DC5496-B4DE-4FC8-88A0-7565EBC5375D}"/>
              </a:ext>
            </a:extLst>
          </p:cNvPr>
          <p:cNvSpPr/>
          <p:nvPr/>
        </p:nvSpPr>
        <p:spPr>
          <a:xfrm>
            <a:off x="1218225" y="3736975"/>
            <a:ext cx="10567375" cy="29132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9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D4EAD7-63E9-4458-9925-1F0B55BD0B81}"/>
              </a:ext>
            </a:extLst>
          </p:cNvPr>
          <p:cNvSpPr/>
          <p:nvPr/>
        </p:nvSpPr>
        <p:spPr>
          <a:xfrm rot="16200000">
            <a:off x="-2460623" y="2963008"/>
            <a:ext cx="6070114" cy="9026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Terapia medico nucleare/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925B5-DAE3-4609-A1E6-E48CCA0F6724}"/>
              </a:ext>
            </a:extLst>
          </p:cNvPr>
          <p:cNvSpPr/>
          <p:nvPr/>
        </p:nvSpPr>
        <p:spPr>
          <a:xfrm>
            <a:off x="1166448" y="379289"/>
            <a:ext cx="5321300" cy="5761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THERAP Trial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50E8E-8396-4F08-8129-4F227E9579CD}"/>
              </a:ext>
            </a:extLst>
          </p:cNvPr>
          <p:cNvSpPr/>
          <p:nvPr/>
        </p:nvSpPr>
        <p:spPr>
          <a:xfrm>
            <a:off x="6697297" y="379289"/>
            <a:ext cx="5418503" cy="5761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VISION trial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7B418A4-2E9E-4BB9-9C2C-57A2EFE87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564264"/>
              </p:ext>
            </p:extLst>
          </p:nvPr>
        </p:nvGraphicFramePr>
        <p:xfrm>
          <a:off x="1166448" y="1030327"/>
          <a:ext cx="5321299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543">
                  <a:extLst>
                    <a:ext uri="{9D8B030D-6E8A-4147-A177-3AD203B41FA5}">
                      <a16:colId xmlns:a16="http://schemas.microsoft.com/office/drawing/2014/main" val="3902608763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3445346576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746842023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2064513048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855188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177Lu-PSMA-617</a:t>
                      </a:r>
                    </a:p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(n=98)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Cabazitaxel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(n=85)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731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Grado 1-2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Grado 3-4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Grado 1-2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Grado 3-4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290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(70%)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(72%)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(4%)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591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(61%)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(11%)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 (61%)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57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Secchezza fauci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(60%)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(21%)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2234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(18%)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(52%)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739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(40%)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(34%)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7750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Trombocitopenia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(18%)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(11%)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83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Secchezza oculare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(30%)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(4%)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12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Neuropatia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Leucopenia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630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Qualsiasi evento avverso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(54%)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(33%)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(40%)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(53%)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591823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0D55364F-3CCE-4C19-8ECC-D588CC0E5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525752"/>
              </p:ext>
            </p:extLst>
          </p:nvPr>
        </p:nvGraphicFramePr>
        <p:xfrm>
          <a:off x="6697297" y="1030327"/>
          <a:ext cx="5321299" cy="540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543">
                  <a:extLst>
                    <a:ext uri="{9D8B030D-6E8A-4147-A177-3AD203B41FA5}">
                      <a16:colId xmlns:a16="http://schemas.microsoft.com/office/drawing/2014/main" val="3902608763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3445346576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746842023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2064513048"/>
                    </a:ext>
                  </a:extLst>
                </a:gridCol>
                <a:gridCol w="1029189">
                  <a:extLst>
                    <a:ext uri="{9D8B030D-6E8A-4147-A177-3AD203B41FA5}">
                      <a16:colId xmlns:a16="http://schemas.microsoft.com/office/drawing/2014/main" val="855188605"/>
                    </a:ext>
                  </a:extLst>
                </a:gridCol>
              </a:tblGrid>
              <a:tr h="526162"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177Lu-PSMA-617</a:t>
                      </a:r>
                    </a:p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(n=529)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Cabazitaxel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(n=205)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731108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Tutti i gradi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Grado 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Tutti i gradi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Grado 3-5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290523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(49%)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(7%)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(29%)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591939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572994"/>
                  </a:ext>
                </a:extLst>
              </a:tr>
              <a:tr h="526162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Secchezza fauci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 (39%)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2234931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739904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 (39%)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7750937"/>
                  </a:ext>
                </a:extLst>
              </a:tr>
              <a:tr h="526162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Trombocitopenia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(17%)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(8%)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(4%)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835424"/>
                  </a:ext>
                </a:extLst>
              </a:tr>
              <a:tr h="526162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Emorragia intracranica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5129065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Neuropatia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9284071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Leucopenia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(13%)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(3%)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630964"/>
                  </a:ext>
                </a:extLst>
              </a:tr>
              <a:tr h="526162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 malignità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591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3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9C3DC-4964-4A46-8BB5-501EC7F4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Correttamente?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4B84CBA2-B753-4A20-BCA4-3584FA41C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321685"/>
              </p:ext>
            </p:extLst>
          </p:nvPr>
        </p:nvGraphicFramePr>
        <p:xfrm>
          <a:off x="738552" y="1868852"/>
          <a:ext cx="10435214" cy="4103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7607">
                  <a:extLst>
                    <a:ext uri="{9D8B030D-6E8A-4147-A177-3AD203B41FA5}">
                      <a16:colId xmlns:a16="http://schemas.microsoft.com/office/drawing/2014/main" val="1839869315"/>
                    </a:ext>
                  </a:extLst>
                </a:gridCol>
                <a:gridCol w="5217607">
                  <a:extLst>
                    <a:ext uri="{9D8B030D-6E8A-4147-A177-3AD203B41FA5}">
                      <a16:colId xmlns:a16="http://schemas.microsoft.com/office/drawing/2014/main" val="496824633"/>
                    </a:ext>
                  </a:extLst>
                </a:gridCol>
              </a:tblGrid>
              <a:tr h="887446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Cosa significa?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772570"/>
                  </a:ext>
                </a:extLst>
              </a:tr>
              <a:tr h="887446">
                <a:tc>
                  <a:txBody>
                    <a:bodyPr/>
                    <a:lstStyle/>
                    <a:p>
                      <a:r>
                        <a:rPr lang="it-IT" sz="2000" dirty="0"/>
                        <a:t>Appropriatezza prescrittiva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Linee guida</a:t>
                      </a:r>
                    </a:p>
                    <a:p>
                      <a:r>
                        <a:rPr lang="it-IT" sz="2000" dirty="0" err="1"/>
                        <a:t>Evidence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based</a:t>
                      </a:r>
                      <a:r>
                        <a:rPr lang="it-IT" sz="2000" dirty="0"/>
                        <a:t> medicine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7101328"/>
                  </a:ext>
                </a:extLst>
              </a:tr>
              <a:tr h="2328270">
                <a:tc>
                  <a:txBody>
                    <a:bodyPr/>
                    <a:lstStyle/>
                    <a:p>
                      <a:r>
                        <a:rPr lang="it-IT" sz="2000" dirty="0" err="1"/>
                        <a:t>Registazione</a:t>
                      </a:r>
                      <a:r>
                        <a:rPr lang="it-IT" sz="2000" dirty="0"/>
                        <a:t> dei radiofarmaci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18F-Colina (AIC e farmacopea)</a:t>
                      </a:r>
                    </a:p>
                    <a:p>
                      <a:r>
                        <a:rPr lang="it-IT" sz="2000" dirty="0"/>
                        <a:t>11C-Colina (farmacopea)</a:t>
                      </a:r>
                    </a:p>
                    <a:p>
                      <a:r>
                        <a:rPr lang="it-IT" sz="2000" dirty="0"/>
                        <a:t>18F-FACBC (AIC)</a:t>
                      </a:r>
                    </a:p>
                    <a:p>
                      <a:r>
                        <a:rPr lang="it-IT" sz="2000" dirty="0"/>
                        <a:t>18F-NaF (farmacopea)</a:t>
                      </a:r>
                    </a:p>
                    <a:p>
                      <a:r>
                        <a:rPr lang="it-IT" sz="2000" dirty="0"/>
                        <a:t>18F/68Ga-PSMA (no AIC, no farmacopea)</a:t>
                      </a:r>
                    </a:p>
                    <a:p>
                      <a:r>
                        <a:rPr lang="it-IT" sz="2000" dirty="0"/>
                        <a:t>64CuCl2 (no AIC, farmacopea come precursore)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0725978"/>
                  </a:ext>
                </a:extLst>
              </a:tr>
            </a:tbl>
          </a:graphicData>
        </a:graphic>
      </p:graphicFrame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1D9889-322A-494F-A748-FB041585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6</a:t>
            </a:fld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3CBA06-4E97-4D0D-8FE2-506585754CF6}"/>
              </a:ext>
            </a:extLst>
          </p:cNvPr>
          <p:cNvCxnSpPr>
            <a:cxnSpLocks/>
          </p:cNvCxnSpPr>
          <p:nvPr/>
        </p:nvCxnSpPr>
        <p:spPr>
          <a:xfrm>
            <a:off x="477302" y="141179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E1E4DC80-75C8-432F-86DF-F77A1B6B8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1188720" imgH="1148040" progId="Word.Picture.8">
                  <p:embed/>
                </p:oleObj>
              </mc:Choice>
              <mc:Fallback>
                <p:oleObj name="Picture" r:id="rId2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6CC30D-80E7-484B-A2FE-A541326D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- stadiazione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3B580C-A463-4171-B9A5-B688338F5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it-IT" dirty="0"/>
              <a:t>AIOM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0631E23-803A-41B5-BD66-0928AC3EF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3718"/>
            <a:ext cx="5157787" cy="3684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Scintigrafia ossea</a:t>
            </a:r>
          </a:p>
          <a:p>
            <a:pPr lvl="1"/>
            <a:r>
              <a:rPr lang="it-IT" dirty="0"/>
              <a:t>T1 e PSA &gt; 20 </a:t>
            </a:r>
            <a:r>
              <a:rPr lang="it-IT" dirty="0" err="1"/>
              <a:t>ng</a:t>
            </a:r>
            <a:r>
              <a:rPr lang="it-IT" dirty="0"/>
              <a:t>/ml</a:t>
            </a:r>
          </a:p>
          <a:p>
            <a:pPr lvl="1"/>
            <a:r>
              <a:rPr lang="it-IT" dirty="0"/>
              <a:t>T2 e PSA &gt; 10 </a:t>
            </a:r>
            <a:r>
              <a:rPr lang="it-IT" dirty="0" err="1"/>
              <a:t>ng</a:t>
            </a:r>
            <a:r>
              <a:rPr lang="it-IT" dirty="0"/>
              <a:t>/ml, oppure Gleason score ≥ 8 </a:t>
            </a:r>
          </a:p>
          <a:p>
            <a:pPr lvl="1"/>
            <a:r>
              <a:rPr lang="it-IT" dirty="0"/>
              <a:t>T3 o T4</a:t>
            </a:r>
          </a:p>
          <a:p>
            <a:pPr lvl="1"/>
            <a:r>
              <a:rPr lang="it-IT" dirty="0"/>
              <a:t>Presenza di sintomi scheletrici associabili alla neoplasia</a:t>
            </a:r>
          </a:p>
          <a:p>
            <a:pPr marL="0" indent="0">
              <a:buNone/>
            </a:pPr>
            <a:r>
              <a:rPr lang="it-IT" dirty="0"/>
              <a:t>PET/CT</a:t>
            </a:r>
          </a:p>
          <a:p>
            <a:pPr lvl="1"/>
            <a:r>
              <a:rPr lang="it-IT" dirty="0"/>
              <a:t>Al momento attuale non esistono evidenze scientifiche che indicano l’utilizzo della PET/CT con Colina </a:t>
            </a:r>
            <a:r>
              <a:rPr lang="it-IT" dirty="0" err="1"/>
              <a:t>radiomarcata</a:t>
            </a:r>
            <a:r>
              <a:rPr lang="it-IT" dirty="0"/>
              <a:t> nella stadiazione iniziale della malattia linfonodale e a distanza nei pazienti con cancro della prostata.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B711759-A31F-46B8-8289-CEAFD1CB4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r>
              <a:rPr lang="it-IT" dirty="0"/>
              <a:t>EAU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84587D3-EBB7-47DB-AE8F-B63ED9DD4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3718"/>
            <a:ext cx="5183188" cy="3684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Scintigrafia ossea</a:t>
            </a:r>
          </a:p>
          <a:p>
            <a:pPr lvl="1"/>
            <a:r>
              <a:rPr lang="it-IT" dirty="0"/>
              <a:t>Da eseguire nei pazienti sintomatici, indipendentemente dal valore del PSA, ISUP grade e dallo stadio clinico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PET/CT</a:t>
            </a:r>
          </a:p>
          <a:p>
            <a:pPr lvl="1"/>
            <a:r>
              <a:rPr lang="it-IT" dirty="0"/>
              <a:t>La tecnica PET/CT con Colina o PSMA marcate sono più sensibili della TC e della scintigrafia ossea, ma l’assenza di studi di confronto non ne consentono l’utilizzo definitivo.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9EA334B-8DC0-4980-A15C-9B4D411D471A}"/>
              </a:ext>
            </a:extLst>
          </p:cNvPr>
          <p:cNvSpPr/>
          <p:nvPr/>
        </p:nvSpPr>
        <p:spPr>
          <a:xfrm>
            <a:off x="795580" y="1630101"/>
            <a:ext cx="5224222" cy="464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0F216CB-4DEC-4FFF-919D-5CFF1C5C57E6}"/>
              </a:ext>
            </a:extLst>
          </p:cNvPr>
          <p:cNvSpPr/>
          <p:nvPr/>
        </p:nvSpPr>
        <p:spPr>
          <a:xfrm>
            <a:off x="6172198" y="1630100"/>
            <a:ext cx="5180014" cy="464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8739B6F-86B0-46CF-AE9B-30BFE5C6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7</a:t>
            </a:fld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A1F3B45-5357-4477-8192-72976D75F013}"/>
              </a:ext>
            </a:extLst>
          </p:cNvPr>
          <p:cNvCxnSpPr>
            <a:cxnSpLocks/>
          </p:cNvCxnSpPr>
          <p:nvPr/>
        </p:nvCxnSpPr>
        <p:spPr>
          <a:xfrm>
            <a:off x="795580" y="1411793"/>
            <a:ext cx="1055663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CFA7804A-595C-4DCA-AB9F-129F3F9BBF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1188720" imgH="1148040" progId="Word.Picture.8">
                  <p:embed/>
                </p:oleObj>
              </mc:Choice>
              <mc:Fallback>
                <p:oleObj name="Picture" r:id="rId2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65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578828-7912-4B02-A92E-A10125E4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Stadiazione (colina e </a:t>
            </a:r>
            <a:r>
              <a:rPr lang="it-IT" dirty="0" err="1"/>
              <a:t>fluciclovina</a:t>
            </a:r>
            <a:r>
              <a:rPr lang="it-IT" dirty="0"/>
              <a:t>)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968BE6-2DD0-46E1-8E0D-CAD10932F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779" y="1700988"/>
            <a:ext cx="5157787" cy="823912"/>
          </a:xfrm>
        </p:spPr>
        <p:txBody>
          <a:bodyPr anchor="ctr">
            <a:normAutofit/>
          </a:bodyPr>
          <a:lstStyle/>
          <a:p>
            <a:pPr algn="ctr"/>
            <a:r>
              <a:rPr lang="it-IT" sz="2800" dirty="0"/>
              <a:t>18F-Colina PET/CT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1315883-AD07-4113-9C23-8497526F9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644" r="24483"/>
          <a:stretch/>
        </p:blipFill>
        <p:spPr>
          <a:xfrm>
            <a:off x="169897" y="2559652"/>
            <a:ext cx="4216206" cy="417633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A2CCF8F-D703-4658-8760-24399B5CD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6026" y="1700988"/>
            <a:ext cx="5183188" cy="823912"/>
          </a:xfrm>
        </p:spPr>
        <p:txBody>
          <a:bodyPr anchor="ctr">
            <a:normAutofit/>
          </a:bodyPr>
          <a:lstStyle/>
          <a:p>
            <a:pPr algn="ctr"/>
            <a:r>
              <a:rPr lang="it-IT" sz="2800" dirty="0" err="1"/>
              <a:t>Fluciclovina</a:t>
            </a:r>
            <a:r>
              <a:rPr lang="it-IT" sz="2800" dirty="0"/>
              <a:t> PET/CT</a:t>
            </a:r>
          </a:p>
        </p:txBody>
      </p:sp>
      <p:graphicFrame>
        <p:nvGraphicFramePr>
          <p:cNvPr id="9" name="Content Placeholder 11">
            <a:extLst>
              <a:ext uri="{FF2B5EF4-FFF2-40B4-BE49-F238E27FC236}">
                <a16:creationId xmlns:a16="http://schemas.microsoft.com/office/drawing/2014/main" id="{44A22279-B00F-4DC6-A4AC-01BCCE6A3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141367"/>
              </p:ext>
            </p:extLst>
          </p:nvPr>
        </p:nvGraphicFramePr>
        <p:xfrm>
          <a:off x="6194427" y="2415362"/>
          <a:ext cx="53863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3">
            <a:extLst>
              <a:ext uri="{FF2B5EF4-FFF2-40B4-BE49-F238E27FC236}">
                <a16:creationId xmlns:a16="http://schemas.microsoft.com/office/drawing/2014/main" id="{F29B9839-6E5E-4A56-BEA1-0898130AB81A}"/>
              </a:ext>
            </a:extLst>
          </p:cNvPr>
          <p:cNvSpPr txBox="1"/>
          <p:nvPr/>
        </p:nvSpPr>
        <p:spPr>
          <a:xfrm>
            <a:off x="7349379" y="6366650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Eur </a:t>
            </a:r>
            <a:r>
              <a:rPr lang="it-IT" dirty="0" err="1"/>
              <a:t>Radiol</a:t>
            </a:r>
            <a:r>
              <a:rPr lang="it-IT" dirty="0"/>
              <a:t> 2018; 28:3151-3159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9B250A-D041-43BD-87F0-F7BEA6F4C02A}"/>
              </a:ext>
            </a:extLst>
          </p:cNvPr>
          <p:cNvSpPr txBox="1"/>
          <p:nvPr/>
        </p:nvSpPr>
        <p:spPr>
          <a:xfrm>
            <a:off x="836612" y="1311831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nodal</a:t>
            </a:r>
            <a:r>
              <a:rPr lang="it-IT" dirty="0"/>
              <a:t> </a:t>
            </a:r>
            <a:r>
              <a:rPr lang="it-IT" dirty="0" err="1"/>
              <a:t>detection</a:t>
            </a:r>
            <a:endParaRPr lang="it-IT" dirty="0"/>
          </a:p>
        </p:txBody>
      </p:sp>
      <p:pic>
        <p:nvPicPr>
          <p:cNvPr id="12" name="Segnaposto contenuto 6">
            <a:extLst>
              <a:ext uri="{FF2B5EF4-FFF2-40B4-BE49-F238E27FC236}">
                <a16:creationId xmlns:a16="http://schemas.microsoft.com/office/drawing/2014/main" id="{4E6CA887-8DDC-4F95-97C4-A00F73A6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48" t="12144" r="12068" b="64812"/>
          <a:stretch/>
        </p:blipFill>
        <p:spPr>
          <a:xfrm>
            <a:off x="3625142" y="2672173"/>
            <a:ext cx="643877" cy="1227729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A16B03B8-69F9-475E-AA17-DD72118198C0}"/>
              </a:ext>
            </a:extLst>
          </p:cNvPr>
          <p:cNvSpPr txBox="1"/>
          <p:nvPr/>
        </p:nvSpPr>
        <p:spPr>
          <a:xfrm>
            <a:off x="6296026" y="2559652"/>
            <a:ext cx="145424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N=28 </a:t>
            </a:r>
            <a:r>
              <a:rPr lang="it-IT" sz="1100" dirty="0" err="1"/>
              <a:t>pts</a:t>
            </a:r>
            <a:endParaRPr lang="it-IT" sz="1100" dirty="0"/>
          </a:p>
          <a:p>
            <a:r>
              <a:rPr lang="it-IT" sz="1100" dirty="0" err="1"/>
              <a:t>Patient-based</a:t>
            </a:r>
            <a:r>
              <a:rPr lang="it-IT" sz="1100" dirty="0"/>
              <a:t> </a:t>
            </a:r>
            <a:r>
              <a:rPr lang="it-IT" sz="1100" dirty="0" err="1"/>
              <a:t>analysis</a:t>
            </a:r>
            <a:endParaRPr lang="it-IT" sz="1100" dirty="0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E572A25-23E9-4070-8AA2-05246D7E9FC4}"/>
              </a:ext>
            </a:extLst>
          </p:cNvPr>
          <p:cNvSpPr txBox="1"/>
          <p:nvPr/>
        </p:nvSpPr>
        <p:spPr>
          <a:xfrm>
            <a:off x="4465871" y="2605818"/>
            <a:ext cx="947695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N=500 </a:t>
            </a:r>
            <a:r>
              <a:rPr lang="it-IT" sz="1100" dirty="0" err="1"/>
              <a:t>pts</a:t>
            </a:r>
            <a:endParaRPr lang="it-IT" sz="1100" dirty="0"/>
          </a:p>
          <a:p>
            <a:r>
              <a:rPr lang="it-IT" sz="1100" dirty="0"/>
              <a:t>Centri italiani</a:t>
            </a:r>
          </a:p>
          <a:p>
            <a:r>
              <a:rPr lang="it-IT" sz="1100" dirty="0" err="1"/>
              <a:t>muticentrico</a:t>
            </a:r>
            <a:endParaRPr lang="it-IT" sz="1100" dirty="0"/>
          </a:p>
          <a:p>
            <a:r>
              <a:rPr lang="it-IT" sz="1100" dirty="0"/>
              <a:t>LN= 40%</a:t>
            </a:r>
          </a:p>
          <a:p>
            <a:r>
              <a:rPr lang="it-IT" sz="1100" dirty="0"/>
              <a:t>M=25%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D9A7711A-67DB-4552-B7F1-A57B2A159E50}"/>
              </a:ext>
            </a:extLst>
          </p:cNvPr>
          <p:cNvSpPr txBox="1"/>
          <p:nvPr/>
        </p:nvSpPr>
        <p:spPr>
          <a:xfrm rot="16200000">
            <a:off x="3946665" y="4415250"/>
            <a:ext cx="155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Non pubblicati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4EB6E120-8EC1-427C-AE3E-7432C090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8</a:t>
            </a:fld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B4C4522-46D1-4485-942D-B8AA5948A72C}"/>
              </a:ext>
            </a:extLst>
          </p:cNvPr>
          <p:cNvCxnSpPr>
            <a:cxnSpLocks/>
          </p:cNvCxnSpPr>
          <p:nvPr/>
        </p:nvCxnSpPr>
        <p:spPr>
          <a:xfrm>
            <a:off x="477302" y="1693143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ggetto 17">
            <a:extLst>
              <a:ext uri="{FF2B5EF4-FFF2-40B4-BE49-F238E27FC236}">
                <a16:creationId xmlns:a16="http://schemas.microsoft.com/office/drawing/2014/main" id="{FD0B6FFF-BC69-4726-81C4-7DD512790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1188720" imgH="1148040" progId="Word.Picture.8">
                  <p:embed/>
                </p:oleObj>
              </mc:Choice>
              <mc:Fallback>
                <p:oleObj name="Picture" r:id="rId4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2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578828-7912-4B02-A92E-A10125E4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Stadiazione (PSMA </a:t>
            </a:r>
            <a:r>
              <a:rPr lang="it-IT" dirty="0" err="1"/>
              <a:t>radiomarcato</a:t>
            </a:r>
            <a:r>
              <a:rPr lang="it-IT" dirty="0"/>
              <a:t>) 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5B2A034E-4CAE-4C20-82DE-A829DACA6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325987"/>
              </p:ext>
            </p:extLst>
          </p:nvPr>
        </p:nvGraphicFramePr>
        <p:xfrm>
          <a:off x="526942" y="1771072"/>
          <a:ext cx="508861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>
            <a:extLst>
              <a:ext uri="{FF2B5EF4-FFF2-40B4-BE49-F238E27FC236}">
                <a16:creationId xmlns:a16="http://schemas.microsoft.com/office/drawing/2014/main" id="{12C7F69F-9A6E-4FDF-AA4D-EEDA9487424B}"/>
              </a:ext>
            </a:extLst>
          </p:cNvPr>
          <p:cNvSpPr txBox="1"/>
          <p:nvPr/>
        </p:nvSpPr>
        <p:spPr>
          <a:xfrm>
            <a:off x="214400" y="2354628"/>
            <a:ext cx="145424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N=208 </a:t>
            </a:r>
            <a:r>
              <a:rPr lang="it-IT" sz="1100" dirty="0" err="1"/>
              <a:t>pts</a:t>
            </a:r>
            <a:endParaRPr lang="it-IT" sz="1100" dirty="0"/>
          </a:p>
          <a:p>
            <a:r>
              <a:rPr lang="it-IT" sz="1100" dirty="0" err="1"/>
              <a:t>Patient-based</a:t>
            </a:r>
            <a:r>
              <a:rPr lang="it-IT" sz="1100" dirty="0"/>
              <a:t> </a:t>
            </a:r>
            <a:r>
              <a:rPr lang="it-IT" sz="1100" dirty="0" err="1"/>
              <a:t>analysis</a:t>
            </a:r>
            <a:endParaRPr lang="it-IT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745C8-E550-4985-A8A6-545ABD0C19B1}"/>
              </a:ext>
            </a:extLst>
          </p:cNvPr>
          <p:cNvSpPr txBox="1"/>
          <p:nvPr/>
        </p:nvSpPr>
        <p:spPr>
          <a:xfrm>
            <a:off x="1360645" y="6161380"/>
            <a:ext cx="326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Yaxley</a:t>
            </a:r>
            <a:r>
              <a:rPr lang="it-IT" dirty="0"/>
              <a:t> et al. J </a:t>
            </a:r>
            <a:r>
              <a:rPr lang="it-IT" dirty="0" err="1"/>
              <a:t>Urol</a:t>
            </a:r>
            <a:r>
              <a:rPr lang="it-IT" dirty="0"/>
              <a:t> 2019; 815-820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80090B87-363C-47AD-A8F2-00A3D10490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71244"/>
              </p:ext>
            </p:extLst>
          </p:nvPr>
        </p:nvGraphicFramePr>
        <p:xfrm>
          <a:off x="5940371" y="1771072"/>
          <a:ext cx="508861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07CBFE47-84F6-42C2-A5B7-A4E401CE64EA}"/>
              </a:ext>
            </a:extLst>
          </p:cNvPr>
          <p:cNvSpPr txBox="1"/>
          <p:nvPr/>
        </p:nvSpPr>
        <p:spPr>
          <a:xfrm>
            <a:off x="6851665" y="6181481"/>
            <a:ext cx="371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Luiting</a:t>
            </a:r>
            <a:r>
              <a:rPr lang="it-IT" dirty="0"/>
              <a:t> et al. BJU </a:t>
            </a:r>
            <a:r>
              <a:rPr lang="it-IT" dirty="0" err="1"/>
              <a:t>Intern</a:t>
            </a:r>
            <a:r>
              <a:rPr lang="it-IT" dirty="0"/>
              <a:t> 2019; in press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BF900-1D55-49DE-B900-1D5A3D78B5CF}"/>
              </a:ext>
            </a:extLst>
          </p:cNvPr>
          <p:cNvSpPr txBox="1"/>
          <p:nvPr/>
        </p:nvSpPr>
        <p:spPr>
          <a:xfrm>
            <a:off x="6425956" y="2354627"/>
            <a:ext cx="769763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100" dirty="0"/>
              <a:t>N=759 </a:t>
            </a:r>
            <a:r>
              <a:rPr lang="it-IT" sz="1100" dirty="0" err="1"/>
              <a:t>pts</a:t>
            </a:r>
            <a:endParaRPr lang="it-IT" sz="11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4D03D9-09A4-4613-A5A5-EDC9238EF927}"/>
              </a:ext>
            </a:extLst>
          </p:cNvPr>
          <p:cNvSpPr txBox="1"/>
          <p:nvPr/>
        </p:nvSpPr>
        <p:spPr>
          <a:xfrm>
            <a:off x="836612" y="1311831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Lymph</a:t>
            </a:r>
            <a:r>
              <a:rPr lang="it-IT" dirty="0"/>
              <a:t> </a:t>
            </a:r>
            <a:r>
              <a:rPr lang="it-IT" dirty="0" err="1"/>
              <a:t>nodal</a:t>
            </a:r>
            <a:r>
              <a:rPr lang="it-IT" dirty="0"/>
              <a:t> </a:t>
            </a:r>
            <a:r>
              <a:rPr lang="it-IT" dirty="0" err="1"/>
              <a:t>detection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51B3DFEA-801F-48C0-8FD0-5A220E16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C8EF-DB32-4AAF-8797-9EC9FB27ECC8}" type="slidenum">
              <a:rPr lang="it-IT" smtClean="0"/>
              <a:t>9</a:t>
            </a:fld>
            <a:endParaRPr lang="it-IT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A6F1DDE2-EB67-488E-87A1-80AA7D5F7FDD}"/>
              </a:ext>
            </a:extLst>
          </p:cNvPr>
          <p:cNvCxnSpPr>
            <a:cxnSpLocks/>
          </p:cNvCxnSpPr>
          <p:nvPr/>
        </p:nvCxnSpPr>
        <p:spPr>
          <a:xfrm>
            <a:off x="477302" y="1708217"/>
            <a:ext cx="106462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F2E39E2D-2500-4282-88A1-E286F267F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61665"/>
              </p:ext>
            </p:extLst>
          </p:nvPr>
        </p:nvGraphicFramePr>
        <p:xfrm>
          <a:off x="11242668" y="128780"/>
          <a:ext cx="748330" cy="7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1188720" imgH="1148040" progId="Word.Picture.8">
                  <p:embed/>
                </p:oleObj>
              </mc:Choice>
              <mc:Fallback>
                <p:oleObj name="Picture" r:id="rId4" imgW="1188720" imgH="1148040" progId="Word.Picture.8">
                  <p:embed/>
                  <p:pic>
                    <p:nvPicPr>
                      <p:cNvPr id="48" name="Oggetto 47">
                        <a:extLst>
                          <a:ext uri="{FF2B5EF4-FFF2-40B4-BE49-F238E27FC236}">
                            <a16:creationId xmlns:a16="http://schemas.microsoft.com/office/drawing/2014/main" id="{B8EB9A19-6BE9-4F90-9039-043DFD050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3" t="-55" r="-53" b="-55"/>
                      <a:stretch>
                        <a:fillRect/>
                      </a:stretch>
                    </p:blipFill>
                    <p:spPr bwMode="auto">
                      <a:xfrm>
                        <a:off x="11242668" y="128780"/>
                        <a:ext cx="748330" cy="7093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13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3004</Words>
  <Application>Microsoft Office PowerPoint</Application>
  <PresentationFormat>Widescreen</PresentationFormat>
  <Paragraphs>673</Paragraphs>
  <Slides>52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Calibri Light</vt:lpstr>
      <vt:lpstr>ff4</vt:lpstr>
      <vt:lpstr>ff5</vt:lpstr>
      <vt:lpstr>ffa</vt:lpstr>
      <vt:lpstr>ffb</vt:lpstr>
      <vt:lpstr>ffd</vt:lpstr>
      <vt:lpstr>GuardianSans-RegularIt</vt:lpstr>
      <vt:lpstr>Tema di Office</vt:lpstr>
      <vt:lpstr>Picture</vt:lpstr>
      <vt:lpstr>Come utilizzare correttamente le indagini di medicina nucleare?</vt:lpstr>
      <vt:lpstr>Flow-chart</vt:lpstr>
      <vt:lpstr>Scintigrafia ossea</vt:lpstr>
      <vt:lpstr>Quale radiofarmaco usiamo per la PET?</vt:lpstr>
      <vt:lpstr>Quale apparecchiatura: PET/CT o PET/MRI?</vt:lpstr>
      <vt:lpstr>Correttamente?</vt:lpstr>
      <vt:lpstr>Linee guida - stadiazione</vt:lpstr>
      <vt:lpstr>Stadiazione (colina e fluciclovina) </vt:lpstr>
      <vt:lpstr>Stadiazione (PSMA radiomarcato) </vt:lpstr>
      <vt:lpstr>Stadiazione PSMA</vt:lpstr>
      <vt:lpstr>PowerPoint Presentation</vt:lpstr>
      <vt:lpstr>Pianificazione RT nel primitivo (SIB)</vt:lpstr>
      <vt:lpstr>Linee guida - ristadiazione</vt:lpstr>
      <vt:lpstr>Linee guida – EAU 2021</vt:lpstr>
      <vt:lpstr>Linee guida – NCCN 1.2021</vt:lpstr>
      <vt:lpstr>Ristadiazione-ripresa biochimica (Colina) </vt:lpstr>
      <vt:lpstr>Ristadiazione-ripresa biochimica (FACBC) </vt:lpstr>
      <vt:lpstr>Ristadiazione-ripresa biochimica (PSMA) </vt:lpstr>
      <vt:lpstr>PET/CT e ca della prostata: ristadiazione  (PSMA vs. Colina)</vt:lpstr>
      <vt:lpstr>PET/CT e ca della prostata: ristadiazione  (PSMA vs. FACBC)</vt:lpstr>
      <vt:lpstr>Pianificazione sRT</vt:lpstr>
      <vt:lpstr>Imaging per PSA &lt; 0.5 ng/mL</vt:lpstr>
      <vt:lpstr>Pianificazione SBRT</vt:lpstr>
      <vt:lpstr>Colina PET negativa ?</vt:lpstr>
      <vt:lpstr>PSMA PET negativa?</vt:lpstr>
      <vt:lpstr>PET/MRI: basic information</vt:lpstr>
      <vt:lpstr>PET/MRI: protocol acquisition</vt:lpstr>
      <vt:lpstr>PET/MRI: initial staging of disease</vt:lpstr>
      <vt:lpstr>PowerPoint Presentation</vt:lpstr>
      <vt:lpstr>PET/MRI: biochemical recurrence</vt:lpstr>
      <vt:lpstr>PET/MRI: biochemical recurrence</vt:lpstr>
      <vt:lpstr>PET/MRI: biochemical recurrence</vt:lpstr>
      <vt:lpstr>PET vs. mpMRI vs. PET/MRI</vt:lpstr>
      <vt:lpstr>PowerPoint Presentation</vt:lpstr>
      <vt:lpstr>PowerPoint Presentation</vt:lpstr>
      <vt:lpstr>Valutazione della risposta alla terapia</vt:lpstr>
      <vt:lpstr>Use of PET imaging in therapy - 2</vt:lpstr>
      <vt:lpstr>Tracers- pros and cons</vt:lpstr>
      <vt:lpstr>Availability of tracers</vt:lpstr>
      <vt:lpstr>Licensed vs. experimental tracers </vt:lpstr>
      <vt:lpstr>La terapia medico nucleare nel cancro della prostata</vt:lpstr>
      <vt:lpstr>PowerPoint Presentation</vt:lpstr>
      <vt:lpstr>ALSYMPCA: study design</vt:lpstr>
      <vt:lpstr>Overall survival</vt:lpstr>
      <vt:lpstr>223Ra: indicazione terapeutica</vt:lpstr>
      <vt:lpstr>Indicazioni cliniche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utilizzare correttamente le indagini di medicina nucleare?</dc:title>
  <dc:creator>Laura Evangelista</dc:creator>
  <cp:lastModifiedBy>Laura Evangelista</cp:lastModifiedBy>
  <cp:revision>163</cp:revision>
  <dcterms:created xsi:type="dcterms:W3CDTF">2019-11-14T10:11:03Z</dcterms:created>
  <dcterms:modified xsi:type="dcterms:W3CDTF">2022-06-17T11:48:36Z</dcterms:modified>
</cp:coreProperties>
</file>