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56" r:id="rId3"/>
    <p:sldId id="277" r:id="rId4"/>
    <p:sldId id="279" r:id="rId5"/>
    <p:sldId id="283" r:id="rId6"/>
    <p:sldId id="278" r:id="rId7"/>
    <p:sldId id="282" r:id="rId8"/>
    <p:sldId id="280" r:id="rId9"/>
    <p:sldId id="281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0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56FBE3-525E-45DF-B2C3-9C74E8B556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604F1-EF4B-490F-9F03-BC36102233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365DB-6333-460F-B130-B9B2D577DCD0}" type="datetimeFigureOut">
              <a:rPr lang="it-IT" smtClean="0"/>
              <a:t>02/06/2021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A7568-A7FA-434E-874B-DD3F548142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05D83-516B-465D-BF3B-E08ED6F207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25AF3-2463-4533-B8DA-BBB57BFB08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037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FE41D-3B61-4653-97A7-DB396678C755}" type="datetimeFigureOut">
              <a:rPr lang="it-IT" smtClean="0"/>
              <a:t>02/06/2021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7CBAC-8DF8-40E4-8FEF-64DBCF350EA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784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5B028-477D-4A41-B236-D1476FD0E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8B9A7-ED8D-4DEA-8AFC-DE1EFF825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60F53-E892-470E-AB56-85BA6356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3B90-37BB-4B8F-A32C-EE223BB8A56A}" type="datetime1">
              <a:rPr lang="it-IT" smtClean="0"/>
              <a:t>02/06/2021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D6680-F312-4C29-A7BD-29E8E03EC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15A35-E4AB-44EB-9438-84793E7B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7BA3-DEF3-4978-A4BE-1503A74864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99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9D8B-BC76-49E3-B43E-3E46F356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A9183-BCD1-49A3-BE33-FC0BCA484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F7E73-26E9-42B1-9AF2-C1E39D56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D8B-43D3-4F4F-97D3-FB746D661FCD}" type="datetime1">
              <a:rPr lang="it-IT" smtClean="0"/>
              <a:t>02/06/2021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4EF1B-4222-4688-9DA0-31B7CD6B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165FC-B03E-426E-BDD2-A6CA64CE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7BA3-DEF3-4978-A4BE-1503A74864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40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4D3A7-E833-4A4B-BF39-46787C05E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8410E-EA22-4A4D-A496-33C965324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96887-1613-40C2-A6D5-C26C4AAD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119C-81FF-4135-AAEE-3F7EAC24AA80}" type="datetime1">
              <a:rPr lang="it-IT" smtClean="0"/>
              <a:t>02/06/2021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D4523-EFC8-4D81-AACE-6D158324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EFD66-CA43-4C88-82AB-59B1534C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7BA3-DEF3-4978-A4BE-1503A74864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18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EAEE-03C7-4611-BCA2-0E201B14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C9130-F461-4D55-9F56-84171B9CD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EE592-AC54-45E9-952C-19A4DB48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AC1A-9F02-4EFA-973D-5BABE766168C}" type="datetime1">
              <a:rPr lang="it-IT" smtClean="0"/>
              <a:t>02/06/2021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83E4B-4F07-4911-B288-EC3029FA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9D217-25ED-445E-A860-F38D9A2C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7BA3-DEF3-4978-A4BE-1503A74864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1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5AF3-33E5-460E-ABFA-F931268C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638EC-BA4D-4D17-BA37-5F3939425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FF9F0-5986-4F99-A63A-7798EE17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E430-3B39-4FAB-8B41-E86F64A4FA09}" type="datetime1">
              <a:rPr lang="it-IT" smtClean="0"/>
              <a:t>02/06/2021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38C65-46D8-439E-AEEA-B22BBCBFE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AAEFD-AB3A-4116-865A-FC53DFAE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7BA3-DEF3-4978-A4BE-1503A74864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95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EF2D-3A65-4223-A8D1-59B532A83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66D00-81DF-4742-B718-24BD15DEB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C2A96-9F57-4781-B365-B90B030BA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B6618-B6B2-47FF-A7AF-705BCA0D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6747-40FE-4C27-914E-7DE959264ED1}" type="datetime1">
              <a:rPr lang="it-IT" smtClean="0"/>
              <a:t>02/06/2021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0D0FF-ED16-466D-96ED-FFE65A4B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BC199-D4D5-454E-9FCA-6585A90B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7BA3-DEF3-4978-A4BE-1503A74864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43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C45B-416D-4874-8E4A-BC2C5EFF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1F5D1-4F5B-45A3-BD62-BAEB20460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B3658-2022-438F-83FE-DC9316B0F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9E756-0175-4D32-80D9-22F00328F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EAF5B6-4EFF-4F41-9DBF-445411FED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D8FE0C-075D-4E46-A677-5F973DA9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17FD-E0F2-4C58-9CD6-B89552540CE2}" type="datetime1">
              <a:rPr lang="it-IT" smtClean="0"/>
              <a:t>02/06/2021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2325F-CC69-4B8C-964D-6183B876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6D556-21A7-4666-9A70-E873AB26D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7BA3-DEF3-4978-A4BE-1503A74864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49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D281-F88F-4023-B5EA-CE9AE0E1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21EBF-A752-407C-9F3E-0A2167C6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6FC3-08AA-4772-A091-50A01748346A}" type="datetime1">
              <a:rPr lang="it-IT" smtClean="0"/>
              <a:t>02/06/2021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C0DA3-5955-4D24-BA22-44A0BBBC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F7677-0628-40C5-A688-085CF905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7BA3-DEF3-4978-A4BE-1503A74864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04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110B5-F901-42CE-9157-A167595E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6453A-3651-4A92-B593-84CB95D325CF}" type="datetime1">
              <a:rPr lang="it-IT" smtClean="0"/>
              <a:t>02/06/2021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2B040-EB37-42A9-870C-6924690C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18C00-D3A8-4881-82F0-6C344678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7BA3-DEF3-4978-A4BE-1503A74864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25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3415-E5B3-4F88-BFDD-DBFD092F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44A37-77CA-41CE-9928-AA3108EF0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F2490-0AD8-455F-B1A5-A27169439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A1DE7-A2D6-4AEB-8B15-196D93B3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A7E1-1FDB-40B2-9FC3-9F5B20226BA6}" type="datetime1">
              <a:rPr lang="it-IT" smtClean="0"/>
              <a:t>02/06/2021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A6DE9-A4CB-4AEB-9D85-95FD109E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C0BD3-2E02-42F8-BA56-27B5B35C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7BA3-DEF3-4978-A4BE-1503A74864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22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E76B3-7D19-4C7F-B9A8-96E238E0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2883F-F94D-42DF-B4E3-8D2345ED2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1D70F-AC7C-4047-9DE1-01B4625B3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39C2C-91FF-4F22-B97E-A3895507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DAEC1-BB73-4A12-9362-25B44ECDAF11}" type="datetime1">
              <a:rPr lang="it-IT" smtClean="0"/>
              <a:t>02/06/2021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CAC1A-7693-4672-9450-7D531C33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2911C-0E1A-4A14-9221-4AF0664F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7BA3-DEF3-4978-A4BE-1503A74864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94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90248B-0E37-4569-88B2-491F9651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7E560-5BC4-4EEA-9AF6-8485B9F9E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B2F6B-9C71-4692-A24B-EC25FC44F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76EE5-D924-418F-A7A4-980AB2143096}" type="datetime1">
              <a:rPr lang="it-IT" smtClean="0"/>
              <a:t>02/06/2021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0C66-1ADC-43AD-9696-F2C2F8232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77BB9-D7DB-495F-95DC-895BE07EC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7BA3-DEF3-4978-A4BE-1503A74864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71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cm.siu.it/elearning/login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hyperlink" Target="mailto:laura.evangelista@unipd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://ecm.siu.it/elearning/login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01903EFB-5EDE-2241-8695-88B96D1D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51300" y="33105"/>
            <a:ext cx="12191997" cy="68579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C18A6F-2BCC-FB42-B536-76A480EAEEB2}"/>
              </a:ext>
            </a:extLst>
          </p:cNvPr>
          <p:cNvSpPr txBox="1"/>
          <p:nvPr/>
        </p:nvSpPr>
        <p:spPr>
          <a:xfrm>
            <a:off x="2217693" y="1671984"/>
            <a:ext cx="9398575" cy="1980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E9546B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2° SIU </a:t>
            </a:r>
            <a:r>
              <a:rPr lang="it-IT" sz="4800" b="1" dirty="0" err="1">
                <a:solidFill>
                  <a:srgbClr val="E9546B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MasterClass</a:t>
            </a:r>
            <a:r>
              <a:rPr lang="it-IT" sz="4800" b="1" dirty="0">
                <a:solidFill>
                  <a:srgbClr val="E9546B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 </a:t>
            </a:r>
          </a:p>
          <a:p>
            <a:r>
              <a:rPr lang="it-IT" sz="4800" b="1" dirty="0">
                <a:solidFill>
                  <a:srgbClr val="E9546B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in Uro-Oncologia </a:t>
            </a:r>
          </a:p>
          <a:p>
            <a:r>
              <a:rPr lang="it-IT" sz="2667" b="1" dirty="0">
                <a:solidFill>
                  <a:srgbClr val="E9546B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Società Italiana di Urologia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0D29831-8356-6543-AC03-741E0CA59253}"/>
              </a:ext>
            </a:extLst>
          </p:cNvPr>
          <p:cNvSpPr txBox="1"/>
          <p:nvPr/>
        </p:nvSpPr>
        <p:spPr>
          <a:xfrm>
            <a:off x="2695051" y="3769678"/>
            <a:ext cx="76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E9546B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Corso FAD erogato in modalità sincrona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87A815D-0654-BE45-AC9C-7052A0E9060F}"/>
              </a:ext>
            </a:extLst>
          </p:cNvPr>
          <p:cNvSpPr txBox="1"/>
          <p:nvPr/>
        </p:nvSpPr>
        <p:spPr>
          <a:xfrm>
            <a:off x="2695051" y="4130214"/>
            <a:ext cx="1245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2AA2A5"/>
                </a:solidFill>
                <a:latin typeface="Rajdhani Medium" panose="02000000000000000000" pitchFamily="2" charset="77"/>
                <a:cs typeface="Rajdhani Medium" panose="02000000000000000000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ecm.siu.it</a:t>
            </a:r>
            <a:endParaRPr lang="it-IT" sz="2400" dirty="0">
              <a:solidFill>
                <a:srgbClr val="2AA2A5"/>
              </a:solidFill>
              <a:latin typeface="Rajdhani Medium" panose="02000000000000000000" pitchFamily="2" charset="77"/>
              <a:cs typeface="Rajdhani Medium" panose="02000000000000000000" pitchFamily="2" charset="77"/>
            </a:endParaRPr>
          </a:p>
        </p:txBody>
      </p:sp>
      <p:pic>
        <p:nvPicPr>
          <p:cNvPr id="6" name="Immagine 5" descr="Immagine che contiene stanza&#10;&#10;Descrizione generata automaticamente">
            <a:extLst>
              <a:ext uri="{FF2B5EF4-FFF2-40B4-BE49-F238E27FC236}">
                <a16:creationId xmlns:a16="http://schemas.microsoft.com/office/drawing/2014/main" id="{8DF2CC98-9A0D-C145-955F-92D593665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600" y="3770685"/>
            <a:ext cx="387451" cy="38745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0894B9D-07AB-D74A-B9FD-3ECBF88C1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087" y="4187358"/>
            <a:ext cx="2257124" cy="237362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748032A-8C0F-D549-AF30-69B7C6F267DA}"/>
              </a:ext>
            </a:extLst>
          </p:cNvPr>
          <p:cNvSpPr txBox="1"/>
          <p:nvPr/>
        </p:nvSpPr>
        <p:spPr>
          <a:xfrm rot="1469959">
            <a:off x="7981906" y="4369960"/>
            <a:ext cx="1431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E9546B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Crediti ECM: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05E509E-08E8-764B-9706-7D387EDC2809}"/>
              </a:ext>
            </a:extLst>
          </p:cNvPr>
          <p:cNvSpPr txBox="1"/>
          <p:nvPr/>
        </p:nvSpPr>
        <p:spPr>
          <a:xfrm>
            <a:off x="7759319" y="5106653"/>
            <a:ext cx="1155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400" b="1" dirty="0">
                <a:solidFill>
                  <a:srgbClr val="2AA2A5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18</a:t>
            </a:r>
          </a:p>
        </p:txBody>
      </p:sp>
      <p:pic>
        <p:nvPicPr>
          <p:cNvPr id="25" name="Immagine 24" descr="Immagine che contiene rosso, cibo, orologio, disegnando&#10;&#10;Descrizione generata automaticamente">
            <a:extLst>
              <a:ext uri="{FF2B5EF4-FFF2-40B4-BE49-F238E27FC236}">
                <a16:creationId xmlns:a16="http://schemas.microsoft.com/office/drawing/2014/main" id="{BCDE015F-55AE-6A4B-BEE1-3B086520A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383" y="386289"/>
            <a:ext cx="3433688" cy="9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0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35B3-C996-4C50-8530-ADD50DD0C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2321"/>
            <a:ext cx="9144000" cy="2387600"/>
          </a:xfrm>
        </p:spPr>
        <p:txBody>
          <a:bodyPr>
            <a:normAutofit/>
          </a:bodyPr>
          <a:lstStyle/>
          <a:p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Caso clinico #2: linfonodi positivi e noduli polmonari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0E841-F0AF-48EF-998B-2D59DEF06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1967"/>
            <a:ext cx="9144000" cy="1931251"/>
          </a:xfrm>
        </p:spPr>
        <p:txBody>
          <a:bodyPr>
            <a:normAutofit/>
          </a:bodyPr>
          <a:lstStyle/>
          <a:p>
            <a:r>
              <a:rPr lang="it-IT" sz="3200" dirty="0"/>
              <a:t>Laura Evangelista MD PhD</a:t>
            </a:r>
          </a:p>
          <a:p>
            <a:r>
              <a:rPr lang="it-IT" dirty="0"/>
              <a:t>Medicina Nucleare, Università di Padova</a:t>
            </a:r>
          </a:p>
          <a:p>
            <a:endParaRPr lang="it-IT" sz="1800" dirty="0"/>
          </a:p>
          <a:p>
            <a:r>
              <a:rPr lang="it-IT" dirty="0">
                <a:hlinkClick r:id="rId2"/>
              </a:rPr>
              <a:t>laura.evangelista@unipd.it</a:t>
            </a:r>
            <a:r>
              <a:rPr lang="it-IT" dirty="0"/>
              <a:t> </a:t>
            </a:r>
          </a:p>
        </p:txBody>
      </p:sp>
      <p:sp>
        <p:nvSpPr>
          <p:cNvPr id="4" name="Rettangolo 9">
            <a:extLst>
              <a:ext uri="{FF2B5EF4-FFF2-40B4-BE49-F238E27FC236}">
                <a16:creationId xmlns:a16="http://schemas.microsoft.com/office/drawing/2014/main" id="{2C55EE16-247C-4E5D-9CA2-581FDBCDB6FF}"/>
              </a:ext>
            </a:extLst>
          </p:cNvPr>
          <p:cNvSpPr/>
          <p:nvPr/>
        </p:nvSpPr>
        <p:spPr>
          <a:xfrm>
            <a:off x="0" y="0"/>
            <a:ext cx="12192000" cy="1441694"/>
          </a:xfrm>
          <a:prstGeom prst="rect">
            <a:avLst/>
          </a:prstGeom>
          <a:solidFill>
            <a:srgbClr val="2AA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id="{DC2ED1AC-6A6B-4BE1-BB50-C80FF69A0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06669" y="444057"/>
            <a:ext cx="1350159" cy="1513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asellaDiTesto 16">
            <a:extLst>
              <a:ext uri="{FF2B5EF4-FFF2-40B4-BE49-F238E27FC236}">
                <a16:creationId xmlns:a16="http://schemas.microsoft.com/office/drawing/2014/main" id="{CFD54CE4-B0A9-47C2-A26C-B2EF964574E6}"/>
              </a:ext>
            </a:extLst>
          </p:cNvPr>
          <p:cNvSpPr txBox="1"/>
          <p:nvPr/>
        </p:nvSpPr>
        <p:spPr>
          <a:xfrm>
            <a:off x="8860063" y="1058137"/>
            <a:ext cx="118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ecm.siut</a:t>
            </a:r>
            <a:endParaRPr lang="it-IT" dirty="0">
              <a:solidFill>
                <a:schemeClr val="bg1"/>
              </a:solidFill>
              <a:latin typeface="Rajdhani Medium" panose="02000000000000000000" pitchFamily="2" charset="77"/>
              <a:cs typeface="Rajdhani Medium" panose="02000000000000000000" pitchFamily="2" charset="77"/>
            </a:endParaRPr>
          </a:p>
        </p:txBody>
      </p:sp>
      <p:sp>
        <p:nvSpPr>
          <p:cNvPr id="7" name="CasellaDiTesto 14">
            <a:extLst>
              <a:ext uri="{FF2B5EF4-FFF2-40B4-BE49-F238E27FC236}">
                <a16:creationId xmlns:a16="http://schemas.microsoft.com/office/drawing/2014/main" id="{0323B00F-5CAB-450F-8936-D426FE2ACC44}"/>
              </a:ext>
            </a:extLst>
          </p:cNvPr>
          <p:cNvSpPr txBox="1"/>
          <p:nvPr/>
        </p:nvSpPr>
        <p:spPr>
          <a:xfrm>
            <a:off x="5073237" y="242718"/>
            <a:ext cx="4711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2° SIU </a:t>
            </a:r>
            <a:r>
              <a:rPr lang="it-IT" sz="2000" b="1" dirty="0" err="1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MasterClass</a:t>
            </a:r>
            <a:r>
              <a:rPr lang="it-IT" sz="20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 in Uro-Oncologia </a:t>
            </a:r>
          </a:p>
          <a:p>
            <a:r>
              <a:rPr lang="it-IT" sz="14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Società Italiana di Urologia</a:t>
            </a:r>
          </a:p>
        </p:txBody>
      </p:sp>
      <p:pic>
        <p:nvPicPr>
          <p:cNvPr id="8" name="Elemento grafico 19" descr="Freccia leggermente curva">
            <a:extLst>
              <a:ext uri="{FF2B5EF4-FFF2-40B4-BE49-F238E27FC236}">
                <a16:creationId xmlns:a16="http://schemas.microsoft.com/office/drawing/2014/main" id="{2C408174-411C-477F-9E1B-7EADEBFC0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61280" y="972199"/>
            <a:ext cx="457200" cy="457200"/>
          </a:xfrm>
          <a:prstGeom prst="rect">
            <a:avLst/>
          </a:prstGeom>
        </p:spPr>
      </p:pic>
      <p:pic>
        <p:nvPicPr>
          <p:cNvPr id="9" name="Immagine 2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B62CBA42-CEAC-43BF-9CC6-F53CBAABF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799" y="212778"/>
            <a:ext cx="2109085" cy="556564"/>
          </a:xfrm>
          <a:prstGeom prst="rect">
            <a:avLst/>
          </a:prstGeom>
        </p:spPr>
      </p:pic>
      <p:sp>
        <p:nvSpPr>
          <p:cNvPr id="10" name="CasellaDiTesto 15">
            <a:extLst>
              <a:ext uri="{FF2B5EF4-FFF2-40B4-BE49-F238E27FC236}">
                <a16:creationId xmlns:a16="http://schemas.microsoft.com/office/drawing/2014/main" id="{88098D96-8A0F-48E8-80F9-EA2CC9551D53}"/>
              </a:ext>
            </a:extLst>
          </p:cNvPr>
          <p:cNvSpPr txBox="1"/>
          <p:nvPr/>
        </p:nvSpPr>
        <p:spPr>
          <a:xfrm>
            <a:off x="3021264" y="1105055"/>
            <a:ext cx="2305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Corso FAD erogato in modalità sincrona</a:t>
            </a:r>
          </a:p>
        </p:txBody>
      </p:sp>
      <p:pic>
        <p:nvPicPr>
          <p:cNvPr id="11" name="Immagine 17" descr="Immagine che contiene stanza&#10;&#10;Descrizione generata automaticamente">
            <a:extLst>
              <a:ext uri="{FF2B5EF4-FFF2-40B4-BE49-F238E27FC236}">
                <a16:creationId xmlns:a16="http://schemas.microsoft.com/office/drawing/2014/main" id="{586409A0-3D91-4D73-A241-B3513FC12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6185" y="1118208"/>
            <a:ext cx="215982" cy="215982"/>
          </a:xfrm>
          <a:prstGeom prst="rect">
            <a:avLst/>
          </a:prstGeom>
        </p:spPr>
      </p:pic>
      <p:cxnSp>
        <p:nvCxnSpPr>
          <p:cNvPr id="12" name="Connettore 1 30">
            <a:extLst>
              <a:ext uri="{FF2B5EF4-FFF2-40B4-BE49-F238E27FC236}">
                <a16:creationId xmlns:a16="http://schemas.microsoft.com/office/drawing/2014/main" id="{F0DDE2B4-3DD7-4D6A-82CE-7E4E912CA180}"/>
              </a:ext>
            </a:extLst>
          </p:cNvPr>
          <p:cNvCxnSpPr/>
          <p:nvPr/>
        </p:nvCxnSpPr>
        <p:spPr>
          <a:xfrm>
            <a:off x="5009737" y="105054"/>
            <a:ext cx="0" cy="7421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B9B8E3E-C1EA-4F35-8684-96DBBDA6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1153" y="6356350"/>
            <a:ext cx="2493818" cy="365125"/>
          </a:xfrm>
        </p:spPr>
        <p:txBody>
          <a:bodyPr/>
          <a:lstStyle/>
          <a:p>
            <a:fld id="{CC3A7BA3-DEF3-4978-A4BE-1503A74864CA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0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0491E-260A-4B07-8513-AF953F48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8" y="1009898"/>
            <a:ext cx="10597652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Approccio diagnostico nel ca avanzato della vescica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669517-99F1-44C6-81A4-F079556F9678}"/>
              </a:ext>
            </a:extLst>
          </p:cNvPr>
          <p:cNvSpPr/>
          <p:nvPr/>
        </p:nvSpPr>
        <p:spPr>
          <a:xfrm>
            <a:off x="715108" y="2614246"/>
            <a:ext cx="3253154" cy="8147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Stadiazione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11A123-BE1F-4B8F-8636-625F9BC41828}"/>
              </a:ext>
            </a:extLst>
          </p:cNvPr>
          <p:cNvSpPr/>
          <p:nvPr/>
        </p:nvSpPr>
        <p:spPr>
          <a:xfrm>
            <a:off x="4378569" y="2614246"/>
            <a:ext cx="3253154" cy="8147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Valutazione della risposta alla terapia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BE97D-F206-4124-B127-CDBC3633A290}"/>
              </a:ext>
            </a:extLst>
          </p:cNvPr>
          <p:cNvSpPr/>
          <p:nvPr/>
        </p:nvSpPr>
        <p:spPr>
          <a:xfrm>
            <a:off x="8059606" y="2614246"/>
            <a:ext cx="3253154" cy="8147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2CAE19-B901-40CB-8A35-878567E49910}"/>
              </a:ext>
            </a:extLst>
          </p:cNvPr>
          <p:cNvSpPr/>
          <p:nvPr/>
        </p:nvSpPr>
        <p:spPr>
          <a:xfrm>
            <a:off x="715108" y="3557954"/>
            <a:ext cx="3253154" cy="22566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Primo livello: Ecografia </a:t>
            </a: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Secondo livello: uro-TC</a:t>
            </a: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Secondo livello: RM</a:t>
            </a: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Secondo livello: bone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Terzo livello: FDG PET/CT</a:t>
            </a:r>
          </a:p>
          <a:p>
            <a:pPr algn="ctr"/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*in caso di sintomi scheletrici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FF97EF-9964-4031-AACE-88BB3A164535}"/>
              </a:ext>
            </a:extLst>
          </p:cNvPr>
          <p:cNvSpPr/>
          <p:nvPr/>
        </p:nvSpPr>
        <p:spPr>
          <a:xfrm>
            <a:off x="4378569" y="3557954"/>
            <a:ext cx="3253154" cy="22566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Cistoscopia </a:t>
            </a: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Uro-TC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EFD450-5564-478D-A0FF-47AEFF5B0A45}"/>
              </a:ext>
            </a:extLst>
          </p:cNvPr>
          <p:cNvSpPr/>
          <p:nvPr/>
        </p:nvSpPr>
        <p:spPr>
          <a:xfrm>
            <a:off x="8059606" y="3557954"/>
            <a:ext cx="3253154" cy="22566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Citologia urinaria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Cistoscopia </a:t>
            </a: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Uro-TC o altro imaging*</a:t>
            </a:r>
          </a:p>
          <a:p>
            <a:pPr algn="ctr"/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*in caso di ca muscolo-infiltrante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5AB699-84FB-4115-933F-9A94220EEAFE}"/>
              </a:ext>
            </a:extLst>
          </p:cNvPr>
          <p:cNvSpPr txBox="1"/>
          <p:nvPr/>
        </p:nvSpPr>
        <p:spPr>
          <a:xfrm>
            <a:off x="3492665" y="6123543"/>
            <a:ext cx="492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Linee guida AIOM 2020, EAU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29394B7-4C46-4C01-B2B8-8C25530B9BAF}"/>
              </a:ext>
            </a:extLst>
          </p:cNvPr>
          <p:cNvSpPr/>
          <p:nvPr/>
        </p:nvSpPr>
        <p:spPr>
          <a:xfrm>
            <a:off x="4041531" y="3012830"/>
            <a:ext cx="263769" cy="2168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5FEF909-3EC0-4FA0-B185-31DB0A0DE948}"/>
              </a:ext>
            </a:extLst>
          </p:cNvPr>
          <p:cNvSpPr/>
          <p:nvPr/>
        </p:nvSpPr>
        <p:spPr>
          <a:xfrm>
            <a:off x="7725504" y="3012830"/>
            <a:ext cx="263769" cy="2168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9">
            <a:extLst>
              <a:ext uri="{FF2B5EF4-FFF2-40B4-BE49-F238E27FC236}">
                <a16:creationId xmlns:a16="http://schemas.microsoft.com/office/drawing/2014/main" id="{DE668ECD-FDA1-4935-9702-5F054B436A13}"/>
              </a:ext>
            </a:extLst>
          </p:cNvPr>
          <p:cNvSpPr/>
          <p:nvPr/>
        </p:nvSpPr>
        <p:spPr>
          <a:xfrm>
            <a:off x="0" y="0"/>
            <a:ext cx="12192000" cy="651640"/>
          </a:xfrm>
          <a:prstGeom prst="rect">
            <a:avLst/>
          </a:prstGeom>
          <a:solidFill>
            <a:srgbClr val="2AA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6">
            <a:extLst>
              <a:ext uri="{FF2B5EF4-FFF2-40B4-BE49-F238E27FC236}">
                <a16:creationId xmlns:a16="http://schemas.microsoft.com/office/drawing/2014/main" id="{FB535DB4-4D0B-4737-BEE6-283697FB7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35748" y="-50598"/>
            <a:ext cx="1003425" cy="1093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asellaDiTesto 14">
            <a:extLst>
              <a:ext uri="{FF2B5EF4-FFF2-40B4-BE49-F238E27FC236}">
                <a16:creationId xmlns:a16="http://schemas.microsoft.com/office/drawing/2014/main" id="{D2C6BD9F-6E4D-488F-B443-C10DB3C904BD}"/>
              </a:ext>
            </a:extLst>
          </p:cNvPr>
          <p:cNvSpPr txBox="1"/>
          <p:nvPr/>
        </p:nvSpPr>
        <p:spPr>
          <a:xfrm>
            <a:off x="6128333" y="112900"/>
            <a:ext cx="484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2° SIU </a:t>
            </a:r>
            <a:r>
              <a:rPr lang="it-IT" sz="1600" b="1" dirty="0" err="1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MasterClass</a:t>
            </a:r>
            <a:r>
              <a:rPr lang="it-IT" sz="16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 in Uro-Oncologia </a:t>
            </a:r>
          </a:p>
          <a:p>
            <a:r>
              <a:rPr lang="it-IT" sz="11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Società Italiana di Urologia</a:t>
            </a:r>
          </a:p>
        </p:txBody>
      </p:sp>
      <p:pic>
        <p:nvPicPr>
          <p:cNvPr id="17" name="Immagine 2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DA54DFB3-FE9B-40A3-99C0-5600CDC01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535" y="126766"/>
            <a:ext cx="1506940" cy="386756"/>
          </a:xfrm>
          <a:prstGeom prst="rect">
            <a:avLst/>
          </a:prstGeom>
        </p:spPr>
      </p:pic>
      <p:cxnSp>
        <p:nvCxnSpPr>
          <p:cNvPr id="18" name="Connettore 1 30">
            <a:extLst>
              <a:ext uri="{FF2B5EF4-FFF2-40B4-BE49-F238E27FC236}">
                <a16:creationId xmlns:a16="http://schemas.microsoft.com/office/drawing/2014/main" id="{512BAD6E-E2D2-4E6D-B27E-40052360F194}"/>
              </a:ext>
            </a:extLst>
          </p:cNvPr>
          <p:cNvCxnSpPr>
            <a:cxnSpLocks/>
          </p:cNvCxnSpPr>
          <p:nvPr/>
        </p:nvCxnSpPr>
        <p:spPr>
          <a:xfrm>
            <a:off x="6007196" y="128479"/>
            <a:ext cx="0" cy="4457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8BB2F-153A-41D0-B9CE-7FCFD84F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7BA3-DEF3-4978-A4BE-1503A74864CA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8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499AC-7306-4BD7-8725-DD782A48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23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Stadiazione nella neoplasia muscolo-invasiva: FDG PET/CT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6B99A3-DCA2-4BCE-A50B-760E08000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03" y="1901706"/>
            <a:ext cx="5157787" cy="317618"/>
          </a:xfrm>
        </p:spPr>
        <p:txBody>
          <a:bodyPr anchor="t">
            <a:normAutofit fontScale="92500" lnSpcReduction="20000"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Malattia linfonodale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473E0C5-C30E-4251-B33A-A8AFFCCAAB9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8167063"/>
              </p:ext>
            </p:extLst>
          </p:nvPr>
        </p:nvGraphicFramePr>
        <p:xfrm>
          <a:off x="158262" y="2235445"/>
          <a:ext cx="5864714" cy="44500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06769">
                  <a:extLst>
                    <a:ext uri="{9D8B030D-6E8A-4147-A177-3AD203B41FA5}">
                      <a16:colId xmlns:a16="http://schemas.microsoft.com/office/drawing/2014/main" val="3671338347"/>
                    </a:ext>
                  </a:extLst>
                </a:gridCol>
                <a:gridCol w="666073">
                  <a:extLst>
                    <a:ext uri="{9D8B030D-6E8A-4147-A177-3AD203B41FA5}">
                      <a16:colId xmlns:a16="http://schemas.microsoft.com/office/drawing/2014/main" val="2708294211"/>
                    </a:ext>
                  </a:extLst>
                </a:gridCol>
                <a:gridCol w="947968">
                  <a:extLst>
                    <a:ext uri="{9D8B030D-6E8A-4147-A177-3AD203B41FA5}">
                      <a16:colId xmlns:a16="http://schemas.microsoft.com/office/drawing/2014/main" val="2516853330"/>
                    </a:ext>
                  </a:extLst>
                </a:gridCol>
                <a:gridCol w="947968">
                  <a:extLst>
                    <a:ext uri="{9D8B030D-6E8A-4147-A177-3AD203B41FA5}">
                      <a16:colId xmlns:a16="http://schemas.microsoft.com/office/drawing/2014/main" val="3959250734"/>
                    </a:ext>
                  </a:extLst>
                </a:gridCol>
                <a:gridCol w="947968">
                  <a:extLst>
                    <a:ext uri="{9D8B030D-6E8A-4147-A177-3AD203B41FA5}">
                      <a16:colId xmlns:a16="http://schemas.microsoft.com/office/drawing/2014/main" val="3741955511"/>
                    </a:ext>
                  </a:extLst>
                </a:gridCol>
                <a:gridCol w="947968">
                  <a:extLst>
                    <a:ext uri="{9D8B030D-6E8A-4147-A177-3AD203B41FA5}">
                      <a16:colId xmlns:a16="http://schemas.microsoft.com/office/drawing/2014/main" val="2595239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53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PET/CT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PET/CT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18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Pichler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60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Uttam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811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Jeong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296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Aljabery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621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Goodfellow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966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Chakraborty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1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Lodde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336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Hitier-Berth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57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Swinner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973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Drieskens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760352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E79603-A35B-4C5C-8DD5-69CC05A4C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7370"/>
            <a:ext cx="5183188" cy="317618"/>
          </a:xfrm>
        </p:spPr>
        <p:txBody>
          <a:bodyPr anchor="t">
            <a:normAutofit fontScale="92500" lnSpcReduction="20000"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Malattia extra-nodale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DA45A1D-A54D-4649-95FD-92CEB0277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781007"/>
              </p:ext>
            </p:extLst>
          </p:nvPr>
        </p:nvGraphicFramePr>
        <p:xfrm>
          <a:off x="6169022" y="2235445"/>
          <a:ext cx="5864712" cy="445008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80993">
                  <a:extLst>
                    <a:ext uri="{9D8B030D-6E8A-4147-A177-3AD203B41FA5}">
                      <a16:colId xmlns:a16="http://schemas.microsoft.com/office/drawing/2014/main" val="3671338347"/>
                    </a:ext>
                  </a:extLst>
                </a:gridCol>
                <a:gridCol w="808893">
                  <a:extLst>
                    <a:ext uri="{9D8B030D-6E8A-4147-A177-3AD203B41FA5}">
                      <a16:colId xmlns:a16="http://schemas.microsoft.com/office/drawing/2014/main" val="2708294211"/>
                    </a:ext>
                  </a:extLst>
                </a:gridCol>
                <a:gridCol w="797169">
                  <a:extLst>
                    <a:ext uri="{9D8B030D-6E8A-4147-A177-3AD203B41FA5}">
                      <a16:colId xmlns:a16="http://schemas.microsoft.com/office/drawing/2014/main" val="2516853330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3959250734"/>
                    </a:ext>
                  </a:extLst>
                </a:gridCol>
                <a:gridCol w="751697">
                  <a:extLst>
                    <a:ext uri="{9D8B030D-6E8A-4147-A177-3AD203B41FA5}">
                      <a16:colId xmlns:a16="http://schemas.microsoft.com/office/drawing/2014/main" val="3741955511"/>
                    </a:ext>
                  </a:extLst>
                </a:gridCol>
                <a:gridCol w="977452">
                  <a:extLst>
                    <a:ext uri="{9D8B030D-6E8A-4147-A177-3AD203B41FA5}">
                      <a16:colId xmlns:a16="http://schemas.microsoft.com/office/drawing/2014/main" val="2595239188"/>
                    </a:ext>
                  </a:extLst>
                </a:gridCol>
              </a:tblGrid>
              <a:tr h="485222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53708"/>
                  </a:ext>
                </a:extLst>
              </a:tr>
              <a:tr h="568308"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PET/CT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PET/CT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18407"/>
                  </a:ext>
                </a:extLst>
              </a:tr>
              <a:tr h="485222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Drieskens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608968"/>
                  </a:ext>
                </a:extLst>
              </a:tr>
              <a:tr h="485222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Liu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811969"/>
                  </a:ext>
                </a:extLst>
              </a:tr>
              <a:tr h="485222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296134"/>
                  </a:ext>
                </a:extLst>
              </a:tr>
              <a:tr h="485222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Goodfellow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621633"/>
                  </a:ext>
                </a:extLst>
              </a:tr>
              <a:tr h="485222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Ozturk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966055"/>
                  </a:ext>
                </a:extLst>
              </a:tr>
              <a:tr h="485222">
                <a:tc>
                  <a:txBody>
                    <a:bodyPr/>
                    <a:lstStyle/>
                    <a:p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Soubra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18593"/>
                  </a:ext>
                </a:extLst>
              </a:tr>
              <a:tr h="485222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Pichler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336825"/>
                  </a:ext>
                </a:extLst>
              </a:tr>
            </a:tbl>
          </a:graphicData>
        </a:graphic>
      </p:graphicFrame>
      <p:sp>
        <p:nvSpPr>
          <p:cNvPr id="8" name="Rettangolo 9">
            <a:extLst>
              <a:ext uri="{FF2B5EF4-FFF2-40B4-BE49-F238E27FC236}">
                <a16:creationId xmlns:a16="http://schemas.microsoft.com/office/drawing/2014/main" id="{D3DC23B1-4BAE-44BC-92B4-E069922E7DFB}"/>
              </a:ext>
            </a:extLst>
          </p:cNvPr>
          <p:cNvSpPr/>
          <p:nvPr/>
        </p:nvSpPr>
        <p:spPr>
          <a:xfrm>
            <a:off x="0" y="0"/>
            <a:ext cx="12192000" cy="651640"/>
          </a:xfrm>
          <a:prstGeom prst="rect">
            <a:avLst/>
          </a:prstGeom>
          <a:solidFill>
            <a:srgbClr val="2AA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6">
            <a:extLst>
              <a:ext uri="{FF2B5EF4-FFF2-40B4-BE49-F238E27FC236}">
                <a16:creationId xmlns:a16="http://schemas.microsoft.com/office/drawing/2014/main" id="{7B9B2C85-EEE3-46D3-97A3-F85673CAE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35748" y="-50598"/>
            <a:ext cx="1003425" cy="1093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asellaDiTesto 14">
            <a:extLst>
              <a:ext uri="{FF2B5EF4-FFF2-40B4-BE49-F238E27FC236}">
                <a16:creationId xmlns:a16="http://schemas.microsoft.com/office/drawing/2014/main" id="{6FBE884D-4416-4353-B128-571FC02F5FB5}"/>
              </a:ext>
            </a:extLst>
          </p:cNvPr>
          <p:cNvSpPr txBox="1"/>
          <p:nvPr/>
        </p:nvSpPr>
        <p:spPr>
          <a:xfrm>
            <a:off x="6128333" y="112900"/>
            <a:ext cx="484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2° SIU </a:t>
            </a:r>
            <a:r>
              <a:rPr lang="it-IT" sz="1600" b="1" dirty="0" err="1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MasterClass</a:t>
            </a:r>
            <a:r>
              <a:rPr lang="it-IT" sz="16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 in Uro-Oncologia </a:t>
            </a:r>
          </a:p>
          <a:p>
            <a:r>
              <a:rPr lang="it-IT" sz="11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Società Italiana di Urologia</a:t>
            </a:r>
          </a:p>
        </p:txBody>
      </p:sp>
      <p:pic>
        <p:nvPicPr>
          <p:cNvPr id="13" name="Immagine 2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70D7371-BDD5-4FA7-9F1C-6D7126189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535" y="126766"/>
            <a:ext cx="1506940" cy="386756"/>
          </a:xfrm>
          <a:prstGeom prst="rect">
            <a:avLst/>
          </a:prstGeom>
        </p:spPr>
      </p:pic>
      <p:cxnSp>
        <p:nvCxnSpPr>
          <p:cNvPr id="14" name="Connettore 1 30">
            <a:extLst>
              <a:ext uri="{FF2B5EF4-FFF2-40B4-BE49-F238E27FC236}">
                <a16:creationId xmlns:a16="http://schemas.microsoft.com/office/drawing/2014/main" id="{53C5675D-56DB-4931-947B-2014D74E1652}"/>
              </a:ext>
            </a:extLst>
          </p:cNvPr>
          <p:cNvCxnSpPr>
            <a:cxnSpLocks/>
          </p:cNvCxnSpPr>
          <p:nvPr/>
        </p:nvCxnSpPr>
        <p:spPr>
          <a:xfrm>
            <a:off x="6007196" y="128479"/>
            <a:ext cx="0" cy="4457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89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03F0-8403-4D96-8CC1-A836040B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26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>
                <a:latin typeface="Arial" panose="020B0604020202020204" pitchFamily="34" charset="0"/>
                <a:cs typeface="Arial" panose="020B0604020202020204" pitchFamily="34" charset="0"/>
              </a:rPr>
              <a:t>Stadiazione</a:t>
            </a:r>
            <a:r>
              <a:rPr lang="it-IT" sz="4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prognosi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nella neoplasia muscolo-invasiva: FDG PET/CT</a:t>
            </a:r>
            <a:endParaRPr lang="it-IT" sz="40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D8B3D58-D264-4717-A896-CE901F1293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337562"/>
              </p:ext>
            </p:extLst>
          </p:nvPr>
        </p:nvGraphicFramePr>
        <p:xfrm>
          <a:off x="890954" y="2384421"/>
          <a:ext cx="10515600" cy="339505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99846">
                  <a:extLst>
                    <a:ext uri="{9D8B030D-6E8A-4147-A177-3AD203B41FA5}">
                      <a16:colId xmlns:a16="http://schemas.microsoft.com/office/drawing/2014/main" val="3094212045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206104712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91571201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7043250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25706645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69613001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60337588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199694854"/>
                    </a:ext>
                  </a:extLst>
                </a:gridCol>
              </a:tblGrid>
              <a:tr h="671549">
                <a:tc>
                  <a:txBody>
                    <a:bodyPr/>
                    <a:lstStyle/>
                    <a:p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 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pts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survival (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595661"/>
                  </a:ext>
                </a:extLst>
              </a:tr>
              <a:tr h="680876">
                <a:tc>
                  <a:txBody>
                    <a:bodyPr/>
                    <a:lstStyle/>
                    <a:p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018442"/>
                  </a:ext>
                </a:extLst>
              </a:tr>
              <a:tr h="680876"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Drieskens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396964"/>
                  </a:ext>
                </a:extLst>
              </a:tr>
              <a:tr h="680876">
                <a:tc>
                  <a:txBody>
                    <a:bodyPr/>
                    <a:lstStyle/>
                    <a:p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Kibel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788378"/>
                  </a:ext>
                </a:extLst>
              </a:tr>
              <a:tr h="680876">
                <a:tc>
                  <a:txBody>
                    <a:bodyPr/>
                    <a:lstStyle/>
                    <a:p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Mertens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500211"/>
                  </a:ext>
                </a:extLst>
              </a:tr>
            </a:tbl>
          </a:graphicData>
        </a:graphic>
      </p:graphicFrame>
      <p:sp>
        <p:nvSpPr>
          <p:cNvPr id="4" name="Rettangolo 9">
            <a:extLst>
              <a:ext uri="{FF2B5EF4-FFF2-40B4-BE49-F238E27FC236}">
                <a16:creationId xmlns:a16="http://schemas.microsoft.com/office/drawing/2014/main" id="{155C2719-82C2-4E4E-A36F-D042CCC969BF}"/>
              </a:ext>
            </a:extLst>
          </p:cNvPr>
          <p:cNvSpPr/>
          <p:nvPr/>
        </p:nvSpPr>
        <p:spPr>
          <a:xfrm>
            <a:off x="0" y="0"/>
            <a:ext cx="12192000" cy="651640"/>
          </a:xfrm>
          <a:prstGeom prst="rect">
            <a:avLst/>
          </a:prstGeom>
          <a:solidFill>
            <a:srgbClr val="2AA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id="{C7CAEB66-7C52-4D30-9635-DE20B2CB56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35748" y="-50598"/>
            <a:ext cx="1003425" cy="1093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asellaDiTesto 14">
            <a:extLst>
              <a:ext uri="{FF2B5EF4-FFF2-40B4-BE49-F238E27FC236}">
                <a16:creationId xmlns:a16="http://schemas.microsoft.com/office/drawing/2014/main" id="{609AE462-834C-4DE4-AF91-BF89CF7F328A}"/>
              </a:ext>
            </a:extLst>
          </p:cNvPr>
          <p:cNvSpPr txBox="1"/>
          <p:nvPr/>
        </p:nvSpPr>
        <p:spPr>
          <a:xfrm>
            <a:off x="6128333" y="112900"/>
            <a:ext cx="484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2° SIU </a:t>
            </a:r>
            <a:r>
              <a:rPr lang="it-IT" sz="1600" b="1" dirty="0" err="1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MasterClass</a:t>
            </a:r>
            <a:r>
              <a:rPr lang="it-IT" sz="16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 in Uro-Oncologia </a:t>
            </a:r>
          </a:p>
          <a:p>
            <a:r>
              <a:rPr lang="it-IT" sz="11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Società Italiana di Urologia</a:t>
            </a:r>
          </a:p>
        </p:txBody>
      </p:sp>
      <p:pic>
        <p:nvPicPr>
          <p:cNvPr id="7" name="Immagine 2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4B4A828-8576-4D87-9F44-E6E705D0C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535" y="126766"/>
            <a:ext cx="1506940" cy="386756"/>
          </a:xfrm>
          <a:prstGeom prst="rect">
            <a:avLst/>
          </a:prstGeom>
        </p:spPr>
      </p:pic>
      <p:cxnSp>
        <p:nvCxnSpPr>
          <p:cNvPr id="9" name="Connettore 1 30">
            <a:extLst>
              <a:ext uri="{FF2B5EF4-FFF2-40B4-BE49-F238E27FC236}">
                <a16:creationId xmlns:a16="http://schemas.microsoft.com/office/drawing/2014/main" id="{0F632BF1-6A30-4F16-8E41-9684F5D60EF7}"/>
              </a:ext>
            </a:extLst>
          </p:cNvPr>
          <p:cNvCxnSpPr>
            <a:cxnSpLocks/>
          </p:cNvCxnSpPr>
          <p:nvPr/>
        </p:nvCxnSpPr>
        <p:spPr>
          <a:xfrm>
            <a:off x="6007196" y="128479"/>
            <a:ext cx="0" cy="4457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47DB3-99CB-49FC-97D3-E7CEFF71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7BA3-DEF3-4978-A4BE-1503A74864CA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499AC-7306-4BD7-8725-DD782A48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9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Valutazione della risposta alla chemioterapia neoadiuvante standard: FDG PET/CT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9B2CE4-B3AD-4D24-8D3E-D30E16DD66AA}"/>
              </a:ext>
            </a:extLst>
          </p:cNvPr>
          <p:cNvSpPr/>
          <p:nvPr/>
        </p:nvSpPr>
        <p:spPr>
          <a:xfrm>
            <a:off x="1987062" y="2121873"/>
            <a:ext cx="1787769" cy="7678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5BF31B-3944-41CB-9DE8-AAB5C0731DE4}"/>
              </a:ext>
            </a:extLst>
          </p:cNvPr>
          <p:cNvSpPr/>
          <p:nvPr/>
        </p:nvSpPr>
        <p:spPr>
          <a:xfrm>
            <a:off x="459153" y="3042500"/>
            <a:ext cx="1787769" cy="7678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PET/CT con FDG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NAC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B00304-8801-41F5-8F1F-D537FC21BD1E}"/>
              </a:ext>
            </a:extLst>
          </p:cNvPr>
          <p:cNvSpPr/>
          <p:nvPr/>
        </p:nvSpPr>
        <p:spPr>
          <a:xfrm>
            <a:off x="459154" y="4189888"/>
            <a:ext cx="1787769" cy="7678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PET/CT con FDG after NAC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AC07002-5E0F-40A2-BC6B-624460DDB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12030"/>
              </p:ext>
            </p:extLst>
          </p:nvPr>
        </p:nvGraphicFramePr>
        <p:xfrm>
          <a:off x="459154" y="5173535"/>
          <a:ext cx="5080000" cy="1112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81215">
                  <a:extLst>
                    <a:ext uri="{9D8B030D-6E8A-4147-A177-3AD203B41FA5}">
                      <a16:colId xmlns:a16="http://schemas.microsoft.com/office/drawing/2014/main" val="1216035230"/>
                    </a:ext>
                  </a:extLst>
                </a:gridCol>
                <a:gridCol w="1998785">
                  <a:extLst>
                    <a:ext uri="{9D8B030D-6E8A-4147-A177-3AD203B41FA5}">
                      <a16:colId xmlns:a16="http://schemas.microsoft.com/office/drawing/2014/main" val="941872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</a:t>
                      </a:r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tumor</a:t>
                      </a:r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</a:t>
                      </a:r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20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 (34.9-96.81)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044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89.7% (72.6-97.8)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37391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EE612F9-B23B-4960-875D-1D9640339773}"/>
              </a:ext>
            </a:extLst>
          </p:cNvPr>
          <p:cNvSpPr/>
          <p:nvPr/>
        </p:nvSpPr>
        <p:spPr>
          <a:xfrm>
            <a:off x="8083062" y="2121873"/>
            <a:ext cx="1787769" cy="7678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CDAC22-E5FD-45B5-9825-BB18D067770C}"/>
              </a:ext>
            </a:extLst>
          </p:cNvPr>
          <p:cNvSpPr/>
          <p:nvPr/>
        </p:nvSpPr>
        <p:spPr>
          <a:xfrm>
            <a:off x="6529758" y="3032425"/>
            <a:ext cx="1787769" cy="7678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PET/CT con FDG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NAC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AF8826-275B-4BEC-8C11-F4D87E13FB3B}"/>
              </a:ext>
            </a:extLst>
          </p:cNvPr>
          <p:cNvSpPr/>
          <p:nvPr/>
        </p:nvSpPr>
        <p:spPr>
          <a:xfrm>
            <a:off x="6529758" y="4189887"/>
            <a:ext cx="1787769" cy="7678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PET/CT con FDG after NAC</a:t>
            </a:r>
          </a:p>
        </p:txBody>
      </p:sp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B41C953D-6A0F-47F4-89F1-B7BB76EA2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603332"/>
              </p:ext>
            </p:extLst>
          </p:nvPr>
        </p:nvGraphicFramePr>
        <p:xfrm>
          <a:off x="6529758" y="5173535"/>
          <a:ext cx="5158150" cy="11125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99576">
                  <a:extLst>
                    <a:ext uri="{9D8B030D-6E8A-4147-A177-3AD203B41FA5}">
                      <a16:colId xmlns:a16="http://schemas.microsoft.com/office/drawing/2014/main" val="1216035230"/>
                    </a:ext>
                  </a:extLst>
                </a:gridCol>
                <a:gridCol w="2158574">
                  <a:extLst>
                    <a:ext uri="{9D8B030D-6E8A-4147-A177-3AD203B41FA5}">
                      <a16:colId xmlns:a16="http://schemas.microsoft.com/office/drawing/2014/main" val="941872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</a:t>
                      </a:r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node</a:t>
                      </a:r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</a:t>
                      </a:r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20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044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endParaRPr lang="it-IT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373911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0D3AC5-2B9B-4790-90C5-DFFFFE8AE586}"/>
              </a:ext>
            </a:extLst>
          </p:cNvPr>
          <p:cNvCxnSpPr>
            <a:stCxn id="5" idx="2"/>
          </p:cNvCxnSpPr>
          <p:nvPr/>
        </p:nvCxnSpPr>
        <p:spPr>
          <a:xfrm>
            <a:off x="2880947" y="2889734"/>
            <a:ext cx="14653" cy="2098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5F7B6F3-5911-4DC6-98E5-F44A69578A7E}"/>
              </a:ext>
            </a:extLst>
          </p:cNvPr>
          <p:cNvSpPr txBox="1"/>
          <p:nvPr/>
        </p:nvSpPr>
        <p:spPr>
          <a:xfrm>
            <a:off x="1371606" y="6260823"/>
            <a:ext cx="3382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Soubra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Genit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Cancer 2018; 16:360-4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F31BCA1-1372-4050-8C07-7C217DE49811}"/>
              </a:ext>
            </a:extLst>
          </p:cNvPr>
          <p:cNvCxnSpPr/>
          <p:nvPr/>
        </p:nvCxnSpPr>
        <p:spPr>
          <a:xfrm>
            <a:off x="9059008" y="2859317"/>
            <a:ext cx="14653" cy="2098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23F51C5-BA17-4C8E-A382-56AE7FDE6D45}"/>
              </a:ext>
            </a:extLst>
          </p:cNvPr>
          <p:cNvSpPr txBox="1"/>
          <p:nvPr/>
        </p:nvSpPr>
        <p:spPr>
          <a:xfrm>
            <a:off x="7367923" y="6266680"/>
            <a:ext cx="3804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Van de Putte et al. Int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Urol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Nephrol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2017; 49:1585-91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346DCF-8B37-4409-BD45-B9759496AB3E}"/>
              </a:ext>
            </a:extLst>
          </p:cNvPr>
          <p:cNvSpPr/>
          <p:nvPr/>
        </p:nvSpPr>
        <p:spPr>
          <a:xfrm>
            <a:off x="187569" y="1975338"/>
            <a:ext cx="5673183" cy="47419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0FF15B-A8B8-404C-B0DA-12B443CEF651}"/>
              </a:ext>
            </a:extLst>
          </p:cNvPr>
          <p:cNvSpPr/>
          <p:nvPr/>
        </p:nvSpPr>
        <p:spPr>
          <a:xfrm>
            <a:off x="6195255" y="1975338"/>
            <a:ext cx="5827156" cy="47419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18B30F-A333-421D-BED4-E8E07AC028E4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1353038" y="3810361"/>
            <a:ext cx="1" cy="37952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47D034-B912-4964-BAC5-9E0ED295759C}"/>
              </a:ext>
            </a:extLst>
          </p:cNvPr>
          <p:cNvCxnSpPr/>
          <p:nvPr/>
        </p:nvCxnSpPr>
        <p:spPr>
          <a:xfrm>
            <a:off x="7423641" y="3826156"/>
            <a:ext cx="1" cy="37952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ttangolo 9">
            <a:extLst>
              <a:ext uri="{FF2B5EF4-FFF2-40B4-BE49-F238E27FC236}">
                <a16:creationId xmlns:a16="http://schemas.microsoft.com/office/drawing/2014/main" id="{CE848A3D-9BF0-4464-9B42-66B97B1DB96A}"/>
              </a:ext>
            </a:extLst>
          </p:cNvPr>
          <p:cNvSpPr/>
          <p:nvPr/>
        </p:nvSpPr>
        <p:spPr>
          <a:xfrm>
            <a:off x="0" y="0"/>
            <a:ext cx="12192000" cy="651640"/>
          </a:xfrm>
          <a:prstGeom prst="rect">
            <a:avLst/>
          </a:prstGeom>
          <a:solidFill>
            <a:srgbClr val="2AA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6">
            <a:extLst>
              <a:ext uri="{FF2B5EF4-FFF2-40B4-BE49-F238E27FC236}">
                <a16:creationId xmlns:a16="http://schemas.microsoft.com/office/drawing/2014/main" id="{5BE0F748-E89A-4B61-9D9D-F4A62F9190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35748" y="-50598"/>
            <a:ext cx="1003425" cy="1093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CasellaDiTesto 14">
            <a:extLst>
              <a:ext uri="{FF2B5EF4-FFF2-40B4-BE49-F238E27FC236}">
                <a16:creationId xmlns:a16="http://schemas.microsoft.com/office/drawing/2014/main" id="{06896C2E-9B61-4363-8F36-482353E8A24A}"/>
              </a:ext>
            </a:extLst>
          </p:cNvPr>
          <p:cNvSpPr txBox="1"/>
          <p:nvPr/>
        </p:nvSpPr>
        <p:spPr>
          <a:xfrm>
            <a:off x="6128333" y="112900"/>
            <a:ext cx="484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2° SIU </a:t>
            </a:r>
            <a:r>
              <a:rPr lang="it-IT" sz="1600" b="1" dirty="0" err="1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MasterClass</a:t>
            </a:r>
            <a:r>
              <a:rPr lang="it-IT" sz="16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 in Uro-Oncologia </a:t>
            </a:r>
          </a:p>
          <a:p>
            <a:r>
              <a:rPr lang="it-IT" sz="11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Società Italiana di Urologia</a:t>
            </a:r>
          </a:p>
        </p:txBody>
      </p:sp>
      <p:pic>
        <p:nvPicPr>
          <p:cNvPr id="29" name="Immagine 2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DF626115-4630-494E-8CD1-BC904676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535" y="126766"/>
            <a:ext cx="1506940" cy="386756"/>
          </a:xfrm>
          <a:prstGeom prst="rect">
            <a:avLst/>
          </a:prstGeom>
        </p:spPr>
      </p:pic>
      <p:cxnSp>
        <p:nvCxnSpPr>
          <p:cNvPr id="30" name="Connettore 1 30">
            <a:extLst>
              <a:ext uri="{FF2B5EF4-FFF2-40B4-BE49-F238E27FC236}">
                <a16:creationId xmlns:a16="http://schemas.microsoft.com/office/drawing/2014/main" id="{3D382372-D47C-4AB3-8201-B659D8F8E427}"/>
              </a:ext>
            </a:extLst>
          </p:cNvPr>
          <p:cNvCxnSpPr>
            <a:cxnSpLocks/>
          </p:cNvCxnSpPr>
          <p:nvPr/>
        </p:nvCxnSpPr>
        <p:spPr>
          <a:xfrm>
            <a:off x="6007196" y="128479"/>
            <a:ext cx="0" cy="4457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8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499AC-7306-4BD7-8725-DD782A48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317"/>
            <a:ext cx="10515600" cy="112369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Valutazione della risposta alla immunoterapia neoadiuvante: FDG PET/CT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6FDD12D-34AE-4F2C-AD88-D8EE71B5C77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759332"/>
              </p:ext>
            </p:extLst>
          </p:nvPr>
        </p:nvGraphicFramePr>
        <p:xfrm>
          <a:off x="5875537" y="1821710"/>
          <a:ext cx="6128240" cy="19550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32060">
                  <a:extLst>
                    <a:ext uri="{9D8B030D-6E8A-4147-A177-3AD203B41FA5}">
                      <a16:colId xmlns:a16="http://schemas.microsoft.com/office/drawing/2014/main" val="493657140"/>
                    </a:ext>
                  </a:extLst>
                </a:gridCol>
                <a:gridCol w="1532060">
                  <a:extLst>
                    <a:ext uri="{9D8B030D-6E8A-4147-A177-3AD203B41FA5}">
                      <a16:colId xmlns:a16="http://schemas.microsoft.com/office/drawing/2014/main" val="1305333540"/>
                    </a:ext>
                  </a:extLst>
                </a:gridCol>
                <a:gridCol w="1532060">
                  <a:extLst>
                    <a:ext uri="{9D8B030D-6E8A-4147-A177-3AD203B41FA5}">
                      <a16:colId xmlns:a16="http://schemas.microsoft.com/office/drawing/2014/main" val="671178956"/>
                    </a:ext>
                  </a:extLst>
                </a:gridCol>
                <a:gridCol w="1532060">
                  <a:extLst>
                    <a:ext uri="{9D8B030D-6E8A-4147-A177-3AD203B41FA5}">
                      <a16:colId xmlns:a16="http://schemas.microsoft.com/office/drawing/2014/main" val="248310386"/>
                    </a:ext>
                  </a:extLst>
                </a:gridCol>
              </a:tblGrid>
              <a:tr h="651673">
                <a:tc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 CI)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6418940"/>
                  </a:ext>
                </a:extLst>
              </a:tr>
              <a:tr h="651673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PET/CT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(7.8-55)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(91-99)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(79-93)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5684632"/>
                  </a:ext>
                </a:extLst>
              </a:tr>
              <a:tr h="651673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Post-NAC PET/CT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 (15-65)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 (92-100)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(81-94)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830958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6D9AFC9-9371-4AA1-9E83-8B452ED7AF9B}"/>
              </a:ext>
            </a:extLst>
          </p:cNvPr>
          <p:cNvSpPr/>
          <p:nvPr/>
        </p:nvSpPr>
        <p:spPr>
          <a:xfrm>
            <a:off x="838200" y="5578644"/>
            <a:ext cx="4613031" cy="7678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108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baseline PET/CT for LNI</a:t>
            </a:r>
          </a:p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105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PET/CT after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ICIs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for LNI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5C03C4-1671-4AE8-ABE1-6A523F0E388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144716" y="2593486"/>
            <a:ext cx="10256" cy="2985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EAE877-E4C3-4ECA-8095-74A4EC9DAB40}"/>
              </a:ext>
            </a:extLst>
          </p:cNvPr>
          <p:cNvCxnSpPr>
            <a:cxnSpLocks/>
          </p:cNvCxnSpPr>
          <p:nvPr/>
        </p:nvCxnSpPr>
        <p:spPr>
          <a:xfrm flipH="1">
            <a:off x="1806821" y="2767219"/>
            <a:ext cx="13554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5223DA-D188-46F1-BC8A-417AA72B9B43}"/>
              </a:ext>
            </a:extLst>
          </p:cNvPr>
          <p:cNvCxnSpPr>
            <a:cxnSpLocks/>
          </p:cNvCxnSpPr>
          <p:nvPr/>
        </p:nvCxnSpPr>
        <p:spPr>
          <a:xfrm flipH="1">
            <a:off x="1806821" y="3916081"/>
            <a:ext cx="13554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E6C0FE-6051-450F-848A-86D403C8F2B7}"/>
              </a:ext>
            </a:extLst>
          </p:cNvPr>
          <p:cNvCxnSpPr>
            <a:cxnSpLocks/>
          </p:cNvCxnSpPr>
          <p:nvPr/>
        </p:nvCxnSpPr>
        <p:spPr>
          <a:xfrm flipH="1">
            <a:off x="1806821" y="5182173"/>
            <a:ext cx="13554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FDBE678-8810-4995-8457-2B7289B583AA}"/>
              </a:ext>
            </a:extLst>
          </p:cNvPr>
          <p:cNvSpPr/>
          <p:nvPr/>
        </p:nvSpPr>
        <p:spPr>
          <a:xfrm>
            <a:off x="376606" y="2510842"/>
            <a:ext cx="1355478" cy="525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ICIs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NAC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83C12E-6FE6-4AA0-B581-A15E73D13E4C}"/>
              </a:ext>
            </a:extLst>
          </p:cNvPr>
          <p:cNvSpPr/>
          <p:nvPr/>
        </p:nvSpPr>
        <p:spPr>
          <a:xfrm>
            <a:off x="2268416" y="1825625"/>
            <a:ext cx="1787769" cy="7678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124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771224-5F89-40B4-869B-6E814DC5F19C}"/>
              </a:ext>
            </a:extLst>
          </p:cNvPr>
          <p:cNvSpPr/>
          <p:nvPr/>
        </p:nvSpPr>
        <p:spPr>
          <a:xfrm>
            <a:off x="2268416" y="2917506"/>
            <a:ext cx="1787769" cy="7678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113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5B614E-3DCA-488C-8B69-1365A0083D6F}"/>
              </a:ext>
            </a:extLst>
          </p:cNvPr>
          <p:cNvSpPr/>
          <p:nvPr/>
        </p:nvSpPr>
        <p:spPr>
          <a:xfrm>
            <a:off x="2268415" y="4119121"/>
            <a:ext cx="1787769" cy="7678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110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B554F2-A0A1-416A-8652-D25C06E8E746}"/>
              </a:ext>
            </a:extLst>
          </p:cNvPr>
          <p:cNvSpPr/>
          <p:nvPr/>
        </p:nvSpPr>
        <p:spPr>
          <a:xfrm>
            <a:off x="376606" y="3655242"/>
            <a:ext cx="1355478" cy="525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no surgery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86C28C-8B2E-4C07-BBE2-44A5A33BB451}"/>
              </a:ext>
            </a:extLst>
          </p:cNvPr>
          <p:cNvSpPr/>
          <p:nvPr/>
        </p:nvSpPr>
        <p:spPr>
          <a:xfrm>
            <a:off x="376606" y="4894246"/>
            <a:ext cx="1355478" cy="525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no PET/CT baseline or post NAC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4BD32A0-6C90-447B-91AA-E14C8E4C0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877546"/>
              </p:ext>
            </p:extLst>
          </p:nvPr>
        </p:nvGraphicFramePr>
        <p:xfrm>
          <a:off x="5865940" y="3916081"/>
          <a:ext cx="6147435" cy="24227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42648">
                  <a:extLst>
                    <a:ext uri="{9D8B030D-6E8A-4147-A177-3AD203B41FA5}">
                      <a16:colId xmlns:a16="http://schemas.microsoft.com/office/drawing/2014/main" val="1364504000"/>
                    </a:ext>
                  </a:extLst>
                </a:gridCol>
                <a:gridCol w="814873">
                  <a:extLst>
                    <a:ext uri="{9D8B030D-6E8A-4147-A177-3AD203B41FA5}">
                      <a16:colId xmlns:a16="http://schemas.microsoft.com/office/drawing/2014/main" val="2741200685"/>
                    </a:ext>
                  </a:extLst>
                </a:gridCol>
                <a:gridCol w="2075609">
                  <a:extLst>
                    <a:ext uri="{9D8B030D-6E8A-4147-A177-3AD203B41FA5}">
                      <a16:colId xmlns:a16="http://schemas.microsoft.com/office/drawing/2014/main" val="1417668211"/>
                    </a:ext>
                  </a:extLst>
                </a:gridCol>
                <a:gridCol w="1014305">
                  <a:extLst>
                    <a:ext uri="{9D8B030D-6E8A-4147-A177-3AD203B41FA5}">
                      <a16:colId xmlns:a16="http://schemas.microsoft.com/office/drawing/2014/main" val="2573321037"/>
                    </a:ext>
                  </a:extLst>
                </a:gridCol>
              </a:tblGrid>
              <a:tr h="399138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it-I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CI</a:t>
                      </a:r>
                      <a:endParaRPr lang="it-I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lang="it-I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617778"/>
                  </a:ext>
                </a:extLst>
              </a:tr>
              <a:tr h="574890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T-stage (cT3-4 vs cT2)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it-I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0.56-5.34</a:t>
                      </a:r>
                      <a:endParaRPr lang="it-I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it-I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0240185"/>
                  </a:ext>
                </a:extLst>
              </a:tr>
              <a:tr h="544503"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TMB (</a:t>
                      </a:r>
                      <a:r>
                        <a:rPr lang="it-IT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continuous</a:t>
                      </a:r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it-I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0.85-1.02</a:t>
                      </a:r>
                      <a:endParaRPr lang="it-I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it-I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6608986"/>
                  </a:ext>
                </a:extLst>
              </a:tr>
              <a:tr h="505082"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 (continuous)</a:t>
                      </a:r>
                      <a:endParaRPr lang="it-I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</a:t>
                      </a:r>
                      <a:endParaRPr lang="it-I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0.9-0.99</a:t>
                      </a:r>
                      <a:endParaRPr lang="it-I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0296760"/>
                  </a:ext>
                </a:extLst>
              </a:tr>
              <a:tr h="399138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cN+ PET/CT</a:t>
                      </a:r>
                      <a:endParaRPr lang="it-IT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2.2-61.9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it-IT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50919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E27DA84F-A1D1-4486-9C93-E8EFCA9E4E81}"/>
              </a:ext>
            </a:extLst>
          </p:cNvPr>
          <p:cNvSpPr txBox="1"/>
          <p:nvPr/>
        </p:nvSpPr>
        <p:spPr>
          <a:xfrm>
            <a:off x="4056184" y="6366965"/>
            <a:ext cx="3509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Marandino et al.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Urol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2021; 39:255.e15-21</a:t>
            </a:r>
          </a:p>
        </p:txBody>
      </p:sp>
      <p:sp>
        <p:nvSpPr>
          <p:cNvPr id="29" name="Rettangolo 9">
            <a:extLst>
              <a:ext uri="{FF2B5EF4-FFF2-40B4-BE49-F238E27FC236}">
                <a16:creationId xmlns:a16="http://schemas.microsoft.com/office/drawing/2014/main" id="{5EAE609B-29F6-47EA-AC9B-D2C268D4A9B6}"/>
              </a:ext>
            </a:extLst>
          </p:cNvPr>
          <p:cNvSpPr/>
          <p:nvPr/>
        </p:nvSpPr>
        <p:spPr>
          <a:xfrm>
            <a:off x="0" y="0"/>
            <a:ext cx="12192000" cy="651640"/>
          </a:xfrm>
          <a:prstGeom prst="rect">
            <a:avLst/>
          </a:prstGeom>
          <a:solidFill>
            <a:srgbClr val="2AA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Immagine 6">
            <a:extLst>
              <a:ext uri="{FF2B5EF4-FFF2-40B4-BE49-F238E27FC236}">
                <a16:creationId xmlns:a16="http://schemas.microsoft.com/office/drawing/2014/main" id="{2F5BB333-E1FE-47A9-ADA1-FC26633707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94012" y="-50598"/>
            <a:ext cx="1003425" cy="1093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asellaDiTesto 14">
            <a:extLst>
              <a:ext uri="{FF2B5EF4-FFF2-40B4-BE49-F238E27FC236}">
                <a16:creationId xmlns:a16="http://schemas.microsoft.com/office/drawing/2014/main" id="{346D58D3-6408-41F1-A5D6-F24A7B499FB6}"/>
              </a:ext>
            </a:extLst>
          </p:cNvPr>
          <p:cNvSpPr txBox="1"/>
          <p:nvPr/>
        </p:nvSpPr>
        <p:spPr>
          <a:xfrm>
            <a:off x="6128333" y="112900"/>
            <a:ext cx="484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2° SIU </a:t>
            </a:r>
            <a:r>
              <a:rPr lang="it-IT" sz="1600" b="1" dirty="0" err="1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MasterClass</a:t>
            </a:r>
            <a:r>
              <a:rPr lang="it-IT" sz="16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 in Uro-Oncologia </a:t>
            </a:r>
          </a:p>
          <a:p>
            <a:r>
              <a:rPr lang="it-IT" sz="11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Società Italiana di Urologia</a:t>
            </a:r>
          </a:p>
        </p:txBody>
      </p:sp>
      <p:pic>
        <p:nvPicPr>
          <p:cNvPr id="32" name="Immagine 2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70944C28-93F1-43F7-BECA-789449FC8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535" y="126766"/>
            <a:ext cx="1506940" cy="386756"/>
          </a:xfrm>
          <a:prstGeom prst="rect">
            <a:avLst/>
          </a:prstGeom>
        </p:spPr>
      </p:pic>
      <p:cxnSp>
        <p:nvCxnSpPr>
          <p:cNvPr id="33" name="Connettore 1 30">
            <a:extLst>
              <a:ext uri="{FF2B5EF4-FFF2-40B4-BE49-F238E27FC236}">
                <a16:creationId xmlns:a16="http://schemas.microsoft.com/office/drawing/2014/main" id="{735F0589-4F76-41A4-A3B2-890351E349E4}"/>
              </a:ext>
            </a:extLst>
          </p:cNvPr>
          <p:cNvCxnSpPr>
            <a:cxnSpLocks/>
          </p:cNvCxnSpPr>
          <p:nvPr/>
        </p:nvCxnSpPr>
        <p:spPr>
          <a:xfrm>
            <a:off x="6007196" y="128479"/>
            <a:ext cx="0" cy="4457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FC107F2-9A46-4641-B9CE-040A3176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7BA3-DEF3-4978-A4BE-1503A74864CA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5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499AC-7306-4BD7-8725-DD782A48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40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Follow-up nella neoplasia muscolo-invasiva: FDG PET/CT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A45C273D-1BE9-4D4F-8760-E5CEA3C9B29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0312422"/>
              </p:ext>
            </p:extLst>
          </p:nvPr>
        </p:nvGraphicFramePr>
        <p:xfrm>
          <a:off x="2215661" y="2061959"/>
          <a:ext cx="7993908" cy="13208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98477">
                  <a:extLst>
                    <a:ext uri="{9D8B030D-6E8A-4147-A177-3AD203B41FA5}">
                      <a16:colId xmlns:a16="http://schemas.microsoft.com/office/drawing/2014/main" val="1584010419"/>
                    </a:ext>
                  </a:extLst>
                </a:gridCol>
                <a:gridCol w="1998477">
                  <a:extLst>
                    <a:ext uri="{9D8B030D-6E8A-4147-A177-3AD203B41FA5}">
                      <a16:colId xmlns:a16="http://schemas.microsoft.com/office/drawing/2014/main" val="4089366366"/>
                    </a:ext>
                  </a:extLst>
                </a:gridCol>
                <a:gridCol w="1998477">
                  <a:extLst>
                    <a:ext uri="{9D8B030D-6E8A-4147-A177-3AD203B41FA5}">
                      <a16:colId xmlns:a16="http://schemas.microsoft.com/office/drawing/2014/main" val="2278403361"/>
                    </a:ext>
                  </a:extLst>
                </a:gridCol>
                <a:gridCol w="1998477">
                  <a:extLst>
                    <a:ext uri="{9D8B030D-6E8A-4147-A177-3AD203B41FA5}">
                      <a16:colId xmlns:a16="http://schemas.microsoft.com/office/drawing/2014/main" val="3518398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for 167 </a:t>
                      </a:r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pts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Sensitivity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(CI 95%)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Specificity</a:t>
                      </a:r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(CI 95%)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(CI 95%)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41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PET/CT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 (90-98)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 (60-91)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 (87-95)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94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 (81-93)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 (37-73)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 (76-87)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94284"/>
                  </a:ext>
                </a:extLst>
              </a:tr>
            </a:tbl>
          </a:graphicData>
        </a:graphic>
      </p:graphicFrame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279C8035-ECD6-4186-A80C-4D285033D3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864" t="32175" r="4412" b="15940"/>
          <a:stretch/>
        </p:blipFill>
        <p:spPr>
          <a:xfrm>
            <a:off x="2215661" y="3796740"/>
            <a:ext cx="7993909" cy="2571608"/>
          </a:xfrm>
          <a:ln>
            <a:solidFill>
              <a:schemeClr val="accent2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6B7272-A7A7-4A56-8DAA-1ABC17637B3B}"/>
              </a:ext>
            </a:extLst>
          </p:cNvPr>
          <p:cNvSpPr txBox="1"/>
          <p:nvPr/>
        </p:nvSpPr>
        <p:spPr>
          <a:xfrm>
            <a:off x="4341353" y="3382759"/>
            <a:ext cx="342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Zattoni et al.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Abdominal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Radiol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2018; 43:2391-9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8A89BF-1B7A-4CED-89D5-474916536306}"/>
              </a:ext>
            </a:extLst>
          </p:cNvPr>
          <p:cNvSpPr txBox="1"/>
          <p:nvPr/>
        </p:nvSpPr>
        <p:spPr>
          <a:xfrm>
            <a:off x="5050277" y="6368348"/>
            <a:ext cx="2494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Zattoni et al. Cancer 2019; 11:700</a:t>
            </a:r>
          </a:p>
        </p:txBody>
      </p:sp>
      <p:sp>
        <p:nvSpPr>
          <p:cNvPr id="19" name="Rettangolo 9">
            <a:extLst>
              <a:ext uri="{FF2B5EF4-FFF2-40B4-BE49-F238E27FC236}">
                <a16:creationId xmlns:a16="http://schemas.microsoft.com/office/drawing/2014/main" id="{CE4A38C8-AF5B-4ABB-B1FA-36CC768634BB}"/>
              </a:ext>
            </a:extLst>
          </p:cNvPr>
          <p:cNvSpPr/>
          <p:nvPr/>
        </p:nvSpPr>
        <p:spPr>
          <a:xfrm>
            <a:off x="0" y="0"/>
            <a:ext cx="12192000" cy="651640"/>
          </a:xfrm>
          <a:prstGeom prst="rect">
            <a:avLst/>
          </a:prstGeom>
          <a:solidFill>
            <a:srgbClr val="2AA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6">
            <a:extLst>
              <a:ext uri="{FF2B5EF4-FFF2-40B4-BE49-F238E27FC236}">
                <a16:creationId xmlns:a16="http://schemas.microsoft.com/office/drawing/2014/main" id="{D532ACC2-44F9-4B7A-AD61-B75E9BCC07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35748" y="-50598"/>
            <a:ext cx="1003425" cy="1093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CasellaDiTesto 14">
            <a:extLst>
              <a:ext uri="{FF2B5EF4-FFF2-40B4-BE49-F238E27FC236}">
                <a16:creationId xmlns:a16="http://schemas.microsoft.com/office/drawing/2014/main" id="{CC46C662-F138-488E-9B71-55D89800E537}"/>
              </a:ext>
            </a:extLst>
          </p:cNvPr>
          <p:cNvSpPr txBox="1"/>
          <p:nvPr/>
        </p:nvSpPr>
        <p:spPr>
          <a:xfrm>
            <a:off x="6128333" y="112900"/>
            <a:ext cx="484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2° SIU </a:t>
            </a:r>
            <a:r>
              <a:rPr lang="it-IT" sz="1600" b="1" dirty="0" err="1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MasterClass</a:t>
            </a:r>
            <a:r>
              <a:rPr lang="it-IT" sz="16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 in Uro-Oncologia </a:t>
            </a:r>
          </a:p>
          <a:p>
            <a:r>
              <a:rPr lang="it-IT" sz="11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Società Italiana di Urologia</a:t>
            </a:r>
          </a:p>
        </p:txBody>
      </p:sp>
      <p:pic>
        <p:nvPicPr>
          <p:cNvPr id="22" name="Immagine 2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CD70FE2-094C-4A2E-9E0A-5D134CDA7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535" y="126766"/>
            <a:ext cx="1506940" cy="386756"/>
          </a:xfrm>
          <a:prstGeom prst="rect">
            <a:avLst/>
          </a:prstGeom>
        </p:spPr>
      </p:pic>
      <p:cxnSp>
        <p:nvCxnSpPr>
          <p:cNvPr id="23" name="Connettore 1 30">
            <a:extLst>
              <a:ext uri="{FF2B5EF4-FFF2-40B4-BE49-F238E27FC236}">
                <a16:creationId xmlns:a16="http://schemas.microsoft.com/office/drawing/2014/main" id="{B4F16B5B-A9E6-4269-98BE-A2241A9FD965}"/>
              </a:ext>
            </a:extLst>
          </p:cNvPr>
          <p:cNvCxnSpPr>
            <a:cxnSpLocks/>
          </p:cNvCxnSpPr>
          <p:nvPr/>
        </p:nvCxnSpPr>
        <p:spPr>
          <a:xfrm>
            <a:off x="6007196" y="128479"/>
            <a:ext cx="0" cy="4457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4747C62A-C1E3-4BBE-97AD-57E3D961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7BA3-DEF3-4978-A4BE-1503A74864CA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5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FD25F6-EC60-46E8-AE6F-A8609C6E7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1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it-IT" sz="4000" dirty="0" err="1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 points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154E9BE-5FE8-4937-8A1A-CD7AABC0C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775840"/>
              </p:ext>
            </p:extLst>
          </p:nvPr>
        </p:nvGraphicFramePr>
        <p:xfrm>
          <a:off x="838200" y="1954582"/>
          <a:ext cx="10515600" cy="42058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9300183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99044875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5675006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55703340"/>
                    </a:ext>
                  </a:extLst>
                </a:gridCol>
              </a:tblGrid>
              <a:tr h="786363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Indicazione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Raccomandazione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Prospettive future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563961"/>
                  </a:ext>
                </a:extLst>
              </a:tr>
              <a:tr h="1270112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Stadiazione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Numerose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Scarsa </a:t>
                      </a:r>
                    </a:p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(esame di III livello)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(trials)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667241"/>
                  </a:ext>
                </a:extLst>
              </a:tr>
              <a:tr h="1270112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Valutazione della risposta alla NAC standard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Poche sia con CT standard che immunoterapia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(trials)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917266"/>
                  </a:ext>
                </a:extLst>
              </a:tr>
              <a:tr h="879308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Scarsa</a:t>
                      </a:r>
                    </a:p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(esame di III livello)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20795"/>
                  </a:ext>
                </a:extLst>
              </a:tr>
            </a:tbl>
          </a:graphicData>
        </a:graphic>
      </p:graphicFrame>
      <p:sp>
        <p:nvSpPr>
          <p:cNvPr id="4" name="Rettangolo 9">
            <a:extLst>
              <a:ext uri="{FF2B5EF4-FFF2-40B4-BE49-F238E27FC236}">
                <a16:creationId xmlns:a16="http://schemas.microsoft.com/office/drawing/2014/main" id="{84EC9119-5064-4CCE-A1D6-CE7592D6F489}"/>
              </a:ext>
            </a:extLst>
          </p:cNvPr>
          <p:cNvSpPr/>
          <p:nvPr/>
        </p:nvSpPr>
        <p:spPr>
          <a:xfrm>
            <a:off x="0" y="0"/>
            <a:ext cx="12192000" cy="651640"/>
          </a:xfrm>
          <a:prstGeom prst="rect">
            <a:avLst/>
          </a:prstGeom>
          <a:solidFill>
            <a:srgbClr val="2AA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880444B6-0FE7-410C-B6BB-E6BE757A50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35748" y="-50598"/>
            <a:ext cx="1003425" cy="1093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asellaDiTesto 14">
            <a:extLst>
              <a:ext uri="{FF2B5EF4-FFF2-40B4-BE49-F238E27FC236}">
                <a16:creationId xmlns:a16="http://schemas.microsoft.com/office/drawing/2014/main" id="{008666F6-23B2-432A-8823-09E63653B0A5}"/>
              </a:ext>
            </a:extLst>
          </p:cNvPr>
          <p:cNvSpPr txBox="1"/>
          <p:nvPr/>
        </p:nvSpPr>
        <p:spPr>
          <a:xfrm>
            <a:off x="6128333" y="112900"/>
            <a:ext cx="484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2° SIU </a:t>
            </a:r>
            <a:r>
              <a:rPr lang="it-IT" sz="1600" b="1" dirty="0" err="1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MasterClass</a:t>
            </a:r>
            <a:r>
              <a:rPr lang="it-IT" sz="16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 in Uro-Oncologia </a:t>
            </a:r>
          </a:p>
          <a:p>
            <a:r>
              <a:rPr lang="it-IT" sz="1100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Società Italiana di Urologia</a:t>
            </a:r>
          </a:p>
        </p:txBody>
      </p:sp>
      <p:pic>
        <p:nvPicPr>
          <p:cNvPr id="8" name="Immagine 2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24E3E59-8F11-4980-99D7-0DEF7CD16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535" y="126766"/>
            <a:ext cx="1506940" cy="386756"/>
          </a:xfrm>
          <a:prstGeom prst="rect">
            <a:avLst/>
          </a:prstGeom>
        </p:spPr>
      </p:pic>
      <p:cxnSp>
        <p:nvCxnSpPr>
          <p:cNvPr id="10" name="Connettore 1 30">
            <a:extLst>
              <a:ext uri="{FF2B5EF4-FFF2-40B4-BE49-F238E27FC236}">
                <a16:creationId xmlns:a16="http://schemas.microsoft.com/office/drawing/2014/main" id="{010E3583-B663-4737-AA38-5D23778B9046}"/>
              </a:ext>
            </a:extLst>
          </p:cNvPr>
          <p:cNvCxnSpPr>
            <a:cxnSpLocks/>
          </p:cNvCxnSpPr>
          <p:nvPr/>
        </p:nvCxnSpPr>
        <p:spPr>
          <a:xfrm>
            <a:off x="6007196" y="128479"/>
            <a:ext cx="0" cy="4457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1097D7-B84D-4392-9364-50AE7866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7BA3-DEF3-4978-A4BE-1503A74864CA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4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Widescreen</PresentationFormat>
  <Paragraphs>308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Rajdhani Medium</vt:lpstr>
      <vt:lpstr>Rajdhani SemiBold</vt:lpstr>
      <vt:lpstr>Office Theme</vt:lpstr>
      <vt:lpstr>PowerPoint Presentation</vt:lpstr>
      <vt:lpstr>Caso clinico #2: linfonodi positivi e noduli polmonari</vt:lpstr>
      <vt:lpstr>Approccio diagnostico nel ca avanzato della vescica</vt:lpstr>
      <vt:lpstr>Stadiazione nella neoplasia muscolo-invasiva: FDG PET/CT</vt:lpstr>
      <vt:lpstr>Stadiazioneprognosi nella neoplasia muscolo-invasiva: FDG PET/CT</vt:lpstr>
      <vt:lpstr>Valutazione della risposta alla chemioterapia neoadiuvante standard: FDG PET/CT</vt:lpstr>
      <vt:lpstr>Valutazione della risposta alla immunoterapia neoadiuvante: FDG PET/CT</vt:lpstr>
      <vt:lpstr>Follow-up nella neoplasia muscolo-invasiva: FDG PET/CT</vt:lpstr>
      <vt:lpstr>Key teaching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Evangelista</dc:creator>
  <cp:lastModifiedBy>Laura Evangelista</cp:lastModifiedBy>
  <cp:revision>75</cp:revision>
  <dcterms:created xsi:type="dcterms:W3CDTF">2021-06-01T12:04:27Z</dcterms:created>
  <dcterms:modified xsi:type="dcterms:W3CDTF">2021-06-02T13:05:51Z</dcterms:modified>
</cp:coreProperties>
</file>