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4" r:id="rId5"/>
    <p:sldId id="266" r:id="rId6"/>
    <p:sldId id="269" r:id="rId7"/>
    <p:sldId id="268" r:id="rId8"/>
    <p:sldId id="267" r:id="rId9"/>
    <p:sldId id="284" r:id="rId10"/>
    <p:sldId id="283" r:id="rId11"/>
    <p:sldId id="275" r:id="rId12"/>
    <p:sldId id="262" r:id="rId13"/>
    <p:sldId id="270" r:id="rId14"/>
    <p:sldId id="271" r:id="rId15"/>
    <p:sldId id="272" r:id="rId16"/>
    <p:sldId id="273" r:id="rId17"/>
    <p:sldId id="274" r:id="rId18"/>
    <p:sldId id="276" r:id="rId19"/>
    <p:sldId id="277" r:id="rId20"/>
    <p:sldId id="279" r:id="rId21"/>
    <p:sldId id="278" r:id="rId22"/>
    <p:sldId id="281" r:id="rId23"/>
    <p:sldId id="282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1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Central</c:v>
                </c:pt>
                <c:pt idx="1">
                  <c:v>Peripheral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0.216</c:v>
                </c:pt>
                <c:pt idx="1">
                  <c:v>2.9000000000000001E-2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04-489C-9581-22B486F7170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57417280"/>
        <c:axId val="457418592"/>
      </c:barChart>
      <c:catAx>
        <c:axId val="457417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57418592"/>
        <c:crosses val="autoZero"/>
        <c:auto val="1"/>
        <c:lblAlgn val="ctr"/>
        <c:lblOffset val="100"/>
        <c:noMultiLvlLbl val="0"/>
      </c:catAx>
      <c:valAx>
        <c:axId val="457418592"/>
        <c:scaling>
          <c:orientation val="minMax"/>
          <c:min val="0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57417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Model 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Sensitivity</c:v>
                </c:pt>
                <c:pt idx="1">
                  <c:v>Specificity</c:v>
                </c:pt>
                <c:pt idx="2">
                  <c:v>Accuracy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 formatCode="0.00%">
                  <c:v>0.61799999999999999</c:v>
                </c:pt>
                <c:pt idx="1">
                  <c:v>0.9</c:v>
                </c:pt>
                <c:pt idx="2" formatCode="0.00%">
                  <c:v>0.74219999999999997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CA-4441-8813-5C0580F5A8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Model 2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Sensitivity</c:v>
                </c:pt>
                <c:pt idx="1">
                  <c:v>Specificity</c:v>
                </c:pt>
                <c:pt idx="2">
                  <c:v>Accuracy</c:v>
                </c:pt>
              </c:strCache>
            </c:strRef>
          </c:cat>
          <c:val>
            <c:numRef>
              <c:f>Sheet1!$C$2:$C$4</c:f>
              <c:numCache>
                <c:formatCode>0.00%</c:formatCode>
                <c:ptCount val="3"/>
                <c:pt idx="0">
                  <c:v>0.79779999999999995</c:v>
                </c:pt>
                <c:pt idx="1">
                  <c:v>0.68569999999999998</c:v>
                </c:pt>
                <c:pt idx="2">
                  <c:v>0.74839999999999995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CA-4441-8813-5C0580F5A81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Model 3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Sensitivity</c:v>
                </c:pt>
                <c:pt idx="1">
                  <c:v>Specificity</c:v>
                </c:pt>
                <c:pt idx="2">
                  <c:v>Accuracy</c:v>
                </c:pt>
              </c:strCache>
            </c:strRef>
          </c:cat>
          <c:val>
            <c:numRef>
              <c:f>Sheet1!$D$2:$D$4</c:f>
              <c:numCache>
                <c:formatCode>0.00%</c:formatCode>
                <c:ptCount val="3"/>
                <c:pt idx="0">
                  <c:v>0.64949999999999997</c:v>
                </c:pt>
                <c:pt idx="1">
                  <c:v>0.92290000000000005</c:v>
                </c:pt>
                <c:pt idx="2">
                  <c:v>0.77359999999999995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CA-4441-8813-5C0580F5A81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72960312"/>
        <c:axId val="472960640"/>
      </c:barChart>
      <c:catAx>
        <c:axId val="472960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2960640"/>
        <c:crosses val="autoZero"/>
        <c:auto val="1"/>
        <c:lblAlgn val="ctr"/>
        <c:lblOffset val="100"/>
        <c:noMultiLvlLbl val="0"/>
      </c:catAx>
      <c:valAx>
        <c:axId val="472960640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472960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Model 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AUC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0.78500000000000003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02-49BD-88A8-CC29FEE1A53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Model 2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AUC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0.79400000000000004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02-49BD-88A8-CC29FEE1A53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Model 3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AUC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0.84499999999999997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02-49BD-88A8-CC29FEE1A53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73258728"/>
        <c:axId val="573258072"/>
      </c:barChart>
      <c:catAx>
        <c:axId val="573258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73258072"/>
        <c:crosses val="autoZero"/>
        <c:auto val="1"/>
        <c:lblAlgn val="ctr"/>
        <c:lblOffset val="100"/>
        <c:noMultiLvlLbl val="0"/>
      </c:catAx>
      <c:valAx>
        <c:axId val="5732580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3258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6DCDDE-5913-4CDB-A701-E81A37461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C4536FA-8880-4FB6-B2A8-ED1C9AC62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AA8CC7-5F17-4D72-8C3B-441149E61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2743-1DCC-4841-A66E-B1697F75E2BE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5F6F5F-9CAE-4042-8215-594D1B1CB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DE531C-1D25-421F-8647-09A1BE0FA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714A-BB61-4249-8A44-E21EFC2565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166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48B188-3842-4999-A6EB-0714C4590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D4DEFF8-FA92-4DF1-8DCA-328E9664D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B0B670-8FFA-440E-81D9-A60AE7F17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2743-1DCC-4841-A66E-B1697F75E2BE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8658B5-DA9E-405A-A24E-7312F904C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2C60BE-6AE5-41F9-8B08-CBA9500CB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714A-BB61-4249-8A44-E21EFC2565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104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9E4F6C5-5363-44BD-8694-3B0D4B4671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D77C19E-BB58-46B0-A690-D47A15D77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B28FDF-78C9-4F68-A882-C23C50B1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2743-1DCC-4841-A66E-B1697F75E2BE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FB4C84-9118-49BA-A78D-DC5FD9D8A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B78198-9E44-426C-A97E-B5695607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714A-BB61-4249-8A44-E21EFC2565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063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F0CCE7-AC48-4264-9A0E-0CADE9271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66C27A-72E1-497C-A989-DE661C2CE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D43E16-9C9D-48F0-9802-5FC167BE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2743-1DCC-4841-A66E-B1697F75E2BE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D6C61E-8479-4BE7-B828-9822E3537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94A62E2-5D5C-4946-9429-0398C74B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714A-BB61-4249-8A44-E21EFC2565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9293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B9310-B671-4E7C-943A-A9EAE6A7B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D3DA35-89D5-4326-915F-BFDA4590A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644493-DE4D-4025-9303-EAEE1694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2743-1DCC-4841-A66E-B1697F75E2BE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CBA189-DFCE-415B-914D-335E4CC77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0E2CE9-5B45-4C33-9C63-CFE7F27C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714A-BB61-4249-8A44-E21EFC2565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1001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9C748A-C06A-4B38-8770-6706F463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AFDE1B-75BA-432C-9ECF-A5FFEBF00B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658FF1C-6392-4E16-BA1D-3A78A285C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1BDCCB1-F199-4E8E-BB8D-826C68196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2743-1DCC-4841-A66E-B1697F75E2BE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B0E9A7C-37FF-41A6-8009-B1F1657FD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7737AE3-9733-4D82-8017-65F74970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714A-BB61-4249-8A44-E21EFC2565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4128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736B4F-6A5B-4896-9749-3A7FBA688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F413CCB-CA07-4778-B5BC-43A34BBD8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25AC27E-0AED-4586-88E1-1AEE116C3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73512D9-0039-44CB-909D-493A2542D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F62B161-53F9-46B5-A16A-330660E228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3D0A247-30AD-4711-98E0-84706242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2743-1DCC-4841-A66E-B1697F75E2BE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8B58F7C-067E-4BBE-ADCA-905CF64EE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0FBB19B-0C37-400A-B670-52D0D2477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714A-BB61-4249-8A44-E21EFC2565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65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53E448-B651-4AC0-A964-22C5C46B1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6F8928D-CEE2-4263-B0BB-EB7098612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2743-1DCC-4841-A66E-B1697F75E2BE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2CBD819-7AA3-44BA-AD9E-45666C4FC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243F76-EC3D-4B7F-B66D-6E9A76264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714A-BB61-4249-8A44-E21EFC2565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1406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86866A-BC1A-4899-B796-70F4D26C4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2743-1DCC-4841-A66E-B1697F75E2BE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784B82D-72B9-42CF-8267-168DE68BD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A5B4B30-445F-4AFF-A2C0-E54EB0326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714A-BB61-4249-8A44-E21EFC2565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52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4C7C13-9A11-492E-A3AD-27883B3E6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537F45-6467-4524-9FF1-EFA6B8966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8414413-BD18-42B5-A2A3-83EEA4272A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E6D9070-E063-406B-887C-506589209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2743-1DCC-4841-A66E-B1697F75E2BE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B74DDEE-C55A-4B8F-9488-94527ADCA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38ACE2-6DC2-4EF3-A51C-4813EBDF5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714A-BB61-4249-8A44-E21EFC2565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071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21BA48-F7D8-4BC9-862F-015F4411C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6F99F5-42FB-4642-BB18-28C48F8437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A01267D-7389-462F-BDDB-C5B0FC1F8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E653F6A-43F1-402F-A683-931C24EF3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2743-1DCC-4841-A66E-B1697F75E2BE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C99AE38-DE1A-4734-97DA-32FD44E31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87B7E03-DCBD-4520-B0F4-C329520C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714A-BB61-4249-8A44-E21EFC2565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6150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4E70FC5-ED27-4765-A7A9-551EE40F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1BB4A23-F899-432B-BB9E-116844320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A84265-33B8-404F-A164-D752F1CD76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72743-1DCC-4841-A66E-B1697F75E2BE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568094-4CA3-4A8C-BC7A-FC4943F8A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E97D8F-6FA4-4B68-8813-C9D75F1489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1714A-BB61-4249-8A44-E21EFC2565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296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laura.evangelista@unipd.it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20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2829FA-4821-4A4C-96E4-BCA6C8450D4C}"/>
              </a:ext>
            </a:extLst>
          </p:cNvPr>
          <p:cNvSpPr/>
          <p:nvPr/>
        </p:nvSpPr>
        <p:spPr>
          <a:xfrm>
            <a:off x="1383328" y="3657600"/>
            <a:ext cx="2180493" cy="10433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/>
              <a:t>FP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DBAE2F-88BA-4120-9CAF-81596E9BEFFF}"/>
              </a:ext>
            </a:extLst>
          </p:cNvPr>
          <p:cNvSpPr/>
          <p:nvPr/>
        </p:nvSpPr>
        <p:spPr>
          <a:xfrm>
            <a:off x="3810005" y="3657600"/>
            <a:ext cx="2180493" cy="10433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/>
              <a:t>FN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D945DC-AF88-453B-A6A5-1B10C4C5C243}"/>
              </a:ext>
            </a:extLst>
          </p:cNvPr>
          <p:cNvSpPr/>
          <p:nvPr/>
        </p:nvSpPr>
        <p:spPr>
          <a:xfrm>
            <a:off x="6430109" y="479275"/>
            <a:ext cx="2180493" cy="10433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/>
              <a:t>TP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B67A71-2199-488F-BDED-C914A341EE87}"/>
              </a:ext>
            </a:extLst>
          </p:cNvPr>
          <p:cNvSpPr/>
          <p:nvPr/>
        </p:nvSpPr>
        <p:spPr>
          <a:xfrm>
            <a:off x="8862642" y="479275"/>
            <a:ext cx="2180493" cy="10433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/>
              <a:t>TN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348341-3F44-485B-A4F8-A6B367A1A4A1}"/>
              </a:ext>
            </a:extLst>
          </p:cNvPr>
          <p:cNvSpPr/>
          <p:nvPr/>
        </p:nvSpPr>
        <p:spPr>
          <a:xfrm>
            <a:off x="1213342" y="4841631"/>
            <a:ext cx="4958862" cy="35169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14FCE0-51EA-46AA-86B4-95B8EBBF9CC0}"/>
              </a:ext>
            </a:extLst>
          </p:cNvPr>
          <p:cNvSpPr/>
          <p:nvPr/>
        </p:nvSpPr>
        <p:spPr>
          <a:xfrm>
            <a:off x="6242540" y="1620993"/>
            <a:ext cx="4958862" cy="35169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C2AE3328-5A18-4A8C-869A-831CE53D3051}"/>
              </a:ext>
            </a:extLst>
          </p:cNvPr>
          <p:cNvSpPr/>
          <p:nvPr/>
        </p:nvSpPr>
        <p:spPr>
          <a:xfrm>
            <a:off x="3437796" y="5257800"/>
            <a:ext cx="509954" cy="644769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1247248F-BCBE-4526-8EEC-42F33A04CC86}"/>
              </a:ext>
            </a:extLst>
          </p:cNvPr>
          <p:cNvSpPr/>
          <p:nvPr/>
        </p:nvSpPr>
        <p:spPr>
          <a:xfrm>
            <a:off x="8299942" y="2033954"/>
            <a:ext cx="844062" cy="3868615"/>
          </a:xfrm>
          <a:prstGeom prst="triangle">
            <a:avLst>
              <a:gd name="adj" fmla="val 4856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4CDA1A-285C-4393-B04C-D0B9A06F61B3}"/>
              </a:ext>
            </a:extLst>
          </p:cNvPr>
          <p:cNvSpPr/>
          <p:nvPr/>
        </p:nvSpPr>
        <p:spPr>
          <a:xfrm>
            <a:off x="3018695" y="5982066"/>
            <a:ext cx="6605953" cy="35169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138335-6546-4134-9875-DD32A5431942}"/>
              </a:ext>
            </a:extLst>
          </p:cNvPr>
          <p:cNvSpPr/>
          <p:nvPr/>
        </p:nvSpPr>
        <p:spPr>
          <a:xfrm>
            <a:off x="1383327" y="1972685"/>
            <a:ext cx="2180493" cy="15911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Processi flogistici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Malattia granulomatose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Pregresse esposizioni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B95888-344E-4497-9630-178304DF6DD2}"/>
              </a:ext>
            </a:extLst>
          </p:cNvPr>
          <p:cNvSpPr/>
          <p:nvPr/>
        </p:nvSpPr>
        <p:spPr>
          <a:xfrm>
            <a:off x="3810005" y="1972685"/>
            <a:ext cx="2180493" cy="15911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Dimensioni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Neoplasia vicina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Elevata differenziazione</a:t>
            </a:r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FFC4358B-A988-459C-B33A-3F7CC74ACC2A}"/>
              </a:ext>
            </a:extLst>
          </p:cNvPr>
          <p:cNvSpPr txBox="1">
            <a:spLocks/>
          </p:cNvSpPr>
          <p:nvPr/>
        </p:nvSpPr>
        <p:spPr>
          <a:xfrm>
            <a:off x="838200" y="476497"/>
            <a:ext cx="2725620" cy="8188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latin typeface="Calibri  "/>
              </a:rPr>
              <a:t>PET/CT ed N</a:t>
            </a:r>
            <a:endParaRPr lang="en-US" sz="3600" dirty="0">
              <a:latin typeface="Calibri  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889AF7-F929-491D-B6A9-32CD6C986FFB}"/>
              </a:ext>
            </a:extLst>
          </p:cNvPr>
          <p:cNvSpPr/>
          <p:nvPr/>
        </p:nvSpPr>
        <p:spPr>
          <a:xfrm>
            <a:off x="1383327" y="1522629"/>
            <a:ext cx="2180493" cy="3516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15-20%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918963-D5AA-496A-82E2-41133D34BE6B}"/>
              </a:ext>
            </a:extLst>
          </p:cNvPr>
          <p:cNvSpPr/>
          <p:nvPr/>
        </p:nvSpPr>
        <p:spPr>
          <a:xfrm>
            <a:off x="3810004" y="1519975"/>
            <a:ext cx="2180493" cy="3516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8-20%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5E6E789-65DE-40FF-A11E-280914372106}"/>
              </a:ext>
            </a:extLst>
          </p:cNvPr>
          <p:cNvSpPr txBox="1">
            <a:spLocks/>
          </p:cNvSpPr>
          <p:nvPr/>
        </p:nvSpPr>
        <p:spPr>
          <a:xfrm>
            <a:off x="6096000" y="3622430"/>
            <a:ext cx="2203942" cy="11136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it-IT" sz="1800" dirty="0" err="1"/>
              <a:t>Seol</a:t>
            </a:r>
            <a:r>
              <a:rPr lang="it-IT" sz="1800" dirty="0"/>
              <a:t> et al (2020): in 14 studies (n=3535)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it-IT" sz="1800" dirty="0"/>
              <a:t>Sens: 79%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it-IT" sz="1800" dirty="0" err="1"/>
              <a:t>Spec</a:t>
            </a:r>
            <a:r>
              <a:rPr lang="it-IT" sz="1800" dirty="0"/>
              <a:t>: 65%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197303-3579-490E-886F-349366606231}"/>
              </a:ext>
            </a:extLst>
          </p:cNvPr>
          <p:cNvSpPr/>
          <p:nvPr/>
        </p:nvSpPr>
        <p:spPr>
          <a:xfrm>
            <a:off x="1277815" y="1435991"/>
            <a:ext cx="2385648" cy="33411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EAE23E-3FBF-44F3-B702-7ED0A7668D41}"/>
              </a:ext>
            </a:extLst>
          </p:cNvPr>
          <p:cNvSpPr/>
          <p:nvPr/>
        </p:nvSpPr>
        <p:spPr>
          <a:xfrm>
            <a:off x="3730871" y="1449504"/>
            <a:ext cx="2385648" cy="33411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198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 animBg="1"/>
      <p:bldP spid="25" grpId="0" animBg="1"/>
      <p:bldP spid="17" grpId="0" animBg="1"/>
      <p:bldP spid="4" grpId="0" animBg="1"/>
      <p:bldP spid="4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C4093-74D8-42FD-95C3-1A2A244E8D4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/>
              <a:t>Fattori predittivi di N occulto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05C57-03BA-4330-83B2-35D6CEA0F3FB}"/>
              </a:ext>
            </a:extLst>
          </p:cNvPr>
          <p:cNvSpPr txBox="1">
            <a:spLocks/>
          </p:cNvSpPr>
          <p:nvPr/>
        </p:nvSpPr>
        <p:spPr>
          <a:xfrm>
            <a:off x="838200" y="2329717"/>
            <a:ext cx="10515600" cy="27463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Central vs. </a:t>
            </a:r>
            <a:r>
              <a:rPr lang="it-IT" dirty="0" err="1"/>
              <a:t>peripheral</a:t>
            </a:r>
            <a:endParaRPr lang="it-IT" dirty="0"/>
          </a:p>
          <a:p>
            <a:r>
              <a:rPr lang="it-IT" dirty="0" err="1"/>
              <a:t>Female</a:t>
            </a:r>
            <a:r>
              <a:rPr lang="it-IT" dirty="0"/>
              <a:t> vs male</a:t>
            </a:r>
          </a:p>
          <a:p>
            <a:r>
              <a:rPr lang="it-IT" dirty="0" err="1"/>
              <a:t>Histology</a:t>
            </a:r>
            <a:r>
              <a:rPr lang="it-IT" dirty="0"/>
              <a:t> (</a:t>
            </a:r>
            <a:r>
              <a:rPr lang="it-IT" dirty="0" err="1"/>
              <a:t>adenok</a:t>
            </a:r>
            <a:r>
              <a:rPr lang="it-IT" dirty="0"/>
              <a:t> vs. non </a:t>
            </a:r>
            <a:r>
              <a:rPr lang="it-IT" dirty="0" err="1"/>
              <a:t>adenok</a:t>
            </a:r>
            <a:r>
              <a:rPr lang="it-IT" dirty="0"/>
              <a:t>)</a:t>
            </a:r>
          </a:p>
          <a:p>
            <a:r>
              <a:rPr lang="it-IT" dirty="0" err="1"/>
              <a:t>SUVmax</a:t>
            </a:r>
            <a:r>
              <a:rPr lang="it-IT" dirty="0"/>
              <a:t> in the </a:t>
            </a:r>
            <a:r>
              <a:rPr lang="it-IT" dirty="0" err="1"/>
              <a:t>primary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 e </a:t>
            </a:r>
            <a:r>
              <a:rPr lang="it-IT" dirty="0" err="1"/>
              <a:t>tumor</a:t>
            </a:r>
            <a:r>
              <a:rPr lang="it-IT" dirty="0"/>
              <a:t> size</a:t>
            </a:r>
          </a:p>
        </p:txBody>
      </p:sp>
    </p:spTree>
    <p:extLst>
      <p:ext uri="{BB962C8B-B14F-4D97-AF65-F5344CB8AC3E}">
        <p14:creationId xmlns:p14="http://schemas.microsoft.com/office/powerpoint/2010/main" val="2637053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313D91-BE5A-4477-94CF-D2F16E1EFA4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/>
              <a:t>Central vs. </a:t>
            </a:r>
            <a:r>
              <a:rPr lang="it-IT" dirty="0" err="1"/>
              <a:t>peripheral</a:t>
            </a:r>
            <a:endParaRPr lang="it-I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D9A9BC-8998-445B-8063-1DF8B99ED7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00" t="34513" r="17436" b="42899"/>
          <a:stretch/>
        </p:blipFill>
        <p:spPr>
          <a:xfrm>
            <a:off x="209579" y="1926345"/>
            <a:ext cx="8166559" cy="1549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60B140A-32B6-4A12-83BB-268569643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00" t="65095" r="17436" b="11290"/>
          <a:stretch/>
        </p:blipFill>
        <p:spPr>
          <a:xfrm>
            <a:off x="209580" y="3628296"/>
            <a:ext cx="8166559" cy="16199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BB0767-B607-438D-B21F-39EE6D956A32}"/>
              </a:ext>
            </a:extLst>
          </p:cNvPr>
          <p:cNvSpPr txBox="1"/>
          <p:nvPr/>
        </p:nvSpPr>
        <p:spPr>
          <a:xfrm>
            <a:off x="6418385" y="5248280"/>
            <a:ext cx="213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Guinde</a:t>
            </a:r>
            <a:r>
              <a:rPr lang="it-IT" dirty="0"/>
              <a:t> et al  7156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A2B4093-B94A-4889-A398-704EA9C2CA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331684"/>
              </p:ext>
            </p:extLst>
          </p:nvPr>
        </p:nvGraphicFramePr>
        <p:xfrm>
          <a:off x="8469924" y="1926345"/>
          <a:ext cx="3581401" cy="3321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29FEF89-40C9-48A0-BFDC-E7221610991B}"/>
              </a:ext>
            </a:extLst>
          </p:cNvPr>
          <p:cNvSpPr txBox="1"/>
          <p:nvPr/>
        </p:nvSpPr>
        <p:spPr>
          <a:xfrm>
            <a:off x="9460523" y="5248280"/>
            <a:ext cx="2590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Gomez-Caro et al, 2010</a:t>
            </a:r>
          </a:p>
        </p:txBody>
      </p:sp>
    </p:spTree>
    <p:extLst>
      <p:ext uri="{BB962C8B-B14F-4D97-AF65-F5344CB8AC3E}">
        <p14:creationId xmlns:p14="http://schemas.microsoft.com/office/powerpoint/2010/main" val="2228209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1E140-33E8-46FA-A41A-1C1D0D103E4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/>
              <a:t>Gender and </a:t>
            </a:r>
            <a:r>
              <a:rPr lang="it-IT" dirty="0" err="1"/>
              <a:t>histology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E17AE-4B02-482E-A6A8-BCF2A40B0654}"/>
              </a:ext>
            </a:extLst>
          </p:cNvPr>
          <p:cNvSpPr txBox="1">
            <a:spLocks/>
          </p:cNvSpPr>
          <p:nvPr/>
        </p:nvSpPr>
        <p:spPr>
          <a:xfrm>
            <a:off x="838200" y="2315307"/>
            <a:ext cx="4530969" cy="38616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CF0E30A-AC6C-44AB-9D54-FDBC3D86EF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148503"/>
              </p:ext>
            </p:extLst>
          </p:nvPr>
        </p:nvGraphicFramePr>
        <p:xfrm>
          <a:off x="1166446" y="1820007"/>
          <a:ext cx="10267472" cy="3752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0576">
                  <a:extLst>
                    <a:ext uri="{9D8B030D-6E8A-4147-A177-3AD203B41FA5}">
                      <a16:colId xmlns:a16="http://schemas.microsoft.com/office/drawing/2014/main" val="2948007190"/>
                    </a:ext>
                  </a:extLst>
                </a:gridCol>
                <a:gridCol w="2958448">
                  <a:extLst>
                    <a:ext uri="{9D8B030D-6E8A-4147-A177-3AD203B41FA5}">
                      <a16:colId xmlns:a16="http://schemas.microsoft.com/office/drawing/2014/main" val="1250806374"/>
                    </a:ext>
                  </a:extLst>
                </a:gridCol>
                <a:gridCol w="2958448">
                  <a:extLst>
                    <a:ext uri="{9D8B030D-6E8A-4147-A177-3AD203B41FA5}">
                      <a16:colId xmlns:a16="http://schemas.microsoft.com/office/drawing/2014/main" val="1224606400"/>
                    </a:ext>
                  </a:extLst>
                </a:gridCol>
              </a:tblGrid>
              <a:tr h="1039327">
                <a:tc>
                  <a:txBody>
                    <a:bodyPr/>
                    <a:lstStyle/>
                    <a:p>
                      <a:r>
                        <a:rPr lang="it-IT" sz="2000" dirty="0" err="1"/>
                        <a:t>Authors</a:t>
                      </a:r>
                      <a:r>
                        <a:rPr lang="it-IT" sz="2000" dirty="0"/>
                        <a:t>, </a:t>
                      </a:r>
                      <a:r>
                        <a:rPr lang="it-IT" sz="2000" dirty="0" err="1"/>
                        <a:t>year</a:t>
                      </a:r>
                      <a:r>
                        <a:rPr lang="it-IT" sz="2000" dirty="0"/>
                        <a:t> of pub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/>
                        <a:t>Female</a:t>
                      </a:r>
                      <a:r>
                        <a:rPr lang="it-IT" sz="2000" dirty="0"/>
                        <a:t> vs. male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Adenocarcinoma vs. no-adenocarcinoma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8362752"/>
                  </a:ext>
                </a:extLst>
              </a:tr>
              <a:tr h="6021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/>
                        <a:t>Gomez-Caro Abel et al 2010 (n=402 </a:t>
                      </a:r>
                      <a:r>
                        <a:rPr lang="it-IT" sz="2000" dirty="0" err="1"/>
                        <a:t>pts</a:t>
                      </a:r>
                      <a:r>
                        <a:rPr lang="it-IT" sz="20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The </a:t>
                      </a:r>
                      <a:r>
                        <a:rPr lang="it-IT" sz="2000" dirty="0" err="1"/>
                        <a:t>greatest</a:t>
                      </a:r>
                      <a:r>
                        <a:rPr lang="it-IT" sz="2000" dirty="0"/>
                        <a:t> </a:t>
                      </a:r>
                      <a:r>
                        <a:rPr lang="it-IT" sz="2000" dirty="0" err="1"/>
                        <a:t>independent</a:t>
                      </a:r>
                      <a:r>
                        <a:rPr lang="it-IT" sz="2000" dirty="0"/>
                        <a:t> </a:t>
                      </a:r>
                      <a:r>
                        <a:rPr lang="it-IT" sz="2000" dirty="0" err="1"/>
                        <a:t>factor</a:t>
                      </a:r>
                      <a:r>
                        <a:rPr lang="it-IT" sz="2000" dirty="0"/>
                        <a:t> of FN-pN2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Adenocarcinoma </a:t>
                      </a:r>
                      <a:r>
                        <a:rPr lang="it-IT" sz="2000" dirty="0" err="1"/>
                        <a:t>is</a:t>
                      </a:r>
                      <a:r>
                        <a:rPr lang="it-IT" sz="2000" dirty="0"/>
                        <a:t> an </a:t>
                      </a:r>
                      <a:r>
                        <a:rPr lang="it-IT" sz="2000" dirty="0" err="1"/>
                        <a:t>independent</a:t>
                      </a:r>
                      <a:r>
                        <a:rPr lang="it-IT" sz="2000" dirty="0"/>
                        <a:t> </a:t>
                      </a:r>
                      <a:r>
                        <a:rPr lang="it-IT" sz="2000" dirty="0" err="1"/>
                        <a:t>factor</a:t>
                      </a:r>
                      <a:r>
                        <a:rPr lang="it-IT" sz="2000" dirty="0"/>
                        <a:t> of FN-pN2 </a:t>
                      </a:r>
                      <a:r>
                        <a:rPr lang="it-IT" sz="2000" dirty="0" err="1"/>
                        <a:t>when</a:t>
                      </a:r>
                      <a:r>
                        <a:rPr lang="it-IT" sz="2000" dirty="0"/>
                        <a:t> </a:t>
                      </a:r>
                      <a:r>
                        <a:rPr lang="it-IT" sz="2000" dirty="0" err="1"/>
                        <a:t>other</a:t>
                      </a:r>
                      <a:r>
                        <a:rPr lang="it-IT" sz="2000" dirty="0"/>
                        <a:t> </a:t>
                      </a:r>
                      <a:r>
                        <a:rPr lang="it-IT" sz="2000" dirty="0" err="1"/>
                        <a:t>subtypes</a:t>
                      </a:r>
                      <a:r>
                        <a:rPr lang="it-IT" sz="2000" dirty="0"/>
                        <a:t> are </a:t>
                      </a:r>
                      <a:r>
                        <a:rPr lang="it-IT" sz="2000" dirty="0" err="1"/>
                        <a:t>excluded</a:t>
                      </a:r>
                      <a:endParaRPr lang="it-IT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5617149"/>
                  </a:ext>
                </a:extLst>
              </a:tr>
              <a:tr h="6021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 err="1"/>
                        <a:t>Kaseda</a:t>
                      </a:r>
                      <a:r>
                        <a:rPr lang="it-IT" sz="2000" dirty="0"/>
                        <a:t> et al 2016 (n=388 </a:t>
                      </a:r>
                      <a:r>
                        <a:rPr lang="it-IT" sz="2000" dirty="0" err="1"/>
                        <a:t>pts</a:t>
                      </a:r>
                      <a:r>
                        <a:rPr lang="it-IT" sz="20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Adenocarcinoma (OR: 4.951)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2617432"/>
                  </a:ext>
                </a:extLst>
              </a:tr>
              <a:tr h="6021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 err="1"/>
                        <a:t>Kansaki</a:t>
                      </a:r>
                      <a:r>
                        <a:rPr lang="it-IT" sz="2000" dirty="0"/>
                        <a:t> et al 2011 (n=224)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Adenocarcinoma (OR: 9.26)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4469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9337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15F14-333E-43DD-BD8D-40016365ABC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err="1"/>
              <a:t>SUVmax</a:t>
            </a:r>
            <a:r>
              <a:rPr lang="it-IT" dirty="0"/>
              <a:t> in the </a:t>
            </a:r>
            <a:r>
              <a:rPr lang="it-IT" dirty="0" err="1"/>
              <a:t>primary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 and </a:t>
            </a:r>
            <a:r>
              <a:rPr lang="it-IT" dirty="0" err="1"/>
              <a:t>tumor</a:t>
            </a:r>
            <a:r>
              <a:rPr lang="it-IT" dirty="0"/>
              <a:t>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2D84A-7E12-4E20-8F39-9DC93AB83F4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CC4BD90-225E-409C-A90B-677AB94F9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300821"/>
              </p:ext>
            </p:extLst>
          </p:nvPr>
        </p:nvGraphicFramePr>
        <p:xfrm>
          <a:off x="1137139" y="1758455"/>
          <a:ext cx="9894276" cy="3880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4654">
                  <a:extLst>
                    <a:ext uri="{9D8B030D-6E8A-4147-A177-3AD203B41FA5}">
                      <a16:colId xmlns:a16="http://schemas.microsoft.com/office/drawing/2014/main" val="2948007190"/>
                    </a:ext>
                  </a:extLst>
                </a:gridCol>
                <a:gridCol w="3069811">
                  <a:extLst>
                    <a:ext uri="{9D8B030D-6E8A-4147-A177-3AD203B41FA5}">
                      <a16:colId xmlns:a16="http://schemas.microsoft.com/office/drawing/2014/main" val="1250806374"/>
                    </a:ext>
                  </a:extLst>
                </a:gridCol>
                <a:gridCol w="3069811">
                  <a:extLst>
                    <a:ext uri="{9D8B030D-6E8A-4147-A177-3AD203B41FA5}">
                      <a16:colId xmlns:a16="http://schemas.microsoft.com/office/drawing/2014/main" val="1224606400"/>
                    </a:ext>
                  </a:extLst>
                </a:gridCol>
              </a:tblGrid>
              <a:tr h="485042">
                <a:tc>
                  <a:txBody>
                    <a:bodyPr/>
                    <a:lstStyle/>
                    <a:p>
                      <a:r>
                        <a:rPr lang="it-IT" dirty="0"/>
                        <a:t>Author, </a:t>
                      </a:r>
                      <a:r>
                        <a:rPr lang="it-IT" dirty="0" err="1"/>
                        <a:t>year</a:t>
                      </a:r>
                      <a:r>
                        <a:rPr lang="it-IT" dirty="0"/>
                        <a:t> of pub (n of </a:t>
                      </a:r>
                      <a:r>
                        <a:rPr lang="it-IT" dirty="0" err="1"/>
                        <a:t>pts</a:t>
                      </a:r>
                      <a:r>
                        <a:rPr lang="it-IT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SUVmax</a:t>
                      </a:r>
                      <a:r>
                        <a:rPr lang="it-IT" dirty="0"/>
                        <a:t> in </a:t>
                      </a:r>
                      <a:r>
                        <a:rPr lang="it-IT" dirty="0" err="1"/>
                        <a:t>primary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tumor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Tumor</a:t>
                      </a:r>
                      <a:r>
                        <a:rPr lang="it-IT" dirty="0"/>
                        <a:t> size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8362752"/>
                  </a:ext>
                </a:extLst>
              </a:tr>
              <a:tr h="4850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/>
                        <a:t>Trister</a:t>
                      </a:r>
                      <a:r>
                        <a:rPr lang="it-IT" dirty="0"/>
                        <a:t> et al 2014 (n=665)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SUVmax</a:t>
                      </a:r>
                      <a:r>
                        <a:rPr lang="it-IT" dirty="0"/>
                        <a:t> &gt; 6 (OR: 2.2)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5617149"/>
                  </a:ext>
                </a:extLst>
              </a:tr>
              <a:tr h="4850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/>
                        <a:t>Kaseda</a:t>
                      </a:r>
                      <a:r>
                        <a:rPr lang="it-IT" dirty="0"/>
                        <a:t> et al 2016 (n=388)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SUVmax</a:t>
                      </a:r>
                      <a:r>
                        <a:rPr lang="it-IT" dirty="0"/>
                        <a:t> &gt; 3.9 (OR:2.316)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Size &gt; 3 cm (OR:2.724)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2617432"/>
                  </a:ext>
                </a:extLst>
              </a:tr>
              <a:tr h="4850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Casiraghi et al 2011 (n=219)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SUVmax</a:t>
                      </a:r>
                      <a:r>
                        <a:rPr lang="it-IT" dirty="0"/>
                        <a:t> &gt;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Size &gt; 10 mm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7285822"/>
                  </a:ext>
                </a:extLst>
              </a:tr>
              <a:tr h="4850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/>
                        <a:t>Cerfolio</a:t>
                      </a:r>
                      <a:r>
                        <a:rPr lang="it-IT" dirty="0"/>
                        <a:t> et al 2005 (n=315)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SUVMax</a:t>
                      </a:r>
                      <a:r>
                        <a:rPr lang="it-IT" dirty="0"/>
                        <a:t> &gt;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9404416"/>
                  </a:ext>
                </a:extLst>
              </a:tr>
              <a:tr h="4850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/>
                        <a:t>Saito</a:t>
                      </a:r>
                      <a:r>
                        <a:rPr lang="it-IT" dirty="0"/>
                        <a:t> et al 2017 (n=163)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SUVmax</a:t>
                      </a:r>
                      <a:r>
                        <a:rPr lang="it-IT" dirty="0"/>
                        <a:t>/LN area ratio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2276682"/>
                  </a:ext>
                </a:extLst>
              </a:tr>
              <a:tr h="4850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/>
                        <a:t>Cho</a:t>
                      </a:r>
                      <a:r>
                        <a:rPr lang="it-IT" dirty="0"/>
                        <a:t> et al 2017 (n=289)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SUV </a:t>
                      </a:r>
                      <a:r>
                        <a:rPr lang="it-IT" dirty="0" err="1"/>
                        <a:t>based</a:t>
                      </a:r>
                      <a:r>
                        <a:rPr lang="it-IT" dirty="0"/>
                        <a:t> on LN </a:t>
                      </a:r>
                      <a:r>
                        <a:rPr lang="it-IT" dirty="0" err="1"/>
                        <a:t>region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4300098"/>
                  </a:ext>
                </a:extLst>
              </a:tr>
              <a:tr h="4850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/>
                        <a:t>Kansaki</a:t>
                      </a:r>
                      <a:r>
                        <a:rPr lang="it-IT" sz="1800" dirty="0"/>
                        <a:t> et al 2011 (n=224)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SUVmax</a:t>
                      </a:r>
                      <a:r>
                        <a:rPr lang="it-IT" dirty="0"/>
                        <a:t> &gt; 4 (OR:2.79)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Size &gt; 3 cm (OR:4.18)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5234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17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BD300C-1BA9-4051-A405-67F2A5E13299}"/>
              </a:ext>
            </a:extLst>
          </p:cNvPr>
          <p:cNvSpPr/>
          <p:nvPr/>
        </p:nvSpPr>
        <p:spPr>
          <a:xfrm>
            <a:off x="2813538" y="908537"/>
            <a:ext cx="7004539" cy="4513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PET-CT with </a:t>
            </a:r>
            <a:r>
              <a:rPr lang="it-IT" dirty="0" err="1"/>
              <a:t>intrathoracic</a:t>
            </a:r>
            <a:r>
              <a:rPr lang="it-IT" dirty="0"/>
              <a:t>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with/</a:t>
            </a:r>
            <a:r>
              <a:rPr lang="it-IT" dirty="0" err="1"/>
              <a:t>without</a:t>
            </a:r>
            <a:r>
              <a:rPr lang="it-IT" dirty="0"/>
              <a:t> </a:t>
            </a:r>
            <a:r>
              <a:rPr lang="it-IT" dirty="0" err="1"/>
              <a:t>enlarged</a:t>
            </a:r>
            <a:r>
              <a:rPr lang="it-IT" dirty="0"/>
              <a:t> </a:t>
            </a:r>
            <a:r>
              <a:rPr lang="it-IT" dirty="0" err="1"/>
              <a:t>LN’s</a:t>
            </a:r>
            <a:endParaRPr lang="it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E115E8-5C93-41FC-9699-4C2B49624B12}"/>
              </a:ext>
            </a:extLst>
          </p:cNvPr>
          <p:cNvSpPr/>
          <p:nvPr/>
        </p:nvSpPr>
        <p:spPr>
          <a:xfrm>
            <a:off x="756139" y="1729151"/>
            <a:ext cx="3053862" cy="4513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/>
              <a:t>Mediastinal</a:t>
            </a:r>
            <a:r>
              <a:rPr lang="it-IT" dirty="0"/>
              <a:t> </a:t>
            </a:r>
            <a:r>
              <a:rPr lang="it-IT" dirty="0" err="1"/>
              <a:t>LN’s</a:t>
            </a:r>
            <a:r>
              <a:rPr lang="it-IT" dirty="0"/>
              <a:t> negative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2014DC-44AF-4DD2-B93E-3AE0B8860F27}"/>
              </a:ext>
            </a:extLst>
          </p:cNvPr>
          <p:cNvSpPr/>
          <p:nvPr/>
        </p:nvSpPr>
        <p:spPr>
          <a:xfrm>
            <a:off x="8686801" y="1670536"/>
            <a:ext cx="3053862" cy="4513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/>
              <a:t>Mediastinal</a:t>
            </a:r>
            <a:r>
              <a:rPr lang="it-IT" dirty="0"/>
              <a:t> </a:t>
            </a:r>
            <a:r>
              <a:rPr lang="it-IT" dirty="0" err="1"/>
              <a:t>LN’s</a:t>
            </a:r>
            <a:r>
              <a:rPr lang="it-IT" dirty="0"/>
              <a:t> negative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08AA05-0D4B-4571-8812-736A3A47AEB2}"/>
              </a:ext>
            </a:extLst>
          </p:cNvPr>
          <p:cNvSpPr/>
          <p:nvPr/>
        </p:nvSpPr>
        <p:spPr>
          <a:xfrm>
            <a:off x="99647" y="2640988"/>
            <a:ext cx="1781907" cy="13129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/>
              <a:t>cN0 and low </a:t>
            </a:r>
            <a:r>
              <a:rPr lang="it-IT" sz="1600" dirty="0" err="1"/>
              <a:t>probability</a:t>
            </a:r>
            <a:r>
              <a:rPr lang="it-IT" sz="1600" dirty="0"/>
              <a:t> of </a:t>
            </a:r>
            <a:r>
              <a:rPr lang="it-IT" sz="1600" dirty="0" err="1"/>
              <a:t>unforeseen</a:t>
            </a:r>
            <a:r>
              <a:rPr lang="it-IT" sz="1600" dirty="0"/>
              <a:t> N2 </a:t>
            </a:r>
            <a:r>
              <a:rPr lang="it-IT" sz="1600" dirty="0" err="1"/>
              <a:t>disease</a:t>
            </a:r>
            <a:r>
              <a:rPr lang="it-IT" sz="1600" dirty="0"/>
              <a:t> after negative PET-CT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04B39F-20E4-42DC-BE2A-BC86145A4063}"/>
              </a:ext>
            </a:extLst>
          </p:cNvPr>
          <p:cNvSpPr/>
          <p:nvPr/>
        </p:nvSpPr>
        <p:spPr>
          <a:xfrm>
            <a:off x="2813538" y="2640987"/>
            <a:ext cx="1781907" cy="13129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/>
              <a:t>cN1 or CN0 and high </a:t>
            </a:r>
            <a:r>
              <a:rPr lang="it-IT" sz="1600" dirty="0" err="1"/>
              <a:t>probability</a:t>
            </a:r>
            <a:r>
              <a:rPr lang="it-IT" sz="1600" dirty="0"/>
              <a:t> of </a:t>
            </a:r>
            <a:r>
              <a:rPr lang="it-IT" sz="1600" dirty="0" err="1"/>
              <a:t>unforeseen</a:t>
            </a:r>
            <a:r>
              <a:rPr lang="it-IT" sz="1600" dirty="0"/>
              <a:t> N2 </a:t>
            </a:r>
            <a:r>
              <a:rPr lang="it-IT" sz="1600" dirty="0" err="1"/>
              <a:t>disease</a:t>
            </a:r>
            <a:r>
              <a:rPr lang="it-IT" sz="1600" dirty="0"/>
              <a:t> after negative PET-CT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FF7A08-B028-4C69-96A4-1CA850DBD612}"/>
              </a:ext>
            </a:extLst>
          </p:cNvPr>
          <p:cNvSpPr/>
          <p:nvPr/>
        </p:nvSpPr>
        <p:spPr>
          <a:xfrm>
            <a:off x="2813537" y="4203452"/>
            <a:ext cx="1781907" cy="7008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Tissue</a:t>
            </a:r>
            <a:r>
              <a:rPr lang="it-IT" sz="1600" dirty="0"/>
              <a:t> </a:t>
            </a:r>
            <a:r>
              <a:rPr lang="it-IT" sz="1600" dirty="0" err="1"/>
              <a:t>confirmation</a:t>
            </a:r>
            <a:r>
              <a:rPr lang="it-IT" sz="1600" dirty="0"/>
              <a:t>: EBUS/EUS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1D14E3-3749-4F8C-A437-080CD4602AB2}"/>
              </a:ext>
            </a:extLst>
          </p:cNvPr>
          <p:cNvSpPr/>
          <p:nvPr/>
        </p:nvSpPr>
        <p:spPr>
          <a:xfrm>
            <a:off x="1828801" y="5175361"/>
            <a:ext cx="1383322" cy="4513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Mediastinal</a:t>
            </a:r>
            <a:r>
              <a:rPr lang="it-IT" sz="1400" dirty="0"/>
              <a:t> </a:t>
            </a:r>
            <a:r>
              <a:rPr lang="it-IT" sz="1400" dirty="0" err="1"/>
              <a:t>LN’s</a:t>
            </a:r>
            <a:r>
              <a:rPr lang="it-IT" sz="1400" dirty="0"/>
              <a:t> negative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A099E9-7CC3-4AFE-A6A5-DFC567C86F22}"/>
              </a:ext>
            </a:extLst>
          </p:cNvPr>
          <p:cNvSpPr/>
          <p:nvPr/>
        </p:nvSpPr>
        <p:spPr>
          <a:xfrm>
            <a:off x="3991709" y="5153751"/>
            <a:ext cx="1383322" cy="4513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Mediastinal</a:t>
            </a:r>
            <a:r>
              <a:rPr lang="it-IT" sz="1400" dirty="0"/>
              <a:t> </a:t>
            </a:r>
            <a:r>
              <a:rPr lang="it-IT" sz="1400" dirty="0" err="1"/>
              <a:t>LN’s</a:t>
            </a:r>
            <a:r>
              <a:rPr lang="it-IT" sz="1400" dirty="0"/>
              <a:t> positive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5E22E2-6A14-4B3C-8616-FF852C71B239}"/>
              </a:ext>
            </a:extLst>
          </p:cNvPr>
          <p:cNvSpPr/>
          <p:nvPr/>
        </p:nvSpPr>
        <p:spPr>
          <a:xfrm>
            <a:off x="2473569" y="6383215"/>
            <a:ext cx="3707424" cy="357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Surgery or radical 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8771D1-78B5-4466-824B-5C51D10793F7}"/>
              </a:ext>
            </a:extLst>
          </p:cNvPr>
          <p:cNvSpPr/>
          <p:nvPr/>
        </p:nvSpPr>
        <p:spPr>
          <a:xfrm>
            <a:off x="6685085" y="5867400"/>
            <a:ext cx="3053862" cy="3282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Surgery or radical RT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FB0DA8-5B5D-4533-AFF0-AB097972A7DB}"/>
              </a:ext>
            </a:extLst>
          </p:cNvPr>
          <p:cNvSpPr/>
          <p:nvPr/>
        </p:nvSpPr>
        <p:spPr>
          <a:xfrm>
            <a:off x="5832232" y="5153751"/>
            <a:ext cx="1383322" cy="4513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Mediastinal</a:t>
            </a:r>
            <a:r>
              <a:rPr lang="it-IT" sz="1400" dirty="0"/>
              <a:t> </a:t>
            </a:r>
            <a:r>
              <a:rPr lang="it-IT" sz="1400" dirty="0" err="1"/>
              <a:t>LN’s</a:t>
            </a:r>
            <a:r>
              <a:rPr lang="it-IT" sz="1400" dirty="0"/>
              <a:t> negative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6A86B5-A01A-4805-942D-1419CE790328}"/>
              </a:ext>
            </a:extLst>
          </p:cNvPr>
          <p:cNvSpPr/>
          <p:nvPr/>
        </p:nvSpPr>
        <p:spPr>
          <a:xfrm>
            <a:off x="7995140" y="5132141"/>
            <a:ext cx="1383322" cy="4513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Mediastinal</a:t>
            </a:r>
            <a:r>
              <a:rPr lang="it-IT" sz="1400" dirty="0"/>
              <a:t> </a:t>
            </a:r>
            <a:r>
              <a:rPr lang="it-IT" sz="1400" dirty="0" err="1"/>
              <a:t>LN’s</a:t>
            </a:r>
            <a:r>
              <a:rPr lang="it-IT" sz="1400" dirty="0"/>
              <a:t> positive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A7C5A-6FF3-4CC9-A231-0373AA6AD8E5}"/>
              </a:ext>
            </a:extLst>
          </p:cNvPr>
          <p:cNvSpPr/>
          <p:nvPr/>
        </p:nvSpPr>
        <p:spPr>
          <a:xfrm>
            <a:off x="6705604" y="4203452"/>
            <a:ext cx="1781907" cy="7008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Tissue</a:t>
            </a:r>
            <a:r>
              <a:rPr lang="it-IT" sz="1600" dirty="0"/>
              <a:t> </a:t>
            </a:r>
            <a:r>
              <a:rPr lang="it-IT" sz="1600" dirty="0" err="1"/>
              <a:t>confirmation</a:t>
            </a:r>
            <a:r>
              <a:rPr lang="it-IT" sz="1600" dirty="0"/>
              <a:t>: EBUS/EUS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3B96C5-7B01-4B60-8A61-C73C97E52ACA}"/>
              </a:ext>
            </a:extLst>
          </p:cNvPr>
          <p:cNvSpPr/>
          <p:nvPr/>
        </p:nvSpPr>
        <p:spPr>
          <a:xfrm>
            <a:off x="6884378" y="3545854"/>
            <a:ext cx="1383322" cy="4513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Mediastinal</a:t>
            </a:r>
            <a:r>
              <a:rPr lang="it-IT" sz="1400" dirty="0"/>
              <a:t> </a:t>
            </a:r>
            <a:r>
              <a:rPr lang="it-IT" sz="1400" dirty="0" err="1"/>
              <a:t>LN’s</a:t>
            </a:r>
            <a:r>
              <a:rPr lang="it-IT" sz="1400" dirty="0"/>
              <a:t> negative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14C0F-2749-4E80-8EEB-773173C85A9E}"/>
              </a:ext>
            </a:extLst>
          </p:cNvPr>
          <p:cNvSpPr/>
          <p:nvPr/>
        </p:nvSpPr>
        <p:spPr>
          <a:xfrm>
            <a:off x="9047286" y="3524244"/>
            <a:ext cx="1383322" cy="4513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Mediastinal</a:t>
            </a:r>
            <a:r>
              <a:rPr lang="it-IT" sz="1400" dirty="0"/>
              <a:t> </a:t>
            </a:r>
            <a:r>
              <a:rPr lang="it-IT" sz="1400" dirty="0" err="1"/>
              <a:t>LN’s</a:t>
            </a:r>
            <a:r>
              <a:rPr lang="it-IT" sz="1400" dirty="0"/>
              <a:t> positive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321B7F-865D-4907-B203-B75B60846025}"/>
              </a:ext>
            </a:extLst>
          </p:cNvPr>
          <p:cNvSpPr/>
          <p:nvPr/>
        </p:nvSpPr>
        <p:spPr>
          <a:xfrm>
            <a:off x="7672758" y="2969776"/>
            <a:ext cx="2066189" cy="4513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Tissue</a:t>
            </a:r>
            <a:r>
              <a:rPr lang="it-IT" sz="1600" dirty="0"/>
              <a:t> </a:t>
            </a:r>
            <a:r>
              <a:rPr lang="it-IT" sz="1600" dirty="0" err="1"/>
              <a:t>confirmation</a:t>
            </a:r>
            <a:r>
              <a:rPr lang="it-IT" sz="1600" dirty="0"/>
              <a:t>: EBUS/EUS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E88039-AF21-4A53-A2E2-EED9103319C4}"/>
              </a:ext>
            </a:extLst>
          </p:cNvPr>
          <p:cNvSpPr/>
          <p:nvPr/>
        </p:nvSpPr>
        <p:spPr>
          <a:xfrm>
            <a:off x="8440617" y="2263821"/>
            <a:ext cx="1383322" cy="4513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Mediastinal</a:t>
            </a:r>
            <a:r>
              <a:rPr lang="it-IT" sz="1400" dirty="0"/>
              <a:t> </a:t>
            </a:r>
            <a:r>
              <a:rPr lang="it-IT" sz="1400" dirty="0" err="1"/>
              <a:t>LN’s</a:t>
            </a:r>
            <a:r>
              <a:rPr lang="it-IT" sz="1400" dirty="0"/>
              <a:t> negative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BA29CB-C123-40D8-9C0C-1C3CEC43590D}"/>
              </a:ext>
            </a:extLst>
          </p:cNvPr>
          <p:cNvSpPr/>
          <p:nvPr/>
        </p:nvSpPr>
        <p:spPr>
          <a:xfrm>
            <a:off x="10603525" y="2242211"/>
            <a:ext cx="1383322" cy="4513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Mediastinal</a:t>
            </a:r>
            <a:r>
              <a:rPr lang="it-IT" sz="1400" dirty="0"/>
              <a:t> </a:t>
            </a:r>
            <a:r>
              <a:rPr lang="it-IT" sz="1400" dirty="0" err="1"/>
              <a:t>LN’s</a:t>
            </a:r>
            <a:r>
              <a:rPr lang="it-IT" sz="1400" dirty="0"/>
              <a:t> positive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F8A2850-808D-4800-8B33-10D8DF803033}"/>
              </a:ext>
            </a:extLst>
          </p:cNvPr>
          <p:cNvSpPr/>
          <p:nvPr/>
        </p:nvSpPr>
        <p:spPr>
          <a:xfrm>
            <a:off x="10125811" y="2973708"/>
            <a:ext cx="2066189" cy="4513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Tissue</a:t>
            </a:r>
            <a:r>
              <a:rPr lang="it-IT" sz="1600" dirty="0"/>
              <a:t> </a:t>
            </a:r>
            <a:r>
              <a:rPr lang="it-IT" sz="1600" dirty="0" err="1"/>
              <a:t>confirmation</a:t>
            </a:r>
            <a:r>
              <a:rPr lang="it-IT" sz="1600" dirty="0"/>
              <a:t>: EBUS/EUS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05C9E8C-4E7A-4314-93D3-B93A9ABB0050}"/>
              </a:ext>
            </a:extLst>
          </p:cNvPr>
          <p:cNvCxnSpPr/>
          <p:nvPr/>
        </p:nvCxnSpPr>
        <p:spPr>
          <a:xfrm>
            <a:off x="756139" y="2121874"/>
            <a:ext cx="0" cy="519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326613F-55E0-4320-9820-8707F561DBE0}"/>
              </a:ext>
            </a:extLst>
          </p:cNvPr>
          <p:cNvCxnSpPr/>
          <p:nvPr/>
        </p:nvCxnSpPr>
        <p:spPr>
          <a:xfrm>
            <a:off x="3810001" y="2121873"/>
            <a:ext cx="0" cy="519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4335E5E-9C1B-4EA1-85DD-46D3A808FEAE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3704490" y="3943895"/>
            <a:ext cx="1" cy="259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DDF41F0-BADB-4285-9E6B-7EB25BF8B5B2}"/>
              </a:ext>
            </a:extLst>
          </p:cNvPr>
          <p:cNvCxnSpPr>
            <a:cxnSpLocks/>
          </p:cNvCxnSpPr>
          <p:nvPr/>
        </p:nvCxnSpPr>
        <p:spPr>
          <a:xfrm>
            <a:off x="2813537" y="4838697"/>
            <a:ext cx="0" cy="336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F55D257-402D-428C-BBAB-229E07550375}"/>
              </a:ext>
            </a:extLst>
          </p:cNvPr>
          <p:cNvCxnSpPr>
            <a:cxnSpLocks/>
          </p:cNvCxnSpPr>
          <p:nvPr/>
        </p:nvCxnSpPr>
        <p:spPr>
          <a:xfrm>
            <a:off x="4595444" y="4804803"/>
            <a:ext cx="0" cy="336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E4C0D24-7663-4018-9D53-39DE565ACA73}"/>
              </a:ext>
            </a:extLst>
          </p:cNvPr>
          <p:cNvCxnSpPr>
            <a:cxnSpLocks/>
          </p:cNvCxnSpPr>
          <p:nvPr/>
        </p:nvCxnSpPr>
        <p:spPr>
          <a:xfrm>
            <a:off x="222738" y="6591664"/>
            <a:ext cx="22508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0ABF504-530C-4602-91AF-27D989A10AFD}"/>
              </a:ext>
            </a:extLst>
          </p:cNvPr>
          <p:cNvCxnSpPr/>
          <p:nvPr/>
        </p:nvCxnSpPr>
        <p:spPr>
          <a:xfrm>
            <a:off x="205153" y="3953972"/>
            <a:ext cx="0" cy="26376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CB09B51-C597-4ED1-B426-DE4510954B0F}"/>
              </a:ext>
            </a:extLst>
          </p:cNvPr>
          <p:cNvCxnSpPr>
            <a:cxnSpLocks/>
          </p:cNvCxnSpPr>
          <p:nvPr/>
        </p:nvCxnSpPr>
        <p:spPr>
          <a:xfrm>
            <a:off x="2813537" y="5626699"/>
            <a:ext cx="0" cy="756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987039-BEF0-4B35-AFF5-42F5B7D7A9F4}"/>
              </a:ext>
            </a:extLst>
          </p:cNvPr>
          <p:cNvCxnSpPr>
            <a:cxnSpLocks/>
          </p:cNvCxnSpPr>
          <p:nvPr/>
        </p:nvCxnSpPr>
        <p:spPr>
          <a:xfrm>
            <a:off x="4683370" y="6040680"/>
            <a:ext cx="20017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769D62D-AF43-4533-9247-706A0BE9B585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4683370" y="5605089"/>
            <a:ext cx="0" cy="4355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933B1E3-2B01-4985-8FD9-472C1B30FE62}"/>
              </a:ext>
            </a:extLst>
          </p:cNvPr>
          <p:cNvCxnSpPr>
            <a:cxnSpLocks/>
          </p:cNvCxnSpPr>
          <p:nvPr/>
        </p:nvCxnSpPr>
        <p:spPr>
          <a:xfrm>
            <a:off x="6705604" y="4872591"/>
            <a:ext cx="0" cy="259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EDE4C61-5883-4994-9F5C-AE86C0C04498}"/>
              </a:ext>
            </a:extLst>
          </p:cNvPr>
          <p:cNvCxnSpPr>
            <a:cxnSpLocks/>
          </p:cNvCxnSpPr>
          <p:nvPr/>
        </p:nvCxnSpPr>
        <p:spPr>
          <a:xfrm>
            <a:off x="8487511" y="4838697"/>
            <a:ext cx="0" cy="293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F22285D-0CB4-4E1F-8C38-C51DF3AEA59A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7573111" y="3997192"/>
            <a:ext cx="2928" cy="216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0D0406E-97A3-476E-B7A5-02A16BEFD92A}"/>
              </a:ext>
            </a:extLst>
          </p:cNvPr>
          <p:cNvCxnSpPr>
            <a:cxnSpLocks/>
          </p:cNvCxnSpPr>
          <p:nvPr/>
        </p:nvCxnSpPr>
        <p:spPr>
          <a:xfrm>
            <a:off x="7672763" y="3299123"/>
            <a:ext cx="0" cy="259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F2106B8-48B0-413E-99A8-0DB0D7EC306F}"/>
              </a:ext>
            </a:extLst>
          </p:cNvPr>
          <p:cNvCxnSpPr>
            <a:cxnSpLocks/>
          </p:cNvCxnSpPr>
          <p:nvPr/>
        </p:nvCxnSpPr>
        <p:spPr>
          <a:xfrm>
            <a:off x="9741889" y="3226768"/>
            <a:ext cx="0" cy="293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0C407AD-F7CF-480F-91F7-002D43071406}"/>
              </a:ext>
            </a:extLst>
          </p:cNvPr>
          <p:cNvCxnSpPr>
            <a:cxnSpLocks/>
          </p:cNvCxnSpPr>
          <p:nvPr/>
        </p:nvCxnSpPr>
        <p:spPr>
          <a:xfrm flipH="1">
            <a:off x="11831501" y="3429000"/>
            <a:ext cx="2945" cy="26116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B214A73-A5CE-4759-9107-F6EC486D8D1D}"/>
              </a:ext>
            </a:extLst>
          </p:cNvPr>
          <p:cNvCxnSpPr>
            <a:cxnSpLocks/>
            <a:endCxn id="13" idx="3"/>
          </p:cNvCxnSpPr>
          <p:nvPr/>
        </p:nvCxnSpPr>
        <p:spPr>
          <a:xfrm flipH="1">
            <a:off x="9738947" y="6031523"/>
            <a:ext cx="20925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9D330B20-4105-429E-A9D8-00EC0D39CEF9}"/>
              </a:ext>
            </a:extLst>
          </p:cNvPr>
          <p:cNvCxnSpPr>
            <a:cxnSpLocks/>
          </p:cNvCxnSpPr>
          <p:nvPr/>
        </p:nvCxnSpPr>
        <p:spPr>
          <a:xfrm>
            <a:off x="8686801" y="5573956"/>
            <a:ext cx="0" cy="293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BBBCA14-A622-49DD-924D-6A62B49924D1}"/>
              </a:ext>
            </a:extLst>
          </p:cNvPr>
          <p:cNvCxnSpPr>
            <a:cxnSpLocks/>
          </p:cNvCxnSpPr>
          <p:nvPr/>
        </p:nvCxnSpPr>
        <p:spPr>
          <a:xfrm>
            <a:off x="9548447" y="3997192"/>
            <a:ext cx="0" cy="1829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5C4302C-93C3-4C4D-BC19-8B388F5B03E8}"/>
              </a:ext>
            </a:extLst>
          </p:cNvPr>
          <p:cNvCxnSpPr>
            <a:cxnSpLocks/>
          </p:cNvCxnSpPr>
          <p:nvPr/>
        </p:nvCxnSpPr>
        <p:spPr>
          <a:xfrm>
            <a:off x="9059010" y="2693549"/>
            <a:ext cx="0" cy="293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C6DCCA6-2BE2-4580-A1F6-43E838EDC645}"/>
              </a:ext>
            </a:extLst>
          </p:cNvPr>
          <p:cNvCxnSpPr>
            <a:cxnSpLocks/>
          </p:cNvCxnSpPr>
          <p:nvPr/>
        </p:nvCxnSpPr>
        <p:spPr>
          <a:xfrm>
            <a:off x="11333287" y="2693549"/>
            <a:ext cx="0" cy="293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2D9AE13-54C7-4A86-AFDF-A880052390CC}"/>
              </a:ext>
            </a:extLst>
          </p:cNvPr>
          <p:cNvCxnSpPr>
            <a:cxnSpLocks/>
          </p:cNvCxnSpPr>
          <p:nvPr/>
        </p:nvCxnSpPr>
        <p:spPr>
          <a:xfrm>
            <a:off x="8686801" y="2003718"/>
            <a:ext cx="0" cy="259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6BE34742-F207-4CA8-B15D-9D8F95E48964}"/>
              </a:ext>
            </a:extLst>
          </p:cNvPr>
          <p:cNvCxnSpPr>
            <a:cxnSpLocks/>
          </p:cNvCxnSpPr>
          <p:nvPr/>
        </p:nvCxnSpPr>
        <p:spPr>
          <a:xfrm>
            <a:off x="11734805" y="1948767"/>
            <a:ext cx="0" cy="293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40FB4FD-6FD5-4CC7-805B-1A70A6410E8F}"/>
              </a:ext>
            </a:extLst>
          </p:cNvPr>
          <p:cNvCxnSpPr>
            <a:cxnSpLocks/>
          </p:cNvCxnSpPr>
          <p:nvPr/>
        </p:nvCxnSpPr>
        <p:spPr>
          <a:xfrm>
            <a:off x="6025663" y="5626699"/>
            <a:ext cx="0" cy="7037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E771B4B-7868-4097-ACFC-2080B8EECB59}"/>
              </a:ext>
            </a:extLst>
          </p:cNvPr>
          <p:cNvCxnSpPr>
            <a:cxnSpLocks/>
          </p:cNvCxnSpPr>
          <p:nvPr/>
        </p:nvCxnSpPr>
        <p:spPr>
          <a:xfrm>
            <a:off x="6008078" y="1359875"/>
            <a:ext cx="0" cy="1172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2963D0A-A550-4B09-A7F9-748EBEE9760A}"/>
              </a:ext>
            </a:extLst>
          </p:cNvPr>
          <p:cNvCxnSpPr>
            <a:cxnSpLocks/>
          </p:cNvCxnSpPr>
          <p:nvPr/>
        </p:nvCxnSpPr>
        <p:spPr>
          <a:xfrm flipV="1">
            <a:off x="2283070" y="1469594"/>
            <a:ext cx="7927732" cy="75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93A3C23B-7699-46C3-ADE3-1B1186418C9A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2283070" y="1469594"/>
            <a:ext cx="0" cy="259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53CA8705-8682-4593-85B0-4B011EC2745A}"/>
              </a:ext>
            </a:extLst>
          </p:cNvPr>
          <p:cNvCxnSpPr>
            <a:cxnSpLocks/>
          </p:cNvCxnSpPr>
          <p:nvPr/>
        </p:nvCxnSpPr>
        <p:spPr>
          <a:xfrm>
            <a:off x="10210802" y="1482963"/>
            <a:ext cx="0" cy="188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E6DC3022-37B3-4A80-B90A-347C3D0E7759}"/>
              </a:ext>
            </a:extLst>
          </p:cNvPr>
          <p:cNvSpPr txBox="1"/>
          <p:nvPr/>
        </p:nvSpPr>
        <p:spPr>
          <a:xfrm>
            <a:off x="1639188" y="281752"/>
            <a:ext cx="8987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Central </a:t>
            </a:r>
            <a:r>
              <a:rPr lang="it-IT" dirty="0" err="1">
                <a:solidFill>
                  <a:srgbClr val="FF0000"/>
                </a:solidFill>
              </a:rPr>
              <a:t>tumor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dirty="0" err="1">
                <a:solidFill>
                  <a:srgbClr val="FF0000"/>
                </a:solidFill>
              </a:rPr>
              <a:t>suspected</a:t>
            </a:r>
            <a:r>
              <a:rPr lang="it-IT" dirty="0">
                <a:solidFill>
                  <a:srgbClr val="FF0000"/>
                </a:solidFill>
              </a:rPr>
              <a:t> N1, T&gt; 3 cm, </a:t>
            </a:r>
            <a:r>
              <a:rPr lang="it-IT" dirty="0" err="1">
                <a:solidFill>
                  <a:srgbClr val="FF0000"/>
                </a:solidFill>
              </a:rPr>
              <a:t>patient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characteristics</a:t>
            </a:r>
            <a:r>
              <a:rPr lang="it-IT" dirty="0">
                <a:solidFill>
                  <a:srgbClr val="FF0000"/>
                </a:solidFill>
              </a:rPr>
              <a:t> (age, gender), </a:t>
            </a:r>
            <a:r>
              <a:rPr lang="it-IT" dirty="0" err="1">
                <a:solidFill>
                  <a:srgbClr val="FF0000"/>
                </a:solidFill>
              </a:rPr>
              <a:t>histology</a:t>
            </a:r>
            <a:r>
              <a:rPr lang="it-IT" dirty="0">
                <a:solidFill>
                  <a:srgbClr val="FF0000"/>
                </a:solidFill>
              </a:rPr>
              <a:t> (</a:t>
            </a:r>
            <a:r>
              <a:rPr lang="it-IT" dirty="0" err="1">
                <a:solidFill>
                  <a:srgbClr val="FF0000"/>
                </a:solidFill>
              </a:rPr>
              <a:t>adk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dirty="0" err="1">
                <a:solidFill>
                  <a:srgbClr val="FF0000"/>
                </a:solidFill>
              </a:rPr>
              <a:t>scc</a:t>
            </a:r>
            <a:r>
              <a:rPr lang="it-IT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B43D559-6E44-4B60-BD31-36489F44F465}"/>
              </a:ext>
            </a:extLst>
          </p:cNvPr>
          <p:cNvSpPr txBox="1"/>
          <p:nvPr/>
        </p:nvSpPr>
        <p:spPr>
          <a:xfrm>
            <a:off x="8804025" y="6438751"/>
            <a:ext cx="3387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Leiro</a:t>
            </a:r>
            <a:r>
              <a:rPr lang="it-IT" dirty="0"/>
              <a:t>-Fernandez et al, 2021</a:t>
            </a:r>
          </a:p>
        </p:txBody>
      </p:sp>
    </p:spTree>
    <p:extLst>
      <p:ext uri="{BB962C8B-B14F-4D97-AF65-F5344CB8AC3E}">
        <p14:creationId xmlns:p14="http://schemas.microsoft.com/office/powerpoint/2010/main" val="3586831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1BBB17-3844-47AC-B59E-004184612C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154" b="6308"/>
          <a:stretch/>
        </p:blipFill>
        <p:spPr>
          <a:xfrm>
            <a:off x="158261" y="152400"/>
            <a:ext cx="7925923" cy="41382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A05ABA-6257-4AC4-B95F-3F9B4EF730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923" b="4461"/>
          <a:stretch/>
        </p:blipFill>
        <p:spPr>
          <a:xfrm>
            <a:off x="4121221" y="2309445"/>
            <a:ext cx="7825045" cy="41382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275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B23F2B-0E20-41AE-96B6-5EC26C9A47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57" t="14606" b="51637"/>
          <a:stretch/>
        </p:blipFill>
        <p:spPr>
          <a:xfrm>
            <a:off x="113390" y="2397369"/>
            <a:ext cx="4390292" cy="19343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77C753-1A7E-4ED3-8C0D-A9DEC15D13B2}"/>
              </a:ext>
            </a:extLst>
          </p:cNvPr>
          <p:cNvSpPr txBox="1"/>
          <p:nvPr/>
        </p:nvSpPr>
        <p:spPr>
          <a:xfrm>
            <a:off x="2116015" y="1459523"/>
            <a:ext cx="38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2B87D8-ABAF-41A3-9E20-F39E1F194FCB}"/>
              </a:ext>
            </a:extLst>
          </p:cNvPr>
          <p:cNvSpPr txBox="1"/>
          <p:nvPr/>
        </p:nvSpPr>
        <p:spPr>
          <a:xfrm>
            <a:off x="6095995" y="1459520"/>
            <a:ext cx="455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BA8FC9-A5CF-4E57-ADD0-DB4A516E3C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1" t="8001" r="433" b="47385"/>
          <a:stretch/>
        </p:blipFill>
        <p:spPr>
          <a:xfrm>
            <a:off x="4700954" y="2397369"/>
            <a:ext cx="3276600" cy="19352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984EE5-F939-4E8A-9C73-D6E05F1EA128}"/>
              </a:ext>
            </a:extLst>
          </p:cNvPr>
          <p:cNvSpPr txBox="1"/>
          <p:nvPr/>
        </p:nvSpPr>
        <p:spPr>
          <a:xfrm>
            <a:off x="9970472" y="832335"/>
            <a:ext cx="5437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36A61B-4B26-4C19-A93F-127ED96157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6" t="14769" r="3269" b="52000"/>
          <a:stretch/>
        </p:blipFill>
        <p:spPr>
          <a:xfrm>
            <a:off x="8436767" y="1553307"/>
            <a:ext cx="3552829" cy="21863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B51EBC-8D0A-43C0-921A-F377B1EE2B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86" t="8616" r="930" b="50000"/>
          <a:stretch/>
        </p:blipFill>
        <p:spPr>
          <a:xfrm>
            <a:off x="8436767" y="3875859"/>
            <a:ext cx="3574378" cy="20560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074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FE201-D5AE-47A8-AE65-63D7B40D0C51}"/>
              </a:ext>
            </a:extLst>
          </p:cNvPr>
          <p:cNvSpPr txBox="1">
            <a:spLocks/>
          </p:cNvSpPr>
          <p:nvPr/>
        </p:nvSpPr>
        <p:spPr>
          <a:xfrm>
            <a:off x="838200" y="38857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/>
              <a:t>Contenuto della relazione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0E0DC-2CCA-4899-8AC4-9AF6208D996B}"/>
              </a:ext>
            </a:extLst>
          </p:cNvPr>
          <p:cNvSpPr txBox="1">
            <a:spLocks/>
          </p:cNvSpPr>
          <p:nvPr/>
        </p:nvSpPr>
        <p:spPr>
          <a:xfrm>
            <a:off x="838200" y="1849072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solidFill>
                  <a:schemeClr val="bg1">
                    <a:lumMod val="85000"/>
                  </a:schemeClr>
                </a:solidFill>
              </a:rPr>
              <a:t>Uso razionale dell’imaging nella stadiazione del NSCLC</a:t>
            </a:r>
          </a:p>
          <a:p>
            <a:r>
              <a:rPr lang="it-IT">
                <a:solidFill>
                  <a:schemeClr val="bg1">
                    <a:lumMod val="85000"/>
                  </a:schemeClr>
                </a:solidFill>
              </a:rPr>
              <a:t>Linee guida</a:t>
            </a:r>
          </a:p>
          <a:p>
            <a:r>
              <a:rPr lang="it-IT">
                <a:solidFill>
                  <a:schemeClr val="bg1">
                    <a:lumMod val="85000"/>
                  </a:schemeClr>
                </a:solidFill>
              </a:rPr>
              <a:t>Evidence-based medicine</a:t>
            </a:r>
          </a:p>
          <a:p>
            <a:r>
              <a:rPr lang="it-IT"/>
              <a:t>Prospettive attuali e future: intelligenza artificiale e radiomica</a:t>
            </a:r>
          </a:p>
          <a:p>
            <a:r>
              <a:rPr lang="it-IT">
                <a:solidFill>
                  <a:schemeClr val="bg1">
                    <a:lumMod val="85000"/>
                  </a:schemeClr>
                </a:solidFill>
              </a:rPr>
              <a:t>Conclusioni</a:t>
            </a:r>
            <a:endParaRPr lang="it-IT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85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84092-9095-4C79-B204-9376BDFBACC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/>
              <a:t>Intelligenza artificiale e </a:t>
            </a:r>
            <a:r>
              <a:rPr lang="it-IT" dirty="0" err="1"/>
              <a:t>radiomica</a:t>
            </a:r>
            <a:endParaRPr lang="it-I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B72005-D603-421A-BE9C-97E12B6286A2}"/>
              </a:ext>
            </a:extLst>
          </p:cNvPr>
          <p:cNvSpPr/>
          <p:nvPr/>
        </p:nvSpPr>
        <p:spPr>
          <a:xfrm>
            <a:off x="2028093" y="1737582"/>
            <a:ext cx="2110153" cy="7913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Whole </a:t>
            </a:r>
            <a:r>
              <a:rPr lang="it-IT" dirty="0" err="1"/>
              <a:t>popolution</a:t>
            </a:r>
            <a:endParaRPr lang="it-IT" dirty="0"/>
          </a:p>
          <a:p>
            <a:pPr algn="ctr"/>
            <a:r>
              <a:rPr lang="it-IT" dirty="0"/>
              <a:t>(n=124 </a:t>
            </a:r>
            <a:r>
              <a:rPr lang="it-IT" dirty="0" err="1"/>
              <a:t>pts</a:t>
            </a:r>
            <a:r>
              <a:rPr lang="it-IT" dirty="0"/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1B2553-C3B4-4383-BD95-439B1514948C}"/>
              </a:ext>
            </a:extLst>
          </p:cNvPr>
          <p:cNvSpPr/>
          <p:nvPr/>
        </p:nvSpPr>
        <p:spPr>
          <a:xfrm>
            <a:off x="468920" y="2943593"/>
            <a:ext cx="2110153" cy="6143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LN + (n=61 </a:t>
            </a:r>
            <a:r>
              <a:rPr lang="it-IT" dirty="0" err="1"/>
              <a:t>pts</a:t>
            </a:r>
            <a:r>
              <a:rPr lang="it-IT" dirty="0"/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2D1B61-BBC1-4B9B-8057-23F31C2993B0}"/>
              </a:ext>
            </a:extLst>
          </p:cNvPr>
          <p:cNvSpPr/>
          <p:nvPr/>
        </p:nvSpPr>
        <p:spPr>
          <a:xfrm>
            <a:off x="3616567" y="2943593"/>
            <a:ext cx="2110153" cy="614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LN – (n=63 </a:t>
            </a:r>
            <a:r>
              <a:rPr lang="it-IT" dirty="0" err="1"/>
              <a:t>pts</a:t>
            </a:r>
            <a:r>
              <a:rPr lang="it-IT" dirty="0"/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AF8CF2-3348-421A-8534-9C28CB144EE1}"/>
              </a:ext>
            </a:extLst>
          </p:cNvPr>
          <p:cNvSpPr/>
          <p:nvPr/>
        </p:nvSpPr>
        <p:spPr>
          <a:xfrm>
            <a:off x="111368" y="4911978"/>
            <a:ext cx="1395047" cy="45463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N=89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0E293E-DAE7-42ED-BD25-323212AD65B0}"/>
              </a:ext>
            </a:extLst>
          </p:cNvPr>
          <p:cNvSpPr/>
          <p:nvPr/>
        </p:nvSpPr>
        <p:spPr>
          <a:xfrm>
            <a:off x="1523997" y="4911978"/>
            <a:ext cx="1395048" cy="454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N=96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495BE1-28E9-4F13-A3F2-A3F3EEB11A74}"/>
              </a:ext>
            </a:extLst>
          </p:cNvPr>
          <p:cNvSpPr/>
          <p:nvPr/>
        </p:nvSpPr>
        <p:spPr>
          <a:xfrm>
            <a:off x="3276597" y="4911978"/>
            <a:ext cx="1395047" cy="45463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N=38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5FADB5-D3B0-4B98-BA5B-20AD395D4D35}"/>
              </a:ext>
            </a:extLst>
          </p:cNvPr>
          <p:cNvSpPr/>
          <p:nvPr/>
        </p:nvSpPr>
        <p:spPr>
          <a:xfrm>
            <a:off x="4689226" y="4911978"/>
            <a:ext cx="1395048" cy="454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N=40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85CCF7-4D1F-49C1-AD7F-82F9EE29B124}"/>
              </a:ext>
            </a:extLst>
          </p:cNvPr>
          <p:cNvSpPr/>
          <p:nvPr/>
        </p:nvSpPr>
        <p:spPr>
          <a:xfrm>
            <a:off x="468919" y="3785088"/>
            <a:ext cx="2110153" cy="6143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Malignant</a:t>
            </a:r>
            <a:r>
              <a:rPr lang="it-IT" dirty="0"/>
              <a:t> LN</a:t>
            </a:r>
          </a:p>
          <a:p>
            <a:pPr algn="ctr"/>
            <a:r>
              <a:rPr lang="it-IT" dirty="0"/>
              <a:t> (n=127)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684D55-060D-4B91-ABA4-A4D9A811179B}"/>
              </a:ext>
            </a:extLst>
          </p:cNvPr>
          <p:cNvSpPr/>
          <p:nvPr/>
        </p:nvSpPr>
        <p:spPr>
          <a:xfrm>
            <a:off x="3616567" y="3785088"/>
            <a:ext cx="2110153" cy="614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Benign</a:t>
            </a:r>
            <a:r>
              <a:rPr lang="it-IT" dirty="0"/>
              <a:t> LN</a:t>
            </a:r>
          </a:p>
          <a:p>
            <a:pPr algn="ctr"/>
            <a:r>
              <a:rPr lang="it-IT" dirty="0"/>
              <a:t>(n=136)</a:t>
            </a: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467100DB-BA3F-4147-A84C-5E5A520AA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131316"/>
              </p:ext>
            </p:extLst>
          </p:nvPr>
        </p:nvGraphicFramePr>
        <p:xfrm>
          <a:off x="6183918" y="1737582"/>
          <a:ext cx="5958873" cy="3517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361">
                  <a:extLst>
                    <a:ext uri="{9D8B030D-6E8A-4147-A177-3AD203B41FA5}">
                      <a16:colId xmlns:a16="http://schemas.microsoft.com/office/drawing/2014/main" val="248885674"/>
                    </a:ext>
                  </a:extLst>
                </a:gridCol>
                <a:gridCol w="1050101">
                  <a:extLst>
                    <a:ext uri="{9D8B030D-6E8A-4147-A177-3AD203B41FA5}">
                      <a16:colId xmlns:a16="http://schemas.microsoft.com/office/drawing/2014/main" val="110507798"/>
                    </a:ext>
                  </a:extLst>
                </a:gridCol>
                <a:gridCol w="744977">
                  <a:extLst>
                    <a:ext uri="{9D8B030D-6E8A-4147-A177-3AD203B41FA5}">
                      <a16:colId xmlns:a16="http://schemas.microsoft.com/office/drawing/2014/main" val="1882638171"/>
                    </a:ext>
                  </a:extLst>
                </a:gridCol>
                <a:gridCol w="1007173">
                  <a:extLst>
                    <a:ext uri="{9D8B030D-6E8A-4147-A177-3AD203B41FA5}">
                      <a16:colId xmlns:a16="http://schemas.microsoft.com/office/drawing/2014/main" val="563177814"/>
                    </a:ext>
                  </a:extLst>
                </a:gridCol>
                <a:gridCol w="1151224">
                  <a:extLst>
                    <a:ext uri="{9D8B030D-6E8A-4147-A177-3AD203B41FA5}">
                      <a16:colId xmlns:a16="http://schemas.microsoft.com/office/drawing/2014/main" val="3547932810"/>
                    </a:ext>
                  </a:extLst>
                </a:gridCol>
                <a:gridCol w="1049037">
                  <a:extLst>
                    <a:ext uri="{9D8B030D-6E8A-4147-A177-3AD203B41FA5}">
                      <a16:colId xmlns:a16="http://schemas.microsoft.com/office/drawing/2014/main" val="1677308678"/>
                    </a:ext>
                  </a:extLst>
                </a:gridCol>
              </a:tblGrid>
              <a:tr h="390851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SUVmax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Rad-score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Int-score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029952"/>
                  </a:ext>
                </a:extLst>
              </a:tr>
              <a:tr h="390851">
                <a:tc rowSpan="4">
                  <a:txBody>
                    <a:bodyPr/>
                    <a:lstStyle/>
                    <a:p>
                      <a:r>
                        <a:rPr lang="it-IT" dirty="0"/>
                        <a:t>Training</a:t>
                      </a:r>
                    </a:p>
                    <a:p>
                      <a:r>
                        <a:rPr lang="it-IT" dirty="0" err="1"/>
                        <a:t>cohort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AUC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0.697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0.797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0.849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0.881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452864"/>
                  </a:ext>
                </a:extLst>
              </a:tr>
              <a:tr h="39085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Accuracy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0.659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0.719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0.768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0.789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181260"/>
                  </a:ext>
                </a:extLst>
              </a:tr>
              <a:tr h="39085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Spec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0.719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0.573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0.802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0.688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302664"/>
                  </a:ext>
                </a:extLst>
              </a:tr>
              <a:tr h="39085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0.461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0.876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0.730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0.899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778294"/>
                  </a:ext>
                </a:extLst>
              </a:tr>
              <a:tr h="390851">
                <a:tc rowSpan="4">
                  <a:txBody>
                    <a:bodyPr/>
                    <a:lstStyle/>
                    <a:p>
                      <a:r>
                        <a:rPr lang="it-IT" dirty="0"/>
                        <a:t>Testing</a:t>
                      </a:r>
                    </a:p>
                    <a:p>
                      <a:r>
                        <a:rPr lang="it-IT" dirty="0" err="1"/>
                        <a:t>cohort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AUC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0.729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0.828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0.828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0.872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221364"/>
                  </a:ext>
                </a:extLst>
              </a:tr>
              <a:tr h="39085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Accuracy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0.513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0.718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0.769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0.756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341532"/>
                  </a:ext>
                </a:extLst>
              </a:tr>
              <a:tr h="39085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Spec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0.575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0.725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0.816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806691"/>
                  </a:ext>
                </a:extLst>
              </a:tr>
              <a:tr h="39085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0.868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0.816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0.895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64637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D4CC9DD-E890-4AF4-9A53-DA81CF03E66A}"/>
              </a:ext>
            </a:extLst>
          </p:cNvPr>
          <p:cNvSpPr txBox="1"/>
          <p:nvPr/>
        </p:nvSpPr>
        <p:spPr>
          <a:xfrm>
            <a:off x="7555518" y="5302135"/>
            <a:ext cx="3905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SAD=short-</a:t>
            </a:r>
            <a:r>
              <a:rPr lang="it-IT" dirty="0" err="1"/>
              <a:t>axis</a:t>
            </a:r>
            <a:r>
              <a:rPr lang="it-IT" dirty="0"/>
              <a:t> </a:t>
            </a:r>
            <a:r>
              <a:rPr lang="it-IT" dirty="0" err="1"/>
              <a:t>diameter</a:t>
            </a:r>
            <a:r>
              <a:rPr lang="it-IT" dirty="0"/>
              <a:t> (&gt; 10 mm)</a:t>
            </a:r>
          </a:p>
          <a:p>
            <a:r>
              <a:rPr lang="it-IT" dirty="0" err="1"/>
              <a:t>SUVmax</a:t>
            </a:r>
            <a:r>
              <a:rPr lang="it-IT" dirty="0"/>
              <a:t>=T primitivo (&gt; 2.5)</a:t>
            </a:r>
          </a:p>
          <a:p>
            <a:r>
              <a:rPr lang="it-IT" dirty="0"/>
              <a:t>Rad-score=score di </a:t>
            </a:r>
            <a:r>
              <a:rPr lang="it-IT" dirty="0" err="1"/>
              <a:t>radiomica</a:t>
            </a:r>
            <a:endParaRPr lang="it-IT" dirty="0"/>
          </a:p>
          <a:p>
            <a:r>
              <a:rPr lang="it-IT" dirty="0"/>
              <a:t>Int-score=score integrato (in base ai LN)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2C5137-5BC4-4067-AFDC-9BC95213A1B9}"/>
              </a:ext>
            </a:extLst>
          </p:cNvPr>
          <p:cNvSpPr/>
          <p:nvPr/>
        </p:nvSpPr>
        <p:spPr>
          <a:xfrm>
            <a:off x="10032639" y="1817077"/>
            <a:ext cx="2047994" cy="33535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F4828D-9D71-45B7-8CE9-8DA066309637}"/>
              </a:ext>
            </a:extLst>
          </p:cNvPr>
          <p:cNvSpPr txBox="1"/>
          <p:nvPr/>
        </p:nvSpPr>
        <p:spPr>
          <a:xfrm>
            <a:off x="1751522" y="5460339"/>
            <a:ext cx="266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Xie</a:t>
            </a:r>
            <a:r>
              <a:rPr lang="it-IT" dirty="0"/>
              <a:t> et al (2021); 31:6030-8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6A97DA-5A8C-4A8B-855D-C823A4D0CC0F}"/>
              </a:ext>
            </a:extLst>
          </p:cNvPr>
          <p:cNvCxnSpPr>
            <a:stCxn id="5" idx="2"/>
          </p:cNvCxnSpPr>
          <p:nvPr/>
        </p:nvCxnSpPr>
        <p:spPr>
          <a:xfrm flipH="1">
            <a:off x="3083168" y="2528890"/>
            <a:ext cx="2" cy="202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B15698-0ACA-4D01-A335-03868354AE60}"/>
              </a:ext>
            </a:extLst>
          </p:cNvPr>
          <p:cNvCxnSpPr/>
          <p:nvPr/>
        </p:nvCxnSpPr>
        <p:spPr>
          <a:xfrm flipH="1">
            <a:off x="4671631" y="2728186"/>
            <a:ext cx="2" cy="202587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958FA3-7946-4110-8770-BBD48A0ED2F6}"/>
              </a:ext>
            </a:extLst>
          </p:cNvPr>
          <p:cNvCxnSpPr/>
          <p:nvPr/>
        </p:nvCxnSpPr>
        <p:spPr>
          <a:xfrm flipH="1">
            <a:off x="4700945" y="3566386"/>
            <a:ext cx="2" cy="202587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5BDA3B0-0D2F-4A03-9BD1-922535A56C5C}"/>
              </a:ext>
            </a:extLst>
          </p:cNvPr>
          <p:cNvCxnSpPr/>
          <p:nvPr/>
        </p:nvCxnSpPr>
        <p:spPr>
          <a:xfrm flipH="1">
            <a:off x="1465382" y="2722322"/>
            <a:ext cx="2" cy="202587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DCA843B-1C81-46BD-BD48-37379A820B08}"/>
              </a:ext>
            </a:extLst>
          </p:cNvPr>
          <p:cNvCxnSpPr/>
          <p:nvPr/>
        </p:nvCxnSpPr>
        <p:spPr>
          <a:xfrm flipH="1">
            <a:off x="1494696" y="3560522"/>
            <a:ext cx="2" cy="202587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5EB9C3F-EC61-4A5D-A8CD-BC358DDDD952}"/>
              </a:ext>
            </a:extLst>
          </p:cNvPr>
          <p:cNvCxnSpPr/>
          <p:nvPr/>
        </p:nvCxnSpPr>
        <p:spPr>
          <a:xfrm flipH="1">
            <a:off x="1529861" y="4706880"/>
            <a:ext cx="2" cy="202587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065964-4435-42FD-9CF6-A68B9ED3B7A6}"/>
              </a:ext>
            </a:extLst>
          </p:cNvPr>
          <p:cNvCxnSpPr/>
          <p:nvPr/>
        </p:nvCxnSpPr>
        <p:spPr>
          <a:xfrm flipH="1">
            <a:off x="4695076" y="4709398"/>
            <a:ext cx="2" cy="202587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8047F5-3284-44BE-B2DD-20D4CF1C5FD6}"/>
              </a:ext>
            </a:extLst>
          </p:cNvPr>
          <p:cNvCxnSpPr>
            <a:cxnSpLocks/>
          </p:cNvCxnSpPr>
          <p:nvPr/>
        </p:nvCxnSpPr>
        <p:spPr>
          <a:xfrm flipV="1">
            <a:off x="1482964" y="2728186"/>
            <a:ext cx="3200380" cy="32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9A2CB20-6265-433F-8F7A-434E0B84D9E8}"/>
              </a:ext>
            </a:extLst>
          </p:cNvPr>
          <p:cNvCxnSpPr>
            <a:cxnSpLocks/>
          </p:cNvCxnSpPr>
          <p:nvPr/>
        </p:nvCxnSpPr>
        <p:spPr>
          <a:xfrm flipV="1">
            <a:off x="1506415" y="4713404"/>
            <a:ext cx="3200380" cy="32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F8CA488-EB36-473A-A54F-6016CD6ADEBF}"/>
              </a:ext>
            </a:extLst>
          </p:cNvPr>
          <p:cNvSpPr/>
          <p:nvPr/>
        </p:nvSpPr>
        <p:spPr>
          <a:xfrm>
            <a:off x="216877" y="2605871"/>
            <a:ext cx="5791194" cy="19126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D499F9B-9410-4613-9326-67CD334504D7}"/>
              </a:ext>
            </a:extLst>
          </p:cNvPr>
          <p:cNvCxnSpPr/>
          <p:nvPr/>
        </p:nvCxnSpPr>
        <p:spPr>
          <a:xfrm flipH="1">
            <a:off x="3094884" y="4504230"/>
            <a:ext cx="2" cy="202587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C7AA09F-18A2-4740-8BDF-DDADACEE85FD}"/>
              </a:ext>
            </a:extLst>
          </p:cNvPr>
          <p:cNvSpPr txBox="1"/>
          <p:nvPr/>
        </p:nvSpPr>
        <p:spPr>
          <a:xfrm>
            <a:off x="181699" y="4594734"/>
            <a:ext cx="804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Training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0F7711-B4D2-4927-9988-3FBAC14E7484}"/>
              </a:ext>
            </a:extLst>
          </p:cNvPr>
          <p:cNvSpPr txBox="1"/>
          <p:nvPr/>
        </p:nvSpPr>
        <p:spPr>
          <a:xfrm>
            <a:off x="5335693" y="4594734"/>
            <a:ext cx="737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400" dirty="0"/>
              <a:t>Testing </a:t>
            </a:r>
          </a:p>
        </p:txBody>
      </p:sp>
    </p:spTree>
    <p:extLst>
      <p:ext uri="{BB962C8B-B14F-4D97-AF65-F5344CB8AC3E}">
        <p14:creationId xmlns:p14="http://schemas.microsoft.com/office/powerpoint/2010/main" val="299885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205278-2D20-4893-8109-177CCCF33202}"/>
              </a:ext>
            </a:extLst>
          </p:cNvPr>
          <p:cNvSpPr txBox="1">
            <a:spLocks/>
          </p:cNvSpPr>
          <p:nvPr/>
        </p:nvSpPr>
        <p:spPr>
          <a:xfrm>
            <a:off x="2305539" y="2031759"/>
            <a:ext cx="7344508" cy="119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/>
              <a:t>Imaging del mediastino</a:t>
            </a:r>
            <a:endParaRPr lang="it-IT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699E418-ED54-4690-B0B2-00DA20E9A687}"/>
              </a:ext>
            </a:extLst>
          </p:cNvPr>
          <p:cNvSpPr txBox="1">
            <a:spLocks/>
          </p:cNvSpPr>
          <p:nvPr/>
        </p:nvSpPr>
        <p:spPr>
          <a:xfrm>
            <a:off x="2344615" y="3429000"/>
            <a:ext cx="7344508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3200" dirty="0"/>
              <a:t>Laura Evangelista</a:t>
            </a:r>
          </a:p>
          <a:p>
            <a:pPr algn="ctr"/>
            <a:endParaRPr lang="it-IT" sz="3200" dirty="0"/>
          </a:p>
          <a:p>
            <a:pPr marL="0" indent="0" algn="ctr">
              <a:buNone/>
            </a:pPr>
            <a:r>
              <a:rPr lang="it-IT" dirty="0"/>
              <a:t>Medicina Nucleare, Dipartimento di Medicina DIMED</a:t>
            </a:r>
          </a:p>
          <a:p>
            <a:pPr marL="0" indent="0" algn="ctr">
              <a:buNone/>
            </a:pPr>
            <a:r>
              <a:rPr lang="it-IT" dirty="0"/>
              <a:t>Università di Padova</a:t>
            </a:r>
          </a:p>
        </p:txBody>
      </p:sp>
    </p:spTree>
    <p:extLst>
      <p:ext uri="{BB962C8B-B14F-4D97-AF65-F5344CB8AC3E}">
        <p14:creationId xmlns:p14="http://schemas.microsoft.com/office/powerpoint/2010/main" val="2611196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84092-9095-4C79-B204-9376BDFBACC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/>
              <a:t>Intelligenza artificiale e </a:t>
            </a:r>
            <a:r>
              <a:rPr lang="it-IT" dirty="0" err="1"/>
              <a:t>radiomica</a:t>
            </a:r>
            <a:endParaRPr lang="it-IT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7E2E3FD-B657-4800-96A9-B43BF90DB2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8477127"/>
              </p:ext>
            </p:extLst>
          </p:nvPr>
        </p:nvGraphicFramePr>
        <p:xfrm>
          <a:off x="1100028" y="1547446"/>
          <a:ext cx="5998308" cy="4069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9A62B35-B26C-44BF-8E58-1F8689AA7B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4581532"/>
              </p:ext>
            </p:extLst>
          </p:nvPr>
        </p:nvGraphicFramePr>
        <p:xfrm>
          <a:off x="7561385" y="1547446"/>
          <a:ext cx="3516923" cy="4069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D9E2AFA-D73A-4C41-A8BD-4BDB862FD633}"/>
              </a:ext>
            </a:extLst>
          </p:cNvPr>
          <p:cNvSpPr txBox="1"/>
          <p:nvPr/>
        </p:nvSpPr>
        <p:spPr>
          <a:xfrm>
            <a:off x="2209799" y="5757333"/>
            <a:ext cx="47140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Model 1= solo misure </a:t>
            </a:r>
            <a:r>
              <a:rPr lang="it-IT" dirty="0" err="1"/>
              <a:t>radiomiche</a:t>
            </a:r>
            <a:r>
              <a:rPr lang="it-IT" dirty="0"/>
              <a:t> alla PET</a:t>
            </a:r>
          </a:p>
          <a:p>
            <a:r>
              <a:rPr lang="it-IT" dirty="0"/>
              <a:t>Model 2= misure </a:t>
            </a:r>
            <a:r>
              <a:rPr lang="it-IT" dirty="0" err="1"/>
              <a:t>radiomiche</a:t>
            </a:r>
            <a:r>
              <a:rPr lang="it-IT" dirty="0"/>
              <a:t> alla CT + dati clinici</a:t>
            </a:r>
          </a:p>
          <a:p>
            <a:r>
              <a:rPr lang="it-IT" dirty="0"/>
              <a:t>Model 3= combinazione modello 1+2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71B2BA-5D45-4A15-9891-FA2DBAC3A248}"/>
              </a:ext>
            </a:extLst>
          </p:cNvPr>
          <p:cNvSpPr txBox="1"/>
          <p:nvPr/>
        </p:nvSpPr>
        <p:spPr>
          <a:xfrm>
            <a:off x="8855707" y="6308209"/>
            <a:ext cx="313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Ouyang</a:t>
            </a:r>
            <a:r>
              <a:rPr lang="it-IT" dirty="0"/>
              <a:t> et al (2021); 11:710909</a:t>
            </a:r>
          </a:p>
        </p:txBody>
      </p:sp>
    </p:spTree>
    <p:extLst>
      <p:ext uri="{BB962C8B-B14F-4D97-AF65-F5344CB8AC3E}">
        <p14:creationId xmlns:p14="http://schemas.microsoft.com/office/powerpoint/2010/main" val="50676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D6955-3686-4EF8-A3A0-A66D090D237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/>
              <a:t>Contenuto della relazione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165-1B5A-4B2B-A7D3-1089B15FF57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solidFill>
                  <a:schemeClr val="bg1">
                    <a:lumMod val="85000"/>
                  </a:schemeClr>
                </a:solidFill>
              </a:rPr>
              <a:t>Uso razionale dell’imaging nella stadiazione del NSCLC</a:t>
            </a:r>
          </a:p>
          <a:p>
            <a:r>
              <a:rPr lang="it-IT">
                <a:solidFill>
                  <a:schemeClr val="bg1">
                    <a:lumMod val="85000"/>
                  </a:schemeClr>
                </a:solidFill>
              </a:rPr>
              <a:t>Linee guida</a:t>
            </a:r>
          </a:p>
          <a:p>
            <a:r>
              <a:rPr lang="it-IT">
                <a:solidFill>
                  <a:schemeClr val="bg1">
                    <a:lumMod val="85000"/>
                  </a:schemeClr>
                </a:solidFill>
              </a:rPr>
              <a:t>Evidence-based medicine</a:t>
            </a:r>
          </a:p>
          <a:p>
            <a:r>
              <a:rPr lang="it-IT">
                <a:solidFill>
                  <a:schemeClr val="bg1">
                    <a:lumMod val="85000"/>
                  </a:schemeClr>
                </a:solidFill>
              </a:rPr>
              <a:t>Prospettive attuali e future: intelligenza artificiale e radiomica</a:t>
            </a:r>
          </a:p>
          <a:p>
            <a:r>
              <a:rPr lang="it-IT"/>
              <a:t>Conclusioni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3177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50C13-509B-4BDB-9007-392600CCD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Conclusioni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894F5-53D7-41FF-B48A-79BC44AD4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La PET/CT con FDG rappresenta la tecnica di imaging non invasiva per lo studio della malattia linfonodale nel NSCLC</a:t>
            </a:r>
          </a:p>
          <a:p>
            <a:r>
              <a:rPr lang="it-IT" dirty="0"/>
              <a:t>L’associazione di variabili cliniche/istopatologiche e dell’imaging potrebbero ridurre il numero di false negatività (LN occulto), ma…..</a:t>
            </a:r>
          </a:p>
          <a:p>
            <a:r>
              <a:rPr lang="it-IT" dirty="0"/>
              <a:t>Tecniche di </a:t>
            </a:r>
            <a:r>
              <a:rPr lang="it-IT" dirty="0" err="1"/>
              <a:t>radiomica</a:t>
            </a:r>
            <a:r>
              <a:rPr lang="it-IT" dirty="0"/>
              <a:t> o intelligenza artificiale potrebbero essere utili, ma…….</a:t>
            </a:r>
          </a:p>
          <a:p>
            <a:r>
              <a:rPr lang="it-IT" dirty="0"/>
              <a:t>Nomogrammi o informazioni multiple e discussione collegiale rappresentano al momento le basi per una «quasi» corretta stadiazione loco-regionale nel NSCLC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9742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AD96E-9727-495C-AB0C-BC91A839427C}"/>
              </a:ext>
            </a:extLst>
          </p:cNvPr>
          <p:cNvSpPr txBox="1">
            <a:spLocks/>
          </p:cNvSpPr>
          <p:nvPr/>
        </p:nvSpPr>
        <p:spPr>
          <a:xfrm>
            <a:off x="1207623" y="2833552"/>
            <a:ext cx="479473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/>
              <a:t>Grazie per la gentile attenzione!</a:t>
            </a:r>
            <a:endParaRPr lang="it-IT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27AAFF-55BB-43F4-B31D-8844CC59FD54}"/>
              </a:ext>
            </a:extLst>
          </p:cNvPr>
          <p:cNvGrpSpPr/>
          <p:nvPr/>
        </p:nvGrpSpPr>
        <p:grpSpPr>
          <a:xfrm>
            <a:off x="6922332" y="1472668"/>
            <a:ext cx="4549286" cy="4047330"/>
            <a:chOff x="6928194" y="786390"/>
            <a:chExt cx="4549286" cy="404733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E274496-1C86-4608-AC5A-83F8A8CBA7CD}"/>
                </a:ext>
              </a:extLst>
            </p:cNvPr>
            <p:cNvGrpSpPr/>
            <p:nvPr/>
          </p:nvGrpSpPr>
          <p:grpSpPr>
            <a:xfrm>
              <a:off x="6928194" y="1837625"/>
              <a:ext cx="4549286" cy="2996095"/>
              <a:chOff x="2408360" y="3598135"/>
              <a:chExt cx="4549286" cy="2996095"/>
            </a:xfrm>
          </p:grpSpPr>
          <p:pic>
            <p:nvPicPr>
              <p:cNvPr id="8" name="Picture 2" descr="Logo LinkedIn - Download gratuito come PNG (2021)">
                <a:extLst>
                  <a:ext uri="{FF2B5EF4-FFF2-40B4-BE49-F238E27FC236}">
                    <a16:creationId xmlns:a16="http://schemas.microsoft.com/office/drawing/2014/main" id="{B79FEC7A-4B18-4420-A311-DF989BFCE7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885" b="20782"/>
              <a:stretch/>
            </p:blipFill>
            <p:spPr bwMode="auto">
              <a:xfrm>
                <a:off x="2650881" y="3598135"/>
                <a:ext cx="1915258" cy="7490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4" descr="Facebook: accedi o iscriviti">
                <a:extLst>
                  <a:ext uri="{FF2B5EF4-FFF2-40B4-BE49-F238E27FC236}">
                    <a16:creationId xmlns:a16="http://schemas.microsoft.com/office/drawing/2014/main" id="{7487D04F-96EE-4D84-B6DF-FE314F119C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8360" y="4477002"/>
                <a:ext cx="2216394" cy="7798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6" descr="Twitter a pagamento, ecco le funzioni e il prezzo della versione Premium">
                <a:extLst>
                  <a:ext uri="{FF2B5EF4-FFF2-40B4-BE49-F238E27FC236}">
                    <a16:creationId xmlns:a16="http://schemas.microsoft.com/office/drawing/2014/main" id="{D59F68B3-317F-4238-A4B4-16CA828A1C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6439" y="5386647"/>
                <a:ext cx="1300236" cy="11030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F31222C-2E01-4171-93F4-6DB6FE663FD8}"/>
                  </a:ext>
                </a:extLst>
              </p:cNvPr>
              <p:cNvSpPr txBox="1"/>
              <p:nvPr/>
            </p:nvSpPr>
            <p:spPr>
              <a:xfrm>
                <a:off x="4865076" y="3788001"/>
                <a:ext cx="1974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Laura Evangelista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DC822F-8AB2-4A70-94CD-1BADE1FF3340}"/>
                  </a:ext>
                </a:extLst>
              </p:cNvPr>
              <p:cNvSpPr txBox="1"/>
              <p:nvPr/>
            </p:nvSpPr>
            <p:spPr>
              <a:xfrm>
                <a:off x="4882656" y="4682257"/>
                <a:ext cx="1974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Laura Evangelista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650AF40-EB41-40D5-AC6B-5C9D541BFF0C}"/>
                  </a:ext>
                </a:extLst>
              </p:cNvPr>
              <p:cNvSpPr txBox="1"/>
              <p:nvPr/>
            </p:nvSpPr>
            <p:spPr>
              <a:xfrm>
                <a:off x="4865073" y="5791641"/>
                <a:ext cx="20317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@lauraevangelis9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3F482AB-A8E0-40A9-981C-6E48A906DDBB}"/>
                  </a:ext>
                </a:extLst>
              </p:cNvPr>
              <p:cNvSpPr/>
              <p:nvPr/>
            </p:nvSpPr>
            <p:spPr>
              <a:xfrm>
                <a:off x="2408360" y="3598135"/>
                <a:ext cx="4549286" cy="77984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6A8071-A387-4096-A970-981374C1B17F}"/>
                  </a:ext>
                </a:extLst>
              </p:cNvPr>
              <p:cNvSpPr/>
              <p:nvPr/>
            </p:nvSpPr>
            <p:spPr>
              <a:xfrm>
                <a:off x="2408360" y="4453949"/>
                <a:ext cx="4549286" cy="77984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0AF6141-9AD1-4F6C-92B7-7D6D02B43984}"/>
                  </a:ext>
                </a:extLst>
              </p:cNvPr>
              <p:cNvSpPr/>
              <p:nvPr/>
            </p:nvSpPr>
            <p:spPr>
              <a:xfrm>
                <a:off x="2408360" y="5348759"/>
                <a:ext cx="4549286" cy="124547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5596BC-403B-43CB-9AC1-C6ACFAA4C037}"/>
                </a:ext>
              </a:extLst>
            </p:cNvPr>
            <p:cNvSpPr txBox="1"/>
            <p:nvPr/>
          </p:nvSpPr>
          <p:spPr>
            <a:xfrm>
              <a:off x="8746225" y="1123096"/>
              <a:ext cx="27312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>
                  <a:hlinkClick r:id="rId6"/>
                </a:rPr>
                <a:t>laura.evangelista@unipd.it</a:t>
              </a:r>
              <a:r>
                <a:rPr lang="it-IT" dirty="0"/>
                <a:t> </a:t>
              </a:r>
            </a:p>
          </p:txBody>
        </p:sp>
        <p:pic>
          <p:nvPicPr>
            <p:cNvPr id="6" name="Picture 8" descr="Risultato immagine per email">
              <a:extLst>
                <a:ext uri="{FF2B5EF4-FFF2-40B4-BE49-F238E27FC236}">
                  <a16:creationId xmlns:a16="http://schemas.microsoft.com/office/drawing/2014/main" id="{2B0A4E6D-A149-4919-87D4-EF568BE76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6273" y="875763"/>
              <a:ext cx="732837" cy="857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EFB24F-C312-4C6C-9FAE-AFD4D8FCFF75}"/>
                </a:ext>
              </a:extLst>
            </p:cNvPr>
            <p:cNvSpPr/>
            <p:nvPr/>
          </p:nvSpPr>
          <p:spPr>
            <a:xfrm>
              <a:off x="6928194" y="786390"/>
              <a:ext cx="4549286" cy="9752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596050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11DC87-EE38-4D8D-896D-0A706325D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Contenuto della relazione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223833-E86D-443D-B44A-91E0DCAFC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Uso razionale dell’imaging nella stadiazione del NSCLC</a:t>
            </a:r>
          </a:p>
          <a:p>
            <a:r>
              <a:rPr lang="it-IT" dirty="0">
                <a:solidFill>
                  <a:schemeClr val="bg1">
                    <a:lumMod val="85000"/>
                  </a:schemeClr>
                </a:solidFill>
              </a:rPr>
              <a:t>Linee guida</a:t>
            </a:r>
          </a:p>
          <a:p>
            <a:r>
              <a:rPr lang="it-IT" dirty="0" err="1">
                <a:solidFill>
                  <a:schemeClr val="bg1">
                    <a:lumMod val="85000"/>
                  </a:schemeClr>
                </a:solidFill>
              </a:rPr>
              <a:t>Evidence-based</a:t>
            </a:r>
            <a:r>
              <a:rPr lang="it-IT" dirty="0">
                <a:solidFill>
                  <a:schemeClr val="bg1">
                    <a:lumMod val="85000"/>
                  </a:schemeClr>
                </a:solidFill>
              </a:rPr>
              <a:t> medicine</a:t>
            </a:r>
          </a:p>
          <a:p>
            <a:r>
              <a:rPr lang="it-IT" dirty="0">
                <a:solidFill>
                  <a:schemeClr val="bg1">
                    <a:lumMod val="85000"/>
                  </a:schemeClr>
                </a:solidFill>
              </a:rPr>
              <a:t>Prospettive attuali e future: intelligenza artificiale e </a:t>
            </a:r>
            <a:r>
              <a:rPr lang="it-IT" dirty="0" err="1">
                <a:solidFill>
                  <a:schemeClr val="bg1">
                    <a:lumMod val="85000"/>
                  </a:schemeClr>
                </a:solidFill>
              </a:rPr>
              <a:t>radiomica</a:t>
            </a:r>
            <a:endParaRPr lang="it-I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it-IT" dirty="0">
                <a:solidFill>
                  <a:schemeClr val="bg1">
                    <a:lumMod val="85000"/>
                  </a:schemeClr>
                </a:solidFill>
              </a:rPr>
              <a:t>Conclusioni</a:t>
            </a:r>
          </a:p>
        </p:txBody>
      </p:sp>
    </p:spTree>
    <p:extLst>
      <p:ext uri="{BB962C8B-B14F-4D97-AF65-F5344CB8AC3E}">
        <p14:creationId xmlns:p14="http://schemas.microsoft.com/office/powerpoint/2010/main" val="2958769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87E003-0809-4E10-A3CA-5814ECA4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846" y="365125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Razionale uso imaging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DD97EB4-7EA5-499B-AF28-97C1CF5FE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511" y="3398837"/>
            <a:ext cx="3704491" cy="18234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it-IT" dirty="0"/>
              <a:t>N0</a:t>
            </a:r>
          </a:p>
          <a:p>
            <a:r>
              <a:rPr lang="it-IT" dirty="0"/>
              <a:t>N0 vs. N1/N2 occulto*</a:t>
            </a:r>
          </a:p>
          <a:p>
            <a:r>
              <a:rPr lang="it-IT" dirty="0"/>
              <a:t>N1/N2 vs. N3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CDD7EF-A771-4CAA-95E8-35529DF49DFF}"/>
              </a:ext>
            </a:extLst>
          </p:cNvPr>
          <p:cNvSpPr/>
          <p:nvPr/>
        </p:nvSpPr>
        <p:spPr>
          <a:xfrm>
            <a:off x="416174" y="2188581"/>
            <a:ext cx="3704492" cy="1040789"/>
          </a:xfrm>
          <a:prstGeom prst="roundRect">
            <a:avLst/>
          </a:prstGeom>
          <a:solidFill>
            <a:schemeClr val="accent1">
              <a:lumMod val="110000"/>
              <a:satMod val="105000"/>
              <a:tint val="67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4000" dirty="0"/>
              <a:t>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ADB01E-7B6C-4EF2-B0F7-460594DBDB29}"/>
              </a:ext>
            </a:extLst>
          </p:cNvPr>
          <p:cNvSpPr/>
          <p:nvPr/>
        </p:nvSpPr>
        <p:spPr>
          <a:xfrm>
            <a:off x="4296511" y="2188581"/>
            <a:ext cx="3704492" cy="104078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4000" dirty="0"/>
              <a:t>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2D1FB19-841D-4F96-8730-3378933B16AC}"/>
              </a:ext>
            </a:extLst>
          </p:cNvPr>
          <p:cNvSpPr/>
          <p:nvPr/>
        </p:nvSpPr>
        <p:spPr>
          <a:xfrm>
            <a:off x="8176847" y="2188580"/>
            <a:ext cx="3704493" cy="104078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4000" dirty="0"/>
              <a:t>M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6D70688-01BD-4928-9603-ED7A016FBFA5}"/>
              </a:ext>
            </a:extLst>
          </p:cNvPr>
          <p:cNvSpPr txBox="1">
            <a:spLocks/>
          </p:cNvSpPr>
          <p:nvPr/>
        </p:nvSpPr>
        <p:spPr>
          <a:xfrm>
            <a:off x="8176847" y="3398836"/>
            <a:ext cx="3704491" cy="10407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M1a vs. M1b</a:t>
            </a:r>
          </a:p>
          <a:p>
            <a:r>
              <a:rPr lang="it-IT" dirty="0"/>
              <a:t>M1b vs. M1c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DAF5A3-FE5E-42BC-B336-BAED112B9CD6}"/>
              </a:ext>
            </a:extLst>
          </p:cNvPr>
          <p:cNvSpPr txBox="1">
            <a:spLocks/>
          </p:cNvSpPr>
          <p:nvPr/>
        </p:nvSpPr>
        <p:spPr>
          <a:xfrm>
            <a:off x="416174" y="3398836"/>
            <a:ext cx="3704492" cy="10407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T1/T2 vs. T3/T4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EF7C80-A45E-4F45-8FA1-C96DD07C1049}"/>
              </a:ext>
            </a:extLst>
          </p:cNvPr>
          <p:cNvSpPr txBox="1">
            <a:spLocks/>
          </p:cNvSpPr>
          <p:nvPr/>
        </p:nvSpPr>
        <p:spPr>
          <a:xfrm>
            <a:off x="4296510" y="5391760"/>
            <a:ext cx="3704491" cy="83319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it-IT" sz="1600" dirty="0"/>
              <a:t>*17% </a:t>
            </a:r>
            <a:r>
              <a:rPr lang="it-IT" sz="1600" dirty="0" err="1"/>
              <a:t>upstaged</a:t>
            </a:r>
            <a:r>
              <a:rPr lang="it-IT" sz="1600" dirty="0"/>
              <a:t>:</a:t>
            </a:r>
          </a:p>
          <a:p>
            <a:pPr algn="ctr">
              <a:spcBef>
                <a:spcPts val="0"/>
              </a:spcBef>
              <a:buFontTx/>
              <a:buChar char="-"/>
            </a:pPr>
            <a:r>
              <a:rPr lang="it-IT" sz="1600" dirty="0"/>
              <a:t>74% </a:t>
            </a:r>
            <a:r>
              <a:rPr lang="it-IT" sz="1600" dirty="0" err="1"/>
              <a:t>occult</a:t>
            </a:r>
            <a:r>
              <a:rPr lang="it-IT" sz="1600" dirty="0"/>
              <a:t> </a:t>
            </a:r>
            <a:r>
              <a:rPr lang="it-IT" sz="1600" dirty="0" err="1"/>
              <a:t>LNs</a:t>
            </a:r>
            <a:endParaRPr lang="it-IT" sz="1600" dirty="0"/>
          </a:p>
          <a:p>
            <a:pPr algn="ctr">
              <a:spcBef>
                <a:spcPts val="0"/>
              </a:spcBef>
              <a:buFontTx/>
              <a:buChar char="-"/>
            </a:pPr>
            <a:r>
              <a:rPr lang="it-IT" sz="1600" dirty="0"/>
              <a:t>26% </a:t>
            </a:r>
            <a:r>
              <a:rPr lang="it-IT" sz="1600" dirty="0" err="1"/>
              <a:t>other</a:t>
            </a:r>
            <a:r>
              <a:rPr lang="it-IT" sz="1600" dirty="0"/>
              <a:t> </a:t>
            </a:r>
            <a:r>
              <a:rPr lang="it-IT" sz="1600" dirty="0" err="1"/>
              <a:t>causes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98749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91210EE-8620-426F-9BDE-445B21BD7DC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/>
              <a:t>Contenuto della relazione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09D78C-4DB1-4DE5-BAC8-1BB55C422A9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solidFill>
                  <a:schemeClr val="bg1">
                    <a:lumMod val="85000"/>
                  </a:schemeClr>
                </a:solidFill>
              </a:rPr>
              <a:t>Uso razionale dell’imaging nella stadiazione del NSCLC</a:t>
            </a:r>
          </a:p>
          <a:p>
            <a:r>
              <a:rPr lang="it-IT"/>
              <a:t>Linee guida</a:t>
            </a:r>
          </a:p>
          <a:p>
            <a:r>
              <a:rPr lang="it-IT">
                <a:solidFill>
                  <a:schemeClr val="bg1">
                    <a:lumMod val="85000"/>
                  </a:schemeClr>
                </a:solidFill>
              </a:rPr>
              <a:t>Evidence-based medicine</a:t>
            </a:r>
          </a:p>
          <a:p>
            <a:r>
              <a:rPr lang="it-IT">
                <a:solidFill>
                  <a:schemeClr val="bg1">
                    <a:lumMod val="85000"/>
                  </a:schemeClr>
                </a:solidFill>
              </a:rPr>
              <a:t>Prospettive attuali e future: intelligenza artificiale e radiomica</a:t>
            </a:r>
          </a:p>
          <a:p>
            <a:r>
              <a:rPr lang="it-IT">
                <a:solidFill>
                  <a:schemeClr val="bg1">
                    <a:lumMod val="85000"/>
                  </a:schemeClr>
                </a:solidFill>
              </a:rPr>
              <a:t>Conclusioni</a:t>
            </a:r>
            <a:endParaRPr lang="it-IT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45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A36A8-445A-42DC-92CF-F760F970A9A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/>
              <a:t>Linee guida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1E3880-CBC3-4B7E-A263-B7A75112A8D6}"/>
              </a:ext>
            </a:extLst>
          </p:cNvPr>
          <p:cNvSpPr/>
          <p:nvPr/>
        </p:nvSpPr>
        <p:spPr>
          <a:xfrm>
            <a:off x="123092" y="1690688"/>
            <a:ext cx="3868616" cy="101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AIOM (2021)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6A4610-0F16-48E4-97D4-AB011EE1D29B}"/>
              </a:ext>
            </a:extLst>
          </p:cNvPr>
          <p:cNvSpPr/>
          <p:nvPr/>
        </p:nvSpPr>
        <p:spPr>
          <a:xfrm>
            <a:off x="4073769" y="1690688"/>
            <a:ext cx="4021016" cy="101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ESMO (2015)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9A8A4E-A8B8-4513-B8A6-AF8D132F666A}"/>
              </a:ext>
            </a:extLst>
          </p:cNvPr>
          <p:cNvSpPr/>
          <p:nvPr/>
        </p:nvSpPr>
        <p:spPr>
          <a:xfrm>
            <a:off x="8176847" y="1690687"/>
            <a:ext cx="3892062" cy="101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NCCN (2021)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A9AEE2-D189-4EDE-AE4A-AFD1299397CE}"/>
              </a:ext>
            </a:extLst>
          </p:cNvPr>
          <p:cNvSpPr/>
          <p:nvPr/>
        </p:nvSpPr>
        <p:spPr>
          <a:xfrm>
            <a:off x="8176847" y="2813538"/>
            <a:ext cx="3892062" cy="37748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PET/CT con FDG indicata:</a:t>
            </a:r>
          </a:p>
          <a:p>
            <a:pPr marL="342900" indent="-342900" algn="ctr">
              <a:buAutoNum type="arabicParenR"/>
            </a:pPr>
            <a:r>
              <a:rPr lang="it-IT" dirty="0"/>
              <a:t>Stadio I&gt;&gt;IIIA</a:t>
            </a:r>
          </a:p>
          <a:p>
            <a:pPr marL="342900" indent="-342900" algn="ctr">
              <a:buAutoNum type="arabicParenR"/>
            </a:pPr>
            <a:r>
              <a:rPr lang="it-IT" dirty="0"/>
              <a:t>Stadio IIIA&gt;&gt;IV</a:t>
            </a:r>
          </a:p>
          <a:p>
            <a:pPr marL="342900" indent="-342900" algn="ctr">
              <a:buAutoNum type="arabicParenR"/>
            </a:pPr>
            <a:r>
              <a:rPr lang="it-IT" dirty="0"/>
              <a:t>Prima della biopsia</a:t>
            </a:r>
          </a:p>
          <a:p>
            <a:pPr marL="342900" indent="-342900" algn="ctr">
              <a:buAutoNum type="arabicParenR"/>
            </a:pPr>
            <a:r>
              <a:rPr lang="it-IT" dirty="0"/>
              <a:t>Sospetta compromissione linfonodale</a:t>
            </a:r>
          </a:p>
          <a:p>
            <a:pPr marL="342900" indent="-342900" algn="ctr">
              <a:buAutoNum type="arabicParenR"/>
            </a:pPr>
            <a:r>
              <a:rPr lang="it-IT" dirty="0"/>
              <a:t>Per definire il piano di trattamento con RT</a:t>
            </a:r>
          </a:p>
          <a:p>
            <a:pPr marL="342900" indent="-342900" algn="ctr">
              <a:buAutoNum type="arabicParenR"/>
            </a:pPr>
            <a:endParaRPr lang="it-IT" dirty="0"/>
          </a:p>
          <a:p>
            <a:pPr algn="ctr"/>
            <a:r>
              <a:rPr lang="it-IT" dirty="0"/>
              <a:t>Utile </a:t>
            </a:r>
            <a:r>
              <a:rPr lang="it-IT" dirty="0" err="1"/>
              <a:t>mediastinoscopia</a:t>
            </a:r>
            <a:r>
              <a:rPr lang="it-IT" dirty="0"/>
              <a:t> nei pazienti con cT1ab/cT2/cT3 (anche se FDG -) per possibile N occulto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49B62C-36A6-4D60-858B-FB5BD17AAF0D}"/>
              </a:ext>
            </a:extLst>
          </p:cNvPr>
          <p:cNvSpPr/>
          <p:nvPr/>
        </p:nvSpPr>
        <p:spPr>
          <a:xfrm>
            <a:off x="99646" y="2813539"/>
            <a:ext cx="3892062" cy="25146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PET/CT con FDG indicata:</a:t>
            </a:r>
          </a:p>
          <a:p>
            <a:pPr marL="342900" indent="-342900" algn="ctr">
              <a:buAutoNum type="arabicParenR"/>
            </a:pPr>
            <a:r>
              <a:rPr lang="it-IT" dirty="0"/>
              <a:t>Identificazione delle metastasi a distanza</a:t>
            </a:r>
          </a:p>
          <a:p>
            <a:pPr marL="342900" indent="-342900" algn="ctr">
              <a:buAutoNum type="arabicParenR"/>
            </a:pPr>
            <a:r>
              <a:rPr lang="it-IT" dirty="0"/>
              <a:t>Valutazione N (attenzione abbinare conferma istologica in caso di malattie non-</a:t>
            </a:r>
            <a:r>
              <a:rPr lang="it-IT" dirty="0" err="1"/>
              <a:t>bulky</a:t>
            </a:r>
            <a:r>
              <a:rPr lang="it-IT" dirty="0"/>
              <a:t>, o nel caso di PET -, ma ad alto rischio di malattia, es. tumore centrale o T&gt; 3 cm)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E2FAE6-666F-4147-985C-7F0D97DAFF03}"/>
              </a:ext>
            </a:extLst>
          </p:cNvPr>
          <p:cNvSpPr/>
          <p:nvPr/>
        </p:nvSpPr>
        <p:spPr>
          <a:xfrm>
            <a:off x="4073768" y="2813538"/>
            <a:ext cx="4021015" cy="315350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PET/CT con FDG indicata:</a:t>
            </a:r>
          </a:p>
          <a:p>
            <a:pPr marL="342900" indent="-342900" algn="ctr">
              <a:buAutoNum type="arabicParenR"/>
            </a:pPr>
            <a:r>
              <a:rPr lang="it-IT" dirty="0"/>
              <a:t>Stadio III di malattia (candidati a terapia chirurgica)</a:t>
            </a:r>
          </a:p>
          <a:p>
            <a:pPr marL="342900" indent="-342900" algn="ctr">
              <a:buAutoNum type="arabicParenR"/>
            </a:pPr>
            <a:r>
              <a:rPr lang="it-IT" dirty="0"/>
              <a:t>Valutazione N (attenzione abbinare conferma istologica in caso di T&gt; 3 cm, tumore centrale, cN1, linfonodi aumentati di dimensione alla CT)</a:t>
            </a:r>
          </a:p>
        </p:txBody>
      </p:sp>
    </p:spTree>
    <p:extLst>
      <p:ext uri="{BB962C8B-B14F-4D97-AF65-F5344CB8AC3E}">
        <p14:creationId xmlns:p14="http://schemas.microsoft.com/office/powerpoint/2010/main" val="2956718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705E9C-FD1F-4CAB-B700-D860663A0A5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/>
              <a:t>Contenuto della relazione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AF3A864-CCCE-4204-B655-9F29E012663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solidFill>
                  <a:schemeClr val="bg1">
                    <a:lumMod val="85000"/>
                  </a:schemeClr>
                </a:solidFill>
              </a:rPr>
              <a:t>Uso razionale dell’imaging nella stadiazione del NSCLC</a:t>
            </a:r>
          </a:p>
          <a:p>
            <a:r>
              <a:rPr lang="it-IT">
                <a:solidFill>
                  <a:schemeClr val="bg1">
                    <a:lumMod val="85000"/>
                  </a:schemeClr>
                </a:solidFill>
              </a:rPr>
              <a:t>Linee guida</a:t>
            </a:r>
          </a:p>
          <a:p>
            <a:r>
              <a:rPr lang="it-IT"/>
              <a:t>Evidence-based medicine</a:t>
            </a:r>
          </a:p>
          <a:p>
            <a:r>
              <a:rPr lang="it-IT">
                <a:solidFill>
                  <a:schemeClr val="bg1">
                    <a:lumMod val="85000"/>
                  </a:schemeClr>
                </a:solidFill>
              </a:rPr>
              <a:t>Prospettive attuali e future: intelligenza artificiale e radiomica</a:t>
            </a:r>
          </a:p>
          <a:p>
            <a:r>
              <a:rPr lang="it-IT">
                <a:solidFill>
                  <a:schemeClr val="bg1">
                    <a:lumMod val="85000"/>
                  </a:schemeClr>
                </a:solidFill>
              </a:rPr>
              <a:t>Conclusioni</a:t>
            </a:r>
            <a:endParaRPr lang="it-IT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52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A49CE73D-F16B-47B1-AA8D-B53740BDD69D}"/>
              </a:ext>
            </a:extLst>
          </p:cNvPr>
          <p:cNvSpPr txBox="1">
            <a:spLocks/>
          </p:cNvSpPr>
          <p:nvPr/>
        </p:nvSpPr>
        <p:spPr>
          <a:xfrm>
            <a:off x="240051" y="323148"/>
            <a:ext cx="2948354" cy="7311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>
                <a:latin typeface="Calibri  "/>
              </a:rPr>
              <a:t>PET/CT ed N</a:t>
            </a:r>
            <a:endParaRPr lang="en-US" sz="3600" dirty="0">
              <a:latin typeface="Calibri  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2CD0FCC9-0E6E-47E6-9A34-AD2E1529258F}"/>
              </a:ext>
            </a:extLst>
          </p:cNvPr>
          <p:cNvSpPr txBox="1">
            <a:spLocks/>
          </p:cNvSpPr>
          <p:nvPr/>
        </p:nvSpPr>
        <p:spPr>
          <a:xfrm>
            <a:off x="2466047" y="1176643"/>
            <a:ext cx="4038600" cy="47853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000"/>
              <a:t>Studio randomizzato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1200"/>
              <a:t>Fisher B, et al. NEJM 2009; 361(2):32-39</a:t>
            </a:r>
            <a:endParaRPr lang="en-US" sz="1200" dirty="0"/>
          </a:p>
        </p:txBody>
      </p:sp>
      <p:graphicFrame>
        <p:nvGraphicFramePr>
          <p:cNvPr id="6" name="Segnaposto contenuto 4">
            <a:extLst>
              <a:ext uri="{FF2B5EF4-FFF2-40B4-BE49-F238E27FC236}">
                <a16:creationId xmlns:a16="http://schemas.microsoft.com/office/drawing/2014/main" id="{7BF56741-D178-4064-87B2-9570DB6433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129646"/>
              </p:ext>
            </p:extLst>
          </p:nvPr>
        </p:nvGraphicFramePr>
        <p:xfrm>
          <a:off x="6731015" y="1248650"/>
          <a:ext cx="4898277" cy="3888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7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6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r>
                        <a:rPr lang="it-IT" sz="1600" dirty="0"/>
                        <a:t>Author, </a:t>
                      </a:r>
                      <a:r>
                        <a:rPr lang="it-IT" sz="1600" dirty="0" err="1"/>
                        <a:t>year</a:t>
                      </a:r>
                      <a:r>
                        <a:rPr lang="it-IT" sz="1600" baseline="0" dirty="0"/>
                        <a:t> (</a:t>
                      </a:r>
                      <a:r>
                        <a:rPr lang="it-IT" sz="1600" baseline="0" dirty="0" err="1"/>
                        <a:t>ref</a:t>
                      </a:r>
                      <a:r>
                        <a:rPr lang="it-IT" sz="1600" baseline="0" dirty="0"/>
                        <a:t>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/>
                        <a:t>Sensitivity</a:t>
                      </a:r>
                      <a:r>
                        <a:rPr lang="it-IT" sz="1600" dirty="0"/>
                        <a:t> %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/>
                        <a:t>Specificity</a:t>
                      </a:r>
                      <a:endParaRPr lang="it-IT" sz="1600" dirty="0"/>
                    </a:p>
                    <a:p>
                      <a:pPr algn="ctr"/>
                      <a:r>
                        <a:rPr lang="it-IT" sz="1600" dirty="0"/>
                        <a:t>%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it-IT" sz="1600" dirty="0"/>
                        <a:t>Gould 2003 (1) (PET)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85 (67-91)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90 (82-96)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it-IT" sz="1600" dirty="0" err="1"/>
                        <a:t>Toloza</a:t>
                      </a:r>
                      <a:r>
                        <a:rPr lang="it-IT" sz="1600" dirty="0"/>
                        <a:t> 2003 (2)</a:t>
                      </a:r>
                    </a:p>
                    <a:p>
                      <a:r>
                        <a:rPr lang="it-IT" sz="1600" dirty="0"/>
                        <a:t>(PET)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84 (78-89)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89 (83-93)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it-IT" sz="1600" dirty="0" err="1"/>
                        <a:t>Birim</a:t>
                      </a:r>
                      <a:r>
                        <a:rPr lang="it-IT" sz="1600" dirty="0"/>
                        <a:t> 2003</a:t>
                      </a:r>
                      <a:r>
                        <a:rPr lang="it-IT" sz="1600" baseline="0" dirty="0"/>
                        <a:t> (3)</a:t>
                      </a:r>
                    </a:p>
                    <a:p>
                      <a:r>
                        <a:rPr lang="it-IT" sz="1600" baseline="0" dirty="0"/>
                        <a:t>(PET)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83 (77-87)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92 (89-95)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it-IT" sz="1600" dirty="0" err="1"/>
                        <a:t>Hellwig</a:t>
                      </a:r>
                      <a:r>
                        <a:rPr lang="it-IT" sz="1600" baseline="0" dirty="0"/>
                        <a:t> 2006 (4)</a:t>
                      </a:r>
                    </a:p>
                    <a:p>
                      <a:r>
                        <a:rPr lang="it-IT" sz="1600" baseline="0" dirty="0"/>
                        <a:t>(PET)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83</a:t>
                      </a:r>
                      <a:r>
                        <a:rPr lang="it-IT" sz="1600" baseline="0" dirty="0"/>
                        <a:t> (65-89)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89 (81-95)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it-IT" sz="1600" dirty="0"/>
                        <a:t>Silvestri 2007 (5)</a:t>
                      </a:r>
                    </a:p>
                    <a:p>
                      <a:r>
                        <a:rPr lang="it-IT" sz="1600" dirty="0"/>
                        <a:t>(PET)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74 (69-79)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85 (84-88)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CasellaDiTesto 5">
            <a:extLst>
              <a:ext uri="{FF2B5EF4-FFF2-40B4-BE49-F238E27FC236}">
                <a16:creationId xmlns:a16="http://schemas.microsoft.com/office/drawing/2014/main" id="{151E8402-3BF6-4060-A809-19B7DA21F31A}"/>
              </a:ext>
            </a:extLst>
          </p:cNvPr>
          <p:cNvSpPr txBox="1"/>
          <p:nvPr/>
        </p:nvSpPr>
        <p:spPr>
          <a:xfrm>
            <a:off x="6589186" y="5209091"/>
            <a:ext cx="5040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r">
              <a:buAutoNum type="arabicParenBoth"/>
            </a:pPr>
            <a:r>
              <a:rPr lang="it-IT" sz="1200" dirty="0"/>
              <a:t>Gould MK, et al. </a:t>
            </a:r>
            <a:r>
              <a:rPr lang="it-IT" sz="1200" dirty="0" err="1"/>
              <a:t>Ann</a:t>
            </a:r>
            <a:r>
              <a:rPr lang="it-IT" sz="1200" dirty="0"/>
              <a:t> </a:t>
            </a:r>
            <a:r>
              <a:rPr lang="it-IT" sz="1200" dirty="0" err="1"/>
              <a:t>Intern</a:t>
            </a:r>
            <a:r>
              <a:rPr lang="it-IT" sz="1200" dirty="0"/>
              <a:t> </a:t>
            </a:r>
            <a:r>
              <a:rPr lang="it-IT" sz="1200" dirty="0" err="1"/>
              <a:t>Med</a:t>
            </a:r>
            <a:r>
              <a:rPr lang="it-IT" sz="1200" dirty="0"/>
              <a:t> 2003; 1</a:t>
            </a:r>
            <a:r>
              <a:rPr lang="en-US" sz="1200" dirty="0"/>
              <a:t>39 :879-92</a:t>
            </a:r>
          </a:p>
          <a:p>
            <a:pPr marL="228600" indent="-228600" algn="r">
              <a:buAutoNum type="arabicParenBoth"/>
            </a:pPr>
            <a:r>
              <a:rPr lang="it-IT" sz="1200" dirty="0" err="1"/>
              <a:t>Toloza</a:t>
            </a:r>
            <a:r>
              <a:rPr lang="it-IT" sz="1200" dirty="0"/>
              <a:t> EM, et al. </a:t>
            </a:r>
            <a:r>
              <a:rPr lang="it-IT" sz="1200" dirty="0" err="1"/>
              <a:t>Chest</a:t>
            </a:r>
            <a:r>
              <a:rPr lang="it-IT" sz="1200" dirty="0"/>
              <a:t> 2003; 123:132S-146S</a:t>
            </a:r>
          </a:p>
          <a:p>
            <a:pPr marL="228600" indent="-228600" algn="r">
              <a:buAutoNum type="arabicParenBoth"/>
            </a:pPr>
            <a:r>
              <a:rPr lang="it-IT" sz="1200" dirty="0" err="1"/>
              <a:t>Birim</a:t>
            </a:r>
            <a:r>
              <a:rPr lang="it-IT" sz="1200" dirty="0"/>
              <a:t> O, et al. </a:t>
            </a:r>
            <a:r>
              <a:rPr lang="it-IT" sz="1200" dirty="0" err="1"/>
              <a:t>Ann</a:t>
            </a:r>
            <a:r>
              <a:rPr lang="it-IT" sz="1200" dirty="0"/>
              <a:t> </a:t>
            </a:r>
            <a:r>
              <a:rPr lang="it-IT" sz="1200" dirty="0" err="1"/>
              <a:t>Thorac</a:t>
            </a:r>
            <a:r>
              <a:rPr lang="it-IT" sz="1200" dirty="0"/>
              <a:t> </a:t>
            </a:r>
            <a:r>
              <a:rPr lang="it-IT" sz="1200" dirty="0" err="1"/>
              <a:t>Surg</a:t>
            </a:r>
            <a:r>
              <a:rPr lang="it-IT" sz="1200" dirty="0"/>
              <a:t> 2005; 79:375-82</a:t>
            </a:r>
          </a:p>
          <a:p>
            <a:pPr marL="228600" indent="-228600" algn="r">
              <a:buAutoNum type="arabicParenBoth"/>
            </a:pPr>
            <a:r>
              <a:rPr lang="it-IT" sz="1200" dirty="0" err="1"/>
              <a:t>Hellwig</a:t>
            </a:r>
            <a:r>
              <a:rPr lang="it-IT" sz="1200" dirty="0"/>
              <a:t> D. </a:t>
            </a:r>
            <a:r>
              <a:rPr lang="it-IT" sz="1200" dirty="0" err="1"/>
              <a:t>Universitat</a:t>
            </a:r>
            <a:r>
              <a:rPr lang="it-IT" sz="1200" dirty="0"/>
              <a:t> </a:t>
            </a:r>
            <a:r>
              <a:rPr lang="it-IT" sz="1200" dirty="0" err="1"/>
              <a:t>des</a:t>
            </a:r>
            <a:r>
              <a:rPr lang="it-IT" sz="1200" dirty="0"/>
              <a:t> </a:t>
            </a:r>
            <a:r>
              <a:rPr lang="it-IT" sz="1200" dirty="0" err="1"/>
              <a:t>Saanlandes</a:t>
            </a:r>
            <a:r>
              <a:rPr lang="it-IT" sz="1200" dirty="0"/>
              <a:t> 2006; 62-80</a:t>
            </a:r>
          </a:p>
          <a:p>
            <a:pPr marL="228600" indent="-228600" algn="r">
              <a:buAutoNum type="arabicParenBoth"/>
            </a:pPr>
            <a:r>
              <a:rPr lang="it-IT" sz="1200" dirty="0"/>
              <a:t>Silvestri GA, et al. </a:t>
            </a:r>
            <a:r>
              <a:rPr lang="it-IT" sz="1200" dirty="0" err="1"/>
              <a:t>Chest</a:t>
            </a:r>
            <a:r>
              <a:rPr lang="it-IT" sz="1200" dirty="0"/>
              <a:t> 2007; 132:178S-201S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03FF022-EF2F-4941-80CF-46650AEA9CA1}"/>
              </a:ext>
            </a:extLst>
          </p:cNvPr>
          <p:cNvSpPr txBox="1"/>
          <p:nvPr/>
        </p:nvSpPr>
        <p:spPr>
          <a:xfrm>
            <a:off x="2211807" y="6073187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*</a:t>
            </a:r>
            <a:r>
              <a:rPr lang="it-IT" sz="1200" dirty="0" err="1"/>
              <a:t>nodal</a:t>
            </a:r>
            <a:r>
              <a:rPr lang="it-IT" sz="1200" dirty="0"/>
              <a:t> </a:t>
            </a:r>
            <a:r>
              <a:rPr lang="it-IT" sz="1200" dirty="0" err="1"/>
              <a:t>disease</a:t>
            </a:r>
            <a:r>
              <a:rPr lang="it-IT" sz="1200" dirty="0"/>
              <a:t> </a:t>
            </a:r>
            <a:r>
              <a:rPr lang="it-IT" sz="1200" dirty="0" err="1"/>
              <a:t>burden</a:t>
            </a:r>
            <a:r>
              <a:rPr lang="it-IT" sz="1200" dirty="0"/>
              <a:t> can </a:t>
            </a:r>
            <a:r>
              <a:rPr lang="it-IT" sz="1200" dirty="0" err="1"/>
              <a:t>greatly</a:t>
            </a:r>
            <a:r>
              <a:rPr lang="it-IT" sz="1200" dirty="0"/>
              <a:t> </a:t>
            </a:r>
            <a:r>
              <a:rPr lang="it-IT" sz="1200" dirty="0" err="1"/>
              <a:t>influence</a:t>
            </a:r>
            <a:r>
              <a:rPr lang="it-IT" sz="1200" dirty="0"/>
              <a:t> the </a:t>
            </a:r>
            <a:r>
              <a:rPr lang="it-IT" sz="1200" dirty="0" err="1"/>
              <a:t>potential</a:t>
            </a:r>
            <a:r>
              <a:rPr lang="it-IT" sz="1200" dirty="0"/>
              <a:t> success of the OMD</a:t>
            </a:r>
            <a:endParaRPr lang="en-US" sz="1200" dirty="0"/>
          </a:p>
        </p:txBody>
      </p:sp>
      <p:sp>
        <p:nvSpPr>
          <p:cNvPr id="9" name="Rettangolo 10">
            <a:extLst>
              <a:ext uri="{FF2B5EF4-FFF2-40B4-BE49-F238E27FC236}">
                <a16:creationId xmlns:a16="http://schemas.microsoft.com/office/drawing/2014/main" id="{7B2BE213-7AE9-4D8B-BE81-509F3BF4176E}"/>
              </a:ext>
            </a:extLst>
          </p:cNvPr>
          <p:cNvSpPr/>
          <p:nvPr/>
        </p:nvSpPr>
        <p:spPr>
          <a:xfrm>
            <a:off x="3988559" y="1896722"/>
            <a:ext cx="936104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189 </a:t>
            </a:r>
            <a:r>
              <a:rPr lang="it-IT" sz="1600" dirty="0" err="1">
                <a:solidFill>
                  <a:schemeClr val="tx1"/>
                </a:solidFill>
              </a:rPr>
              <a:t>pts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10" name="Gruppo 51">
            <a:extLst>
              <a:ext uri="{FF2B5EF4-FFF2-40B4-BE49-F238E27FC236}">
                <a16:creationId xmlns:a16="http://schemas.microsoft.com/office/drawing/2014/main" id="{0820F776-79AA-4678-8B20-8FEFE748C118}"/>
              </a:ext>
            </a:extLst>
          </p:cNvPr>
          <p:cNvGrpSpPr/>
          <p:nvPr/>
        </p:nvGrpSpPr>
        <p:grpSpPr>
          <a:xfrm>
            <a:off x="2476391" y="2112746"/>
            <a:ext cx="4032448" cy="3896816"/>
            <a:chOff x="395536" y="2276872"/>
            <a:chExt cx="4032448" cy="3896816"/>
          </a:xfrm>
        </p:grpSpPr>
        <p:sp>
          <p:nvSpPr>
            <p:cNvPr id="11" name="Rettangolo 8">
              <a:extLst>
                <a:ext uri="{FF2B5EF4-FFF2-40B4-BE49-F238E27FC236}">
                  <a16:creationId xmlns:a16="http://schemas.microsoft.com/office/drawing/2014/main" id="{8CAAAE84-6298-43A5-8E2C-30012B6BB11F}"/>
                </a:ext>
              </a:extLst>
            </p:cNvPr>
            <p:cNvSpPr/>
            <p:nvPr/>
          </p:nvSpPr>
          <p:spPr>
            <a:xfrm>
              <a:off x="395536" y="4428728"/>
              <a:ext cx="864096" cy="4446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</a:rPr>
                <a:t>Op.= 60</a:t>
              </a:r>
            </a:p>
          </p:txBody>
        </p:sp>
        <p:sp>
          <p:nvSpPr>
            <p:cNvPr id="12" name="Rettangolo 9">
              <a:extLst>
                <a:ext uri="{FF2B5EF4-FFF2-40B4-BE49-F238E27FC236}">
                  <a16:creationId xmlns:a16="http://schemas.microsoft.com/office/drawing/2014/main" id="{09AFA427-5D3F-4A46-AF8D-CEEED86212B8}"/>
                </a:ext>
              </a:extLst>
            </p:cNvPr>
            <p:cNvSpPr/>
            <p:nvPr/>
          </p:nvSpPr>
          <p:spPr>
            <a:xfrm>
              <a:off x="2843808" y="2708920"/>
              <a:ext cx="1296144" cy="6480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chemeClr val="tx1"/>
                  </a:solidFill>
                </a:rPr>
                <a:t>CI</a:t>
              </a:r>
            </a:p>
            <a:p>
              <a:pPr algn="ctr"/>
              <a:r>
                <a:rPr lang="it-IT" sz="1600" dirty="0">
                  <a:solidFill>
                    <a:schemeClr val="tx1"/>
                  </a:solidFill>
                </a:rPr>
                <a:t>91 </a:t>
              </a:r>
              <a:r>
                <a:rPr lang="it-IT" sz="1600" dirty="0" err="1">
                  <a:solidFill>
                    <a:schemeClr val="tx1"/>
                  </a:solidFill>
                </a:rPr>
                <a:t>pts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3" name="Rettangolo 11">
              <a:extLst>
                <a:ext uri="{FF2B5EF4-FFF2-40B4-BE49-F238E27FC236}">
                  <a16:creationId xmlns:a16="http://schemas.microsoft.com/office/drawing/2014/main" id="{E88813BB-5093-4D93-9AA6-1FD508F71EA3}"/>
                </a:ext>
              </a:extLst>
            </p:cNvPr>
            <p:cNvSpPr/>
            <p:nvPr/>
          </p:nvSpPr>
          <p:spPr>
            <a:xfrm>
              <a:off x="611560" y="3429000"/>
              <a:ext cx="1296144" cy="4320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 err="1">
                  <a:solidFill>
                    <a:schemeClr val="tx1"/>
                  </a:solidFill>
                </a:rPr>
                <a:t>Mediastinoscopy</a:t>
              </a:r>
              <a:endParaRPr lang="it-IT" sz="1100" dirty="0">
                <a:solidFill>
                  <a:schemeClr val="tx1"/>
                </a:solidFill>
              </a:endParaRPr>
            </a:p>
            <a:p>
              <a:pPr algn="ctr"/>
              <a:r>
                <a:rPr lang="it-IT" sz="1100" dirty="0">
                  <a:solidFill>
                    <a:schemeClr val="tx1"/>
                  </a:solidFill>
                </a:rPr>
                <a:t>89 </a:t>
              </a:r>
              <a:r>
                <a:rPr lang="it-IT" sz="1100" dirty="0" err="1">
                  <a:solidFill>
                    <a:schemeClr val="tx1"/>
                  </a:solidFill>
                </a:rPr>
                <a:t>pts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4" name="Rettangolo 12">
              <a:extLst>
                <a:ext uri="{FF2B5EF4-FFF2-40B4-BE49-F238E27FC236}">
                  <a16:creationId xmlns:a16="http://schemas.microsoft.com/office/drawing/2014/main" id="{FC3027B0-FB6A-4AF1-A57D-F1343293703E}"/>
                </a:ext>
              </a:extLst>
            </p:cNvPr>
            <p:cNvSpPr/>
            <p:nvPr/>
          </p:nvSpPr>
          <p:spPr>
            <a:xfrm>
              <a:off x="2843808" y="3429000"/>
              <a:ext cx="1296144" cy="4320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 err="1">
                  <a:solidFill>
                    <a:schemeClr val="tx1"/>
                  </a:solidFill>
                </a:rPr>
                <a:t>Mediastinoscopy</a:t>
              </a:r>
              <a:endParaRPr lang="it-IT" sz="1100" dirty="0">
                <a:solidFill>
                  <a:schemeClr val="tx1"/>
                </a:solidFill>
              </a:endParaRPr>
            </a:p>
            <a:p>
              <a:pPr algn="ctr"/>
              <a:r>
                <a:rPr lang="it-IT" sz="1100" dirty="0">
                  <a:solidFill>
                    <a:schemeClr val="tx1"/>
                  </a:solidFill>
                </a:rPr>
                <a:t>88 </a:t>
              </a:r>
              <a:r>
                <a:rPr lang="it-IT" sz="1100" dirty="0" err="1">
                  <a:solidFill>
                    <a:schemeClr val="tx1"/>
                  </a:solidFill>
                </a:rPr>
                <a:t>pts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Connettore 1 14">
              <a:extLst>
                <a:ext uri="{FF2B5EF4-FFF2-40B4-BE49-F238E27FC236}">
                  <a16:creationId xmlns:a16="http://schemas.microsoft.com/office/drawing/2014/main" id="{C1C27013-44D8-4769-A538-D56C8FEFB043}"/>
                </a:ext>
              </a:extLst>
            </p:cNvPr>
            <p:cNvCxnSpPr>
              <a:cxnSpLocks/>
            </p:cNvCxnSpPr>
            <p:nvPr/>
          </p:nvCxnSpPr>
          <p:spPr>
            <a:xfrm>
              <a:off x="2873114" y="2276872"/>
              <a:ext cx="648072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1199774A-D41F-4BAA-AA89-A6922AA9FE5E}"/>
                </a:ext>
              </a:extLst>
            </p:cNvPr>
            <p:cNvCxnSpPr/>
            <p:nvPr/>
          </p:nvCxnSpPr>
          <p:spPr>
            <a:xfrm>
              <a:off x="1259632" y="2276872"/>
              <a:ext cx="648072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>
              <a:extLst>
                <a:ext uri="{FF2B5EF4-FFF2-40B4-BE49-F238E27FC236}">
                  <a16:creationId xmlns:a16="http://schemas.microsoft.com/office/drawing/2014/main" id="{2A80F2D8-5578-4E79-B5C6-E238793A2A7B}"/>
                </a:ext>
              </a:extLst>
            </p:cNvPr>
            <p:cNvCxnSpPr/>
            <p:nvPr/>
          </p:nvCxnSpPr>
          <p:spPr>
            <a:xfrm>
              <a:off x="1278293" y="2276872"/>
              <a:ext cx="0" cy="351656"/>
            </a:xfrm>
            <a:prstGeom prst="line">
              <a:avLst/>
            </a:prstGeom>
            <a:ln w="25400">
              <a:solidFill>
                <a:schemeClr val="tx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8">
              <a:extLst>
                <a:ext uri="{FF2B5EF4-FFF2-40B4-BE49-F238E27FC236}">
                  <a16:creationId xmlns:a16="http://schemas.microsoft.com/office/drawing/2014/main" id="{574FC2DA-1BAC-4E41-8E6D-4A27F129359A}"/>
                </a:ext>
              </a:extLst>
            </p:cNvPr>
            <p:cNvCxnSpPr/>
            <p:nvPr/>
          </p:nvCxnSpPr>
          <p:spPr>
            <a:xfrm>
              <a:off x="3491880" y="2276872"/>
              <a:ext cx="0" cy="351656"/>
            </a:xfrm>
            <a:prstGeom prst="line">
              <a:avLst/>
            </a:prstGeom>
            <a:ln w="25400">
              <a:solidFill>
                <a:schemeClr val="tx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9">
              <a:extLst>
                <a:ext uri="{FF2B5EF4-FFF2-40B4-BE49-F238E27FC236}">
                  <a16:creationId xmlns:a16="http://schemas.microsoft.com/office/drawing/2014/main" id="{937AC033-06EB-4830-AA1E-7B85BB364ED6}"/>
                </a:ext>
              </a:extLst>
            </p:cNvPr>
            <p:cNvCxnSpPr/>
            <p:nvPr/>
          </p:nvCxnSpPr>
          <p:spPr>
            <a:xfrm>
              <a:off x="1588332" y="4077072"/>
              <a:ext cx="0" cy="351656"/>
            </a:xfrm>
            <a:prstGeom prst="line">
              <a:avLst/>
            </a:prstGeom>
            <a:ln w="25400">
              <a:solidFill>
                <a:schemeClr val="tx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20">
              <a:extLst>
                <a:ext uri="{FF2B5EF4-FFF2-40B4-BE49-F238E27FC236}">
                  <a16:creationId xmlns:a16="http://schemas.microsoft.com/office/drawing/2014/main" id="{E83D8379-0405-445B-A666-7338A2CC3F62}"/>
                </a:ext>
              </a:extLst>
            </p:cNvPr>
            <p:cNvCxnSpPr/>
            <p:nvPr/>
          </p:nvCxnSpPr>
          <p:spPr>
            <a:xfrm>
              <a:off x="3175484" y="4077072"/>
              <a:ext cx="0" cy="351656"/>
            </a:xfrm>
            <a:prstGeom prst="line">
              <a:avLst/>
            </a:prstGeom>
            <a:ln w="25400">
              <a:solidFill>
                <a:schemeClr val="tx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1">
              <a:extLst>
                <a:ext uri="{FF2B5EF4-FFF2-40B4-BE49-F238E27FC236}">
                  <a16:creationId xmlns:a16="http://schemas.microsoft.com/office/drawing/2014/main" id="{C419E731-2066-4DCF-9C94-9E0410C0179A}"/>
                </a:ext>
              </a:extLst>
            </p:cNvPr>
            <p:cNvCxnSpPr/>
            <p:nvPr/>
          </p:nvCxnSpPr>
          <p:spPr>
            <a:xfrm>
              <a:off x="935596" y="4085456"/>
              <a:ext cx="648072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2">
              <a:extLst>
                <a:ext uri="{FF2B5EF4-FFF2-40B4-BE49-F238E27FC236}">
                  <a16:creationId xmlns:a16="http://schemas.microsoft.com/office/drawing/2014/main" id="{D0E2BA57-2294-4563-B991-B3DE268D324D}"/>
                </a:ext>
              </a:extLst>
            </p:cNvPr>
            <p:cNvCxnSpPr/>
            <p:nvPr/>
          </p:nvCxnSpPr>
          <p:spPr>
            <a:xfrm>
              <a:off x="3167844" y="4077072"/>
              <a:ext cx="648072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3">
              <a:extLst>
                <a:ext uri="{FF2B5EF4-FFF2-40B4-BE49-F238E27FC236}">
                  <a16:creationId xmlns:a16="http://schemas.microsoft.com/office/drawing/2014/main" id="{20A5A9E0-8596-4872-BEC4-15EEF0AE4AA7}"/>
                </a:ext>
              </a:extLst>
            </p:cNvPr>
            <p:cNvCxnSpPr/>
            <p:nvPr/>
          </p:nvCxnSpPr>
          <p:spPr>
            <a:xfrm>
              <a:off x="3815916" y="4077072"/>
              <a:ext cx="0" cy="351656"/>
            </a:xfrm>
            <a:prstGeom prst="line">
              <a:avLst/>
            </a:prstGeom>
            <a:ln w="25400">
              <a:solidFill>
                <a:schemeClr val="tx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4">
              <a:extLst>
                <a:ext uri="{FF2B5EF4-FFF2-40B4-BE49-F238E27FC236}">
                  <a16:creationId xmlns:a16="http://schemas.microsoft.com/office/drawing/2014/main" id="{2892A979-D3CD-43CB-8C2C-C42984C702EF}"/>
                </a:ext>
              </a:extLst>
            </p:cNvPr>
            <p:cNvCxnSpPr/>
            <p:nvPr/>
          </p:nvCxnSpPr>
          <p:spPr>
            <a:xfrm>
              <a:off x="935596" y="4077072"/>
              <a:ext cx="0" cy="351656"/>
            </a:xfrm>
            <a:prstGeom prst="line">
              <a:avLst/>
            </a:prstGeom>
            <a:ln w="25400">
              <a:solidFill>
                <a:schemeClr val="tx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5">
              <a:extLst>
                <a:ext uri="{FF2B5EF4-FFF2-40B4-BE49-F238E27FC236}">
                  <a16:creationId xmlns:a16="http://schemas.microsoft.com/office/drawing/2014/main" id="{1DEA3A06-5BCB-4093-9CF0-86D009EB7A05}"/>
                </a:ext>
              </a:extLst>
            </p:cNvPr>
            <p:cNvCxnSpPr/>
            <p:nvPr/>
          </p:nvCxnSpPr>
          <p:spPr>
            <a:xfrm flipV="1">
              <a:off x="1259632" y="3861048"/>
              <a:ext cx="0" cy="20764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8">
              <a:extLst>
                <a:ext uri="{FF2B5EF4-FFF2-40B4-BE49-F238E27FC236}">
                  <a16:creationId xmlns:a16="http://schemas.microsoft.com/office/drawing/2014/main" id="{D46B3DA6-4BDA-4E81-8566-75647F580756}"/>
                </a:ext>
              </a:extLst>
            </p:cNvPr>
            <p:cNvCxnSpPr/>
            <p:nvPr/>
          </p:nvCxnSpPr>
          <p:spPr>
            <a:xfrm flipV="1">
              <a:off x="3491880" y="3861048"/>
              <a:ext cx="0" cy="20764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ttangolo 29">
              <a:extLst>
                <a:ext uri="{FF2B5EF4-FFF2-40B4-BE49-F238E27FC236}">
                  <a16:creationId xmlns:a16="http://schemas.microsoft.com/office/drawing/2014/main" id="{790D7B21-8E47-48C1-9490-10489339B683}"/>
                </a:ext>
              </a:extLst>
            </p:cNvPr>
            <p:cNvSpPr/>
            <p:nvPr/>
          </p:nvSpPr>
          <p:spPr>
            <a:xfrm>
              <a:off x="619944" y="2708920"/>
              <a:ext cx="1296144" cy="6480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chemeClr val="tx1"/>
                  </a:solidFill>
                </a:rPr>
                <a:t>PET/CT</a:t>
              </a:r>
            </a:p>
            <a:p>
              <a:pPr algn="ctr"/>
              <a:r>
                <a:rPr lang="it-IT" sz="1600" dirty="0">
                  <a:solidFill>
                    <a:schemeClr val="tx1"/>
                  </a:solidFill>
                </a:rPr>
                <a:t>98 </a:t>
              </a:r>
              <a:r>
                <a:rPr lang="it-IT" sz="1600" dirty="0" err="1">
                  <a:solidFill>
                    <a:schemeClr val="tx1"/>
                  </a:solidFill>
                </a:rPr>
                <a:t>pts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8" name="Rettangolo 30">
              <a:extLst>
                <a:ext uri="{FF2B5EF4-FFF2-40B4-BE49-F238E27FC236}">
                  <a16:creationId xmlns:a16="http://schemas.microsoft.com/office/drawing/2014/main" id="{815A0F79-26FE-465E-905F-402EC40CAD37}"/>
                </a:ext>
              </a:extLst>
            </p:cNvPr>
            <p:cNvSpPr/>
            <p:nvPr/>
          </p:nvSpPr>
          <p:spPr>
            <a:xfrm>
              <a:off x="1331640" y="4437112"/>
              <a:ext cx="864096" cy="4446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</a:rPr>
                <a:t>No-op.= 38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29" name="Rettangolo 31">
              <a:extLst>
                <a:ext uri="{FF2B5EF4-FFF2-40B4-BE49-F238E27FC236}">
                  <a16:creationId xmlns:a16="http://schemas.microsoft.com/office/drawing/2014/main" id="{3A10B4A7-E43E-4DC3-B9AB-6D17AC2C0426}"/>
                </a:ext>
              </a:extLst>
            </p:cNvPr>
            <p:cNvSpPr/>
            <p:nvPr/>
          </p:nvSpPr>
          <p:spPr>
            <a:xfrm>
              <a:off x="2627784" y="4437112"/>
              <a:ext cx="864096" cy="4446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</a:rPr>
                <a:t>Op.= 73</a:t>
              </a:r>
            </a:p>
          </p:txBody>
        </p:sp>
        <p:sp>
          <p:nvSpPr>
            <p:cNvPr id="30" name="Rettangolo 32">
              <a:extLst>
                <a:ext uri="{FF2B5EF4-FFF2-40B4-BE49-F238E27FC236}">
                  <a16:creationId xmlns:a16="http://schemas.microsoft.com/office/drawing/2014/main" id="{C4685A6F-D4EE-4017-BB02-E77321699BBB}"/>
                </a:ext>
              </a:extLst>
            </p:cNvPr>
            <p:cNvSpPr/>
            <p:nvPr/>
          </p:nvSpPr>
          <p:spPr>
            <a:xfrm>
              <a:off x="3563888" y="4445496"/>
              <a:ext cx="864096" cy="4362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</a:rPr>
                <a:t>No-op.= 18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31" name="Rettangolo 37">
              <a:extLst>
                <a:ext uri="{FF2B5EF4-FFF2-40B4-BE49-F238E27FC236}">
                  <a16:creationId xmlns:a16="http://schemas.microsoft.com/office/drawing/2014/main" id="{8A2F0622-E73D-44F3-A0D0-9D8140630A68}"/>
                </a:ext>
              </a:extLst>
            </p:cNvPr>
            <p:cNvSpPr/>
            <p:nvPr/>
          </p:nvSpPr>
          <p:spPr>
            <a:xfrm>
              <a:off x="395536" y="5216624"/>
              <a:ext cx="864096" cy="9486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</a:rPr>
                <a:t>Futile </a:t>
              </a:r>
              <a:r>
                <a:rPr lang="it-IT" sz="1050" dirty="0" err="1">
                  <a:solidFill>
                    <a:schemeClr val="tx1"/>
                  </a:solidFill>
                </a:rPr>
                <a:t>thora</a:t>
              </a:r>
              <a:r>
                <a:rPr lang="it-IT" sz="1050" dirty="0">
                  <a:solidFill>
                    <a:schemeClr val="tx1"/>
                  </a:solidFill>
                </a:rPr>
                <a:t>: 21</a:t>
              </a:r>
            </a:p>
            <a:p>
              <a:pPr algn="ctr"/>
              <a:r>
                <a:rPr lang="it-IT" sz="1050" dirty="0">
                  <a:solidFill>
                    <a:schemeClr val="tx1"/>
                  </a:solidFill>
                </a:rPr>
                <a:t>No futile: 39</a:t>
              </a:r>
            </a:p>
          </p:txBody>
        </p:sp>
        <p:cxnSp>
          <p:nvCxnSpPr>
            <p:cNvPr id="32" name="Connettore 1 48">
              <a:extLst>
                <a:ext uri="{FF2B5EF4-FFF2-40B4-BE49-F238E27FC236}">
                  <a16:creationId xmlns:a16="http://schemas.microsoft.com/office/drawing/2014/main" id="{263AFB12-F1E0-4211-A478-629AAC4CE84D}"/>
                </a:ext>
              </a:extLst>
            </p:cNvPr>
            <p:cNvCxnSpPr/>
            <p:nvPr/>
          </p:nvCxnSpPr>
          <p:spPr>
            <a:xfrm>
              <a:off x="859354" y="4873352"/>
              <a:ext cx="0" cy="351656"/>
            </a:xfrm>
            <a:prstGeom prst="line">
              <a:avLst/>
            </a:prstGeom>
            <a:ln w="25400">
              <a:solidFill>
                <a:schemeClr val="tx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ttangolo 49">
              <a:extLst>
                <a:ext uri="{FF2B5EF4-FFF2-40B4-BE49-F238E27FC236}">
                  <a16:creationId xmlns:a16="http://schemas.microsoft.com/office/drawing/2014/main" id="{0117E2ED-5B67-4F27-81ED-629F37ABE967}"/>
                </a:ext>
              </a:extLst>
            </p:cNvPr>
            <p:cNvSpPr/>
            <p:nvPr/>
          </p:nvSpPr>
          <p:spPr>
            <a:xfrm>
              <a:off x="2627784" y="5225008"/>
              <a:ext cx="864096" cy="9486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</a:rPr>
                <a:t>Futile </a:t>
              </a:r>
              <a:r>
                <a:rPr lang="it-IT" sz="1050" dirty="0" err="1">
                  <a:solidFill>
                    <a:schemeClr val="tx1"/>
                  </a:solidFill>
                </a:rPr>
                <a:t>thora</a:t>
              </a:r>
              <a:r>
                <a:rPr lang="it-IT" sz="1050" dirty="0">
                  <a:solidFill>
                    <a:schemeClr val="tx1"/>
                  </a:solidFill>
                </a:rPr>
                <a:t>: 38</a:t>
              </a:r>
            </a:p>
            <a:p>
              <a:pPr algn="ctr"/>
              <a:r>
                <a:rPr lang="it-IT" sz="1050" dirty="0">
                  <a:solidFill>
                    <a:schemeClr val="tx1"/>
                  </a:solidFill>
                </a:rPr>
                <a:t>No futile: 35</a:t>
              </a:r>
            </a:p>
          </p:txBody>
        </p:sp>
        <p:cxnSp>
          <p:nvCxnSpPr>
            <p:cNvPr id="34" name="Connettore 1 50">
              <a:extLst>
                <a:ext uri="{FF2B5EF4-FFF2-40B4-BE49-F238E27FC236}">
                  <a16:creationId xmlns:a16="http://schemas.microsoft.com/office/drawing/2014/main" id="{E6A9FB72-0AE8-4389-87F3-6573262E4153}"/>
                </a:ext>
              </a:extLst>
            </p:cNvPr>
            <p:cNvCxnSpPr/>
            <p:nvPr/>
          </p:nvCxnSpPr>
          <p:spPr>
            <a:xfrm>
              <a:off x="3091872" y="4881736"/>
              <a:ext cx="0" cy="351656"/>
            </a:xfrm>
            <a:prstGeom prst="line">
              <a:avLst/>
            </a:prstGeom>
            <a:ln w="25400">
              <a:solidFill>
                <a:schemeClr val="tx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0601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F654C24B-0789-4B91-B1F5-77B18AED1BBE}"/>
              </a:ext>
            </a:extLst>
          </p:cNvPr>
          <p:cNvSpPr txBox="1">
            <a:spLocks/>
          </p:cNvSpPr>
          <p:nvPr/>
        </p:nvSpPr>
        <p:spPr>
          <a:xfrm>
            <a:off x="838200" y="523389"/>
            <a:ext cx="10515600" cy="7311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>
                <a:latin typeface="Calibri  "/>
              </a:rPr>
              <a:t>PET/CT ed N</a:t>
            </a:r>
            <a:endParaRPr lang="en-US" sz="3600" dirty="0">
              <a:latin typeface="Calibri  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CA85A1C-DC3C-41DC-B3A0-1A1B3AE7FD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428112"/>
              </p:ext>
            </p:extLst>
          </p:nvPr>
        </p:nvGraphicFramePr>
        <p:xfrm>
          <a:off x="264102" y="1670538"/>
          <a:ext cx="11663795" cy="3798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8224">
                  <a:extLst>
                    <a:ext uri="{9D8B030D-6E8A-4147-A177-3AD203B41FA5}">
                      <a16:colId xmlns:a16="http://schemas.microsoft.com/office/drawing/2014/main" val="709714072"/>
                    </a:ext>
                  </a:extLst>
                </a:gridCol>
                <a:gridCol w="1583587">
                  <a:extLst>
                    <a:ext uri="{9D8B030D-6E8A-4147-A177-3AD203B41FA5}">
                      <a16:colId xmlns:a16="http://schemas.microsoft.com/office/drawing/2014/main" val="4166929138"/>
                    </a:ext>
                  </a:extLst>
                </a:gridCol>
                <a:gridCol w="1577328">
                  <a:extLst>
                    <a:ext uri="{9D8B030D-6E8A-4147-A177-3AD203B41FA5}">
                      <a16:colId xmlns:a16="http://schemas.microsoft.com/office/drawing/2014/main" val="1719891853"/>
                    </a:ext>
                  </a:extLst>
                </a:gridCol>
                <a:gridCol w="1577328">
                  <a:extLst>
                    <a:ext uri="{9D8B030D-6E8A-4147-A177-3AD203B41FA5}">
                      <a16:colId xmlns:a16="http://schemas.microsoft.com/office/drawing/2014/main" val="1745972346"/>
                    </a:ext>
                  </a:extLst>
                </a:gridCol>
                <a:gridCol w="1577328">
                  <a:extLst>
                    <a:ext uri="{9D8B030D-6E8A-4147-A177-3AD203B41FA5}">
                      <a16:colId xmlns:a16="http://schemas.microsoft.com/office/drawing/2014/main" val="2827644366"/>
                    </a:ext>
                  </a:extLst>
                </a:gridCol>
              </a:tblGrid>
              <a:tr h="542611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Sensibilità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Specificità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VPP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VPN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055938"/>
                  </a:ext>
                </a:extLst>
              </a:tr>
              <a:tr h="542611">
                <a:tc>
                  <a:txBody>
                    <a:bodyPr/>
                    <a:lstStyle/>
                    <a:p>
                      <a:r>
                        <a:rPr lang="it-IT" dirty="0"/>
                        <a:t>Li et al. 2013 (PET/CT) (n=219 </a:t>
                      </a:r>
                      <a:r>
                        <a:rPr lang="it-IT" dirty="0" err="1"/>
                        <a:t>pts</a:t>
                      </a:r>
                      <a:r>
                        <a:rPr lang="it-IT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74.2%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73.2%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54.4%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86.8%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9845945"/>
                  </a:ext>
                </a:extLst>
              </a:tr>
              <a:tr h="542611">
                <a:tc>
                  <a:txBody>
                    <a:bodyPr/>
                    <a:lstStyle/>
                    <a:p>
                      <a:r>
                        <a:rPr lang="it-IT" dirty="0" err="1"/>
                        <a:t>Kaseda</a:t>
                      </a:r>
                      <a:r>
                        <a:rPr lang="it-IT" dirty="0"/>
                        <a:t> et al. 2016 (PET/CT) (n=388 </a:t>
                      </a:r>
                      <a:r>
                        <a:rPr lang="it-IT" dirty="0" err="1"/>
                        <a:t>pts</a:t>
                      </a:r>
                      <a:r>
                        <a:rPr lang="it-IT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47.4%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53.6%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87.7%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4899316"/>
                  </a:ext>
                </a:extLst>
              </a:tr>
              <a:tr h="542611">
                <a:tc>
                  <a:txBody>
                    <a:bodyPr/>
                    <a:lstStyle/>
                    <a:p>
                      <a:r>
                        <a:rPr lang="it-IT" dirty="0"/>
                        <a:t>Bustos Garcia de Castro et al 2017 (PET/CT) (n=113 </a:t>
                      </a:r>
                      <a:r>
                        <a:rPr lang="it-IT" dirty="0" err="1"/>
                        <a:t>pts</a:t>
                      </a:r>
                      <a:r>
                        <a:rPr lang="it-IT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53.8%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76.6%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38.9%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85.7%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6900701"/>
                  </a:ext>
                </a:extLst>
              </a:tr>
              <a:tr h="542611">
                <a:tc>
                  <a:txBody>
                    <a:bodyPr/>
                    <a:lstStyle/>
                    <a:p>
                      <a:r>
                        <a:rPr lang="it-IT" dirty="0" err="1"/>
                        <a:t>Frechet</a:t>
                      </a:r>
                      <a:r>
                        <a:rPr lang="it-IT" dirty="0"/>
                        <a:t> et al 2018 (PET/CT) (n=997 </a:t>
                      </a:r>
                      <a:r>
                        <a:rPr lang="it-IT" dirty="0" err="1"/>
                        <a:t>biopsy</a:t>
                      </a:r>
                      <a:r>
                        <a:rPr lang="it-IT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33.8%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93.8%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9307822"/>
                  </a:ext>
                </a:extLst>
              </a:tr>
              <a:tr h="542611">
                <a:tc>
                  <a:txBody>
                    <a:bodyPr/>
                    <a:lstStyle/>
                    <a:p>
                      <a:r>
                        <a:rPr lang="it-IT" dirty="0"/>
                        <a:t>Smith et al 2019 (PET/CT) (n=234 </a:t>
                      </a:r>
                      <a:r>
                        <a:rPr lang="it-IT" dirty="0" err="1"/>
                        <a:t>pts</a:t>
                      </a:r>
                      <a:r>
                        <a:rPr lang="it-IT" dirty="0"/>
                        <a:t>)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93.8%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62.7%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57.1%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95.05%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1552833"/>
                  </a:ext>
                </a:extLst>
              </a:tr>
              <a:tr h="542611">
                <a:tc>
                  <a:txBody>
                    <a:bodyPr/>
                    <a:lstStyle/>
                    <a:p>
                      <a:r>
                        <a:rPr lang="it-IT" dirty="0" err="1"/>
                        <a:t>Rogash</a:t>
                      </a:r>
                      <a:r>
                        <a:rPr lang="it-IT" dirty="0"/>
                        <a:t> et al 2021 (PET/CT) (n=700 LN stations)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7880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92787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1429</Words>
  <Application>Microsoft Office PowerPoint</Application>
  <PresentationFormat>Widescreen</PresentationFormat>
  <Paragraphs>319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 </vt:lpstr>
      <vt:lpstr>Calibri Light</vt:lpstr>
      <vt:lpstr>Tema di Office</vt:lpstr>
      <vt:lpstr>PowerPoint Presentation</vt:lpstr>
      <vt:lpstr>PowerPoint Presentation</vt:lpstr>
      <vt:lpstr>Contenuto della relazione</vt:lpstr>
      <vt:lpstr>Razionale uso imaging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Giulia Magri</dc:creator>
  <cp:lastModifiedBy>Laura Evangelista</cp:lastModifiedBy>
  <cp:revision>102</cp:revision>
  <dcterms:created xsi:type="dcterms:W3CDTF">2022-04-20T09:39:16Z</dcterms:created>
  <dcterms:modified xsi:type="dcterms:W3CDTF">2022-04-27T18:47:51Z</dcterms:modified>
</cp:coreProperties>
</file>