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2" r:id="rId4"/>
    <p:sldId id="283" r:id="rId5"/>
    <p:sldId id="284" r:id="rId6"/>
    <p:sldId id="285" r:id="rId7"/>
    <p:sldId id="466" r:id="rId8"/>
    <p:sldId id="261" r:id="rId9"/>
    <p:sldId id="280" r:id="rId10"/>
    <p:sldId id="265" r:id="rId11"/>
    <p:sldId id="263" r:id="rId12"/>
    <p:sldId id="266" r:id="rId13"/>
    <p:sldId id="467" r:id="rId14"/>
    <p:sldId id="286" r:id="rId15"/>
    <p:sldId id="287" r:id="rId16"/>
    <p:sldId id="469" r:id="rId17"/>
    <p:sldId id="462" r:id="rId18"/>
    <p:sldId id="463" r:id="rId19"/>
    <p:sldId id="311" r:id="rId20"/>
    <p:sldId id="465" r:id="rId21"/>
    <p:sldId id="320" r:id="rId22"/>
    <p:sldId id="288" r:id="rId23"/>
    <p:sldId id="468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2" y="-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1FAF-A16D-4ED5-8CEC-BF84E178C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CE928-4FE4-4F4A-AB5A-7DE9DB096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A50B8-A4BC-4B4B-AA7C-BAE18936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3AF8-EA73-43C8-B661-AAE98674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6A09F-770E-4BE2-AA48-2E857194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615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E3552-3CA7-4EB4-AE42-3075AFBA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17BDE-A521-4034-B9A8-6D06E7911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9D40D-37BE-4143-A18E-137F9DDA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64360-748D-40C0-BA3B-EB0ADDE6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76D74-C904-46E5-B6C1-5F7944B0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64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BBF1F-C63A-42B3-8036-8E9A04925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8A2373-DCC8-4D48-948C-07BF9A512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890FA-1A2E-4309-9D49-C7CD54B8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32E51-70C0-4274-92CA-99512A12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FF2C6-1EEE-4E2E-BF03-CE53C33E7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48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15774-4D91-4C6E-B256-7D2E00DB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D688C-B863-4CAB-BCEE-9B177B590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3610F-EBC8-4CD6-A7AF-56921148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508B5-77AB-4D32-9BA9-015A2137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2DB9D-7715-4720-8388-4C31857A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98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DB16-0A63-4046-BDCC-E3BE6C1F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3FC36-A974-40EE-A190-47F76B17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A9F3C-75B0-4CF7-A2F8-F684E48C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C03AA-E2DC-4389-B092-6288F16E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D9E2E-5436-4FC9-B0F6-AEFA1B5B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304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A221F-6BB1-4F14-B7CB-2BB873CF6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DBF8-79CC-449E-986C-FC64CECDD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C50CA-A14B-4121-8C23-268F26318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11F85-E96B-4DF9-9241-625298C8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1BF8A-7BCE-4B96-A484-C40F99CF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A1D2B-3EEE-4691-815E-BC8C9A7B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6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24109-8333-49D8-B559-3BDB85C3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D5806-F792-44FF-8F54-226A24BDE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F305C-27D0-471A-88AF-12156F7D2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4EF15-97CD-4E7B-B4D9-FD94A3383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58ABB-53D0-4C51-9DB3-9384FCE98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33C85-F1BF-4771-A4B1-E2BADC19B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D7E49-7FFC-4F6A-8F29-B3FD399E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5D2FEB-6610-48EB-AF72-F38265A6E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169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5728-9236-4FAD-ACA5-AFBD815D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1D8DE-FA6C-4696-8FE9-0722FC1E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5254B-FC0A-4684-B01B-06AB8448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3A0A0-380C-456B-89F7-EA036CDC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5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B906A-72DC-418D-BFA3-14153066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97D54-A2F9-4336-AA1F-E7FA0196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E577-4FA6-41AE-BB21-436C6404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01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1B11-CEC9-41BC-995B-D7D7AB4A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D45B8-F1F9-499D-AB7D-74146CC3C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03069-D199-4B8C-A7BC-15A91A5EB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C5E43-D4A8-461F-8E17-06399C32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59445-5FD7-4765-AD9F-42FBF3A7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2F937-DFAB-4283-90F8-391D662C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03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89A9-40A1-41F3-AC32-C70CB830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12AE85-D91D-4D1C-9D3D-E07ABFFFA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150AC-C2A6-4DC8-A278-334FEEA5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3A70E6-765D-4000-B2FB-DC5BE890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9C448-66DB-4610-9B9B-5B6F3E47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AA635-49C1-45D9-9BAC-7B0B4AF0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87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714E9A-B57E-4085-A557-52A983F6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2CE92-8BEE-4A95-A3AC-E0597D5D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1544-B9CC-4E86-8A7A-EADD87AEF8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B9BD9-D840-46E2-AC46-EC7ED145274E}" type="datetimeFigureOut">
              <a:rPr lang="it-IT" smtClean="0"/>
              <a:t>04/05/2022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DE4E5-DD39-41E0-8038-7C11601AF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4C50-EAB3-477A-8E61-3D404C709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2BD4D-44C7-42A5-B6E0-E7589F6D3F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59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mailto:laura.evangelista@iov.veneto.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6615-FF2D-4B29-AC99-5DF7A8266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271" y="2520777"/>
            <a:ext cx="9471455" cy="2063621"/>
          </a:xfrm>
        </p:spPr>
        <p:txBody>
          <a:bodyPr anchor="ctr">
            <a:normAutofit/>
          </a:bodyPr>
          <a:lstStyle/>
          <a:p>
            <a:r>
              <a:rPr lang="it-IT" sz="4800" dirty="0"/>
              <a:t>La medicina nucleare nella valutazione del tumore al polmone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100E2-6A2D-4039-9BFB-4F99B36B4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578218"/>
            <a:ext cx="9144000" cy="1019392"/>
          </a:xfrm>
        </p:spPr>
        <p:txBody>
          <a:bodyPr>
            <a:normAutofit/>
          </a:bodyPr>
          <a:lstStyle/>
          <a:p>
            <a:r>
              <a:rPr lang="it-IT" sz="2800" dirty="0"/>
              <a:t>Laura Evangelista MD PhD</a:t>
            </a:r>
          </a:p>
          <a:p>
            <a:r>
              <a:rPr lang="it-IT" sz="1800" dirty="0"/>
              <a:t>Medicina Nucleare, Istituto Oncologico Veneto IOV – IRCCS, Padova</a:t>
            </a:r>
          </a:p>
        </p:txBody>
      </p:sp>
    </p:spTree>
    <p:extLst>
      <p:ext uri="{BB962C8B-B14F-4D97-AF65-F5344CB8AC3E}">
        <p14:creationId xmlns:p14="http://schemas.microsoft.com/office/powerpoint/2010/main" val="39438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9302" y="274638"/>
            <a:ext cx="9817178" cy="1143000"/>
          </a:xfrm>
        </p:spPr>
        <p:txBody>
          <a:bodyPr>
            <a:normAutofit/>
          </a:bodyPr>
          <a:lstStyle/>
          <a:p>
            <a:r>
              <a:rPr lang="it-IT" dirty="0"/>
              <a:t>PET/CT e metastasi ossee</a:t>
            </a:r>
            <a:endParaRPr lang="en-US" dirty="0"/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816689"/>
              </p:ext>
            </p:extLst>
          </p:nvPr>
        </p:nvGraphicFramePr>
        <p:xfrm>
          <a:off x="599302" y="1484784"/>
          <a:ext cx="10997514" cy="214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3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8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8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08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620">
                <a:tc rowSpan="2">
                  <a:txBody>
                    <a:bodyPr/>
                    <a:lstStyle/>
                    <a:p>
                      <a:r>
                        <a:rPr lang="en-US" sz="2000" b="1" noProof="0" dirty="0"/>
                        <a:t>Author, year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Bone scan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FDG PET/CT</a:t>
                      </a:r>
                      <a:r>
                        <a:rPr lang="en-US" sz="2000" baseline="0" noProof="0" dirty="0"/>
                        <a:t> </a:t>
                      </a:r>
                      <a:endParaRPr lang="en-US" sz="2000" noProof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620">
                <a:tc vMerge="1">
                  <a:txBody>
                    <a:bodyPr/>
                    <a:lstStyle/>
                    <a:p>
                      <a:endParaRPr lang="en-US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Specificity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62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Fisher</a:t>
                      </a:r>
                      <a:r>
                        <a:rPr lang="en-US" sz="2000" baseline="30000" noProof="0" dirty="0"/>
                        <a:t>1</a:t>
                      </a:r>
                      <a:r>
                        <a:rPr lang="en-US" sz="2000" noProof="0" dirty="0"/>
                        <a:t>,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62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Lee</a:t>
                      </a:r>
                      <a:r>
                        <a:rPr lang="en-US" sz="2000" baseline="30000" noProof="0" dirty="0"/>
                        <a:t>2</a:t>
                      </a:r>
                      <a:r>
                        <a:rPr lang="en-US" sz="2000" noProof="0" dirty="0"/>
                        <a:t>,</a:t>
                      </a:r>
                      <a:r>
                        <a:rPr lang="en-US" sz="2000" baseline="0" noProof="0" dirty="0"/>
                        <a:t> 2012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620">
                <a:tc>
                  <a:txBody>
                    <a:bodyPr/>
                    <a:lstStyle/>
                    <a:p>
                      <a:r>
                        <a:rPr lang="en-US" sz="2000" noProof="0" dirty="0"/>
                        <a:t>Rodrigues</a:t>
                      </a:r>
                      <a:r>
                        <a:rPr lang="en-US" sz="2000" baseline="30000" noProof="0" dirty="0"/>
                        <a:t>3</a:t>
                      </a:r>
                      <a:r>
                        <a:rPr lang="en-US" sz="2000" noProof="0" dirty="0"/>
                        <a:t>,</a:t>
                      </a:r>
                      <a:r>
                        <a:rPr lang="en-US" sz="2000" baseline="0" noProof="0" dirty="0"/>
                        <a:t> 2016</a:t>
                      </a:r>
                      <a:endParaRPr lang="en-US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87.8%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97.5%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97.7%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599302" y="3756454"/>
            <a:ext cx="4528752" cy="2199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Bone scan</a:t>
            </a:r>
            <a:r>
              <a:rPr lang="en-US" sz="2000" b="1" baseline="30000" dirty="0">
                <a:solidFill>
                  <a:schemeClr val="tx1"/>
                </a:solidFill>
              </a:rPr>
              <a:t>4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</a:rPr>
              <a:t>1) </a:t>
            </a:r>
            <a:r>
              <a:rPr lang="en-US" sz="2000" dirty="0" err="1">
                <a:solidFill>
                  <a:schemeClr val="tx1"/>
                </a:solidFill>
              </a:rPr>
              <a:t>Identifica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molte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lesioni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livello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scheletro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assile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2) Meno </a:t>
            </a:r>
            <a:r>
              <a:rPr lang="en-US" sz="2000" dirty="0" err="1">
                <a:solidFill>
                  <a:schemeClr val="tx1"/>
                </a:solidFill>
              </a:rPr>
              <a:t>costosa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3) </a:t>
            </a:r>
            <a:r>
              <a:rPr lang="en-US" sz="2000" dirty="0" err="1">
                <a:solidFill>
                  <a:schemeClr val="tx1"/>
                </a:solidFill>
              </a:rPr>
              <a:t>Fornisce</a:t>
            </a:r>
            <a:r>
              <a:rPr lang="en-US" sz="2000" dirty="0">
                <a:solidFill>
                  <a:schemeClr val="tx1"/>
                </a:solidFill>
              </a:rPr>
              <a:t> solo Informazioni </a:t>
            </a:r>
            <a:r>
              <a:rPr lang="en-US" sz="2000" dirty="0" err="1">
                <a:solidFill>
                  <a:schemeClr val="tx1"/>
                </a:solidFill>
              </a:rPr>
              <a:t>sull’osso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4) Meno </a:t>
            </a:r>
            <a:r>
              <a:rPr lang="en-US" sz="2000" dirty="0" err="1">
                <a:solidFill>
                  <a:schemeClr val="tx1"/>
                </a:solidFill>
              </a:rPr>
              <a:t>sensibile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dirty="0" err="1">
                <a:solidFill>
                  <a:schemeClr val="tx1"/>
                </a:solidFill>
              </a:rPr>
              <a:t>specifica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57800" y="3756454"/>
            <a:ext cx="6334898" cy="21995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FDG PET/CT</a:t>
            </a:r>
            <a:r>
              <a:rPr lang="en-US" sz="2000" b="1" baseline="30000" dirty="0">
                <a:solidFill>
                  <a:schemeClr val="tx1"/>
                </a:solidFill>
              </a:rPr>
              <a:t>4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</a:rPr>
              <a:t>1) Ha </a:t>
            </a:r>
            <a:r>
              <a:rPr lang="en-US" sz="2000" dirty="0" err="1">
                <a:solidFill>
                  <a:schemeClr val="tx1"/>
                </a:solidFill>
              </a:rPr>
              <a:t>sostituito</a:t>
            </a:r>
            <a:r>
              <a:rPr lang="en-US" sz="2000" dirty="0">
                <a:solidFill>
                  <a:schemeClr val="tx1"/>
                </a:solidFill>
              </a:rPr>
              <a:t> la </a:t>
            </a:r>
            <a:r>
              <a:rPr lang="en-US" sz="2000" dirty="0" err="1">
                <a:solidFill>
                  <a:schemeClr val="tx1"/>
                </a:solidFill>
              </a:rPr>
              <a:t>scintigrafia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ossea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fase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stadiazione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2) É </a:t>
            </a:r>
            <a:r>
              <a:rPr lang="en-US" sz="2000" dirty="0" err="1">
                <a:solidFill>
                  <a:schemeClr val="tx1"/>
                </a:solidFill>
              </a:rPr>
              <a:t>meno</a:t>
            </a:r>
            <a:r>
              <a:rPr lang="en-US" sz="2000" dirty="0">
                <a:solidFill>
                  <a:schemeClr val="tx1"/>
                </a:solidFill>
              </a:rPr>
              <a:t> accurate </a:t>
            </a:r>
            <a:r>
              <a:rPr lang="en-US" sz="2000" dirty="0" err="1">
                <a:solidFill>
                  <a:schemeClr val="tx1"/>
                </a:solidFill>
              </a:rPr>
              <a:t>nella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valutazione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scheletro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appendicolare</a:t>
            </a:r>
            <a:r>
              <a:rPr lang="en-US" sz="2000" dirty="0">
                <a:solidFill>
                  <a:schemeClr val="tx1"/>
                </a:solidFill>
              </a:rPr>
              <a:t> (specie </a:t>
            </a:r>
            <a:r>
              <a:rPr lang="en-US" sz="2000" dirty="0" err="1">
                <a:solidFill>
                  <a:schemeClr val="tx1"/>
                </a:solidFill>
              </a:rPr>
              <a:t>estremità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inferiori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3) La </a:t>
            </a:r>
            <a:r>
              <a:rPr lang="en-US" sz="2000" dirty="0" err="1">
                <a:solidFill>
                  <a:schemeClr val="tx1"/>
                </a:solidFill>
              </a:rPr>
              <a:t>componente</a:t>
            </a:r>
            <a:r>
              <a:rPr lang="en-US" sz="2000" dirty="0">
                <a:solidFill>
                  <a:schemeClr val="tx1"/>
                </a:solidFill>
              </a:rPr>
              <a:t> TC è </a:t>
            </a:r>
            <a:r>
              <a:rPr lang="en-US" sz="2000" dirty="0" err="1">
                <a:solidFill>
                  <a:schemeClr val="tx1"/>
                </a:solidFill>
              </a:rPr>
              <a:t>fondamentale</a:t>
            </a:r>
            <a:r>
              <a:rPr lang="en-US" sz="2000" dirty="0">
                <a:solidFill>
                  <a:schemeClr val="tx1"/>
                </a:solidFill>
              </a:rPr>
              <a:t> per la </a:t>
            </a:r>
            <a:r>
              <a:rPr lang="en-US" sz="2000" dirty="0" err="1">
                <a:solidFill>
                  <a:schemeClr val="tx1"/>
                </a:solidFill>
              </a:rPr>
              <a:t>caratterizzazione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morfologia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delle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lesioni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blastiche</a:t>
            </a:r>
            <a:r>
              <a:rPr lang="en-US" sz="2000" dirty="0">
                <a:solidFill>
                  <a:schemeClr val="tx1"/>
                </a:solidFill>
              </a:rPr>
              <a:t> vs </a:t>
            </a:r>
            <a:r>
              <a:rPr lang="en-US" sz="2000" dirty="0" err="1">
                <a:solidFill>
                  <a:schemeClr val="tx1"/>
                </a:solidFill>
              </a:rPr>
              <a:t>litiche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41311" y="6465955"/>
            <a:ext cx="11599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aseline="30000" dirty="0"/>
              <a:t>1</a:t>
            </a:r>
            <a:r>
              <a:rPr lang="it-IT" sz="1400" dirty="0"/>
              <a:t>Fisher BM, </a:t>
            </a:r>
            <a:r>
              <a:rPr lang="it-IT" sz="1400" dirty="0" err="1"/>
              <a:t>Ann</a:t>
            </a:r>
            <a:r>
              <a:rPr lang="it-IT" sz="1400" dirty="0"/>
              <a:t> </a:t>
            </a:r>
            <a:r>
              <a:rPr lang="it-IT" sz="1400" dirty="0" err="1"/>
              <a:t>Oncol</a:t>
            </a:r>
            <a:r>
              <a:rPr lang="it-IT" sz="1400" dirty="0"/>
              <a:t> 2007; 18:338-45; </a:t>
            </a:r>
            <a:r>
              <a:rPr lang="it-IT" sz="1400" baseline="30000" dirty="0"/>
              <a:t>2</a:t>
            </a:r>
            <a:r>
              <a:rPr lang="it-IT" sz="1400" dirty="0"/>
              <a:t>Lee JW, ANM 2012; 31:124-9; </a:t>
            </a:r>
            <a:r>
              <a:rPr lang="it-IT" sz="1400" baseline="30000" dirty="0"/>
              <a:t>3</a:t>
            </a:r>
            <a:r>
              <a:rPr lang="it-IT" sz="1400" dirty="0"/>
              <a:t>Rodrigues M, QJNMMI 2016; 60:62-8; </a:t>
            </a:r>
            <a:r>
              <a:rPr lang="it-IT" sz="1400" baseline="30000" dirty="0"/>
              <a:t>4</a:t>
            </a:r>
            <a:r>
              <a:rPr lang="it-IT" sz="1400" dirty="0"/>
              <a:t>Mitchell MD, </a:t>
            </a:r>
            <a:r>
              <a:rPr lang="it-IT" sz="1400" dirty="0" err="1"/>
              <a:t>Acad</a:t>
            </a:r>
            <a:r>
              <a:rPr lang="it-IT" sz="1400" dirty="0"/>
              <a:t> </a:t>
            </a:r>
            <a:r>
              <a:rPr lang="it-IT" sz="1400" dirty="0" err="1"/>
              <a:t>Radiol</a:t>
            </a:r>
            <a:r>
              <a:rPr lang="it-IT" sz="1400" dirty="0"/>
              <a:t> 2016; 23:1047-1056</a:t>
            </a:r>
            <a:endParaRPr lang="en-US" sz="1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E11B48-B972-4523-8ADF-264C5A01BC78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5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7010" y="404083"/>
            <a:ext cx="5498629" cy="1058475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PET/CT e metastasi cerebrali</a:t>
            </a:r>
            <a:endParaRPr lang="en-US" sz="3200" dirty="0"/>
          </a:p>
        </p:txBody>
      </p:sp>
      <p:pic>
        <p:nvPicPr>
          <p:cNvPr id="7" name="Segnaposto contenuto 6" descr="lung and brain PET.pdf - Adobe Acrobat Reader DC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4" t="20222" r="46378" b="26076"/>
          <a:stretch/>
        </p:blipFill>
        <p:spPr>
          <a:xfrm>
            <a:off x="3176039" y="1386851"/>
            <a:ext cx="2245237" cy="2595987"/>
          </a:xfrm>
          <a:ln>
            <a:solidFill>
              <a:schemeClr val="tx1"/>
            </a:solidFill>
          </a:ln>
        </p:spPr>
      </p:pic>
      <p:pic>
        <p:nvPicPr>
          <p:cNvPr id="8" name="Segnaposto contenuto 7" descr="lung and brain PET.pdf - Adobe Acrobat Reader DC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21301" r="46885" b="30352"/>
          <a:stretch/>
        </p:blipFill>
        <p:spPr>
          <a:xfrm>
            <a:off x="858795" y="1388922"/>
            <a:ext cx="2245237" cy="2598872"/>
          </a:xfrm>
          <a:ln>
            <a:solidFill>
              <a:schemeClr val="tx1"/>
            </a:solidFill>
          </a:ln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966141"/>
              </p:ext>
            </p:extLst>
          </p:nvPr>
        </p:nvGraphicFramePr>
        <p:xfrm>
          <a:off x="858795" y="4171920"/>
          <a:ext cx="4562482" cy="14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6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r>
                        <a:rPr lang="it-IT" sz="1400" dirty="0" err="1"/>
                        <a:t>Authors</a:t>
                      </a:r>
                      <a:r>
                        <a:rPr lang="it-IT" sz="1400" dirty="0"/>
                        <a:t>, </a:t>
                      </a:r>
                      <a:r>
                        <a:rPr lang="it-IT" sz="1400" dirty="0" err="1"/>
                        <a:t>year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Sensitivity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err="1"/>
                        <a:t>Specificity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/>
                        <a:t>Lee HY</a:t>
                      </a:r>
                      <a:r>
                        <a:rPr lang="it-IT" sz="1400" baseline="30000" dirty="0"/>
                        <a:t>1</a:t>
                      </a:r>
                      <a:r>
                        <a:rPr lang="it-IT" sz="1400" dirty="0"/>
                        <a:t>, 2009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/>
                        <a:t>Kruger</a:t>
                      </a:r>
                      <a:r>
                        <a:rPr lang="it-IT" sz="1400" baseline="30000" dirty="0"/>
                        <a:t>2</a:t>
                      </a:r>
                      <a:r>
                        <a:rPr lang="it-IT" sz="1400" dirty="0"/>
                        <a:t>, 2011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27.3%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97.6%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 dirty="0"/>
                        <a:t>Hjothaug</a:t>
                      </a:r>
                      <a:r>
                        <a:rPr lang="it-IT" sz="1400" baseline="30000" dirty="0"/>
                        <a:t>3</a:t>
                      </a:r>
                      <a:r>
                        <a:rPr lang="it-IT" sz="1400" dirty="0"/>
                        <a:t>, 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72%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ttangolo 11"/>
          <p:cNvSpPr/>
          <p:nvPr/>
        </p:nvSpPr>
        <p:spPr>
          <a:xfrm>
            <a:off x="858794" y="4077072"/>
            <a:ext cx="4562480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3124332" y="5661248"/>
            <a:ext cx="0" cy="2160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58794" y="5930696"/>
            <a:ext cx="4562479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18F-FDG PET/CT non </a:t>
            </a:r>
            <a:r>
              <a:rPr lang="en-US" sz="1400" dirty="0" err="1"/>
              <a:t>esclude</a:t>
            </a:r>
            <a:r>
              <a:rPr lang="en-US" sz="1400" dirty="0"/>
              <a:t> la </a:t>
            </a:r>
            <a:r>
              <a:rPr lang="en-US" sz="1400" dirty="0" err="1"/>
              <a:t>presenza</a:t>
            </a:r>
            <a:r>
              <a:rPr lang="en-US" sz="1400" dirty="0"/>
              <a:t> di </a:t>
            </a:r>
            <a:r>
              <a:rPr lang="en-US" sz="1400" dirty="0" err="1"/>
              <a:t>metastasi</a:t>
            </a:r>
            <a:r>
              <a:rPr lang="en-US" sz="1400" dirty="0"/>
              <a:t> </a:t>
            </a:r>
            <a:r>
              <a:rPr lang="en-US" sz="1400" dirty="0" err="1"/>
              <a:t>cerebrali</a:t>
            </a:r>
            <a:r>
              <a:rPr lang="en-US" sz="1400" dirty="0"/>
              <a:t> e </a:t>
            </a:r>
            <a:r>
              <a:rPr lang="en-US" sz="1400" dirty="0" err="1"/>
              <a:t>pertanto</a:t>
            </a:r>
            <a:r>
              <a:rPr lang="en-US" sz="1400" dirty="0"/>
              <a:t> la MRI è </a:t>
            </a:r>
            <a:r>
              <a:rPr lang="en-US" sz="1400" dirty="0" err="1"/>
              <a:t>sempre</a:t>
            </a:r>
            <a:r>
              <a:rPr lang="en-US" sz="1400" dirty="0"/>
              <a:t> </a:t>
            </a:r>
            <a:r>
              <a:rPr lang="en-US" sz="1400" dirty="0" err="1"/>
              <a:t>raccomndata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87FCB9-094E-4606-B4D9-844BAC6FD350}"/>
              </a:ext>
            </a:extLst>
          </p:cNvPr>
          <p:cNvSpPr/>
          <p:nvPr/>
        </p:nvSpPr>
        <p:spPr>
          <a:xfrm>
            <a:off x="377011" y="404084"/>
            <a:ext cx="5498628" cy="633126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29108E-F3FE-49CB-8A7D-154D5B8AB62B}"/>
              </a:ext>
            </a:extLst>
          </p:cNvPr>
          <p:cNvSpPr/>
          <p:nvPr/>
        </p:nvSpPr>
        <p:spPr>
          <a:xfrm>
            <a:off x="6435739" y="404083"/>
            <a:ext cx="5498628" cy="633126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A0E0D4D4-69C2-4057-82FB-AA5FAE850200}"/>
              </a:ext>
            </a:extLst>
          </p:cNvPr>
          <p:cNvSpPr txBox="1">
            <a:spLocks/>
          </p:cNvSpPr>
          <p:nvPr/>
        </p:nvSpPr>
        <p:spPr>
          <a:xfrm>
            <a:off x="6435740" y="404083"/>
            <a:ext cx="5498628" cy="1058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/>
              <a:t>PET/CT e metastasi surrenaliche</a:t>
            </a:r>
            <a:endParaRPr lang="en-US" sz="3200" dirty="0"/>
          </a:p>
        </p:txBody>
      </p:sp>
      <p:graphicFrame>
        <p:nvGraphicFramePr>
          <p:cNvPr id="21" name="Segnaposto contenuto 4">
            <a:extLst>
              <a:ext uri="{FF2B5EF4-FFF2-40B4-BE49-F238E27FC236}">
                <a16:creationId xmlns:a16="http://schemas.microsoft.com/office/drawing/2014/main" id="{B6B1555A-D3EB-44E1-A48E-D2FA32DFAE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892186"/>
              </p:ext>
            </p:extLst>
          </p:nvPr>
        </p:nvGraphicFramePr>
        <p:xfrm>
          <a:off x="6616936" y="4007173"/>
          <a:ext cx="5136233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4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Optimal</a:t>
                      </a:r>
                      <a:r>
                        <a:rPr lang="it-IT" sz="1600" dirty="0"/>
                        <a:t> </a:t>
                      </a:r>
                      <a:r>
                        <a:rPr lang="it-IT" sz="1600" dirty="0" err="1"/>
                        <a:t>cut</a:t>
                      </a:r>
                      <a:r>
                        <a:rPr lang="it-IT" sz="1600" dirty="0"/>
                        <a:t>-off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Sensitivity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Specificity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Accuracy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SUVmax</a:t>
                      </a:r>
                      <a:r>
                        <a:rPr lang="it-IT" sz="1600" dirty="0"/>
                        <a:t> &gt; 2,7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88.9%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87.5%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88.5%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SUV ratio&gt; 1,3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84.4%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100%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88.5%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HU &gt; 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86.7%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81.2%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85.2%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Size</a:t>
                      </a:r>
                      <a:r>
                        <a:rPr lang="it-IT" sz="1600" baseline="0" dirty="0"/>
                        <a:t> &gt; 20 mm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53.3%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87.5%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62.3%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SUV ratio &gt; 1,3 and HU &gt; 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97.7%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81.2%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93.4%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1383D6-7BEE-4CA9-90F4-B5AF6AE649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192424"/>
              </p:ext>
            </p:extLst>
          </p:nvPr>
        </p:nvGraphicFramePr>
        <p:xfrm>
          <a:off x="6616935" y="3057778"/>
          <a:ext cx="513623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572">
                  <a:extLst>
                    <a:ext uri="{9D8B030D-6E8A-4147-A177-3AD203B41FA5}">
                      <a16:colId xmlns:a16="http://schemas.microsoft.com/office/drawing/2014/main" val="3135389440"/>
                    </a:ext>
                  </a:extLst>
                </a:gridCol>
                <a:gridCol w="720931">
                  <a:extLst>
                    <a:ext uri="{9D8B030D-6E8A-4147-A177-3AD203B41FA5}">
                      <a16:colId xmlns:a16="http://schemas.microsoft.com/office/drawing/2014/main" val="4252274127"/>
                    </a:ext>
                  </a:extLst>
                </a:gridCol>
                <a:gridCol w="793959">
                  <a:extLst>
                    <a:ext uri="{9D8B030D-6E8A-4147-A177-3AD203B41FA5}">
                      <a16:colId xmlns:a16="http://schemas.microsoft.com/office/drawing/2014/main" val="152116362"/>
                    </a:ext>
                  </a:extLst>
                </a:gridCol>
                <a:gridCol w="793959">
                  <a:extLst>
                    <a:ext uri="{9D8B030D-6E8A-4147-A177-3AD203B41FA5}">
                      <a16:colId xmlns:a16="http://schemas.microsoft.com/office/drawing/2014/main" val="1624067331"/>
                    </a:ext>
                  </a:extLst>
                </a:gridCol>
                <a:gridCol w="632406">
                  <a:extLst>
                    <a:ext uri="{9D8B030D-6E8A-4147-A177-3AD203B41FA5}">
                      <a16:colId xmlns:a16="http://schemas.microsoft.com/office/drawing/2014/main" val="3535628822"/>
                    </a:ext>
                  </a:extLst>
                </a:gridCol>
                <a:gridCol w="632406">
                  <a:extLst>
                    <a:ext uri="{9D8B030D-6E8A-4147-A177-3AD203B41FA5}">
                      <a16:colId xmlns:a16="http://schemas.microsoft.com/office/drawing/2014/main" val="2865846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Author, </a:t>
                      </a:r>
                      <a:r>
                        <a:rPr lang="it-IT" sz="1600" dirty="0" err="1"/>
                        <a:t>year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N </a:t>
                      </a:r>
                      <a:r>
                        <a:rPr lang="it-IT" sz="1600" dirty="0" err="1"/>
                        <a:t>pts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Sens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Spec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LR+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LR-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54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Wu</a:t>
                      </a:r>
                      <a:r>
                        <a:rPr lang="it-IT" sz="1600" dirty="0"/>
                        <a:t>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90.8%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8.55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0.09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35360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4975541-ED1B-49E9-A7C9-F2FC6C93A949}"/>
              </a:ext>
            </a:extLst>
          </p:cNvPr>
          <p:cNvSpPr/>
          <p:nvPr/>
        </p:nvSpPr>
        <p:spPr>
          <a:xfrm>
            <a:off x="9638836" y="6393986"/>
            <a:ext cx="20970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 err="1"/>
              <a:t>Cho</a:t>
            </a:r>
            <a:r>
              <a:rPr lang="it-IT" sz="1200" dirty="0"/>
              <a:t> AR, NMMI 2011; 45:42-58</a:t>
            </a:r>
          </a:p>
        </p:txBody>
      </p:sp>
      <p:sp>
        <p:nvSpPr>
          <p:cNvPr id="24" name="CasellaDiTesto 2">
            <a:extLst>
              <a:ext uri="{FF2B5EF4-FFF2-40B4-BE49-F238E27FC236}">
                <a16:creationId xmlns:a16="http://schemas.microsoft.com/office/drawing/2014/main" id="{D1F0BD6C-79C4-40E1-9746-EC213393AAD2}"/>
              </a:ext>
            </a:extLst>
          </p:cNvPr>
          <p:cNvSpPr txBox="1"/>
          <p:nvPr/>
        </p:nvSpPr>
        <p:spPr>
          <a:xfrm>
            <a:off x="6555151" y="6385000"/>
            <a:ext cx="22862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*SUV ratio: </a:t>
            </a:r>
            <a:r>
              <a:rPr lang="it-IT" sz="1100" dirty="0" err="1"/>
              <a:t>SUVmax</a:t>
            </a:r>
            <a:r>
              <a:rPr lang="it-IT" sz="1100" dirty="0"/>
              <a:t> </a:t>
            </a:r>
            <a:r>
              <a:rPr lang="it-IT" sz="1100" dirty="0" err="1"/>
              <a:t>adrenal</a:t>
            </a:r>
            <a:r>
              <a:rPr lang="it-IT" sz="1100" dirty="0"/>
              <a:t>/</a:t>
            </a:r>
            <a:r>
              <a:rPr lang="it-IT" sz="1100" dirty="0" err="1"/>
              <a:t>liver</a:t>
            </a:r>
            <a:endParaRPr lang="en-US" sz="1100" dirty="0"/>
          </a:p>
        </p:txBody>
      </p:sp>
      <p:pic>
        <p:nvPicPr>
          <p:cNvPr id="17" name="Immagine 3">
            <a:extLst>
              <a:ext uri="{FF2B5EF4-FFF2-40B4-BE49-F238E27FC236}">
                <a16:creationId xmlns:a16="http://schemas.microsoft.com/office/drawing/2014/main" id="{946B8ED9-8CF8-4BFE-B07C-5890A82913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7" t="27100" r="47495" b="54567"/>
          <a:stretch/>
        </p:blipFill>
        <p:spPr>
          <a:xfrm>
            <a:off x="7766221" y="1179263"/>
            <a:ext cx="2996513" cy="17881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84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/>
      <p:bldP spid="1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dirty="0"/>
              <a:t>PET/CT e altre sedi di metastasi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7730" r="5735" b="9805"/>
          <a:stretch/>
        </p:blipFill>
        <p:spPr bwMode="auto">
          <a:xfrm>
            <a:off x="1439535" y="1915887"/>
            <a:ext cx="2732315" cy="1697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351743" y="1543410"/>
            <a:ext cx="1021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Pancreas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1380105" y="3584050"/>
            <a:ext cx="26055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Sato M, Ann </a:t>
            </a:r>
            <a:r>
              <a:rPr lang="en-US" sz="1200" dirty="0" err="1"/>
              <a:t>Nucl</a:t>
            </a:r>
            <a:r>
              <a:rPr lang="en-US" sz="1200" dirty="0"/>
              <a:t> Med 2009; 23:49–57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t="14589" r="10838" b="16150"/>
          <a:stretch/>
        </p:blipFill>
        <p:spPr bwMode="auto">
          <a:xfrm>
            <a:off x="1380105" y="4293097"/>
            <a:ext cx="2821157" cy="1811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1281082" y="3923764"/>
            <a:ext cx="29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Stomaco</a:t>
            </a:r>
            <a:endParaRPr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1392949" y="6104330"/>
            <a:ext cx="2523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Ding L, </a:t>
            </a:r>
            <a:r>
              <a:rPr lang="en-US" sz="1200" dirty="0" err="1"/>
              <a:t>Oncotarget</a:t>
            </a:r>
            <a:r>
              <a:rPr lang="en-US" sz="1200" dirty="0"/>
              <a:t>, 2016; 7:87479-84</a:t>
            </a:r>
          </a:p>
        </p:txBody>
      </p:sp>
      <p:pic>
        <p:nvPicPr>
          <p:cNvPr id="15" name="Immagine 14" descr="abdominal LN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8" t="17880" r="37024" b="57905"/>
          <a:stretch/>
        </p:blipFill>
        <p:spPr>
          <a:xfrm>
            <a:off x="4880171" y="2163966"/>
            <a:ext cx="2616225" cy="16968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Immagine 20" descr="abdominal LN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8" t="55930" r="37024" b="17717"/>
          <a:stretch/>
        </p:blipFill>
        <p:spPr>
          <a:xfrm>
            <a:off x="4880171" y="4029108"/>
            <a:ext cx="2616225" cy="18467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CasellaDiTesto 21"/>
          <p:cNvSpPr txBox="1"/>
          <p:nvPr/>
        </p:nvSpPr>
        <p:spPr>
          <a:xfrm>
            <a:off x="5190465" y="1770506"/>
            <a:ext cx="19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LN </a:t>
            </a:r>
            <a:r>
              <a:rPr lang="en-US" dirty="0" err="1"/>
              <a:t>addominali</a:t>
            </a:r>
            <a:endParaRPr lang="en-US" dirty="0"/>
          </a:p>
        </p:txBody>
      </p:sp>
      <p:sp>
        <p:nvSpPr>
          <p:cNvPr id="23" name="Rettangolo 22"/>
          <p:cNvSpPr/>
          <p:nvPr/>
        </p:nvSpPr>
        <p:spPr>
          <a:xfrm>
            <a:off x="5137407" y="5875855"/>
            <a:ext cx="2077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Nucl</a:t>
            </a:r>
            <a:r>
              <a:rPr lang="en-US" sz="1200" dirty="0"/>
              <a:t> Med 2013; 38: 691-4</a:t>
            </a:r>
          </a:p>
        </p:txBody>
      </p:sp>
      <p:pic>
        <p:nvPicPr>
          <p:cNvPr id="19" name="Immagine 18" descr="spleen mets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58345" r="37143" b="7422"/>
          <a:stretch/>
        </p:blipFill>
        <p:spPr>
          <a:xfrm>
            <a:off x="8139507" y="2163966"/>
            <a:ext cx="2471801" cy="16968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Immagine 19" descr="spleen mets.pdf - Adobe Acrobat Reader DC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28039" r="64175" b="34055"/>
          <a:stretch/>
        </p:blipFill>
        <p:spPr>
          <a:xfrm>
            <a:off x="8126662" y="3998118"/>
            <a:ext cx="2535627" cy="18789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CasellaDiTesto 26"/>
          <p:cNvSpPr txBox="1"/>
          <p:nvPr/>
        </p:nvSpPr>
        <p:spPr>
          <a:xfrm>
            <a:off x="8067091" y="1780515"/>
            <a:ext cx="254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Milza</a:t>
            </a:r>
            <a:endParaRPr lang="en-US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484183" y="1916832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PET/CT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391528" y="4293096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PET/CT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884066" y="2163966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PET/CT</a:t>
            </a:r>
            <a:endParaRPr lang="en-US" sz="11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8139506" y="2153081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PET/CT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8139503" y="4006992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MRI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4875370" y="4030221"/>
            <a:ext cx="328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</a:rPr>
              <a:t>CT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8355568" y="5875855"/>
            <a:ext cx="2077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Clin</a:t>
            </a:r>
            <a:r>
              <a:rPr lang="en-US" sz="1200" dirty="0"/>
              <a:t> </a:t>
            </a:r>
            <a:r>
              <a:rPr lang="en-US" sz="1200" dirty="0" err="1"/>
              <a:t>Nucl</a:t>
            </a:r>
            <a:r>
              <a:rPr lang="en-US" sz="1200" dirty="0"/>
              <a:t> Med 2011; 36: 707-9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8B10E0-90C3-4B66-9721-4895897A7117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9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F5B9E-D692-4059-9DA7-36BE54B3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Stadiazione: cambio stadio e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0BCE84-CF0F-44D7-A755-90E1BCE5D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351534"/>
              </p:ext>
            </p:extLst>
          </p:nvPr>
        </p:nvGraphicFramePr>
        <p:xfrm>
          <a:off x="1056504" y="1485813"/>
          <a:ext cx="9953366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073">
                  <a:extLst>
                    <a:ext uri="{9D8B030D-6E8A-4147-A177-3AD203B41FA5}">
                      <a16:colId xmlns:a16="http://schemas.microsoft.com/office/drawing/2014/main" val="355470711"/>
                    </a:ext>
                  </a:extLst>
                </a:gridCol>
                <a:gridCol w="1138158">
                  <a:extLst>
                    <a:ext uri="{9D8B030D-6E8A-4147-A177-3AD203B41FA5}">
                      <a16:colId xmlns:a16="http://schemas.microsoft.com/office/drawing/2014/main" val="3164982808"/>
                    </a:ext>
                  </a:extLst>
                </a:gridCol>
                <a:gridCol w="2434281">
                  <a:extLst>
                    <a:ext uri="{9D8B030D-6E8A-4147-A177-3AD203B41FA5}">
                      <a16:colId xmlns:a16="http://schemas.microsoft.com/office/drawing/2014/main" val="1095991863"/>
                    </a:ext>
                  </a:extLst>
                </a:gridCol>
                <a:gridCol w="3527854">
                  <a:extLst>
                    <a:ext uri="{9D8B030D-6E8A-4147-A177-3AD203B41FA5}">
                      <a16:colId xmlns:a16="http://schemas.microsoft.com/office/drawing/2014/main" val="3919113670"/>
                    </a:ext>
                  </a:extLst>
                </a:gridCol>
              </a:tblGrid>
              <a:tr h="346121">
                <a:tc>
                  <a:txBody>
                    <a:bodyPr/>
                    <a:lstStyle/>
                    <a:p>
                      <a:r>
                        <a:rPr lang="it-IT" dirty="0"/>
                        <a:t>Studio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Cambio dello stadio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Impatto sul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645942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/>
                        <a:t>Lewis et al, 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936183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Bury</a:t>
                      </a:r>
                      <a:r>
                        <a:rPr lang="it-IT" dirty="0"/>
                        <a:t> et al, 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676461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Saunders</a:t>
                      </a:r>
                      <a:r>
                        <a:rPr lang="it-IT" dirty="0"/>
                        <a:t> et al, 1999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002821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Pieterman</a:t>
                      </a:r>
                      <a:r>
                        <a:rPr lang="it-IT" dirty="0"/>
                        <a:t> et al,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41904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/>
                        <a:t>Hicks et al, 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883461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Hoekstra</a:t>
                      </a:r>
                      <a:r>
                        <a:rPr lang="it-IT" dirty="0"/>
                        <a:t> et al,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4834631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Schmucking</a:t>
                      </a:r>
                      <a:r>
                        <a:rPr lang="it-IT" dirty="0"/>
                        <a:t> et al,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929761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/>
                        <a:t>Zhou et al,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992215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Takeuchi</a:t>
                      </a:r>
                      <a:r>
                        <a:rPr lang="it-IT" dirty="0"/>
                        <a:t>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28.7%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37.2%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74846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Taus</a:t>
                      </a:r>
                      <a:r>
                        <a:rPr lang="it-IT" dirty="0"/>
                        <a:t>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548006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Zheng</a:t>
                      </a:r>
                      <a:r>
                        <a:rPr lang="it-IT" dirty="0"/>
                        <a:t> et al,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065207"/>
                  </a:ext>
                </a:extLst>
              </a:tr>
              <a:tr h="346121">
                <a:tc>
                  <a:txBody>
                    <a:bodyPr/>
                    <a:lstStyle/>
                    <a:p>
                      <a:r>
                        <a:rPr lang="it-IT" dirty="0" err="1"/>
                        <a:t>Kirmani</a:t>
                      </a:r>
                      <a:r>
                        <a:rPr lang="it-IT" dirty="0"/>
                        <a:t> et al,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25.3%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6710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0E6114-82C3-4B2B-962C-614DD87373EF}"/>
              </a:ext>
            </a:extLst>
          </p:cNvPr>
          <p:cNvSpPr txBox="1"/>
          <p:nvPr/>
        </p:nvSpPr>
        <p:spPr>
          <a:xfrm>
            <a:off x="4135616" y="6446028"/>
            <a:ext cx="379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Volpi et al. Ann </a:t>
            </a:r>
            <a:r>
              <a:rPr lang="it-IT" dirty="0" err="1"/>
              <a:t>Transl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 2018; 6: 95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1F2554-73C9-4639-AD31-113EFF3B31DE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9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6663-9A57-4E80-95BA-EADBA375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Ristadiazione</a:t>
            </a:r>
            <a:endParaRPr lang="it-IT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51ED82-1388-4699-B0F8-3B0B5DE3E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2864776"/>
              </p:ext>
            </p:extLst>
          </p:nvPr>
        </p:nvGraphicFramePr>
        <p:xfrm>
          <a:off x="838200" y="1825625"/>
          <a:ext cx="4918648" cy="4227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032">
                  <a:extLst>
                    <a:ext uri="{9D8B030D-6E8A-4147-A177-3AD203B41FA5}">
                      <a16:colId xmlns:a16="http://schemas.microsoft.com/office/drawing/2014/main" val="2528946993"/>
                    </a:ext>
                  </a:extLst>
                </a:gridCol>
                <a:gridCol w="987743">
                  <a:extLst>
                    <a:ext uri="{9D8B030D-6E8A-4147-A177-3AD203B41FA5}">
                      <a16:colId xmlns:a16="http://schemas.microsoft.com/office/drawing/2014/main" val="1488321497"/>
                    </a:ext>
                  </a:extLst>
                </a:gridCol>
                <a:gridCol w="1211580">
                  <a:extLst>
                    <a:ext uri="{9D8B030D-6E8A-4147-A177-3AD203B41FA5}">
                      <a16:colId xmlns:a16="http://schemas.microsoft.com/office/drawing/2014/main" val="2297403707"/>
                    </a:ext>
                  </a:extLst>
                </a:gridCol>
                <a:gridCol w="1197293">
                  <a:extLst>
                    <a:ext uri="{9D8B030D-6E8A-4147-A177-3AD203B41FA5}">
                      <a16:colId xmlns:a16="http://schemas.microsoft.com/office/drawing/2014/main" val="3549109008"/>
                    </a:ext>
                  </a:extLst>
                </a:gridCol>
              </a:tblGrid>
              <a:tr h="778801">
                <a:tc>
                  <a:txBody>
                    <a:bodyPr/>
                    <a:lstStyle/>
                    <a:p>
                      <a:r>
                        <a:rPr lang="it-IT" dirty="0"/>
                        <a:t>Confronto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Imaging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Sensitivity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Specificity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913560"/>
                  </a:ext>
                </a:extLst>
              </a:tr>
              <a:tr h="778801">
                <a:tc>
                  <a:txBody>
                    <a:bodyPr/>
                    <a:lstStyle/>
                    <a:p>
                      <a:r>
                        <a:rPr lang="it-IT" dirty="0"/>
                        <a:t>PET vs. 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PET</a:t>
                      </a:r>
                    </a:p>
                    <a:p>
                      <a:r>
                        <a:rPr lang="it-IT" dirty="0"/>
                        <a:t>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95%</a:t>
                      </a:r>
                    </a:p>
                    <a:p>
                      <a:pPr algn="ctr"/>
                      <a:r>
                        <a:rPr lang="it-IT" dirty="0"/>
                        <a:t>80%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88%</a:t>
                      </a:r>
                    </a:p>
                    <a:p>
                      <a:pPr algn="ctr"/>
                      <a:r>
                        <a:rPr lang="it-IT" dirty="0"/>
                        <a:t>76%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8357668"/>
                  </a:ext>
                </a:extLst>
              </a:tr>
              <a:tr h="778801">
                <a:tc>
                  <a:txBody>
                    <a:bodyPr/>
                    <a:lstStyle/>
                    <a:p>
                      <a:r>
                        <a:rPr lang="it-IT" dirty="0"/>
                        <a:t>PET/CT vs 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PET/CT</a:t>
                      </a:r>
                    </a:p>
                    <a:p>
                      <a:r>
                        <a:rPr lang="it-IT" dirty="0"/>
                        <a:t>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78%</a:t>
                      </a:r>
                    </a:p>
                    <a:p>
                      <a:pPr algn="ctr"/>
                      <a:r>
                        <a:rPr lang="it-IT" dirty="0"/>
                        <a:t>69%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83%</a:t>
                      </a:r>
                    </a:p>
                    <a:p>
                      <a:pPr algn="ctr"/>
                      <a:r>
                        <a:rPr lang="it-IT" dirty="0"/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5557876"/>
                  </a:ext>
                </a:extLst>
              </a:tr>
              <a:tr h="778801">
                <a:tc>
                  <a:txBody>
                    <a:bodyPr/>
                    <a:lstStyle/>
                    <a:p>
                      <a:r>
                        <a:rPr lang="it-IT" dirty="0"/>
                        <a:t>PET vs PET/CT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PET</a:t>
                      </a:r>
                    </a:p>
                    <a:p>
                      <a:r>
                        <a:rPr lang="it-IT" dirty="0"/>
                        <a:t>PET/CT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86%</a:t>
                      </a:r>
                    </a:p>
                    <a:p>
                      <a:pPr algn="ctr"/>
                      <a:r>
                        <a:rPr lang="it-IT" dirty="0"/>
                        <a:t>88%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60%</a:t>
                      </a:r>
                    </a:p>
                    <a:p>
                      <a:pPr algn="ctr"/>
                      <a:r>
                        <a:rPr lang="it-IT" dirty="0"/>
                        <a:t>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279321"/>
                  </a:ext>
                </a:extLst>
              </a:tr>
              <a:tr h="1112573">
                <a:tc>
                  <a:txBody>
                    <a:bodyPr/>
                    <a:lstStyle/>
                    <a:p>
                      <a:r>
                        <a:rPr lang="it-IT" dirty="0" err="1"/>
                        <a:t>Indirect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PET</a:t>
                      </a:r>
                    </a:p>
                    <a:p>
                      <a:r>
                        <a:rPr lang="it-IT" dirty="0"/>
                        <a:t>PET/CT</a:t>
                      </a:r>
                    </a:p>
                    <a:p>
                      <a:r>
                        <a:rPr lang="it-IT" dirty="0"/>
                        <a:t>CI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90%</a:t>
                      </a:r>
                    </a:p>
                    <a:p>
                      <a:pPr algn="ctr"/>
                      <a:r>
                        <a:rPr lang="it-IT" dirty="0"/>
                        <a:t>94%</a:t>
                      </a:r>
                    </a:p>
                    <a:p>
                      <a:pPr algn="ctr"/>
                      <a:r>
                        <a:rPr lang="it-IT" dirty="0"/>
                        <a:t>78%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84%</a:t>
                      </a:r>
                    </a:p>
                    <a:p>
                      <a:pPr algn="ctr"/>
                      <a:r>
                        <a:rPr lang="it-IT" dirty="0"/>
                        <a:t>90%</a:t>
                      </a:r>
                    </a:p>
                    <a:p>
                      <a:pPr algn="ctr"/>
                      <a:r>
                        <a:rPr lang="it-IT" dirty="0"/>
                        <a:t>80%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8664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BAF3D5-F35B-4CE3-BF48-B0E4E5C82891}"/>
              </a:ext>
            </a:extLst>
          </p:cNvPr>
          <p:cNvSpPr txBox="1"/>
          <p:nvPr/>
        </p:nvSpPr>
        <p:spPr>
          <a:xfrm>
            <a:off x="838200" y="1456293"/>
            <a:ext cx="106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N=976 pz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0A2A45-0683-488B-A946-61DF35579C85}"/>
              </a:ext>
            </a:extLst>
          </p:cNvPr>
          <p:cNvSpPr txBox="1"/>
          <p:nvPr/>
        </p:nvSpPr>
        <p:spPr>
          <a:xfrm>
            <a:off x="1080186" y="6053403"/>
            <a:ext cx="443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 et al. Acta Radiologica 2014; 53:309-317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E3402-8B21-4C3F-AACC-9369BE6142FC}"/>
              </a:ext>
            </a:extLst>
          </p:cNvPr>
          <p:cNvSpPr txBox="1"/>
          <p:nvPr/>
        </p:nvSpPr>
        <p:spPr>
          <a:xfrm>
            <a:off x="6938324" y="6053402"/>
            <a:ext cx="398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Antoniou</a:t>
            </a:r>
            <a:r>
              <a:rPr lang="it-IT" dirty="0"/>
              <a:t> et al. JNM 2014; 55:1062-1068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5B93A-C6B2-40D2-B05D-05B7D0517ECA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UP_OS.pdf - Adobe Acrobat Reader DC">
            <a:extLst>
              <a:ext uri="{FF2B5EF4-FFF2-40B4-BE49-F238E27FC236}">
                <a16:creationId xmlns:a16="http://schemas.microsoft.com/office/drawing/2014/main" id="{898B25B6-2D1D-460F-8BA2-1CA4A089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20495" r="63626" b="15713"/>
          <a:stretch/>
        </p:blipFill>
        <p:spPr>
          <a:xfrm>
            <a:off x="6435154" y="209814"/>
            <a:ext cx="4500949" cy="5862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AB9C44-7588-4E5C-AD39-49ECF04E745A}"/>
              </a:ext>
            </a:extLst>
          </p:cNvPr>
          <p:cNvSpPr txBox="1"/>
          <p:nvPr/>
        </p:nvSpPr>
        <p:spPr>
          <a:xfrm rot="5400000">
            <a:off x="9767574" y="1454786"/>
            <a:ext cx="2669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Dopo 12-24 mesi dalla fine della terapia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97AE2B-60B6-44B5-8A72-A6533F36CD1E}"/>
              </a:ext>
            </a:extLst>
          </p:cNvPr>
          <p:cNvSpPr txBox="1"/>
          <p:nvPr/>
        </p:nvSpPr>
        <p:spPr>
          <a:xfrm rot="5400000">
            <a:off x="9830892" y="4379467"/>
            <a:ext cx="2542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Dopo &gt;24 mesi dalla fine della terapia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6A0727-389A-43B5-8D6F-3D23C74612B5}"/>
              </a:ext>
            </a:extLst>
          </p:cNvPr>
          <p:cNvSpPr/>
          <p:nvPr/>
        </p:nvSpPr>
        <p:spPr>
          <a:xfrm>
            <a:off x="6416948" y="258625"/>
            <a:ext cx="4823786" cy="57947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93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4D64-08DB-47BD-86F8-1B17CCBD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RT planning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92ADC6E-D1A6-4629-B4F4-349B72FE79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451464"/>
              </p:ext>
            </p:extLst>
          </p:nvPr>
        </p:nvGraphicFramePr>
        <p:xfrm>
          <a:off x="696093" y="1448750"/>
          <a:ext cx="612904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7427">
                  <a:extLst>
                    <a:ext uri="{9D8B030D-6E8A-4147-A177-3AD203B41FA5}">
                      <a16:colId xmlns:a16="http://schemas.microsoft.com/office/drawing/2014/main" val="2073881874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1428602451"/>
                    </a:ext>
                  </a:extLst>
                </a:gridCol>
                <a:gridCol w="1298258">
                  <a:extLst>
                    <a:ext uri="{9D8B030D-6E8A-4147-A177-3AD203B41FA5}">
                      <a16:colId xmlns:a16="http://schemas.microsoft.com/office/drawing/2014/main" val="2364930379"/>
                    </a:ext>
                  </a:extLst>
                </a:gridCol>
                <a:gridCol w="1084961">
                  <a:extLst>
                    <a:ext uri="{9D8B030D-6E8A-4147-A177-3AD203B41FA5}">
                      <a16:colId xmlns:a16="http://schemas.microsoft.com/office/drawing/2014/main" val="4258022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Author, </a:t>
                      </a:r>
                      <a:r>
                        <a:rPr lang="it-IT" dirty="0" err="1"/>
                        <a:t>year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pz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Cambio RT </a:t>
                      </a:r>
                    </a:p>
                    <a:p>
                      <a:pPr algn="ctr"/>
                      <a:r>
                        <a:rPr lang="it-IT" dirty="0"/>
                        <a:t>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Cambio </a:t>
                      </a:r>
                    </a:p>
                    <a:p>
                      <a:pPr algn="ctr"/>
                      <a:r>
                        <a:rPr lang="it-IT" dirty="0"/>
                        <a:t>GTV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856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MacManus</a:t>
                      </a:r>
                      <a:r>
                        <a:rPr lang="it-IT" dirty="0"/>
                        <a:t> et al, 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525712"/>
                  </a:ext>
                </a:extLst>
              </a:tr>
              <a:tr h="342711">
                <a:tc>
                  <a:txBody>
                    <a:bodyPr/>
                    <a:lstStyle/>
                    <a:p>
                      <a:r>
                        <a:rPr lang="it-IT" dirty="0" err="1"/>
                        <a:t>Pommier</a:t>
                      </a:r>
                      <a:r>
                        <a:rPr lang="it-IT" dirty="0"/>
                        <a:t> et al,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27,1%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520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Deniaud</a:t>
                      </a:r>
                      <a:r>
                        <a:rPr lang="it-IT" dirty="0"/>
                        <a:t>-Alexandre et al, 2005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364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Kolodziejczyk</a:t>
                      </a:r>
                      <a:r>
                        <a:rPr lang="it-IT" dirty="0"/>
                        <a:t> et al,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97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Vanuytsel</a:t>
                      </a:r>
                      <a:r>
                        <a:rPr lang="it-IT" dirty="0"/>
                        <a:t> et al,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678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Bradley et al,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756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Bradley et al, 2004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3013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460F5D8-AE83-45DD-B911-F431EC5AA79B}"/>
              </a:ext>
            </a:extLst>
          </p:cNvPr>
          <p:cNvSpPr txBox="1"/>
          <p:nvPr/>
        </p:nvSpPr>
        <p:spPr>
          <a:xfrm>
            <a:off x="696093" y="4726469"/>
            <a:ext cx="612904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err="1"/>
              <a:t>Elective</a:t>
            </a:r>
            <a:r>
              <a:rPr lang="it-IT" b="1" dirty="0"/>
              <a:t> </a:t>
            </a:r>
            <a:r>
              <a:rPr lang="it-IT" b="1" dirty="0" err="1"/>
              <a:t>nodal</a:t>
            </a:r>
            <a:r>
              <a:rPr lang="it-IT" b="1" dirty="0"/>
              <a:t> </a:t>
            </a:r>
            <a:r>
              <a:rPr lang="it-IT" b="1" dirty="0" err="1"/>
              <a:t>irradiation</a:t>
            </a:r>
            <a:r>
              <a:rPr lang="it-IT" b="1" dirty="0"/>
              <a:t>: </a:t>
            </a:r>
            <a:r>
              <a:rPr lang="it-IT" dirty="0"/>
              <a:t>irradiazione di tessuto linfonodale adiacente a quello già coinvolto dalla neoplasia, con lo scopo di bonificare ipotetiche </a:t>
            </a:r>
            <a:r>
              <a:rPr lang="it-IT" dirty="0" err="1"/>
              <a:t>micrometastasi</a:t>
            </a:r>
            <a:r>
              <a:rPr lang="it-IT" dirty="0"/>
              <a:t> linfonodali.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18C2-6A14-46AA-8964-39EFC7EDA5B2}"/>
              </a:ext>
            </a:extLst>
          </p:cNvPr>
          <p:cNvSpPr txBox="1"/>
          <p:nvPr/>
        </p:nvSpPr>
        <p:spPr>
          <a:xfrm>
            <a:off x="696093" y="5708994"/>
            <a:ext cx="612904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/>
              <a:t>4D </a:t>
            </a:r>
            <a:r>
              <a:rPr lang="it-IT" b="1" dirty="0" err="1"/>
              <a:t>irradiation</a:t>
            </a:r>
            <a:r>
              <a:rPr lang="it-IT" b="1" dirty="0"/>
              <a:t>: </a:t>
            </a:r>
            <a:r>
              <a:rPr lang="it-IT" dirty="0"/>
              <a:t>sincronizzazione del tessuto metabolico attivo da irradiare mediante </a:t>
            </a:r>
            <a:r>
              <a:rPr lang="it-IT" dirty="0" err="1"/>
              <a:t>gating</a:t>
            </a:r>
            <a:r>
              <a:rPr lang="it-IT" dirty="0"/>
              <a:t>-respiratorio.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5B4F20-4943-4F19-96FC-489F390F6428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RT planning.pdf - Adobe Acrobat Reader DC">
            <a:extLst>
              <a:ext uri="{FF2B5EF4-FFF2-40B4-BE49-F238E27FC236}">
                <a16:creationId xmlns:a16="http://schemas.microsoft.com/office/drawing/2014/main" id="{68066A97-0670-4304-A78F-A316E12C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8" t="32745" r="35642" b="52059"/>
          <a:stretch/>
        </p:blipFill>
        <p:spPr>
          <a:xfrm>
            <a:off x="7087186" y="1709477"/>
            <a:ext cx="1956203" cy="1326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RT planning.pdf - Adobe Acrobat Reader DC">
            <a:extLst>
              <a:ext uri="{FF2B5EF4-FFF2-40B4-BE49-F238E27FC236}">
                <a16:creationId xmlns:a16="http://schemas.microsoft.com/office/drawing/2014/main" id="{51C667CC-D6F6-4A94-B6E9-D31D35B33C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60460" r="53607" b="10283"/>
          <a:stretch/>
        </p:blipFill>
        <p:spPr>
          <a:xfrm>
            <a:off x="7550098" y="3175351"/>
            <a:ext cx="3898952" cy="31786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 descr="RT planning.pdf - Adobe Acrobat Reader DC">
            <a:extLst>
              <a:ext uri="{FF2B5EF4-FFF2-40B4-BE49-F238E27FC236}">
                <a16:creationId xmlns:a16="http://schemas.microsoft.com/office/drawing/2014/main" id="{6E0257A2-4269-48EA-82C2-E92EE967F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38722" r="55287" b="47462"/>
          <a:stretch/>
        </p:blipFill>
        <p:spPr>
          <a:xfrm>
            <a:off x="9183669" y="247164"/>
            <a:ext cx="2720551" cy="1326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Picture 14" descr="RT planning.pdf - Adobe Acrobat Reader DC">
            <a:extLst>
              <a:ext uri="{FF2B5EF4-FFF2-40B4-BE49-F238E27FC236}">
                <a16:creationId xmlns:a16="http://schemas.microsoft.com/office/drawing/2014/main" id="{7C91DCEB-9A13-437A-9427-0A68849ED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0" t="32644" r="56605" b="51682"/>
          <a:stretch/>
        </p:blipFill>
        <p:spPr>
          <a:xfrm>
            <a:off x="7082830" y="247164"/>
            <a:ext cx="1960559" cy="1326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RT planning.pdf - Adobe Acrobat Reader DC">
            <a:extLst>
              <a:ext uri="{FF2B5EF4-FFF2-40B4-BE49-F238E27FC236}">
                <a16:creationId xmlns:a16="http://schemas.microsoft.com/office/drawing/2014/main" id="{BACF8918-3F94-4A44-806B-89BE7F915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3" t="38677" r="34121" b="47507"/>
          <a:stretch/>
        </p:blipFill>
        <p:spPr>
          <a:xfrm>
            <a:off x="9183668" y="1707221"/>
            <a:ext cx="2720551" cy="13264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36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17C1-C6DD-4B88-9C79-2F6959AB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Valutazione della risposta al trattamento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A5DE2-168E-45B1-A215-757034FBD7B0}"/>
              </a:ext>
            </a:extLst>
          </p:cNvPr>
          <p:cNvSpPr/>
          <p:nvPr/>
        </p:nvSpPr>
        <p:spPr>
          <a:xfrm>
            <a:off x="1772163" y="2224217"/>
            <a:ext cx="3138617" cy="1025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Trattamento locale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ED72B-8F5E-4666-B6F8-FE99DC535C3A}"/>
              </a:ext>
            </a:extLst>
          </p:cNvPr>
          <p:cNvSpPr/>
          <p:nvPr/>
        </p:nvSpPr>
        <p:spPr>
          <a:xfrm>
            <a:off x="6057899" y="2224216"/>
            <a:ext cx="3138617" cy="1025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Trattamento sistemico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22EEA3-52E7-41B6-B7A3-C700A4286ED8}"/>
              </a:ext>
            </a:extLst>
          </p:cNvPr>
          <p:cNvSpPr/>
          <p:nvPr/>
        </p:nvSpPr>
        <p:spPr>
          <a:xfrm>
            <a:off x="3748215" y="4114801"/>
            <a:ext cx="2325131" cy="1025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Chemioterapia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809E2-BCA0-4B18-A83E-7EF2762CAE14}"/>
              </a:ext>
            </a:extLst>
          </p:cNvPr>
          <p:cNvSpPr/>
          <p:nvPr/>
        </p:nvSpPr>
        <p:spPr>
          <a:xfrm>
            <a:off x="6464642" y="4114800"/>
            <a:ext cx="2325131" cy="1025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Terapia target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48780D-1318-42FB-A950-9E5DF4047285}"/>
              </a:ext>
            </a:extLst>
          </p:cNvPr>
          <p:cNvSpPr/>
          <p:nvPr/>
        </p:nvSpPr>
        <p:spPr>
          <a:xfrm>
            <a:off x="9181069" y="4114799"/>
            <a:ext cx="2325131" cy="1025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Immunoterapia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A7DB6-59CB-4C02-8F82-68C9B3A6AFC4}"/>
              </a:ext>
            </a:extLst>
          </p:cNvPr>
          <p:cNvCxnSpPr>
            <a:stCxn id="7" idx="2"/>
            <a:endCxn id="9" idx="0"/>
          </p:cNvCxnSpPr>
          <p:nvPr/>
        </p:nvCxnSpPr>
        <p:spPr>
          <a:xfrm>
            <a:off x="7627208" y="3249827"/>
            <a:ext cx="0" cy="864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E7FFF5-125E-4CA8-9924-799F0601D296}"/>
              </a:ext>
            </a:extLst>
          </p:cNvPr>
          <p:cNvCxnSpPr>
            <a:cxnSpLocks/>
          </p:cNvCxnSpPr>
          <p:nvPr/>
        </p:nvCxnSpPr>
        <p:spPr>
          <a:xfrm>
            <a:off x="4910780" y="3754394"/>
            <a:ext cx="54441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4CA881-7098-4346-AA36-C95B103B00FD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910781" y="3754394"/>
            <a:ext cx="0" cy="360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7B183C-43B1-4952-A92C-A576B9A9A4BE}"/>
              </a:ext>
            </a:extLst>
          </p:cNvPr>
          <p:cNvCxnSpPr>
            <a:cxnSpLocks/>
          </p:cNvCxnSpPr>
          <p:nvPr/>
        </p:nvCxnSpPr>
        <p:spPr>
          <a:xfrm>
            <a:off x="10354962" y="3754394"/>
            <a:ext cx="0" cy="360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863B10-C113-4AF1-A1E0-3163DBA66520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67B3E-D39F-495E-AEB5-BE739F847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370810"/>
            <a:ext cx="8325186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it-IT" sz="2400" dirty="0" err="1">
                <a:latin typeface="+mn-lt"/>
              </a:rPr>
              <a:t>Predictive</a:t>
            </a:r>
            <a:r>
              <a:rPr lang="it-IT" sz="2400" dirty="0">
                <a:latin typeface="+mn-lt"/>
              </a:rPr>
              <a:t> and </a:t>
            </a:r>
            <a:r>
              <a:rPr lang="it-IT" sz="2400" dirty="0" err="1">
                <a:latin typeface="+mn-lt"/>
              </a:rPr>
              <a:t>prognostic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value</a:t>
            </a:r>
            <a:r>
              <a:rPr lang="it-IT" sz="2400" dirty="0">
                <a:latin typeface="+mn-lt"/>
              </a:rPr>
              <a:t> of </a:t>
            </a:r>
            <a:r>
              <a:rPr lang="it-IT" sz="2400" dirty="0" err="1">
                <a:latin typeface="+mn-lt"/>
              </a:rPr>
              <a:t>early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response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assessment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using</a:t>
            </a:r>
            <a:r>
              <a:rPr lang="it-IT" sz="2400" dirty="0">
                <a:latin typeface="+mn-lt"/>
              </a:rPr>
              <a:t> 18FDG-PET in </a:t>
            </a:r>
            <a:r>
              <a:rPr lang="it-IT" sz="2400" dirty="0" err="1">
                <a:latin typeface="+mn-lt"/>
              </a:rPr>
              <a:t>advanced</a:t>
            </a:r>
            <a:r>
              <a:rPr lang="it-IT" sz="2400" dirty="0">
                <a:latin typeface="+mn-lt"/>
              </a:rPr>
              <a:t> non-small </a:t>
            </a:r>
            <a:r>
              <a:rPr lang="it-IT" sz="2400" dirty="0" err="1">
                <a:latin typeface="+mn-lt"/>
              </a:rPr>
              <a:t>cell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lung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cancer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patients</a:t>
            </a:r>
            <a:r>
              <a:rPr lang="it-IT" sz="2400" dirty="0">
                <a:latin typeface="+mn-lt"/>
              </a:rPr>
              <a:t> </a:t>
            </a:r>
            <a:r>
              <a:rPr lang="it-IT" sz="2400" dirty="0" err="1">
                <a:latin typeface="+mn-lt"/>
              </a:rPr>
              <a:t>treated</a:t>
            </a:r>
            <a:r>
              <a:rPr lang="it-IT" sz="2400" dirty="0">
                <a:latin typeface="+mn-lt"/>
              </a:rPr>
              <a:t> with </a:t>
            </a:r>
            <a:r>
              <a:rPr lang="it-IT" sz="2400" b="1" dirty="0" err="1">
                <a:latin typeface="+mn-lt"/>
              </a:rPr>
              <a:t>erlotinib</a:t>
            </a:r>
            <a:br>
              <a:rPr lang="it-IT" sz="3200" dirty="0">
                <a:latin typeface="+mn-lt"/>
              </a:rPr>
            </a:br>
            <a:r>
              <a:rPr lang="it-IT" sz="1600" i="1" dirty="0" err="1">
                <a:latin typeface="+mn-lt"/>
              </a:rPr>
              <a:t>Tiseo</a:t>
            </a:r>
            <a:r>
              <a:rPr lang="it-IT" sz="1600" i="1" dirty="0">
                <a:latin typeface="+mn-lt"/>
              </a:rPr>
              <a:t> et al </a:t>
            </a:r>
            <a:r>
              <a:rPr lang="it-IT" sz="1600" i="1" dirty="0" err="1">
                <a:latin typeface="+mn-lt"/>
              </a:rPr>
              <a:t>Canc</a:t>
            </a:r>
            <a:r>
              <a:rPr lang="it-IT" sz="1600" i="1" dirty="0">
                <a:latin typeface="+mn-lt"/>
              </a:rPr>
              <a:t> </a:t>
            </a:r>
            <a:r>
              <a:rPr lang="it-IT" sz="1600" i="1" dirty="0" err="1">
                <a:latin typeface="+mn-lt"/>
              </a:rPr>
              <a:t>Chem</a:t>
            </a:r>
            <a:r>
              <a:rPr lang="it-IT" sz="1600" i="1" dirty="0">
                <a:latin typeface="+mn-lt"/>
              </a:rPr>
              <a:t> </a:t>
            </a:r>
            <a:r>
              <a:rPr lang="it-IT" sz="1600" i="1" dirty="0" err="1">
                <a:latin typeface="+mn-lt"/>
              </a:rPr>
              <a:t>Pharm</a:t>
            </a:r>
            <a:r>
              <a:rPr lang="it-IT" sz="1600" i="1" dirty="0">
                <a:latin typeface="+mn-lt"/>
              </a:rPr>
              <a:t> 2014; 299-307</a:t>
            </a:r>
            <a:endParaRPr lang="it-IT" sz="3200" i="1" dirty="0">
              <a:latin typeface="+mn-lt"/>
            </a:endParaRPr>
          </a:p>
        </p:txBody>
      </p:sp>
      <p:pic>
        <p:nvPicPr>
          <p:cNvPr id="5" name="Content Placeholder 4" descr="Erlotinib and lung cancer.pdf - Adobe Acrobat Reader DC">
            <a:extLst>
              <a:ext uri="{FF2B5EF4-FFF2-40B4-BE49-F238E27FC236}">
                <a16:creationId xmlns:a16="http://schemas.microsoft.com/office/drawing/2014/main" id="{DC4880E9-782D-4F06-9207-9AA4E0364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0" t="41128" r="31629" b="28409"/>
          <a:stretch/>
        </p:blipFill>
        <p:spPr>
          <a:xfrm>
            <a:off x="3669446" y="2362545"/>
            <a:ext cx="4701254" cy="2645484"/>
          </a:xfrm>
          <a:ln>
            <a:solidFill>
              <a:schemeClr val="accent1"/>
            </a:solidFill>
          </a:ln>
        </p:spPr>
      </p:pic>
      <p:pic>
        <p:nvPicPr>
          <p:cNvPr id="7" name="Picture 6" descr="Erlotinib and lung cancer.pdf - Adobe Acrobat Reader DC">
            <a:extLst>
              <a:ext uri="{FF2B5EF4-FFF2-40B4-BE49-F238E27FC236}">
                <a16:creationId xmlns:a16="http://schemas.microsoft.com/office/drawing/2014/main" id="{E7D94F6D-FBB6-41BA-9AE2-41F5F3F7B8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27177" r="59970" b="24627"/>
          <a:stretch/>
        </p:blipFill>
        <p:spPr>
          <a:xfrm>
            <a:off x="8567120" y="119297"/>
            <a:ext cx="3511929" cy="3148927"/>
          </a:xfrm>
          <a:prstGeom prst="rect">
            <a:avLst/>
          </a:prstGeom>
        </p:spPr>
      </p:pic>
      <p:pic>
        <p:nvPicPr>
          <p:cNvPr id="8" name="Picture 7" descr="Erlotinib and lung cancer.pdf - Adobe Acrobat Reader DC">
            <a:extLst>
              <a:ext uri="{FF2B5EF4-FFF2-40B4-BE49-F238E27FC236}">
                <a16:creationId xmlns:a16="http://schemas.microsoft.com/office/drawing/2014/main" id="{55A789DE-790F-4BDD-AE8B-3AC4B8C301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6" t="27177" r="31854" b="24627"/>
          <a:stretch/>
        </p:blipFill>
        <p:spPr>
          <a:xfrm>
            <a:off x="8693720" y="3334270"/>
            <a:ext cx="3408772" cy="31489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677170-728D-473E-9707-AF4167F0E78E}"/>
              </a:ext>
            </a:extLst>
          </p:cNvPr>
          <p:cNvSpPr/>
          <p:nvPr/>
        </p:nvSpPr>
        <p:spPr>
          <a:xfrm>
            <a:off x="158750" y="5112976"/>
            <a:ext cx="821195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La FDG-PET </a:t>
            </a:r>
            <a:r>
              <a:rPr lang="en-US" dirty="0" err="1"/>
              <a:t>dopo</a:t>
            </a:r>
            <a:r>
              <a:rPr lang="en-US" dirty="0"/>
              <a:t> 2 gg </a:t>
            </a:r>
            <a:r>
              <a:rPr lang="en-US" dirty="0" err="1"/>
              <a:t>dall’inizio</a:t>
            </a:r>
            <a:r>
              <a:rPr lang="en-US" dirty="0"/>
              <a:t> del </a:t>
            </a:r>
            <a:r>
              <a:rPr lang="en-US" dirty="0" err="1"/>
              <a:t>trattamento</a:t>
            </a:r>
            <a:r>
              <a:rPr lang="en-US" dirty="0"/>
              <a:t> con Erlotinib </a:t>
            </a:r>
            <a:r>
              <a:rPr lang="en-US" dirty="0" err="1"/>
              <a:t>potrebbe</a:t>
            </a:r>
            <a:r>
              <a:rPr lang="en-US" dirty="0"/>
              <a:t> </a:t>
            </a:r>
            <a:r>
              <a:rPr lang="en-US" dirty="0" err="1"/>
              <a:t>essere</a:t>
            </a:r>
            <a:r>
              <a:rPr lang="en-US" dirty="0"/>
              <a:t> utile </a:t>
            </a:r>
            <a:r>
              <a:rPr lang="en-US" b="1" dirty="0" err="1"/>
              <a:t>nell’identificare</a:t>
            </a:r>
            <a:r>
              <a:rPr lang="en-US" b="1" dirty="0"/>
              <a:t> </a:t>
            </a:r>
            <a:r>
              <a:rPr lang="en-US" b="1" dirty="0" err="1"/>
              <a:t>precocemente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pazienti</a:t>
            </a:r>
            <a:r>
              <a:rPr lang="en-US" b="1" dirty="0"/>
              <a:t> </a:t>
            </a:r>
            <a:r>
              <a:rPr lang="en-US" b="1" dirty="0" err="1"/>
              <a:t>resistenti</a:t>
            </a:r>
            <a:r>
              <a:rPr lang="en-US" b="1" dirty="0"/>
              <a:t> al </a:t>
            </a:r>
            <a:r>
              <a:rPr lang="en-US" b="1" dirty="0" err="1"/>
              <a:t>trattamento</a:t>
            </a:r>
            <a:r>
              <a:rPr lang="en-US" b="1" dirty="0"/>
              <a:t> </a:t>
            </a:r>
            <a:r>
              <a:rPr lang="en-US" dirty="0"/>
              <a:t>e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predire</a:t>
            </a:r>
            <a:r>
              <a:rPr lang="en-US" dirty="0"/>
              <a:t> </a:t>
            </a:r>
            <a:r>
              <a:rPr lang="en-US" dirty="0" err="1"/>
              <a:t>l’outcome</a:t>
            </a:r>
            <a:r>
              <a:rPr lang="en-US" dirty="0"/>
              <a:t> </a:t>
            </a:r>
            <a:r>
              <a:rPr lang="en-US" dirty="0" err="1"/>
              <a:t>clinico</a:t>
            </a:r>
            <a:r>
              <a:rPr lang="en-US" dirty="0"/>
              <a:t> prima </a:t>
            </a:r>
            <a:r>
              <a:rPr lang="en-US" dirty="0" err="1"/>
              <a:t>della</a:t>
            </a:r>
            <a:r>
              <a:rPr lang="en-US" dirty="0"/>
              <a:t> CT </a:t>
            </a:r>
            <a:r>
              <a:rPr lang="en-US" dirty="0" err="1"/>
              <a:t>convenzionale</a:t>
            </a:r>
            <a:r>
              <a:rPr lang="en-US" dirty="0"/>
              <a:t>. </a:t>
            </a:r>
            <a:endParaRPr lang="it-IT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ECC908-B474-4D2E-B49C-275726CF94E3}"/>
              </a:ext>
            </a:extLst>
          </p:cNvPr>
          <p:cNvGrpSpPr/>
          <p:nvPr/>
        </p:nvGrpSpPr>
        <p:grpSpPr>
          <a:xfrm>
            <a:off x="171980" y="2360692"/>
            <a:ext cx="3252598" cy="2619632"/>
            <a:chOff x="158750" y="1958546"/>
            <a:chExt cx="3252598" cy="261963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AE4954-3C46-421C-829D-8762222CF242}"/>
                </a:ext>
              </a:extLst>
            </p:cNvPr>
            <p:cNvSpPr/>
            <p:nvPr/>
          </p:nvSpPr>
          <p:spPr>
            <a:xfrm>
              <a:off x="488950" y="2235200"/>
              <a:ext cx="628650" cy="393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PET0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8964A1-22B2-4826-BBD2-9121E9609511}"/>
                </a:ext>
              </a:extLst>
            </p:cNvPr>
            <p:cNvSpPr/>
            <p:nvPr/>
          </p:nvSpPr>
          <p:spPr>
            <a:xfrm>
              <a:off x="1494942" y="2235200"/>
              <a:ext cx="583596" cy="393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PET1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82E54EA-CD69-4BF8-A17B-4AFE719F3F49}"/>
                </a:ext>
              </a:extLst>
            </p:cNvPr>
            <p:cNvSpPr/>
            <p:nvPr/>
          </p:nvSpPr>
          <p:spPr>
            <a:xfrm>
              <a:off x="488950" y="2871274"/>
              <a:ext cx="482600" cy="393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CT0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ED40D91-12AA-47D6-A931-0A7786B6D628}"/>
                </a:ext>
              </a:extLst>
            </p:cNvPr>
            <p:cNvSpPr/>
            <p:nvPr/>
          </p:nvSpPr>
          <p:spPr>
            <a:xfrm>
              <a:off x="2598633" y="2871274"/>
              <a:ext cx="482600" cy="393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/>
                <a:t>CT1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25B240-1226-4C07-BB2E-9A041191898B}"/>
                </a:ext>
              </a:extLst>
            </p:cNvPr>
            <p:cNvCxnSpPr>
              <a:cxnSpLocks/>
              <a:endCxn id="24" idx="6"/>
            </p:cNvCxnSpPr>
            <p:nvPr/>
          </p:nvCxnSpPr>
          <p:spPr>
            <a:xfrm>
              <a:off x="558800" y="3512010"/>
              <a:ext cx="25209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8E4D5A-0CFC-422B-91CA-AAE13D084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951" y="3915400"/>
              <a:ext cx="2609849" cy="0"/>
            </a:xfrm>
            <a:prstGeom prst="line">
              <a:avLst/>
            </a:prstGeom>
            <a:ln w="127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6FC9CF-57CB-4D79-96F0-EEE04A90678A}"/>
                </a:ext>
              </a:extLst>
            </p:cNvPr>
            <p:cNvSpPr txBox="1"/>
            <p:nvPr/>
          </p:nvSpPr>
          <p:spPr>
            <a:xfrm>
              <a:off x="403618" y="3932861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Erlotinib</a:t>
              </a:r>
              <a:endParaRPr lang="it-IT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114E84-3EE7-4993-BA68-AA204E04AE83}"/>
                </a:ext>
              </a:extLst>
            </p:cNvPr>
            <p:cNvSpPr/>
            <p:nvPr/>
          </p:nvSpPr>
          <p:spPr>
            <a:xfrm>
              <a:off x="673100" y="3429923"/>
              <a:ext cx="158750" cy="126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E66BA7-26CE-4566-B888-6E063C5AE034}"/>
                </a:ext>
              </a:extLst>
            </p:cNvPr>
            <p:cNvSpPr/>
            <p:nvPr/>
          </p:nvSpPr>
          <p:spPr>
            <a:xfrm>
              <a:off x="1695450" y="3442623"/>
              <a:ext cx="158750" cy="126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8566CA4-2FC0-4F4F-8420-69FAA28EE318}"/>
                </a:ext>
              </a:extLst>
            </p:cNvPr>
            <p:cNvSpPr/>
            <p:nvPr/>
          </p:nvSpPr>
          <p:spPr>
            <a:xfrm>
              <a:off x="2921000" y="3448973"/>
              <a:ext cx="158750" cy="12607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831711-757F-46A1-A8CB-735EBCC8AFFB}"/>
                </a:ext>
              </a:extLst>
            </p:cNvPr>
            <p:cNvSpPr txBox="1"/>
            <p:nvPr/>
          </p:nvSpPr>
          <p:spPr>
            <a:xfrm>
              <a:off x="607295" y="35460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1F6A54-C64B-40FC-98A8-9D0BD26F3C51}"/>
                </a:ext>
              </a:extLst>
            </p:cNvPr>
            <p:cNvSpPr txBox="1"/>
            <p:nvPr/>
          </p:nvSpPr>
          <p:spPr>
            <a:xfrm>
              <a:off x="1545885" y="356869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 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D7C312F-B392-4BB2-A18D-3B2FE0524ABE}"/>
                </a:ext>
              </a:extLst>
            </p:cNvPr>
            <p:cNvSpPr txBox="1"/>
            <p:nvPr/>
          </p:nvSpPr>
          <p:spPr>
            <a:xfrm>
              <a:off x="2760240" y="3563529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45 d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A717819-D1E8-470C-8663-5E61297D73B3}"/>
                </a:ext>
              </a:extLst>
            </p:cNvPr>
            <p:cNvSpPr/>
            <p:nvPr/>
          </p:nvSpPr>
          <p:spPr>
            <a:xfrm>
              <a:off x="158750" y="1958546"/>
              <a:ext cx="3252598" cy="26196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Arrow: Curved Down 34">
            <a:extLst>
              <a:ext uri="{FF2B5EF4-FFF2-40B4-BE49-F238E27FC236}">
                <a16:creationId xmlns:a16="http://schemas.microsoft.com/office/drawing/2014/main" id="{849DD04F-69B7-49DD-84EB-019A96306766}"/>
              </a:ext>
            </a:extLst>
          </p:cNvPr>
          <p:cNvSpPr/>
          <p:nvPr/>
        </p:nvSpPr>
        <p:spPr>
          <a:xfrm>
            <a:off x="2997536" y="1901468"/>
            <a:ext cx="1126347" cy="3875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AF6994-9A4D-48DD-9F37-332191E2C32E}"/>
              </a:ext>
            </a:extLst>
          </p:cNvPr>
          <p:cNvSpPr/>
          <p:nvPr/>
        </p:nvSpPr>
        <p:spPr>
          <a:xfrm>
            <a:off x="3824628" y="3830028"/>
            <a:ext cx="4413910" cy="2090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5643A3-73E0-4085-81D5-0C7B17794974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E49F8-6EF6-4AC5-AEAE-6914FE82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1" y="174142"/>
            <a:ext cx="11864530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it-IT" sz="2800" dirty="0" err="1"/>
              <a:t>Downregulation</a:t>
            </a:r>
            <a:r>
              <a:rPr lang="it-IT" sz="2800" dirty="0"/>
              <a:t> of 18F-FDG </a:t>
            </a:r>
            <a:r>
              <a:rPr lang="it-IT" sz="2800" dirty="0" err="1"/>
              <a:t>uptake</a:t>
            </a:r>
            <a:r>
              <a:rPr lang="it-IT" sz="2800" dirty="0"/>
              <a:t> in PET </a:t>
            </a:r>
            <a:r>
              <a:rPr lang="it-IT" sz="2800" dirty="0" err="1"/>
              <a:t>as</a:t>
            </a:r>
            <a:r>
              <a:rPr lang="it-IT" sz="2800" dirty="0"/>
              <a:t> an </a:t>
            </a:r>
            <a:r>
              <a:rPr lang="it-IT" sz="2800" dirty="0" err="1"/>
              <a:t>early</a:t>
            </a:r>
            <a:r>
              <a:rPr lang="it-IT" sz="2800" dirty="0"/>
              <a:t> </a:t>
            </a:r>
            <a:r>
              <a:rPr lang="it-IT" sz="2800" dirty="0" err="1"/>
              <a:t>pharmacodynamic</a:t>
            </a:r>
            <a:r>
              <a:rPr lang="it-IT" sz="2800" dirty="0"/>
              <a:t> </a:t>
            </a:r>
            <a:r>
              <a:rPr lang="it-IT" sz="2800" dirty="0" err="1"/>
              <a:t>effect</a:t>
            </a:r>
            <a:r>
              <a:rPr lang="it-IT" sz="2800" dirty="0"/>
              <a:t> in treatment of non-small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  <a:r>
              <a:rPr lang="it-IT" sz="2800" dirty="0" err="1"/>
              <a:t>lung</a:t>
            </a:r>
            <a:r>
              <a:rPr lang="it-IT" sz="2800" dirty="0"/>
              <a:t> </a:t>
            </a:r>
            <a:r>
              <a:rPr lang="it-IT" sz="2800" dirty="0" err="1"/>
              <a:t>cancer</a:t>
            </a:r>
            <a:r>
              <a:rPr lang="it-IT" sz="2800" dirty="0"/>
              <a:t> with the </a:t>
            </a:r>
            <a:r>
              <a:rPr lang="it-IT" sz="2800" dirty="0" err="1"/>
              <a:t>mTOR</a:t>
            </a:r>
            <a:r>
              <a:rPr lang="it-IT" sz="2800" dirty="0"/>
              <a:t> </a:t>
            </a:r>
            <a:r>
              <a:rPr lang="it-IT" sz="2800" dirty="0" err="1"/>
              <a:t>inhibitor</a:t>
            </a:r>
            <a:r>
              <a:rPr lang="it-IT" sz="2800" dirty="0"/>
              <a:t> </a:t>
            </a:r>
            <a:r>
              <a:rPr lang="it-IT" sz="2800" b="1" dirty="0" err="1"/>
              <a:t>Everolimus</a:t>
            </a:r>
            <a:endParaRPr lang="it-IT" sz="28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C2072F-880D-46C3-8D94-A829B533311F}"/>
              </a:ext>
            </a:extLst>
          </p:cNvPr>
          <p:cNvSpPr txBox="1">
            <a:spLocks/>
          </p:cNvSpPr>
          <p:nvPr/>
        </p:nvSpPr>
        <p:spPr>
          <a:xfrm>
            <a:off x="190501" y="4995511"/>
            <a:ext cx="11849100" cy="914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/>
              <a:t>L’inibizione del metabolismo glucidico è un effetto farmacodinamico precoce </a:t>
            </a:r>
            <a:r>
              <a:rPr lang="it-IT" sz="2400" dirty="0"/>
              <a:t>nei pazienti trattati con </a:t>
            </a:r>
            <a:r>
              <a:rPr lang="it-IT" sz="2400" dirty="0" err="1"/>
              <a:t>everolimus</a:t>
            </a:r>
            <a:r>
              <a:rPr lang="it-IT" sz="2400" dirty="0"/>
              <a:t> e può essere monitorato mediante FDG PET/CT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8E897-CEFF-4A93-8D82-00806F32BA75}"/>
              </a:ext>
            </a:extLst>
          </p:cNvPr>
          <p:cNvSpPr txBox="1"/>
          <p:nvPr/>
        </p:nvSpPr>
        <p:spPr>
          <a:xfrm>
            <a:off x="8392489" y="6466914"/>
            <a:ext cx="366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Nogova</a:t>
            </a:r>
            <a:r>
              <a:rPr lang="it-IT" i="1" dirty="0"/>
              <a:t> et al, JNM 2009; 50: 1815-19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1D3707-BFAE-449E-A136-1E78BF417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15" t="29536" r="33307" b="23038"/>
          <a:stretch/>
        </p:blipFill>
        <p:spPr>
          <a:xfrm>
            <a:off x="190501" y="1822311"/>
            <a:ext cx="4065692" cy="29331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DC2001-BC25-4C02-A030-D076332C7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2" t="37722" r="52911" b="15190"/>
          <a:stretch/>
        </p:blipFill>
        <p:spPr>
          <a:xfrm>
            <a:off x="4323704" y="1822311"/>
            <a:ext cx="4186488" cy="293844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3BC45F-0B14-41FD-AFC8-6A8A42CA2263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6F8E787-8970-4120-A745-21527DC5D408}"/>
              </a:ext>
            </a:extLst>
          </p:cNvPr>
          <p:cNvSpPr/>
          <p:nvPr/>
        </p:nvSpPr>
        <p:spPr>
          <a:xfrm>
            <a:off x="8622153" y="1974711"/>
            <a:ext cx="3417448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8 pazienti con NSCLC avanzato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10 mg/die di </a:t>
            </a:r>
            <a:r>
              <a:rPr lang="it-IT" sz="2100" dirty="0" err="1"/>
              <a:t>Everolimus</a:t>
            </a:r>
            <a:r>
              <a:rPr lang="it-IT" sz="2100" dirty="0"/>
              <a:t> in trattamento continuativo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FDG basale e dopo 8gg dall’inizio del trattamento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100" dirty="0"/>
              <a:t>Riduzione del </a:t>
            </a:r>
            <a:r>
              <a:rPr lang="it-IT" sz="2100" dirty="0" err="1"/>
              <a:t>SUVmax</a:t>
            </a:r>
            <a:r>
              <a:rPr lang="it-IT" sz="2100" dirty="0"/>
              <a:t> tra -12,8% e -72.2%</a:t>
            </a:r>
          </a:p>
        </p:txBody>
      </p:sp>
    </p:spTree>
    <p:extLst>
      <p:ext uri="{BB962C8B-B14F-4D97-AF65-F5344CB8AC3E}">
        <p14:creationId xmlns:p14="http://schemas.microsoft.com/office/powerpoint/2010/main" val="40043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BF9C-42F9-4EA1-98CF-1482F241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3" y="365125"/>
            <a:ext cx="11936627" cy="13255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dirty="0">
                <a:latin typeface="+mj-lt"/>
              </a:rPr>
              <a:t>Selezione pazienti da candidare alla immunoterapia-1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C77264-2275-4F57-A634-87300CFE5875}"/>
              </a:ext>
            </a:extLst>
          </p:cNvPr>
          <p:cNvGrpSpPr/>
          <p:nvPr/>
        </p:nvGrpSpPr>
        <p:grpSpPr>
          <a:xfrm>
            <a:off x="1075360" y="1381306"/>
            <a:ext cx="10041280" cy="4875860"/>
            <a:chOff x="424095" y="1381306"/>
            <a:chExt cx="10041280" cy="48758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0CAC70-48E5-4ECB-9337-10C0E1F3E582}"/>
                </a:ext>
              </a:extLst>
            </p:cNvPr>
            <p:cNvSpPr/>
            <p:nvPr/>
          </p:nvSpPr>
          <p:spPr>
            <a:xfrm>
              <a:off x="424095" y="2314756"/>
              <a:ext cx="3367868" cy="1404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Parametri </a:t>
              </a:r>
              <a:r>
                <a:rPr lang="it-IT" sz="2800" dirty="0" err="1"/>
                <a:t>semiquantitativi</a:t>
              </a:r>
              <a:endParaRPr lang="it-IT" sz="2800" dirty="0"/>
            </a:p>
          </p:txBody>
        </p:sp>
        <p:pic>
          <p:nvPicPr>
            <p:cNvPr id="9" name="Picture 8" descr="Grizzi2018_EJNMMI 2018.pdf - Adobe Acrobat Reader DC">
              <a:extLst>
                <a:ext uri="{FF2B5EF4-FFF2-40B4-BE49-F238E27FC236}">
                  <a16:creationId xmlns:a16="http://schemas.microsoft.com/office/drawing/2014/main" id="{FCBB3B6D-1A6A-41D8-8C3F-99C6504BA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35" t="25609" r="18471" b="5723"/>
            <a:stretch/>
          </p:blipFill>
          <p:spPr>
            <a:xfrm>
              <a:off x="4424171" y="1381306"/>
              <a:ext cx="6041204" cy="487586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7BAD67-C56B-42AB-A78B-90FA1C2DFC68}"/>
              </a:ext>
            </a:extLst>
          </p:cNvPr>
          <p:cNvCxnSpPr>
            <a:cxnSpLocks/>
          </p:cNvCxnSpPr>
          <p:nvPr/>
        </p:nvCxnSpPr>
        <p:spPr>
          <a:xfrm>
            <a:off x="641897" y="6479111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19FE2C-4B8B-4ED5-A723-6FE3CA3FED5B}"/>
              </a:ext>
            </a:extLst>
          </p:cNvPr>
          <p:cNvSpPr txBox="1"/>
          <p:nvPr/>
        </p:nvSpPr>
        <p:spPr>
          <a:xfrm>
            <a:off x="7579689" y="6466914"/>
            <a:ext cx="4568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Eur J </a:t>
            </a:r>
            <a:r>
              <a:rPr lang="it-IT" i="1" dirty="0" err="1"/>
              <a:t>Nucl</a:t>
            </a:r>
            <a:r>
              <a:rPr lang="it-IT" i="1" dirty="0"/>
              <a:t> </a:t>
            </a:r>
            <a:r>
              <a:rPr lang="it-IT" i="1" dirty="0" err="1"/>
              <a:t>Med</a:t>
            </a:r>
            <a:r>
              <a:rPr lang="it-IT" i="1" dirty="0"/>
              <a:t> </a:t>
            </a:r>
            <a:r>
              <a:rPr lang="it-IT" i="1" dirty="0" err="1"/>
              <a:t>Mol</a:t>
            </a:r>
            <a:r>
              <a:rPr lang="it-IT" i="1" dirty="0"/>
              <a:t> Imaging 2018; 45: 1072-75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F3AFBB-9492-4B16-B34A-A3DE87F422A3}"/>
              </a:ext>
            </a:extLst>
          </p:cNvPr>
          <p:cNvSpPr/>
          <p:nvPr/>
        </p:nvSpPr>
        <p:spPr>
          <a:xfrm>
            <a:off x="1075360" y="3819236"/>
            <a:ext cx="3367868" cy="1404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 err="1"/>
              <a:t>Radiomica</a:t>
            </a:r>
            <a:r>
              <a:rPr lang="it-IT" sz="2800" dirty="0"/>
              <a:t>*</a:t>
            </a:r>
          </a:p>
          <a:p>
            <a:pPr algn="ctr"/>
            <a:r>
              <a:rPr lang="it-IT" sz="1600" dirty="0"/>
              <a:t>*Jiang et al. </a:t>
            </a:r>
            <a:r>
              <a:rPr lang="it-IT" sz="1600" dirty="0" err="1"/>
              <a:t>Acad</a:t>
            </a:r>
            <a:r>
              <a:rPr lang="it-IT" sz="1600" dirty="0"/>
              <a:t> </a:t>
            </a:r>
            <a:r>
              <a:rPr lang="it-IT" sz="1600" dirty="0" err="1"/>
              <a:t>Radiol</a:t>
            </a:r>
            <a:r>
              <a:rPr lang="it-IT" sz="1600" dirty="0"/>
              <a:t> 2019; in press</a:t>
            </a:r>
          </a:p>
        </p:txBody>
      </p:sp>
    </p:spTree>
    <p:extLst>
      <p:ext uri="{BB962C8B-B14F-4D97-AF65-F5344CB8AC3E}">
        <p14:creationId xmlns:p14="http://schemas.microsoft.com/office/powerpoint/2010/main" val="20527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67B4-2EDA-44E5-8DA3-814954D2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Medicina nucleare e tumore polmonare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69607A-41D6-474F-AB6E-53D2578AB14F}"/>
              </a:ext>
            </a:extLst>
          </p:cNvPr>
          <p:cNvSpPr/>
          <p:nvPr/>
        </p:nvSpPr>
        <p:spPr>
          <a:xfrm>
            <a:off x="2514603" y="1674345"/>
            <a:ext cx="2150075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SPECT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4D4616-B7B7-4E94-B3AB-93CBB783FB00}"/>
              </a:ext>
            </a:extLst>
          </p:cNvPr>
          <p:cNvSpPr/>
          <p:nvPr/>
        </p:nvSpPr>
        <p:spPr>
          <a:xfrm>
            <a:off x="7486141" y="1668167"/>
            <a:ext cx="2150075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PET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66FBD-DA1D-475A-97F6-63BA364E08A8}"/>
              </a:ext>
            </a:extLst>
          </p:cNvPr>
          <p:cNvSpPr/>
          <p:nvPr/>
        </p:nvSpPr>
        <p:spPr>
          <a:xfrm>
            <a:off x="1264511" y="2866774"/>
            <a:ext cx="1521941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Scintigrafia ossea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58447C-BEA7-48C8-B0AE-A8D78E3E4E5E}"/>
              </a:ext>
            </a:extLst>
          </p:cNvPr>
          <p:cNvSpPr/>
          <p:nvPr/>
        </p:nvSpPr>
        <p:spPr>
          <a:xfrm>
            <a:off x="4277499" y="2866774"/>
            <a:ext cx="1521941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Scintigrafia V/P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C61C1-C943-4994-AF60-4E6AD9A1F623}"/>
              </a:ext>
            </a:extLst>
          </p:cNvPr>
          <p:cNvSpPr/>
          <p:nvPr/>
        </p:nvSpPr>
        <p:spPr>
          <a:xfrm>
            <a:off x="6359625" y="2870892"/>
            <a:ext cx="1521941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FDG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EC007-F155-4837-B77D-9E62AC8D1FDC}"/>
              </a:ext>
            </a:extLst>
          </p:cNvPr>
          <p:cNvSpPr/>
          <p:nvPr/>
        </p:nvSpPr>
        <p:spPr>
          <a:xfrm>
            <a:off x="9187262" y="2870892"/>
            <a:ext cx="1521941" cy="815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No-FDG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A7B55A-FB45-4037-857D-00C410C39F1E}"/>
              </a:ext>
            </a:extLst>
          </p:cNvPr>
          <p:cNvSpPr/>
          <p:nvPr/>
        </p:nvSpPr>
        <p:spPr>
          <a:xfrm>
            <a:off x="4127159" y="4495806"/>
            <a:ext cx="3842946" cy="5210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Stadiazione di malattia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F24E97-2193-47E3-8410-94F1AA4B48D1}"/>
              </a:ext>
            </a:extLst>
          </p:cNvPr>
          <p:cNvSpPr/>
          <p:nvPr/>
        </p:nvSpPr>
        <p:spPr>
          <a:xfrm>
            <a:off x="3669960" y="5086872"/>
            <a:ext cx="4677028" cy="5210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Guida al trattamento ideale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E2F5A9-E6EE-4B0B-824A-73BF266003DD}"/>
              </a:ext>
            </a:extLst>
          </p:cNvPr>
          <p:cNvSpPr/>
          <p:nvPr/>
        </p:nvSpPr>
        <p:spPr>
          <a:xfrm>
            <a:off x="3284837" y="5708831"/>
            <a:ext cx="5622323" cy="5210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Valutazione della risposta al trattamento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27CDCC-7304-436B-9CC6-350F2DAF20FF}"/>
              </a:ext>
            </a:extLst>
          </p:cNvPr>
          <p:cNvCxnSpPr>
            <a:stCxn id="6" idx="2"/>
          </p:cNvCxnSpPr>
          <p:nvPr/>
        </p:nvCxnSpPr>
        <p:spPr>
          <a:xfrm flipH="1">
            <a:off x="2025481" y="3682320"/>
            <a:ext cx="1" cy="101325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8441CF3-7031-43E5-A561-F74CFF188649}"/>
              </a:ext>
            </a:extLst>
          </p:cNvPr>
          <p:cNvCxnSpPr>
            <a:cxnSpLocks/>
          </p:cNvCxnSpPr>
          <p:nvPr/>
        </p:nvCxnSpPr>
        <p:spPr>
          <a:xfrm>
            <a:off x="2025481" y="4695573"/>
            <a:ext cx="202753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6A43984-1C0B-4170-BA5C-57835D04FF5E}"/>
              </a:ext>
            </a:extLst>
          </p:cNvPr>
          <p:cNvCxnSpPr>
            <a:cxnSpLocks/>
          </p:cNvCxnSpPr>
          <p:nvPr/>
        </p:nvCxnSpPr>
        <p:spPr>
          <a:xfrm flipH="1">
            <a:off x="1907066" y="3682320"/>
            <a:ext cx="1" cy="2255104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EE8F87-7EFE-4820-A89A-0014B8541886}"/>
              </a:ext>
            </a:extLst>
          </p:cNvPr>
          <p:cNvCxnSpPr>
            <a:cxnSpLocks/>
          </p:cNvCxnSpPr>
          <p:nvPr/>
        </p:nvCxnSpPr>
        <p:spPr>
          <a:xfrm>
            <a:off x="1907066" y="5937424"/>
            <a:ext cx="12552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E86015-4FC4-4858-8A76-AD266945862F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7120596" y="3686438"/>
            <a:ext cx="0" cy="7084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8EA9EA-3C3B-4E7B-813D-5BC299860681}"/>
              </a:ext>
            </a:extLst>
          </p:cNvPr>
          <p:cNvCxnSpPr/>
          <p:nvPr/>
        </p:nvCxnSpPr>
        <p:spPr>
          <a:xfrm flipH="1">
            <a:off x="9962637" y="3682320"/>
            <a:ext cx="1" cy="10132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FD5340-B431-408D-AEF8-30E264903705}"/>
              </a:ext>
            </a:extLst>
          </p:cNvPr>
          <p:cNvCxnSpPr>
            <a:cxnSpLocks/>
          </p:cNvCxnSpPr>
          <p:nvPr/>
        </p:nvCxnSpPr>
        <p:spPr>
          <a:xfrm flipH="1">
            <a:off x="8075141" y="4695573"/>
            <a:ext cx="188749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527925-96BF-4076-B479-532344CCB42B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849130" y="3274547"/>
            <a:ext cx="428369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930F3E-CFBF-4E83-BF1F-8B329C1ECFF2}"/>
              </a:ext>
            </a:extLst>
          </p:cNvPr>
          <p:cNvCxnSpPr>
            <a:cxnSpLocks/>
          </p:cNvCxnSpPr>
          <p:nvPr/>
        </p:nvCxnSpPr>
        <p:spPr>
          <a:xfrm flipH="1">
            <a:off x="10071804" y="3682320"/>
            <a:ext cx="1" cy="158166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EF970A1-4A3E-4878-B630-F2C4BE5FDFBD}"/>
              </a:ext>
            </a:extLst>
          </p:cNvPr>
          <p:cNvCxnSpPr>
            <a:cxnSpLocks/>
          </p:cNvCxnSpPr>
          <p:nvPr/>
        </p:nvCxnSpPr>
        <p:spPr>
          <a:xfrm flipH="1" flipV="1">
            <a:off x="8519984" y="5263980"/>
            <a:ext cx="1551819" cy="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A6F69A-D9A0-4E0E-B28E-8D3A1CC26EC9}"/>
              </a:ext>
            </a:extLst>
          </p:cNvPr>
          <p:cNvCxnSpPr>
            <a:cxnSpLocks/>
          </p:cNvCxnSpPr>
          <p:nvPr/>
        </p:nvCxnSpPr>
        <p:spPr>
          <a:xfrm>
            <a:off x="3849130" y="3274547"/>
            <a:ext cx="8758" cy="171140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93D4E05-000C-431F-BEA5-D5A60A95FE7D}"/>
              </a:ext>
            </a:extLst>
          </p:cNvPr>
          <p:cNvCxnSpPr>
            <a:cxnSpLocks/>
          </p:cNvCxnSpPr>
          <p:nvPr/>
        </p:nvCxnSpPr>
        <p:spPr>
          <a:xfrm flipH="1">
            <a:off x="7887726" y="3225119"/>
            <a:ext cx="573296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7838B16-2B83-439C-8141-DE7CC0A9EC61}"/>
              </a:ext>
            </a:extLst>
          </p:cNvPr>
          <p:cNvCxnSpPr>
            <a:cxnSpLocks/>
          </p:cNvCxnSpPr>
          <p:nvPr/>
        </p:nvCxnSpPr>
        <p:spPr>
          <a:xfrm>
            <a:off x="8461022" y="3225119"/>
            <a:ext cx="28585" cy="2433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5348927-7406-4908-A34C-EE9CF0B11598}"/>
              </a:ext>
            </a:extLst>
          </p:cNvPr>
          <p:cNvCxnSpPr>
            <a:stCxn id="4" idx="2"/>
          </p:cNvCxnSpPr>
          <p:nvPr/>
        </p:nvCxnSpPr>
        <p:spPr>
          <a:xfrm flipH="1">
            <a:off x="3589638" y="2489891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1EBBF3-EEBC-4485-8A04-08B12B38C811}"/>
              </a:ext>
            </a:extLst>
          </p:cNvPr>
          <p:cNvCxnSpPr/>
          <p:nvPr/>
        </p:nvCxnSpPr>
        <p:spPr>
          <a:xfrm flipH="1">
            <a:off x="5033319" y="2685540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3AFCC3C-50AE-4BDE-B15B-1F03F93B3E63}"/>
              </a:ext>
            </a:extLst>
          </p:cNvPr>
          <p:cNvCxnSpPr/>
          <p:nvPr/>
        </p:nvCxnSpPr>
        <p:spPr>
          <a:xfrm flipH="1">
            <a:off x="2010022" y="2683485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1C59D6-0CFD-4803-AB70-0CDB0C32B0BC}"/>
              </a:ext>
            </a:extLst>
          </p:cNvPr>
          <p:cNvCxnSpPr>
            <a:cxnSpLocks/>
          </p:cNvCxnSpPr>
          <p:nvPr/>
        </p:nvCxnSpPr>
        <p:spPr>
          <a:xfrm flipH="1">
            <a:off x="2010022" y="2675240"/>
            <a:ext cx="30232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F29512D-781E-4771-A39A-9C54A9A05965}"/>
              </a:ext>
            </a:extLst>
          </p:cNvPr>
          <p:cNvCxnSpPr/>
          <p:nvPr/>
        </p:nvCxnSpPr>
        <p:spPr>
          <a:xfrm flipH="1">
            <a:off x="8567363" y="2487832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7BED5FA-0309-422C-A4B8-56FB506A2FAB}"/>
              </a:ext>
            </a:extLst>
          </p:cNvPr>
          <p:cNvCxnSpPr/>
          <p:nvPr/>
        </p:nvCxnSpPr>
        <p:spPr>
          <a:xfrm flipH="1">
            <a:off x="10011044" y="2683481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2B9BDF-0357-4D65-BBE7-5155854E1BA2}"/>
              </a:ext>
            </a:extLst>
          </p:cNvPr>
          <p:cNvCxnSpPr/>
          <p:nvPr/>
        </p:nvCxnSpPr>
        <p:spPr>
          <a:xfrm flipH="1">
            <a:off x="6987747" y="2681426"/>
            <a:ext cx="3" cy="1853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56FB48-AE40-46BA-AA4E-1036C03D8C91}"/>
              </a:ext>
            </a:extLst>
          </p:cNvPr>
          <p:cNvCxnSpPr>
            <a:cxnSpLocks/>
          </p:cNvCxnSpPr>
          <p:nvPr/>
        </p:nvCxnSpPr>
        <p:spPr>
          <a:xfrm flipH="1">
            <a:off x="6987747" y="2673181"/>
            <a:ext cx="302329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9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5FF03A7-81AF-4EDB-98E6-4F7FB119D080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9CBD95C3-D2A8-4671-B9DC-F007B7D0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93" y="365125"/>
            <a:ext cx="11470239" cy="13255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dirty="0">
                <a:latin typeface="+mj-lt"/>
              </a:rPr>
              <a:t>Selezione pazienti da candidare alla immunoterapia-2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33761A-013B-4CA5-882E-AA11701780FE}"/>
              </a:ext>
            </a:extLst>
          </p:cNvPr>
          <p:cNvSpPr/>
          <p:nvPr/>
        </p:nvSpPr>
        <p:spPr>
          <a:xfrm>
            <a:off x="7448888" y="6486754"/>
            <a:ext cx="4729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31413"/>
                </a:solidFill>
                <a:latin typeface="HcxnfcAdvTT7329fd89.I"/>
              </a:rPr>
              <a:t>Evangelista et al. </a:t>
            </a:r>
            <a:r>
              <a:rPr lang="en-US" dirty="0" err="1">
                <a:solidFill>
                  <a:srgbClr val="131413"/>
                </a:solidFill>
                <a:latin typeface="HcxnfcAdvTT7329fd89.I"/>
              </a:rPr>
              <a:t>Nucl</a:t>
            </a:r>
            <a:r>
              <a:rPr lang="en-US" dirty="0">
                <a:solidFill>
                  <a:srgbClr val="131413"/>
                </a:solidFill>
                <a:latin typeface="HcxnfcAdvTT7329fd89.I"/>
              </a:rPr>
              <a:t> Med Comm 2019; in press</a:t>
            </a:r>
            <a:endParaRPr lang="it-IT" dirty="0"/>
          </a:p>
        </p:txBody>
      </p:sp>
      <p:pic>
        <p:nvPicPr>
          <p:cNvPr id="17" name="Content Placeholder 15">
            <a:extLst>
              <a:ext uri="{FF2B5EF4-FFF2-40B4-BE49-F238E27FC236}">
                <a16:creationId xmlns:a16="http://schemas.microsoft.com/office/drawing/2014/main" id="{CF320522-C5CA-45AD-8ED0-7A71D237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3" y="1757490"/>
            <a:ext cx="5691664" cy="4560570"/>
          </a:xfrm>
          <a:prstGeom prst="rect">
            <a:avLst/>
          </a:prstGeom>
        </p:spPr>
      </p:pic>
      <p:pic>
        <p:nvPicPr>
          <p:cNvPr id="18" name="Content Placeholder 14">
            <a:extLst>
              <a:ext uri="{FF2B5EF4-FFF2-40B4-BE49-F238E27FC236}">
                <a16:creationId xmlns:a16="http://schemas.microsoft.com/office/drawing/2014/main" id="{F39B8571-51D4-47B6-9BE5-9C32C56AA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598" y="1757490"/>
            <a:ext cx="5691664" cy="4560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2F4DD-0EF8-4D81-BAB3-16E49C143A21}"/>
              </a:ext>
            </a:extLst>
          </p:cNvPr>
          <p:cNvSpPr txBox="1"/>
          <p:nvPr/>
        </p:nvSpPr>
        <p:spPr>
          <a:xfrm>
            <a:off x="3131225" y="2651102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P=NS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01F38-A140-401A-B4CC-54E132F782C4}"/>
              </a:ext>
            </a:extLst>
          </p:cNvPr>
          <p:cNvSpPr txBox="1"/>
          <p:nvPr/>
        </p:nvSpPr>
        <p:spPr>
          <a:xfrm>
            <a:off x="8776599" y="265110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/>
              <a:t>P&lt;0.05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9384CE-32C9-45B4-AFAD-CCE02DF7FBCD}"/>
              </a:ext>
            </a:extLst>
          </p:cNvPr>
          <p:cNvSpPr txBox="1"/>
          <p:nvPr/>
        </p:nvSpPr>
        <p:spPr>
          <a:xfrm>
            <a:off x="967035" y="1841959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</a:rPr>
              <a:t>Maschi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2C3052-9ED6-4AD6-8221-3D5BB293F39D}"/>
              </a:ext>
            </a:extLst>
          </p:cNvPr>
          <p:cNvSpPr txBox="1"/>
          <p:nvPr/>
        </p:nvSpPr>
        <p:spPr>
          <a:xfrm>
            <a:off x="6809758" y="1816743"/>
            <a:ext cx="1174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/>
                </a:solidFill>
              </a:rPr>
              <a:t>Femmine</a:t>
            </a:r>
          </a:p>
        </p:txBody>
      </p:sp>
    </p:spTree>
    <p:extLst>
      <p:ext uri="{BB962C8B-B14F-4D97-AF65-F5344CB8AC3E}">
        <p14:creationId xmlns:p14="http://schemas.microsoft.com/office/powerpoint/2010/main" val="39476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JNUMED-2018-224170v1-Ting.pdf - Adobe Acrobat Reader DC">
            <a:extLst>
              <a:ext uri="{FF2B5EF4-FFF2-40B4-BE49-F238E27FC236}">
                <a16:creationId xmlns:a16="http://schemas.microsoft.com/office/drawing/2014/main" id="{5DBA775A-B1A4-4DD1-8C3F-C47522BF66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t="37421" r="31210" b="19990"/>
          <a:stretch/>
        </p:blipFill>
        <p:spPr>
          <a:xfrm>
            <a:off x="6256074" y="3859260"/>
            <a:ext cx="5109294" cy="2745557"/>
          </a:xfrm>
        </p:spPr>
      </p:pic>
      <p:pic>
        <p:nvPicPr>
          <p:cNvPr id="9" name="Content Placeholder 8" descr="JNUMED-2018-224170v1-Ting.pdf - Adobe Acrobat Reader DC">
            <a:extLst>
              <a:ext uri="{FF2B5EF4-FFF2-40B4-BE49-F238E27FC236}">
                <a16:creationId xmlns:a16="http://schemas.microsoft.com/office/drawing/2014/main" id="{22C55F85-B342-4CED-9949-B665E79E7AE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7" t="32557" r="34806" b="39697"/>
          <a:stretch/>
        </p:blipFill>
        <p:spPr>
          <a:xfrm>
            <a:off x="6264357" y="1757843"/>
            <a:ext cx="5183188" cy="2184034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6015C1-5FD0-4966-B6D2-1D5CC31BA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4000" dirty="0">
                <a:latin typeface="+mj-lt"/>
              </a:rPr>
              <a:t>Oltre FDG nella valutazione della immunoterapia</a:t>
            </a:r>
          </a:p>
        </p:txBody>
      </p:sp>
      <p:pic>
        <p:nvPicPr>
          <p:cNvPr id="13" name="Picture 12" descr="JNUMED-2018-224170v1-Ting.pdf - Adobe Acrobat Reader DC">
            <a:extLst>
              <a:ext uri="{FF2B5EF4-FFF2-40B4-BE49-F238E27FC236}">
                <a16:creationId xmlns:a16="http://schemas.microsoft.com/office/drawing/2014/main" id="{20F95D2A-445A-47B9-8F24-100DCEAE4C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4" t="30945" r="37410" b="12872"/>
          <a:stretch/>
        </p:blipFill>
        <p:spPr>
          <a:xfrm>
            <a:off x="1173094" y="1622632"/>
            <a:ext cx="4922906" cy="4994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96A9D4-523C-409C-9CA3-74A85D246DBE}"/>
              </a:ext>
            </a:extLst>
          </p:cNvPr>
          <p:cNvSpPr txBox="1"/>
          <p:nvPr/>
        </p:nvSpPr>
        <p:spPr>
          <a:xfrm rot="16200000">
            <a:off x="653512" y="252998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 </a:t>
            </a:r>
            <a:r>
              <a:rPr lang="el-GR" dirty="0"/>
              <a:t>μ</a:t>
            </a:r>
            <a:r>
              <a:rPr lang="it-IT" dirty="0"/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C1D8C-A8D5-45F3-AE1A-5F58514AB89D}"/>
              </a:ext>
            </a:extLst>
          </p:cNvPr>
          <p:cNvSpPr txBox="1"/>
          <p:nvPr/>
        </p:nvSpPr>
        <p:spPr>
          <a:xfrm rot="16200000">
            <a:off x="654608" y="5162445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100 </a:t>
            </a:r>
            <a:r>
              <a:rPr lang="el-GR" dirty="0"/>
              <a:t>μ</a:t>
            </a:r>
            <a:r>
              <a:rPr lang="it-IT" dirty="0"/>
              <a:t>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09522-9DC2-422C-863F-D272FC4681C3}"/>
              </a:ext>
            </a:extLst>
          </p:cNvPr>
          <p:cNvSpPr txBox="1"/>
          <p:nvPr/>
        </p:nvSpPr>
        <p:spPr>
          <a:xfrm rot="16200000">
            <a:off x="642552" y="3597881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400 </a:t>
            </a:r>
            <a:r>
              <a:rPr lang="el-GR" dirty="0"/>
              <a:t>μ</a:t>
            </a:r>
            <a:r>
              <a:rPr lang="it-IT" dirty="0"/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FF40E-3221-4768-89E2-F482135A05EF}"/>
              </a:ext>
            </a:extLst>
          </p:cNvPr>
          <p:cNvSpPr txBox="1"/>
          <p:nvPr/>
        </p:nvSpPr>
        <p:spPr>
          <a:xfrm>
            <a:off x="6328439" y="624068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it-IT" dirty="0" err="1"/>
              <a:t>min</a:t>
            </a:r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CE7A96-97E7-49E6-B0BB-64E9B12FECB8}"/>
              </a:ext>
            </a:extLst>
          </p:cNvPr>
          <p:cNvSpPr txBox="1"/>
          <p:nvPr/>
        </p:nvSpPr>
        <p:spPr>
          <a:xfrm>
            <a:off x="7562591" y="624676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0DFBC-FE2C-4D3B-A159-7CF002902965}"/>
              </a:ext>
            </a:extLst>
          </p:cNvPr>
          <p:cNvSpPr txBox="1"/>
          <p:nvPr/>
        </p:nvSpPr>
        <p:spPr>
          <a:xfrm>
            <a:off x="8619129" y="62354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EABEE8-727A-4D1D-927A-88C9FA1243DF}"/>
              </a:ext>
            </a:extLst>
          </p:cNvPr>
          <p:cNvSpPr txBox="1"/>
          <p:nvPr/>
        </p:nvSpPr>
        <p:spPr>
          <a:xfrm>
            <a:off x="9646462" y="6243159"/>
            <a:ext cx="4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DB5B88-3130-4B61-8090-79D158FC896F}"/>
              </a:ext>
            </a:extLst>
          </p:cNvPr>
          <p:cNvSpPr txBox="1"/>
          <p:nvPr/>
        </p:nvSpPr>
        <p:spPr>
          <a:xfrm>
            <a:off x="10568538" y="6231099"/>
            <a:ext cx="684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24 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E6DC50-3F49-4A6E-BDD1-C9FF83AB0635}"/>
              </a:ext>
            </a:extLst>
          </p:cNvPr>
          <p:cNvSpPr txBox="1"/>
          <p:nvPr/>
        </p:nvSpPr>
        <p:spPr>
          <a:xfrm>
            <a:off x="6303219" y="2452614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FDG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E323AF-0A1E-4F77-B329-90D0B888E044}"/>
              </a:ext>
            </a:extLst>
          </p:cNvPr>
          <p:cNvSpPr txBox="1"/>
          <p:nvPr/>
        </p:nvSpPr>
        <p:spPr>
          <a:xfrm>
            <a:off x="6303219" y="353352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FDG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7EF400-8C26-4128-821F-0737AD86CDD6}"/>
              </a:ext>
            </a:extLst>
          </p:cNvPr>
          <p:cNvSpPr txBox="1"/>
          <p:nvPr/>
        </p:nvSpPr>
        <p:spPr>
          <a:xfrm>
            <a:off x="8764634" y="2460292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PD-L1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941C60-F1E9-4D48-B797-718B222F6505}"/>
              </a:ext>
            </a:extLst>
          </p:cNvPr>
          <p:cNvSpPr txBox="1"/>
          <p:nvPr/>
        </p:nvSpPr>
        <p:spPr>
          <a:xfrm>
            <a:off x="8764634" y="354120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PD-L1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34FF27-338B-4DB5-A5BC-797033012948}"/>
              </a:ext>
            </a:extLst>
          </p:cNvPr>
          <p:cNvSpPr/>
          <p:nvPr/>
        </p:nvSpPr>
        <p:spPr>
          <a:xfrm rot="5400000">
            <a:off x="10064457" y="5046884"/>
            <a:ext cx="2755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/>
              <a:t>99mTc </a:t>
            </a:r>
            <a:r>
              <a:rPr lang="it-IT" sz="1600" dirty="0" err="1"/>
              <a:t>labeled</a:t>
            </a:r>
            <a:r>
              <a:rPr lang="it-IT" sz="1600" dirty="0"/>
              <a:t> anti-PD-L1 </a:t>
            </a:r>
            <a:r>
              <a:rPr lang="it-IT" sz="1600" dirty="0" err="1"/>
              <a:t>sdAb</a:t>
            </a:r>
            <a:endParaRPr lang="it-IT" sz="1600" dirty="0"/>
          </a:p>
        </p:txBody>
      </p:sp>
      <p:sp>
        <p:nvSpPr>
          <p:cNvPr id="27" name="Rettangolo 4">
            <a:extLst>
              <a:ext uri="{FF2B5EF4-FFF2-40B4-BE49-F238E27FC236}">
                <a16:creationId xmlns:a16="http://schemas.microsoft.com/office/drawing/2014/main" id="{14041318-4A08-4138-A92D-2F46396DBE83}"/>
              </a:ext>
            </a:extLst>
          </p:cNvPr>
          <p:cNvSpPr/>
          <p:nvPr/>
        </p:nvSpPr>
        <p:spPr>
          <a:xfrm rot="16200000">
            <a:off x="-772076" y="3674594"/>
            <a:ext cx="257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J Nucl Med 2019; in press</a:t>
            </a:r>
            <a:endParaRPr lang="it-IT" dirty="0"/>
          </a:p>
        </p:txBody>
      </p:sp>
      <p:graphicFrame>
        <p:nvGraphicFramePr>
          <p:cNvPr id="29" name="Content Placeholder 8">
            <a:extLst>
              <a:ext uri="{FF2B5EF4-FFF2-40B4-BE49-F238E27FC236}">
                <a16:creationId xmlns:a16="http://schemas.microsoft.com/office/drawing/2014/main" id="{FCC819E1-D7E0-4C85-BFE5-AF17C42989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481027"/>
              </p:ext>
            </p:extLst>
          </p:nvPr>
        </p:nvGraphicFramePr>
        <p:xfrm>
          <a:off x="2862473" y="2583871"/>
          <a:ext cx="612298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5618">
                  <a:extLst>
                    <a:ext uri="{9D8B030D-6E8A-4147-A177-3AD203B41FA5}">
                      <a16:colId xmlns:a16="http://schemas.microsoft.com/office/drawing/2014/main" val="4289928823"/>
                    </a:ext>
                  </a:extLst>
                </a:gridCol>
                <a:gridCol w="1968056">
                  <a:extLst>
                    <a:ext uri="{9D8B030D-6E8A-4147-A177-3AD203B41FA5}">
                      <a16:colId xmlns:a16="http://schemas.microsoft.com/office/drawing/2014/main" val="2106882065"/>
                    </a:ext>
                  </a:extLst>
                </a:gridCol>
                <a:gridCol w="2389314">
                  <a:extLst>
                    <a:ext uri="{9D8B030D-6E8A-4147-A177-3AD203B41FA5}">
                      <a16:colId xmlns:a16="http://schemas.microsoft.com/office/drawing/2014/main" val="34150427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Number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Tumor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300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NCT02453984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89Zr-Atezolizumab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TNBC, NSCLC, </a:t>
                      </a:r>
                      <a:r>
                        <a:rPr lang="it-IT" dirty="0" err="1"/>
                        <a:t>Bladder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06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2015-005765-23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89Zr-Durvalumab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NSCLC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319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NCT03514719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89Zr-avelumab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NSCLC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40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NCT03638804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89Zr-KN035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Advanced </a:t>
                      </a:r>
                      <a:r>
                        <a:rPr lang="it-IT" dirty="0" err="1"/>
                        <a:t>solid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tumour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036276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FB009A1-F05F-458E-B272-1E9DB67859AC}"/>
              </a:ext>
            </a:extLst>
          </p:cNvPr>
          <p:cNvSpPr txBox="1"/>
          <p:nvPr/>
        </p:nvSpPr>
        <p:spPr>
          <a:xfrm>
            <a:off x="4773171" y="2183761"/>
            <a:ext cx="2349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err="1"/>
              <a:t>Ongoing</a:t>
            </a:r>
            <a:r>
              <a:rPr lang="it-IT" sz="2000" b="1" dirty="0"/>
              <a:t> </a:t>
            </a:r>
            <a:r>
              <a:rPr lang="it-IT" sz="2000" b="1" dirty="0" err="1"/>
              <a:t>clinical</a:t>
            </a:r>
            <a:r>
              <a:rPr lang="it-IT" sz="2000" b="1" dirty="0"/>
              <a:t> trial</a:t>
            </a:r>
          </a:p>
        </p:txBody>
      </p:sp>
    </p:spTree>
    <p:extLst>
      <p:ext uri="{BB962C8B-B14F-4D97-AF65-F5344CB8AC3E}">
        <p14:creationId xmlns:p14="http://schemas.microsoft.com/office/powerpoint/2010/main" val="11902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C73B-8059-4321-814E-3CE2CF8F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0E0B3-5AF4-4EEC-BB61-6E390C75C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La PET/CT con FDG:</a:t>
            </a:r>
          </a:p>
          <a:p>
            <a:pPr lvl="1"/>
            <a:r>
              <a:rPr lang="it-IT" dirty="0"/>
              <a:t>ha un uso consolidato in fase di stadiazione per la valutazione del NM</a:t>
            </a:r>
          </a:p>
          <a:p>
            <a:pPr lvl="1"/>
            <a:r>
              <a:rPr lang="it-IT" dirty="0"/>
              <a:t>Ha un uso consolidato nel planning radioterapico</a:t>
            </a:r>
          </a:p>
          <a:p>
            <a:pPr lvl="1"/>
            <a:r>
              <a:rPr lang="it-IT" dirty="0"/>
              <a:t>potrebbe avere un ruolo in fase di </a:t>
            </a:r>
            <a:r>
              <a:rPr lang="it-IT" dirty="0" err="1"/>
              <a:t>ristadiazione</a:t>
            </a:r>
            <a:r>
              <a:rPr lang="it-IT" dirty="0"/>
              <a:t> e nella valutazione della risposta al trattamento</a:t>
            </a:r>
          </a:p>
          <a:p>
            <a:r>
              <a:rPr lang="it-IT" dirty="0"/>
              <a:t>La PET/CT e </a:t>
            </a:r>
            <a:r>
              <a:rPr lang="it-IT"/>
              <a:t>la SPECT con </a:t>
            </a:r>
            <a:r>
              <a:rPr lang="it-IT" dirty="0"/>
              <a:t>nuovi radiofarmaci per il management del paziente con cancro del polmone rappresenta la sfida dei prossimi anni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382224-7F02-4C74-8D97-42630FAB5034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4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F050-D8ED-4F06-9E73-A28D8FFA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Grazie!</a:t>
            </a:r>
            <a:br>
              <a:rPr lang="it-IT" dirty="0"/>
            </a:br>
            <a:r>
              <a:rPr lang="it-IT" sz="2800" dirty="0">
                <a:hlinkClick r:id="rId2"/>
              </a:rPr>
              <a:t>laura.evangelista@iov.veneto.it</a:t>
            </a:r>
            <a:r>
              <a:rPr lang="it-IT" sz="2800" dirty="0"/>
              <a:t> </a:t>
            </a:r>
            <a:endParaRPr lang="it-IT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140BF1-01FD-401B-A29D-0FE356C39A75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31">
            <a:extLst>
              <a:ext uri="{FF2B5EF4-FFF2-40B4-BE49-F238E27FC236}">
                <a16:creationId xmlns:a16="http://schemas.microsoft.com/office/drawing/2014/main" id="{FE6F1C50-477C-4FEB-AACB-6CDE4FC8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3910"/>
            <a:ext cx="641897" cy="78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50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62D-BA1F-43BB-B467-38706D40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Indicazioni cliniche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CBA6D-0EEC-4655-B67E-4E1EA624E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4886" cy="42453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it-IT" sz="2400" dirty="0"/>
              <a:t>Caratterizzazione della lesione polmonare</a:t>
            </a:r>
          </a:p>
          <a:p>
            <a:r>
              <a:rPr lang="it-IT" sz="2400" dirty="0"/>
              <a:t>Stadiazione</a:t>
            </a:r>
          </a:p>
          <a:p>
            <a:r>
              <a:rPr lang="it-IT" sz="2400" dirty="0"/>
              <a:t>Sospetta ripresa di malattia (o </a:t>
            </a:r>
            <a:r>
              <a:rPr lang="it-IT" sz="2400" dirty="0" err="1"/>
              <a:t>ristadiazione</a:t>
            </a:r>
            <a:r>
              <a:rPr lang="it-IT" sz="2400" dirty="0"/>
              <a:t>) </a:t>
            </a:r>
          </a:p>
          <a:p>
            <a:r>
              <a:rPr lang="it-IT" sz="2400" dirty="0"/>
              <a:t>Guida al planning radioterapico</a:t>
            </a:r>
          </a:p>
          <a:p>
            <a:r>
              <a:rPr lang="it-IT" sz="2400" dirty="0"/>
              <a:t>Valutazione della risposta al trattamento locale e sistemico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9D0CDC5-5EA8-4C44-AAB8-CBC0D216AE6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271314"/>
              </p:ext>
            </p:extLst>
          </p:nvPr>
        </p:nvGraphicFramePr>
        <p:xfrm>
          <a:off x="5406083" y="1699870"/>
          <a:ext cx="6573793" cy="4477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442">
                  <a:extLst>
                    <a:ext uri="{9D8B030D-6E8A-4147-A177-3AD203B41FA5}">
                      <a16:colId xmlns:a16="http://schemas.microsoft.com/office/drawing/2014/main" val="4120077044"/>
                    </a:ext>
                  </a:extLst>
                </a:gridCol>
                <a:gridCol w="1307719">
                  <a:extLst>
                    <a:ext uri="{9D8B030D-6E8A-4147-A177-3AD203B41FA5}">
                      <a16:colId xmlns:a16="http://schemas.microsoft.com/office/drawing/2014/main" val="937501490"/>
                    </a:ext>
                  </a:extLst>
                </a:gridCol>
                <a:gridCol w="1366457">
                  <a:extLst>
                    <a:ext uri="{9D8B030D-6E8A-4147-A177-3AD203B41FA5}">
                      <a16:colId xmlns:a16="http://schemas.microsoft.com/office/drawing/2014/main" val="1026532242"/>
                    </a:ext>
                  </a:extLst>
                </a:gridCol>
                <a:gridCol w="625793">
                  <a:extLst>
                    <a:ext uri="{9D8B030D-6E8A-4147-A177-3AD203B41FA5}">
                      <a16:colId xmlns:a16="http://schemas.microsoft.com/office/drawing/2014/main" val="330559157"/>
                    </a:ext>
                  </a:extLst>
                </a:gridCol>
                <a:gridCol w="1388382">
                  <a:extLst>
                    <a:ext uri="{9D8B030D-6E8A-4147-A177-3AD203B41FA5}">
                      <a16:colId xmlns:a16="http://schemas.microsoft.com/office/drawing/2014/main" val="821368235"/>
                    </a:ext>
                  </a:extLst>
                </a:gridCol>
              </a:tblGrid>
              <a:tr h="666747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SPECT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PET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84573"/>
                  </a:ext>
                </a:extLst>
              </a:tr>
              <a:tr h="1088464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99mTc-DPD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99mTc-MAA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FDG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68Ga-Dotatoc o 18F-Colina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504536"/>
                  </a:ext>
                </a:extLst>
              </a:tr>
              <a:tr h="487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Caratterizzazione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59005"/>
                  </a:ext>
                </a:extLst>
              </a:tr>
              <a:tr h="487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72860"/>
                  </a:ext>
                </a:extLst>
              </a:tr>
              <a:tr h="487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Ristadiazione</a:t>
                      </a:r>
                      <a:endParaRPr kumimoji="0" lang="it-IT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077063"/>
                  </a:ext>
                </a:extLst>
              </a:tr>
              <a:tr h="487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Guida 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0688872"/>
                  </a:ext>
                </a:extLst>
              </a:tr>
              <a:tr h="770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Valutazione trattamento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958005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0B5D46-4196-4281-969B-38455809D8ED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6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A5C11B-E428-4672-8B6D-608FC7D7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Linee guida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EBEDE04B-5F59-43C3-96E3-00759EDDF2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365788"/>
              </p:ext>
            </p:extLst>
          </p:nvPr>
        </p:nvGraphicFramePr>
        <p:xfrm>
          <a:off x="185966" y="2041871"/>
          <a:ext cx="11820068" cy="3614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3620">
                  <a:extLst>
                    <a:ext uri="{9D8B030D-6E8A-4147-A177-3AD203B41FA5}">
                      <a16:colId xmlns:a16="http://schemas.microsoft.com/office/drawing/2014/main" val="4120077044"/>
                    </a:ext>
                  </a:extLst>
                </a:gridCol>
                <a:gridCol w="1373533">
                  <a:extLst>
                    <a:ext uri="{9D8B030D-6E8A-4147-A177-3AD203B41FA5}">
                      <a16:colId xmlns:a16="http://schemas.microsoft.com/office/drawing/2014/main" val="937501490"/>
                    </a:ext>
                  </a:extLst>
                </a:gridCol>
                <a:gridCol w="657287">
                  <a:extLst>
                    <a:ext uri="{9D8B030D-6E8A-4147-A177-3AD203B41FA5}">
                      <a16:colId xmlns:a16="http://schemas.microsoft.com/office/drawing/2014/main" val="330559157"/>
                    </a:ext>
                  </a:extLst>
                </a:gridCol>
                <a:gridCol w="1373533">
                  <a:extLst>
                    <a:ext uri="{9D8B030D-6E8A-4147-A177-3AD203B41FA5}">
                      <a16:colId xmlns:a16="http://schemas.microsoft.com/office/drawing/2014/main" val="2314825195"/>
                    </a:ext>
                  </a:extLst>
                </a:gridCol>
                <a:gridCol w="657287">
                  <a:extLst>
                    <a:ext uri="{9D8B030D-6E8A-4147-A177-3AD203B41FA5}">
                      <a16:colId xmlns:a16="http://schemas.microsoft.com/office/drawing/2014/main" val="642189887"/>
                    </a:ext>
                  </a:extLst>
                </a:gridCol>
                <a:gridCol w="1373533">
                  <a:extLst>
                    <a:ext uri="{9D8B030D-6E8A-4147-A177-3AD203B41FA5}">
                      <a16:colId xmlns:a16="http://schemas.microsoft.com/office/drawing/2014/main" val="3729104640"/>
                    </a:ext>
                  </a:extLst>
                </a:gridCol>
                <a:gridCol w="657287">
                  <a:extLst>
                    <a:ext uri="{9D8B030D-6E8A-4147-A177-3AD203B41FA5}">
                      <a16:colId xmlns:a16="http://schemas.microsoft.com/office/drawing/2014/main" val="2263461069"/>
                    </a:ext>
                  </a:extLst>
                </a:gridCol>
                <a:gridCol w="1786701">
                  <a:extLst>
                    <a:ext uri="{9D8B030D-6E8A-4147-A177-3AD203B41FA5}">
                      <a16:colId xmlns:a16="http://schemas.microsoft.com/office/drawing/2014/main" val="3732778193"/>
                    </a:ext>
                  </a:extLst>
                </a:gridCol>
                <a:gridCol w="657287">
                  <a:extLst>
                    <a:ext uri="{9D8B030D-6E8A-4147-A177-3AD203B41FA5}">
                      <a16:colId xmlns:a16="http://schemas.microsoft.com/office/drawing/2014/main" val="4160474346"/>
                    </a:ext>
                  </a:extLst>
                </a:gridCol>
              </a:tblGrid>
              <a:tr h="818384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AIOM (2018)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ESMO (2018)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NCCN (2019)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ACCP </a:t>
                      </a:r>
                      <a:r>
                        <a:rPr lang="it-IT" sz="1800" dirty="0" err="1"/>
                        <a:t>Guidelines</a:t>
                      </a:r>
                      <a:r>
                        <a:rPr lang="it-IT" sz="1800" dirty="0"/>
                        <a:t> (2013)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570606"/>
                  </a:ext>
                </a:extLst>
              </a:tr>
              <a:tr h="809702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99mTc-DPD</a:t>
                      </a:r>
                    </a:p>
                    <a:p>
                      <a:pPr algn="ctr"/>
                      <a:r>
                        <a:rPr lang="it-IT" sz="1800" b="1" dirty="0"/>
                        <a:t>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FDG</a:t>
                      </a:r>
                    </a:p>
                    <a:p>
                      <a:pPr algn="ctr"/>
                      <a:r>
                        <a:rPr lang="it-IT" sz="1800" b="1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99mTc-DPD</a:t>
                      </a:r>
                    </a:p>
                    <a:p>
                      <a:pPr algn="ctr"/>
                      <a:r>
                        <a:rPr lang="it-IT" sz="1800" b="1" dirty="0"/>
                        <a:t>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FDG</a:t>
                      </a:r>
                    </a:p>
                    <a:p>
                      <a:pPr algn="ctr"/>
                      <a:r>
                        <a:rPr lang="it-IT" sz="1800" b="1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99mTc-DPD</a:t>
                      </a:r>
                    </a:p>
                    <a:p>
                      <a:pPr algn="ctr"/>
                      <a:r>
                        <a:rPr lang="it-IT" sz="1800" b="1" dirty="0"/>
                        <a:t>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FDG</a:t>
                      </a:r>
                    </a:p>
                    <a:p>
                      <a:pPr algn="ctr"/>
                      <a:r>
                        <a:rPr lang="it-IT" sz="1800" b="1" dirty="0"/>
                        <a:t>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99mTc-DPD</a:t>
                      </a:r>
                    </a:p>
                    <a:p>
                      <a:pPr algn="ctr"/>
                      <a:r>
                        <a:rPr lang="it-IT" sz="1800" b="1" dirty="0"/>
                        <a:t>SPECT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/>
                        <a:t>FDG</a:t>
                      </a:r>
                    </a:p>
                    <a:p>
                      <a:pPr algn="ctr"/>
                      <a:r>
                        <a:rPr lang="it-IT" sz="1800" b="1" dirty="0"/>
                        <a:t>PET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504536"/>
                  </a:ext>
                </a:extLst>
              </a:tr>
              <a:tr h="331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Caratterizzazione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59005"/>
                  </a:ext>
                </a:extLst>
              </a:tr>
              <a:tr h="331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Stadiazione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 (se PET 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872860"/>
                  </a:ext>
                </a:extLst>
              </a:tr>
              <a:tr h="331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Ristadiazione</a:t>
                      </a:r>
                      <a:endParaRPr kumimoji="0" lang="it-IT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077063"/>
                  </a:ext>
                </a:extLst>
              </a:tr>
              <a:tr h="3319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Guida 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0688872"/>
                  </a:ext>
                </a:extLst>
              </a:tr>
              <a:tr h="523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Valutazione trattamento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895800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24EEA3C-4D9F-49A5-8614-6AF4F7243E68}"/>
              </a:ext>
            </a:extLst>
          </p:cNvPr>
          <p:cNvSpPr txBox="1"/>
          <p:nvPr/>
        </p:nvSpPr>
        <p:spPr>
          <a:xfrm>
            <a:off x="3626013" y="5789012"/>
            <a:ext cx="608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ACCP=American College of </a:t>
            </a:r>
            <a:r>
              <a:rPr lang="it-IT" dirty="0" err="1"/>
              <a:t>Chest</a:t>
            </a:r>
            <a:r>
              <a:rPr lang="it-IT" dirty="0"/>
              <a:t> </a:t>
            </a:r>
            <a:r>
              <a:rPr lang="it-IT" dirty="0" err="1"/>
              <a:t>Physician</a:t>
            </a:r>
            <a:r>
              <a:rPr lang="it-IT" dirty="0"/>
              <a:t>; ND=non disponibile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554B49-1DC9-4BD9-A28E-E62BB77CEDF1}"/>
              </a:ext>
            </a:extLst>
          </p:cNvPr>
          <p:cNvSpPr/>
          <p:nvPr/>
        </p:nvSpPr>
        <p:spPr>
          <a:xfrm>
            <a:off x="4732638" y="2749378"/>
            <a:ext cx="864973" cy="30212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52F242-19CB-4A8C-8867-EBA9E24828F8}"/>
              </a:ext>
            </a:extLst>
          </p:cNvPr>
          <p:cNvSpPr/>
          <p:nvPr/>
        </p:nvSpPr>
        <p:spPr>
          <a:xfrm>
            <a:off x="6775625" y="2749378"/>
            <a:ext cx="864973" cy="3025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92D823-B626-406F-8902-F3CD8B56FD98}"/>
              </a:ext>
            </a:extLst>
          </p:cNvPr>
          <p:cNvSpPr/>
          <p:nvPr/>
        </p:nvSpPr>
        <p:spPr>
          <a:xfrm>
            <a:off x="8818612" y="2747316"/>
            <a:ext cx="864973" cy="30253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AACB6A-1D8B-4F79-80CB-CCE31B20D778}"/>
              </a:ext>
            </a:extLst>
          </p:cNvPr>
          <p:cNvSpPr/>
          <p:nvPr/>
        </p:nvSpPr>
        <p:spPr>
          <a:xfrm>
            <a:off x="11244652" y="2747316"/>
            <a:ext cx="864973" cy="3029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2C9578-AB88-476C-AD08-9208ED577F8B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8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79516-B068-44F0-A58A-2269E49D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Istologia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36DC77-69D5-48D9-BD4F-E28CAEB16105}"/>
              </a:ext>
            </a:extLst>
          </p:cNvPr>
          <p:cNvSpPr/>
          <p:nvPr/>
        </p:nvSpPr>
        <p:spPr>
          <a:xfrm>
            <a:off x="1687727" y="1865870"/>
            <a:ext cx="2030627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NSCLC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212CF4-C189-4C52-9835-8A6FA050DD95}"/>
              </a:ext>
            </a:extLst>
          </p:cNvPr>
          <p:cNvSpPr/>
          <p:nvPr/>
        </p:nvSpPr>
        <p:spPr>
          <a:xfrm>
            <a:off x="5364893" y="1865870"/>
            <a:ext cx="2030626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SCLC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E7A5B6-F53B-4C54-87EF-CE907E19D8AA}"/>
              </a:ext>
            </a:extLst>
          </p:cNvPr>
          <p:cNvSpPr/>
          <p:nvPr/>
        </p:nvSpPr>
        <p:spPr>
          <a:xfrm>
            <a:off x="7488195" y="1865870"/>
            <a:ext cx="2096529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 err="1"/>
              <a:t>Carcinoide</a:t>
            </a:r>
            <a:endParaRPr lang="it-IT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C65235-CD9B-4119-93D5-7C01C8583211}"/>
              </a:ext>
            </a:extLst>
          </p:cNvPr>
          <p:cNvSpPr/>
          <p:nvPr/>
        </p:nvSpPr>
        <p:spPr>
          <a:xfrm>
            <a:off x="9660925" y="1865870"/>
            <a:ext cx="2096529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dirty="0"/>
              <a:t>Sarcoma/altri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F81C52-C759-4DCE-8D2C-1C1D423D54A0}"/>
              </a:ext>
            </a:extLst>
          </p:cNvPr>
          <p:cNvSpPr/>
          <p:nvPr/>
        </p:nvSpPr>
        <p:spPr>
          <a:xfrm>
            <a:off x="374822" y="3006811"/>
            <a:ext cx="1497227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Squamocellulare</a:t>
            </a:r>
            <a:r>
              <a:rPr lang="it-IT" sz="14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1C3F16-F25F-46A7-A36E-E42F546B6B30}"/>
              </a:ext>
            </a:extLst>
          </p:cNvPr>
          <p:cNvSpPr/>
          <p:nvPr/>
        </p:nvSpPr>
        <p:spPr>
          <a:xfrm>
            <a:off x="1954428" y="3006811"/>
            <a:ext cx="1497227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Adenocarcinoma invasivo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A341B9-6D1A-4F50-8822-318D3022A7B4}"/>
              </a:ext>
            </a:extLst>
          </p:cNvPr>
          <p:cNvSpPr/>
          <p:nvPr/>
        </p:nvSpPr>
        <p:spPr>
          <a:xfrm>
            <a:off x="3534034" y="3006811"/>
            <a:ext cx="1497227" cy="7784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/>
              <a:t>Adenocarcinoma in situ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AA96BD-A319-43A8-8E73-839FFD5EA6FB}"/>
              </a:ext>
            </a:extLst>
          </p:cNvPr>
          <p:cNvCxnSpPr>
            <a:cxnSpLocks/>
          </p:cNvCxnSpPr>
          <p:nvPr/>
        </p:nvCxnSpPr>
        <p:spPr>
          <a:xfrm>
            <a:off x="2738562" y="2644346"/>
            <a:ext cx="1" cy="362465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FBAE6D-6D6E-4942-A02C-1F895D3BF9D0}"/>
              </a:ext>
            </a:extLst>
          </p:cNvPr>
          <p:cNvCxnSpPr>
            <a:cxnSpLocks/>
          </p:cNvCxnSpPr>
          <p:nvPr/>
        </p:nvCxnSpPr>
        <p:spPr>
          <a:xfrm>
            <a:off x="1123436" y="2780271"/>
            <a:ext cx="3159211" cy="1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B5E5FF-2440-4F62-93C4-1772C9879DBE}"/>
              </a:ext>
            </a:extLst>
          </p:cNvPr>
          <p:cNvCxnSpPr>
            <a:cxnSpLocks/>
          </p:cNvCxnSpPr>
          <p:nvPr/>
        </p:nvCxnSpPr>
        <p:spPr>
          <a:xfrm>
            <a:off x="4284710" y="2780271"/>
            <a:ext cx="0" cy="22654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645BA3-13FB-477B-A3DF-D5618FF4D57B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123436" y="2780271"/>
            <a:ext cx="0" cy="226540"/>
          </a:xfrm>
          <a:prstGeom prst="lin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0B19FF61-2C98-45BE-B00A-BD12A90C2376}"/>
              </a:ext>
            </a:extLst>
          </p:cNvPr>
          <p:cNvSpPr/>
          <p:nvPr/>
        </p:nvSpPr>
        <p:spPr>
          <a:xfrm>
            <a:off x="374822" y="4003589"/>
            <a:ext cx="3076833" cy="2239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FDG PET/CT </a:t>
            </a:r>
          </a:p>
          <a:p>
            <a:pPr algn="ctr"/>
            <a:r>
              <a:rPr lang="it-IT" sz="2000" dirty="0"/>
              <a:t>fortemente raccomandata</a:t>
            </a:r>
            <a:r>
              <a:rPr lang="it-IT" sz="2000" baseline="30000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C550DA-01D0-4BA8-ACAD-FC6027DE3B75}"/>
              </a:ext>
            </a:extLst>
          </p:cNvPr>
          <p:cNvSpPr/>
          <p:nvPr/>
        </p:nvSpPr>
        <p:spPr>
          <a:xfrm>
            <a:off x="3534034" y="3990203"/>
            <a:ext cx="1497227" cy="22617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FDG PET/CT debolmente raccomandata</a:t>
            </a:r>
            <a:r>
              <a:rPr lang="it-IT" sz="1600" baseline="30000" dirty="0"/>
              <a:t>2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68Ga-Dotatoc e 18F-Colina (qualche evidenza)</a:t>
            </a:r>
            <a:r>
              <a:rPr lang="it-IT" sz="1600" baseline="30000" dirty="0"/>
              <a:t> 3</a:t>
            </a:r>
            <a:endParaRPr lang="it-IT" sz="1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A5174-41F3-4AAE-B126-E3C09A6DC019}"/>
              </a:ext>
            </a:extLst>
          </p:cNvPr>
          <p:cNvSpPr/>
          <p:nvPr/>
        </p:nvSpPr>
        <p:spPr>
          <a:xfrm>
            <a:off x="5364894" y="2906926"/>
            <a:ext cx="4219830" cy="878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FDG PET/CT debolmente raccomandata</a:t>
            </a:r>
            <a:r>
              <a:rPr lang="it-IT" sz="1600" baseline="30000" dirty="0"/>
              <a:t>4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68Ga-Dotatoc e 18F-Colina (qualche evidenza)</a:t>
            </a:r>
            <a:r>
              <a:rPr lang="it-IT" sz="1600" baseline="30000" dirty="0"/>
              <a:t> 5</a:t>
            </a:r>
            <a:endParaRPr lang="it-IT" sz="1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A6421-D805-45A2-A144-0D36025B7449}"/>
              </a:ext>
            </a:extLst>
          </p:cNvPr>
          <p:cNvSpPr/>
          <p:nvPr/>
        </p:nvSpPr>
        <p:spPr>
          <a:xfrm>
            <a:off x="9672252" y="2893542"/>
            <a:ext cx="2085199" cy="8917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FDG PET/CT debolmente raccomandata</a:t>
            </a:r>
            <a:endParaRPr lang="it-IT" sz="1600" baseline="30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37CF1E-5FBE-4EE1-AF2C-E702C9CABE0C}"/>
              </a:ext>
            </a:extLst>
          </p:cNvPr>
          <p:cNvSpPr/>
          <p:nvPr/>
        </p:nvSpPr>
        <p:spPr>
          <a:xfrm>
            <a:off x="5347386" y="3990202"/>
            <a:ext cx="6410065" cy="2311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baseline="30000" dirty="0"/>
              <a:t>1</a:t>
            </a:r>
            <a:r>
              <a:rPr lang="it-IT" sz="1600" dirty="0"/>
              <a:t>Yu B, et al. Cancer </a:t>
            </a:r>
            <a:r>
              <a:rPr lang="it-IT" sz="1600" dirty="0" err="1"/>
              <a:t>Manage</a:t>
            </a:r>
            <a:r>
              <a:rPr lang="it-IT" sz="1600" dirty="0"/>
              <a:t> Res 2018; 10:1859-1864 </a:t>
            </a:r>
          </a:p>
          <a:p>
            <a:pPr algn="ctr"/>
            <a:r>
              <a:rPr lang="it-IT" sz="1600" baseline="30000" dirty="0"/>
              <a:t>2</a:t>
            </a:r>
            <a:r>
              <a:rPr lang="it-IT" sz="1600" dirty="0"/>
              <a:t>Lee HY, et al. </a:t>
            </a:r>
            <a:r>
              <a:rPr lang="it-IT" sz="1600" dirty="0" err="1"/>
              <a:t>Lung</a:t>
            </a:r>
            <a:r>
              <a:rPr lang="it-IT" sz="1600" dirty="0"/>
              <a:t> Cancer 2009; 65:170-5</a:t>
            </a:r>
          </a:p>
          <a:p>
            <a:pPr algn="ctr"/>
            <a:r>
              <a:rPr lang="it-IT" sz="1600" baseline="30000" dirty="0"/>
              <a:t>3</a:t>
            </a:r>
            <a:r>
              <a:rPr lang="it-IT" sz="1600" dirty="0"/>
              <a:t>Calais J, et al. J </a:t>
            </a:r>
            <a:r>
              <a:rPr lang="it-IT" sz="1600" dirty="0" err="1"/>
              <a:t>Thoracic</a:t>
            </a:r>
            <a:r>
              <a:rPr lang="it-IT" sz="1600" dirty="0"/>
              <a:t> </a:t>
            </a:r>
            <a:r>
              <a:rPr lang="it-IT" sz="1600" dirty="0" err="1"/>
              <a:t>Oncol</a:t>
            </a:r>
            <a:r>
              <a:rPr lang="it-IT" sz="1600" dirty="0"/>
              <a:t> 2015; 10:e49-50</a:t>
            </a:r>
          </a:p>
          <a:p>
            <a:pPr algn="ctr"/>
            <a:r>
              <a:rPr lang="it-IT" sz="1600" baseline="30000" dirty="0"/>
              <a:t>4</a:t>
            </a:r>
            <a:r>
              <a:rPr lang="it-IT" sz="1600" dirty="0"/>
              <a:t>Lu YY, et al. </a:t>
            </a:r>
            <a:r>
              <a:rPr lang="it-IT" sz="1600" dirty="0" err="1"/>
              <a:t>Nucl</a:t>
            </a:r>
            <a:r>
              <a:rPr lang="it-IT" sz="1600" dirty="0"/>
              <a:t> </a:t>
            </a:r>
            <a:r>
              <a:rPr lang="it-IT" sz="1600" dirty="0" err="1"/>
              <a:t>Med</a:t>
            </a:r>
            <a:r>
              <a:rPr lang="it-IT" sz="1600" dirty="0"/>
              <a:t> Comm 2014; 35:697-703</a:t>
            </a:r>
          </a:p>
          <a:p>
            <a:pPr algn="ctr"/>
            <a:r>
              <a:rPr lang="it-IT" sz="1600" baseline="30000" dirty="0"/>
              <a:t>5</a:t>
            </a:r>
            <a:r>
              <a:rPr lang="it-IT" sz="1600" dirty="0"/>
              <a:t>Jiang Y et al. Medicine </a:t>
            </a:r>
            <a:r>
              <a:rPr lang="it-IT" sz="1600"/>
              <a:t>(Baltimore</a:t>
            </a:r>
            <a:r>
              <a:rPr lang="it-IT" sz="1600" dirty="0"/>
              <a:t>) 2019; e14769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433AFB8-5AAE-4886-B997-09FD98DD315E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80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7120-5898-417C-A46F-0F803233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Caratterizzazione e stadiazione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37E8D-3C6B-4491-99F2-F2AEA10B8AE8}"/>
              </a:ext>
            </a:extLst>
          </p:cNvPr>
          <p:cNvSpPr/>
          <p:nvPr/>
        </p:nvSpPr>
        <p:spPr>
          <a:xfrm>
            <a:off x="1126529" y="3278173"/>
            <a:ext cx="1995616" cy="1390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Caratterizzazione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D9A00-1D4E-4D27-B574-CEAB1A8C599B}"/>
              </a:ext>
            </a:extLst>
          </p:cNvPr>
          <p:cNvSpPr/>
          <p:nvPr/>
        </p:nvSpPr>
        <p:spPr>
          <a:xfrm>
            <a:off x="3692621" y="4569945"/>
            <a:ext cx="1995616" cy="1390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Benigno </a:t>
            </a:r>
          </a:p>
          <a:p>
            <a:pPr algn="ctr"/>
            <a:r>
              <a:rPr lang="it-IT" dirty="0"/>
              <a:t>(bassa probabilità post-test di malignità)*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935BA-3CEA-48C4-89F3-F4CA8B582490}"/>
              </a:ext>
            </a:extLst>
          </p:cNvPr>
          <p:cNvSpPr/>
          <p:nvPr/>
        </p:nvSpPr>
        <p:spPr>
          <a:xfrm>
            <a:off x="3692621" y="2164496"/>
            <a:ext cx="1995616" cy="13901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Maligno </a:t>
            </a:r>
          </a:p>
          <a:p>
            <a:pPr algn="ctr"/>
            <a:r>
              <a:rPr lang="it-IT" dirty="0"/>
              <a:t>(alta probabilità post-test di malignità)*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85C951-BAE6-406C-AA54-95098CE68EB6}"/>
              </a:ext>
            </a:extLst>
          </p:cNvPr>
          <p:cNvSpPr/>
          <p:nvPr/>
        </p:nvSpPr>
        <p:spPr>
          <a:xfrm>
            <a:off x="6475975" y="2164497"/>
            <a:ext cx="1995616" cy="13901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Stadiazione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C77F1C-7BAA-4A7C-A263-4358B1228E69}"/>
              </a:ext>
            </a:extLst>
          </p:cNvPr>
          <p:cNvSpPr/>
          <p:nvPr/>
        </p:nvSpPr>
        <p:spPr>
          <a:xfrm>
            <a:off x="9052358" y="1401143"/>
            <a:ext cx="1159475" cy="611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80205C-05DC-467E-BE50-46BAB0AFE9BE}"/>
              </a:ext>
            </a:extLst>
          </p:cNvPr>
          <p:cNvSpPr/>
          <p:nvPr/>
        </p:nvSpPr>
        <p:spPr>
          <a:xfrm>
            <a:off x="9025591" y="2552514"/>
            <a:ext cx="1159475" cy="611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33DFA-9BCF-46F2-8541-2AB46BE9A3E3}"/>
              </a:ext>
            </a:extLst>
          </p:cNvPr>
          <p:cNvSpPr/>
          <p:nvPr/>
        </p:nvSpPr>
        <p:spPr>
          <a:xfrm>
            <a:off x="9025592" y="3709804"/>
            <a:ext cx="1159475" cy="611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2CD9C4-1F82-455C-8CD9-0DF0BF8B35EB}"/>
              </a:ext>
            </a:extLst>
          </p:cNvPr>
          <p:cNvCxnSpPr>
            <a:stCxn id="5" idx="3"/>
          </p:cNvCxnSpPr>
          <p:nvPr/>
        </p:nvCxnSpPr>
        <p:spPr>
          <a:xfrm flipV="1">
            <a:off x="3122145" y="3973240"/>
            <a:ext cx="28008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130E3D-8E6E-4B82-B251-BB722E2E4A4F}"/>
              </a:ext>
            </a:extLst>
          </p:cNvPr>
          <p:cNvCxnSpPr/>
          <p:nvPr/>
        </p:nvCxnSpPr>
        <p:spPr>
          <a:xfrm flipV="1">
            <a:off x="3412534" y="5336601"/>
            <a:ext cx="28008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D383F7-47F2-4D05-8AEB-E204E3A9F2C6}"/>
              </a:ext>
            </a:extLst>
          </p:cNvPr>
          <p:cNvCxnSpPr/>
          <p:nvPr/>
        </p:nvCxnSpPr>
        <p:spPr>
          <a:xfrm flipV="1">
            <a:off x="3412533" y="2821871"/>
            <a:ext cx="28008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7F0D1C-19F9-49CE-9207-78FC5394A4BB}"/>
              </a:ext>
            </a:extLst>
          </p:cNvPr>
          <p:cNvCxnSpPr>
            <a:cxnSpLocks/>
          </p:cNvCxnSpPr>
          <p:nvPr/>
        </p:nvCxnSpPr>
        <p:spPr>
          <a:xfrm flipV="1">
            <a:off x="3402232" y="2809516"/>
            <a:ext cx="0" cy="2527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8A24DC-1664-497D-A22B-74BEB72C932D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5688237" y="2859564"/>
            <a:ext cx="787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0418F0-51D7-4A3F-8E93-C63E33850F67}"/>
              </a:ext>
            </a:extLst>
          </p:cNvPr>
          <p:cNvCxnSpPr>
            <a:cxnSpLocks/>
          </p:cNvCxnSpPr>
          <p:nvPr/>
        </p:nvCxnSpPr>
        <p:spPr>
          <a:xfrm>
            <a:off x="8481887" y="2858344"/>
            <a:ext cx="543705" cy="1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3554632-EC61-4A75-BFA2-3FC59A186FC7}"/>
              </a:ext>
            </a:extLst>
          </p:cNvPr>
          <p:cNvCxnSpPr/>
          <p:nvPr/>
        </p:nvCxnSpPr>
        <p:spPr>
          <a:xfrm flipV="1">
            <a:off x="8772275" y="1706973"/>
            <a:ext cx="28008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09CC42-4FCC-479D-80E7-1F02431B5119}"/>
              </a:ext>
            </a:extLst>
          </p:cNvPr>
          <p:cNvCxnSpPr>
            <a:cxnSpLocks/>
          </p:cNvCxnSpPr>
          <p:nvPr/>
        </p:nvCxnSpPr>
        <p:spPr>
          <a:xfrm flipV="1">
            <a:off x="8761974" y="1694619"/>
            <a:ext cx="0" cy="2321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85280CD-B0CD-47B9-8083-71289086F968}"/>
              </a:ext>
            </a:extLst>
          </p:cNvPr>
          <p:cNvCxnSpPr/>
          <p:nvPr/>
        </p:nvCxnSpPr>
        <p:spPr>
          <a:xfrm flipV="1">
            <a:off x="8745505" y="4015634"/>
            <a:ext cx="280087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5800FB-7389-4B3D-8748-070A9CE2E0FA}"/>
              </a:ext>
            </a:extLst>
          </p:cNvPr>
          <p:cNvSpPr txBox="1"/>
          <p:nvPr/>
        </p:nvSpPr>
        <p:spPr>
          <a:xfrm>
            <a:off x="7151608" y="6460340"/>
            <a:ext cx="496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*post-test </a:t>
            </a:r>
            <a:r>
              <a:rPr lang="it-IT" dirty="0" err="1"/>
              <a:t>likelihood</a:t>
            </a:r>
            <a:r>
              <a:rPr lang="it-IT" dirty="0"/>
              <a:t> of </a:t>
            </a:r>
            <a:r>
              <a:rPr lang="it-IT" dirty="0" err="1"/>
              <a:t>malignancy</a:t>
            </a:r>
            <a:r>
              <a:rPr lang="it-IT" dirty="0"/>
              <a:t> (</a:t>
            </a:r>
            <a:r>
              <a:rPr lang="it-IT" dirty="0" err="1"/>
              <a:t>Herder</a:t>
            </a:r>
            <a:r>
              <a:rPr lang="it-IT" dirty="0"/>
              <a:t> model)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C79407-C144-4B67-957B-11912E4ACBEF}"/>
              </a:ext>
            </a:extLst>
          </p:cNvPr>
          <p:cNvSpPr/>
          <p:nvPr/>
        </p:nvSpPr>
        <p:spPr>
          <a:xfrm>
            <a:off x="3552569" y="2012801"/>
            <a:ext cx="2255105" cy="4105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EA8DF0-7105-4955-B663-82D25EE049D5}"/>
              </a:ext>
            </a:extLst>
          </p:cNvPr>
          <p:cNvSpPr/>
          <p:nvPr/>
        </p:nvSpPr>
        <p:spPr>
          <a:xfrm>
            <a:off x="8905646" y="2421923"/>
            <a:ext cx="1389094" cy="2014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68A861-C89C-4F5B-BEE8-340BA5919DB0}"/>
              </a:ext>
            </a:extLst>
          </p:cNvPr>
          <p:cNvSpPr txBox="1"/>
          <p:nvPr/>
        </p:nvSpPr>
        <p:spPr>
          <a:xfrm>
            <a:off x="3797848" y="1643727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PET/CT con FDG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F69515-DDE9-44FA-B771-A02D72DA0D1B}"/>
              </a:ext>
            </a:extLst>
          </p:cNvPr>
          <p:cNvSpPr txBox="1"/>
          <p:nvPr/>
        </p:nvSpPr>
        <p:spPr>
          <a:xfrm>
            <a:off x="8707614" y="2050712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PET/CT con FDG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EC688A-1FAC-4470-ADAD-EA29F708414E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0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5">
            <a:extLst>
              <a:ext uri="{FF2B5EF4-FFF2-40B4-BE49-F238E27FC236}">
                <a16:creationId xmlns:a16="http://schemas.microsoft.com/office/drawing/2014/main" id="{1E1382C9-B49B-4CEE-8FC3-172400844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67391" r="72687" b="12686"/>
          <a:stretch/>
        </p:blipFill>
        <p:spPr>
          <a:xfrm>
            <a:off x="5993392" y="1637793"/>
            <a:ext cx="2835509" cy="23792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7">
            <a:extLst>
              <a:ext uri="{FF2B5EF4-FFF2-40B4-BE49-F238E27FC236}">
                <a16:creationId xmlns:a16="http://schemas.microsoft.com/office/drawing/2014/main" id="{C7A2FCC3-C1FE-4A61-900B-AD39BCBC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3" t="66630" r="72070" b="10795"/>
          <a:stretch/>
        </p:blipFill>
        <p:spPr>
          <a:xfrm>
            <a:off x="8941459" y="1637792"/>
            <a:ext cx="2785104" cy="236571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C58521-A1C8-4CDB-8F09-2A3787B63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00613"/>
              </p:ext>
            </p:extLst>
          </p:nvPr>
        </p:nvGraphicFramePr>
        <p:xfrm>
          <a:off x="678925" y="1637792"/>
          <a:ext cx="5168202" cy="4461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793">
                  <a:extLst>
                    <a:ext uri="{9D8B030D-6E8A-4147-A177-3AD203B41FA5}">
                      <a16:colId xmlns:a16="http://schemas.microsoft.com/office/drawing/2014/main" val="3210249167"/>
                    </a:ext>
                  </a:extLst>
                </a:gridCol>
                <a:gridCol w="4669409">
                  <a:extLst>
                    <a:ext uri="{9D8B030D-6E8A-4147-A177-3AD203B41FA5}">
                      <a16:colId xmlns:a16="http://schemas.microsoft.com/office/drawing/2014/main" val="3296479848"/>
                    </a:ext>
                  </a:extLst>
                </a:gridCol>
              </a:tblGrid>
              <a:tr h="461991"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348663"/>
                  </a:ext>
                </a:extLst>
              </a:tr>
              <a:tr h="461991">
                <a:tc>
                  <a:txBody>
                    <a:bodyPr/>
                    <a:lstStyle/>
                    <a:p>
                      <a:r>
                        <a:rPr lang="it-IT" dirty="0" err="1"/>
                        <a:t>Nx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 linfonodi regionali non possono essere valutati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0020"/>
                  </a:ext>
                </a:extLst>
              </a:tr>
              <a:tr h="461991">
                <a:tc>
                  <a:txBody>
                    <a:bodyPr/>
                    <a:lstStyle/>
                    <a:p>
                      <a:r>
                        <a:rPr lang="it-IT" dirty="0"/>
                        <a:t>N0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Assenza di metastasi nei linfonodi regionali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1818781"/>
                  </a:ext>
                </a:extLst>
              </a:tr>
              <a:tr h="1139157">
                <a:tc>
                  <a:txBody>
                    <a:bodyPr/>
                    <a:lstStyle/>
                    <a:p>
                      <a:r>
                        <a:rPr lang="it-IT" dirty="0"/>
                        <a:t>N1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Metastasi nei linfonodi peribronchiali e/o ilari </a:t>
                      </a:r>
                      <a:r>
                        <a:rPr lang="it-IT" dirty="0" err="1"/>
                        <a:t>ipsilaterali</a:t>
                      </a:r>
                      <a:r>
                        <a:rPr lang="it-IT" dirty="0"/>
                        <a:t> ed intrapolmonari, incluso il coinvolgimento per estensione diretta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5073950"/>
                  </a:ext>
                </a:extLst>
              </a:tr>
              <a:tr h="797409">
                <a:tc>
                  <a:txBody>
                    <a:bodyPr/>
                    <a:lstStyle/>
                    <a:p>
                      <a:r>
                        <a:rPr lang="it-IT" dirty="0"/>
                        <a:t>N2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Metastasi nei linfonodi mediastinici e </a:t>
                      </a:r>
                      <a:r>
                        <a:rPr lang="it-IT" dirty="0" err="1"/>
                        <a:t>sottocarenali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ipsilaterali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7389694"/>
                  </a:ext>
                </a:extLst>
              </a:tr>
              <a:tr h="1139157">
                <a:tc>
                  <a:txBody>
                    <a:bodyPr/>
                    <a:lstStyle/>
                    <a:p>
                      <a:r>
                        <a:rPr lang="it-IT" dirty="0"/>
                        <a:t>N3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Metastasi nei linfonodi mediastinici controlaterali, ilari controlaterali, scaleni, </a:t>
                      </a:r>
                      <a:r>
                        <a:rPr lang="it-IT" dirty="0" err="1"/>
                        <a:t>ipsilaterali</a:t>
                      </a:r>
                      <a:r>
                        <a:rPr lang="it-IT" dirty="0"/>
                        <a:t> o controlaterali, </a:t>
                      </a:r>
                      <a:r>
                        <a:rPr lang="it-IT" dirty="0" err="1"/>
                        <a:t>sovraclaveari</a:t>
                      </a:r>
                      <a:endParaRPr lang="it-I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435280"/>
                  </a:ext>
                </a:extLst>
              </a:tr>
            </a:tbl>
          </a:graphicData>
        </a:graphic>
      </p:graphicFrame>
      <p:sp>
        <p:nvSpPr>
          <p:cNvPr id="8" name="Title 13">
            <a:extLst>
              <a:ext uri="{FF2B5EF4-FFF2-40B4-BE49-F238E27FC236}">
                <a16:creationId xmlns:a16="http://schemas.microsoft.com/office/drawing/2014/main" id="{E0395CE7-75D7-4E60-AF54-0DBCE4B8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9" y="277092"/>
            <a:ext cx="10515600" cy="1325563"/>
          </a:xfrm>
        </p:spPr>
        <p:txBody>
          <a:bodyPr/>
          <a:lstStyle/>
          <a:p>
            <a:r>
              <a:rPr lang="it-IT" dirty="0"/>
              <a:t>Stadiazione: parametro 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56DD9B-209E-433C-9139-6DAE9659D7B2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3">
            <a:extLst>
              <a:ext uri="{FF2B5EF4-FFF2-40B4-BE49-F238E27FC236}">
                <a16:creationId xmlns:a16="http://schemas.microsoft.com/office/drawing/2014/main" id="{B12D58AC-E760-423D-80EF-E2C10421E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55" t="28692" r="54471" b="61237"/>
          <a:stretch/>
        </p:blipFill>
        <p:spPr>
          <a:xfrm>
            <a:off x="5993392" y="4214716"/>
            <a:ext cx="2835509" cy="1884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3">
            <a:extLst>
              <a:ext uri="{FF2B5EF4-FFF2-40B4-BE49-F238E27FC236}">
                <a16:creationId xmlns:a16="http://schemas.microsoft.com/office/drawing/2014/main" id="{53B5EE28-0AD7-40BA-8880-11A4F4881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18" t="26929" r="52666" b="59480"/>
          <a:stretch/>
        </p:blipFill>
        <p:spPr>
          <a:xfrm>
            <a:off x="8941458" y="4214716"/>
            <a:ext cx="2785103" cy="18905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30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FF0459A-DA8C-44FE-B056-4B9585C9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59" y="277092"/>
            <a:ext cx="10515600" cy="1325563"/>
          </a:xfrm>
        </p:spPr>
        <p:txBody>
          <a:bodyPr/>
          <a:lstStyle/>
          <a:p>
            <a:r>
              <a:rPr lang="it-IT" dirty="0"/>
              <a:t>Stadiazione: parametro N</a:t>
            </a:r>
          </a:p>
        </p:txBody>
      </p:sp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FC2525DF-64C0-4B86-8614-22DCC9AD990F}"/>
              </a:ext>
            </a:extLst>
          </p:cNvPr>
          <p:cNvSpPr txBox="1">
            <a:spLocks/>
          </p:cNvSpPr>
          <p:nvPr/>
        </p:nvSpPr>
        <p:spPr>
          <a:xfrm>
            <a:off x="580833" y="1517436"/>
            <a:ext cx="4038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/>
              <a:t>Studio randomizzato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200"/>
              <a:t>Fisher B, et al. NEJM 2009; 361(2):32-39</a:t>
            </a:r>
            <a:endParaRPr lang="en-US" sz="1200" dirty="0"/>
          </a:p>
        </p:txBody>
      </p:sp>
      <p:sp>
        <p:nvSpPr>
          <p:cNvPr id="42" name="Rettangolo 10">
            <a:extLst>
              <a:ext uri="{FF2B5EF4-FFF2-40B4-BE49-F238E27FC236}">
                <a16:creationId xmlns:a16="http://schemas.microsoft.com/office/drawing/2014/main" id="{5BB366D8-DDF4-498D-B560-80F43B246AC4}"/>
              </a:ext>
            </a:extLst>
          </p:cNvPr>
          <p:cNvSpPr/>
          <p:nvPr/>
        </p:nvSpPr>
        <p:spPr>
          <a:xfrm>
            <a:off x="2103345" y="2237515"/>
            <a:ext cx="936104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189 </a:t>
            </a:r>
            <a:r>
              <a:rPr lang="it-IT" sz="1600" dirty="0" err="1">
                <a:solidFill>
                  <a:schemeClr val="tx1"/>
                </a:solidFill>
              </a:rPr>
              <a:t>pts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45" name="Gruppo 51">
            <a:extLst>
              <a:ext uri="{FF2B5EF4-FFF2-40B4-BE49-F238E27FC236}">
                <a16:creationId xmlns:a16="http://schemas.microsoft.com/office/drawing/2014/main" id="{40259CB7-42CB-45FE-AA6D-67E0EF725895}"/>
              </a:ext>
            </a:extLst>
          </p:cNvPr>
          <p:cNvGrpSpPr/>
          <p:nvPr/>
        </p:nvGrpSpPr>
        <p:grpSpPr>
          <a:xfrm>
            <a:off x="591177" y="2533853"/>
            <a:ext cx="4032448" cy="3902998"/>
            <a:chOff x="395536" y="2270690"/>
            <a:chExt cx="4032448" cy="3902998"/>
          </a:xfrm>
        </p:grpSpPr>
        <p:sp>
          <p:nvSpPr>
            <p:cNvPr id="47" name="Rettangolo 8">
              <a:extLst>
                <a:ext uri="{FF2B5EF4-FFF2-40B4-BE49-F238E27FC236}">
                  <a16:creationId xmlns:a16="http://schemas.microsoft.com/office/drawing/2014/main" id="{51239EC0-2B38-4D14-B982-6AF9A2D506D0}"/>
                </a:ext>
              </a:extLst>
            </p:cNvPr>
            <p:cNvSpPr/>
            <p:nvPr/>
          </p:nvSpPr>
          <p:spPr>
            <a:xfrm>
              <a:off x="395536" y="4428728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Op.= 60</a:t>
              </a:r>
            </a:p>
          </p:txBody>
        </p:sp>
        <p:sp>
          <p:nvSpPr>
            <p:cNvPr id="48" name="Rettangolo 9">
              <a:extLst>
                <a:ext uri="{FF2B5EF4-FFF2-40B4-BE49-F238E27FC236}">
                  <a16:creationId xmlns:a16="http://schemas.microsoft.com/office/drawing/2014/main" id="{5FD5D3D4-2A38-4737-B0F7-60B2722FF02F}"/>
                </a:ext>
              </a:extLst>
            </p:cNvPr>
            <p:cNvSpPr/>
            <p:nvPr/>
          </p:nvSpPr>
          <p:spPr>
            <a:xfrm>
              <a:off x="2843808" y="2708920"/>
              <a:ext cx="1296144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CI</a:t>
              </a:r>
            </a:p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91 </a:t>
              </a:r>
              <a:r>
                <a:rPr lang="it-IT" sz="1600" dirty="0" err="1">
                  <a:solidFill>
                    <a:schemeClr val="tx1"/>
                  </a:solidFill>
                </a:rPr>
                <a:t>pts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3" name="Rettangolo 11">
              <a:extLst>
                <a:ext uri="{FF2B5EF4-FFF2-40B4-BE49-F238E27FC236}">
                  <a16:creationId xmlns:a16="http://schemas.microsoft.com/office/drawing/2014/main" id="{5668F675-0367-43E9-B3A0-5A609CFE6C81}"/>
                </a:ext>
              </a:extLst>
            </p:cNvPr>
            <p:cNvSpPr/>
            <p:nvPr/>
          </p:nvSpPr>
          <p:spPr>
            <a:xfrm>
              <a:off x="611560" y="3429000"/>
              <a:ext cx="1296144" cy="432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err="1">
                  <a:solidFill>
                    <a:schemeClr val="tx1"/>
                  </a:solidFill>
                </a:rPr>
                <a:t>Mediastinoscopy</a:t>
              </a:r>
              <a:endParaRPr lang="it-IT" sz="11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89 </a:t>
              </a:r>
              <a:r>
                <a:rPr lang="it-IT" sz="1100" dirty="0" err="1">
                  <a:solidFill>
                    <a:schemeClr val="tx1"/>
                  </a:solidFill>
                </a:rPr>
                <a:t>pts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54" name="Rettangolo 12">
              <a:extLst>
                <a:ext uri="{FF2B5EF4-FFF2-40B4-BE49-F238E27FC236}">
                  <a16:creationId xmlns:a16="http://schemas.microsoft.com/office/drawing/2014/main" id="{5AA156F3-5F52-483E-9EEA-877D00BC45D9}"/>
                </a:ext>
              </a:extLst>
            </p:cNvPr>
            <p:cNvSpPr/>
            <p:nvPr/>
          </p:nvSpPr>
          <p:spPr>
            <a:xfrm>
              <a:off x="2843808" y="3429000"/>
              <a:ext cx="1296144" cy="4320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 err="1">
                  <a:solidFill>
                    <a:schemeClr val="tx1"/>
                  </a:solidFill>
                </a:rPr>
                <a:t>Mediastinoscopy</a:t>
              </a:r>
              <a:endParaRPr lang="it-IT" sz="1100" dirty="0">
                <a:solidFill>
                  <a:schemeClr val="tx1"/>
                </a:solidFill>
              </a:endParaRPr>
            </a:p>
            <a:p>
              <a:pPr algn="ctr"/>
              <a:r>
                <a:rPr lang="it-IT" sz="1100" dirty="0">
                  <a:solidFill>
                    <a:schemeClr val="tx1"/>
                  </a:solidFill>
                </a:rPr>
                <a:t>88 </a:t>
              </a:r>
              <a:r>
                <a:rPr lang="it-IT" sz="1100" dirty="0" err="1">
                  <a:solidFill>
                    <a:schemeClr val="tx1"/>
                  </a:solidFill>
                </a:rPr>
                <a:t>pts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55" name="Connettore 1 14">
              <a:extLst>
                <a:ext uri="{FF2B5EF4-FFF2-40B4-BE49-F238E27FC236}">
                  <a16:creationId xmlns:a16="http://schemas.microsoft.com/office/drawing/2014/main" id="{B8AB7B40-6D79-4EDF-A665-DF8D902B74EE}"/>
                </a:ext>
              </a:extLst>
            </p:cNvPr>
            <p:cNvCxnSpPr>
              <a:cxnSpLocks/>
            </p:cNvCxnSpPr>
            <p:nvPr/>
          </p:nvCxnSpPr>
          <p:spPr>
            <a:xfrm>
              <a:off x="2856166" y="2270690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5">
              <a:extLst>
                <a:ext uri="{FF2B5EF4-FFF2-40B4-BE49-F238E27FC236}">
                  <a16:creationId xmlns:a16="http://schemas.microsoft.com/office/drawing/2014/main" id="{3E3154A4-127A-499E-9AF5-3B4DEC407311}"/>
                </a:ext>
              </a:extLst>
            </p:cNvPr>
            <p:cNvCxnSpPr/>
            <p:nvPr/>
          </p:nvCxnSpPr>
          <p:spPr>
            <a:xfrm>
              <a:off x="1259632" y="2276872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6">
              <a:extLst>
                <a:ext uri="{FF2B5EF4-FFF2-40B4-BE49-F238E27FC236}">
                  <a16:creationId xmlns:a16="http://schemas.microsoft.com/office/drawing/2014/main" id="{B08C57AD-CAB4-4A3D-BE54-36865A479171}"/>
                </a:ext>
              </a:extLst>
            </p:cNvPr>
            <p:cNvCxnSpPr/>
            <p:nvPr/>
          </p:nvCxnSpPr>
          <p:spPr>
            <a:xfrm>
              <a:off x="1278293" y="22768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18">
              <a:extLst>
                <a:ext uri="{FF2B5EF4-FFF2-40B4-BE49-F238E27FC236}">
                  <a16:creationId xmlns:a16="http://schemas.microsoft.com/office/drawing/2014/main" id="{BC4C35B5-8E91-428C-8908-255575C9A8FA}"/>
                </a:ext>
              </a:extLst>
            </p:cNvPr>
            <p:cNvCxnSpPr/>
            <p:nvPr/>
          </p:nvCxnSpPr>
          <p:spPr>
            <a:xfrm>
              <a:off x="3491880" y="22768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19">
              <a:extLst>
                <a:ext uri="{FF2B5EF4-FFF2-40B4-BE49-F238E27FC236}">
                  <a16:creationId xmlns:a16="http://schemas.microsoft.com/office/drawing/2014/main" id="{44B5A6EF-6E15-49EA-90BA-091B65797664}"/>
                </a:ext>
              </a:extLst>
            </p:cNvPr>
            <p:cNvCxnSpPr/>
            <p:nvPr/>
          </p:nvCxnSpPr>
          <p:spPr>
            <a:xfrm>
              <a:off x="1588332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20">
              <a:extLst>
                <a:ext uri="{FF2B5EF4-FFF2-40B4-BE49-F238E27FC236}">
                  <a16:creationId xmlns:a16="http://schemas.microsoft.com/office/drawing/2014/main" id="{9A594F18-BAB9-4232-95B8-8992262D80ED}"/>
                </a:ext>
              </a:extLst>
            </p:cNvPr>
            <p:cNvCxnSpPr/>
            <p:nvPr/>
          </p:nvCxnSpPr>
          <p:spPr>
            <a:xfrm>
              <a:off x="3175484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21">
              <a:extLst>
                <a:ext uri="{FF2B5EF4-FFF2-40B4-BE49-F238E27FC236}">
                  <a16:creationId xmlns:a16="http://schemas.microsoft.com/office/drawing/2014/main" id="{E629911C-B9D4-47A7-9E59-5D22CA554F92}"/>
                </a:ext>
              </a:extLst>
            </p:cNvPr>
            <p:cNvCxnSpPr/>
            <p:nvPr/>
          </p:nvCxnSpPr>
          <p:spPr>
            <a:xfrm>
              <a:off x="935596" y="4085456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22">
              <a:extLst>
                <a:ext uri="{FF2B5EF4-FFF2-40B4-BE49-F238E27FC236}">
                  <a16:creationId xmlns:a16="http://schemas.microsoft.com/office/drawing/2014/main" id="{6BE588CE-39E4-4C20-8669-39A63C7CC327}"/>
                </a:ext>
              </a:extLst>
            </p:cNvPr>
            <p:cNvCxnSpPr/>
            <p:nvPr/>
          </p:nvCxnSpPr>
          <p:spPr>
            <a:xfrm>
              <a:off x="3167844" y="4077072"/>
              <a:ext cx="648072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23">
              <a:extLst>
                <a:ext uri="{FF2B5EF4-FFF2-40B4-BE49-F238E27FC236}">
                  <a16:creationId xmlns:a16="http://schemas.microsoft.com/office/drawing/2014/main" id="{7F5E4E6E-4FBD-4F05-BB24-79A40F9858A4}"/>
                </a:ext>
              </a:extLst>
            </p:cNvPr>
            <p:cNvCxnSpPr/>
            <p:nvPr/>
          </p:nvCxnSpPr>
          <p:spPr>
            <a:xfrm>
              <a:off x="3815916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24">
              <a:extLst>
                <a:ext uri="{FF2B5EF4-FFF2-40B4-BE49-F238E27FC236}">
                  <a16:creationId xmlns:a16="http://schemas.microsoft.com/office/drawing/2014/main" id="{FA2C46A1-259D-4825-96AF-8FD4197E811A}"/>
                </a:ext>
              </a:extLst>
            </p:cNvPr>
            <p:cNvCxnSpPr/>
            <p:nvPr/>
          </p:nvCxnSpPr>
          <p:spPr>
            <a:xfrm>
              <a:off x="935596" y="407707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25">
              <a:extLst>
                <a:ext uri="{FF2B5EF4-FFF2-40B4-BE49-F238E27FC236}">
                  <a16:creationId xmlns:a16="http://schemas.microsoft.com/office/drawing/2014/main" id="{03CC019B-377A-49FE-B14B-F272E35C03BE}"/>
                </a:ext>
              </a:extLst>
            </p:cNvPr>
            <p:cNvCxnSpPr/>
            <p:nvPr/>
          </p:nvCxnSpPr>
          <p:spPr>
            <a:xfrm flipV="1">
              <a:off x="1259632" y="3861048"/>
              <a:ext cx="0" cy="20764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28">
              <a:extLst>
                <a:ext uri="{FF2B5EF4-FFF2-40B4-BE49-F238E27FC236}">
                  <a16:creationId xmlns:a16="http://schemas.microsoft.com/office/drawing/2014/main" id="{E9922F23-1E52-45B6-AEF9-F9A538F19CAF}"/>
                </a:ext>
              </a:extLst>
            </p:cNvPr>
            <p:cNvCxnSpPr/>
            <p:nvPr/>
          </p:nvCxnSpPr>
          <p:spPr>
            <a:xfrm flipV="1">
              <a:off x="3491880" y="3861048"/>
              <a:ext cx="0" cy="20764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ttangolo 29">
              <a:extLst>
                <a:ext uri="{FF2B5EF4-FFF2-40B4-BE49-F238E27FC236}">
                  <a16:creationId xmlns:a16="http://schemas.microsoft.com/office/drawing/2014/main" id="{38BAF9C2-1BCB-4A68-9481-00A2D1DB6D1C}"/>
                </a:ext>
              </a:extLst>
            </p:cNvPr>
            <p:cNvSpPr/>
            <p:nvPr/>
          </p:nvSpPr>
          <p:spPr>
            <a:xfrm>
              <a:off x="619944" y="2708920"/>
              <a:ext cx="1296144" cy="64807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PET/CT</a:t>
              </a:r>
            </a:p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98 </a:t>
              </a:r>
              <a:r>
                <a:rPr lang="it-IT" sz="1600" dirty="0" err="1">
                  <a:solidFill>
                    <a:schemeClr val="tx1"/>
                  </a:solidFill>
                </a:rPr>
                <a:t>pts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8" name="Rettangolo 30">
              <a:extLst>
                <a:ext uri="{FF2B5EF4-FFF2-40B4-BE49-F238E27FC236}">
                  <a16:creationId xmlns:a16="http://schemas.microsoft.com/office/drawing/2014/main" id="{343E1170-1A7E-4C24-895D-2442A8A044E3}"/>
                </a:ext>
              </a:extLst>
            </p:cNvPr>
            <p:cNvSpPr/>
            <p:nvPr/>
          </p:nvSpPr>
          <p:spPr>
            <a:xfrm>
              <a:off x="1331640" y="4437112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No-op.= 38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69" name="Rettangolo 31">
              <a:extLst>
                <a:ext uri="{FF2B5EF4-FFF2-40B4-BE49-F238E27FC236}">
                  <a16:creationId xmlns:a16="http://schemas.microsoft.com/office/drawing/2014/main" id="{5260F2B4-62B0-4A8A-A252-C9138E1C4650}"/>
                </a:ext>
              </a:extLst>
            </p:cNvPr>
            <p:cNvSpPr/>
            <p:nvPr/>
          </p:nvSpPr>
          <p:spPr>
            <a:xfrm>
              <a:off x="2627784" y="4437112"/>
              <a:ext cx="864096" cy="444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Op.= 73</a:t>
              </a:r>
            </a:p>
          </p:txBody>
        </p:sp>
        <p:sp>
          <p:nvSpPr>
            <p:cNvPr id="70" name="Rettangolo 32">
              <a:extLst>
                <a:ext uri="{FF2B5EF4-FFF2-40B4-BE49-F238E27FC236}">
                  <a16:creationId xmlns:a16="http://schemas.microsoft.com/office/drawing/2014/main" id="{200F7836-CA4D-4350-BDC9-5B0080F468E1}"/>
                </a:ext>
              </a:extLst>
            </p:cNvPr>
            <p:cNvSpPr/>
            <p:nvPr/>
          </p:nvSpPr>
          <p:spPr>
            <a:xfrm>
              <a:off x="3563888" y="4445496"/>
              <a:ext cx="864096" cy="4362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No-op.= 18</a:t>
              </a:r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71" name="Rettangolo 37">
              <a:extLst>
                <a:ext uri="{FF2B5EF4-FFF2-40B4-BE49-F238E27FC236}">
                  <a16:creationId xmlns:a16="http://schemas.microsoft.com/office/drawing/2014/main" id="{08CFAF1A-AB40-4A44-BA46-F98919F48E90}"/>
                </a:ext>
              </a:extLst>
            </p:cNvPr>
            <p:cNvSpPr/>
            <p:nvPr/>
          </p:nvSpPr>
          <p:spPr>
            <a:xfrm>
              <a:off x="395536" y="5216624"/>
              <a:ext cx="864096" cy="94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Futile </a:t>
              </a:r>
              <a:r>
                <a:rPr lang="it-IT" sz="1050" dirty="0" err="1">
                  <a:solidFill>
                    <a:schemeClr val="tx1"/>
                  </a:solidFill>
                </a:rPr>
                <a:t>thora</a:t>
              </a:r>
              <a:r>
                <a:rPr lang="it-IT" sz="1050" dirty="0">
                  <a:solidFill>
                    <a:schemeClr val="tx1"/>
                  </a:solidFill>
                </a:rPr>
                <a:t>: 21</a:t>
              </a:r>
            </a:p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 futile: 39</a:t>
              </a:r>
            </a:p>
          </p:txBody>
        </p:sp>
        <p:cxnSp>
          <p:nvCxnSpPr>
            <p:cNvPr id="72" name="Connettore 1 48">
              <a:extLst>
                <a:ext uri="{FF2B5EF4-FFF2-40B4-BE49-F238E27FC236}">
                  <a16:creationId xmlns:a16="http://schemas.microsoft.com/office/drawing/2014/main" id="{E409DD80-85C0-417E-9801-26FFE1512C49}"/>
                </a:ext>
              </a:extLst>
            </p:cNvPr>
            <p:cNvCxnSpPr/>
            <p:nvPr/>
          </p:nvCxnSpPr>
          <p:spPr>
            <a:xfrm>
              <a:off x="859354" y="4873352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ttangolo 49">
              <a:extLst>
                <a:ext uri="{FF2B5EF4-FFF2-40B4-BE49-F238E27FC236}">
                  <a16:creationId xmlns:a16="http://schemas.microsoft.com/office/drawing/2014/main" id="{2E0AB348-7227-476F-8EC8-4601C54B2072}"/>
                </a:ext>
              </a:extLst>
            </p:cNvPr>
            <p:cNvSpPr/>
            <p:nvPr/>
          </p:nvSpPr>
          <p:spPr>
            <a:xfrm>
              <a:off x="2627784" y="5225008"/>
              <a:ext cx="864096" cy="9486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Futile </a:t>
              </a:r>
              <a:r>
                <a:rPr lang="it-IT" sz="1050" dirty="0" err="1">
                  <a:solidFill>
                    <a:schemeClr val="tx1"/>
                  </a:solidFill>
                </a:rPr>
                <a:t>thora</a:t>
              </a:r>
              <a:r>
                <a:rPr lang="it-IT" sz="1050" dirty="0">
                  <a:solidFill>
                    <a:schemeClr val="tx1"/>
                  </a:solidFill>
                </a:rPr>
                <a:t>: 38</a:t>
              </a:r>
            </a:p>
            <a:p>
              <a:pPr algn="ctr"/>
              <a:r>
                <a:rPr lang="it-IT" sz="1050" dirty="0">
                  <a:solidFill>
                    <a:schemeClr val="tx1"/>
                  </a:solidFill>
                </a:rPr>
                <a:t>No futile: 35</a:t>
              </a:r>
            </a:p>
          </p:txBody>
        </p:sp>
        <p:cxnSp>
          <p:nvCxnSpPr>
            <p:cNvPr id="74" name="Connettore 1 50">
              <a:extLst>
                <a:ext uri="{FF2B5EF4-FFF2-40B4-BE49-F238E27FC236}">
                  <a16:creationId xmlns:a16="http://schemas.microsoft.com/office/drawing/2014/main" id="{ECD5C675-A1C6-46E1-9F46-78EEB7B9B4E2}"/>
                </a:ext>
              </a:extLst>
            </p:cNvPr>
            <p:cNvCxnSpPr/>
            <p:nvPr/>
          </p:nvCxnSpPr>
          <p:spPr>
            <a:xfrm>
              <a:off x="3091872" y="4881736"/>
              <a:ext cx="0" cy="351656"/>
            </a:xfrm>
            <a:prstGeom prst="line">
              <a:avLst/>
            </a:prstGeom>
            <a:ln w="25400">
              <a:solidFill>
                <a:schemeClr val="tx2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D8AF40E-D08B-4989-A7D5-D28E67435EC0}"/>
              </a:ext>
            </a:extLst>
          </p:cNvPr>
          <p:cNvSpPr/>
          <p:nvPr/>
        </p:nvSpPr>
        <p:spPr>
          <a:xfrm>
            <a:off x="425343" y="1357564"/>
            <a:ext cx="4349579" cy="5223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8ADBD69F-2EC8-496C-8DEF-4D96926DE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111507"/>
              </p:ext>
            </p:extLst>
          </p:nvPr>
        </p:nvGraphicFramePr>
        <p:xfrm>
          <a:off x="5008516" y="1573733"/>
          <a:ext cx="692046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72">
                  <a:extLst>
                    <a:ext uri="{9D8B030D-6E8A-4147-A177-3AD203B41FA5}">
                      <a16:colId xmlns:a16="http://schemas.microsoft.com/office/drawing/2014/main" val="4152090047"/>
                    </a:ext>
                  </a:extLst>
                </a:gridCol>
                <a:gridCol w="839501">
                  <a:extLst>
                    <a:ext uri="{9D8B030D-6E8A-4147-A177-3AD203B41FA5}">
                      <a16:colId xmlns:a16="http://schemas.microsoft.com/office/drawing/2014/main" val="2247017427"/>
                    </a:ext>
                  </a:extLst>
                </a:gridCol>
                <a:gridCol w="815392">
                  <a:extLst>
                    <a:ext uri="{9D8B030D-6E8A-4147-A177-3AD203B41FA5}">
                      <a16:colId xmlns:a16="http://schemas.microsoft.com/office/drawing/2014/main" val="1631511808"/>
                    </a:ext>
                  </a:extLst>
                </a:gridCol>
                <a:gridCol w="1209167">
                  <a:extLst>
                    <a:ext uri="{9D8B030D-6E8A-4147-A177-3AD203B41FA5}">
                      <a16:colId xmlns:a16="http://schemas.microsoft.com/office/drawing/2014/main" val="3066449565"/>
                    </a:ext>
                  </a:extLst>
                </a:gridCol>
                <a:gridCol w="1194699">
                  <a:extLst>
                    <a:ext uri="{9D8B030D-6E8A-4147-A177-3AD203B41FA5}">
                      <a16:colId xmlns:a16="http://schemas.microsoft.com/office/drawing/2014/main" val="2479578146"/>
                    </a:ext>
                  </a:extLst>
                </a:gridCol>
                <a:gridCol w="954666">
                  <a:extLst>
                    <a:ext uri="{9D8B030D-6E8A-4147-A177-3AD203B41FA5}">
                      <a16:colId xmlns:a16="http://schemas.microsoft.com/office/drawing/2014/main" val="3413784272"/>
                    </a:ext>
                  </a:extLst>
                </a:gridCol>
                <a:gridCol w="954666">
                  <a:extLst>
                    <a:ext uri="{9D8B030D-6E8A-4147-A177-3AD203B41FA5}">
                      <a16:colId xmlns:a16="http://schemas.microsoft.com/office/drawing/2014/main" val="1755773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Stage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endParaRPr lang="it-IT" dirty="0"/>
                    </a:p>
                    <a:p>
                      <a:pPr algn="ctr"/>
                      <a:r>
                        <a:rPr lang="it-IT" dirty="0" err="1"/>
                        <a:t>sensitivity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endParaRPr lang="it-IT" dirty="0"/>
                    </a:p>
                    <a:p>
                      <a:pPr algn="ctr"/>
                      <a:r>
                        <a:rPr lang="it-IT" dirty="0" err="1"/>
                        <a:t>specificity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PPV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r>
                        <a:rPr lang="it-IT" dirty="0"/>
                        <a:t> </a:t>
                      </a:r>
                    </a:p>
                    <a:p>
                      <a:pPr algn="ctr"/>
                      <a:r>
                        <a:rPr lang="it-IT" dirty="0"/>
                        <a:t>NPV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65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/>
                        <a:t>Wang</a:t>
                      </a:r>
                      <a:r>
                        <a:rPr lang="it-IT" dirty="0"/>
                        <a:t>,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1122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T1-T2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0.93 (N2)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06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Pak,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3255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All</a:t>
                      </a:r>
                      <a:r>
                        <a:rPr lang="it-IT" dirty="0"/>
                        <a:t> 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0.62*</a:t>
                      </a:r>
                    </a:p>
                    <a:p>
                      <a:pPr algn="ctr"/>
                      <a:r>
                        <a:rPr lang="it-IT" dirty="0"/>
                        <a:t>0.67**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0.92*</a:t>
                      </a:r>
                    </a:p>
                    <a:p>
                      <a:pPr algn="ctr"/>
                      <a:r>
                        <a:rPr lang="it-IT" dirty="0"/>
                        <a:t>0.87**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</a:t>
                      </a:r>
                    </a:p>
                    <a:p>
                      <a:pPr algn="ctr"/>
                      <a:r>
                        <a:rPr lang="it-IT" dirty="0"/>
                        <a:t>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NA</a:t>
                      </a:r>
                    </a:p>
                    <a:p>
                      <a:pPr algn="ctr"/>
                      <a:r>
                        <a:rPr lang="it-IT" dirty="0"/>
                        <a:t>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18430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6F7A9CB7-E00E-4F0C-A08F-021ECF03F23C}"/>
              </a:ext>
            </a:extLst>
          </p:cNvPr>
          <p:cNvSpPr txBox="1"/>
          <p:nvPr/>
        </p:nvSpPr>
        <p:spPr>
          <a:xfrm>
            <a:off x="5757679" y="3421283"/>
            <a:ext cx="5700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NA=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r>
              <a:rPr lang="it-IT" sz="1600" dirty="0"/>
              <a:t>; *</a:t>
            </a:r>
            <a:r>
              <a:rPr lang="it-IT" sz="1600" dirty="0" err="1"/>
              <a:t>lesion-based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; **</a:t>
            </a:r>
            <a:r>
              <a:rPr lang="it-IT" sz="1600" dirty="0" err="1"/>
              <a:t>patient-based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endParaRPr lang="it-IT" sz="1600" dirty="0"/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75A0E1F-4895-4575-8E44-C948C17E81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234936"/>
              </p:ext>
            </p:extLst>
          </p:nvPr>
        </p:nvGraphicFramePr>
        <p:xfrm>
          <a:off x="4991983" y="3879094"/>
          <a:ext cx="691866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593">
                  <a:extLst>
                    <a:ext uri="{9D8B030D-6E8A-4147-A177-3AD203B41FA5}">
                      <a16:colId xmlns:a16="http://schemas.microsoft.com/office/drawing/2014/main" val="4152090047"/>
                    </a:ext>
                  </a:extLst>
                </a:gridCol>
                <a:gridCol w="948780">
                  <a:extLst>
                    <a:ext uri="{9D8B030D-6E8A-4147-A177-3AD203B41FA5}">
                      <a16:colId xmlns:a16="http://schemas.microsoft.com/office/drawing/2014/main" val="2247017427"/>
                    </a:ext>
                  </a:extLst>
                </a:gridCol>
                <a:gridCol w="1047035">
                  <a:extLst>
                    <a:ext uri="{9D8B030D-6E8A-4147-A177-3AD203B41FA5}">
                      <a16:colId xmlns:a16="http://schemas.microsoft.com/office/drawing/2014/main" val="1631511808"/>
                    </a:ext>
                  </a:extLst>
                </a:gridCol>
                <a:gridCol w="940542">
                  <a:extLst>
                    <a:ext uri="{9D8B030D-6E8A-4147-A177-3AD203B41FA5}">
                      <a16:colId xmlns:a16="http://schemas.microsoft.com/office/drawing/2014/main" val="3066449565"/>
                    </a:ext>
                  </a:extLst>
                </a:gridCol>
                <a:gridCol w="940542">
                  <a:extLst>
                    <a:ext uri="{9D8B030D-6E8A-4147-A177-3AD203B41FA5}">
                      <a16:colId xmlns:a16="http://schemas.microsoft.com/office/drawing/2014/main" val="2479578146"/>
                    </a:ext>
                  </a:extLst>
                </a:gridCol>
                <a:gridCol w="754380">
                  <a:extLst>
                    <a:ext uri="{9D8B030D-6E8A-4147-A177-3AD203B41FA5}">
                      <a16:colId xmlns:a16="http://schemas.microsoft.com/office/drawing/2014/main" val="3413784272"/>
                    </a:ext>
                  </a:extLst>
                </a:gridCol>
                <a:gridCol w="752792">
                  <a:extLst>
                    <a:ext uri="{9D8B030D-6E8A-4147-A177-3AD203B41FA5}">
                      <a16:colId xmlns:a16="http://schemas.microsoft.com/office/drawing/2014/main" val="1755773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Author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 </a:t>
                      </a:r>
                      <a:r>
                        <a:rPr lang="it-IT" dirty="0" err="1"/>
                        <a:t>pts</a:t>
                      </a:r>
                      <a:endParaRPr lang="it-I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TB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endParaRPr lang="it-IT" dirty="0"/>
                    </a:p>
                    <a:p>
                      <a:pPr algn="ctr"/>
                      <a:r>
                        <a:rPr lang="it-IT" dirty="0" err="1"/>
                        <a:t>Sens</a:t>
                      </a:r>
                      <a:r>
                        <a:rPr lang="it-IT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/>
                        <a:t>Pooled</a:t>
                      </a:r>
                      <a:endParaRPr lang="it-IT" dirty="0"/>
                    </a:p>
                    <a:p>
                      <a:pPr algn="ctr"/>
                      <a:r>
                        <a:rPr lang="it-IT" dirty="0"/>
                        <a:t>Spec.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LR+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LR-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65512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it-IT" dirty="0" err="1"/>
                        <a:t>Liao</a:t>
                      </a:r>
                      <a:r>
                        <a:rPr lang="it-IT" dirty="0"/>
                        <a:t> et al, </a:t>
                      </a:r>
                    </a:p>
                    <a:p>
                      <a:r>
                        <a:rPr lang="it-IT" dirty="0"/>
                        <a:t>2012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End.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0.51*</a:t>
                      </a:r>
                    </a:p>
                    <a:p>
                      <a:pPr algn="ctr"/>
                      <a:r>
                        <a:rPr lang="it-IT" dirty="0"/>
                        <a:t>0.63**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0.97*</a:t>
                      </a:r>
                    </a:p>
                    <a:p>
                      <a:pPr algn="ctr"/>
                      <a:r>
                        <a:rPr lang="it-IT" dirty="0"/>
                        <a:t>0.96**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10.5*</a:t>
                      </a:r>
                    </a:p>
                    <a:p>
                      <a:pPr algn="ctr"/>
                      <a:r>
                        <a:rPr lang="it-IT" dirty="0"/>
                        <a:t>10**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0.9*</a:t>
                      </a:r>
                    </a:p>
                    <a:p>
                      <a:pPr algn="ctr"/>
                      <a:r>
                        <a:rPr lang="it-IT" dirty="0"/>
                        <a:t>0.2**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0637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Non-end.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0.77</a:t>
                      </a:r>
                    </a:p>
                    <a:p>
                      <a:pPr algn="ctr"/>
                      <a:r>
                        <a:rPr lang="it-IT" dirty="0"/>
                        <a:t>0.71**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0.94*</a:t>
                      </a:r>
                    </a:p>
                    <a:p>
                      <a:pPr algn="ctr"/>
                      <a:r>
                        <a:rPr lang="it-IT" dirty="0"/>
                        <a:t>0.88**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8.2*</a:t>
                      </a:r>
                    </a:p>
                    <a:p>
                      <a:pPr algn="ctr"/>
                      <a:r>
                        <a:rPr lang="it-IT" dirty="0"/>
                        <a:t>3.8**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0.4*</a:t>
                      </a:r>
                    </a:p>
                    <a:p>
                      <a:pPr algn="ctr"/>
                      <a:r>
                        <a:rPr lang="it-IT" dirty="0"/>
                        <a:t>0.4**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184309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87148C3E-AC61-4D43-AB79-F5210CB92A14}"/>
              </a:ext>
            </a:extLst>
          </p:cNvPr>
          <p:cNvSpPr txBox="1"/>
          <p:nvPr/>
        </p:nvSpPr>
        <p:spPr>
          <a:xfrm>
            <a:off x="5618287" y="5807790"/>
            <a:ext cx="5700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NA=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available</a:t>
            </a:r>
            <a:r>
              <a:rPr lang="it-IT" sz="1600" dirty="0"/>
              <a:t>; *</a:t>
            </a:r>
            <a:r>
              <a:rPr lang="it-IT" sz="1600" dirty="0" err="1"/>
              <a:t>lesion-based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; **</a:t>
            </a:r>
            <a:r>
              <a:rPr lang="it-IT" sz="1600" dirty="0" err="1"/>
              <a:t>patient-based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endParaRPr lang="it-IT" sz="16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04F554C-3E7B-4E09-B35B-3922C56146B4}"/>
              </a:ext>
            </a:extLst>
          </p:cNvPr>
          <p:cNvSpPr/>
          <p:nvPr/>
        </p:nvSpPr>
        <p:spPr>
          <a:xfrm>
            <a:off x="10925865" y="1501995"/>
            <a:ext cx="1065467" cy="1383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5C91C4C-0F27-4114-AC36-E562B2EC67E0}"/>
              </a:ext>
            </a:extLst>
          </p:cNvPr>
          <p:cNvSpPr/>
          <p:nvPr/>
        </p:nvSpPr>
        <p:spPr>
          <a:xfrm>
            <a:off x="371219" y="1321804"/>
            <a:ext cx="4457825" cy="52948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La combinazione di </a:t>
            </a:r>
            <a:r>
              <a:rPr lang="it-IT" dirty="0" err="1">
                <a:solidFill>
                  <a:schemeClr val="tx1"/>
                </a:solidFill>
              </a:rPr>
              <a:t>SUVmax</a:t>
            </a:r>
            <a:r>
              <a:rPr lang="it-IT" dirty="0">
                <a:solidFill>
                  <a:schemeClr val="tx1"/>
                </a:solidFill>
              </a:rPr>
              <a:t> e grandezza del tumore consente di stratificare il rischio del paziente di avere metastasi occulte.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Rischio basso (4.3%): TS&lt;2.5 cm e </a:t>
            </a:r>
            <a:r>
              <a:rPr lang="it-IT" dirty="0" err="1">
                <a:solidFill>
                  <a:schemeClr val="tx1"/>
                </a:solidFill>
              </a:rPr>
              <a:t>SUVmax</a:t>
            </a:r>
            <a:r>
              <a:rPr lang="it-IT" dirty="0">
                <a:solidFill>
                  <a:schemeClr val="tx1"/>
                </a:solidFill>
              </a:rPr>
              <a:t>&lt; 4.4);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Rischio intermedio (22.7%): TS&lt;2.5 cm e </a:t>
            </a:r>
            <a:r>
              <a:rPr lang="it-IT" dirty="0" err="1">
                <a:solidFill>
                  <a:schemeClr val="tx1"/>
                </a:solidFill>
              </a:rPr>
              <a:t>SUVmax</a:t>
            </a:r>
            <a:r>
              <a:rPr lang="it-IT" dirty="0">
                <a:solidFill>
                  <a:schemeClr val="tx1"/>
                </a:solidFill>
              </a:rPr>
              <a:t> &gt; 4.4);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tx1"/>
                </a:solidFill>
              </a:rPr>
              <a:t>Rischio alto (88.9%): TS&gt;2.5 cm e </a:t>
            </a:r>
            <a:r>
              <a:rPr lang="it-IT" dirty="0" err="1">
                <a:solidFill>
                  <a:schemeClr val="tx1"/>
                </a:solidFill>
              </a:rPr>
              <a:t>SUVmax</a:t>
            </a:r>
            <a:r>
              <a:rPr lang="it-IT" dirty="0">
                <a:solidFill>
                  <a:schemeClr val="tx1"/>
                </a:solidFill>
              </a:rPr>
              <a:t> &gt; 4.4)</a:t>
            </a: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  Kuo et al. </a:t>
            </a:r>
            <a:r>
              <a:rPr lang="it-IT" dirty="0" err="1">
                <a:solidFill>
                  <a:schemeClr val="tx1"/>
                </a:solidFill>
              </a:rPr>
              <a:t>Acad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Radiol</a:t>
            </a:r>
            <a:r>
              <a:rPr lang="it-IT" dirty="0">
                <a:solidFill>
                  <a:schemeClr val="tx1"/>
                </a:solidFill>
              </a:rPr>
              <a:t> 2012; 19: 685-92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34DFB84-53FF-418A-B491-65FC221F1404}"/>
              </a:ext>
            </a:extLst>
          </p:cNvPr>
          <p:cNvSpPr/>
          <p:nvPr/>
        </p:nvSpPr>
        <p:spPr>
          <a:xfrm>
            <a:off x="9855500" y="6146344"/>
            <a:ext cx="2140730" cy="5561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7% di metastasi occulte</a:t>
            </a:r>
          </a:p>
        </p:txBody>
      </p:sp>
    </p:spTree>
    <p:extLst>
      <p:ext uri="{BB962C8B-B14F-4D97-AF65-F5344CB8AC3E}">
        <p14:creationId xmlns:p14="http://schemas.microsoft.com/office/powerpoint/2010/main" val="12221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2406737"/>
              </p:ext>
            </p:extLst>
          </p:nvPr>
        </p:nvGraphicFramePr>
        <p:xfrm>
          <a:off x="710514" y="1556791"/>
          <a:ext cx="6017740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2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623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TNM 7 descriptor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TNM</a:t>
                      </a:r>
                      <a:r>
                        <a:rPr lang="en-US" sz="1600" baseline="0" noProof="0" dirty="0"/>
                        <a:t> 8 descriptor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99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M0</a:t>
                      </a:r>
                      <a:r>
                        <a:rPr lang="en-US" sz="1600" baseline="0" noProof="0" dirty="0"/>
                        <a:t> no distant </a:t>
                      </a:r>
                      <a:r>
                        <a:rPr lang="en-US" sz="1600" baseline="0" noProof="0" dirty="0" err="1"/>
                        <a:t>mets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M0</a:t>
                      </a:r>
                      <a:r>
                        <a:rPr lang="en-US" sz="1600" baseline="0" noProof="0" dirty="0"/>
                        <a:t> no change to TNM 7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899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</a:t>
                      </a:r>
                      <a:r>
                        <a:rPr lang="en-US" sz="1600" noProof="0" dirty="0"/>
                        <a:t> distant </a:t>
                      </a:r>
                      <a:r>
                        <a:rPr lang="en-US" sz="1600" noProof="0" dirty="0" err="1"/>
                        <a:t>mets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</a:t>
                      </a:r>
                      <a:r>
                        <a:rPr lang="en-US" sz="1600" noProof="0" dirty="0"/>
                        <a:t> no change to TNM7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0410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M1a</a:t>
                      </a:r>
                      <a:r>
                        <a:rPr lang="en-US" sz="1600" noProof="0" dirty="0"/>
                        <a:t> separate tumor nodule in a contralateral</a:t>
                      </a:r>
                      <a:r>
                        <a:rPr lang="en-US" sz="1600" baseline="0" noProof="0" dirty="0"/>
                        <a:t> lobe; tumor with pleural or pericardial effusion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M1a</a:t>
                      </a:r>
                      <a:r>
                        <a:rPr lang="en-US" sz="1600" noProof="0" dirty="0"/>
                        <a:t> no change to TNM7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4673"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M1b</a:t>
                      </a:r>
                      <a:r>
                        <a:rPr lang="en-US" sz="1600" noProof="0" dirty="0"/>
                        <a:t> distant (</a:t>
                      </a:r>
                      <a:r>
                        <a:rPr lang="en-US" sz="1600" noProof="0" dirty="0" err="1"/>
                        <a:t>extrathoracic</a:t>
                      </a:r>
                      <a:r>
                        <a:rPr lang="en-US" sz="1600" noProof="0" dirty="0"/>
                        <a:t>)</a:t>
                      </a:r>
                      <a:r>
                        <a:rPr lang="en-US" sz="1600" baseline="0" noProof="0" dirty="0"/>
                        <a:t> metastasis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noProof="0" dirty="0"/>
                        <a:t>M1b</a:t>
                      </a:r>
                      <a:r>
                        <a:rPr lang="en-US" sz="1600" noProof="0" dirty="0"/>
                        <a:t> single </a:t>
                      </a:r>
                      <a:r>
                        <a:rPr lang="en-US" sz="1600" noProof="0" dirty="0" err="1"/>
                        <a:t>extrathoracic</a:t>
                      </a:r>
                      <a:r>
                        <a:rPr lang="en-US" sz="1600" baseline="0" noProof="0" dirty="0"/>
                        <a:t> metastasis*, **</a:t>
                      </a:r>
                    </a:p>
                    <a:p>
                      <a:r>
                        <a:rPr lang="en-US" sz="1600" b="1" baseline="0" noProof="0" dirty="0"/>
                        <a:t>M1c</a:t>
                      </a:r>
                      <a:r>
                        <a:rPr lang="en-US" sz="1600" baseline="0" noProof="0" dirty="0"/>
                        <a:t> multiple </a:t>
                      </a:r>
                      <a:r>
                        <a:rPr lang="en-US" sz="1600" baseline="0" noProof="0" dirty="0" err="1"/>
                        <a:t>extrathoracic</a:t>
                      </a:r>
                      <a:r>
                        <a:rPr lang="en-US" sz="1600" baseline="0" noProof="0" dirty="0"/>
                        <a:t> </a:t>
                      </a:r>
                      <a:r>
                        <a:rPr lang="en-US" sz="1600" baseline="0" noProof="0" dirty="0" err="1"/>
                        <a:t>metastass</a:t>
                      </a:r>
                      <a:r>
                        <a:rPr lang="en-US" sz="1600" baseline="0" noProof="0" dirty="0"/>
                        <a:t> in one or more organs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Segnaposto contenuto 10" descr="art_10.1007_s00066-017-1118-9.pdf - Adobe Acrobat Reader DC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0" t="38092" r="26982"/>
          <a:stretch/>
        </p:blipFill>
        <p:spPr>
          <a:xfrm>
            <a:off x="6898970" y="1556791"/>
            <a:ext cx="4248472" cy="2880320"/>
          </a:xfrm>
          <a:ln w="19050">
            <a:solidFill>
              <a:srgbClr val="0070C0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6898970" y="4581127"/>
            <a:ext cx="4248472" cy="15121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*OS M1b disease staged with PET/CT = 21.4 mo.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</a:rPr>
              <a:t>vs.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*OS M1b staging without PET/CT = 7.0 mo.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</a:rPr>
              <a:t>(p= 0.0296)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71152" y="6093295"/>
            <a:ext cx="5529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**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includes</a:t>
            </a:r>
            <a:r>
              <a:rPr lang="it-IT" sz="1400" dirty="0"/>
              <a:t> </a:t>
            </a:r>
            <a:r>
              <a:rPr lang="it-IT" sz="1400" dirty="0" err="1"/>
              <a:t>involvement</a:t>
            </a:r>
            <a:r>
              <a:rPr lang="it-IT" sz="1400" dirty="0"/>
              <a:t> of a single </a:t>
            </a:r>
            <a:r>
              <a:rPr lang="it-IT" sz="1400" dirty="0" err="1"/>
              <a:t>distant</a:t>
            </a:r>
            <a:r>
              <a:rPr lang="it-IT" sz="1400" dirty="0"/>
              <a:t> (</a:t>
            </a:r>
            <a:r>
              <a:rPr lang="it-IT" sz="1400" dirty="0" err="1"/>
              <a:t>nonregional</a:t>
            </a:r>
            <a:r>
              <a:rPr lang="it-IT" sz="1400" dirty="0"/>
              <a:t>) </a:t>
            </a:r>
            <a:r>
              <a:rPr lang="it-IT" sz="1400" dirty="0" err="1"/>
              <a:t>lymph</a:t>
            </a:r>
            <a:r>
              <a:rPr lang="it-IT" sz="1400" dirty="0"/>
              <a:t> </a:t>
            </a:r>
            <a:r>
              <a:rPr lang="it-IT" sz="1400" dirty="0" err="1"/>
              <a:t>node</a:t>
            </a:r>
            <a:endParaRPr lang="en-US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898970" y="610868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/>
              <a:t>Tufman</a:t>
            </a:r>
            <a:r>
              <a:rPr lang="it-IT" sz="1200" dirty="0"/>
              <a:t> A, </a:t>
            </a:r>
            <a:r>
              <a:rPr lang="it-IT" sz="1200" dirty="0" err="1"/>
              <a:t>Stahlenther</a:t>
            </a:r>
            <a:r>
              <a:rPr lang="it-IT" sz="1200" dirty="0"/>
              <a:t> </a:t>
            </a:r>
            <a:r>
              <a:rPr lang="it-IT" sz="1200" dirty="0" err="1"/>
              <a:t>Onkol</a:t>
            </a:r>
            <a:r>
              <a:rPr lang="it-IT" sz="1200" dirty="0"/>
              <a:t> 2017; 193: 392-401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B093C9-52D2-4978-BA52-CB9A036A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14" y="324532"/>
            <a:ext cx="10515600" cy="1325563"/>
          </a:xfrm>
        </p:spPr>
        <p:txBody>
          <a:bodyPr/>
          <a:lstStyle/>
          <a:p>
            <a:r>
              <a:rPr lang="it-IT" dirty="0"/>
              <a:t>Stadiazione: parametro 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276D1-67B8-4CE8-9584-59BDAA3A82FD}"/>
              </a:ext>
            </a:extLst>
          </p:cNvPr>
          <p:cNvSpPr/>
          <p:nvPr/>
        </p:nvSpPr>
        <p:spPr>
          <a:xfrm>
            <a:off x="512805" y="1556791"/>
            <a:ext cx="6307493" cy="4536504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Recente meta-analisi su 1326 pazienti:</a:t>
            </a:r>
          </a:p>
          <a:p>
            <a:pPr algn="ctr"/>
            <a:r>
              <a:rPr lang="it-IT" sz="2400" dirty="0" err="1"/>
              <a:t>Pooled</a:t>
            </a:r>
            <a:r>
              <a:rPr lang="it-IT" sz="2400" dirty="0"/>
              <a:t> </a:t>
            </a:r>
            <a:r>
              <a:rPr lang="it-IT" sz="2400" dirty="0" err="1"/>
              <a:t>sensitivity</a:t>
            </a:r>
            <a:r>
              <a:rPr lang="it-IT" sz="2400" dirty="0"/>
              <a:t>: 81%</a:t>
            </a:r>
          </a:p>
          <a:p>
            <a:pPr algn="ctr"/>
            <a:r>
              <a:rPr lang="it-IT" sz="2400" dirty="0" err="1"/>
              <a:t>Pooled</a:t>
            </a:r>
            <a:r>
              <a:rPr lang="it-IT" sz="2400" dirty="0"/>
              <a:t> </a:t>
            </a:r>
            <a:r>
              <a:rPr lang="it-IT" sz="2400" dirty="0" err="1"/>
              <a:t>specificity</a:t>
            </a:r>
            <a:r>
              <a:rPr lang="it-IT" sz="2400" dirty="0"/>
              <a:t>: 96%</a:t>
            </a:r>
          </a:p>
          <a:p>
            <a:pPr algn="ctr"/>
            <a:r>
              <a:rPr lang="it-IT" sz="2400" dirty="0"/>
              <a:t>DOR: 117</a:t>
            </a:r>
          </a:p>
          <a:p>
            <a:pPr algn="ctr"/>
            <a:r>
              <a:rPr lang="it-IT" sz="2400" dirty="0"/>
              <a:t>LR+: 22.9</a:t>
            </a:r>
          </a:p>
          <a:p>
            <a:pPr algn="ctr"/>
            <a:r>
              <a:rPr lang="it-IT" sz="2400" dirty="0"/>
              <a:t>LR-:0.20</a:t>
            </a:r>
          </a:p>
          <a:p>
            <a:pPr algn="ctr"/>
            <a:endParaRPr lang="it-IT" sz="2400" dirty="0"/>
          </a:p>
          <a:p>
            <a:pPr algn="ctr"/>
            <a:r>
              <a:rPr lang="it-IT" sz="1600" dirty="0"/>
              <a:t>Cancer Management and </a:t>
            </a:r>
            <a:r>
              <a:rPr lang="it-IT" sz="1600" dirty="0" err="1"/>
              <a:t>Research</a:t>
            </a:r>
            <a:r>
              <a:rPr lang="it-IT" sz="1600" dirty="0"/>
              <a:t> 2018; 10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CFF1AA-D3EA-4F17-8CAD-49E6994898C2}"/>
              </a:ext>
            </a:extLst>
          </p:cNvPr>
          <p:cNvCxnSpPr/>
          <p:nvPr/>
        </p:nvCxnSpPr>
        <p:spPr>
          <a:xfrm>
            <a:off x="641897" y="6465955"/>
            <a:ext cx="11550103" cy="1457"/>
          </a:xfrm>
          <a:prstGeom prst="line">
            <a:avLst/>
          </a:prstGeom>
          <a:ln w="127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6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1963</Words>
  <Application>Microsoft Office PowerPoint</Application>
  <PresentationFormat>Widescreen</PresentationFormat>
  <Paragraphs>584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HcxnfcAdvTT7329fd89.I</vt:lpstr>
      <vt:lpstr>Office Theme</vt:lpstr>
      <vt:lpstr>La medicina nucleare nella valutazione del tumore al polmone</vt:lpstr>
      <vt:lpstr>Medicina nucleare e tumore polmonare</vt:lpstr>
      <vt:lpstr>Indicazioni cliniche</vt:lpstr>
      <vt:lpstr>Linee guida</vt:lpstr>
      <vt:lpstr>Istologia</vt:lpstr>
      <vt:lpstr>Caratterizzazione e stadiazione</vt:lpstr>
      <vt:lpstr>Stadiazione: parametro N</vt:lpstr>
      <vt:lpstr>Stadiazione: parametro N</vt:lpstr>
      <vt:lpstr>Stadiazione: parametro M</vt:lpstr>
      <vt:lpstr>PET/CT e metastasi ossee</vt:lpstr>
      <vt:lpstr>PET/CT e metastasi cerebrali</vt:lpstr>
      <vt:lpstr>PET/CT e altre sedi di metastasi </vt:lpstr>
      <vt:lpstr>Stadiazione: cambio stadio e management</vt:lpstr>
      <vt:lpstr>Ristadiazione</vt:lpstr>
      <vt:lpstr>RT planning</vt:lpstr>
      <vt:lpstr>Valutazione della risposta al trattamento</vt:lpstr>
      <vt:lpstr>Predictive and prognostic value of early response assessment using 18FDG-PET in advanced non-small cell lung cancer patients treated with erlotinib Tiseo et al Canc Chem Pharm 2014; 299-307</vt:lpstr>
      <vt:lpstr>Downregulation of 18F-FDG uptake in PET as an early pharmacodynamic effect in treatment of non-small cell lung cancer with the mTOR inhibitor Everolimus</vt:lpstr>
      <vt:lpstr>Selezione pazienti da candidare alla immunoterapia-1</vt:lpstr>
      <vt:lpstr>Selezione pazienti da candidare alla immunoterapia-2</vt:lpstr>
      <vt:lpstr>Oltre FDG nella valutazione della immunoterapia</vt:lpstr>
      <vt:lpstr>Conclusioni</vt:lpstr>
      <vt:lpstr>Grazie! laura.evangelista@iov.veneto.it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medicina nucleare nella valutazione del tumore al polmone</dc:title>
  <dc:creator>Laura Evangelista</dc:creator>
  <cp:lastModifiedBy>Laura Evangelista</cp:lastModifiedBy>
  <cp:revision>214</cp:revision>
  <dcterms:created xsi:type="dcterms:W3CDTF">2019-06-04T04:02:38Z</dcterms:created>
  <dcterms:modified xsi:type="dcterms:W3CDTF">2022-05-04T13:15:29Z</dcterms:modified>
</cp:coreProperties>
</file>