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7" r:id="rId8"/>
    <p:sldId id="270" r:id="rId9"/>
    <p:sldId id="271" r:id="rId10"/>
    <p:sldId id="278" r:id="rId11"/>
    <p:sldId id="266" r:id="rId12"/>
    <p:sldId id="276" r:id="rId13"/>
    <p:sldId id="283" r:id="rId14"/>
    <p:sldId id="288" r:id="rId15"/>
    <p:sldId id="272" r:id="rId16"/>
    <p:sldId id="287" r:id="rId17"/>
    <p:sldId id="540" r:id="rId18"/>
    <p:sldId id="539" r:id="rId19"/>
    <p:sldId id="541" r:id="rId20"/>
    <p:sldId id="542" r:id="rId21"/>
    <p:sldId id="543" r:id="rId22"/>
    <p:sldId id="544" r:id="rId23"/>
    <p:sldId id="545" r:id="rId24"/>
    <p:sldId id="546" r:id="rId25"/>
    <p:sldId id="547" r:id="rId26"/>
    <p:sldId id="548" r:id="rId27"/>
    <p:sldId id="549" r:id="rId28"/>
    <p:sldId id="556" r:id="rId29"/>
    <p:sldId id="558" r:id="rId30"/>
    <p:sldId id="550" r:id="rId31"/>
    <p:sldId id="551" r:id="rId32"/>
    <p:sldId id="552" r:id="rId33"/>
    <p:sldId id="563" r:id="rId34"/>
    <p:sldId id="553" r:id="rId35"/>
    <p:sldId id="564" r:id="rId36"/>
    <p:sldId id="555" r:id="rId37"/>
    <p:sldId id="561" r:id="rId38"/>
    <p:sldId id="565" r:id="rId39"/>
    <p:sldId id="566" r:id="rId40"/>
    <p:sldId id="567" r:id="rId41"/>
    <p:sldId id="568" r:id="rId42"/>
    <p:sldId id="569" r:id="rId43"/>
    <p:sldId id="570" r:id="rId44"/>
    <p:sldId id="573" r:id="rId45"/>
    <p:sldId id="574" r:id="rId46"/>
    <p:sldId id="577" r:id="rId47"/>
    <p:sldId id="572" r:id="rId48"/>
    <p:sldId id="575" r:id="rId49"/>
    <p:sldId id="580" r:id="rId50"/>
    <p:sldId id="581" r:id="rId51"/>
    <p:sldId id="579" r:id="rId52"/>
    <p:sldId id="578" r:id="rId53"/>
    <p:sldId id="582" r:id="rId5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C735-C542-441E-A018-46AD23173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22AF-3D31-4C34-A644-FEFB60074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E47BF-7096-4BB7-9F27-27870846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DCE02-0C02-404D-BBE6-057803FF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A0662-05DA-42C2-A170-2EA0E3FD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68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57F3-5C49-4DDF-84BD-86E5A7B7F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A8B58-B4B2-40DF-8767-5950AC8E2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8BE66-9E46-4290-B93C-F9F38A9E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3EADE-C57F-4607-843F-D538F74E8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9C571-1C69-4709-ADB4-B97F28BF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49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2A144C-E7DF-4F5C-A33A-84A26DEC98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24D2C-2B65-4292-9B8C-7CF37AFE4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7DD7F-40C8-4E9D-8086-7782802B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8A429-7681-4ECF-B8A1-EBC0B84B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AA672-A81F-435E-A46F-AEFA3F29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88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4182-47AF-4C59-9616-11482F96E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A9ABA-16E3-44DC-92A0-124BD831D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65CFA-2295-47B0-A714-CB77CC86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7226-BF16-495D-BDBD-AE32491E5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9BD58-B0B3-474D-B401-6FD8EE83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56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317B-23C4-4E22-84CB-73B8364C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78A4D-8336-441D-94E3-7FE0B1E84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A2865-1641-43C1-8FA8-B2FB0600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AA349-B6F4-4688-87AF-B4C17C6A4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CFBF8-125D-49B7-BF8D-368FEDAB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989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60BD-D407-4886-8C58-5D8F9634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8ECBB-56FD-4CD3-A0CE-3B2563549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01E55-5C61-4693-BEB7-CE45BA83D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0584A-AFFC-40D1-B2BD-4AACC9EC3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67633-AEA5-4F1A-ACE8-5894355E6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56401-E918-44A5-8383-ED47CBCB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14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08D8-FF79-4A82-A246-8F463536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4BD82-E1B0-41A0-9082-6DCBB093F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FC094-D9B8-4854-9751-D50DA8E76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D4230-4D91-4D3F-AB00-A9BFD6096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89764-ECB3-4BF0-BDDC-3EA5E5795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39043-63C1-48F9-A07B-8979CEA1E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AFDB2E-69BB-4383-91C1-6BCED425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FE0B6-1F01-4E6B-B2B9-37B1B024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28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CE89-EBA9-45B2-A457-0FAB9727D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07214-59D1-45F4-A1AA-9939223B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6FF05-915B-40C3-9882-5C050DC7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F317F-22FD-44ED-8911-E89FB8C4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10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49D61-0626-49FB-8AED-8B41BF04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E722D-25F7-4BC1-B04F-57DA06097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16279-1FA0-4023-B7DC-C8AC1B5E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03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28F4E-A4D8-4332-99CD-1EE82FF5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FC1A1-C2D2-4526-AD2E-F2D2B479E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7C277-9EA3-4049-865B-6E9BE40AF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4608C-428D-4A6E-906B-B26D5978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8E6A6-6686-4A4A-A5DA-442A29FA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609C8-3113-4952-8E30-82B37703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50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06ED-BD81-44DE-967D-A0533EF9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9A863-829C-410D-B4B9-A9D8B16D5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27E12-9AD1-4341-A5DB-347ABA71F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14866-2AFD-4345-B8C5-D0D49AF3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0EBDF-608F-4AD3-9E93-CD4FD4FB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11414-88F5-4D71-B751-76E4810F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44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6C585-7FFD-4365-9BF8-FF62F9D0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5329C-F5DA-49F7-8437-59B407334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BFBDF-C408-4084-A2AA-F781B23FE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0C8B1-2EC7-4104-A6F9-F931E448217E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E052-BF72-4332-8AD8-F348F73C2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C9821-8DE0-4F03-96F2-AB4DECF40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9B49C-C4F2-473F-AC25-7F28015152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34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ts.org/the_registry.htlm" TargetMode="External"/><Relationship Id="rId2" Type="http://schemas.openxmlformats.org/officeDocument/2006/relationships/hyperlink" Target="http://www.aiom.it/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mailto:laura.evangelista@unipd.i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FD95-8EE6-440E-B321-515C32B3D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Tumori neuroendocrini: ruolo attuale della medicina nucleare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0D354-E630-4A5B-B712-278ABAE6E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75670"/>
          </a:xfrm>
        </p:spPr>
        <p:txBody>
          <a:bodyPr anchor="ctr">
            <a:normAutofit/>
          </a:bodyPr>
          <a:lstStyle/>
          <a:p>
            <a:r>
              <a:rPr lang="it-IT"/>
              <a:t>Prof.</a:t>
            </a:r>
            <a:r>
              <a:rPr lang="it-IT" dirty="0"/>
              <a:t>ssa Laura Evangelista</a:t>
            </a:r>
          </a:p>
          <a:p>
            <a:r>
              <a:rPr lang="it-IT" sz="2000" dirty="0"/>
              <a:t>UOC Medicina Nucleare, Dipartimento di Medicina DIMED, Università di Padova</a:t>
            </a:r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09043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6C20-8208-49A5-82B2-721A76898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GEP-NET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B265D5-9C67-4E68-8281-F6AC457119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79100" cy="4377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694">
                  <a:extLst>
                    <a:ext uri="{9D8B030D-6E8A-4147-A177-3AD203B41FA5}">
                      <a16:colId xmlns:a16="http://schemas.microsoft.com/office/drawing/2014/main" val="26698067"/>
                    </a:ext>
                  </a:extLst>
                </a:gridCol>
                <a:gridCol w="2694848">
                  <a:extLst>
                    <a:ext uri="{9D8B030D-6E8A-4147-A177-3AD203B41FA5}">
                      <a16:colId xmlns:a16="http://schemas.microsoft.com/office/drawing/2014/main" val="1650081026"/>
                    </a:ext>
                  </a:extLst>
                </a:gridCol>
                <a:gridCol w="2688779">
                  <a:extLst>
                    <a:ext uri="{9D8B030D-6E8A-4147-A177-3AD203B41FA5}">
                      <a16:colId xmlns:a16="http://schemas.microsoft.com/office/drawing/2014/main" val="3578163518"/>
                    </a:ext>
                  </a:extLst>
                </a:gridCol>
                <a:gridCol w="2688779">
                  <a:extLst>
                    <a:ext uri="{9D8B030D-6E8A-4147-A177-3AD203B41FA5}">
                      <a16:colId xmlns:a16="http://schemas.microsoft.com/office/drawing/2014/main" val="1376439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WHO 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WHO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WHO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WHO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59104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400050" indent="-400050">
                        <a:buAutoNum type="romanUcPeriod"/>
                      </a:pPr>
                      <a:r>
                        <a:rPr lang="it-IT" dirty="0" err="1"/>
                        <a:t>Carcinoid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 </a:t>
                      </a:r>
                      <a:r>
                        <a:rPr lang="it-IT" dirty="0" err="1"/>
                        <a:t>Well-differentiated</a:t>
                      </a:r>
                      <a:r>
                        <a:rPr lang="it-IT" dirty="0"/>
                        <a:t> endocrine </a:t>
                      </a:r>
                      <a:r>
                        <a:rPr lang="it-IT" dirty="0" err="1"/>
                        <a:t>tumor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 NET G1 (</a:t>
                      </a:r>
                      <a:r>
                        <a:rPr lang="it-IT" dirty="0" err="1"/>
                        <a:t>carcinoid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 NET G1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9966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 </a:t>
                      </a:r>
                      <a:r>
                        <a:rPr lang="it-IT" dirty="0" err="1"/>
                        <a:t>Well-differentiated</a:t>
                      </a:r>
                      <a:r>
                        <a:rPr lang="it-IT" dirty="0"/>
                        <a:t> endocrine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 NET 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 NET 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81154"/>
                  </a:ext>
                </a:extLst>
              </a:tr>
              <a:tr h="60007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3. </a:t>
                      </a:r>
                      <a:r>
                        <a:rPr lang="it-IT" dirty="0" err="1"/>
                        <a:t>Poorly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differentiated</a:t>
                      </a:r>
                      <a:r>
                        <a:rPr lang="it-IT" dirty="0"/>
                        <a:t> endocrine carcinoma (small </a:t>
                      </a:r>
                      <a:r>
                        <a:rPr lang="it-IT" dirty="0" err="1"/>
                        <a:t>cell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3. NEC (large-</a:t>
                      </a:r>
                      <a:r>
                        <a:rPr lang="it-IT" dirty="0" err="1"/>
                        <a:t>cell</a:t>
                      </a:r>
                      <a:r>
                        <a:rPr lang="it-IT" dirty="0"/>
                        <a:t> or small-</a:t>
                      </a:r>
                      <a:r>
                        <a:rPr lang="it-IT" dirty="0" err="1"/>
                        <a:t>cell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type</a:t>
                      </a:r>
                      <a:r>
                        <a:rPr lang="it-IT" dirty="0"/>
                        <a:t>; G3)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3. NET G3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743456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4. NEC G3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66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II. </a:t>
                      </a:r>
                      <a:r>
                        <a:rPr lang="it-IT" dirty="0" err="1"/>
                        <a:t>Mucocarcinoid</a:t>
                      </a:r>
                      <a:endParaRPr lang="it-IT" dirty="0"/>
                    </a:p>
                    <a:p>
                      <a:r>
                        <a:rPr lang="it-IT" dirty="0"/>
                        <a:t>III. Mixed </a:t>
                      </a:r>
                      <a:r>
                        <a:rPr lang="it-IT" dirty="0" err="1"/>
                        <a:t>form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carcinoid</a:t>
                      </a:r>
                      <a:r>
                        <a:rPr lang="it-IT" dirty="0"/>
                        <a:t> – Adenocarcinoma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4. Mixed </a:t>
                      </a:r>
                      <a:r>
                        <a:rPr lang="it-IT" dirty="0" err="1"/>
                        <a:t>exocrine</a:t>
                      </a:r>
                      <a:r>
                        <a:rPr lang="it-IT" dirty="0"/>
                        <a:t>-endocrine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4. Mixed </a:t>
                      </a:r>
                      <a:r>
                        <a:rPr lang="it-IT" dirty="0" err="1"/>
                        <a:t>adenoneuroendocrine</a:t>
                      </a:r>
                      <a:r>
                        <a:rPr lang="it-IT" dirty="0"/>
                        <a:t> carcinoma (MANEC)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 </a:t>
                      </a:r>
                      <a:r>
                        <a:rPr lang="it-IT" dirty="0" err="1"/>
                        <a:t>MiNEN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12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IV. </a:t>
                      </a:r>
                      <a:r>
                        <a:rPr lang="it-IT" dirty="0" err="1"/>
                        <a:t>Pseudotumor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lesions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 </a:t>
                      </a:r>
                      <a:r>
                        <a:rPr lang="it-IT" dirty="0" err="1"/>
                        <a:t>Tumor</a:t>
                      </a:r>
                      <a:r>
                        <a:rPr lang="it-IT" dirty="0"/>
                        <a:t>-like </a:t>
                      </a:r>
                      <a:r>
                        <a:rPr lang="it-IT" dirty="0" err="1"/>
                        <a:t>lesions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 </a:t>
                      </a:r>
                      <a:r>
                        <a:rPr lang="it-IT" dirty="0" err="1"/>
                        <a:t>Hyperplastic</a:t>
                      </a:r>
                      <a:r>
                        <a:rPr lang="it-IT" dirty="0"/>
                        <a:t> and </a:t>
                      </a:r>
                      <a:r>
                        <a:rPr lang="it-IT" dirty="0" err="1"/>
                        <a:t>preneoplastic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lesions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6. </a:t>
                      </a:r>
                      <a:r>
                        <a:rPr lang="it-IT" dirty="0" err="1"/>
                        <a:t>Hyperplastic</a:t>
                      </a:r>
                      <a:r>
                        <a:rPr lang="it-IT" dirty="0"/>
                        <a:t> and </a:t>
                      </a:r>
                      <a:r>
                        <a:rPr lang="it-IT" dirty="0" err="1"/>
                        <a:t>preneoplastic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lesions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727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283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D82F-7535-4B9B-B2C1-E9FAC1C3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Grading</a:t>
            </a:r>
            <a:r>
              <a:rPr lang="it-IT" dirty="0"/>
              <a:t> – NET del tratto GI e pancreas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3CC305-BF8B-4ABD-BB3F-DB3FD9F2D1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067269"/>
              </p:ext>
            </p:extLst>
          </p:nvPr>
        </p:nvGraphicFramePr>
        <p:xfrm>
          <a:off x="717550" y="2566670"/>
          <a:ext cx="10636252" cy="2954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9063">
                  <a:extLst>
                    <a:ext uri="{9D8B030D-6E8A-4147-A177-3AD203B41FA5}">
                      <a16:colId xmlns:a16="http://schemas.microsoft.com/office/drawing/2014/main" val="595507809"/>
                    </a:ext>
                  </a:extLst>
                </a:gridCol>
                <a:gridCol w="2659063">
                  <a:extLst>
                    <a:ext uri="{9D8B030D-6E8A-4147-A177-3AD203B41FA5}">
                      <a16:colId xmlns:a16="http://schemas.microsoft.com/office/drawing/2014/main" val="2467075185"/>
                    </a:ext>
                  </a:extLst>
                </a:gridCol>
                <a:gridCol w="2659063">
                  <a:extLst>
                    <a:ext uri="{9D8B030D-6E8A-4147-A177-3AD203B41FA5}">
                      <a16:colId xmlns:a16="http://schemas.microsoft.com/office/drawing/2014/main" val="2656643540"/>
                    </a:ext>
                  </a:extLst>
                </a:gridCol>
                <a:gridCol w="2659063">
                  <a:extLst>
                    <a:ext uri="{9D8B030D-6E8A-4147-A177-3AD203B41FA5}">
                      <a16:colId xmlns:a16="http://schemas.microsoft.com/office/drawing/2014/main" val="2389827708"/>
                    </a:ext>
                  </a:extLst>
                </a:gridCol>
              </a:tblGrid>
              <a:tr h="778611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Tumore neuroendocrino (o carcinoide)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Tumore neuroendocrino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Carcinoma neuroendocrino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326648"/>
                  </a:ext>
                </a:extLst>
              </a:tr>
              <a:tr h="451100">
                <a:tc>
                  <a:txBody>
                    <a:bodyPr/>
                    <a:lstStyle/>
                    <a:p>
                      <a:r>
                        <a:rPr lang="it-IT" dirty="0"/>
                        <a:t>Classificazione istologica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Ben differenziato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Moderatamente differenziato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Scarsamente differenziato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975220"/>
                  </a:ext>
                </a:extLst>
              </a:tr>
              <a:tr h="451100">
                <a:tc>
                  <a:txBody>
                    <a:bodyPr/>
                    <a:lstStyle/>
                    <a:p>
                      <a:r>
                        <a:rPr lang="it-IT" dirty="0"/>
                        <a:t>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G1 (basso grado)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G2 (grado intermedio)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G3 (alto grado)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643179"/>
                  </a:ext>
                </a:extLst>
              </a:tr>
              <a:tr h="451100">
                <a:tc>
                  <a:txBody>
                    <a:bodyPr/>
                    <a:lstStyle/>
                    <a:p>
                      <a:r>
                        <a:rPr lang="it-IT" dirty="0"/>
                        <a:t>Tasso di mitosi (</a:t>
                      </a:r>
                      <a:r>
                        <a:rPr lang="it-IT" dirty="0" err="1"/>
                        <a:t>mitoses</a:t>
                      </a:r>
                      <a:r>
                        <a:rPr lang="it-IT" dirty="0"/>
                        <a:t>/10 HPF*)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&lt;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374664"/>
                  </a:ext>
                </a:extLst>
              </a:tr>
              <a:tr h="444920">
                <a:tc>
                  <a:txBody>
                    <a:bodyPr/>
                    <a:lstStyle/>
                    <a:p>
                      <a:r>
                        <a:rPr lang="it-IT" dirty="0"/>
                        <a:t>Ki67 index % 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&lt;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970027"/>
                  </a:ext>
                </a:extLst>
              </a:tr>
            </a:tbl>
          </a:graphicData>
        </a:graphic>
      </p:graphicFrame>
      <p:sp>
        <p:nvSpPr>
          <p:cNvPr id="6" name="Flowchart: Merge 5">
            <a:extLst>
              <a:ext uri="{FF2B5EF4-FFF2-40B4-BE49-F238E27FC236}">
                <a16:creationId xmlns:a16="http://schemas.microsoft.com/office/drawing/2014/main" id="{609BAF73-4071-461B-9E65-EDB27536F461}"/>
              </a:ext>
            </a:extLst>
          </p:cNvPr>
          <p:cNvSpPr/>
          <p:nvPr/>
        </p:nvSpPr>
        <p:spPr>
          <a:xfrm rot="5179199">
            <a:off x="6991312" y="-1584172"/>
            <a:ext cx="970166" cy="7680516"/>
          </a:xfrm>
          <a:prstGeom prst="flowChartMerge">
            <a:avLst/>
          </a:prstGeom>
          <a:gradFill flip="none" rotWithShape="1">
            <a:gsLst>
              <a:gs pos="85000">
                <a:schemeClr val="accent2">
                  <a:lumMod val="0"/>
                  <a:lumOff val="100000"/>
                </a:schemeClr>
              </a:gs>
              <a:gs pos="44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ACC8B-AE60-439C-9D99-356D6D98145D}"/>
              </a:ext>
            </a:extLst>
          </p:cNvPr>
          <p:cNvSpPr txBox="1"/>
          <p:nvPr/>
        </p:nvSpPr>
        <p:spPr>
          <a:xfrm>
            <a:off x="10318750" y="1914723"/>
            <a:ext cx="77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Scarsa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14F33-E18E-4191-91AB-BC3EB77ED69C}"/>
              </a:ext>
            </a:extLst>
          </p:cNvPr>
          <p:cNvSpPr txBox="1"/>
          <p:nvPr/>
        </p:nvSpPr>
        <p:spPr>
          <a:xfrm>
            <a:off x="3816350" y="198548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Buona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E63AF-E3F2-4FEE-8718-BACF76AA8483}"/>
              </a:ext>
            </a:extLst>
          </p:cNvPr>
          <p:cNvSpPr txBox="1"/>
          <p:nvPr/>
        </p:nvSpPr>
        <p:spPr>
          <a:xfrm>
            <a:off x="7019193" y="1525519"/>
            <a:ext cx="9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Prognosi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53AAE-5FB0-4E20-B319-89BE65696FAD}"/>
              </a:ext>
            </a:extLst>
          </p:cNvPr>
          <p:cNvSpPr/>
          <p:nvPr/>
        </p:nvSpPr>
        <p:spPr>
          <a:xfrm>
            <a:off x="3441700" y="5572259"/>
            <a:ext cx="5092700" cy="6126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Lenta crescita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3B9587-2F8C-4953-A436-AC629E7857F5}"/>
              </a:ext>
            </a:extLst>
          </p:cNvPr>
          <p:cNvSpPr/>
          <p:nvPr/>
        </p:nvSpPr>
        <p:spPr>
          <a:xfrm>
            <a:off x="8604250" y="5572259"/>
            <a:ext cx="2749550" cy="6126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Cresita</a:t>
            </a:r>
            <a:r>
              <a:rPr lang="it-IT" dirty="0"/>
              <a:t> rapida</a:t>
            </a:r>
          </a:p>
          <a:p>
            <a:pPr algn="ctr"/>
            <a:r>
              <a:rPr lang="it-IT" dirty="0"/>
              <a:t>Tipo cellule piccole/ grandi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AB481-F652-4888-9367-70D406F68E13}"/>
              </a:ext>
            </a:extLst>
          </p:cNvPr>
          <p:cNvSpPr txBox="1"/>
          <p:nvPr/>
        </p:nvSpPr>
        <p:spPr>
          <a:xfrm>
            <a:off x="717550" y="623569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*High power </a:t>
            </a:r>
            <a:r>
              <a:rPr lang="it-IT" sz="1200" dirty="0" err="1"/>
              <a:t>microscopic</a:t>
            </a:r>
            <a:r>
              <a:rPr lang="it-IT" sz="1200" dirty="0"/>
              <a:t> field: </a:t>
            </a:r>
            <a:r>
              <a:rPr lang="it-IT" sz="1200" dirty="0" err="1"/>
              <a:t>at</a:t>
            </a:r>
            <a:r>
              <a:rPr lang="it-IT" sz="1200" dirty="0"/>
              <a:t> </a:t>
            </a:r>
            <a:r>
              <a:rPr lang="it-IT" sz="1200" dirty="0" err="1"/>
              <a:t>least</a:t>
            </a:r>
            <a:r>
              <a:rPr lang="it-IT" sz="1200" dirty="0"/>
              <a:t> 50 fields for WHO; </a:t>
            </a:r>
            <a:r>
              <a:rPr lang="it-IT" sz="1200" dirty="0" err="1"/>
              <a:t>at</a:t>
            </a:r>
            <a:r>
              <a:rPr lang="it-IT" sz="1200" dirty="0"/>
              <a:t> </a:t>
            </a:r>
            <a:r>
              <a:rPr lang="it-IT" sz="1200" dirty="0" err="1"/>
              <a:t>least</a:t>
            </a:r>
            <a:r>
              <a:rPr lang="it-IT" sz="1200" dirty="0"/>
              <a:t> 40 fields for ENETS; **in the </a:t>
            </a:r>
            <a:r>
              <a:rPr lang="it-IT" sz="1200" dirty="0" err="1"/>
              <a:t>highest</a:t>
            </a:r>
            <a:r>
              <a:rPr lang="it-IT" sz="1200" dirty="0"/>
              <a:t> </a:t>
            </a:r>
            <a:r>
              <a:rPr lang="it-IT" sz="1200" dirty="0" err="1"/>
              <a:t>density</a:t>
            </a:r>
            <a:r>
              <a:rPr lang="it-IT" sz="1200" dirty="0"/>
              <a:t> of Ki67+ </a:t>
            </a:r>
            <a:r>
              <a:rPr lang="it-IT" sz="1200" dirty="0" err="1"/>
              <a:t>cells</a:t>
            </a:r>
            <a:r>
              <a:rPr lang="it-IT" sz="1200" dirty="0"/>
              <a:t>; WHO </a:t>
            </a:r>
            <a:r>
              <a:rPr lang="it-IT" sz="1200" dirty="0" err="1"/>
              <a:t>requires</a:t>
            </a:r>
            <a:r>
              <a:rPr lang="it-IT" sz="1200" dirty="0"/>
              <a:t> 500-2000 </a:t>
            </a:r>
            <a:r>
              <a:rPr lang="it-IT" sz="1200" dirty="0" err="1"/>
              <a:t>tumor</a:t>
            </a:r>
            <a:r>
              <a:rPr lang="it-IT" sz="1200" dirty="0"/>
              <a:t> </a:t>
            </a:r>
            <a:r>
              <a:rPr lang="it-IT" sz="1200" dirty="0" err="1"/>
              <a:t>cells</a:t>
            </a:r>
            <a:r>
              <a:rPr lang="it-IT" sz="1200" dirty="0"/>
              <a:t> – ENETS </a:t>
            </a:r>
            <a:r>
              <a:rPr lang="it-IT" sz="1200" dirty="0" err="1"/>
              <a:t>requires</a:t>
            </a:r>
            <a:r>
              <a:rPr lang="it-IT" sz="1200" dirty="0"/>
              <a:t> 2000 </a:t>
            </a:r>
            <a:r>
              <a:rPr lang="it-IT" sz="1200" dirty="0" err="1"/>
              <a:t>tumor</a:t>
            </a:r>
            <a:r>
              <a:rPr lang="it-IT" sz="1200" dirty="0"/>
              <a:t> </a:t>
            </a:r>
            <a:r>
              <a:rPr lang="it-IT" sz="1200" dirty="0" err="1"/>
              <a:t>cells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62483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233865E-009D-42E7-8877-5CEB05401F62}"/>
              </a:ext>
            </a:extLst>
          </p:cNvPr>
          <p:cNvSpPr/>
          <p:nvPr/>
        </p:nvSpPr>
        <p:spPr>
          <a:xfrm rot="5400000">
            <a:off x="1190625" y="1006475"/>
            <a:ext cx="4000500" cy="5505450"/>
          </a:xfrm>
          <a:prstGeom prst="triangle">
            <a:avLst>
              <a:gd name="adj" fmla="val 4952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7582245-CCF1-4280-B748-6C1731177793}"/>
              </a:ext>
            </a:extLst>
          </p:cNvPr>
          <p:cNvSpPr/>
          <p:nvPr/>
        </p:nvSpPr>
        <p:spPr>
          <a:xfrm rot="16200000">
            <a:off x="6734175" y="962025"/>
            <a:ext cx="2755900" cy="6877050"/>
          </a:xfrm>
          <a:prstGeom prst="triangle">
            <a:avLst>
              <a:gd name="adj" fmla="val 5021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0976E4-0CCB-4F8D-839F-8E27D6B8218B}"/>
              </a:ext>
            </a:extLst>
          </p:cNvPr>
          <p:cNvCxnSpPr>
            <a:cxnSpLocks/>
          </p:cNvCxnSpPr>
          <p:nvPr/>
        </p:nvCxnSpPr>
        <p:spPr>
          <a:xfrm>
            <a:off x="304800" y="5937250"/>
            <a:ext cx="11360150" cy="63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713B11-3F17-4825-ABDB-ACC2C710A948}"/>
              </a:ext>
            </a:extLst>
          </p:cNvPr>
          <p:cNvSpPr txBox="1"/>
          <p:nvPr/>
        </p:nvSpPr>
        <p:spPr>
          <a:xfrm>
            <a:off x="419100" y="593725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241AA-60E9-42C7-8B73-0758A95E0062}"/>
              </a:ext>
            </a:extLst>
          </p:cNvPr>
          <p:cNvSpPr txBox="1"/>
          <p:nvPr/>
        </p:nvSpPr>
        <p:spPr>
          <a:xfrm>
            <a:off x="1174750" y="594360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FA9B7-AD92-4DE8-A3E3-C7E5F2CC3B25}"/>
              </a:ext>
            </a:extLst>
          </p:cNvPr>
          <p:cNvSpPr txBox="1"/>
          <p:nvPr/>
        </p:nvSpPr>
        <p:spPr>
          <a:xfrm>
            <a:off x="2222500" y="594360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FCFE6-891F-4130-AE9D-D8A3CBD2D059}"/>
              </a:ext>
            </a:extLst>
          </p:cNvPr>
          <p:cNvSpPr txBox="1"/>
          <p:nvPr/>
        </p:nvSpPr>
        <p:spPr>
          <a:xfrm>
            <a:off x="3263900" y="5937251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F53EE4-9E64-4EC4-8C20-FD6507C2D852}"/>
              </a:ext>
            </a:extLst>
          </p:cNvPr>
          <p:cNvSpPr txBox="1"/>
          <p:nvPr/>
        </p:nvSpPr>
        <p:spPr>
          <a:xfrm>
            <a:off x="4286250" y="594360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64710-1952-496B-B523-B8CB4A89CA33}"/>
              </a:ext>
            </a:extLst>
          </p:cNvPr>
          <p:cNvSpPr txBox="1"/>
          <p:nvPr/>
        </p:nvSpPr>
        <p:spPr>
          <a:xfrm>
            <a:off x="5372100" y="594360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88934B-D0AE-4834-8724-583747B91465}"/>
              </a:ext>
            </a:extLst>
          </p:cNvPr>
          <p:cNvSpPr txBox="1"/>
          <p:nvPr/>
        </p:nvSpPr>
        <p:spPr>
          <a:xfrm>
            <a:off x="6483350" y="5937251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B1EEEF-6D1C-4ECA-8AC3-158F689819A4}"/>
              </a:ext>
            </a:extLst>
          </p:cNvPr>
          <p:cNvSpPr txBox="1"/>
          <p:nvPr/>
        </p:nvSpPr>
        <p:spPr>
          <a:xfrm>
            <a:off x="7581900" y="594995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70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CE06BC-AD3E-4FE3-86DC-732DDE31903D}"/>
              </a:ext>
            </a:extLst>
          </p:cNvPr>
          <p:cNvSpPr txBox="1"/>
          <p:nvPr/>
        </p:nvSpPr>
        <p:spPr>
          <a:xfrm>
            <a:off x="8718550" y="594995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614D0-82B8-4147-BA8D-85295C9E4202}"/>
              </a:ext>
            </a:extLst>
          </p:cNvPr>
          <p:cNvSpPr txBox="1"/>
          <p:nvPr/>
        </p:nvSpPr>
        <p:spPr>
          <a:xfrm>
            <a:off x="9906000" y="5943601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91C780-73D4-4EE0-944A-BCDC21846080}"/>
              </a:ext>
            </a:extLst>
          </p:cNvPr>
          <p:cNvSpPr txBox="1"/>
          <p:nvPr/>
        </p:nvSpPr>
        <p:spPr>
          <a:xfrm>
            <a:off x="10941050" y="5937251"/>
            <a:ext cx="62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100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F67DAC3F-FC13-46CC-9028-01EF315AA160}"/>
              </a:ext>
            </a:extLst>
          </p:cNvPr>
          <p:cNvSpPr/>
          <p:nvPr/>
        </p:nvSpPr>
        <p:spPr>
          <a:xfrm rot="5400000">
            <a:off x="641350" y="609600"/>
            <a:ext cx="812800" cy="109220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6DA6D214-C2AC-43F7-A2BE-16194C1B6966}"/>
              </a:ext>
            </a:extLst>
          </p:cNvPr>
          <p:cNvSpPr/>
          <p:nvPr/>
        </p:nvSpPr>
        <p:spPr>
          <a:xfrm rot="5400000">
            <a:off x="2006600" y="393700"/>
            <a:ext cx="812800" cy="152400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EE22B8CD-3050-4C61-A8DA-0EDCE0FAD930}"/>
              </a:ext>
            </a:extLst>
          </p:cNvPr>
          <p:cNvSpPr/>
          <p:nvPr/>
        </p:nvSpPr>
        <p:spPr>
          <a:xfrm rot="5400000">
            <a:off x="4200525" y="-168275"/>
            <a:ext cx="812800" cy="26733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37F6F6B0-1AAC-4A17-8E09-A241BC7F978A}"/>
              </a:ext>
            </a:extLst>
          </p:cNvPr>
          <p:cNvSpPr/>
          <p:nvPr/>
        </p:nvSpPr>
        <p:spPr>
          <a:xfrm rot="5400000">
            <a:off x="7705725" y="-996951"/>
            <a:ext cx="812800" cy="68770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594D3A-67CF-444B-80AF-697BADA267F5}"/>
              </a:ext>
            </a:extLst>
          </p:cNvPr>
          <p:cNvSpPr txBox="1"/>
          <p:nvPr/>
        </p:nvSpPr>
        <p:spPr>
          <a:xfrm>
            <a:off x="840642" y="3497590"/>
            <a:ext cx="2045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Ben diff. 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E65488-0963-4C75-A445-07D1ABBE1278}"/>
              </a:ext>
            </a:extLst>
          </p:cNvPr>
          <p:cNvSpPr txBox="1"/>
          <p:nvPr/>
        </p:nvSpPr>
        <p:spPr>
          <a:xfrm>
            <a:off x="9164123" y="4138939"/>
            <a:ext cx="2201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Poco diff. NEC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AC27B-F453-4B61-A747-14FF31D043F8}"/>
              </a:ext>
            </a:extLst>
          </p:cNvPr>
          <p:cNvSpPr txBox="1"/>
          <p:nvPr/>
        </p:nvSpPr>
        <p:spPr>
          <a:xfrm>
            <a:off x="782784" y="308630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51677A-8DDD-4787-ACC6-2B8619099BFD}"/>
              </a:ext>
            </a:extLst>
          </p:cNvPr>
          <p:cNvSpPr txBox="1"/>
          <p:nvPr/>
        </p:nvSpPr>
        <p:spPr>
          <a:xfrm>
            <a:off x="2148034" y="307597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A4E4FA-7F2B-4747-B4B6-A71820A008A1}"/>
              </a:ext>
            </a:extLst>
          </p:cNvPr>
          <p:cNvSpPr txBox="1"/>
          <p:nvPr/>
        </p:nvSpPr>
        <p:spPr>
          <a:xfrm>
            <a:off x="4341959" y="308630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699A28-3FCA-4F39-B2C3-1264306E9373}"/>
              </a:ext>
            </a:extLst>
          </p:cNvPr>
          <p:cNvSpPr txBox="1"/>
          <p:nvPr/>
        </p:nvSpPr>
        <p:spPr>
          <a:xfrm>
            <a:off x="7847159" y="1565929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A9DF69-1C73-4249-9E1F-B5A99A7D5061}"/>
              </a:ext>
            </a:extLst>
          </p:cNvPr>
          <p:cNvSpPr txBox="1"/>
          <p:nvPr/>
        </p:nvSpPr>
        <p:spPr>
          <a:xfrm>
            <a:off x="5615705" y="6347479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Ki67%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C57841-446E-4A65-AF11-4A56B6A7E487}"/>
              </a:ext>
            </a:extLst>
          </p:cNvPr>
          <p:cNvSpPr/>
          <p:nvPr/>
        </p:nvSpPr>
        <p:spPr>
          <a:xfrm>
            <a:off x="4730602" y="2914650"/>
            <a:ext cx="1752748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041696-940D-44D7-96DF-F2443700BD24}"/>
              </a:ext>
            </a:extLst>
          </p:cNvPr>
          <p:cNvGrpSpPr/>
          <p:nvPr/>
        </p:nvGrpSpPr>
        <p:grpSpPr>
          <a:xfrm>
            <a:off x="5980235" y="1118577"/>
            <a:ext cx="6002215" cy="4659923"/>
            <a:chOff x="791308" y="1887415"/>
            <a:chExt cx="6002215" cy="465992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B952F55-9153-46A9-AE2C-B0BDCFE41C48}"/>
                </a:ext>
              </a:extLst>
            </p:cNvPr>
            <p:cNvSpPr/>
            <p:nvPr/>
          </p:nvSpPr>
          <p:spPr>
            <a:xfrm>
              <a:off x="791308" y="1887415"/>
              <a:ext cx="6002215" cy="465992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TextBox 2">
              <a:extLst>
                <a:ext uri="{FF2B5EF4-FFF2-40B4-BE49-F238E27FC236}">
                  <a16:creationId xmlns:a16="http://schemas.microsoft.com/office/drawing/2014/main" id="{88DDBFE6-9DC2-484B-BBDC-627C7957E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944" y="6158889"/>
              <a:ext cx="40687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dirty="0" err="1">
                  <a:latin typeface="Helvetica" panose="020B0500000000000000" pitchFamily="34" charset="0"/>
                </a:rPr>
                <a:t>Milione</a:t>
              </a:r>
              <a:r>
                <a:rPr lang="en-US" altLang="en-US" sz="1200" dirty="0">
                  <a:latin typeface="Helvetica" panose="020B0500000000000000" pitchFamily="34" charset="0"/>
                </a:rPr>
                <a:t> M, </a:t>
              </a:r>
              <a:r>
                <a:rPr lang="en-US" altLang="en-US" sz="1200" i="1" dirty="0">
                  <a:latin typeface="Helvetica" panose="020B0500000000000000" pitchFamily="34" charset="0"/>
                </a:rPr>
                <a:t>et al</a:t>
              </a:r>
              <a:r>
                <a:rPr lang="en-US" altLang="en-US" sz="1200" dirty="0">
                  <a:latin typeface="Helvetica" panose="020B0500000000000000" pitchFamily="34" charset="0"/>
                </a:rPr>
                <a:t> – Neuroendocrinology 2016</a:t>
              </a:r>
            </a:p>
          </p:txBody>
        </p:sp>
        <p:pic>
          <p:nvPicPr>
            <p:cNvPr id="43" name="Picture 1">
              <a:extLst>
                <a:ext uri="{FF2B5EF4-FFF2-40B4-BE49-F238E27FC236}">
                  <a16:creationId xmlns:a16="http://schemas.microsoft.com/office/drawing/2014/main" id="{8A5F2C6D-3DE8-4F5C-85D2-94B3F1591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3" t="18243" r="51389" b="30791"/>
            <a:stretch/>
          </p:blipFill>
          <p:spPr bwMode="auto">
            <a:xfrm>
              <a:off x="2481424" y="2223134"/>
              <a:ext cx="4114742" cy="333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98047F-54C6-4260-A19C-714A17D52D13}"/>
                </a:ext>
              </a:extLst>
            </p:cNvPr>
            <p:cNvSpPr txBox="1"/>
            <p:nvPr/>
          </p:nvSpPr>
          <p:spPr>
            <a:xfrm>
              <a:off x="924398" y="2223134"/>
              <a:ext cx="1223962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Helvetica" panose="020B0500000000000000" pitchFamily="34" charset="0"/>
                </a:rPr>
                <a:t>Type A:</a:t>
              </a:r>
            </a:p>
            <a:p>
              <a:pPr>
                <a:defRPr/>
              </a:pPr>
              <a:r>
                <a:rPr lang="en-US" sz="1400" dirty="0">
                  <a:latin typeface="Helvetica" panose="020B0500000000000000" pitchFamily="34" charset="0"/>
                </a:rPr>
                <a:t>- WD</a:t>
              </a:r>
            </a:p>
            <a:p>
              <a:pPr>
                <a:defRPr/>
              </a:pPr>
              <a:r>
                <a:rPr lang="en-US" sz="1400" dirty="0">
                  <a:latin typeface="Helvetica" panose="020B0500000000000000" pitchFamily="34" charset="0"/>
                </a:rPr>
                <a:t>- Ki67&lt;55%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25155F9-A610-4E36-8905-ED615C96D07F}"/>
                </a:ext>
              </a:extLst>
            </p:cNvPr>
            <p:cNvSpPr txBox="1"/>
            <p:nvPr/>
          </p:nvSpPr>
          <p:spPr>
            <a:xfrm>
              <a:off x="916460" y="3477259"/>
              <a:ext cx="1223963" cy="8016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Helvetica" panose="020B0500000000000000" pitchFamily="34" charset="0"/>
                </a:rPr>
                <a:t>Type B:</a:t>
              </a:r>
            </a:p>
            <a:p>
              <a:pPr>
                <a:defRPr/>
              </a:pPr>
              <a:r>
                <a:rPr lang="en-US" sz="1400" dirty="0">
                  <a:latin typeface="Helvetica" panose="020B0500000000000000" pitchFamily="34" charset="0"/>
                </a:rPr>
                <a:t>- PD</a:t>
              </a:r>
            </a:p>
            <a:p>
              <a:pPr>
                <a:defRPr/>
              </a:pPr>
              <a:r>
                <a:rPr lang="en-US" sz="1400" dirty="0">
                  <a:latin typeface="Helvetica" panose="020B0500000000000000" pitchFamily="34" charset="0"/>
                </a:rPr>
                <a:t>- Ki67&lt;55%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D7CBC6-D649-46EC-86EB-8D083FB3BE33}"/>
                </a:ext>
              </a:extLst>
            </p:cNvPr>
            <p:cNvSpPr txBox="1"/>
            <p:nvPr/>
          </p:nvSpPr>
          <p:spPr>
            <a:xfrm>
              <a:off x="924398" y="4758372"/>
              <a:ext cx="1223962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5002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Helvetica" panose="020B0500000000000000" pitchFamily="34" charset="0"/>
                </a:rPr>
                <a:t>Type C:</a:t>
              </a:r>
            </a:p>
            <a:p>
              <a:pPr>
                <a:defRPr/>
              </a:pPr>
              <a:r>
                <a:rPr lang="en-US" sz="1400" dirty="0">
                  <a:latin typeface="Helvetica" panose="020B0500000000000000" pitchFamily="34" charset="0"/>
                </a:rPr>
                <a:t>- PD</a:t>
              </a:r>
            </a:p>
            <a:p>
              <a:pPr>
                <a:defRPr/>
              </a:pPr>
              <a:r>
                <a:rPr lang="en-US" sz="1400" dirty="0">
                  <a:latin typeface="Helvetica" panose="020B0500000000000000" pitchFamily="34" charset="0"/>
                </a:rPr>
                <a:t>- Ki67&gt;55%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3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DEEBA-49F3-4E5C-A61B-66F9019B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Somatostatin</a:t>
            </a:r>
            <a:r>
              <a:rPr lang="it-IT" dirty="0"/>
              <a:t> receptor </a:t>
            </a:r>
            <a:r>
              <a:rPr lang="it-IT" dirty="0" err="1"/>
              <a:t>expression</a:t>
            </a:r>
            <a:endParaRPr lang="it-IT" dirty="0"/>
          </a:p>
        </p:txBody>
      </p:sp>
      <p:pic>
        <p:nvPicPr>
          <p:cNvPr id="9" name="Content Placeholder 8" descr="Association Between Somatostatin Receptor Expression and Clinical Outcomes in Neuroendocrine Tumors - Adobe Acrobat Reader DC">
            <a:extLst>
              <a:ext uri="{FF2B5EF4-FFF2-40B4-BE49-F238E27FC236}">
                <a16:creationId xmlns:a16="http://schemas.microsoft.com/office/drawing/2014/main" id="{E043B3A9-7D80-4087-B45F-5224C197A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1" t="29391" r="23013" b="25219"/>
          <a:stretch/>
        </p:blipFill>
        <p:spPr>
          <a:xfrm>
            <a:off x="423891" y="2166425"/>
            <a:ext cx="5700941" cy="2820514"/>
          </a:xfrm>
        </p:spPr>
      </p:pic>
      <p:pic>
        <p:nvPicPr>
          <p:cNvPr id="11" name="Content Placeholder 10" descr="Association Between Somatostatin Receptor Expression and Clinical Outcomes in Neuroendocrine Tumors - Adobe Acrobat Reader DC">
            <a:extLst>
              <a:ext uri="{FF2B5EF4-FFF2-40B4-BE49-F238E27FC236}">
                <a16:creationId xmlns:a16="http://schemas.microsoft.com/office/drawing/2014/main" id="{1469D271-6201-4AEB-9BC7-45619F4CEB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8" t="36820" r="22019" b="18322"/>
          <a:stretch/>
        </p:blipFill>
        <p:spPr>
          <a:xfrm>
            <a:off x="6312242" y="2166424"/>
            <a:ext cx="5806016" cy="2820515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1BDB799-8B76-4106-B4FA-D5609C1A23D8}"/>
              </a:ext>
            </a:extLst>
          </p:cNvPr>
          <p:cNvGrpSpPr/>
          <p:nvPr/>
        </p:nvGrpSpPr>
        <p:grpSpPr>
          <a:xfrm>
            <a:off x="164433" y="1447927"/>
            <a:ext cx="6041711" cy="4842948"/>
            <a:chOff x="164433" y="1447927"/>
            <a:chExt cx="6041711" cy="4842948"/>
          </a:xfrm>
        </p:grpSpPr>
        <p:pic>
          <p:nvPicPr>
            <p:cNvPr id="13" name="Picture 12" descr="Association Between Somatostatin Receptor Expression and Clinical Outcomes in Neuroendocrine Tumors - Adobe Acrobat Reader DC">
              <a:extLst>
                <a:ext uri="{FF2B5EF4-FFF2-40B4-BE49-F238E27FC236}">
                  <a16:creationId xmlns:a16="http://schemas.microsoft.com/office/drawing/2014/main" id="{E6883BA2-FAFC-48EB-9BB9-2410B6660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1" t="25413" r="43924" b="13148"/>
            <a:stretch/>
          </p:blipFill>
          <p:spPr>
            <a:xfrm>
              <a:off x="164433" y="1447927"/>
              <a:ext cx="6041711" cy="48429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9ADDCC-12D9-47EA-9CBD-2FB367F767F6}"/>
                </a:ext>
              </a:extLst>
            </p:cNvPr>
            <p:cNvSpPr/>
            <p:nvPr/>
          </p:nvSpPr>
          <p:spPr>
            <a:xfrm>
              <a:off x="236481" y="2977978"/>
              <a:ext cx="5859519" cy="6734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6EA9511-1ABC-41FF-A1B2-01B664728E8A}"/>
              </a:ext>
            </a:extLst>
          </p:cNvPr>
          <p:cNvSpPr/>
          <p:nvPr/>
        </p:nvSpPr>
        <p:spPr>
          <a:xfrm>
            <a:off x="7500551" y="2353961"/>
            <a:ext cx="735228" cy="2724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C0F6D8-CED8-4262-95C3-E5114564BAFF}"/>
              </a:ext>
            </a:extLst>
          </p:cNvPr>
          <p:cNvSpPr/>
          <p:nvPr/>
        </p:nvSpPr>
        <p:spPr>
          <a:xfrm>
            <a:off x="7424088" y="6308209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Pancreas. 2016 November ; 45(10): 1386–1393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97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C082-B7AF-4363-B891-4F9EE6681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Grading</a:t>
            </a:r>
            <a:r>
              <a:rPr lang="it-IT" dirty="0"/>
              <a:t> – NET polmonari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083B96-A667-48B1-923D-7117C448DCBD}"/>
              </a:ext>
            </a:extLst>
          </p:cNvPr>
          <p:cNvSpPr/>
          <p:nvPr/>
        </p:nvSpPr>
        <p:spPr>
          <a:xfrm>
            <a:off x="4781551" y="1530350"/>
            <a:ext cx="2413000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Tumori con </a:t>
            </a:r>
            <a:r>
              <a:rPr lang="it-IT" dirty="0" err="1"/>
              <a:t>morofologia</a:t>
            </a:r>
            <a:r>
              <a:rPr lang="it-IT" dirty="0"/>
              <a:t> 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057D0C-424B-4784-8BF9-2E91CB16E753}"/>
              </a:ext>
            </a:extLst>
          </p:cNvPr>
          <p:cNvSpPr/>
          <p:nvPr/>
        </p:nvSpPr>
        <p:spPr>
          <a:xfrm>
            <a:off x="2171700" y="3067840"/>
            <a:ext cx="2413000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Grado basso/intermedio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18A9FD-B783-438B-AEEF-99922AB48A0B}"/>
              </a:ext>
            </a:extLst>
          </p:cNvPr>
          <p:cNvSpPr/>
          <p:nvPr/>
        </p:nvSpPr>
        <p:spPr>
          <a:xfrm>
            <a:off x="7504328" y="3060373"/>
            <a:ext cx="2413000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Alto grado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2B549-8D89-4FA5-9973-A69A66888666}"/>
              </a:ext>
            </a:extLst>
          </p:cNvPr>
          <p:cNvSpPr/>
          <p:nvPr/>
        </p:nvSpPr>
        <p:spPr>
          <a:xfrm>
            <a:off x="812800" y="4747572"/>
            <a:ext cx="2552700" cy="14922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u="sng" dirty="0"/>
              <a:t>Carcinoidi tipici</a:t>
            </a:r>
          </a:p>
          <a:p>
            <a:pPr algn="ctr"/>
            <a:r>
              <a:rPr lang="it-IT" dirty="0"/>
              <a:t>Mitosi &lt; 2 per 2 mm2 e no necrosi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E85080-EDB9-4948-9AA6-F1364254B720}"/>
              </a:ext>
            </a:extLst>
          </p:cNvPr>
          <p:cNvSpPr/>
          <p:nvPr/>
        </p:nvSpPr>
        <p:spPr>
          <a:xfrm>
            <a:off x="3435351" y="4747571"/>
            <a:ext cx="2552700" cy="14922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u="sng" dirty="0"/>
              <a:t>Carcinoidi atipici</a:t>
            </a:r>
          </a:p>
          <a:p>
            <a:pPr algn="ctr"/>
            <a:r>
              <a:rPr lang="it-IT" dirty="0"/>
              <a:t>Mitosi 2-10 per 2 mm2 o necrosi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6BBC58-7D70-4BFE-A771-1885FB68DC43}"/>
              </a:ext>
            </a:extLst>
          </p:cNvPr>
          <p:cNvSpPr/>
          <p:nvPr/>
        </p:nvSpPr>
        <p:spPr>
          <a:xfrm>
            <a:off x="6158128" y="4747572"/>
            <a:ext cx="2552700" cy="14922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u="sng" dirty="0"/>
              <a:t>Tumori a piccole cellule</a:t>
            </a:r>
          </a:p>
          <a:p>
            <a:pPr algn="ctr"/>
            <a:r>
              <a:rPr lang="it-IT" dirty="0"/>
              <a:t>Mitosi &gt;10 per 2 mm2</a:t>
            </a:r>
          </a:p>
          <a:p>
            <a:pPr algn="ctr"/>
            <a:r>
              <a:rPr lang="it-IT" dirty="0"/>
              <a:t>Caratteristiche citologiche di SCLC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C82CBA-B29E-48CE-BA79-CAACABD5CF09}"/>
              </a:ext>
            </a:extLst>
          </p:cNvPr>
          <p:cNvSpPr/>
          <p:nvPr/>
        </p:nvSpPr>
        <p:spPr>
          <a:xfrm>
            <a:off x="8780679" y="4747569"/>
            <a:ext cx="2552700" cy="14922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u="sng" dirty="0"/>
              <a:t>Carcinoma NE a grandi cellule </a:t>
            </a:r>
          </a:p>
          <a:p>
            <a:pPr algn="ctr"/>
            <a:r>
              <a:rPr lang="it-IT" dirty="0"/>
              <a:t>Mitosi &gt;10 per 2 mm2 Caratteristiche citologiche di NSCLC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7DF99-4BC6-4D86-A106-5A25781E396D}"/>
              </a:ext>
            </a:extLst>
          </p:cNvPr>
          <p:cNvSpPr txBox="1"/>
          <p:nvPr/>
        </p:nvSpPr>
        <p:spPr>
          <a:xfrm>
            <a:off x="7404100" y="6419846"/>
            <a:ext cx="467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Hendifar</a:t>
            </a:r>
            <a:r>
              <a:rPr lang="it-IT" dirty="0"/>
              <a:t> et al. J </a:t>
            </a:r>
            <a:r>
              <a:rPr lang="it-IT" dirty="0" err="1"/>
              <a:t>Thoracic</a:t>
            </a:r>
            <a:r>
              <a:rPr lang="it-IT" dirty="0"/>
              <a:t> </a:t>
            </a:r>
            <a:r>
              <a:rPr lang="it-IT" dirty="0" err="1"/>
              <a:t>Oncol</a:t>
            </a:r>
            <a:r>
              <a:rPr lang="it-IT" dirty="0"/>
              <a:t> 2016; 12:425-36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DD680E-E256-451A-AA5C-C7C7737FCD5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988051" y="2855913"/>
            <a:ext cx="0" cy="874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5808FA-8B73-4E9D-A3C9-AE94FB8D941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4584700" y="3723155"/>
            <a:ext cx="2919628" cy="74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62D6C0-58C7-469A-9C62-447ADCF3D903}"/>
              </a:ext>
            </a:extLst>
          </p:cNvPr>
          <p:cNvCxnSpPr>
            <a:cxnSpLocks/>
          </p:cNvCxnSpPr>
          <p:nvPr/>
        </p:nvCxnSpPr>
        <p:spPr>
          <a:xfrm>
            <a:off x="3365500" y="4393403"/>
            <a:ext cx="0" cy="172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7035DD-F99E-4123-A7A0-F62FCF0D2D56}"/>
              </a:ext>
            </a:extLst>
          </p:cNvPr>
          <p:cNvCxnSpPr>
            <a:cxnSpLocks/>
          </p:cNvCxnSpPr>
          <p:nvPr/>
        </p:nvCxnSpPr>
        <p:spPr>
          <a:xfrm>
            <a:off x="4728863" y="4560221"/>
            <a:ext cx="0" cy="195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C6D785-2C1E-4C55-B551-E0950240F42B}"/>
              </a:ext>
            </a:extLst>
          </p:cNvPr>
          <p:cNvCxnSpPr>
            <a:cxnSpLocks/>
          </p:cNvCxnSpPr>
          <p:nvPr/>
        </p:nvCxnSpPr>
        <p:spPr>
          <a:xfrm>
            <a:off x="2051562" y="4568459"/>
            <a:ext cx="0" cy="172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4BEE26-DA85-4A9F-A57E-5934B71D3894}"/>
              </a:ext>
            </a:extLst>
          </p:cNvPr>
          <p:cNvCxnSpPr>
            <a:cxnSpLocks/>
          </p:cNvCxnSpPr>
          <p:nvPr/>
        </p:nvCxnSpPr>
        <p:spPr>
          <a:xfrm>
            <a:off x="10102004" y="4568459"/>
            <a:ext cx="0" cy="172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2FFB3F-0D0C-448F-8082-B045799B7E74}"/>
              </a:ext>
            </a:extLst>
          </p:cNvPr>
          <p:cNvCxnSpPr>
            <a:cxnSpLocks/>
          </p:cNvCxnSpPr>
          <p:nvPr/>
        </p:nvCxnSpPr>
        <p:spPr>
          <a:xfrm>
            <a:off x="7424703" y="4560219"/>
            <a:ext cx="0" cy="172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080E19-0AE0-40C5-9B18-1D11985142A3}"/>
              </a:ext>
            </a:extLst>
          </p:cNvPr>
          <p:cNvCxnSpPr>
            <a:cxnSpLocks/>
          </p:cNvCxnSpPr>
          <p:nvPr/>
        </p:nvCxnSpPr>
        <p:spPr>
          <a:xfrm>
            <a:off x="8710828" y="4393403"/>
            <a:ext cx="0" cy="172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44D2A0-EB88-4F36-9712-0856A3A803AB}"/>
              </a:ext>
            </a:extLst>
          </p:cNvPr>
          <p:cNvCxnSpPr>
            <a:cxnSpLocks/>
          </p:cNvCxnSpPr>
          <p:nvPr/>
        </p:nvCxnSpPr>
        <p:spPr>
          <a:xfrm>
            <a:off x="2051562" y="4560221"/>
            <a:ext cx="26773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BADAC1-C1A0-4240-A753-B746BCFFA7CF}"/>
              </a:ext>
            </a:extLst>
          </p:cNvPr>
          <p:cNvCxnSpPr>
            <a:cxnSpLocks/>
          </p:cNvCxnSpPr>
          <p:nvPr/>
        </p:nvCxnSpPr>
        <p:spPr>
          <a:xfrm>
            <a:off x="7424703" y="4568459"/>
            <a:ext cx="26773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7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6816B-0908-4AD0-9C42-EDC887D8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Diagnosi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275D30-1D20-4052-B6B9-D903CE53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96" y="537519"/>
            <a:ext cx="8059704" cy="563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4">
            <a:extLst>
              <a:ext uri="{FF2B5EF4-FFF2-40B4-BE49-F238E27FC236}">
                <a16:creationId xmlns:a16="http://schemas.microsoft.com/office/drawing/2014/main" id="{EFCD9D52-CBD0-48F4-951B-0C4D93023814}"/>
              </a:ext>
            </a:extLst>
          </p:cNvPr>
          <p:cNvSpPr txBox="1"/>
          <p:nvPr/>
        </p:nvSpPr>
        <p:spPr>
          <a:xfrm>
            <a:off x="8728058" y="6410458"/>
            <a:ext cx="3365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Bodei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et al. </a:t>
            </a: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Neuroendocrinology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71078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AE47-3853-46D8-AE63-3CE31A29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54" y="56206"/>
            <a:ext cx="10515600" cy="739173"/>
          </a:xfrm>
        </p:spPr>
        <p:txBody>
          <a:bodyPr/>
          <a:lstStyle/>
          <a:p>
            <a:r>
              <a:rPr lang="it-IT" dirty="0"/>
              <a:t>Imaging anatomico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F4650-B1EC-4413-AB92-63B504088B60}"/>
              </a:ext>
            </a:extLst>
          </p:cNvPr>
          <p:cNvSpPr/>
          <p:nvPr/>
        </p:nvSpPr>
        <p:spPr>
          <a:xfrm>
            <a:off x="251254" y="6099034"/>
            <a:ext cx="7374608" cy="599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/>
              <a:t>CT più indicata nei NET polmonari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/>
              <a:t>MRI è più utile nelle metastasi epatiche da 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 err="1"/>
              <a:t>Enterografia</a:t>
            </a:r>
            <a:r>
              <a:rPr lang="it-IT" sz="1400" dirty="0"/>
              <a:t> con CT e MRI sono in grado di identificare analogamente NET del piccolo intestino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9E5AF7EC-4FE9-4A73-8A14-6992DA68D2F1}"/>
              </a:ext>
            </a:extLst>
          </p:cNvPr>
          <p:cNvSpPr txBox="1"/>
          <p:nvPr/>
        </p:nvSpPr>
        <p:spPr>
          <a:xfrm>
            <a:off x="8522801" y="6059417"/>
            <a:ext cx="3459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Yu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et al. End </a:t>
            </a: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Met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Clin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North </a:t>
            </a: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Am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2017;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Rockall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et al. Best </a:t>
            </a: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Prac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Cl End </a:t>
            </a:r>
            <a:r>
              <a:rPr lang="it-IT" sz="16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Met</a:t>
            </a:r>
            <a:r>
              <a:rPr lang="it-IT" sz="16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2007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ED6017-1009-4D8C-ABBD-A90750A67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280334"/>
              </p:ext>
            </p:extLst>
          </p:nvPr>
        </p:nvGraphicFramePr>
        <p:xfrm>
          <a:off x="251254" y="755897"/>
          <a:ext cx="11730699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915">
                  <a:extLst>
                    <a:ext uri="{9D8B030D-6E8A-4147-A177-3AD203B41FA5}">
                      <a16:colId xmlns:a16="http://schemas.microsoft.com/office/drawing/2014/main" val="3288873530"/>
                    </a:ext>
                  </a:extLst>
                </a:gridCol>
                <a:gridCol w="1095542">
                  <a:extLst>
                    <a:ext uri="{9D8B030D-6E8A-4147-A177-3AD203B41FA5}">
                      <a16:colId xmlns:a16="http://schemas.microsoft.com/office/drawing/2014/main" val="475729731"/>
                    </a:ext>
                  </a:extLst>
                </a:gridCol>
                <a:gridCol w="1446212">
                  <a:extLst>
                    <a:ext uri="{9D8B030D-6E8A-4147-A177-3AD203B41FA5}">
                      <a16:colId xmlns:a16="http://schemas.microsoft.com/office/drawing/2014/main" val="434073390"/>
                    </a:ext>
                  </a:extLst>
                </a:gridCol>
                <a:gridCol w="1446530">
                  <a:extLst>
                    <a:ext uri="{9D8B030D-6E8A-4147-A177-3AD203B41FA5}">
                      <a16:colId xmlns:a16="http://schemas.microsoft.com/office/drawing/2014/main" val="1884619512"/>
                    </a:ext>
                  </a:extLst>
                </a:gridCol>
                <a:gridCol w="2247328">
                  <a:extLst>
                    <a:ext uri="{9D8B030D-6E8A-4147-A177-3AD203B41FA5}">
                      <a16:colId xmlns:a16="http://schemas.microsoft.com/office/drawing/2014/main" val="11215652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59455418"/>
                    </a:ext>
                  </a:extLst>
                </a:gridCol>
                <a:gridCol w="2264029">
                  <a:extLst>
                    <a:ext uri="{9D8B030D-6E8A-4147-A177-3AD203B41FA5}">
                      <a16:colId xmlns:a16="http://schemas.microsoft.com/office/drawing/2014/main" val="1597274344"/>
                    </a:ext>
                  </a:extLst>
                </a:gridCol>
              </a:tblGrid>
              <a:tr h="342101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Ecografia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ceCT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MRI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873716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Sensib</a:t>
                      </a:r>
                      <a:r>
                        <a:rPr lang="it-IT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Indicazione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Sensib</a:t>
                      </a:r>
                      <a:r>
                        <a:rPr lang="it-IT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Indicazione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Sensib</a:t>
                      </a:r>
                      <a:r>
                        <a:rPr lang="it-IT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Indicazione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931274"/>
                  </a:ext>
                </a:extLst>
              </a:tr>
              <a:tr h="5986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NET pancreatico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20-86%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utile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29-78%</a:t>
                      </a:r>
                    </a:p>
                    <a:p>
                      <a:pPr algn="ctr"/>
                      <a:r>
                        <a:rPr lang="it-IT" dirty="0"/>
                        <a:t>&gt;95 (T&gt;3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Tumore primitivo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Complementare alla 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257357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Carcinoide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Guida </a:t>
                      </a:r>
                      <a:r>
                        <a:rPr lang="it-IT" dirty="0" err="1"/>
                        <a:t>bio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Local. e stadiazione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Problem</a:t>
                      </a:r>
                      <a:r>
                        <a:rPr lang="it-IT" dirty="0"/>
                        <a:t>-solving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577103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Carcinoide bronchiale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Not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useful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Local. e stadiazione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utile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76828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Carcinoide timico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 utile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Alta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Local. e stadiazione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Local. e stadiazione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217264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Carcinoide gastrico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 utile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Local. e stadiazione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 utile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904544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Carcinoide </a:t>
                      </a:r>
                      <a:r>
                        <a:rPr lang="it-IT" dirty="0" err="1"/>
                        <a:t>midgut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 utile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Local. e stadiazione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 utile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009491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Carcinoide </a:t>
                      </a:r>
                      <a:r>
                        <a:rPr lang="it-IT" dirty="0" err="1"/>
                        <a:t>hindgut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 utile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Local. e stadiazione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Local. e stadiazione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740426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Metastasi epatiche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Guida </a:t>
                      </a:r>
                      <a:r>
                        <a:rPr lang="it-IT" dirty="0" err="1"/>
                        <a:t>bio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 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Stadiazione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Stadiazione  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77232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Mestasti linfonodali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Guida </a:t>
                      </a:r>
                      <a:r>
                        <a:rPr lang="it-IT" dirty="0" err="1"/>
                        <a:t>bio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 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Stadiazione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Stadiazione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967745"/>
                  </a:ext>
                </a:extLst>
              </a:tr>
              <a:tr h="342101">
                <a:tc>
                  <a:txBody>
                    <a:bodyPr/>
                    <a:lstStyle/>
                    <a:p>
                      <a:r>
                        <a:rPr lang="it-IT" dirty="0"/>
                        <a:t>Metastasi </a:t>
                      </a:r>
                      <a:r>
                        <a:rPr lang="it-IT" dirty="0" err="1"/>
                        <a:t>polm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 utile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 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Stadiazione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utile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054685"/>
                  </a:ext>
                </a:extLst>
              </a:tr>
              <a:tr h="238007">
                <a:tc>
                  <a:txBody>
                    <a:bodyPr/>
                    <a:lstStyle/>
                    <a:p>
                      <a:r>
                        <a:rPr lang="it-IT" dirty="0"/>
                        <a:t>Metastasi ossee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 utile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Stadiazione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&gt;80%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Stadiazione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097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44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2604F420-F672-46FC-BB26-1CBF8BC1E5BA}"/>
              </a:ext>
            </a:extLst>
          </p:cNvPr>
          <p:cNvSpPr/>
          <p:nvPr/>
        </p:nvSpPr>
        <p:spPr>
          <a:xfrm>
            <a:off x="939800" y="3390900"/>
            <a:ext cx="10706100" cy="1092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FE1342-FB20-4650-920C-8F62E69FF32C}"/>
              </a:ext>
            </a:extLst>
          </p:cNvPr>
          <p:cNvSpPr/>
          <p:nvPr/>
        </p:nvSpPr>
        <p:spPr>
          <a:xfrm>
            <a:off x="1016000" y="2324100"/>
            <a:ext cx="1098550" cy="946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Streptozocin</a:t>
            </a:r>
            <a:r>
              <a:rPr lang="it-IT" sz="1400" dirty="0"/>
              <a:t> in </a:t>
            </a:r>
            <a:r>
              <a:rPr lang="it-IT" sz="1400" dirty="0" err="1"/>
              <a:t>pNEN</a:t>
            </a:r>
            <a:r>
              <a:rPr lang="it-IT" sz="1400" dirty="0"/>
              <a:t> (USA)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16988-D29F-46E6-8982-DD7167758B9C}"/>
              </a:ext>
            </a:extLst>
          </p:cNvPr>
          <p:cNvSpPr/>
          <p:nvPr/>
        </p:nvSpPr>
        <p:spPr>
          <a:xfrm>
            <a:off x="2197100" y="2324100"/>
            <a:ext cx="1339850" cy="94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Octreotide</a:t>
            </a:r>
            <a:r>
              <a:rPr lang="it-IT" sz="1400" dirty="0"/>
              <a:t>/IFN in </a:t>
            </a:r>
            <a:r>
              <a:rPr lang="it-IT" sz="1400" dirty="0" err="1"/>
              <a:t>carcinoid</a:t>
            </a:r>
            <a:r>
              <a:rPr lang="it-IT" sz="1400" dirty="0"/>
              <a:t>/</a:t>
            </a:r>
            <a:r>
              <a:rPr lang="it-IT" sz="1400" dirty="0" err="1"/>
              <a:t>pNEN</a:t>
            </a:r>
            <a:endParaRPr lang="it-IT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29953B-A31E-4DFC-B871-4C8162385209}"/>
              </a:ext>
            </a:extLst>
          </p:cNvPr>
          <p:cNvSpPr/>
          <p:nvPr/>
        </p:nvSpPr>
        <p:spPr>
          <a:xfrm>
            <a:off x="3613150" y="2324100"/>
            <a:ext cx="1339850" cy="94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Lanreotide</a:t>
            </a:r>
            <a:r>
              <a:rPr lang="it-IT" sz="1400" dirty="0"/>
              <a:t> in </a:t>
            </a:r>
            <a:r>
              <a:rPr lang="it-IT" sz="1400" dirty="0" err="1"/>
              <a:t>carcinoid</a:t>
            </a:r>
            <a:r>
              <a:rPr lang="it-IT" sz="1400" dirty="0"/>
              <a:t> </a:t>
            </a:r>
            <a:r>
              <a:rPr lang="it-IT" sz="1400" dirty="0" err="1"/>
              <a:t>syndrome</a:t>
            </a:r>
            <a:endParaRPr lang="it-IT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DE0A9-27ED-4733-8658-8FE3AE16A658}"/>
              </a:ext>
            </a:extLst>
          </p:cNvPr>
          <p:cNvSpPr/>
          <p:nvPr/>
        </p:nvSpPr>
        <p:spPr>
          <a:xfrm>
            <a:off x="5060950" y="2324100"/>
            <a:ext cx="1339850" cy="946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Sunitinib</a:t>
            </a:r>
            <a:r>
              <a:rPr lang="it-IT" sz="1400" dirty="0"/>
              <a:t> and </a:t>
            </a:r>
            <a:r>
              <a:rPr lang="it-IT" sz="1400" dirty="0" err="1"/>
              <a:t>everolimus</a:t>
            </a:r>
            <a:r>
              <a:rPr lang="it-IT" sz="1400" dirty="0"/>
              <a:t> in </a:t>
            </a:r>
            <a:r>
              <a:rPr lang="it-IT" sz="1400" dirty="0" err="1"/>
              <a:t>pNET</a:t>
            </a:r>
            <a:endParaRPr lang="it-IT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5861F1-03DF-484E-A2DD-D187514ED849}"/>
              </a:ext>
            </a:extLst>
          </p:cNvPr>
          <p:cNvSpPr/>
          <p:nvPr/>
        </p:nvSpPr>
        <p:spPr>
          <a:xfrm>
            <a:off x="5245100" y="1270000"/>
            <a:ext cx="1390650" cy="946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Octreotide</a:t>
            </a:r>
            <a:r>
              <a:rPr lang="it-IT" sz="1400" dirty="0"/>
              <a:t> in </a:t>
            </a:r>
            <a:r>
              <a:rPr lang="it-IT" sz="1400" dirty="0" err="1"/>
              <a:t>midgut</a:t>
            </a:r>
            <a:r>
              <a:rPr lang="it-IT" sz="1400" dirty="0"/>
              <a:t> NET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828398-5A83-4BF3-8205-E8D67A13E2DE}"/>
              </a:ext>
            </a:extLst>
          </p:cNvPr>
          <p:cNvSpPr/>
          <p:nvPr/>
        </p:nvSpPr>
        <p:spPr>
          <a:xfrm>
            <a:off x="6761162" y="1270000"/>
            <a:ext cx="1339850" cy="94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Lanreotide</a:t>
            </a:r>
            <a:r>
              <a:rPr lang="it-IT" sz="1400" dirty="0"/>
              <a:t> in GEP-NET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0BDBA1-3E83-4B50-9B0D-139B9E276AB0}"/>
              </a:ext>
            </a:extLst>
          </p:cNvPr>
          <p:cNvSpPr/>
          <p:nvPr/>
        </p:nvSpPr>
        <p:spPr>
          <a:xfrm>
            <a:off x="8115300" y="2324100"/>
            <a:ext cx="1339850" cy="946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Everolimus</a:t>
            </a:r>
            <a:r>
              <a:rPr lang="it-IT" sz="1400" dirty="0"/>
              <a:t> in </a:t>
            </a:r>
            <a:r>
              <a:rPr lang="it-IT" sz="1400" dirty="0" err="1"/>
              <a:t>lung</a:t>
            </a:r>
            <a:r>
              <a:rPr lang="it-IT" sz="1400" dirty="0"/>
              <a:t> and GI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321474-725D-4236-B2FC-85D0B4DDA3E0}"/>
              </a:ext>
            </a:extLst>
          </p:cNvPr>
          <p:cNvSpPr/>
          <p:nvPr/>
        </p:nvSpPr>
        <p:spPr>
          <a:xfrm>
            <a:off x="8140700" y="1270000"/>
            <a:ext cx="1600200" cy="946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177Lu PRRT in GEP-NET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593274-0715-4DFB-88FB-975DABA6EECC}"/>
              </a:ext>
            </a:extLst>
          </p:cNvPr>
          <p:cNvSpPr/>
          <p:nvPr/>
        </p:nvSpPr>
        <p:spPr>
          <a:xfrm>
            <a:off x="9836150" y="1270000"/>
            <a:ext cx="1600200" cy="94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Telotristat</a:t>
            </a:r>
            <a:r>
              <a:rPr lang="it-IT" sz="1400" dirty="0"/>
              <a:t> </a:t>
            </a:r>
            <a:r>
              <a:rPr lang="it-IT" sz="1400" dirty="0" err="1"/>
              <a:t>ethyl</a:t>
            </a:r>
            <a:r>
              <a:rPr lang="it-IT" sz="1400" dirty="0"/>
              <a:t> in </a:t>
            </a:r>
            <a:r>
              <a:rPr lang="it-IT" sz="1400" dirty="0" err="1"/>
              <a:t>carcinoid</a:t>
            </a:r>
            <a:r>
              <a:rPr lang="it-IT" sz="1400" dirty="0"/>
              <a:t> </a:t>
            </a:r>
            <a:r>
              <a:rPr lang="it-IT" sz="1400" dirty="0" err="1"/>
              <a:t>syndrome</a:t>
            </a:r>
            <a:endParaRPr lang="it-IT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5253A-1C17-4080-A0BC-28A09009AE27}"/>
              </a:ext>
            </a:extLst>
          </p:cNvPr>
          <p:cNvSpPr txBox="1"/>
          <p:nvPr/>
        </p:nvSpPr>
        <p:spPr>
          <a:xfrm>
            <a:off x="1788178" y="3759200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DB9CA0-D14C-42B8-B9F5-9EFAD924DCBE}"/>
              </a:ext>
            </a:extLst>
          </p:cNvPr>
          <p:cNvSpPr txBox="1"/>
          <p:nvPr/>
        </p:nvSpPr>
        <p:spPr>
          <a:xfrm>
            <a:off x="3913840" y="3759200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1990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F10E9-29CE-45C8-9A27-30DA534B82C9}"/>
              </a:ext>
            </a:extLst>
          </p:cNvPr>
          <p:cNvSpPr txBox="1"/>
          <p:nvPr/>
        </p:nvSpPr>
        <p:spPr>
          <a:xfrm>
            <a:off x="5531503" y="3745984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2E692-D51A-4FE6-BA04-2E923C624E60}"/>
              </a:ext>
            </a:extLst>
          </p:cNvPr>
          <p:cNvSpPr txBox="1"/>
          <p:nvPr/>
        </p:nvSpPr>
        <p:spPr>
          <a:xfrm>
            <a:off x="7306328" y="3745984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ACC7EB-1CDB-4ECE-9DAD-FC29066F1985}"/>
              </a:ext>
            </a:extLst>
          </p:cNvPr>
          <p:cNvSpPr txBox="1"/>
          <p:nvPr/>
        </p:nvSpPr>
        <p:spPr>
          <a:xfrm>
            <a:off x="10309878" y="3745984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BE1A84-1F98-4491-A243-B5A2DC28D8A1}"/>
              </a:ext>
            </a:extLst>
          </p:cNvPr>
          <p:cNvSpPr txBox="1"/>
          <p:nvPr/>
        </p:nvSpPr>
        <p:spPr>
          <a:xfrm>
            <a:off x="8944628" y="3745984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A9A118-ABAF-47CB-AD30-C9F4EAAC7857}"/>
              </a:ext>
            </a:extLst>
          </p:cNvPr>
          <p:cNvSpPr/>
          <p:nvPr/>
        </p:nvSpPr>
        <p:spPr>
          <a:xfrm>
            <a:off x="3785535" y="4610100"/>
            <a:ext cx="1882774" cy="946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Liver</a:t>
            </a:r>
            <a:r>
              <a:rPr lang="it-IT" sz="1400" dirty="0"/>
              <a:t> </a:t>
            </a:r>
            <a:r>
              <a:rPr lang="it-IT" sz="1400" dirty="0" err="1"/>
              <a:t>directed</a:t>
            </a:r>
            <a:r>
              <a:rPr lang="it-IT" sz="1400" dirty="0"/>
              <a:t>: </a:t>
            </a:r>
            <a:r>
              <a:rPr lang="it-IT" sz="1400" dirty="0" err="1"/>
              <a:t>embolization</a:t>
            </a:r>
            <a:r>
              <a:rPr lang="it-IT" sz="1400" dirty="0"/>
              <a:t>/</a:t>
            </a:r>
            <a:r>
              <a:rPr lang="it-IT" sz="1400" dirty="0" err="1"/>
              <a:t>radiofrequency</a:t>
            </a:r>
            <a:r>
              <a:rPr lang="it-IT" sz="1400" dirty="0"/>
              <a:t>/SIRT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B2A5DC-7383-4E7D-89D0-59773C2A863C}"/>
              </a:ext>
            </a:extLst>
          </p:cNvPr>
          <p:cNvSpPr/>
          <p:nvPr/>
        </p:nvSpPr>
        <p:spPr>
          <a:xfrm>
            <a:off x="4752976" y="5683250"/>
            <a:ext cx="1882774" cy="946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Pasinreotide</a:t>
            </a:r>
            <a:endParaRPr lang="it-IT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C62A8B-06A3-4E70-933E-1DA9B5DCBECB}"/>
              </a:ext>
            </a:extLst>
          </p:cNvPr>
          <p:cNvSpPr/>
          <p:nvPr/>
        </p:nvSpPr>
        <p:spPr>
          <a:xfrm>
            <a:off x="6178550" y="4610100"/>
            <a:ext cx="1339850" cy="946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TMZ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7AD718-4A4D-4BE5-AB01-CB1BACF2DA67}"/>
              </a:ext>
            </a:extLst>
          </p:cNvPr>
          <p:cNvSpPr/>
          <p:nvPr/>
        </p:nvSpPr>
        <p:spPr>
          <a:xfrm>
            <a:off x="8970028" y="4606925"/>
            <a:ext cx="1558272" cy="946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Immunotherapy</a:t>
            </a:r>
            <a:endParaRPr lang="it-IT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247260-0701-4235-9DE1-AA2522260076}"/>
              </a:ext>
            </a:extLst>
          </p:cNvPr>
          <p:cNvSpPr/>
          <p:nvPr/>
        </p:nvSpPr>
        <p:spPr>
          <a:xfrm>
            <a:off x="6950076" y="5689600"/>
            <a:ext cx="1882774" cy="946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Bevacizumab</a:t>
            </a:r>
            <a:endParaRPr lang="it-IT" sz="14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4D231F-60A6-43E6-9DB7-FB825C97058C}"/>
              </a:ext>
            </a:extLst>
          </p:cNvPr>
          <p:cNvCxnSpPr>
            <a:cxnSpLocks/>
          </p:cNvCxnSpPr>
          <p:nvPr/>
        </p:nvCxnSpPr>
        <p:spPr>
          <a:xfrm>
            <a:off x="2197100" y="3446935"/>
            <a:ext cx="0" cy="2093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951C1C-7C69-4C00-87C6-0D865E1B84E8}"/>
              </a:ext>
            </a:extLst>
          </p:cNvPr>
          <p:cNvCxnSpPr>
            <a:cxnSpLocks/>
          </p:cNvCxnSpPr>
          <p:nvPr/>
        </p:nvCxnSpPr>
        <p:spPr>
          <a:xfrm>
            <a:off x="2870543" y="3240731"/>
            <a:ext cx="0" cy="2093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9B4790-2B12-41C4-ADD0-CBC2A5219391}"/>
              </a:ext>
            </a:extLst>
          </p:cNvPr>
          <p:cNvCxnSpPr>
            <a:cxnSpLocks/>
          </p:cNvCxnSpPr>
          <p:nvPr/>
        </p:nvCxnSpPr>
        <p:spPr>
          <a:xfrm flipH="1" flipV="1">
            <a:off x="1575143" y="3450110"/>
            <a:ext cx="1301752" cy="714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541BC23-2D57-4634-A854-2BDB026619FE}"/>
              </a:ext>
            </a:extLst>
          </p:cNvPr>
          <p:cNvCxnSpPr>
            <a:cxnSpLocks/>
          </p:cNvCxnSpPr>
          <p:nvPr/>
        </p:nvCxnSpPr>
        <p:spPr>
          <a:xfrm>
            <a:off x="1575143" y="3266131"/>
            <a:ext cx="0" cy="1839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E777FBD-B707-48EB-A7AB-0C1021AE214E}"/>
              </a:ext>
            </a:extLst>
          </p:cNvPr>
          <p:cNvCxnSpPr>
            <a:cxnSpLocks/>
          </p:cNvCxnSpPr>
          <p:nvPr/>
        </p:nvCxnSpPr>
        <p:spPr>
          <a:xfrm>
            <a:off x="4283075" y="3240731"/>
            <a:ext cx="0" cy="4632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33CA751-CB19-4230-80F9-D1C9C681B0A0}"/>
              </a:ext>
            </a:extLst>
          </p:cNvPr>
          <p:cNvCxnSpPr>
            <a:cxnSpLocks/>
          </p:cNvCxnSpPr>
          <p:nvPr/>
        </p:nvCxnSpPr>
        <p:spPr>
          <a:xfrm>
            <a:off x="5788025" y="3258709"/>
            <a:ext cx="0" cy="4632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51AC2B-F6B6-48E6-B1D2-F7C9FF8229CA}"/>
              </a:ext>
            </a:extLst>
          </p:cNvPr>
          <p:cNvCxnSpPr>
            <a:cxnSpLocks/>
          </p:cNvCxnSpPr>
          <p:nvPr/>
        </p:nvCxnSpPr>
        <p:spPr>
          <a:xfrm>
            <a:off x="6511925" y="2216150"/>
            <a:ext cx="0" cy="14401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8BC3BF-7627-497B-8F6D-B331764EFFAC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431087" y="2216150"/>
            <a:ext cx="1" cy="15058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C3B18B-87CC-461B-9A2F-A2F5F31CC820}"/>
              </a:ext>
            </a:extLst>
          </p:cNvPr>
          <p:cNvCxnSpPr>
            <a:cxnSpLocks/>
          </p:cNvCxnSpPr>
          <p:nvPr/>
        </p:nvCxnSpPr>
        <p:spPr>
          <a:xfrm>
            <a:off x="8797925" y="3266131"/>
            <a:ext cx="1" cy="54386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77000C-CA48-4DE0-AAE8-29CC100DFBD6}"/>
              </a:ext>
            </a:extLst>
          </p:cNvPr>
          <p:cNvCxnSpPr>
            <a:cxnSpLocks/>
          </p:cNvCxnSpPr>
          <p:nvPr/>
        </p:nvCxnSpPr>
        <p:spPr>
          <a:xfrm>
            <a:off x="10205690" y="3382726"/>
            <a:ext cx="0" cy="32129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63A64F-4D9F-4128-92D7-4644CA082286}"/>
              </a:ext>
            </a:extLst>
          </p:cNvPr>
          <p:cNvCxnSpPr>
            <a:cxnSpLocks/>
          </p:cNvCxnSpPr>
          <p:nvPr/>
        </p:nvCxnSpPr>
        <p:spPr>
          <a:xfrm>
            <a:off x="10791823" y="2187091"/>
            <a:ext cx="0" cy="120380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C648D16-EBD0-4C4A-9FFC-57D5B0839473}"/>
              </a:ext>
            </a:extLst>
          </p:cNvPr>
          <p:cNvCxnSpPr>
            <a:cxnSpLocks/>
          </p:cNvCxnSpPr>
          <p:nvPr/>
        </p:nvCxnSpPr>
        <p:spPr>
          <a:xfrm flipH="1" flipV="1">
            <a:off x="9581494" y="3374510"/>
            <a:ext cx="1210331" cy="82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A6B23D-A021-4725-A526-A212497BCDCF}"/>
              </a:ext>
            </a:extLst>
          </p:cNvPr>
          <p:cNvCxnSpPr>
            <a:cxnSpLocks/>
          </p:cNvCxnSpPr>
          <p:nvPr/>
        </p:nvCxnSpPr>
        <p:spPr>
          <a:xfrm>
            <a:off x="9581494" y="2208919"/>
            <a:ext cx="0" cy="11819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9C57C2D-24F5-41C6-B257-D872F00DB6C9}"/>
              </a:ext>
            </a:extLst>
          </p:cNvPr>
          <p:cNvCxnSpPr>
            <a:cxnSpLocks/>
          </p:cNvCxnSpPr>
          <p:nvPr/>
        </p:nvCxnSpPr>
        <p:spPr>
          <a:xfrm>
            <a:off x="4721225" y="4191087"/>
            <a:ext cx="0" cy="4527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93A0DEE-46DD-4621-835B-E5307767B972}"/>
              </a:ext>
            </a:extLst>
          </p:cNvPr>
          <p:cNvCxnSpPr>
            <a:cxnSpLocks/>
          </p:cNvCxnSpPr>
          <p:nvPr/>
        </p:nvCxnSpPr>
        <p:spPr>
          <a:xfrm>
            <a:off x="5905499" y="4191087"/>
            <a:ext cx="0" cy="14985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D1FC804-F107-4731-A74F-8E42F628013A}"/>
              </a:ext>
            </a:extLst>
          </p:cNvPr>
          <p:cNvCxnSpPr>
            <a:cxnSpLocks/>
          </p:cNvCxnSpPr>
          <p:nvPr/>
        </p:nvCxnSpPr>
        <p:spPr>
          <a:xfrm>
            <a:off x="6848475" y="4191087"/>
            <a:ext cx="0" cy="4158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F69F144-68F6-41FE-BF09-0878134D757E}"/>
              </a:ext>
            </a:extLst>
          </p:cNvPr>
          <p:cNvCxnSpPr>
            <a:cxnSpLocks/>
          </p:cNvCxnSpPr>
          <p:nvPr/>
        </p:nvCxnSpPr>
        <p:spPr>
          <a:xfrm>
            <a:off x="7891463" y="4191087"/>
            <a:ext cx="0" cy="14985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DD87695-3C46-4311-921A-3C6A7E79B9F0}"/>
              </a:ext>
            </a:extLst>
          </p:cNvPr>
          <p:cNvCxnSpPr>
            <a:cxnSpLocks/>
          </p:cNvCxnSpPr>
          <p:nvPr/>
        </p:nvCxnSpPr>
        <p:spPr>
          <a:xfrm>
            <a:off x="9693275" y="4191087"/>
            <a:ext cx="0" cy="4158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584EF826-3872-490B-A629-70C91D564B01}"/>
              </a:ext>
            </a:extLst>
          </p:cNvPr>
          <p:cNvSpPr/>
          <p:nvPr/>
        </p:nvSpPr>
        <p:spPr>
          <a:xfrm>
            <a:off x="1016000" y="1411448"/>
            <a:ext cx="755650" cy="247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3C13011-2BF1-43F3-98DB-0F6170A34316}"/>
              </a:ext>
            </a:extLst>
          </p:cNvPr>
          <p:cNvSpPr/>
          <p:nvPr/>
        </p:nvSpPr>
        <p:spPr>
          <a:xfrm>
            <a:off x="1016000" y="1729260"/>
            <a:ext cx="755650" cy="2476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7CDB75E-3E8F-406A-A5BE-C9924B92A761}"/>
              </a:ext>
            </a:extLst>
          </p:cNvPr>
          <p:cNvSpPr txBox="1"/>
          <p:nvPr/>
        </p:nvSpPr>
        <p:spPr>
          <a:xfrm>
            <a:off x="983563" y="87959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APPROVED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41AB48B-F324-4A27-BC19-95D570C4289C}"/>
              </a:ext>
            </a:extLst>
          </p:cNvPr>
          <p:cNvSpPr txBox="1"/>
          <p:nvPr/>
        </p:nvSpPr>
        <p:spPr>
          <a:xfrm>
            <a:off x="1771650" y="1391700"/>
            <a:ext cx="1294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Syndrome</a:t>
            </a:r>
            <a:r>
              <a:rPr lang="it-IT" sz="1200" dirty="0"/>
              <a:t> control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9F3CF83-E7B6-408F-AF56-96D5620F40B2}"/>
              </a:ext>
            </a:extLst>
          </p:cNvPr>
          <p:cNvSpPr txBox="1"/>
          <p:nvPr/>
        </p:nvSpPr>
        <p:spPr>
          <a:xfrm>
            <a:off x="1752797" y="1707483"/>
            <a:ext cx="106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Tumor</a:t>
            </a:r>
            <a:r>
              <a:rPr lang="it-IT" sz="1200" dirty="0"/>
              <a:t> control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DCD74DF-4CFD-415A-9274-CA35D5595A03}"/>
              </a:ext>
            </a:extLst>
          </p:cNvPr>
          <p:cNvSpPr txBox="1"/>
          <p:nvPr/>
        </p:nvSpPr>
        <p:spPr>
          <a:xfrm>
            <a:off x="1130575" y="5412226"/>
            <a:ext cx="17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NOT APPROVED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346DDBAE-1B25-4D9B-A1D3-EED800AC9B45}"/>
              </a:ext>
            </a:extLst>
          </p:cNvPr>
          <p:cNvSpPr txBox="1">
            <a:spLocks/>
          </p:cNvSpPr>
          <p:nvPr/>
        </p:nvSpPr>
        <p:spPr>
          <a:xfrm>
            <a:off x="337579" y="16443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Evoluzione della terapia nei NET</a:t>
            </a:r>
          </a:p>
        </p:txBody>
      </p:sp>
      <p:sp>
        <p:nvSpPr>
          <p:cNvPr id="49" name="CasellaDiTesto 44">
            <a:extLst>
              <a:ext uri="{FF2B5EF4-FFF2-40B4-BE49-F238E27FC236}">
                <a16:creationId xmlns:a16="http://schemas.microsoft.com/office/drawing/2014/main" id="{09CA4888-1C12-4C10-B07C-CB63FA7A9178}"/>
              </a:ext>
            </a:extLst>
          </p:cNvPr>
          <p:cNvSpPr txBox="1"/>
          <p:nvPr/>
        </p:nvSpPr>
        <p:spPr>
          <a:xfrm>
            <a:off x="9273279" y="6355012"/>
            <a:ext cx="2725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Ther</a:t>
            </a:r>
            <a:r>
              <a:rPr lang="it-IT" sz="1600" dirty="0"/>
              <a:t> </a:t>
            </a:r>
            <a:r>
              <a:rPr lang="it-IT" sz="1600" dirty="0" err="1"/>
              <a:t>Adv</a:t>
            </a:r>
            <a:r>
              <a:rPr lang="it-IT" sz="1600" dirty="0"/>
              <a:t> </a:t>
            </a:r>
            <a:r>
              <a:rPr lang="it-IT" sz="1600" dirty="0" err="1"/>
              <a:t>Endocrinol</a:t>
            </a:r>
            <a:r>
              <a:rPr lang="it-IT" sz="1600" dirty="0"/>
              <a:t> </a:t>
            </a:r>
            <a:r>
              <a:rPr lang="it-IT" sz="1600" dirty="0" err="1"/>
              <a:t>Met</a:t>
            </a:r>
            <a:r>
              <a:rPr lang="it-IT" sz="16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19005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F914BF-D111-43FF-B2F9-44279A79929D}"/>
              </a:ext>
            </a:extLst>
          </p:cNvPr>
          <p:cNvSpPr/>
          <p:nvPr/>
        </p:nvSpPr>
        <p:spPr>
          <a:xfrm>
            <a:off x="5106601" y="954216"/>
            <a:ext cx="1396314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Diagnosi di NET/NEC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2987E6-67F3-4C83-B9A2-B764A9097121}"/>
              </a:ext>
            </a:extLst>
          </p:cNvPr>
          <p:cNvSpPr/>
          <p:nvPr/>
        </p:nvSpPr>
        <p:spPr>
          <a:xfrm>
            <a:off x="3310228" y="1842069"/>
            <a:ext cx="2012091" cy="1476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Istopatologia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Funzione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Estensione di malattia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883FF8-B6BF-47A4-8E01-166815621BB6}"/>
              </a:ext>
            </a:extLst>
          </p:cNvPr>
          <p:cNvSpPr/>
          <p:nvPr/>
        </p:nvSpPr>
        <p:spPr>
          <a:xfrm>
            <a:off x="6398570" y="1836695"/>
            <a:ext cx="2012091" cy="1476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Tasso di </a:t>
            </a:r>
            <a:r>
              <a:rPr lang="it-IT" dirty="0" err="1"/>
              <a:t>cresicta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Performance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Sindromi familiari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F07A49-60FF-4FEC-851A-A12265AA6CD4}"/>
              </a:ext>
            </a:extLst>
          </p:cNvPr>
          <p:cNvSpPr/>
          <p:nvPr/>
        </p:nvSpPr>
        <p:spPr>
          <a:xfrm>
            <a:off x="1042086" y="3662405"/>
            <a:ext cx="1396314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G-NEN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8DF93F-D871-4454-BCFF-C3094D3A831F}"/>
              </a:ext>
            </a:extLst>
          </p:cNvPr>
          <p:cNvSpPr/>
          <p:nvPr/>
        </p:nvSpPr>
        <p:spPr>
          <a:xfrm>
            <a:off x="2695832" y="3662405"/>
            <a:ext cx="1396314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D-NEN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F9798-1B62-4EC9-81D7-A999AC96E8D0}"/>
              </a:ext>
            </a:extLst>
          </p:cNvPr>
          <p:cNvSpPr/>
          <p:nvPr/>
        </p:nvSpPr>
        <p:spPr>
          <a:xfrm>
            <a:off x="4302210" y="3662405"/>
            <a:ext cx="1396314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Si-NEN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E875EB-5B70-417D-96CA-DB7CF75EFE2E}"/>
              </a:ext>
            </a:extLst>
          </p:cNvPr>
          <p:cNvSpPr/>
          <p:nvPr/>
        </p:nvSpPr>
        <p:spPr>
          <a:xfrm>
            <a:off x="5955956" y="3662405"/>
            <a:ext cx="1396314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P-NEN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DB2F96-B7A9-47D8-9D63-CF0FBFA21240}"/>
              </a:ext>
            </a:extLst>
          </p:cNvPr>
          <p:cNvSpPr/>
          <p:nvPr/>
        </p:nvSpPr>
        <p:spPr>
          <a:xfrm>
            <a:off x="7609702" y="3662405"/>
            <a:ext cx="1396314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Colorectal</a:t>
            </a:r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B42618-A417-4FDE-A618-C6E22A1D8021}"/>
              </a:ext>
            </a:extLst>
          </p:cNvPr>
          <p:cNvSpPr/>
          <p:nvPr/>
        </p:nvSpPr>
        <p:spPr>
          <a:xfrm>
            <a:off x="9263448" y="3662405"/>
            <a:ext cx="1396314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Appendicial</a:t>
            </a:r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48F86-50EC-475D-AEA6-F051E306E648}"/>
              </a:ext>
            </a:extLst>
          </p:cNvPr>
          <p:cNvSpPr/>
          <p:nvPr/>
        </p:nvSpPr>
        <p:spPr>
          <a:xfrm>
            <a:off x="1042086" y="4650260"/>
            <a:ext cx="1396314" cy="19420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400" dirty="0"/>
              <a:t>FUP</a:t>
            </a:r>
          </a:p>
          <a:p>
            <a:r>
              <a:rPr lang="it-IT" sz="1400" b="1" dirty="0" err="1"/>
              <a:t>Endoscopic</a:t>
            </a:r>
            <a:r>
              <a:rPr lang="it-IT" sz="1400" b="1" dirty="0"/>
              <a:t> </a:t>
            </a:r>
            <a:r>
              <a:rPr lang="it-IT" sz="1400" b="1" dirty="0" err="1"/>
              <a:t>resection</a:t>
            </a:r>
            <a:endParaRPr lang="it-IT" sz="1400" b="1" dirty="0"/>
          </a:p>
          <a:p>
            <a:r>
              <a:rPr lang="it-IT" sz="1400" b="1" dirty="0"/>
              <a:t>Surgery </a:t>
            </a:r>
          </a:p>
          <a:p>
            <a:r>
              <a:rPr lang="it-IT" sz="1400" dirty="0"/>
              <a:t>SSA</a:t>
            </a:r>
          </a:p>
          <a:p>
            <a:r>
              <a:rPr lang="it-IT" sz="1400" dirty="0" err="1"/>
              <a:t>Chemotherapy</a:t>
            </a:r>
            <a:endParaRPr lang="it-IT" sz="1400" dirty="0"/>
          </a:p>
          <a:p>
            <a:r>
              <a:rPr lang="it-IT" sz="1400" dirty="0" err="1"/>
              <a:t>Immunotherapy</a:t>
            </a:r>
            <a:endParaRPr lang="it-IT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DC6491-B1FD-4A6F-8DB0-2BDC46BA5049}"/>
              </a:ext>
            </a:extLst>
          </p:cNvPr>
          <p:cNvSpPr/>
          <p:nvPr/>
        </p:nvSpPr>
        <p:spPr>
          <a:xfrm>
            <a:off x="2695832" y="4650260"/>
            <a:ext cx="1396314" cy="19420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400" b="1" dirty="0" err="1"/>
              <a:t>Endoscopic</a:t>
            </a:r>
            <a:r>
              <a:rPr lang="it-IT" sz="1400" b="1" dirty="0"/>
              <a:t> </a:t>
            </a:r>
            <a:r>
              <a:rPr lang="it-IT" sz="1400" b="1" dirty="0" err="1"/>
              <a:t>resection</a:t>
            </a:r>
            <a:endParaRPr lang="it-IT" sz="1400" b="1" dirty="0"/>
          </a:p>
          <a:p>
            <a:r>
              <a:rPr lang="it-IT" sz="1400" b="1" dirty="0"/>
              <a:t>Surgery</a:t>
            </a:r>
          </a:p>
          <a:p>
            <a:r>
              <a:rPr lang="it-IT" sz="1400" dirty="0"/>
              <a:t>SSA</a:t>
            </a:r>
          </a:p>
          <a:p>
            <a:r>
              <a:rPr lang="it-IT" sz="1400" dirty="0"/>
              <a:t>PRRT</a:t>
            </a:r>
          </a:p>
          <a:p>
            <a:r>
              <a:rPr lang="it-IT" sz="1400" dirty="0" err="1"/>
              <a:t>Chemotherapy</a:t>
            </a:r>
            <a:endParaRPr lang="it-IT" sz="1400" dirty="0"/>
          </a:p>
          <a:p>
            <a:r>
              <a:rPr lang="it-IT" sz="1400" dirty="0" err="1"/>
              <a:t>Immunotherapy</a:t>
            </a:r>
            <a:endParaRPr lang="it-IT" sz="1400" dirty="0"/>
          </a:p>
          <a:p>
            <a:r>
              <a:rPr lang="it-IT" sz="1400" dirty="0" err="1">
                <a:solidFill>
                  <a:srgbClr val="FF0000"/>
                </a:solidFill>
              </a:rPr>
              <a:t>Locoregional</a:t>
            </a:r>
            <a:r>
              <a:rPr lang="it-IT" sz="1400" dirty="0">
                <a:solidFill>
                  <a:srgbClr val="FF0000"/>
                </a:solidFill>
              </a:rPr>
              <a:t> treatment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FEFBF1-C151-45B7-AE58-8D3135E7039B}"/>
              </a:ext>
            </a:extLst>
          </p:cNvPr>
          <p:cNvSpPr/>
          <p:nvPr/>
        </p:nvSpPr>
        <p:spPr>
          <a:xfrm>
            <a:off x="4287794" y="4650260"/>
            <a:ext cx="1396314" cy="19420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400" b="1" dirty="0"/>
              <a:t>Surgery</a:t>
            </a:r>
          </a:p>
          <a:p>
            <a:r>
              <a:rPr lang="it-IT" sz="1400" dirty="0"/>
              <a:t>SSA</a:t>
            </a:r>
          </a:p>
          <a:p>
            <a:r>
              <a:rPr lang="it-IT" sz="1400" dirty="0" err="1"/>
              <a:t>Molecular</a:t>
            </a:r>
            <a:r>
              <a:rPr lang="it-IT" sz="1400" dirty="0"/>
              <a:t> </a:t>
            </a:r>
            <a:r>
              <a:rPr lang="it-IT" sz="1400" dirty="0" err="1"/>
              <a:t>targeted</a:t>
            </a:r>
            <a:r>
              <a:rPr lang="it-IT" sz="1400" dirty="0"/>
              <a:t> agents</a:t>
            </a:r>
          </a:p>
          <a:p>
            <a:r>
              <a:rPr lang="it-IT" sz="1400" dirty="0"/>
              <a:t>PRRT</a:t>
            </a:r>
          </a:p>
          <a:p>
            <a:r>
              <a:rPr lang="it-IT" sz="1400" dirty="0" err="1"/>
              <a:t>Chemotherapy</a:t>
            </a:r>
            <a:endParaRPr lang="it-IT" sz="1400" dirty="0"/>
          </a:p>
          <a:p>
            <a:r>
              <a:rPr lang="it-IT" sz="1400" dirty="0" err="1"/>
              <a:t>Immunotherapy</a:t>
            </a:r>
            <a:endParaRPr lang="it-IT" sz="1400" dirty="0"/>
          </a:p>
          <a:p>
            <a:r>
              <a:rPr lang="it-IT" sz="1400" dirty="0" err="1">
                <a:solidFill>
                  <a:srgbClr val="FF0000"/>
                </a:solidFill>
              </a:rPr>
              <a:t>Locoregional</a:t>
            </a:r>
            <a:r>
              <a:rPr lang="it-IT" sz="1400" dirty="0">
                <a:solidFill>
                  <a:srgbClr val="FF0000"/>
                </a:solidFill>
              </a:rPr>
              <a:t> treatment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901235-EBA2-4B0E-BD7B-DB6B268A0847}"/>
              </a:ext>
            </a:extLst>
          </p:cNvPr>
          <p:cNvSpPr/>
          <p:nvPr/>
        </p:nvSpPr>
        <p:spPr>
          <a:xfrm>
            <a:off x="5955956" y="4650260"/>
            <a:ext cx="1396314" cy="19420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400" b="1" dirty="0"/>
              <a:t>Surgery</a:t>
            </a:r>
          </a:p>
          <a:p>
            <a:r>
              <a:rPr lang="it-IT" sz="1400" dirty="0"/>
              <a:t>SSA</a:t>
            </a:r>
          </a:p>
          <a:p>
            <a:r>
              <a:rPr lang="it-IT" sz="1400" dirty="0" err="1"/>
              <a:t>Molecular</a:t>
            </a:r>
            <a:r>
              <a:rPr lang="it-IT" sz="1400" dirty="0"/>
              <a:t> </a:t>
            </a:r>
            <a:r>
              <a:rPr lang="it-IT" sz="1400" dirty="0" err="1"/>
              <a:t>targeted</a:t>
            </a:r>
            <a:r>
              <a:rPr lang="it-IT" sz="1400" dirty="0"/>
              <a:t> agents</a:t>
            </a:r>
          </a:p>
          <a:p>
            <a:r>
              <a:rPr lang="it-IT" sz="1400" dirty="0"/>
              <a:t>PRRT</a:t>
            </a:r>
          </a:p>
          <a:p>
            <a:r>
              <a:rPr lang="it-IT" sz="1400" dirty="0" err="1"/>
              <a:t>Chemotherapy</a:t>
            </a:r>
            <a:endParaRPr lang="it-IT" sz="1400" dirty="0"/>
          </a:p>
          <a:p>
            <a:r>
              <a:rPr lang="it-IT" sz="1400" dirty="0" err="1"/>
              <a:t>Immunotherapy</a:t>
            </a:r>
            <a:endParaRPr lang="it-IT" sz="1400" dirty="0"/>
          </a:p>
          <a:p>
            <a:r>
              <a:rPr lang="it-IT" sz="1400" dirty="0" err="1">
                <a:solidFill>
                  <a:srgbClr val="FF0000"/>
                </a:solidFill>
              </a:rPr>
              <a:t>Locoregional</a:t>
            </a:r>
            <a:r>
              <a:rPr lang="it-IT" sz="1400" dirty="0">
                <a:solidFill>
                  <a:srgbClr val="FF0000"/>
                </a:solidFill>
              </a:rPr>
              <a:t> treatment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BC9D87-1CDC-4CE8-882B-6542065B97D1}"/>
              </a:ext>
            </a:extLst>
          </p:cNvPr>
          <p:cNvSpPr/>
          <p:nvPr/>
        </p:nvSpPr>
        <p:spPr>
          <a:xfrm>
            <a:off x="7624118" y="4650260"/>
            <a:ext cx="1396314" cy="19420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400" b="1" dirty="0" err="1"/>
              <a:t>Endoscopic</a:t>
            </a:r>
            <a:r>
              <a:rPr lang="it-IT" sz="1400" b="1" dirty="0"/>
              <a:t> </a:t>
            </a:r>
            <a:r>
              <a:rPr lang="it-IT" sz="1400" b="1" dirty="0" err="1"/>
              <a:t>resection</a:t>
            </a:r>
            <a:endParaRPr lang="it-IT" sz="1400" b="1" dirty="0"/>
          </a:p>
          <a:p>
            <a:r>
              <a:rPr lang="it-IT" sz="1400" b="1" dirty="0"/>
              <a:t>Surgery</a:t>
            </a:r>
          </a:p>
          <a:p>
            <a:r>
              <a:rPr lang="it-IT" sz="1400" dirty="0"/>
              <a:t>SSA</a:t>
            </a:r>
          </a:p>
          <a:p>
            <a:r>
              <a:rPr lang="it-IT" sz="1400" dirty="0" err="1"/>
              <a:t>Everolimus</a:t>
            </a:r>
            <a:endParaRPr lang="it-IT" sz="1400" dirty="0"/>
          </a:p>
          <a:p>
            <a:r>
              <a:rPr lang="it-IT" sz="1400" dirty="0" err="1"/>
              <a:t>Chemotherapy</a:t>
            </a:r>
            <a:endParaRPr lang="it-IT" sz="1400" dirty="0"/>
          </a:p>
          <a:p>
            <a:r>
              <a:rPr lang="it-IT" sz="1400" dirty="0" err="1"/>
              <a:t>Immunotherapy</a:t>
            </a:r>
            <a:endParaRPr lang="it-IT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0C605-84A2-454C-9080-0C7CF9CFB5DF}"/>
              </a:ext>
            </a:extLst>
          </p:cNvPr>
          <p:cNvSpPr/>
          <p:nvPr/>
        </p:nvSpPr>
        <p:spPr>
          <a:xfrm>
            <a:off x="9263448" y="4650260"/>
            <a:ext cx="1396314" cy="19420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400" b="1" dirty="0"/>
              <a:t>Surgery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0189C2A-8276-40C7-94E9-94704260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79" y="164434"/>
            <a:ext cx="10515600" cy="1325563"/>
          </a:xfrm>
        </p:spPr>
        <p:txBody>
          <a:bodyPr/>
          <a:lstStyle/>
          <a:p>
            <a:r>
              <a:rPr lang="it-IT" dirty="0"/>
              <a:t>Tipi di trattamento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18EFBD-7763-4C48-AC55-E9F05001BA10}"/>
              </a:ext>
            </a:extLst>
          </p:cNvPr>
          <p:cNvCxnSpPr>
            <a:cxnSpLocks/>
          </p:cNvCxnSpPr>
          <p:nvPr/>
        </p:nvCxnSpPr>
        <p:spPr>
          <a:xfrm>
            <a:off x="5804758" y="1739042"/>
            <a:ext cx="0" cy="1717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0ECE99-EF47-441C-9D6E-C87BA6F780B9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>
            <a:off x="1740243" y="444088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2B9D03-BF6E-49EC-8692-978EFC3FEA42}"/>
              </a:ext>
            </a:extLst>
          </p:cNvPr>
          <p:cNvCxnSpPr>
            <a:cxnSpLocks/>
          </p:cNvCxnSpPr>
          <p:nvPr/>
        </p:nvCxnSpPr>
        <p:spPr>
          <a:xfrm>
            <a:off x="3410293" y="444088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C79085-3F4E-4F3D-9117-112BB863F81A}"/>
              </a:ext>
            </a:extLst>
          </p:cNvPr>
          <p:cNvCxnSpPr>
            <a:cxnSpLocks/>
          </p:cNvCxnSpPr>
          <p:nvPr/>
        </p:nvCxnSpPr>
        <p:spPr>
          <a:xfrm>
            <a:off x="4997793" y="443453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A30AEE-A52E-4C57-A268-6EBC687F1836}"/>
              </a:ext>
            </a:extLst>
          </p:cNvPr>
          <p:cNvCxnSpPr>
            <a:cxnSpLocks/>
          </p:cNvCxnSpPr>
          <p:nvPr/>
        </p:nvCxnSpPr>
        <p:spPr>
          <a:xfrm>
            <a:off x="6674193" y="444088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441EB7-F584-4308-993E-D2DA5DAD5D68}"/>
              </a:ext>
            </a:extLst>
          </p:cNvPr>
          <p:cNvCxnSpPr>
            <a:cxnSpLocks/>
          </p:cNvCxnSpPr>
          <p:nvPr/>
        </p:nvCxnSpPr>
        <p:spPr>
          <a:xfrm>
            <a:off x="8344243" y="444088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27AEDC-6CAE-4468-A296-A082986E575C}"/>
              </a:ext>
            </a:extLst>
          </p:cNvPr>
          <p:cNvCxnSpPr>
            <a:cxnSpLocks/>
          </p:cNvCxnSpPr>
          <p:nvPr/>
        </p:nvCxnSpPr>
        <p:spPr>
          <a:xfrm>
            <a:off x="9931743" y="443453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D7173D-82E4-4D6A-8C7D-EFB77D9A379E}"/>
              </a:ext>
            </a:extLst>
          </p:cNvPr>
          <p:cNvCxnSpPr>
            <a:cxnSpLocks/>
          </p:cNvCxnSpPr>
          <p:nvPr/>
        </p:nvCxnSpPr>
        <p:spPr>
          <a:xfrm>
            <a:off x="1746593" y="346298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98B2BDA-0A3B-4AD3-B65D-F9C18A22AEF7}"/>
              </a:ext>
            </a:extLst>
          </p:cNvPr>
          <p:cNvCxnSpPr>
            <a:cxnSpLocks/>
          </p:cNvCxnSpPr>
          <p:nvPr/>
        </p:nvCxnSpPr>
        <p:spPr>
          <a:xfrm>
            <a:off x="3416643" y="346298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68B7B40-88E9-4A21-AE97-C0046C33DE83}"/>
              </a:ext>
            </a:extLst>
          </p:cNvPr>
          <p:cNvCxnSpPr>
            <a:cxnSpLocks/>
          </p:cNvCxnSpPr>
          <p:nvPr/>
        </p:nvCxnSpPr>
        <p:spPr>
          <a:xfrm>
            <a:off x="5004143" y="345663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5A1D91-01F1-435A-980D-A3EA926B09DC}"/>
              </a:ext>
            </a:extLst>
          </p:cNvPr>
          <p:cNvCxnSpPr>
            <a:cxnSpLocks/>
          </p:cNvCxnSpPr>
          <p:nvPr/>
        </p:nvCxnSpPr>
        <p:spPr>
          <a:xfrm>
            <a:off x="6680543" y="346298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471DD0-FB57-4A7E-8822-38D89E2E3D58}"/>
              </a:ext>
            </a:extLst>
          </p:cNvPr>
          <p:cNvCxnSpPr>
            <a:cxnSpLocks/>
          </p:cNvCxnSpPr>
          <p:nvPr/>
        </p:nvCxnSpPr>
        <p:spPr>
          <a:xfrm>
            <a:off x="8350593" y="346298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B24160-5AD0-4A76-900B-696F9EF13988}"/>
              </a:ext>
            </a:extLst>
          </p:cNvPr>
          <p:cNvCxnSpPr>
            <a:cxnSpLocks/>
          </p:cNvCxnSpPr>
          <p:nvPr/>
        </p:nvCxnSpPr>
        <p:spPr>
          <a:xfrm>
            <a:off x="9938093" y="3456631"/>
            <a:ext cx="0" cy="209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6C62E64-B6F0-4AC0-BFA3-43E11BC9B2A0}"/>
              </a:ext>
            </a:extLst>
          </p:cNvPr>
          <p:cNvCxnSpPr>
            <a:cxnSpLocks/>
          </p:cNvCxnSpPr>
          <p:nvPr/>
        </p:nvCxnSpPr>
        <p:spPr>
          <a:xfrm flipV="1">
            <a:off x="1740243" y="3462981"/>
            <a:ext cx="819785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6AC45EE-DB50-4C04-9214-A3B6D8CE5A8B}"/>
              </a:ext>
            </a:extLst>
          </p:cNvPr>
          <p:cNvSpPr txBox="1"/>
          <p:nvPr/>
        </p:nvSpPr>
        <p:spPr>
          <a:xfrm>
            <a:off x="10902778" y="5769228"/>
            <a:ext cx="1274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G=gastrico</a:t>
            </a:r>
          </a:p>
          <a:p>
            <a:r>
              <a:rPr lang="it-IT" sz="1200" dirty="0"/>
              <a:t>D=duodenale</a:t>
            </a:r>
          </a:p>
          <a:p>
            <a:r>
              <a:rPr lang="it-IT" sz="1200" dirty="0"/>
              <a:t>Si=small intestine</a:t>
            </a:r>
          </a:p>
          <a:p>
            <a:r>
              <a:rPr lang="it-IT" sz="1200" dirty="0"/>
              <a:t>P=pancreatico</a:t>
            </a:r>
          </a:p>
        </p:txBody>
      </p:sp>
    </p:spTree>
    <p:extLst>
      <p:ext uri="{BB962C8B-B14F-4D97-AF65-F5344CB8AC3E}">
        <p14:creationId xmlns:p14="http://schemas.microsoft.com/office/powerpoint/2010/main" val="1460974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2AEF-42DF-4303-B97F-381609151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Contenuti della lezione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E2B5-D72B-4E8F-975A-CC92DE81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31" y="1989750"/>
            <a:ext cx="10515600" cy="3566987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I tumori neuroendocrini (TN):</a:t>
            </a:r>
          </a:p>
          <a:p>
            <a:pPr lvl="1"/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Definizione ed epidemiologia</a:t>
            </a:r>
          </a:p>
          <a:p>
            <a:pPr lvl="1"/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Eziopatogenesi e clinica</a:t>
            </a:r>
          </a:p>
          <a:p>
            <a:pPr lvl="1"/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Classificazione</a:t>
            </a:r>
          </a:p>
          <a:p>
            <a:pPr lvl="1"/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Le strategie diagnostiche e terapeutiche non medico-nucleari</a:t>
            </a:r>
          </a:p>
          <a:p>
            <a:r>
              <a:rPr lang="it-IT" dirty="0"/>
              <a:t>La medicina nucleare </a:t>
            </a:r>
          </a:p>
          <a:p>
            <a:pPr lvl="1"/>
            <a:r>
              <a:rPr lang="it-IT" dirty="0"/>
              <a:t>La diagnostica medico nucleare</a:t>
            </a:r>
          </a:p>
          <a:p>
            <a:pPr lvl="1"/>
            <a:r>
              <a:rPr lang="it-IT" dirty="0"/>
              <a:t>La terapia medico nucleare</a:t>
            </a:r>
          </a:p>
          <a:p>
            <a:pPr lvl="1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035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2AEF-42DF-4303-B97F-381609151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Contenuti della lezione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E2B5-D72B-4E8F-975A-CC92DE81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9736"/>
            <a:ext cx="10515600" cy="3232883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 tumori neuroendocrini:</a:t>
            </a:r>
          </a:p>
          <a:p>
            <a:pPr lvl="1"/>
            <a:r>
              <a:rPr lang="it-IT" dirty="0"/>
              <a:t>Definizione ed epidemiologia</a:t>
            </a:r>
          </a:p>
          <a:p>
            <a:pPr lvl="1"/>
            <a:r>
              <a:rPr lang="it-IT" dirty="0"/>
              <a:t>Eziopatogenesi e clinica</a:t>
            </a:r>
          </a:p>
          <a:p>
            <a:pPr lvl="1"/>
            <a:r>
              <a:rPr lang="it-IT" dirty="0"/>
              <a:t>Classificazione</a:t>
            </a:r>
          </a:p>
          <a:p>
            <a:pPr lvl="1"/>
            <a:r>
              <a:rPr lang="it-IT" dirty="0"/>
              <a:t>Le strategie diagnostiche e terapeutiche non medico-nucleari</a:t>
            </a:r>
          </a:p>
          <a:p>
            <a:r>
              <a:rPr lang="it-IT" dirty="0"/>
              <a:t>La medicina nucleare </a:t>
            </a:r>
          </a:p>
          <a:p>
            <a:pPr lvl="1"/>
            <a:r>
              <a:rPr lang="it-IT" dirty="0"/>
              <a:t>La diagnostica medico nucleare</a:t>
            </a:r>
          </a:p>
          <a:p>
            <a:pPr lvl="1"/>
            <a:r>
              <a:rPr lang="it-IT" dirty="0"/>
              <a:t>La terapia medico nucleare</a:t>
            </a:r>
          </a:p>
          <a:p>
            <a:pPr lvl="1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839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2A261C-BDBE-4EEF-95B0-642A9C3D05FE}"/>
              </a:ext>
            </a:extLst>
          </p:cNvPr>
          <p:cNvSpPr/>
          <p:nvPr/>
        </p:nvSpPr>
        <p:spPr>
          <a:xfrm>
            <a:off x="1787766" y="2385649"/>
            <a:ext cx="3030415" cy="16177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/>
              <a:t>Diagnosi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C2216-406E-4AA9-9525-302D4E4926D8}"/>
              </a:ext>
            </a:extLst>
          </p:cNvPr>
          <p:cNvSpPr/>
          <p:nvPr/>
        </p:nvSpPr>
        <p:spPr>
          <a:xfrm>
            <a:off x="6784732" y="2332895"/>
            <a:ext cx="3279533" cy="16705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/>
              <a:t>Terapia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08EEF7-5E54-4668-AC29-B4E4DFE6160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302973" y="4003434"/>
            <a:ext cx="1" cy="132470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2BEB7A-8FBB-4B88-A4BA-8F280639C5DD}"/>
              </a:ext>
            </a:extLst>
          </p:cNvPr>
          <p:cNvCxnSpPr/>
          <p:nvPr/>
        </p:nvCxnSpPr>
        <p:spPr>
          <a:xfrm>
            <a:off x="8425966" y="4015158"/>
            <a:ext cx="0" cy="131298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67E9ED-89C0-4601-B20B-1562515A29D7}"/>
              </a:ext>
            </a:extLst>
          </p:cNvPr>
          <p:cNvSpPr txBox="1"/>
          <p:nvPr/>
        </p:nvSpPr>
        <p:spPr>
          <a:xfrm>
            <a:off x="4807574" y="5066532"/>
            <a:ext cx="202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err="1"/>
              <a:t>Teragnostica</a:t>
            </a:r>
            <a:endParaRPr lang="it-IT" sz="2800" i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BCB979-1ADA-42C0-A862-3434A067CDC3}"/>
              </a:ext>
            </a:extLst>
          </p:cNvPr>
          <p:cNvCxnSpPr>
            <a:cxnSpLocks/>
          </p:cNvCxnSpPr>
          <p:nvPr/>
        </p:nvCxnSpPr>
        <p:spPr>
          <a:xfrm flipH="1">
            <a:off x="3302973" y="5328142"/>
            <a:ext cx="1210412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EF6DD9-16AB-4201-9293-C32795E417D1}"/>
              </a:ext>
            </a:extLst>
          </p:cNvPr>
          <p:cNvCxnSpPr>
            <a:cxnSpLocks/>
          </p:cNvCxnSpPr>
          <p:nvPr/>
        </p:nvCxnSpPr>
        <p:spPr>
          <a:xfrm flipH="1">
            <a:off x="7214086" y="5334004"/>
            <a:ext cx="1210412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7660BA-2D20-4721-A027-E51BBE82AE67}"/>
              </a:ext>
            </a:extLst>
          </p:cNvPr>
          <p:cNvSpPr txBox="1"/>
          <p:nvPr/>
        </p:nvSpPr>
        <p:spPr>
          <a:xfrm>
            <a:off x="2696306" y="67622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La medicina nucleare </a:t>
            </a:r>
          </a:p>
        </p:txBody>
      </p:sp>
    </p:spTree>
    <p:extLst>
      <p:ext uri="{BB962C8B-B14F-4D97-AF65-F5344CB8AC3E}">
        <p14:creationId xmlns:p14="http://schemas.microsoft.com/office/powerpoint/2010/main" val="2970054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260B-6F8A-4FC2-B89B-E55EF2C7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TN: i radiofarmaci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12305-D10B-4C79-ABF9-7B48C8BCC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0157"/>
            <a:ext cx="5157787" cy="823912"/>
          </a:xfrm>
        </p:spPr>
        <p:txBody>
          <a:bodyPr anchor="ctr"/>
          <a:lstStyle/>
          <a:p>
            <a:pPr algn="ctr"/>
            <a:r>
              <a:rPr lang="it-IT" dirty="0"/>
              <a:t>Diagnosi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D575AD3-29A8-4D2A-B666-241B5452B82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76264211"/>
              </p:ext>
            </p:extLst>
          </p:nvPr>
        </p:nvGraphicFramePr>
        <p:xfrm>
          <a:off x="839788" y="2053731"/>
          <a:ext cx="5157786" cy="421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874">
                  <a:extLst>
                    <a:ext uri="{9D8B030D-6E8A-4147-A177-3AD203B41FA5}">
                      <a16:colId xmlns:a16="http://schemas.microsoft.com/office/drawing/2014/main" val="3719748524"/>
                    </a:ext>
                  </a:extLst>
                </a:gridCol>
                <a:gridCol w="3781912">
                  <a:extLst>
                    <a:ext uri="{9D8B030D-6E8A-4147-A177-3AD203B41FA5}">
                      <a16:colId xmlns:a16="http://schemas.microsoft.com/office/drawing/2014/main" val="2832141984"/>
                    </a:ext>
                  </a:extLst>
                </a:gridCol>
              </a:tblGrid>
              <a:tr h="532249">
                <a:tc>
                  <a:txBody>
                    <a:bodyPr/>
                    <a:lstStyle/>
                    <a:p>
                      <a:r>
                        <a:rPr lang="it-IT" dirty="0"/>
                        <a:t>Scanner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Radiofarmaco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659615"/>
                  </a:ext>
                </a:extLst>
              </a:tr>
              <a:tr h="532249">
                <a:tc rowSpan="2">
                  <a:txBody>
                    <a:bodyPr/>
                    <a:lstStyle/>
                    <a:p>
                      <a:r>
                        <a:rPr lang="it-IT" dirty="0"/>
                        <a:t>SPET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111In-penteotride (SSR)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056693"/>
                  </a:ext>
                </a:extLst>
              </a:tr>
              <a:tr h="53224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123I-MIBG (sintesi/</a:t>
                      </a:r>
                      <a:r>
                        <a:rPr lang="it-IT" dirty="0" err="1"/>
                        <a:t>imm</a:t>
                      </a:r>
                      <a:r>
                        <a:rPr lang="it-IT" dirty="0"/>
                        <a:t>/rilascio ormoni)/99mTc-difosfonati (target </a:t>
                      </a:r>
                      <a:r>
                        <a:rPr lang="it-IT" dirty="0" err="1"/>
                        <a:t>spec</a:t>
                      </a:r>
                      <a:r>
                        <a:rPr lang="it-IT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128803"/>
                  </a:ext>
                </a:extLst>
              </a:tr>
              <a:tr h="532249">
                <a:tc rowSpan="4">
                  <a:txBody>
                    <a:bodyPr/>
                    <a:lstStyle/>
                    <a:p>
                      <a:r>
                        <a:rPr lang="it-IT" dirty="0"/>
                        <a:t>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68Ga-DOTA-TOC/NOC/TATE (SSR)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246440"/>
                  </a:ext>
                </a:extLst>
              </a:tr>
              <a:tr h="53224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18F-FDG (metabolismo)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9587501"/>
                  </a:ext>
                </a:extLst>
              </a:tr>
              <a:tr h="53224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18F-DOPA (amine/sistema APUD)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075839"/>
                  </a:ext>
                </a:extLst>
              </a:tr>
              <a:tr h="53224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11C-5HTP (solo a scopo di ricerca)</a:t>
                      </a:r>
                    </a:p>
                    <a:p>
                      <a:r>
                        <a:rPr lang="it-IT" dirty="0"/>
                        <a:t>64Cu-DOTATATE (solo USA)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4648555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F6733C2E-5F12-45F1-BE7D-24A04331EB4C}"/>
              </a:ext>
            </a:extLst>
          </p:cNvPr>
          <p:cNvSpPr/>
          <p:nvPr/>
        </p:nvSpPr>
        <p:spPr>
          <a:xfrm>
            <a:off x="862015" y="4062046"/>
            <a:ext cx="5135559" cy="1582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2739F9-323D-4041-BAE7-4A090CE6C092}"/>
              </a:ext>
            </a:extLst>
          </p:cNvPr>
          <p:cNvSpPr/>
          <p:nvPr/>
        </p:nvSpPr>
        <p:spPr>
          <a:xfrm>
            <a:off x="6172199" y="2546097"/>
            <a:ext cx="5157786" cy="31411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Risoluzione spaziale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Biodistribuzione</a:t>
            </a:r>
            <a:r>
              <a:rPr lang="it-IT" dirty="0">
                <a:solidFill>
                  <a:schemeClr val="tx1"/>
                </a:solidFill>
              </a:rPr>
              <a:t> (fegato/intestino)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Tempo di acquisizione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Dosimetria e costi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EBM:</a:t>
            </a:r>
          </a:p>
          <a:p>
            <a:r>
              <a:rPr lang="it-IT" dirty="0">
                <a:solidFill>
                  <a:schemeClr val="tx1"/>
                </a:solidFill>
              </a:rPr>
              <a:t>	N=130 </a:t>
            </a:r>
            <a:r>
              <a:rPr lang="it-IT" dirty="0" err="1">
                <a:solidFill>
                  <a:schemeClr val="tx1"/>
                </a:solidFill>
              </a:rPr>
              <a:t>pts</a:t>
            </a:r>
            <a:r>
              <a:rPr lang="it-IT" dirty="0">
                <a:solidFill>
                  <a:schemeClr val="tx1"/>
                </a:solidFill>
              </a:rPr>
              <a:t> (</a:t>
            </a:r>
            <a:r>
              <a:rPr lang="it-IT" dirty="0" err="1">
                <a:solidFill>
                  <a:schemeClr val="tx1"/>
                </a:solidFill>
              </a:rPr>
              <a:t>intrapt-analysis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  <a:p>
            <a:r>
              <a:rPr lang="it-IT" dirty="0">
                <a:solidFill>
                  <a:schemeClr val="tx1"/>
                </a:solidFill>
              </a:rPr>
              <a:t>	68Ga-DOTATATE vs. 111In-penteotride</a:t>
            </a:r>
          </a:p>
          <a:p>
            <a:r>
              <a:rPr lang="it-IT" dirty="0">
                <a:solidFill>
                  <a:schemeClr val="tx1"/>
                </a:solidFill>
              </a:rPr>
              <a:t>	</a:t>
            </a:r>
            <a:r>
              <a:rPr lang="it-IT" dirty="0" err="1">
                <a:solidFill>
                  <a:schemeClr val="tx1"/>
                </a:solidFill>
              </a:rPr>
              <a:t>Sens</a:t>
            </a:r>
            <a:r>
              <a:rPr lang="it-IT" dirty="0">
                <a:solidFill>
                  <a:schemeClr val="tx1"/>
                </a:solidFill>
              </a:rPr>
              <a:t>. 95.15 vs. 30.9% in NET </a:t>
            </a:r>
            <a:r>
              <a:rPr lang="it-IT" dirty="0" err="1">
                <a:solidFill>
                  <a:schemeClr val="tx1"/>
                </a:solidFill>
              </a:rPr>
              <a:t>detection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		</a:t>
            </a:r>
            <a:r>
              <a:rPr lang="it-IT" i="1" dirty="0">
                <a:solidFill>
                  <a:schemeClr val="tx1"/>
                </a:solidFill>
              </a:rPr>
              <a:t>J </a:t>
            </a:r>
            <a:r>
              <a:rPr lang="it-IT" i="1" dirty="0" err="1">
                <a:solidFill>
                  <a:schemeClr val="tx1"/>
                </a:solidFill>
              </a:rPr>
              <a:t>Clin</a:t>
            </a:r>
            <a:r>
              <a:rPr lang="it-IT" i="1" dirty="0">
                <a:solidFill>
                  <a:schemeClr val="tx1"/>
                </a:solidFill>
              </a:rPr>
              <a:t> </a:t>
            </a:r>
            <a:r>
              <a:rPr lang="it-IT" i="1" dirty="0" err="1">
                <a:solidFill>
                  <a:schemeClr val="tx1"/>
                </a:solidFill>
              </a:rPr>
              <a:t>Oncol</a:t>
            </a:r>
            <a:r>
              <a:rPr lang="it-IT" i="1" dirty="0">
                <a:solidFill>
                  <a:schemeClr val="tx1"/>
                </a:solidFill>
              </a:rPr>
              <a:t> 2016; 588-96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E24949A-C317-483D-946B-6C88F5C2C86D}"/>
              </a:ext>
            </a:extLst>
          </p:cNvPr>
          <p:cNvSpPr txBox="1">
            <a:spLocks/>
          </p:cNvSpPr>
          <p:nvPr/>
        </p:nvSpPr>
        <p:spPr>
          <a:xfrm>
            <a:off x="6172200" y="1300157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Terapia</a:t>
            </a:r>
            <a:endParaRPr lang="it-IT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7C533D-5A10-4B14-A7E3-6C3760F2FD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191050"/>
              </p:ext>
            </p:extLst>
          </p:nvPr>
        </p:nvGraphicFramePr>
        <p:xfrm>
          <a:off x="6172199" y="2053730"/>
          <a:ext cx="5157786" cy="4215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874">
                  <a:extLst>
                    <a:ext uri="{9D8B030D-6E8A-4147-A177-3AD203B41FA5}">
                      <a16:colId xmlns:a16="http://schemas.microsoft.com/office/drawing/2014/main" val="3719748524"/>
                    </a:ext>
                  </a:extLst>
                </a:gridCol>
                <a:gridCol w="3781912">
                  <a:extLst>
                    <a:ext uri="{9D8B030D-6E8A-4147-A177-3AD203B41FA5}">
                      <a16:colId xmlns:a16="http://schemas.microsoft.com/office/drawing/2014/main" val="2832141984"/>
                    </a:ext>
                  </a:extLst>
                </a:gridCol>
              </a:tblGrid>
              <a:tr h="776231">
                <a:tc>
                  <a:txBody>
                    <a:bodyPr/>
                    <a:lstStyle/>
                    <a:p>
                      <a:r>
                        <a:rPr lang="it-IT" dirty="0"/>
                        <a:t>Tipo Trattamento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Radiofarmaco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659615"/>
                  </a:ext>
                </a:extLst>
              </a:tr>
              <a:tr h="683032">
                <a:tc rowSpan="2">
                  <a:txBody>
                    <a:bodyPr/>
                    <a:lstStyle/>
                    <a:p>
                      <a:r>
                        <a:rPr lang="it-IT" dirty="0"/>
                        <a:t>Locale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90Y-microsfere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056693"/>
                  </a:ext>
                </a:extLst>
              </a:tr>
              <a:tr h="683032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166Ho-SIRT (poco diffuso)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128803"/>
                  </a:ext>
                </a:extLst>
              </a:tr>
              <a:tr h="707367">
                <a:tc rowSpan="3">
                  <a:txBody>
                    <a:bodyPr/>
                    <a:lstStyle/>
                    <a:p>
                      <a:r>
                        <a:rPr lang="it-IT" dirty="0"/>
                        <a:t>Sistemico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131-MIBG (sintesi/</a:t>
                      </a:r>
                      <a:r>
                        <a:rPr lang="it-IT" dirty="0" err="1"/>
                        <a:t>imm</a:t>
                      </a:r>
                      <a:r>
                        <a:rPr lang="it-IT" dirty="0"/>
                        <a:t>/rilascio ormoni)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246440"/>
                  </a:ext>
                </a:extLst>
              </a:tr>
              <a:tr h="683032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177Lu-DOTATATE (SSR)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9587501"/>
                  </a:ext>
                </a:extLst>
              </a:tr>
              <a:tr h="683032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90Y-DOTATOC/TATE (SSR)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6754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9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7B205F-4F81-4378-B8D2-957FCDE9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68Ga-DOTA-SSRs: principi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07EA43-BF7E-4453-864D-A6C47ADC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3" y="1825625"/>
            <a:ext cx="3974123" cy="4351338"/>
          </a:xfr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it-IT" sz="2400" dirty="0"/>
              <a:t>68Ga è un radioisotopo prodotto da generatore</a:t>
            </a:r>
          </a:p>
          <a:p>
            <a:r>
              <a:rPr lang="it-IT" sz="2400" dirty="0"/>
              <a:t>68Ga ha un emivita di 68 min</a:t>
            </a:r>
          </a:p>
          <a:p>
            <a:r>
              <a:rPr lang="it-IT" sz="2400" dirty="0"/>
              <a:t>Dose di radiazione al paziente di 2.1 mSv per 100 </a:t>
            </a:r>
            <a:r>
              <a:rPr lang="it-IT" sz="2400" dirty="0" err="1"/>
              <a:t>MBq</a:t>
            </a:r>
            <a:endParaRPr lang="it-IT" sz="2400" dirty="0"/>
          </a:p>
          <a:p>
            <a:r>
              <a:rPr lang="it-IT" sz="2400" dirty="0"/>
              <a:t>Esecuzione dell’imaging dopo 45-60 min dalla somministrazione </a:t>
            </a: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1FA48E1E-D70A-49B2-8A2E-6CF7D57ED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47" y="1825625"/>
            <a:ext cx="3809435" cy="435133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5D40B40-C5A9-484B-B267-5071F8065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79066"/>
              </p:ext>
            </p:extLst>
          </p:nvPr>
        </p:nvGraphicFramePr>
        <p:xfrm>
          <a:off x="8135243" y="1814797"/>
          <a:ext cx="393366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833">
                  <a:extLst>
                    <a:ext uri="{9D8B030D-6E8A-4147-A177-3AD203B41FA5}">
                      <a16:colId xmlns:a16="http://schemas.microsoft.com/office/drawing/2014/main" val="674165739"/>
                    </a:ext>
                  </a:extLst>
                </a:gridCol>
                <a:gridCol w="1966833">
                  <a:extLst>
                    <a:ext uri="{9D8B030D-6E8A-4147-A177-3AD203B41FA5}">
                      <a16:colId xmlns:a16="http://schemas.microsoft.com/office/drawing/2014/main" val="59942887"/>
                    </a:ext>
                  </a:extLst>
                </a:gridCol>
              </a:tblGrid>
              <a:tr h="516964">
                <a:tc>
                  <a:txBody>
                    <a:bodyPr/>
                    <a:lstStyle/>
                    <a:p>
                      <a:r>
                        <a:rPr lang="it-IT" dirty="0"/>
                        <a:t>RF*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Affinità per tipo di recettore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2558954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r>
                        <a:rPr lang="it-IT" dirty="0"/>
                        <a:t>68Ga-DOTATATE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SSTR2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944788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r>
                        <a:rPr lang="it-IT" dirty="0"/>
                        <a:t>68Ga-DOTANOC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SSTR3 e SSTR5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712034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r>
                        <a:rPr lang="it-IT" dirty="0"/>
                        <a:t>68Ga-DOTATOC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SSTR5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09363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02DEF5B-D3B7-463A-B325-A28EB424596A}"/>
              </a:ext>
            </a:extLst>
          </p:cNvPr>
          <p:cNvSpPr txBox="1"/>
          <p:nvPr/>
        </p:nvSpPr>
        <p:spPr>
          <a:xfrm>
            <a:off x="8370277" y="6176960"/>
            <a:ext cx="376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Hofman</a:t>
            </a:r>
            <a:r>
              <a:rPr lang="it-IT" dirty="0"/>
              <a:t>, </a:t>
            </a:r>
            <a:r>
              <a:rPr lang="it-IT" dirty="0" err="1"/>
              <a:t>Radiographics</a:t>
            </a:r>
            <a:r>
              <a:rPr lang="it-IT" dirty="0"/>
              <a:t> 2015; 500-516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DB85CD5D-2A73-4BC5-9F3C-BA9ECB196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669137"/>
              </p:ext>
            </p:extLst>
          </p:nvPr>
        </p:nvGraphicFramePr>
        <p:xfrm>
          <a:off x="8135243" y="4001294"/>
          <a:ext cx="393366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942">
                  <a:extLst>
                    <a:ext uri="{9D8B030D-6E8A-4147-A177-3AD203B41FA5}">
                      <a16:colId xmlns:a16="http://schemas.microsoft.com/office/drawing/2014/main" val="674165739"/>
                    </a:ext>
                  </a:extLst>
                </a:gridCol>
                <a:gridCol w="2678724">
                  <a:extLst>
                    <a:ext uri="{9D8B030D-6E8A-4147-A177-3AD203B41FA5}">
                      <a16:colId xmlns:a16="http://schemas.microsoft.com/office/drawing/2014/main" val="59942887"/>
                    </a:ext>
                  </a:extLst>
                </a:gridCol>
              </a:tblGrid>
              <a:tr h="277033">
                <a:tc>
                  <a:txBody>
                    <a:bodyPr/>
                    <a:lstStyle/>
                    <a:p>
                      <a:r>
                        <a:rPr lang="it-IT" dirty="0"/>
                        <a:t>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Intensità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2558954"/>
                  </a:ext>
                </a:extLst>
              </a:tr>
              <a:tr h="277033"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Nessuna captazione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944788"/>
                  </a:ext>
                </a:extLst>
              </a:tr>
              <a:tr h="277033"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Molto bassa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712034"/>
                  </a:ext>
                </a:extLst>
              </a:tr>
              <a:tr h="277033"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Minore o uguale al fegato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7278352"/>
                  </a:ext>
                </a:extLst>
              </a:tr>
              <a:tr h="277033"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Maggiore del fegato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8848481"/>
                  </a:ext>
                </a:extLst>
              </a:tr>
              <a:tr h="277033"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Maggiore della milza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09363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3F1B2C9-CCB8-4E74-B1DA-F467200E54E2}"/>
              </a:ext>
            </a:extLst>
          </p:cNvPr>
          <p:cNvSpPr txBox="1"/>
          <p:nvPr/>
        </p:nvSpPr>
        <p:spPr>
          <a:xfrm>
            <a:off x="8135243" y="3681688"/>
            <a:ext cx="23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Krenning</a:t>
            </a:r>
            <a:r>
              <a:rPr lang="it-IT" dirty="0"/>
              <a:t> score system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38B44-E1E9-4172-B2C6-1AF66B44C4CD}"/>
              </a:ext>
            </a:extLst>
          </p:cNvPr>
          <p:cNvSpPr txBox="1"/>
          <p:nvPr/>
        </p:nvSpPr>
        <p:spPr>
          <a:xfrm>
            <a:off x="246185" y="6289431"/>
            <a:ext cx="779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*meta-analisi ha dimostrato analoga performance tra i 3 RF (</a:t>
            </a:r>
            <a:r>
              <a:rPr lang="it-IT" dirty="0" err="1"/>
              <a:t>Johnbeck</a:t>
            </a:r>
            <a:r>
              <a:rPr lang="it-IT" dirty="0"/>
              <a:t> et al, 2014)</a:t>
            </a:r>
          </a:p>
        </p:txBody>
      </p:sp>
    </p:spTree>
    <p:extLst>
      <p:ext uri="{BB962C8B-B14F-4D97-AF65-F5344CB8AC3E}">
        <p14:creationId xmlns:p14="http://schemas.microsoft.com/office/powerpoint/2010/main" val="170639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3A131-2BA9-4E0F-ADAF-B58C46D81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Diagnosi e stadiazione iniziale dopo conferma istopatologica </a:t>
            </a:r>
          </a:p>
          <a:p>
            <a:r>
              <a:rPr lang="it-IT" dirty="0"/>
              <a:t>Localizzazione di un primitivo ignoto con metastasi da NET o con biomarcatori di malattia (9-19% casi)</a:t>
            </a:r>
          </a:p>
          <a:p>
            <a:r>
              <a:rPr lang="it-IT" dirty="0" err="1"/>
              <a:t>Ristadiazione</a:t>
            </a:r>
            <a:r>
              <a:rPr lang="it-IT" dirty="0"/>
              <a:t> di malattia (identificazione e caratterizzazione)</a:t>
            </a:r>
          </a:p>
          <a:p>
            <a:r>
              <a:rPr lang="it-IT" dirty="0"/>
              <a:t>Identificazione di pazienti candidabili a terapia medico nucleare</a:t>
            </a:r>
          </a:p>
          <a:p>
            <a:r>
              <a:rPr lang="it-IT" dirty="0"/>
              <a:t>Confermare la espressione di ricettori della SSR in pazienti non sottoponibili ad esame invasivo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52CB15DA-CE65-4A69-BD4F-554AEBDFB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68Ga-DOTA-SSRs: indicazioni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D65849-81FD-40A4-BE9B-4086F9B22A92}"/>
              </a:ext>
            </a:extLst>
          </p:cNvPr>
          <p:cNvSpPr txBox="1"/>
          <p:nvPr/>
        </p:nvSpPr>
        <p:spPr>
          <a:xfrm>
            <a:off x="8370277" y="6176960"/>
            <a:ext cx="331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Linee guida EANM, SNMMI e ACR</a:t>
            </a:r>
          </a:p>
        </p:txBody>
      </p:sp>
    </p:spTree>
    <p:extLst>
      <p:ext uri="{BB962C8B-B14F-4D97-AF65-F5344CB8AC3E}">
        <p14:creationId xmlns:p14="http://schemas.microsoft.com/office/powerpoint/2010/main" val="64113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4B873-A334-42E2-B52D-78090F831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68Ga-DOTA-SSRs: indicazioni</a:t>
            </a:r>
            <a:br>
              <a:rPr lang="it-IT" dirty="0"/>
            </a:br>
            <a:r>
              <a:rPr lang="it-IT" sz="3200" dirty="0"/>
              <a:t>diagnosi e stadiazione iniziale</a:t>
            </a:r>
            <a:endParaRPr lang="it-IT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00C7BB-F675-4B60-8B2E-B9D148BA7B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408207"/>
              </p:ext>
            </p:extLst>
          </p:nvPr>
        </p:nvGraphicFramePr>
        <p:xfrm>
          <a:off x="1128345" y="1684944"/>
          <a:ext cx="9935309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467">
                  <a:extLst>
                    <a:ext uri="{9D8B030D-6E8A-4147-A177-3AD203B41FA5}">
                      <a16:colId xmlns:a16="http://schemas.microsoft.com/office/drawing/2014/main" val="2830965078"/>
                    </a:ext>
                  </a:extLst>
                </a:gridCol>
                <a:gridCol w="1848715">
                  <a:extLst>
                    <a:ext uri="{9D8B030D-6E8A-4147-A177-3AD203B41FA5}">
                      <a16:colId xmlns:a16="http://schemas.microsoft.com/office/drawing/2014/main" val="1211055894"/>
                    </a:ext>
                  </a:extLst>
                </a:gridCol>
                <a:gridCol w="1663550">
                  <a:extLst>
                    <a:ext uri="{9D8B030D-6E8A-4147-A177-3AD203B41FA5}">
                      <a16:colId xmlns:a16="http://schemas.microsoft.com/office/drawing/2014/main" val="3764912118"/>
                    </a:ext>
                  </a:extLst>
                </a:gridCol>
                <a:gridCol w="1685778">
                  <a:extLst>
                    <a:ext uri="{9D8B030D-6E8A-4147-A177-3AD203B41FA5}">
                      <a16:colId xmlns:a16="http://schemas.microsoft.com/office/drawing/2014/main" val="4066128187"/>
                    </a:ext>
                  </a:extLst>
                </a:gridCol>
                <a:gridCol w="1257909">
                  <a:extLst>
                    <a:ext uri="{9D8B030D-6E8A-4147-A177-3AD203B41FA5}">
                      <a16:colId xmlns:a16="http://schemas.microsoft.com/office/drawing/2014/main" val="3334827649"/>
                    </a:ext>
                  </a:extLst>
                </a:gridCol>
                <a:gridCol w="1242890">
                  <a:extLst>
                    <a:ext uri="{9D8B030D-6E8A-4147-A177-3AD203B41FA5}">
                      <a16:colId xmlns:a16="http://schemas.microsoft.com/office/drawing/2014/main" val="2679811105"/>
                    </a:ext>
                  </a:extLst>
                </a:gridCol>
              </a:tblGrid>
              <a:tr h="580492">
                <a:tc>
                  <a:txBody>
                    <a:bodyPr/>
                    <a:lstStyle/>
                    <a:p>
                      <a:r>
                        <a:rPr lang="it-IT" dirty="0"/>
                        <a:t>Autore, anno di 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Numero di studi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Numero di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SoR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sensitività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specificità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496906"/>
                  </a:ext>
                </a:extLst>
              </a:tr>
              <a:tr h="336317">
                <a:tc>
                  <a:txBody>
                    <a:bodyPr/>
                    <a:lstStyle/>
                    <a:p>
                      <a:r>
                        <a:rPr lang="it-IT" dirty="0"/>
                        <a:t>Yang et al,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Istologia e FUP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481473"/>
                  </a:ext>
                </a:extLst>
              </a:tr>
              <a:tr h="336317">
                <a:tc>
                  <a:txBody>
                    <a:bodyPr/>
                    <a:lstStyle/>
                    <a:p>
                      <a:r>
                        <a:rPr lang="it-IT" dirty="0" err="1"/>
                        <a:t>Geijer</a:t>
                      </a:r>
                      <a:r>
                        <a:rPr lang="it-IT" dirty="0"/>
                        <a:t> et al,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Istologia e FUP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827763"/>
                  </a:ext>
                </a:extLst>
              </a:tr>
              <a:tr h="336317">
                <a:tc>
                  <a:txBody>
                    <a:bodyPr/>
                    <a:lstStyle/>
                    <a:p>
                      <a:r>
                        <a:rPr lang="it-IT" dirty="0"/>
                        <a:t>Treglia et al,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Istologia e </a:t>
                      </a:r>
                      <a:r>
                        <a:rPr lang="it-IT" dirty="0" err="1"/>
                        <a:t>fuP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343850"/>
                  </a:ext>
                </a:extLst>
              </a:tr>
              <a:tr h="336317">
                <a:tc>
                  <a:txBody>
                    <a:bodyPr/>
                    <a:lstStyle/>
                    <a:p>
                      <a:r>
                        <a:rPr lang="it-IT" dirty="0" err="1"/>
                        <a:t>Johnbeck</a:t>
                      </a:r>
                      <a:r>
                        <a:rPr lang="it-IT" dirty="0"/>
                        <a:t> et al,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68-100%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72-100%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75043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ADB367-BB4E-492F-9A76-BB59C4C667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127337"/>
              </p:ext>
            </p:extLst>
          </p:nvPr>
        </p:nvGraphicFramePr>
        <p:xfrm>
          <a:off x="1128345" y="3851024"/>
          <a:ext cx="9949934" cy="2928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892">
                  <a:extLst>
                    <a:ext uri="{9D8B030D-6E8A-4147-A177-3AD203B41FA5}">
                      <a16:colId xmlns:a16="http://schemas.microsoft.com/office/drawing/2014/main" val="2830965078"/>
                    </a:ext>
                  </a:extLst>
                </a:gridCol>
                <a:gridCol w="1582547">
                  <a:extLst>
                    <a:ext uri="{9D8B030D-6E8A-4147-A177-3AD203B41FA5}">
                      <a16:colId xmlns:a16="http://schemas.microsoft.com/office/drawing/2014/main" val="1211055894"/>
                    </a:ext>
                  </a:extLst>
                </a:gridCol>
                <a:gridCol w="1959352">
                  <a:extLst>
                    <a:ext uri="{9D8B030D-6E8A-4147-A177-3AD203B41FA5}">
                      <a16:colId xmlns:a16="http://schemas.microsoft.com/office/drawing/2014/main" val="3764912118"/>
                    </a:ext>
                  </a:extLst>
                </a:gridCol>
                <a:gridCol w="1959352">
                  <a:extLst>
                    <a:ext uri="{9D8B030D-6E8A-4147-A177-3AD203B41FA5}">
                      <a16:colId xmlns:a16="http://schemas.microsoft.com/office/drawing/2014/main" val="4066128187"/>
                    </a:ext>
                  </a:extLst>
                </a:gridCol>
                <a:gridCol w="1756791">
                  <a:extLst>
                    <a:ext uri="{9D8B030D-6E8A-4147-A177-3AD203B41FA5}">
                      <a16:colId xmlns:a16="http://schemas.microsoft.com/office/drawing/2014/main" val="3334827649"/>
                    </a:ext>
                  </a:extLst>
                </a:gridCol>
              </a:tblGrid>
              <a:tr h="552845">
                <a:tc>
                  <a:txBody>
                    <a:bodyPr/>
                    <a:lstStyle/>
                    <a:p>
                      <a:r>
                        <a:rPr lang="it-IT" dirty="0"/>
                        <a:t>Autore, anno di 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Numero di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Tipo di cambiamento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% cambiamento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496906"/>
                  </a:ext>
                </a:extLst>
              </a:tr>
              <a:tr h="381358">
                <a:tc>
                  <a:txBody>
                    <a:bodyPr/>
                    <a:lstStyle/>
                    <a:p>
                      <a:r>
                        <a:rPr lang="it-IT" dirty="0"/>
                        <a:t>Ambrosini et al,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68Ga-DOTANOC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Stadio o terapia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481473"/>
                  </a:ext>
                </a:extLst>
              </a:tr>
              <a:tr h="381358">
                <a:tc>
                  <a:txBody>
                    <a:bodyPr/>
                    <a:lstStyle/>
                    <a:p>
                      <a:r>
                        <a:rPr lang="it-IT" dirty="0" err="1"/>
                        <a:t>Srirajaskanthan</a:t>
                      </a:r>
                      <a:r>
                        <a:rPr lang="it-IT" dirty="0"/>
                        <a:t> et al,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68Ga-DOTATATE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Intermodalità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827763"/>
                  </a:ext>
                </a:extLst>
              </a:tr>
              <a:tr h="381358">
                <a:tc>
                  <a:txBody>
                    <a:bodyPr/>
                    <a:lstStyle/>
                    <a:p>
                      <a:r>
                        <a:rPr lang="it-IT" dirty="0" err="1"/>
                        <a:t>Frilling</a:t>
                      </a:r>
                      <a:r>
                        <a:rPr lang="it-IT" dirty="0"/>
                        <a:t> et al,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68Ga-DOTATOC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Trattamento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343850"/>
                  </a:ext>
                </a:extLst>
              </a:tr>
              <a:tr h="381358">
                <a:tc>
                  <a:txBody>
                    <a:bodyPr/>
                    <a:lstStyle/>
                    <a:p>
                      <a:r>
                        <a:rPr lang="it-IT" dirty="0" err="1"/>
                        <a:t>Ruf</a:t>
                      </a:r>
                      <a:r>
                        <a:rPr lang="it-IT" dirty="0"/>
                        <a:t> et al,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68Ga-DOTATOC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Intermodalità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083450"/>
                  </a:ext>
                </a:extLst>
              </a:tr>
              <a:tr h="381358">
                <a:tc>
                  <a:txBody>
                    <a:bodyPr/>
                    <a:lstStyle/>
                    <a:p>
                      <a:r>
                        <a:rPr lang="it-IT" dirty="0" err="1"/>
                        <a:t>Naswa</a:t>
                      </a:r>
                      <a:r>
                        <a:rPr lang="it-IT" dirty="0"/>
                        <a:t> et al,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68Ga-DOTANOC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Intermodalità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02053"/>
                  </a:ext>
                </a:extLst>
              </a:tr>
              <a:tr h="381358">
                <a:tc>
                  <a:txBody>
                    <a:bodyPr/>
                    <a:lstStyle/>
                    <a:p>
                      <a:r>
                        <a:rPr lang="it-IT" dirty="0" err="1"/>
                        <a:t>Hofman</a:t>
                      </a:r>
                      <a:r>
                        <a:rPr lang="it-IT" dirty="0"/>
                        <a:t> et al,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68Ga-DOTATATE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Intermodalità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750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870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5D2E-B9C2-46D6-BF8A-AE281D75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7" y="388571"/>
            <a:ext cx="10515600" cy="1325563"/>
          </a:xfrm>
        </p:spPr>
        <p:txBody>
          <a:bodyPr/>
          <a:lstStyle/>
          <a:p>
            <a:r>
              <a:rPr lang="it-IT" dirty="0"/>
              <a:t>68Ga-DOTA-SSRs: indicazioni</a:t>
            </a:r>
            <a:br>
              <a:rPr lang="it-IT" dirty="0"/>
            </a:br>
            <a:r>
              <a:rPr lang="it-IT" sz="3200" dirty="0"/>
              <a:t>localizzazione tumore primitivo ignoto</a:t>
            </a:r>
            <a:endParaRPr lang="it-IT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0ECD79A-BE3A-45DD-9E84-F5B0049DE9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076471"/>
              </p:ext>
            </p:extLst>
          </p:nvPr>
        </p:nvGraphicFramePr>
        <p:xfrm>
          <a:off x="328247" y="2593485"/>
          <a:ext cx="6869722" cy="2846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002">
                  <a:extLst>
                    <a:ext uri="{9D8B030D-6E8A-4147-A177-3AD203B41FA5}">
                      <a16:colId xmlns:a16="http://schemas.microsoft.com/office/drawing/2014/main" val="654041095"/>
                    </a:ext>
                  </a:extLst>
                </a:gridCol>
                <a:gridCol w="1148325">
                  <a:extLst>
                    <a:ext uri="{9D8B030D-6E8A-4147-A177-3AD203B41FA5}">
                      <a16:colId xmlns:a16="http://schemas.microsoft.com/office/drawing/2014/main" val="3596406148"/>
                    </a:ext>
                  </a:extLst>
                </a:gridCol>
                <a:gridCol w="1664015">
                  <a:extLst>
                    <a:ext uri="{9D8B030D-6E8A-4147-A177-3AD203B41FA5}">
                      <a16:colId xmlns:a16="http://schemas.microsoft.com/office/drawing/2014/main" val="1672068013"/>
                    </a:ext>
                  </a:extLst>
                </a:gridCol>
                <a:gridCol w="2018380">
                  <a:extLst>
                    <a:ext uri="{9D8B030D-6E8A-4147-A177-3AD203B41FA5}">
                      <a16:colId xmlns:a16="http://schemas.microsoft.com/office/drawing/2014/main" val="1682710633"/>
                    </a:ext>
                  </a:extLst>
                </a:gridCol>
              </a:tblGrid>
              <a:tr h="711505">
                <a:tc>
                  <a:txBody>
                    <a:bodyPr/>
                    <a:lstStyle/>
                    <a:p>
                      <a:pPr algn="l"/>
                      <a:r>
                        <a:rPr lang="it-IT" sz="2000" dirty="0"/>
                        <a:t>Autore, anno pub.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N pazienti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Tipo di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% di identificazione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86404"/>
                  </a:ext>
                </a:extLst>
              </a:tr>
              <a:tr h="711505">
                <a:tc>
                  <a:txBody>
                    <a:bodyPr/>
                    <a:lstStyle/>
                    <a:p>
                      <a:pPr algn="l"/>
                      <a:r>
                        <a:rPr lang="it-IT" sz="2000" dirty="0"/>
                        <a:t>Menda et al,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68Ga-DOTATOC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38%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5352516"/>
                  </a:ext>
                </a:extLst>
              </a:tr>
              <a:tr h="711505">
                <a:tc>
                  <a:txBody>
                    <a:bodyPr/>
                    <a:lstStyle/>
                    <a:p>
                      <a:pPr algn="l"/>
                      <a:r>
                        <a:rPr lang="it-IT" sz="2000" dirty="0" err="1"/>
                        <a:t>Schreiter</a:t>
                      </a:r>
                      <a:r>
                        <a:rPr lang="it-IT" sz="2000" dirty="0"/>
                        <a:t> et al,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68Ga-DOTATOC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46%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4722072"/>
                  </a:ext>
                </a:extLst>
              </a:tr>
              <a:tr h="711505">
                <a:tc>
                  <a:txBody>
                    <a:bodyPr/>
                    <a:lstStyle/>
                    <a:p>
                      <a:pPr algn="l"/>
                      <a:r>
                        <a:rPr lang="it-IT" sz="2000" dirty="0"/>
                        <a:t>Alonso et al,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68Ga-DOTATATE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59%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730327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F0F57121-4417-421F-B616-581B5CE88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r="14" b="5323"/>
          <a:stretch/>
        </p:blipFill>
        <p:spPr bwMode="auto">
          <a:xfrm>
            <a:off x="7390668" y="1284972"/>
            <a:ext cx="4402748" cy="512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54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22BA-8054-4277-B93B-6A9DDB84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68Ga-DOTA-SSRs: indicazioni</a:t>
            </a:r>
            <a:br>
              <a:rPr lang="it-IT" dirty="0"/>
            </a:br>
            <a:r>
              <a:rPr lang="it-IT" sz="3200" dirty="0" err="1"/>
              <a:t>ristadiazione</a:t>
            </a:r>
            <a:r>
              <a:rPr lang="it-IT" sz="3200" dirty="0"/>
              <a:t> e monitoraggio della risposta alla terapia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AF0E3-D42F-46E8-A8DF-BF9793E69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Ristadiazione</a:t>
            </a:r>
            <a:endParaRPr lang="it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B23266-5DE1-4A7E-8B44-26473A433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1803156"/>
          </a:xfrm>
        </p:spPr>
        <p:txBody>
          <a:bodyPr>
            <a:normAutofit fontScale="92500"/>
          </a:bodyPr>
          <a:lstStyle/>
          <a:p>
            <a:r>
              <a:rPr lang="it-IT" dirty="0"/>
              <a:t>Non è indicato come standard FUP</a:t>
            </a:r>
          </a:p>
          <a:p>
            <a:r>
              <a:rPr lang="it-IT" dirty="0"/>
              <a:t>In caso di sospetta ripresa di malattia (biochimica o imaging </a:t>
            </a:r>
            <a:r>
              <a:rPr lang="it-IT" dirty="0" err="1"/>
              <a:t>conv</a:t>
            </a:r>
            <a:r>
              <a:rPr lang="it-IT" dirty="0"/>
              <a:t>.) in corso di FUP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276CB6-2D88-4C84-8103-710034EC3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Monitoraggio della risposta alla terapia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058458D-EAD1-4532-A423-0FADB11CAC1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22836897"/>
              </p:ext>
            </p:extLst>
          </p:nvPr>
        </p:nvGraphicFramePr>
        <p:xfrm>
          <a:off x="839788" y="4521444"/>
          <a:ext cx="4951411" cy="1885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051">
                  <a:extLst>
                    <a:ext uri="{9D8B030D-6E8A-4147-A177-3AD203B41FA5}">
                      <a16:colId xmlns:a16="http://schemas.microsoft.com/office/drawing/2014/main" val="2938010703"/>
                    </a:ext>
                  </a:extLst>
                </a:gridCol>
                <a:gridCol w="909532">
                  <a:extLst>
                    <a:ext uri="{9D8B030D-6E8A-4147-A177-3AD203B41FA5}">
                      <a16:colId xmlns:a16="http://schemas.microsoft.com/office/drawing/2014/main" val="2352887271"/>
                    </a:ext>
                  </a:extLst>
                </a:gridCol>
                <a:gridCol w="835446">
                  <a:extLst>
                    <a:ext uri="{9D8B030D-6E8A-4147-A177-3AD203B41FA5}">
                      <a16:colId xmlns:a16="http://schemas.microsoft.com/office/drawing/2014/main" val="2047078718"/>
                    </a:ext>
                  </a:extLst>
                </a:gridCol>
                <a:gridCol w="841382">
                  <a:extLst>
                    <a:ext uri="{9D8B030D-6E8A-4147-A177-3AD203B41FA5}">
                      <a16:colId xmlns:a16="http://schemas.microsoft.com/office/drawing/2014/main" val="3605352419"/>
                    </a:ext>
                  </a:extLst>
                </a:gridCol>
              </a:tblGrid>
              <a:tr h="628406">
                <a:tc>
                  <a:txBody>
                    <a:bodyPr/>
                    <a:lstStyle/>
                    <a:p>
                      <a:r>
                        <a:rPr lang="it-IT" dirty="0"/>
                        <a:t>Autore, anno pub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Sens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Spec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7637691"/>
                  </a:ext>
                </a:extLst>
              </a:tr>
              <a:tr h="628406">
                <a:tc>
                  <a:txBody>
                    <a:bodyPr/>
                    <a:lstStyle/>
                    <a:p>
                      <a:r>
                        <a:rPr lang="it-IT" dirty="0"/>
                        <a:t>Merola et al, 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3095483"/>
                  </a:ext>
                </a:extLst>
              </a:tr>
              <a:tr h="628406">
                <a:tc>
                  <a:txBody>
                    <a:bodyPr/>
                    <a:lstStyle/>
                    <a:p>
                      <a:r>
                        <a:rPr lang="it-IT" dirty="0"/>
                        <a:t>Haug et al, 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1132"/>
                  </a:ext>
                </a:extLst>
              </a:tr>
            </a:tbl>
          </a:graphicData>
        </a:graphic>
      </p:graphicFrame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F3C466E-06CC-4E85-AF63-3960DE93E8DC}"/>
              </a:ext>
            </a:extLst>
          </p:cNvPr>
          <p:cNvSpPr txBox="1">
            <a:spLocks/>
          </p:cNvSpPr>
          <p:nvPr/>
        </p:nvSpPr>
        <p:spPr>
          <a:xfrm>
            <a:off x="6194427" y="2604721"/>
            <a:ext cx="5157787" cy="1803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Non è indicato come standard nella risposta alla terapia target</a:t>
            </a:r>
          </a:p>
          <a:p>
            <a:r>
              <a:rPr lang="it-IT" dirty="0"/>
              <a:t>Utile in corso di valutazione di risposta alla terapia medico nucleare</a:t>
            </a:r>
          </a:p>
        </p:txBody>
      </p:sp>
      <p:pic>
        <p:nvPicPr>
          <p:cNvPr id="10" name="Picture 2" descr="Senza titolo-1">
            <a:extLst>
              <a:ext uri="{FF2B5EF4-FFF2-40B4-BE49-F238E27FC236}">
                <a16:creationId xmlns:a16="http://schemas.microsoft.com/office/drawing/2014/main" id="{05035559-6BC3-4ABC-9FA5-CB9332CB2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58776" r="57165" b="9459"/>
          <a:stretch/>
        </p:blipFill>
        <p:spPr bwMode="auto">
          <a:xfrm>
            <a:off x="6560283" y="4774516"/>
            <a:ext cx="2313918" cy="167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restelli postt neg199086">
            <a:extLst>
              <a:ext uri="{FF2B5EF4-FFF2-40B4-BE49-F238E27FC236}">
                <a16:creationId xmlns:a16="http://schemas.microsoft.com/office/drawing/2014/main" id="{B5D11BBF-2316-4F7F-B8A3-5F1AABC52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t="55334" r="61654" b="18842"/>
          <a:stretch/>
        </p:blipFill>
        <p:spPr bwMode="auto">
          <a:xfrm>
            <a:off x="8989723" y="4774516"/>
            <a:ext cx="2106169" cy="167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078DB9-FF10-4DED-B193-769B5886A585}"/>
              </a:ext>
            </a:extLst>
          </p:cNvPr>
          <p:cNvSpPr txBox="1"/>
          <p:nvPr/>
        </p:nvSpPr>
        <p:spPr>
          <a:xfrm>
            <a:off x="7080782" y="4445189"/>
            <a:ext cx="123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Pre</a:t>
            </a:r>
            <a:r>
              <a:rPr lang="it-IT" dirty="0"/>
              <a:t>-terapia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0D8A7A-96A0-40EA-A6FE-237CCBEEFA8C}"/>
              </a:ext>
            </a:extLst>
          </p:cNvPr>
          <p:cNvSpPr txBox="1"/>
          <p:nvPr/>
        </p:nvSpPr>
        <p:spPr>
          <a:xfrm>
            <a:off x="9394700" y="4445189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Post-terapia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F221A7-0502-4D31-8B0F-5D7C75E88EB3}"/>
              </a:ext>
            </a:extLst>
          </p:cNvPr>
          <p:cNvSpPr/>
          <p:nvPr/>
        </p:nvSpPr>
        <p:spPr>
          <a:xfrm>
            <a:off x="668216" y="1987062"/>
            <a:ext cx="5329360" cy="457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16DBE9-9FBF-47CF-BADE-13B90B4687D6}"/>
              </a:ext>
            </a:extLst>
          </p:cNvPr>
          <p:cNvSpPr/>
          <p:nvPr/>
        </p:nvSpPr>
        <p:spPr>
          <a:xfrm>
            <a:off x="6108640" y="1987062"/>
            <a:ext cx="5329360" cy="457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449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9BFE-470B-4280-A3B4-E55FB8EF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68Ga-DOTA-SSRs: indicazioni</a:t>
            </a:r>
            <a:br>
              <a:rPr lang="it-IT" dirty="0"/>
            </a:br>
            <a:r>
              <a:rPr lang="it-IT" sz="3200" dirty="0"/>
              <a:t>Valutazione pazienti candidabili a terapia MN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B0C12-EF9E-4C8C-8C47-E721D09AC562}"/>
              </a:ext>
            </a:extLst>
          </p:cNvPr>
          <p:cNvSpPr/>
          <p:nvPr/>
        </p:nvSpPr>
        <p:spPr>
          <a:xfrm>
            <a:off x="838200" y="1887415"/>
            <a:ext cx="4507524" cy="9730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SUVmax</a:t>
            </a:r>
            <a:endParaRPr lang="it-IT" sz="2400" b="1" dirty="0"/>
          </a:p>
          <a:p>
            <a:pPr algn="ctr"/>
            <a:r>
              <a:rPr lang="it-IT" sz="2400" b="1" dirty="0"/>
              <a:t>(MIB 2015; 313)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5BC309-D027-4BB9-8107-57C1BBEA7056}"/>
              </a:ext>
            </a:extLst>
          </p:cNvPr>
          <p:cNvSpPr/>
          <p:nvPr/>
        </p:nvSpPr>
        <p:spPr>
          <a:xfrm>
            <a:off x="6254262" y="1887416"/>
            <a:ext cx="4923693" cy="9730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SSTR-RADS </a:t>
            </a:r>
            <a:r>
              <a:rPr lang="it-IT" sz="2400" b="1" dirty="0" err="1"/>
              <a:t>vers</a:t>
            </a:r>
            <a:r>
              <a:rPr lang="it-IT" sz="2400" b="1" dirty="0"/>
              <a:t>. 1</a:t>
            </a:r>
          </a:p>
          <a:p>
            <a:pPr algn="ctr"/>
            <a:r>
              <a:rPr lang="it-IT" sz="2400" b="1" dirty="0"/>
              <a:t>(JNM 2018; 1085)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D3AF3-E16D-4423-BBCE-0E142419A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5" t="34280" r="50385" b="41710"/>
          <a:stretch/>
        </p:blipFill>
        <p:spPr>
          <a:xfrm>
            <a:off x="838201" y="2930769"/>
            <a:ext cx="4507523" cy="3007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8B133-D61B-4F08-9750-5730FAB04E38}"/>
              </a:ext>
            </a:extLst>
          </p:cNvPr>
          <p:cNvSpPr txBox="1"/>
          <p:nvPr/>
        </p:nvSpPr>
        <p:spPr>
          <a:xfrm>
            <a:off x="1342765" y="6061988"/>
            <a:ext cx="1749197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dirty="0"/>
              <a:t>RL=</a:t>
            </a:r>
            <a:r>
              <a:rPr lang="it-IT" sz="1100" dirty="0" err="1"/>
              <a:t>responder</a:t>
            </a:r>
            <a:r>
              <a:rPr lang="it-IT" sz="1100" dirty="0"/>
              <a:t> </a:t>
            </a:r>
            <a:r>
              <a:rPr lang="it-IT" sz="1100" dirty="0" err="1"/>
              <a:t>lesions</a:t>
            </a:r>
            <a:endParaRPr lang="it-IT" sz="1100" dirty="0"/>
          </a:p>
          <a:p>
            <a:r>
              <a:rPr lang="it-IT" sz="1100" dirty="0"/>
              <a:t>NRL=non </a:t>
            </a:r>
            <a:r>
              <a:rPr lang="it-IT" sz="1100" dirty="0" err="1"/>
              <a:t>responder</a:t>
            </a:r>
            <a:r>
              <a:rPr lang="it-IT" sz="1100" dirty="0"/>
              <a:t> </a:t>
            </a:r>
            <a:r>
              <a:rPr lang="it-IT" sz="1100" dirty="0" err="1"/>
              <a:t>lesions</a:t>
            </a:r>
            <a:endParaRPr lang="it-IT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50BD4-0E69-4EDB-9932-EE5BB68DA09D}"/>
              </a:ext>
            </a:extLst>
          </p:cNvPr>
          <p:cNvSpPr txBox="1"/>
          <p:nvPr/>
        </p:nvSpPr>
        <p:spPr>
          <a:xfrm>
            <a:off x="3141274" y="6061988"/>
            <a:ext cx="220445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dirty="0"/>
              <a:t>Rosso (26.4): </a:t>
            </a:r>
            <a:r>
              <a:rPr lang="it-IT" sz="1100" dirty="0" err="1"/>
              <a:t>Sens</a:t>
            </a:r>
            <a:r>
              <a:rPr lang="it-IT" sz="1100" dirty="0"/>
              <a:t> 95% e spec. 60%</a:t>
            </a:r>
          </a:p>
          <a:p>
            <a:r>
              <a:rPr lang="it-IT" sz="1100" dirty="0"/>
              <a:t>Blue (16.5): </a:t>
            </a:r>
            <a:r>
              <a:rPr lang="it-IT" sz="1100" dirty="0" err="1"/>
              <a:t>Sens</a:t>
            </a:r>
            <a:r>
              <a:rPr lang="it-IT" sz="1100" dirty="0"/>
              <a:t>. 65% e spec. 90%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BF13667-6DF3-496F-9681-718458BB6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519845"/>
              </p:ext>
            </p:extLst>
          </p:nvPr>
        </p:nvGraphicFramePr>
        <p:xfrm>
          <a:off x="6254261" y="3010261"/>
          <a:ext cx="492369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062">
                  <a:extLst>
                    <a:ext uri="{9D8B030D-6E8A-4147-A177-3AD203B41FA5}">
                      <a16:colId xmlns:a16="http://schemas.microsoft.com/office/drawing/2014/main" val="2962239884"/>
                    </a:ext>
                  </a:extLst>
                </a:gridCol>
                <a:gridCol w="3698632">
                  <a:extLst>
                    <a:ext uri="{9D8B030D-6E8A-4147-A177-3AD203B41FA5}">
                      <a16:colId xmlns:a16="http://schemas.microsoft.com/office/drawing/2014/main" val="4165833771"/>
                    </a:ext>
                  </a:extLst>
                </a:gridCol>
              </a:tblGrid>
              <a:tr h="308373">
                <a:tc>
                  <a:txBody>
                    <a:bodyPr/>
                    <a:lstStyle/>
                    <a:p>
                      <a:r>
                        <a:rPr lang="it-IT" dirty="0" err="1"/>
                        <a:t>Uptake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Captazione relativa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62551"/>
                  </a:ext>
                </a:extLst>
              </a:tr>
              <a:tr h="30837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Livello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Captazione &lt; </a:t>
                      </a:r>
                      <a:r>
                        <a:rPr lang="it-IT" dirty="0" err="1"/>
                        <a:t>blood</a:t>
                      </a:r>
                      <a:r>
                        <a:rPr lang="it-IT" dirty="0"/>
                        <a:t> pool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010955"/>
                  </a:ext>
                </a:extLst>
              </a:tr>
              <a:tr h="30837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Livello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Captazione &gt; </a:t>
                      </a:r>
                      <a:r>
                        <a:rPr lang="it-IT" dirty="0" err="1"/>
                        <a:t>blood</a:t>
                      </a:r>
                      <a:r>
                        <a:rPr lang="it-IT" dirty="0"/>
                        <a:t> pool≤ fegato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473423"/>
                  </a:ext>
                </a:extLst>
              </a:tr>
              <a:tr h="30837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Livello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Captazione &gt; fegato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176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70C3F8C-A24C-48CD-B3DF-7BA5088E3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263860"/>
              </p:ext>
            </p:extLst>
          </p:nvPr>
        </p:nvGraphicFramePr>
        <p:xfrm>
          <a:off x="6254261" y="4564510"/>
          <a:ext cx="49236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985">
                  <a:extLst>
                    <a:ext uri="{9D8B030D-6E8A-4147-A177-3AD203B41FA5}">
                      <a16:colId xmlns:a16="http://schemas.microsoft.com/office/drawing/2014/main" val="2962239884"/>
                    </a:ext>
                  </a:extLst>
                </a:gridCol>
                <a:gridCol w="1352736">
                  <a:extLst>
                    <a:ext uri="{9D8B030D-6E8A-4147-A177-3AD203B41FA5}">
                      <a16:colId xmlns:a16="http://schemas.microsoft.com/office/drawing/2014/main" val="4165833771"/>
                    </a:ext>
                  </a:extLst>
                </a:gridCol>
                <a:gridCol w="2223973">
                  <a:extLst>
                    <a:ext uri="{9D8B030D-6E8A-4147-A177-3AD203B41FA5}">
                      <a16:colId xmlns:a16="http://schemas.microsoft.com/office/drawing/2014/main" val="3422272069"/>
                    </a:ext>
                  </a:extLst>
                </a:gridCol>
              </a:tblGrid>
              <a:tr h="308373">
                <a:tc>
                  <a:txBody>
                    <a:bodyPr/>
                    <a:lstStyle/>
                    <a:p>
                      <a:r>
                        <a:rPr lang="it-IT" dirty="0"/>
                        <a:t>SSTR-RADS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Captazione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PRRT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62551"/>
                  </a:ext>
                </a:extLst>
              </a:tr>
              <a:tr h="30837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1 (A/B)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 / 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raccomandata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010955"/>
                  </a:ext>
                </a:extLst>
              </a:tr>
              <a:tr h="30837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raccomandata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473423"/>
                  </a:ext>
                </a:extLst>
              </a:tr>
              <a:tr h="189248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3 (A/B/C/D)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1/2/3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raccomandata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17684"/>
                  </a:ext>
                </a:extLst>
              </a:tr>
              <a:tr h="189248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Da considerare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553921"/>
                  </a:ext>
                </a:extLst>
              </a:tr>
              <a:tr h="189248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Da considerare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318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467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B284-6373-437A-A851-4F54F1AB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39" y="365125"/>
            <a:ext cx="4988169" cy="1325563"/>
          </a:xfrm>
        </p:spPr>
        <p:txBody>
          <a:bodyPr/>
          <a:lstStyle/>
          <a:p>
            <a:r>
              <a:rPr lang="it-IT" dirty="0"/>
              <a:t>18F-FDG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CDAD2A-CC17-49A1-9E64-E11DB26B5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985" y="1602884"/>
            <a:ext cx="4988169" cy="48272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it-IT" dirty="0"/>
              <a:t>Indicata in caso di:</a:t>
            </a:r>
          </a:p>
          <a:p>
            <a:pPr lvl="1"/>
            <a:r>
              <a:rPr lang="it-IT" dirty="0"/>
              <a:t>Forme di NET scarsamente differenziate (</a:t>
            </a:r>
            <a:r>
              <a:rPr lang="it-IT" dirty="0" err="1"/>
              <a:t>grading</a:t>
            </a:r>
            <a:r>
              <a:rPr lang="it-IT" dirty="0"/>
              <a:t> 3 e Ki67 &gt; 20%)</a:t>
            </a:r>
          </a:p>
          <a:p>
            <a:pPr lvl="1"/>
            <a:r>
              <a:rPr lang="it-IT" dirty="0"/>
              <a:t>Forme metastatiche di NET anche a </a:t>
            </a:r>
            <a:r>
              <a:rPr lang="it-IT" dirty="0" err="1"/>
              <a:t>grading</a:t>
            </a:r>
            <a:r>
              <a:rPr lang="it-IT" dirty="0"/>
              <a:t> 1-2 in cui si sospetta componente aggressiva</a:t>
            </a:r>
          </a:p>
          <a:p>
            <a:pPr lvl="1"/>
            <a:r>
              <a:rPr lang="it-IT" dirty="0"/>
              <a:t>Valutazione prognostica</a:t>
            </a:r>
          </a:p>
          <a:p>
            <a:pPr lvl="1"/>
            <a:r>
              <a:rPr lang="it-IT" dirty="0"/>
              <a:t>Localizzazione di altre neoplasie maligne non-NET concomitanti</a:t>
            </a: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97FA2D40-942E-47A9-BD54-CD5BCAC120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522259"/>
              </p:ext>
            </p:extLst>
          </p:nvPr>
        </p:nvGraphicFramePr>
        <p:xfrm>
          <a:off x="5914292" y="1602884"/>
          <a:ext cx="5908429" cy="482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489">
                  <a:extLst>
                    <a:ext uri="{9D8B030D-6E8A-4147-A177-3AD203B41FA5}">
                      <a16:colId xmlns:a16="http://schemas.microsoft.com/office/drawing/2014/main" val="1666574831"/>
                    </a:ext>
                  </a:extLst>
                </a:gridCol>
                <a:gridCol w="972388">
                  <a:extLst>
                    <a:ext uri="{9D8B030D-6E8A-4147-A177-3AD203B41FA5}">
                      <a16:colId xmlns:a16="http://schemas.microsoft.com/office/drawing/2014/main" val="2138477928"/>
                    </a:ext>
                  </a:extLst>
                </a:gridCol>
                <a:gridCol w="972388">
                  <a:extLst>
                    <a:ext uri="{9D8B030D-6E8A-4147-A177-3AD203B41FA5}">
                      <a16:colId xmlns:a16="http://schemas.microsoft.com/office/drawing/2014/main" val="3883035926"/>
                    </a:ext>
                  </a:extLst>
                </a:gridCol>
                <a:gridCol w="972388">
                  <a:extLst>
                    <a:ext uri="{9D8B030D-6E8A-4147-A177-3AD203B41FA5}">
                      <a16:colId xmlns:a16="http://schemas.microsoft.com/office/drawing/2014/main" val="3285027263"/>
                    </a:ext>
                  </a:extLst>
                </a:gridCol>
                <a:gridCol w="972388">
                  <a:extLst>
                    <a:ext uri="{9D8B030D-6E8A-4147-A177-3AD203B41FA5}">
                      <a16:colId xmlns:a16="http://schemas.microsoft.com/office/drawing/2014/main" val="704278910"/>
                    </a:ext>
                  </a:extLst>
                </a:gridCol>
                <a:gridCol w="972388">
                  <a:extLst>
                    <a:ext uri="{9D8B030D-6E8A-4147-A177-3AD203B41FA5}">
                      <a16:colId xmlns:a16="http://schemas.microsoft.com/office/drawing/2014/main" val="1748849299"/>
                    </a:ext>
                  </a:extLst>
                </a:gridCol>
              </a:tblGrid>
              <a:tr h="647771">
                <a:tc rowSpan="3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it-IT" dirty="0"/>
                        <a:t>Gradi ENETS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430502"/>
                  </a:ext>
                </a:extLst>
              </a:tr>
              <a:tr h="64777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G1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G2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G3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613099"/>
                  </a:ext>
                </a:extLst>
              </a:tr>
              <a:tr h="64777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6135485"/>
                  </a:ext>
                </a:extLst>
              </a:tr>
              <a:tr h="647771">
                <a:tc>
                  <a:txBody>
                    <a:bodyPr/>
                    <a:lstStyle/>
                    <a:p>
                      <a:r>
                        <a:rPr lang="it-IT" b="1" dirty="0"/>
                        <a:t>Ki67%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≤ 2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3-20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dirty="0"/>
                        <a:t>&gt; 20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20176"/>
                  </a:ext>
                </a:extLst>
              </a:tr>
              <a:tr h="1118069">
                <a:tc>
                  <a:txBody>
                    <a:bodyPr/>
                    <a:lstStyle/>
                    <a:p>
                      <a:r>
                        <a:rPr lang="it-IT" b="1" dirty="0"/>
                        <a:t>SSTR 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5917703"/>
                  </a:ext>
                </a:extLst>
              </a:tr>
              <a:tr h="1118069">
                <a:tc>
                  <a:txBody>
                    <a:bodyPr/>
                    <a:lstStyle/>
                    <a:p>
                      <a:r>
                        <a:rPr lang="it-IT" b="1" dirty="0"/>
                        <a:t>FDG 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2009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E0E87E9-A05A-4389-A629-E7FF490B6371}"/>
              </a:ext>
            </a:extLst>
          </p:cNvPr>
          <p:cNvSpPr txBox="1"/>
          <p:nvPr/>
        </p:nvSpPr>
        <p:spPr>
          <a:xfrm>
            <a:off x="3666550" y="6060774"/>
            <a:ext cx="189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Linee guida EANM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466AA1-3FF0-4DDE-B693-5E3723A3B4A5}"/>
              </a:ext>
            </a:extLst>
          </p:cNvPr>
          <p:cNvSpPr txBox="1"/>
          <p:nvPr/>
        </p:nvSpPr>
        <p:spPr>
          <a:xfrm>
            <a:off x="8165123" y="6387975"/>
            <a:ext cx="376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Hofman</a:t>
            </a:r>
            <a:r>
              <a:rPr lang="it-IT" dirty="0"/>
              <a:t>, </a:t>
            </a:r>
            <a:r>
              <a:rPr lang="it-IT" dirty="0" err="1"/>
              <a:t>Radiographics</a:t>
            </a:r>
            <a:r>
              <a:rPr lang="it-IT" dirty="0"/>
              <a:t> 2015; 500-516</a:t>
            </a:r>
          </a:p>
        </p:txBody>
      </p:sp>
    </p:spTree>
    <p:extLst>
      <p:ext uri="{BB962C8B-B14F-4D97-AF65-F5344CB8AC3E}">
        <p14:creationId xmlns:p14="http://schemas.microsoft.com/office/powerpoint/2010/main" val="1565336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48BCEF-8D56-4B2A-97CC-FDAF9E9733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906707"/>
              </p:ext>
            </p:extLst>
          </p:nvPr>
        </p:nvGraphicFramePr>
        <p:xfrm>
          <a:off x="5890846" y="336674"/>
          <a:ext cx="6213681" cy="30379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47831">
                  <a:extLst>
                    <a:ext uri="{9D8B030D-6E8A-4147-A177-3AD203B41FA5}">
                      <a16:colId xmlns:a16="http://schemas.microsoft.com/office/drawing/2014/main" val="2900783590"/>
                    </a:ext>
                  </a:extLst>
                </a:gridCol>
                <a:gridCol w="969574">
                  <a:extLst>
                    <a:ext uri="{9D8B030D-6E8A-4147-A177-3AD203B41FA5}">
                      <a16:colId xmlns:a16="http://schemas.microsoft.com/office/drawing/2014/main" val="3677566877"/>
                    </a:ext>
                  </a:extLst>
                </a:gridCol>
                <a:gridCol w="521136">
                  <a:extLst>
                    <a:ext uri="{9D8B030D-6E8A-4147-A177-3AD203B41FA5}">
                      <a16:colId xmlns:a16="http://schemas.microsoft.com/office/drawing/2014/main" val="3568341158"/>
                    </a:ext>
                  </a:extLst>
                </a:gridCol>
                <a:gridCol w="1096828">
                  <a:extLst>
                    <a:ext uri="{9D8B030D-6E8A-4147-A177-3AD203B41FA5}">
                      <a16:colId xmlns:a16="http://schemas.microsoft.com/office/drawing/2014/main" val="292193573"/>
                    </a:ext>
                  </a:extLst>
                </a:gridCol>
                <a:gridCol w="1264340">
                  <a:extLst>
                    <a:ext uri="{9D8B030D-6E8A-4147-A177-3AD203B41FA5}">
                      <a16:colId xmlns:a16="http://schemas.microsoft.com/office/drawing/2014/main" val="1972309463"/>
                    </a:ext>
                  </a:extLst>
                </a:gridCol>
                <a:gridCol w="1113972">
                  <a:extLst>
                    <a:ext uri="{9D8B030D-6E8A-4147-A177-3AD203B41FA5}">
                      <a16:colId xmlns:a16="http://schemas.microsoft.com/office/drawing/2014/main" val="3142418873"/>
                    </a:ext>
                  </a:extLst>
                </a:gridCol>
              </a:tblGrid>
              <a:tr h="503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Authors, ref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Year of pub.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N. pts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Type of NETs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baseline="30000" dirty="0">
                          <a:effectLst/>
                        </a:rPr>
                        <a:t>68</a:t>
                      </a:r>
                      <a:r>
                        <a:rPr lang="en-US" sz="1400" b="1" dirty="0">
                          <a:effectLst/>
                        </a:rPr>
                        <a:t>Ga-DOTA-TOC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(DR)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F-18 FDG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(DR)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extLst>
                  <a:ext uri="{0D108BD9-81ED-4DB2-BD59-A6C34878D82A}">
                    <a16:rowId xmlns:a16="http://schemas.microsoft.com/office/drawing/2014/main" val="4233783641"/>
                  </a:ext>
                </a:extLst>
              </a:tr>
              <a:tr h="283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Koukouraki</a:t>
                      </a:r>
                      <a:r>
                        <a:rPr lang="en-US" sz="1400" dirty="0">
                          <a:effectLst/>
                        </a:rPr>
                        <a:t> et al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2006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15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NETs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92%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68.2%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extLst>
                  <a:ext uri="{0D108BD9-81ED-4DB2-BD59-A6C34878D82A}">
                    <a16:rowId xmlns:a16="http://schemas.microsoft.com/office/drawing/2014/main" val="4139179049"/>
                  </a:ext>
                </a:extLst>
              </a:tr>
              <a:tr h="201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Kumar et al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2009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Bronchial NET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57%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86%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extLst>
                  <a:ext uri="{0D108BD9-81ED-4DB2-BD59-A6C34878D82A}">
                    <a16:rowId xmlns:a16="http://schemas.microsoft.com/office/drawing/2014/main" val="3261570111"/>
                  </a:ext>
                </a:extLst>
              </a:tr>
              <a:tr h="453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Jindal et al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2011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Lung NETs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86-100%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62-100%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extLst>
                  <a:ext uri="{0D108BD9-81ED-4DB2-BD59-A6C34878D82A}">
                    <a16:rowId xmlns:a16="http://schemas.microsoft.com/office/drawing/2014/main" val="645440933"/>
                  </a:ext>
                </a:extLst>
              </a:tr>
              <a:tr h="354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Nilica</a:t>
                      </a:r>
                      <a:r>
                        <a:rPr lang="en-US" sz="1400" dirty="0">
                          <a:effectLst/>
                        </a:rPr>
                        <a:t> et al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2016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66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NETs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100%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57.6%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extLst>
                  <a:ext uri="{0D108BD9-81ED-4DB2-BD59-A6C34878D82A}">
                    <a16:rowId xmlns:a16="http://schemas.microsoft.com/office/drawing/2014/main" val="667250648"/>
                  </a:ext>
                </a:extLst>
              </a:tr>
              <a:tr h="33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Cingarlini</a:t>
                      </a:r>
                      <a:r>
                        <a:rPr lang="en-US" sz="1400" dirty="0">
                          <a:effectLst/>
                        </a:rPr>
                        <a:t> et al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2017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35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PanNETs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92-100%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20-74%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extLst>
                  <a:ext uri="{0D108BD9-81ED-4DB2-BD59-A6C34878D82A}">
                    <a16:rowId xmlns:a16="http://schemas.microsoft.com/office/drawing/2014/main" val="1791861542"/>
                  </a:ext>
                </a:extLst>
              </a:tr>
              <a:tr h="395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Chen et al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2018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36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GEP-</a:t>
                      </a:r>
                      <a:r>
                        <a:rPr lang="nl-NL" sz="1400" dirty="0" err="1">
                          <a:effectLst/>
                        </a:rPr>
                        <a:t>NETs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94%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41%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extLst>
                  <a:ext uri="{0D108BD9-81ED-4DB2-BD59-A6C34878D82A}">
                    <a16:rowId xmlns:a16="http://schemas.microsoft.com/office/drawing/2014/main" val="3079174908"/>
                  </a:ext>
                </a:extLst>
              </a:tr>
              <a:tr h="412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Lococo</a:t>
                      </a:r>
                      <a:r>
                        <a:rPr lang="en-US" sz="1400" dirty="0">
                          <a:effectLst/>
                        </a:rPr>
                        <a:t> et al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2019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57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Lung NETs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50-100% </a:t>
                      </a:r>
                      <a:endParaRPr lang="it-IT" sz="1400" dirty="0">
                        <a:effectLst/>
                      </a:endParaRPr>
                    </a:p>
                  </a:txBody>
                  <a:tcPr marL="24380" marR="243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81-86%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80" marR="24380" marT="0" marB="0"/>
                </a:tc>
                <a:extLst>
                  <a:ext uri="{0D108BD9-81ED-4DB2-BD59-A6C34878D82A}">
                    <a16:rowId xmlns:a16="http://schemas.microsoft.com/office/drawing/2014/main" val="3524326792"/>
                  </a:ext>
                </a:extLst>
              </a:tr>
            </a:tbl>
          </a:graphicData>
        </a:graphic>
      </p:graphicFrame>
      <p:pic>
        <p:nvPicPr>
          <p:cNvPr id="5" name="Picture 6" descr="Graphic abstract">
            <a:extLst>
              <a:ext uri="{FF2B5EF4-FFF2-40B4-BE49-F238E27FC236}">
                <a16:creationId xmlns:a16="http://schemas.microsoft.com/office/drawing/2014/main" id="{769C5CC0-632C-43FD-88DE-B5BF5B517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469" y="3537656"/>
            <a:ext cx="5439058" cy="31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C240C-FB9A-4355-9735-9B2F67CD7EBB}"/>
              </a:ext>
            </a:extLst>
          </p:cNvPr>
          <p:cNvSpPr txBox="1"/>
          <p:nvPr/>
        </p:nvSpPr>
        <p:spPr>
          <a:xfrm rot="16200000">
            <a:off x="4990876" y="4583085"/>
            <a:ext cx="24258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NETPET score</a:t>
            </a:r>
          </a:p>
          <a:p>
            <a:pPr algn="ctr"/>
            <a:r>
              <a:rPr lang="it-IT" dirty="0"/>
              <a:t>Valutazione prognostica</a:t>
            </a:r>
          </a:p>
          <a:p>
            <a:pPr algn="ctr"/>
            <a:r>
              <a:rPr lang="it-IT" sz="1400" dirty="0"/>
              <a:t>Chan, </a:t>
            </a:r>
            <a:r>
              <a:rPr lang="it-IT" sz="1400" dirty="0" err="1"/>
              <a:t>Theranostics</a:t>
            </a:r>
            <a:r>
              <a:rPr lang="it-IT" sz="1400" dirty="0"/>
              <a:t> 2017; 1149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2EE8457D-B756-407E-BDD0-FEAABB7B5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947" r="55705" b="10801"/>
          <a:stretch/>
        </p:blipFill>
        <p:spPr bwMode="auto">
          <a:xfrm>
            <a:off x="87473" y="1025150"/>
            <a:ext cx="2948614" cy="459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43DE4E29-82B1-4582-A87D-3B99CE84B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t="13449" r="8205" b="10300"/>
          <a:stretch/>
        </p:blipFill>
        <p:spPr bwMode="auto">
          <a:xfrm>
            <a:off x="2930580" y="1025151"/>
            <a:ext cx="2855988" cy="459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B61A56-4D41-42ED-AA38-1300DDA6BAF5}"/>
              </a:ext>
            </a:extLst>
          </p:cNvPr>
          <p:cNvSpPr txBox="1"/>
          <p:nvPr/>
        </p:nvSpPr>
        <p:spPr>
          <a:xfrm>
            <a:off x="87473" y="5504171"/>
            <a:ext cx="5726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1800" dirty="0">
                <a:cs typeface="Tahoma" panose="020B0604030504040204" pitchFamily="34" charset="0"/>
              </a:rPr>
              <a:t>GEP NET (Ki67 20%) con estesa metastatizzazione epatica e scheletrica (gent. </a:t>
            </a:r>
            <a:r>
              <a:rPr lang="it-IT" altLang="it-IT" dirty="0">
                <a:cs typeface="Tahoma" panose="020B0604030504040204" pitchFamily="34" charset="0"/>
              </a:rPr>
              <a:t>concessione Dr. Versari)</a:t>
            </a:r>
            <a:endParaRPr kumimoji="0" lang="it-IT" altLang="it-IT" sz="1800" dirty="0"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A8B00-1B0C-407A-89FE-A32E9A741CC5}"/>
              </a:ext>
            </a:extLst>
          </p:cNvPr>
          <p:cNvSpPr txBox="1"/>
          <p:nvPr/>
        </p:nvSpPr>
        <p:spPr>
          <a:xfrm>
            <a:off x="87473" y="707498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FDG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7C921-0196-4834-9120-E20C1DDE5D68}"/>
              </a:ext>
            </a:extLst>
          </p:cNvPr>
          <p:cNvSpPr txBox="1"/>
          <p:nvPr/>
        </p:nvSpPr>
        <p:spPr>
          <a:xfrm>
            <a:off x="2760527" y="707498"/>
            <a:ext cx="162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68Ga-DOTATOC</a:t>
            </a:r>
          </a:p>
        </p:txBody>
      </p:sp>
    </p:spTree>
    <p:extLst>
      <p:ext uri="{BB962C8B-B14F-4D97-AF65-F5344CB8AC3E}">
        <p14:creationId xmlns:p14="http://schemas.microsoft.com/office/powerpoint/2010/main" val="139230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2AEF-42DF-4303-B97F-381609151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Contenuti della lezione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E2B5-D72B-4E8F-975A-CC92DE81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31" y="1989750"/>
            <a:ext cx="10515600" cy="3566987"/>
          </a:xfrm>
        </p:spPr>
        <p:txBody>
          <a:bodyPr>
            <a:normAutofit/>
          </a:bodyPr>
          <a:lstStyle/>
          <a:p>
            <a:r>
              <a:rPr lang="it-IT" dirty="0"/>
              <a:t>I tumori neuroendocrini (TN):</a:t>
            </a:r>
          </a:p>
          <a:p>
            <a:pPr lvl="1"/>
            <a:r>
              <a:rPr lang="it-IT" dirty="0"/>
              <a:t>Definizione ed epidemiologia</a:t>
            </a:r>
          </a:p>
          <a:p>
            <a:pPr lvl="1"/>
            <a:r>
              <a:rPr lang="it-IT" dirty="0"/>
              <a:t>Eziopatogenesi e clinica</a:t>
            </a:r>
          </a:p>
          <a:p>
            <a:pPr lvl="1"/>
            <a:r>
              <a:rPr lang="it-IT" dirty="0"/>
              <a:t>Classificazione</a:t>
            </a:r>
          </a:p>
          <a:p>
            <a:pPr lvl="1"/>
            <a:r>
              <a:rPr lang="it-IT" dirty="0"/>
              <a:t>Le strategie diagnostiche e terapeutiche non medico-nucleari</a:t>
            </a:r>
          </a:p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La medicina nucleare </a:t>
            </a:r>
          </a:p>
          <a:p>
            <a:pPr lvl="1"/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La diagnostica medico nucleare</a:t>
            </a:r>
          </a:p>
          <a:p>
            <a:pPr lvl="1"/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La terapia medico nucleare</a:t>
            </a:r>
          </a:p>
          <a:p>
            <a:pPr lvl="1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520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8221-C27A-4A5B-A322-7E80E490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8233"/>
            <a:ext cx="10515600" cy="1325563"/>
          </a:xfrm>
        </p:spPr>
        <p:txBody>
          <a:bodyPr/>
          <a:lstStyle/>
          <a:p>
            <a:r>
              <a:rPr lang="it-IT" dirty="0"/>
              <a:t>18F-DOPA: principi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C30FBF4-1CF4-491E-86FE-A0A784D9F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46" y="1837348"/>
            <a:ext cx="4548553" cy="4351338"/>
          </a:xfr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it-IT" sz="2400" dirty="0"/>
              <a:t>Radioisotopo 18F, semplice distribuzione e disponibilità (sebbene costi elevati)</a:t>
            </a:r>
          </a:p>
          <a:p>
            <a:r>
              <a:rPr lang="it-IT" sz="2400" dirty="0"/>
              <a:t>Sintesi della DOPA, precursore epinefrine (Sistema APUD)</a:t>
            </a:r>
          </a:p>
          <a:p>
            <a:r>
              <a:rPr lang="it-IT" sz="2400" dirty="0"/>
              <a:t>Esecuzione dell’imaging dopo 45-60 min dalla somministrazione (protocollo variabile in base alla indicazione)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AF4DD-BF98-4A56-93E9-EA54FC4C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t="17350" r="70125" b="51539"/>
          <a:stretch/>
        </p:blipFill>
        <p:spPr>
          <a:xfrm>
            <a:off x="6904892" y="723655"/>
            <a:ext cx="2450124" cy="556029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05D32F-5C5D-430F-B14E-37ADB10B198D}"/>
              </a:ext>
            </a:extLst>
          </p:cNvPr>
          <p:cNvCxnSpPr/>
          <p:nvPr/>
        </p:nvCxnSpPr>
        <p:spPr>
          <a:xfrm flipH="1">
            <a:off x="8464062" y="723655"/>
            <a:ext cx="697523" cy="601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4A9F54-A9BE-4F3E-8B3A-14006F6F4116}"/>
              </a:ext>
            </a:extLst>
          </p:cNvPr>
          <p:cNvCxnSpPr/>
          <p:nvPr/>
        </p:nvCxnSpPr>
        <p:spPr>
          <a:xfrm flipH="1">
            <a:off x="8522678" y="2827947"/>
            <a:ext cx="697523" cy="601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52C07C-35FF-4FB5-A44C-0501607B63E3}"/>
              </a:ext>
            </a:extLst>
          </p:cNvPr>
          <p:cNvCxnSpPr>
            <a:cxnSpLocks/>
          </p:cNvCxnSpPr>
          <p:nvPr/>
        </p:nvCxnSpPr>
        <p:spPr>
          <a:xfrm flipH="1">
            <a:off x="8285286" y="3680464"/>
            <a:ext cx="1172306" cy="76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2A5728-EA93-47E3-8BF1-00CF4C685A74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8071341" y="3911232"/>
            <a:ext cx="1397646" cy="52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E78117-8254-4BB2-987E-E33954C973A4}"/>
              </a:ext>
            </a:extLst>
          </p:cNvPr>
          <p:cNvCxnSpPr>
            <a:cxnSpLocks/>
          </p:cNvCxnSpPr>
          <p:nvPr/>
        </p:nvCxnSpPr>
        <p:spPr>
          <a:xfrm flipH="1">
            <a:off x="8522678" y="4700372"/>
            <a:ext cx="1172306" cy="76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3E7B92-800A-4E5C-8BC7-8820EA209C60}"/>
              </a:ext>
            </a:extLst>
          </p:cNvPr>
          <p:cNvCxnSpPr>
            <a:cxnSpLocks/>
          </p:cNvCxnSpPr>
          <p:nvPr/>
        </p:nvCxnSpPr>
        <p:spPr>
          <a:xfrm flipH="1">
            <a:off x="8065481" y="4369292"/>
            <a:ext cx="1629503" cy="141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A061521-0EED-4428-9161-B4BDB2345799}"/>
              </a:ext>
            </a:extLst>
          </p:cNvPr>
          <p:cNvSpPr txBox="1"/>
          <p:nvPr/>
        </p:nvSpPr>
        <p:spPr>
          <a:xfrm>
            <a:off x="9142547" y="530103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Nuclei della base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CE095D-0CB2-4F91-A10B-BBD5888065DD}"/>
              </a:ext>
            </a:extLst>
          </p:cNvPr>
          <p:cNvSpPr txBox="1"/>
          <p:nvPr/>
        </p:nvSpPr>
        <p:spPr>
          <a:xfrm>
            <a:off x="9220201" y="2645136"/>
            <a:ext cx="127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Pelvi renale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F87FC-ECF7-4D94-A5B7-3CA2AE27E5F6}"/>
              </a:ext>
            </a:extLst>
          </p:cNvPr>
          <p:cNvSpPr txBox="1"/>
          <p:nvPr/>
        </p:nvSpPr>
        <p:spPr>
          <a:xfrm>
            <a:off x="9468987" y="3474201"/>
            <a:ext cx="102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Pancreas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7828FC-B819-431E-8E2C-6FF4C194946D}"/>
              </a:ext>
            </a:extLst>
          </p:cNvPr>
          <p:cNvSpPr txBox="1"/>
          <p:nvPr/>
        </p:nvSpPr>
        <p:spPr>
          <a:xfrm>
            <a:off x="9468987" y="3726566"/>
            <a:ext cx="96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Colecisti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D6B4DB-E6DA-4C75-AE81-58EC50E10F0B}"/>
              </a:ext>
            </a:extLst>
          </p:cNvPr>
          <p:cNvSpPr txBox="1"/>
          <p:nvPr/>
        </p:nvSpPr>
        <p:spPr>
          <a:xfrm>
            <a:off x="9698382" y="4141113"/>
            <a:ext cx="84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Ureteri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FDB69-4021-453A-A837-74C6315F4C3A}"/>
              </a:ext>
            </a:extLst>
          </p:cNvPr>
          <p:cNvSpPr txBox="1"/>
          <p:nvPr/>
        </p:nvSpPr>
        <p:spPr>
          <a:xfrm>
            <a:off x="9669218" y="4501320"/>
            <a:ext cx="87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Vescica</a:t>
            </a:r>
          </a:p>
        </p:txBody>
      </p:sp>
    </p:spTree>
    <p:extLst>
      <p:ext uri="{BB962C8B-B14F-4D97-AF65-F5344CB8AC3E}">
        <p14:creationId xmlns:p14="http://schemas.microsoft.com/office/powerpoint/2010/main" val="1393418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8221-C27A-4A5B-A322-7E80E490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18F-DOPA: indicazioni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7D07-E90C-4CB1-ACB8-0BDDDA775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tumori</a:t>
            </a:r>
            <a:r>
              <a:rPr lang="en-US" dirty="0"/>
              <a:t> con </a:t>
            </a:r>
            <a:r>
              <a:rPr lang="en-US" dirty="0" err="1"/>
              <a:t>scarsa</a:t>
            </a:r>
            <a:r>
              <a:rPr lang="en-US" dirty="0"/>
              <a:t> o </a:t>
            </a:r>
            <a:r>
              <a:rPr lang="en-US" dirty="0" err="1"/>
              <a:t>variabile</a:t>
            </a:r>
            <a:r>
              <a:rPr lang="en-US" dirty="0"/>
              <a:t> </a:t>
            </a:r>
            <a:r>
              <a:rPr lang="en-US" dirty="0" err="1"/>
              <a:t>espressione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SSR</a:t>
            </a:r>
          </a:p>
          <a:p>
            <a:r>
              <a:rPr lang="en-US" dirty="0" err="1"/>
              <a:t>Diagnosi</a:t>
            </a:r>
            <a:r>
              <a:rPr lang="en-US" dirty="0"/>
              <a:t>/</a:t>
            </a:r>
            <a:r>
              <a:rPr lang="en-US" dirty="0" err="1"/>
              <a:t>stadiazione</a:t>
            </a:r>
            <a:r>
              <a:rPr lang="en-US" dirty="0"/>
              <a:t>/</a:t>
            </a:r>
            <a:r>
              <a:rPr lang="en-US" dirty="0" err="1"/>
              <a:t>ripresa</a:t>
            </a:r>
            <a:r>
              <a:rPr lang="en-US" dirty="0"/>
              <a:t> di:</a:t>
            </a:r>
          </a:p>
          <a:p>
            <a:pPr lvl="1"/>
            <a:r>
              <a:rPr lang="en-US" dirty="0" err="1"/>
              <a:t>Tumore</a:t>
            </a:r>
            <a:r>
              <a:rPr lang="en-US" dirty="0"/>
              <a:t> </a:t>
            </a:r>
            <a:r>
              <a:rPr lang="en-US" dirty="0" err="1"/>
              <a:t>midollare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tiroide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Midgut NET</a:t>
            </a:r>
          </a:p>
          <a:p>
            <a:pPr lvl="1"/>
            <a:r>
              <a:rPr lang="en-US" dirty="0" err="1"/>
              <a:t>Feocromocitoma</a:t>
            </a:r>
            <a:r>
              <a:rPr lang="en-US" dirty="0"/>
              <a:t>, neuroblastoma o paraganglioma</a:t>
            </a:r>
          </a:p>
          <a:p>
            <a:pPr lvl="1"/>
            <a:r>
              <a:rPr lang="en-US" dirty="0"/>
              <a:t>Insulinoma </a:t>
            </a:r>
          </a:p>
          <a:p>
            <a:r>
              <a:rPr lang="en-US" dirty="0"/>
              <a:t>Durante e dopo </a:t>
            </a:r>
            <a:r>
              <a:rPr lang="en-US" dirty="0" err="1"/>
              <a:t>terapia</a:t>
            </a:r>
            <a:r>
              <a:rPr lang="en-US" dirty="0"/>
              <a:t> in </a:t>
            </a:r>
            <a:r>
              <a:rPr lang="en-US" dirty="0" err="1"/>
              <a:t>caso</a:t>
            </a:r>
            <a:r>
              <a:rPr lang="en-US" dirty="0"/>
              <a:t> di </a:t>
            </a:r>
            <a:r>
              <a:rPr lang="en-US" dirty="0" err="1"/>
              <a:t>sospetta</a:t>
            </a:r>
            <a:r>
              <a:rPr lang="en-US" dirty="0"/>
              <a:t> </a:t>
            </a:r>
            <a:r>
              <a:rPr lang="en-US" dirty="0" err="1"/>
              <a:t>progressione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NET </a:t>
            </a:r>
            <a:r>
              <a:rPr lang="en-US" dirty="0" err="1"/>
              <a:t>che</a:t>
            </a:r>
            <a:r>
              <a:rPr lang="en-US" dirty="0"/>
              <a:t> non </a:t>
            </a:r>
            <a:r>
              <a:rPr lang="en-US" dirty="0" err="1"/>
              <a:t>esprimono</a:t>
            </a:r>
            <a:r>
              <a:rPr lang="en-US" dirty="0"/>
              <a:t> SSR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FF4E7-AF80-460B-AC7D-6A0DA3787FFB}"/>
              </a:ext>
            </a:extLst>
          </p:cNvPr>
          <p:cNvSpPr txBox="1"/>
          <p:nvPr/>
        </p:nvSpPr>
        <p:spPr>
          <a:xfrm>
            <a:off x="9753600" y="6176963"/>
            <a:ext cx="189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Linee guida EANM</a:t>
            </a:r>
          </a:p>
        </p:txBody>
      </p:sp>
    </p:spTree>
    <p:extLst>
      <p:ext uri="{BB962C8B-B14F-4D97-AF65-F5344CB8AC3E}">
        <p14:creationId xmlns:p14="http://schemas.microsoft.com/office/powerpoint/2010/main" val="3862187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8221-C27A-4A5B-A322-7E80E490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18F-DOPA: tumore midollare della tiroide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DF9AB-2DD4-448C-9FC5-885BB6958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374" y="1446700"/>
            <a:ext cx="5157787" cy="823912"/>
          </a:xfrm>
        </p:spPr>
        <p:txBody>
          <a:bodyPr/>
          <a:lstStyle/>
          <a:p>
            <a:r>
              <a:rPr lang="it-IT" dirty="0"/>
              <a:t>Stadiazione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FEC27B-7453-4EBC-8AA3-27BACB504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374" y="2270612"/>
            <a:ext cx="5157787" cy="2395540"/>
          </a:xfrm>
        </p:spPr>
        <p:txBody>
          <a:bodyPr>
            <a:normAutofit/>
          </a:bodyPr>
          <a:lstStyle/>
          <a:p>
            <a:r>
              <a:rPr lang="it-IT" sz="2400" dirty="0"/>
              <a:t>Identificazione del tumore primitivo </a:t>
            </a:r>
          </a:p>
          <a:p>
            <a:r>
              <a:rPr lang="it-IT" sz="2400" dirty="0"/>
              <a:t>Scarsa identificazione delle metastasi linfonodali (pN1-pN2) (sensibilità: 59-71%)</a:t>
            </a:r>
          </a:p>
          <a:p>
            <a:r>
              <a:rPr lang="it-IT" sz="2400" dirty="0"/>
              <a:t>Identificazione delle metastasi a distanza (osso/fegato)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6E9F5C-D7BD-4D09-ABE0-A682D8864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786" y="1446700"/>
            <a:ext cx="5183188" cy="823912"/>
          </a:xfrm>
        </p:spPr>
        <p:txBody>
          <a:bodyPr/>
          <a:lstStyle/>
          <a:p>
            <a:r>
              <a:rPr lang="it-IT" dirty="0" err="1"/>
              <a:t>Ristadiazione</a:t>
            </a:r>
            <a:endParaRPr lang="it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84171E-8CC1-43EE-B8A0-A3928B628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786" y="2270612"/>
            <a:ext cx="5183188" cy="2395540"/>
          </a:xfrm>
        </p:spPr>
        <p:txBody>
          <a:bodyPr/>
          <a:lstStyle/>
          <a:p>
            <a:r>
              <a:rPr lang="it-IT" sz="2400" dirty="0"/>
              <a:t>Elevati livelli di calcitonina (&gt; 400 UI/</a:t>
            </a:r>
            <a:r>
              <a:rPr lang="it-IT" sz="2400" dirty="0" err="1"/>
              <a:t>mL</a:t>
            </a:r>
            <a:r>
              <a:rPr lang="it-IT" sz="2400" dirty="0"/>
              <a:t>)</a:t>
            </a:r>
          </a:p>
          <a:p>
            <a:r>
              <a:rPr lang="it-IT" sz="2400" dirty="0"/>
              <a:t>Più sensibile della FDG PET/CT  in caso di elevata calcitonina</a:t>
            </a:r>
          </a:p>
          <a:p>
            <a:r>
              <a:rPr lang="it-IT" sz="2400" dirty="0"/>
              <a:t>Più sensibile della MRI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79620A-B5C4-4864-8049-5E6FDAD45E69}"/>
              </a:ext>
            </a:extLst>
          </p:cNvPr>
          <p:cNvSpPr txBox="1"/>
          <p:nvPr/>
        </p:nvSpPr>
        <p:spPr>
          <a:xfrm>
            <a:off x="4456721" y="4113383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EJNMMI 2018; 1259</a:t>
            </a:r>
          </a:p>
          <a:p>
            <a:r>
              <a:rPr lang="it-IT" sz="1200" dirty="0"/>
              <a:t>EJNMMI 2017; 2004</a:t>
            </a:r>
          </a:p>
          <a:p>
            <a:r>
              <a:rPr lang="it-IT" sz="1200" dirty="0"/>
              <a:t>Eur </a:t>
            </a:r>
            <a:r>
              <a:rPr lang="it-IT" sz="1200" dirty="0" err="1"/>
              <a:t>Radiol</a:t>
            </a:r>
            <a:r>
              <a:rPr lang="it-IT" sz="1200" dirty="0"/>
              <a:t> 2009; 1412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727B8-DA23-420B-98BF-7A48BC2557DD}"/>
              </a:ext>
            </a:extLst>
          </p:cNvPr>
          <p:cNvSpPr txBox="1"/>
          <p:nvPr/>
        </p:nvSpPr>
        <p:spPr>
          <a:xfrm>
            <a:off x="9489317" y="4066602"/>
            <a:ext cx="188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Ann </a:t>
            </a:r>
            <a:r>
              <a:rPr lang="it-IT" sz="1200" dirty="0" err="1"/>
              <a:t>Surg</a:t>
            </a:r>
            <a:r>
              <a:rPr lang="it-IT" sz="1200" dirty="0"/>
              <a:t> </a:t>
            </a:r>
            <a:r>
              <a:rPr lang="it-IT" sz="1200" dirty="0" err="1"/>
              <a:t>Oncol</a:t>
            </a:r>
            <a:r>
              <a:rPr lang="it-IT" sz="1200" dirty="0"/>
              <a:t> 2018; 3919</a:t>
            </a:r>
          </a:p>
          <a:p>
            <a:r>
              <a:rPr lang="it-IT" sz="1200" dirty="0"/>
              <a:t>EJNMMI 2017; 2004</a:t>
            </a:r>
          </a:p>
          <a:p>
            <a:r>
              <a:rPr lang="it-IT" sz="1200" dirty="0" err="1"/>
              <a:t>Thyroid</a:t>
            </a:r>
            <a:r>
              <a:rPr lang="it-IT" sz="1200" dirty="0"/>
              <a:t> 2019, 1457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2685E7-E20B-43E6-B95F-0687B07388F0}"/>
              </a:ext>
            </a:extLst>
          </p:cNvPr>
          <p:cNvSpPr/>
          <p:nvPr/>
        </p:nvSpPr>
        <p:spPr>
          <a:xfrm>
            <a:off x="704976" y="1611922"/>
            <a:ext cx="5310185" cy="31477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AA3303-5382-4181-ACF3-A60F5DF0C365}"/>
              </a:ext>
            </a:extLst>
          </p:cNvPr>
          <p:cNvSpPr/>
          <p:nvPr/>
        </p:nvSpPr>
        <p:spPr>
          <a:xfrm>
            <a:off x="6113587" y="1611922"/>
            <a:ext cx="5310186" cy="31477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98B2FA-7CBD-46A8-AF76-DC42148DF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14872" r="14424" b="59297"/>
          <a:stretch/>
        </p:blipFill>
        <p:spPr>
          <a:xfrm>
            <a:off x="1518138" y="4865078"/>
            <a:ext cx="8757140" cy="17714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3028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8221-C27A-4A5B-A322-7E80E490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18F-DOPA: </a:t>
            </a:r>
            <a:r>
              <a:rPr lang="it-IT" dirty="0" err="1"/>
              <a:t>midgut</a:t>
            </a:r>
            <a:r>
              <a:rPr lang="it-IT" dirty="0"/>
              <a:t> 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B51D6-FF0E-4FEB-947C-B11432876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9658" r="51154" b="42907"/>
          <a:stretch/>
        </p:blipFill>
        <p:spPr>
          <a:xfrm>
            <a:off x="474505" y="3631033"/>
            <a:ext cx="5903679" cy="2197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EBAB6-EC61-433B-938E-9B530CA28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3" t="32479" r="51106" b="39316"/>
          <a:stretch/>
        </p:blipFill>
        <p:spPr>
          <a:xfrm>
            <a:off x="6562325" y="2017488"/>
            <a:ext cx="5155170" cy="3059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DC10E3-F10D-42BC-944F-B11097F766F2}"/>
              </a:ext>
            </a:extLst>
          </p:cNvPr>
          <p:cNvSpPr txBox="1"/>
          <p:nvPr/>
        </p:nvSpPr>
        <p:spPr>
          <a:xfrm>
            <a:off x="1822400" y="6334236"/>
            <a:ext cx="3261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Clin</a:t>
            </a:r>
            <a:r>
              <a:rPr lang="it-IT" dirty="0"/>
              <a:t> </a:t>
            </a:r>
            <a:r>
              <a:rPr lang="it-IT" dirty="0" err="1"/>
              <a:t>Nucl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 2021;46: 181–186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26BC7-B52E-4931-8F7F-57FD9F54B578}"/>
              </a:ext>
            </a:extLst>
          </p:cNvPr>
          <p:cNvSpPr txBox="1"/>
          <p:nvPr/>
        </p:nvSpPr>
        <p:spPr>
          <a:xfrm>
            <a:off x="421752" y="2017488"/>
            <a:ext cx="585198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dirty="0"/>
              <a:t>N=30 pazienti</a:t>
            </a:r>
          </a:p>
          <a:p>
            <a:pPr algn="ctr"/>
            <a:r>
              <a:rPr lang="it-IT" dirty="0"/>
              <a:t>Confronto </a:t>
            </a:r>
            <a:r>
              <a:rPr lang="it-IT" dirty="0" err="1"/>
              <a:t>intrapaziente</a:t>
            </a:r>
            <a:r>
              <a:rPr lang="it-IT" dirty="0"/>
              <a:t> 18F-DOPA e 68Ga-DOTANOC PET/CT</a:t>
            </a:r>
          </a:p>
          <a:p>
            <a:pPr algn="ctr"/>
            <a:r>
              <a:rPr lang="it-IT" dirty="0"/>
              <a:t>Paziente con tumore NET </a:t>
            </a:r>
            <a:r>
              <a:rPr lang="it-IT" dirty="0" err="1"/>
              <a:t>midgut</a:t>
            </a:r>
            <a:r>
              <a:rPr lang="it-IT" dirty="0"/>
              <a:t> (G1/G2)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F8B82-4911-4206-A4B3-AEE9CD192D97}"/>
              </a:ext>
            </a:extLst>
          </p:cNvPr>
          <p:cNvSpPr txBox="1"/>
          <p:nvPr/>
        </p:nvSpPr>
        <p:spPr>
          <a:xfrm>
            <a:off x="6615078" y="5080845"/>
            <a:ext cx="51551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Potenziale strategia di imaging combinato nella valutazione della risposta alla PRRT</a:t>
            </a:r>
          </a:p>
        </p:txBody>
      </p:sp>
    </p:spTree>
    <p:extLst>
      <p:ext uri="{BB962C8B-B14F-4D97-AF65-F5344CB8AC3E}">
        <p14:creationId xmlns:p14="http://schemas.microsoft.com/office/powerpoint/2010/main" val="936367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8221-C27A-4A5B-A322-7E80E490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18F-DOPA: </a:t>
            </a:r>
            <a:r>
              <a:rPr lang="it-IT" dirty="0" err="1"/>
              <a:t>feocromocitoma</a:t>
            </a:r>
            <a:endParaRPr lang="it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ABB5-0B87-49E8-97A1-059DA9490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607" y="1788486"/>
            <a:ext cx="3012831" cy="22657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it-IT" dirty="0"/>
              <a:t>Identificazione del </a:t>
            </a:r>
            <a:r>
              <a:rPr lang="it-IT" dirty="0" err="1"/>
              <a:t>feocromocitoma</a:t>
            </a:r>
            <a:r>
              <a:rPr lang="it-IT" dirty="0"/>
              <a:t> </a:t>
            </a:r>
          </a:p>
          <a:p>
            <a:pPr marL="0" indent="0" algn="ctr">
              <a:buNone/>
            </a:pPr>
            <a:r>
              <a:rPr lang="it-IT" dirty="0"/>
              <a:t>(</a:t>
            </a:r>
            <a:r>
              <a:rPr lang="it-IT" dirty="0" err="1"/>
              <a:t>sens</a:t>
            </a:r>
            <a:r>
              <a:rPr lang="it-IT" dirty="0"/>
              <a:t> e </a:t>
            </a:r>
            <a:r>
              <a:rPr lang="it-IT" dirty="0" err="1"/>
              <a:t>spec</a:t>
            </a:r>
            <a:r>
              <a:rPr lang="it-IT" dirty="0"/>
              <a:t>: 100% vs. MIBG: 75%)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C80DD-270E-4FA3-9F35-937267DD96B6}"/>
              </a:ext>
            </a:extLst>
          </p:cNvPr>
          <p:cNvSpPr txBox="1"/>
          <p:nvPr/>
        </p:nvSpPr>
        <p:spPr>
          <a:xfrm>
            <a:off x="4197672" y="3723043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Radiology</a:t>
            </a:r>
            <a:r>
              <a:rPr lang="it-IT" dirty="0"/>
              <a:t> 2002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73BFD7F-DC00-4AED-B98B-6535D058749B}"/>
              </a:ext>
            </a:extLst>
          </p:cNvPr>
          <p:cNvSpPr txBox="1">
            <a:spLocks/>
          </p:cNvSpPr>
          <p:nvPr/>
        </p:nvSpPr>
        <p:spPr>
          <a:xfrm>
            <a:off x="6016868" y="1788485"/>
            <a:ext cx="3012831" cy="22657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dirty="0"/>
              <a:t>Metastasi a distanza (VHL, SDHD, SDHB) fino al 35% (10% alla diagnosi)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640A-7183-47CF-BF32-5D216DD4FE17}"/>
              </a:ext>
            </a:extLst>
          </p:cNvPr>
          <p:cNvSpPr txBox="1"/>
          <p:nvPr/>
        </p:nvSpPr>
        <p:spPr>
          <a:xfrm flipH="1">
            <a:off x="9160823" y="2304290"/>
            <a:ext cx="1167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+ FDG*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31B84-C9C7-4656-A378-15AD5B1B9EE4}"/>
              </a:ext>
            </a:extLst>
          </p:cNvPr>
          <p:cNvSpPr txBox="1"/>
          <p:nvPr/>
        </p:nvSpPr>
        <p:spPr>
          <a:xfrm>
            <a:off x="9098516" y="3258397"/>
            <a:ext cx="1292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*nel caso di malattia scarsamente differenziata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51705DE-FAAC-428A-9D23-EA055886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52" t="47765" r="33600" b="32248"/>
          <a:stretch/>
        </p:blipFill>
        <p:spPr>
          <a:xfrm>
            <a:off x="2810607" y="4314092"/>
            <a:ext cx="6219092" cy="2059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5EECBABD-C0A1-41ED-8B64-1D04B54BD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1" t="10287" r="278" b="3558"/>
          <a:stretch/>
        </p:blipFill>
        <p:spPr>
          <a:xfrm>
            <a:off x="1642609" y="1532227"/>
            <a:ext cx="8809892" cy="48464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88085A-E307-4026-9F65-F52B61DF3191}"/>
              </a:ext>
            </a:extLst>
          </p:cNvPr>
          <p:cNvSpPr txBox="1"/>
          <p:nvPr/>
        </p:nvSpPr>
        <p:spPr>
          <a:xfrm>
            <a:off x="1642609" y="150240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T1 mdc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989578-0A49-4381-9654-0D2E511997B6}"/>
              </a:ext>
            </a:extLst>
          </p:cNvPr>
          <p:cNvSpPr txBox="1"/>
          <p:nvPr/>
        </p:nvSpPr>
        <p:spPr>
          <a:xfrm>
            <a:off x="4555779" y="150826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T1 mdc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95C5CD-712F-4E9B-9ECE-C97A9CA20A4B}"/>
              </a:ext>
            </a:extLst>
          </p:cNvPr>
          <p:cNvSpPr txBox="1"/>
          <p:nvPr/>
        </p:nvSpPr>
        <p:spPr>
          <a:xfrm>
            <a:off x="1666046" y="3923208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T1 </a:t>
            </a:r>
            <a:r>
              <a:rPr lang="it-IT" dirty="0" err="1">
                <a:solidFill>
                  <a:schemeClr val="bg1"/>
                </a:solidFill>
              </a:rPr>
              <a:t>Vibe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FDA2BA-40C4-444A-AB24-D75A5D0F3ED2}"/>
              </a:ext>
            </a:extLst>
          </p:cNvPr>
          <p:cNvSpPr txBox="1"/>
          <p:nvPr/>
        </p:nvSpPr>
        <p:spPr>
          <a:xfrm>
            <a:off x="4577258" y="393493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DWI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33539-4D96-40D4-BA76-1C65A945701C}"/>
              </a:ext>
            </a:extLst>
          </p:cNvPr>
          <p:cNvSpPr txBox="1"/>
          <p:nvPr/>
        </p:nvSpPr>
        <p:spPr>
          <a:xfrm>
            <a:off x="7663197" y="395486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T1 </a:t>
            </a:r>
            <a:r>
              <a:rPr lang="it-IT" dirty="0" err="1">
                <a:solidFill>
                  <a:schemeClr val="bg1"/>
                </a:solidFill>
              </a:rPr>
              <a:t>opp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0BA7B9-6325-4B26-AC8B-3ED80F091B56}"/>
              </a:ext>
            </a:extLst>
          </p:cNvPr>
          <p:cNvSpPr txBox="1"/>
          <p:nvPr/>
        </p:nvSpPr>
        <p:spPr>
          <a:xfrm>
            <a:off x="7601909" y="154083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PET</a:t>
            </a:r>
          </a:p>
        </p:txBody>
      </p:sp>
    </p:spTree>
    <p:extLst>
      <p:ext uri="{BB962C8B-B14F-4D97-AF65-F5344CB8AC3E}">
        <p14:creationId xmlns:p14="http://schemas.microsoft.com/office/powerpoint/2010/main" val="39404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8221-C27A-4A5B-A322-7E80E490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18F-DOPA: </a:t>
            </a:r>
            <a:r>
              <a:rPr lang="it-IT" dirty="0" err="1"/>
              <a:t>paraganglioma</a:t>
            </a:r>
            <a:endParaRPr lang="it-IT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AA258B-5DD8-4A89-8441-55E599018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410" y="1458420"/>
            <a:ext cx="5157787" cy="823912"/>
          </a:xfrm>
        </p:spPr>
        <p:txBody>
          <a:bodyPr/>
          <a:lstStyle/>
          <a:p>
            <a:pPr algn="ctr"/>
            <a:r>
              <a:rPr lang="it-IT" dirty="0"/>
              <a:t>18F-DOPA vs. 123I-MIBG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16B6623-C101-4DA2-AACD-F4A2D95C2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58420"/>
            <a:ext cx="5183188" cy="823912"/>
          </a:xfrm>
        </p:spPr>
        <p:txBody>
          <a:bodyPr/>
          <a:lstStyle/>
          <a:p>
            <a:pPr algn="ctr"/>
            <a:r>
              <a:rPr lang="it-IT" dirty="0"/>
              <a:t>18F-DOPA vs. 68Ga-DOTATOC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DDDD600-B1C6-44D3-8E3F-923615A85C1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86838942"/>
              </p:ext>
            </p:extLst>
          </p:nvPr>
        </p:nvGraphicFramePr>
        <p:xfrm>
          <a:off x="973165" y="4182936"/>
          <a:ext cx="4732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262">
                  <a:extLst>
                    <a:ext uri="{9D8B030D-6E8A-4147-A177-3AD203B41FA5}">
                      <a16:colId xmlns:a16="http://schemas.microsoft.com/office/drawing/2014/main" val="1070661546"/>
                    </a:ext>
                  </a:extLst>
                </a:gridCol>
                <a:gridCol w="1544257">
                  <a:extLst>
                    <a:ext uri="{9D8B030D-6E8A-4147-A177-3AD203B41FA5}">
                      <a16:colId xmlns:a16="http://schemas.microsoft.com/office/drawing/2014/main" val="4146761290"/>
                    </a:ext>
                  </a:extLst>
                </a:gridCol>
                <a:gridCol w="1468755">
                  <a:extLst>
                    <a:ext uri="{9D8B030D-6E8A-4147-A177-3AD203B41FA5}">
                      <a16:colId xmlns:a16="http://schemas.microsoft.com/office/drawing/2014/main" val="207666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Patient-based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Lesion-based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89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18F-DOPA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84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123I-MIBG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978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7368E6C-E001-4003-BDC1-B883206E19E5}"/>
              </a:ext>
            </a:extLst>
          </p:cNvPr>
          <p:cNvSpPr txBox="1"/>
          <p:nvPr/>
        </p:nvSpPr>
        <p:spPr>
          <a:xfrm>
            <a:off x="1033581" y="2744592"/>
            <a:ext cx="4611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12 pazienti con ripresa di </a:t>
            </a:r>
            <a:r>
              <a:rPr lang="it-IT" dirty="0" err="1"/>
              <a:t>paraganglioma</a:t>
            </a:r>
            <a:r>
              <a:rPr lang="it-IT" dirty="0"/>
              <a:t> noto o sospetto</a:t>
            </a:r>
          </a:p>
          <a:p>
            <a:pPr algn="ctr"/>
            <a:r>
              <a:rPr lang="it-IT" dirty="0"/>
              <a:t>Confronto intra-paziente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0DCED-4380-4D21-8C25-34F19BD24C1B}"/>
              </a:ext>
            </a:extLst>
          </p:cNvPr>
          <p:cNvSpPr txBox="1"/>
          <p:nvPr/>
        </p:nvSpPr>
        <p:spPr>
          <a:xfrm>
            <a:off x="6535614" y="2744592"/>
            <a:ext cx="4611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20 pazienti con </a:t>
            </a:r>
            <a:r>
              <a:rPr lang="it-IT" dirty="0" err="1"/>
              <a:t>paraganglioma</a:t>
            </a:r>
            <a:r>
              <a:rPr lang="it-IT" dirty="0"/>
              <a:t> extra-surrenalico noto</a:t>
            </a:r>
          </a:p>
          <a:p>
            <a:pPr algn="ctr"/>
            <a:r>
              <a:rPr lang="it-IT" dirty="0"/>
              <a:t>Confronto intra-paziente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6287D-27C6-4341-A1C4-ACD1EB0E85FD}"/>
              </a:ext>
            </a:extLst>
          </p:cNvPr>
          <p:cNvSpPr txBox="1"/>
          <p:nvPr/>
        </p:nvSpPr>
        <p:spPr>
          <a:xfrm>
            <a:off x="7141488" y="5962870"/>
            <a:ext cx="3399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 dirty="0">
                <a:effectLst/>
                <a:latin typeface="BlinkMacSystemFont"/>
              </a:rPr>
              <a:t>EJNMMI 2013; 40:1800</a:t>
            </a:r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600245-335C-494B-9FD1-A7C148EF8EB2}"/>
              </a:ext>
            </a:extLst>
          </p:cNvPr>
          <p:cNvSpPr/>
          <p:nvPr/>
        </p:nvSpPr>
        <p:spPr>
          <a:xfrm>
            <a:off x="836612" y="1723289"/>
            <a:ext cx="5007342" cy="46540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4824A68C-0775-4A6E-8432-DF8345C3D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472788"/>
              </p:ext>
            </p:extLst>
          </p:nvPr>
        </p:nvGraphicFramePr>
        <p:xfrm>
          <a:off x="6397657" y="4182936"/>
          <a:ext cx="4732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262">
                  <a:extLst>
                    <a:ext uri="{9D8B030D-6E8A-4147-A177-3AD203B41FA5}">
                      <a16:colId xmlns:a16="http://schemas.microsoft.com/office/drawing/2014/main" val="1070661546"/>
                    </a:ext>
                  </a:extLst>
                </a:gridCol>
                <a:gridCol w="1544257">
                  <a:extLst>
                    <a:ext uri="{9D8B030D-6E8A-4147-A177-3AD203B41FA5}">
                      <a16:colId xmlns:a16="http://schemas.microsoft.com/office/drawing/2014/main" val="4146761290"/>
                    </a:ext>
                  </a:extLst>
                </a:gridCol>
                <a:gridCol w="1468755">
                  <a:extLst>
                    <a:ext uri="{9D8B030D-6E8A-4147-A177-3AD203B41FA5}">
                      <a16:colId xmlns:a16="http://schemas.microsoft.com/office/drawing/2014/main" val="207666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Patient-based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Lesion-based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89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18F-DOPA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84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68Ga-DOTATOC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9782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72EF423-A033-448B-ADC0-CFC86E179B07}"/>
              </a:ext>
            </a:extLst>
          </p:cNvPr>
          <p:cNvSpPr txBox="1"/>
          <p:nvPr/>
        </p:nvSpPr>
        <p:spPr>
          <a:xfrm>
            <a:off x="1764320" y="5962870"/>
            <a:ext cx="3399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 dirty="0" err="1">
                <a:effectLst/>
                <a:latin typeface="BlinkMacSystemFont"/>
              </a:rPr>
              <a:t>Nucl</a:t>
            </a:r>
            <a:r>
              <a:rPr lang="it-IT" b="0" i="0" dirty="0">
                <a:effectLst/>
                <a:latin typeface="BlinkMacSystemFont"/>
              </a:rPr>
              <a:t> </a:t>
            </a:r>
            <a:r>
              <a:rPr lang="it-IT" b="0" i="0" dirty="0" err="1">
                <a:effectLst/>
                <a:latin typeface="BlinkMacSystemFont"/>
              </a:rPr>
              <a:t>Med</a:t>
            </a:r>
            <a:r>
              <a:rPr lang="it-IT" b="0" i="0" dirty="0">
                <a:effectLst/>
                <a:latin typeface="BlinkMacSystemFont"/>
              </a:rPr>
              <a:t> Comm 2011; 32:575</a:t>
            </a:r>
            <a:endParaRPr lang="it-I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2E696-AA14-4519-848F-3F661C5760B1}"/>
              </a:ext>
            </a:extLst>
          </p:cNvPr>
          <p:cNvSpPr/>
          <p:nvPr/>
        </p:nvSpPr>
        <p:spPr>
          <a:xfrm>
            <a:off x="6211493" y="1723289"/>
            <a:ext cx="5007342" cy="46540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00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7BA8CBC-CCC4-47BF-AFC7-68B3185CF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986141"/>
              </p:ext>
            </p:extLst>
          </p:nvPr>
        </p:nvGraphicFramePr>
        <p:xfrm>
          <a:off x="426769" y="424179"/>
          <a:ext cx="11338461" cy="6092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631">
                  <a:extLst>
                    <a:ext uri="{9D8B030D-6E8A-4147-A177-3AD203B41FA5}">
                      <a16:colId xmlns:a16="http://schemas.microsoft.com/office/drawing/2014/main" val="1810964739"/>
                    </a:ext>
                  </a:extLst>
                </a:gridCol>
                <a:gridCol w="2964180">
                  <a:extLst>
                    <a:ext uri="{9D8B030D-6E8A-4147-A177-3AD203B41FA5}">
                      <a16:colId xmlns:a16="http://schemas.microsoft.com/office/drawing/2014/main" val="1533485584"/>
                    </a:ext>
                  </a:extLst>
                </a:gridCol>
                <a:gridCol w="2716050">
                  <a:extLst>
                    <a:ext uri="{9D8B030D-6E8A-4147-A177-3AD203B41FA5}">
                      <a16:colId xmlns:a16="http://schemas.microsoft.com/office/drawing/2014/main" val="3383030376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360167729"/>
                    </a:ext>
                  </a:extLst>
                </a:gridCol>
              </a:tblGrid>
              <a:tr h="537113">
                <a:tc rowSpan="2">
                  <a:txBody>
                    <a:bodyPr/>
                    <a:lstStyle/>
                    <a:p>
                      <a:r>
                        <a:rPr lang="it-IT" dirty="0"/>
                        <a:t>Tipo di NET/NEN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Strategie I (prima)-II (seconda)-III (terza scelta)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9668"/>
                  </a:ext>
                </a:extLst>
              </a:tr>
              <a:tr h="38622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68Ga-SSRT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18F-DOPA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18F-FDG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447654"/>
                  </a:ext>
                </a:extLst>
              </a:tr>
              <a:tr h="1238023">
                <a:tc>
                  <a:txBody>
                    <a:bodyPr/>
                    <a:lstStyle/>
                    <a:p>
                      <a:r>
                        <a:rPr lang="it-IT" b="1" dirty="0"/>
                        <a:t>Carcinoma midollare </a:t>
                      </a:r>
                    </a:p>
                    <a:p>
                      <a:r>
                        <a:rPr lang="it-IT" b="1" dirty="0"/>
                        <a:t>della tiroide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III (quando il trattamento con</a:t>
                      </a:r>
                    </a:p>
                    <a:p>
                      <a:pPr algn="ctr"/>
                      <a:r>
                        <a:rPr lang="it-IT" dirty="0"/>
                        <a:t> SST è una opzione)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 caso di aumento della Calcitonina: I</a:t>
                      </a:r>
                    </a:p>
                    <a:p>
                      <a:pPr algn="ctr"/>
                      <a:r>
                        <a:rPr lang="it-IT" dirty="0"/>
                        <a:t>In caso di aumento del CEA: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 pazienti con aumento calcitonina: II</a:t>
                      </a:r>
                    </a:p>
                    <a:p>
                      <a:pPr algn="ctr"/>
                      <a:r>
                        <a:rPr lang="it-IT" dirty="0"/>
                        <a:t>In caso di aumento del CEA: 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2089934"/>
                  </a:ext>
                </a:extLst>
              </a:tr>
              <a:tr h="386221">
                <a:tc>
                  <a:txBody>
                    <a:bodyPr/>
                    <a:lstStyle/>
                    <a:p>
                      <a:r>
                        <a:rPr lang="it-IT" b="1" dirty="0" err="1"/>
                        <a:t>Foregut</a:t>
                      </a:r>
                      <a:r>
                        <a:rPr lang="it-IT" b="1" dirty="0"/>
                        <a:t> 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indicata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4525451"/>
                  </a:ext>
                </a:extLst>
              </a:tr>
              <a:tr h="386221">
                <a:tc>
                  <a:txBody>
                    <a:bodyPr/>
                    <a:lstStyle/>
                    <a:p>
                      <a:r>
                        <a:rPr lang="it-IT" b="1" dirty="0" err="1"/>
                        <a:t>Midgut</a:t>
                      </a:r>
                      <a:r>
                        <a:rPr lang="it-IT" b="1" dirty="0"/>
                        <a:t> 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940947"/>
                  </a:ext>
                </a:extLst>
              </a:tr>
              <a:tr h="386221">
                <a:tc>
                  <a:txBody>
                    <a:bodyPr/>
                    <a:lstStyle/>
                    <a:p>
                      <a:r>
                        <a:rPr lang="it-IT" b="1" dirty="0" err="1"/>
                        <a:t>Hindgut</a:t>
                      </a:r>
                      <a:r>
                        <a:rPr lang="it-IT" b="1" dirty="0"/>
                        <a:t> 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350849"/>
                  </a:ext>
                </a:extLst>
              </a:tr>
              <a:tr h="666628">
                <a:tc>
                  <a:txBody>
                    <a:bodyPr/>
                    <a:lstStyle/>
                    <a:p>
                      <a:r>
                        <a:rPr lang="it-IT" b="1" dirty="0" err="1"/>
                        <a:t>Feocromocitoma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II/III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 mutazione SDHD: I</a:t>
                      </a:r>
                    </a:p>
                    <a:p>
                      <a:pPr algn="ctr"/>
                      <a:r>
                        <a:rPr lang="it-IT" dirty="0"/>
                        <a:t>Con mutazione SHDB: II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 mutazione SDHD: II</a:t>
                      </a:r>
                    </a:p>
                    <a:p>
                      <a:pPr algn="ctr"/>
                      <a:r>
                        <a:rPr lang="it-IT" dirty="0"/>
                        <a:t>Con mutazione SHDB: 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326202"/>
                  </a:ext>
                </a:extLst>
              </a:tr>
              <a:tr h="666628">
                <a:tc>
                  <a:txBody>
                    <a:bodyPr/>
                    <a:lstStyle/>
                    <a:p>
                      <a:r>
                        <a:rPr lang="it-IT" b="1" dirty="0" err="1"/>
                        <a:t>Paraganglioma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Testa collo: I</a:t>
                      </a:r>
                    </a:p>
                    <a:p>
                      <a:pPr algn="ctr"/>
                      <a:r>
                        <a:rPr lang="it-IT" dirty="0"/>
                        <a:t>Addome/pelvi: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Testa collo: 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Addome/pelvi: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Testa collo: II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Addome/pelvi: 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7017244"/>
                  </a:ext>
                </a:extLst>
              </a:tr>
              <a:tr h="386221">
                <a:tc>
                  <a:txBody>
                    <a:bodyPr/>
                    <a:lstStyle/>
                    <a:p>
                      <a:r>
                        <a:rPr lang="it-IT" b="1" dirty="0"/>
                        <a:t>CUP 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Se sospetto </a:t>
                      </a:r>
                      <a:r>
                        <a:rPr lang="it-IT" dirty="0" err="1"/>
                        <a:t>foregut</a:t>
                      </a:r>
                      <a:r>
                        <a:rPr lang="it-IT" dirty="0"/>
                        <a:t>: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Se sospetto </a:t>
                      </a:r>
                      <a:r>
                        <a:rPr lang="it-IT" dirty="0" err="1"/>
                        <a:t>midgut</a:t>
                      </a:r>
                      <a:r>
                        <a:rPr lang="it-IT" dirty="0"/>
                        <a:t>: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Eventuale non-NET: 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125967"/>
                  </a:ext>
                </a:extLst>
              </a:tr>
              <a:tr h="386221">
                <a:tc>
                  <a:txBody>
                    <a:bodyPr/>
                    <a:lstStyle/>
                    <a:p>
                      <a:r>
                        <a:rPr lang="it-IT" b="1" dirty="0"/>
                        <a:t>Neuroblastoma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6031329"/>
                  </a:ext>
                </a:extLst>
              </a:tr>
              <a:tr h="666628">
                <a:tc>
                  <a:txBody>
                    <a:bodyPr/>
                    <a:lstStyle/>
                    <a:p>
                      <a:r>
                        <a:rPr lang="it-IT" b="1" dirty="0" err="1"/>
                        <a:t>Iperinsulinismo</a:t>
                      </a:r>
                      <a:r>
                        <a:rPr lang="it-IT" b="1" dirty="0"/>
                        <a:t> dell’infante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318608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74E1A59-CDD3-4E11-9DD6-457EAC061697}"/>
              </a:ext>
            </a:extLst>
          </p:cNvPr>
          <p:cNvSpPr txBox="1"/>
          <p:nvPr/>
        </p:nvSpPr>
        <p:spPr>
          <a:xfrm>
            <a:off x="9944257" y="6433821"/>
            <a:ext cx="189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Linee guida EANM</a:t>
            </a:r>
          </a:p>
        </p:txBody>
      </p:sp>
    </p:spTree>
    <p:extLst>
      <p:ext uri="{BB962C8B-B14F-4D97-AF65-F5344CB8AC3E}">
        <p14:creationId xmlns:p14="http://schemas.microsoft.com/office/powerpoint/2010/main" val="4024482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260B-6F8A-4FC2-B89B-E55EF2C7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TN: i radiofarmaci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12305-D10B-4C79-ABF9-7B48C8BCC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0157"/>
            <a:ext cx="5157787" cy="823912"/>
          </a:xfrm>
        </p:spPr>
        <p:txBody>
          <a:bodyPr anchor="ctr"/>
          <a:lstStyle/>
          <a:p>
            <a:pPr algn="ctr"/>
            <a:r>
              <a:rPr lang="it-IT" dirty="0"/>
              <a:t>Diagnosi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D575AD3-29A8-4D2A-B666-241B5452B82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2053731"/>
          <a:ext cx="5157786" cy="3833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874">
                  <a:extLst>
                    <a:ext uri="{9D8B030D-6E8A-4147-A177-3AD203B41FA5}">
                      <a16:colId xmlns:a16="http://schemas.microsoft.com/office/drawing/2014/main" val="3719748524"/>
                    </a:ext>
                  </a:extLst>
                </a:gridCol>
                <a:gridCol w="3781912">
                  <a:extLst>
                    <a:ext uri="{9D8B030D-6E8A-4147-A177-3AD203B41FA5}">
                      <a16:colId xmlns:a16="http://schemas.microsoft.com/office/drawing/2014/main" val="2832141984"/>
                    </a:ext>
                  </a:extLst>
                </a:gridCol>
              </a:tblGrid>
              <a:tr h="532249">
                <a:tc>
                  <a:txBody>
                    <a:bodyPr/>
                    <a:lstStyle/>
                    <a:p>
                      <a:r>
                        <a:rPr lang="it-IT" dirty="0"/>
                        <a:t>Scanner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Radiofarmaco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659615"/>
                  </a:ext>
                </a:extLst>
              </a:tr>
              <a:tr h="532249">
                <a:tc rowSpan="2">
                  <a:txBody>
                    <a:bodyPr/>
                    <a:lstStyle/>
                    <a:p>
                      <a:r>
                        <a:rPr lang="it-IT" dirty="0"/>
                        <a:t>SPET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111In-penteotride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056693"/>
                  </a:ext>
                </a:extLst>
              </a:tr>
              <a:tr h="53224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123I-MIBG/99mTc-difosfonati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128803"/>
                  </a:ext>
                </a:extLst>
              </a:tr>
              <a:tr h="532249">
                <a:tc rowSpan="4">
                  <a:txBody>
                    <a:bodyPr/>
                    <a:lstStyle/>
                    <a:p>
                      <a:r>
                        <a:rPr lang="it-IT" dirty="0"/>
                        <a:t>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68Ga-DOTA-TOC/NOC-TATE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246440"/>
                  </a:ext>
                </a:extLst>
              </a:tr>
              <a:tr h="53224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18F-FDG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9587501"/>
                  </a:ext>
                </a:extLst>
              </a:tr>
              <a:tr h="53224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18F-DOPA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075839"/>
                  </a:ext>
                </a:extLst>
              </a:tr>
              <a:tr h="53224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11C-5HTP (solo a scopo di ricerca)</a:t>
                      </a:r>
                    </a:p>
                    <a:p>
                      <a:r>
                        <a:rPr lang="it-IT" dirty="0"/>
                        <a:t>64Cu-DOTATATE (solo USA)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4648555"/>
                  </a:ext>
                </a:extLst>
              </a:tr>
            </a:tbl>
          </a:graphicData>
        </a:graphic>
      </p:graphicFrame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E24949A-C317-483D-946B-6C88F5C2C86D}"/>
              </a:ext>
            </a:extLst>
          </p:cNvPr>
          <p:cNvSpPr txBox="1">
            <a:spLocks/>
          </p:cNvSpPr>
          <p:nvPr/>
        </p:nvSpPr>
        <p:spPr>
          <a:xfrm>
            <a:off x="6172200" y="1300157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Terapia</a:t>
            </a:r>
            <a:endParaRPr lang="it-IT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7C533D-5A10-4B14-A7E3-6C3760F2FD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707351"/>
              </p:ext>
            </p:extLst>
          </p:nvPr>
        </p:nvGraphicFramePr>
        <p:xfrm>
          <a:off x="6159252" y="2051849"/>
          <a:ext cx="5157786" cy="3833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917">
                  <a:extLst>
                    <a:ext uri="{9D8B030D-6E8A-4147-A177-3AD203B41FA5}">
                      <a16:colId xmlns:a16="http://schemas.microsoft.com/office/drawing/2014/main" val="3719748524"/>
                    </a:ext>
                  </a:extLst>
                </a:gridCol>
                <a:gridCol w="3280869">
                  <a:extLst>
                    <a:ext uri="{9D8B030D-6E8A-4147-A177-3AD203B41FA5}">
                      <a16:colId xmlns:a16="http://schemas.microsoft.com/office/drawing/2014/main" val="2832141984"/>
                    </a:ext>
                  </a:extLst>
                </a:gridCol>
              </a:tblGrid>
              <a:tr h="743276">
                <a:tc>
                  <a:txBody>
                    <a:bodyPr/>
                    <a:lstStyle/>
                    <a:p>
                      <a:r>
                        <a:rPr lang="it-IT" dirty="0"/>
                        <a:t>Tipo Trattamento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Radiofarmaco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659615"/>
                  </a:ext>
                </a:extLst>
              </a:tr>
              <a:tr h="618060">
                <a:tc rowSpan="2">
                  <a:txBody>
                    <a:bodyPr/>
                    <a:lstStyle/>
                    <a:p>
                      <a:r>
                        <a:rPr lang="it-IT" dirty="0"/>
                        <a:t>Locale</a:t>
                      </a:r>
                    </a:p>
                    <a:p>
                      <a:r>
                        <a:rPr lang="it-IT" dirty="0"/>
                        <a:t>Fegato: 60-80%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90Y-sfere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056693"/>
                  </a:ext>
                </a:extLst>
              </a:tr>
              <a:tr h="61806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166Ho-SIRT (poco diffuso)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128803"/>
                  </a:ext>
                </a:extLst>
              </a:tr>
              <a:tr h="618060">
                <a:tc rowSpan="3">
                  <a:txBody>
                    <a:bodyPr/>
                    <a:lstStyle/>
                    <a:p>
                      <a:r>
                        <a:rPr lang="it-IT" dirty="0"/>
                        <a:t>Sistemico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131-MIBG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246440"/>
                  </a:ext>
                </a:extLst>
              </a:tr>
              <a:tr h="61806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177Lu-DOTATATE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9587501"/>
                  </a:ext>
                </a:extLst>
              </a:tr>
              <a:tr h="61806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90Y-DOTATOC/TATE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675405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9492848-A286-44BB-AEB4-ED3A880FB98D}"/>
              </a:ext>
            </a:extLst>
          </p:cNvPr>
          <p:cNvSpPr/>
          <p:nvPr/>
        </p:nvSpPr>
        <p:spPr>
          <a:xfrm>
            <a:off x="6192473" y="2919249"/>
            <a:ext cx="5124565" cy="744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12DF6-0D28-4116-BDA2-4DAF085389AC}"/>
              </a:ext>
            </a:extLst>
          </p:cNvPr>
          <p:cNvSpPr/>
          <p:nvPr/>
        </p:nvSpPr>
        <p:spPr>
          <a:xfrm>
            <a:off x="6181479" y="4647908"/>
            <a:ext cx="5135559" cy="1237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0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257A-A612-4482-AF0A-B198676D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4" y="70997"/>
            <a:ext cx="10515600" cy="1036564"/>
          </a:xfrm>
        </p:spPr>
        <p:txBody>
          <a:bodyPr/>
          <a:lstStyle/>
          <a:p>
            <a:r>
              <a:rPr lang="it-IT" dirty="0"/>
              <a:t>Terapia locale: 90Y-microsfere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5853D2B-8C57-4393-9B2C-A52BB5F006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8773258"/>
              </p:ext>
            </p:extLst>
          </p:nvPr>
        </p:nvGraphicFramePr>
        <p:xfrm>
          <a:off x="4026877" y="1162149"/>
          <a:ext cx="8018129" cy="5453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55">
                  <a:extLst>
                    <a:ext uri="{9D8B030D-6E8A-4147-A177-3AD203B41FA5}">
                      <a16:colId xmlns:a16="http://schemas.microsoft.com/office/drawing/2014/main" val="2364713894"/>
                    </a:ext>
                  </a:extLst>
                </a:gridCol>
                <a:gridCol w="1845929">
                  <a:extLst>
                    <a:ext uri="{9D8B030D-6E8A-4147-A177-3AD203B41FA5}">
                      <a16:colId xmlns:a16="http://schemas.microsoft.com/office/drawing/2014/main" val="1436762985"/>
                    </a:ext>
                  </a:extLst>
                </a:gridCol>
                <a:gridCol w="1755076">
                  <a:extLst>
                    <a:ext uri="{9D8B030D-6E8A-4147-A177-3AD203B41FA5}">
                      <a16:colId xmlns:a16="http://schemas.microsoft.com/office/drawing/2014/main" val="2784941074"/>
                    </a:ext>
                  </a:extLst>
                </a:gridCol>
                <a:gridCol w="1961769">
                  <a:extLst>
                    <a:ext uri="{9D8B030D-6E8A-4147-A177-3AD203B41FA5}">
                      <a16:colId xmlns:a16="http://schemas.microsoft.com/office/drawing/2014/main" val="1105408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SIR-</a:t>
                      </a:r>
                      <a:r>
                        <a:rPr lang="it-IT" dirty="0" err="1"/>
                        <a:t>spheres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Thera-</a:t>
                      </a:r>
                      <a:r>
                        <a:rPr lang="it-IT" dirty="0" err="1"/>
                        <a:t>spheres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QuiremSpheres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666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Matrice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Resina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Vetro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Acido Poli-L-lattico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757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Diametri (medio, range)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 micrometri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 micrometri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30 micrometri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98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Densità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1.6 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3.3 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1.4 g/</a:t>
                      </a:r>
                      <a:r>
                        <a:rPr lang="it-IT" dirty="0" err="1"/>
                        <a:t>mL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5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Isotopo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90Y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90Y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166Ho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090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B-energia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2.28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2.20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1.81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381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Gamma-energia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81 </a:t>
                      </a:r>
                      <a:r>
                        <a:rPr lang="it-IT" dirty="0" err="1"/>
                        <a:t>KeV</a:t>
                      </a:r>
                      <a:r>
                        <a:rPr lang="it-IT" dirty="0"/>
                        <a:t> (6.7%)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3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Emivita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64.1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64.1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26.8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27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Numero di microsfere </a:t>
                      </a:r>
                    </a:p>
                    <a:p>
                      <a:r>
                        <a:rPr lang="it-IT" dirty="0"/>
                        <a:t>per 3 </a:t>
                      </a:r>
                      <a:r>
                        <a:rPr lang="it-IT" dirty="0" err="1"/>
                        <a:t>GBq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40-50 milioni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1-8 milioni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20-30 milioni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896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Mg per </a:t>
                      </a:r>
                      <a:r>
                        <a:rPr lang="it-IT" dirty="0" err="1"/>
                        <a:t>vial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1370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110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600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913612"/>
                  </a:ext>
                </a:extLst>
              </a:tr>
              <a:tr h="464625">
                <a:tc>
                  <a:txBody>
                    <a:bodyPr/>
                    <a:lstStyle/>
                    <a:p>
                      <a:r>
                        <a:rPr lang="it-IT" dirty="0"/>
                        <a:t>Attività delle microsfere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50 Bq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1250-2500 Bq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67-400 Bq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09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Tecnica di 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Bremsstrahlung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Bremsstrahlung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SPECT/MRI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302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Scout surrogato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SPECT/CT </a:t>
                      </a:r>
                    </a:p>
                    <a:p>
                      <a:pPr algn="ctr"/>
                      <a:r>
                        <a:rPr lang="it-IT" dirty="0"/>
                        <a:t>con 99mTc-MAA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SPECT/CT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con 99mTc-MAA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166Ho </a:t>
                      </a:r>
                    </a:p>
                    <a:p>
                      <a:pPr algn="ctr"/>
                      <a:r>
                        <a:rPr lang="it-IT" dirty="0"/>
                        <a:t>or 99mTc-MAA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52317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BDD4BE1-241A-4DD8-831E-B929994B1F25}"/>
              </a:ext>
            </a:extLst>
          </p:cNvPr>
          <p:cNvSpPr/>
          <p:nvPr/>
        </p:nvSpPr>
        <p:spPr>
          <a:xfrm>
            <a:off x="146994" y="1242646"/>
            <a:ext cx="1116168" cy="709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Clinico/</a:t>
            </a:r>
          </a:p>
          <a:p>
            <a:pPr algn="ctr"/>
            <a:r>
              <a:rPr lang="it-IT" dirty="0"/>
              <a:t>chirurgo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E01E7-F37A-4B8F-B6E8-AB200009CAA0}"/>
              </a:ext>
            </a:extLst>
          </p:cNvPr>
          <p:cNvSpPr/>
          <p:nvPr/>
        </p:nvSpPr>
        <p:spPr>
          <a:xfrm>
            <a:off x="1420690" y="1242646"/>
            <a:ext cx="1163516" cy="709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Medico Nucleare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B8A0F-365F-4B21-A716-B3A75A4AC97D}"/>
              </a:ext>
            </a:extLst>
          </p:cNvPr>
          <p:cNvSpPr/>
          <p:nvPr/>
        </p:nvSpPr>
        <p:spPr>
          <a:xfrm>
            <a:off x="2741734" y="1242646"/>
            <a:ext cx="1163516" cy="709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Radiologo </a:t>
            </a:r>
            <a:r>
              <a:rPr lang="it-IT" dirty="0" err="1"/>
              <a:t>intervent</a:t>
            </a:r>
            <a:r>
              <a:rPr lang="it-IT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44811A-337E-4744-AF67-E48046AFC8CD}"/>
              </a:ext>
            </a:extLst>
          </p:cNvPr>
          <p:cNvSpPr/>
          <p:nvPr/>
        </p:nvSpPr>
        <p:spPr>
          <a:xfrm>
            <a:off x="705078" y="2344616"/>
            <a:ext cx="2618412" cy="3114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Selezione paziente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7E3178-BCF6-4834-BAA6-187B40DE96B4}"/>
              </a:ext>
            </a:extLst>
          </p:cNvPr>
          <p:cNvSpPr/>
          <p:nvPr/>
        </p:nvSpPr>
        <p:spPr>
          <a:xfrm>
            <a:off x="339964" y="2976883"/>
            <a:ext cx="3323493" cy="572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Valutazione basale angiografia e 99mTc-MAA SPET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1260F5-FF7C-4BA2-B5D6-D24339A83467}"/>
              </a:ext>
            </a:extLst>
          </p:cNvPr>
          <p:cNvSpPr/>
          <p:nvPr/>
        </p:nvSpPr>
        <p:spPr>
          <a:xfrm>
            <a:off x="1916719" y="3868617"/>
            <a:ext cx="1746738" cy="5728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Dosimetria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120305-FFEE-485E-B1B1-7A4A7A55449D}"/>
              </a:ext>
            </a:extLst>
          </p:cNvPr>
          <p:cNvSpPr/>
          <p:nvPr/>
        </p:nvSpPr>
        <p:spPr>
          <a:xfrm>
            <a:off x="200872" y="3868618"/>
            <a:ext cx="1436075" cy="5728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Fisico sanitario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495E95-3BB4-4E43-8F82-1D5CA274A20B}"/>
              </a:ext>
            </a:extLst>
          </p:cNvPr>
          <p:cNvSpPr/>
          <p:nvPr/>
        </p:nvSpPr>
        <p:spPr>
          <a:xfrm>
            <a:off x="322386" y="4713465"/>
            <a:ext cx="3323493" cy="9011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Trattamento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5A6B09-6F1C-4BEE-86A8-215B7D39ABEE}"/>
              </a:ext>
            </a:extLst>
          </p:cNvPr>
          <p:cNvSpPr/>
          <p:nvPr/>
        </p:nvSpPr>
        <p:spPr>
          <a:xfrm>
            <a:off x="322386" y="5937738"/>
            <a:ext cx="3305915" cy="677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Valutazione con imaging </a:t>
            </a:r>
          </a:p>
          <a:p>
            <a:pPr algn="ctr"/>
            <a:r>
              <a:rPr lang="it-IT" dirty="0"/>
              <a:t>(PET o SPET)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98CCAC-FB35-4421-9125-FAB0140CD322}"/>
              </a:ext>
            </a:extLst>
          </p:cNvPr>
          <p:cNvCxnSpPr>
            <a:stCxn id="8" idx="2"/>
          </p:cNvCxnSpPr>
          <p:nvPr/>
        </p:nvCxnSpPr>
        <p:spPr>
          <a:xfrm>
            <a:off x="705078" y="1951892"/>
            <a:ext cx="0" cy="31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FA294C-115E-492A-AAE5-F5E3897FB5BF}"/>
              </a:ext>
            </a:extLst>
          </p:cNvPr>
          <p:cNvCxnSpPr>
            <a:cxnSpLocks/>
          </p:cNvCxnSpPr>
          <p:nvPr/>
        </p:nvCxnSpPr>
        <p:spPr>
          <a:xfrm>
            <a:off x="2002448" y="1951891"/>
            <a:ext cx="0" cy="31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71586D-DAAD-40EC-A22C-9E3A5B9BC561}"/>
              </a:ext>
            </a:extLst>
          </p:cNvPr>
          <p:cNvCxnSpPr>
            <a:cxnSpLocks/>
          </p:cNvCxnSpPr>
          <p:nvPr/>
        </p:nvCxnSpPr>
        <p:spPr>
          <a:xfrm>
            <a:off x="3323492" y="1951890"/>
            <a:ext cx="0" cy="31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A58408-111C-4F0C-AA1D-D73DEE1860DF}"/>
              </a:ext>
            </a:extLst>
          </p:cNvPr>
          <p:cNvCxnSpPr>
            <a:cxnSpLocks/>
          </p:cNvCxnSpPr>
          <p:nvPr/>
        </p:nvCxnSpPr>
        <p:spPr>
          <a:xfrm>
            <a:off x="1990725" y="2656061"/>
            <a:ext cx="0" cy="31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03B55C2-D4F5-441E-9B3D-C0A89B43316A}"/>
              </a:ext>
            </a:extLst>
          </p:cNvPr>
          <p:cNvCxnSpPr>
            <a:cxnSpLocks/>
          </p:cNvCxnSpPr>
          <p:nvPr/>
        </p:nvCxnSpPr>
        <p:spPr>
          <a:xfrm>
            <a:off x="2716090" y="3557172"/>
            <a:ext cx="0" cy="31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F6CA7E-FC5B-41E2-8CE0-6FE876FB5D5F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790088" y="4441487"/>
            <a:ext cx="0" cy="27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91B4BB-3D59-45FE-B94F-5EADB2D46780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636947" y="4149970"/>
            <a:ext cx="279772" cy="5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27F8EC-9072-4669-BA96-402CE3FB0AFB}"/>
              </a:ext>
            </a:extLst>
          </p:cNvPr>
          <p:cNvCxnSpPr>
            <a:cxnSpLocks/>
          </p:cNvCxnSpPr>
          <p:nvPr/>
        </p:nvCxnSpPr>
        <p:spPr>
          <a:xfrm>
            <a:off x="1288806" y="5626293"/>
            <a:ext cx="0" cy="31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9F74034-A76F-4292-BEB8-BF7EE42EDA65}"/>
              </a:ext>
            </a:extLst>
          </p:cNvPr>
          <p:cNvCxnSpPr>
            <a:cxnSpLocks/>
          </p:cNvCxnSpPr>
          <p:nvPr/>
        </p:nvCxnSpPr>
        <p:spPr>
          <a:xfrm>
            <a:off x="2765909" y="5626293"/>
            <a:ext cx="0" cy="31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185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3996-32BD-4D7F-8875-B8AE86E4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locale nei TN: EBM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BBB92C6-F99A-4A9C-A101-8984B82394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01275"/>
              </p:ext>
            </p:extLst>
          </p:nvPr>
        </p:nvGraphicFramePr>
        <p:xfrm>
          <a:off x="356869" y="1638054"/>
          <a:ext cx="11478261" cy="409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624">
                  <a:extLst>
                    <a:ext uri="{9D8B030D-6E8A-4147-A177-3AD203B41FA5}">
                      <a16:colId xmlns:a16="http://schemas.microsoft.com/office/drawing/2014/main" val="3559247114"/>
                    </a:ext>
                  </a:extLst>
                </a:gridCol>
                <a:gridCol w="985647">
                  <a:extLst>
                    <a:ext uri="{9D8B030D-6E8A-4147-A177-3AD203B41FA5}">
                      <a16:colId xmlns:a16="http://schemas.microsoft.com/office/drawing/2014/main" val="4212631049"/>
                    </a:ext>
                  </a:extLst>
                </a:gridCol>
                <a:gridCol w="1395222">
                  <a:extLst>
                    <a:ext uri="{9D8B030D-6E8A-4147-A177-3AD203B41FA5}">
                      <a16:colId xmlns:a16="http://schemas.microsoft.com/office/drawing/2014/main" val="3134129071"/>
                    </a:ext>
                  </a:extLst>
                </a:gridCol>
                <a:gridCol w="1771968">
                  <a:extLst>
                    <a:ext uri="{9D8B030D-6E8A-4147-A177-3AD203B41FA5}">
                      <a16:colId xmlns:a16="http://schemas.microsoft.com/office/drawing/2014/main" val="37829113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335999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586402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79109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1324866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it-IT" dirty="0"/>
                        <a:t>Autore, anno pub.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</a:t>
                      </a:r>
                    </a:p>
                    <a:p>
                      <a:pPr algn="ctr"/>
                      <a:r>
                        <a:rPr lang="it-IT" dirty="0"/>
                        <a:t>pazienti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Tipo di sfere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OS mediano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t-IT" dirty="0"/>
                        <a:t>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423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3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5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18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Frilling</a:t>
                      </a:r>
                      <a:r>
                        <a:rPr lang="it-IT" dirty="0"/>
                        <a:t> et al,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57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87.4%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77.6%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36821"/>
                  </a:ext>
                </a:extLst>
              </a:tr>
              <a:tr h="385347">
                <a:tc>
                  <a:txBody>
                    <a:bodyPr/>
                    <a:lstStyle/>
                    <a:p>
                      <a:r>
                        <a:rPr lang="it-IT" dirty="0" err="1"/>
                        <a:t>Jia</a:t>
                      </a:r>
                      <a:r>
                        <a:rPr lang="it-IT" dirty="0"/>
                        <a:t> et al,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SIRT e Thera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41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7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Do Minh et al,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spec.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23.6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18.5%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3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Chen et al,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SIRT e Thera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48.2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863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Fan et al,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Thera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29.2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60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Singla</a:t>
                      </a:r>
                      <a:r>
                        <a:rPr lang="it-IT" dirty="0"/>
                        <a:t> et al,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spec.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66.8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58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Ludwig et al,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27.7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445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Barbier et al,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34.8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 (</a:t>
                      </a:r>
                      <a:r>
                        <a:rPr lang="it-IT" dirty="0" err="1"/>
                        <a:t>mean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759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Filippi et al,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31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 (</a:t>
                      </a:r>
                      <a:r>
                        <a:rPr lang="it-IT" dirty="0" err="1"/>
                        <a:t>mean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2304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CCB60C7-8171-46C4-BCF9-1A1D163A4821}"/>
              </a:ext>
            </a:extLst>
          </p:cNvPr>
          <p:cNvSpPr txBox="1"/>
          <p:nvPr/>
        </p:nvSpPr>
        <p:spPr>
          <a:xfrm>
            <a:off x="356870" y="5782065"/>
            <a:ext cx="1147826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Al momento rappresenta una indicazione raccomandabile a discrezione di una valutazione multidisciplinare</a:t>
            </a:r>
          </a:p>
          <a:p>
            <a:pPr algn="r"/>
            <a:r>
              <a:rPr lang="it-IT" dirty="0"/>
              <a:t>Linee guida AIOM su NET (2020) </a:t>
            </a:r>
          </a:p>
        </p:txBody>
      </p:sp>
    </p:spTree>
    <p:extLst>
      <p:ext uri="{BB962C8B-B14F-4D97-AF65-F5344CB8AC3E}">
        <p14:creationId xmlns:p14="http://schemas.microsoft.com/office/powerpoint/2010/main" val="3228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DD8CC-5529-446C-8B35-E551E462B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TN: etimologia ed epidemiologia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E04F1-1DBB-4DB4-8980-53DB73A4A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it-IT" dirty="0"/>
              <a:t>Etimologia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8FDB6A-91C2-450F-B47D-19F621DA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942617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Proprietà neurologiche: granuli densi in grado di conservare le mono-ammine </a:t>
            </a:r>
          </a:p>
          <a:p>
            <a:r>
              <a:rPr lang="it-IT" dirty="0"/>
              <a:t>Proprietà endocrine: sintesi e secrezione delle mono-ammine</a:t>
            </a:r>
          </a:p>
          <a:p>
            <a:r>
              <a:rPr lang="it-IT" dirty="0"/>
              <a:t>Interessamento di:</a:t>
            </a:r>
          </a:p>
          <a:p>
            <a:pPr lvl="1"/>
            <a:r>
              <a:rPr lang="it-IT" dirty="0"/>
              <a:t>Ghiandole endocrine: ipofisi, paratiroidi, componente NE del surrene</a:t>
            </a:r>
          </a:p>
          <a:p>
            <a:pPr lvl="1"/>
            <a:r>
              <a:rPr lang="it-IT" dirty="0"/>
              <a:t>Tessuto di isole endocrine: tiroide e pancreas</a:t>
            </a:r>
          </a:p>
          <a:p>
            <a:pPr lvl="1"/>
            <a:r>
              <a:rPr lang="it-IT" dirty="0"/>
              <a:t>Cellule di parenchima esocrino: tratto digestivo e respiratorio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764A92-031B-4638-96F4-D9F619A93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r>
              <a:rPr lang="it-IT" dirty="0"/>
              <a:t>Epidemiologia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CA584D-4785-4CF7-A5A9-71B9334564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In Italia, incidenza complessiva inferiore a 6 nuovi casi per anno per 100.000 individui, per cui classificata come malattia rara (linee guida AIOM 2020, </a:t>
            </a:r>
            <a:r>
              <a:rPr lang="it-IT" dirty="0">
                <a:hlinkClick r:id="rId2"/>
              </a:rPr>
              <a:t>www.aiom.it</a:t>
            </a:r>
            <a:r>
              <a:rPr lang="it-IT" dirty="0"/>
              <a:t>)</a:t>
            </a:r>
          </a:p>
          <a:p>
            <a:r>
              <a:rPr lang="it-IT" dirty="0"/>
              <a:t>In USA ed in Europa, incidenza complessiva intorno a 3-5 casi per anno per 100.000 </a:t>
            </a:r>
            <a:r>
              <a:rPr lang="it-IT" dirty="0" err="1"/>
              <a:t>indidividui</a:t>
            </a:r>
            <a:r>
              <a:rPr lang="it-IT" dirty="0"/>
              <a:t> (</a:t>
            </a:r>
            <a:r>
              <a:rPr lang="nb-NO" dirty="0">
                <a:hlinkClick r:id="rId3"/>
              </a:rPr>
              <a:t>www.enets.org/the_registry.htlm</a:t>
            </a:r>
            <a:r>
              <a:rPr lang="nb-NO" dirty="0"/>
              <a:t> and Cancer.net)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CDDF1-8C95-45A7-A3C2-0D484EF29A4C}"/>
              </a:ext>
            </a:extLst>
          </p:cNvPr>
          <p:cNvSpPr/>
          <p:nvPr/>
        </p:nvSpPr>
        <p:spPr>
          <a:xfrm>
            <a:off x="836612" y="1690688"/>
            <a:ext cx="5160963" cy="4868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BE2EFC-C65D-4F39-93A6-66C84F3E7FAB}"/>
              </a:ext>
            </a:extLst>
          </p:cNvPr>
          <p:cNvSpPr/>
          <p:nvPr/>
        </p:nvSpPr>
        <p:spPr>
          <a:xfrm>
            <a:off x="6172200" y="1681163"/>
            <a:ext cx="5160963" cy="4868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41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BC43C-B368-4825-B379-8CA02042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77" y="365125"/>
            <a:ext cx="11746523" cy="1325563"/>
          </a:xfrm>
        </p:spPr>
        <p:txBody>
          <a:bodyPr/>
          <a:lstStyle/>
          <a:p>
            <a:r>
              <a:rPr lang="it-IT" dirty="0"/>
              <a:t>Terapia sistemica: 90Y-DOTATOC e 177Lu-DOTATATE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6F1E8-4F43-432A-880C-5ED35E9B1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it-IT" dirty="0"/>
              <a:t>90Y-DOTATOC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425559-3B1C-4160-8986-D9369CAB4A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400" dirty="0"/>
              <a:t>Parte </a:t>
            </a:r>
            <a:r>
              <a:rPr lang="it-IT" sz="2400" dirty="0" err="1"/>
              <a:t>teragnostica</a:t>
            </a:r>
            <a:r>
              <a:rPr lang="it-IT" sz="2400" dirty="0"/>
              <a:t> del 68Ga-DOTATOC</a:t>
            </a:r>
          </a:p>
          <a:p>
            <a:r>
              <a:rPr lang="it-IT" sz="2400" dirty="0"/>
              <a:t>Minore residenza nel tumore (emivita: 64 h)</a:t>
            </a:r>
          </a:p>
          <a:p>
            <a:r>
              <a:rPr lang="it-IT" sz="2400" dirty="0"/>
              <a:t>Potere di penetrazione (3-11 mm)maggiore (preferito in lesioni grandi)</a:t>
            </a:r>
          </a:p>
          <a:p>
            <a:r>
              <a:rPr lang="it-IT" sz="2400" dirty="0"/>
              <a:t>Produzione in loco</a:t>
            </a:r>
          </a:p>
          <a:p>
            <a:r>
              <a:rPr lang="it-IT" sz="2400" dirty="0"/>
              <a:t>Evidenze di fase I-II</a:t>
            </a:r>
          </a:p>
          <a:p>
            <a:r>
              <a:rPr lang="it-IT" sz="2400" dirty="0"/>
              <a:t>Meno raccomandato nei pazienti con funzionalità ematologica e renale compromessa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819280-9AE3-4EF4-9962-C483A1929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it-IT" dirty="0"/>
              <a:t>177Lu-DOTATATE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A7F91F-EFFC-4F6B-8059-FEB910709A2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400" dirty="0"/>
              <a:t>Parte </a:t>
            </a:r>
            <a:r>
              <a:rPr lang="it-IT" sz="2400" dirty="0" err="1"/>
              <a:t>teragnostica</a:t>
            </a:r>
            <a:r>
              <a:rPr lang="it-IT" sz="2400" dirty="0"/>
              <a:t> del 68Ga-DOTATATE (più affine per SSTR2)</a:t>
            </a:r>
          </a:p>
          <a:p>
            <a:r>
              <a:rPr lang="it-IT" sz="2400" dirty="0"/>
              <a:t>Maggiore residenza nel tumore (emivita: 6.7 gg)</a:t>
            </a:r>
          </a:p>
          <a:p>
            <a:r>
              <a:rPr lang="it-IT" sz="2400" dirty="0"/>
              <a:t>Potere di penetrazione (0.5-2 mm) inferiore (preferito in lesioni piccole)</a:t>
            </a:r>
          </a:p>
          <a:p>
            <a:r>
              <a:rPr lang="it-IT" sz="2400" dirty="0"/>
              <a:t>Distribuzione industriale</a:t>
            </a:r>
          </a:p>
          <a:p>
            <a:r>
              <a:rPr lang="it-IT" sz="2400" dirty="0"/>
              <a:t>Evidenze di fase III</a:t>
            </a:r>
          </a:p>
          <a:p>
            <a:r>
              <a:rPr lang="it-IT" sz="2400" dirty="0"/>
              <a:t>Meglio tollerato in pazienti con funzionalità renale (creatinina: &lt; 1.7 mg/</a:t>
            </a:r>
            <a:r>
              <a:rPr lang="it-IT" sz="2400" dirty="0" err="1"/>
              <a:t>dL</a:t>
            </a:r>
            <a:r>
              <a:rPr lang="it-IT" sz="2400" dirty="0"/>
              <a:t>) ed ematologica compromessa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C1CF8-A0E2-4C2E-B933-8CF523407F7B}"/>
              </a:ext>
            </a:extLst>
          </p:cNvPr>
          <p:cNvSpPr txBox="1"/>
          <p:nvPr/>
        </p:nvSpPr>
        <p:spPr>
          <a:xfrm>
            <a:off x="750277" y="6308209"/>
            <a:ext cx="10780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90Y-DOTATOC + 177Lu-DOTATE= potenziamento della attività terapeutica per lesioni di grandi dimensioni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F0D1D3-7772-41B5-9C7B-0A67886947EC}"/>
              </a:ext>
            </a:extLst>
          </p:cNvPr>
          <p:cNvSpPr/>
          <p:nvPr/>
        </p:nvSpPr>
        <p:spPr>
          <a:xfrm>
            <a:off x="750277" y="1805354"/>
            <a:ext cx="5345723" cy="438430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7FA2B-7BFD-4225-BD57-5F16FD02655B}"/>
              </a:ext>
            </a:extLst>
          </p:cNvPr>
          <p:cNvSpPr/>
          <p:nvPr/>
        </p:nvSpPr>
        <p:spPr>
          <a:xfrm>
            <a:off x="6185511" y="1805354"/>
            <a:ext cx="5345723" cy="438430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5304-AA19-426A-A259-E98E274C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sistemica: 90Y-DOTATOC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36996-05B2-4C85-9CC3-9CA28F566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it-IT" dirty="0"/>
              <a:t>Indicazione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C9CE9-6733-4641-B616-31749F66F3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r>
              <a:rPr lang="it-IT" sz="2600" dirty="0"/>
              <a:t>Indicazioni:</a:t>
            </a:r>
          </a:p>
          <a:p>
            <a:pPr lvl="1"/>
            <a:r>
              <a:rPr lang="it-IT" sz="2600" dirty="0"/>
              <a:t>Terapia di salvataggio nei NET con SSR +</a:t>
            </a:r>
          </a:p>
          <a:p>
            <a:pPr lvl="1"/>
            <a:r>
              <a:rPr lang="it-IT" sz="2600" dirty="0"/>
              <a:t>Tumori NET inoperabili con SSR +</a:t>
            </a:r>
          </a:p>
          <a:p>
            <a:pPr lvl="1"/>
            <a:r>
              <a:rPr lang="it-IT" sz="2600" dirty="0"/>
              <a:t>Alcune evidenze nei NET bronchiali </a:t>
            </a:r>
          </a:p>
          <a:p>
            <a:r>
              <a:rPr lang="it-IT" sz="2600" dirty="0"/>
              <a:t>Controindicazioni:</a:t>
            </a:r>
          </a:p>
          <a:p>
            <a:pPr lvl="1"/>
            <a:r>
              <a:rPr lang="it-IT" sz="2600" dirty="0"/>
              <a:t>Gravidanza</a:t>
            </a:r>
          </a:p>
          <a:p>
            <a:pPr lvl="1"/>
            <a:r>
              <a:rPr lang="it-IT" sz="2600" dirty="0"/>
              <a:t>Patologie concomitanti</a:t>
            </a:r>
          </a:p>
          <a:p>
            <a:pPr lvl="1"/>
            <a:r>
              <a:rPr lang="it-IT" sz="2600" dirty="0"/>
              <a:t>GFR&lt;60% (relativa)</a:t>
            </a:r>
          </a:p>
          <a:p>
            <a:pPr lvl="1"/>
            <a:r>
              <a:rPr lang="it-IT" sz="2600" dirty="0"/>
              <a:t>Severa disfunzione midollare (globuli bianchi &lt; 3000 </a:t>
            </a:r>
            <a:r>
              <a:rPr lang="it-IT" sz="2600" dirty="0" err="1"/>
              <a:t>ul</a:t>
            </a:r>
            <a:r>
              <a:rPr lang="it-IT" sz="2600" dirty="0"/>
              <a:t>, piastrine &lt; 75000 </a:t>
            </a:r>
            <a:r>
              <a:rPr lang="it-IT" sz="2600" dirty="0" err="1"/>
              <a:t>ul</a:t>
            </a:r>
            <a:r>
              <a:rPr lang="it-IT" sz="2600" dirty="0"/>
              <a:t>, globuli rossi &lt; 3 milioni </a:t>
            </a:r>
            <a:r>
              <a:rPr lang="it-IT" sz="2600" dirty="0" err="1"/>
              <a:t>ul</a:t>
            </a:r>
            <a:r>
              <a:rPr lang="it-IT" sz="2600" dirty="0"/>
              <a:t>)</a:t>
            </a:r>
          </a:p>
          <a:p>
            <a:endParaRPr lang="it-IT" sz="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D37D7-9660-41D6-A4F9-98334B12D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it-IT" dirty="0"/>
              <a:t>Esecuzione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8D6FE-051B-4B1D-8272-781BC6DCA5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r>
              <a:rPr lang="it-IT" dirty="0"/>
              <a:t>Preparazione del paziente (sospensione terapia SSR, idratazione, protezione renale)</a:t>
            </a:r>
          </a:p>
          <a:p>
            <a:r>
              <a:rPr lang="it-IT" dirty="0"/>
              <a:t>Somministrazione del CI e della documentazione post-trattamento</a:t>
            </a:r>
          </a:p>
          <a:p>
            <a:r>
              <a:rPr lang="it-IT" dirty="0"/>
              <a:t>Somministrazione di aminoacidi (lisina e arginina) 30-60 min prima con prosecuzione per 4 ore in concomitanza</a:t>
            </a:r>
          </a:p>
          <a:p>
            <a:r>
              <a:rPr lang="it-IT" dirty="0"/>
              <a:t>Somministrazione del 90Y-DOTATOC (1.8-2.5 </a:t>
            </a:r>
            <a:r>
              <a:rPr lang="it-IT" dirty="0" err="1"/>
              <a:t>GBq</a:t>
            </a:r>
            <a:r>
              <a:rPr lang="it-IT" dirty="0"/>
              <a:t>) in pompa per 30-60 min</a:t>
            </a:r>
          </a:p>
          <a:p>
            <a:r>
              <a:rPr lang="it-IT" dirty="0"/>
              <a:t>La somministrazione degli AA e RF deve avvenire con due vie separate</a:t>
            </a:r>
          </a:p>
          <a:p>
            <a:r>
              <a:rPr lang="it-IT" dirty="0"/>
              <a:t>Ripetizione ogni 8-10 settimane per 4 cicli</a:t>
            </a:r>
          </a:p>
        </p:txBody>
      </p:sp>
    </p:spTree>
    <p:extLst>
      <p:ext uri="{BB962C8B-B14F-4D97-AF65-F5344CB8AC3E}">
        <p14:creationId xmlns:p14="http://schemas.microsoft.com/office/powerpoint/2010/main" val="4229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6B2A1-9078-4ED6-9457-88615380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sistemica: 90Y-DOTATOC EBM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0EF5B-5222-4692-9374-763ACE740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046" y="1559169"/>
            <a:ext cx="5157787" cy="538712"/>
          </a:xfrm>
        </p:spPr>
        <p:txBody>
          <a:bodyPr anchor="ctr"/>
          <a:lstStyle/>
          <a:p>
            <a:r>
              <a:rPr lang="it-IT" dirty="0"/>
              <a:t>Evidenze cliniche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D3BC496-B9AA-45A4-9C0E-37793BBE9CE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26299679"/>
              </p:ext>
            </p:extLst>
          </p:nvPr>
        </p:nvGraphicFramePr>
        <p:xfrm>
          <a:off x="633046" y="2097881"/>
          <a:ext cx="1077192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451">
                  <a:extLst>
                    <a:ext uri="{9D8B030D-6E8A-4147-A177-3AD203B41FA5}">
                      <a16:colId xmlns:a16="http://schemas.microsoft.com/office/drawing/2014/main" val="3614816516"/>
                    </a:ext>
                  </a:extLst>
                </a:gridCol>
                <a:gridCol w="897580">
                  <a:extLst>
                    <a:ext uri="{9D8B030D-6E8A-4147-A177-3AD203B41FA5}">
                      <a16:colId xmlns:a16="http://schemas.microsoft.com/office/drawing/2014/main" val="4065801960"/>
                    </a:ext>
                  </a:extLst>
                </a:gridCol>
                <a:gridCol w="1053078">
                  <a:extLst>
                    <a:ext uri="{9D8B030D-6E8A-4147-A177-3AD203B41FA5}">
                      <a16:colId xmlns:a16="http://schemas.microsoft.com/office/drawing/2014/main" val="1300778434"/>
                    </a:ext>
                  </a:extLst>
                </a:gridCol>
                <a:gridCol w="1569809">
                  <a:extLst>
                    <a:ext uri="{9D8B030D-6E8A-4147-A177-3AD203B41FA5}">
                      <a16:colId xmlns:a16="http://schemas.microsoft.com/office/drawing/2014/main" val="2406891981"/>
                    </a:ext>
                  </a:extLst>
                </a:gridCol>
                <a:gridCol w="775575">
                  <a:extLst>
                    <a:ext uri="{9D8B030D-6E8A-4147-A177-3AD203B41FA5}">
                      <a16:colId xmlns:a16="http://schemas.microsoft.com/office/drawing/2014/main" val="39561708"/>
                    </a:ext>
                  </a:extLst>
                </a:gridCol>
                <a:gridCol w="950210">
                  <a:extLst>
                    <a:ext uri="{9D8B030D-6E8A-4147-A177-3AD203B41FA5}">
                      <a16:colId xmlns:a16="http://schemas.microsoft.com/office/drawing/2014/main" val="2786430159"/>
                    </a:ext>
                  </a:extLst>
                </a:gridCol>
                <a:gridCol w="950210">
                  <a:extLst>
                    <a:ext uri="{9D8B030D-6E8A-4147-A177-3AD203B41FA5}">
                      <a16:colId xmlns:a16="http://schemas.microsoft.com/office/drawing/2014/main" val="3788258710"/>
                    </a:ext>
                  </a:extLst>
                </a:gridCol>
                <a:gridCol w="950210">
                  <a:extLst>
                    <a:ext uri="{9D8B030D-6E8A-4147-A177-3AD203B41FA5}">
                      <a16:colId xmlns:a16="http://schemas.microsoft.com/office/drawing/2014/main" val="4220133460"/>
                    </a:ext>
                  </a:extLst>
                </a:gridCol>
                <a:gridCol w="1325797">
                  <a:extLst>
                    <a:ext uri="{9D8B030D-6E8A-4147-A177-3AD203B41FA5}">
                      <a16:colId xmlns:a16="http://schemas.microsoft.com/office/drawing/2014/main" val="3629819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Autore, y pub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</a:t>
                      </a:r>
                    </a:p>
                    <a:p>
                      <a:pPr algn="ctr"/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NET tipo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OS</a:t>
                      </a:r>
                    </a:p>
                    <a:p>
                      <a:pPr algn="ctr"/>
                      <a:r>
                        <a:rPr lang="it-IT" dirty="0"/>
                        <a:t>PFS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9037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Imhof et al, 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1109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GEP,  </a:t>
                      </a:r>
                      <a:r>
                        <a:rPr lang="it-IT" dirty="0" err="1"/>
                        <a:t>lung</a:t>
                      </a:r>
                      <a:r>
                        <a:rPr lang="it-IT" dirty="0"/>
                        <a:t>, </a:t>
                      </a:r>
                    </a:p>
                    <a:p>
                      <a:pPr algn="ctr"/>
                      <a:r>
                        <a:rPr lang="it-IT" dirty="0"/>
                        <a:t>CUP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393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Pauwels</a:t>
                      </a:r>
                      <a:r>
                        <a:rPr lang="it-IT" dirty="0"/>
                        <a:t> et al,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  of 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GEP, CUP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14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  <a:p>
                      <a:pPr algn="ctr"/>
                      <a:r>
                        <a:rPr lang="it-IT" dirty="0"/>
                        <a:t>22 </a:t>
                      </a:r>
                      <a:r>
                        <a:rPr lang="it-IT" dirty="0" err="1"/>
                        <a:t>mo</a:t>
                      </a:r>
                      <a:r>
                        <a:rPr lang="it-IT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9458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B8DC7D-DB41-4CE5-835E-49965E29D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3089" y="4556833"/>
            <a:ext cx="2198077" cy="823912"/>
          </a:xfrm>
        </p:spPr>
        <p:txBody>
          <a:bodyPr anchor="ctr"/>
          <a:lstStyle/>
          <a:p>
            <a:pPr algn="r"/>
            <a:r>
              <a:rPr lang="it-IT" dirty="0"/>
              <a:t>Eventi avversi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A8B2D61-2B63-4353-9379-490C32D9E2E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71596669"/>
              </p:ext>
            </p:extLst>
          </p:nvPr>
        </p:nvGraphicFramePr>
        <p:xfrm>
          <a:off x="2941166" y="4116143"/>
          <a:ext cx="8414222" cy="2038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6355">
                  <a:extLst>
                    <a:ext uri="{9D8B030D-6E8A-4147-A177-3AD203B41FA5}">
                      <a16:colId xmlns:a16="http://schemas.microsoft.com/office/drawing/2014/main" val="3614816516"/>
                    </a:ext>
                  </a:extLst>
                </a:gridCol>
                <a:gridCol w="2431295">
                  <a:extLst>
                    <a:ext uri="{9D8B030D-6E8A-4147-A177-3AD203B41FA5}">
                      <a16:colId xmlns:a16="http://schemas.microsoft.com/office/drawing/2014/main" val="4065801960"/>
                    </a:ext>
                  </a:extLst>
                </a:gridCol>
                <a:gridCol w="1253286">
                  <a:extLst>
                    <a:ext uri="{9D8B030D-6E8A-4147-A177-3AD203B41FA5}">
                      <a16:colId xmlns:a16="http://schemas.microsoft.com/office/drawing/2014/main" val="1300778434"/>
                    </a:ext>
                  </a:extLst>
                </a:gridCol>
                <a:gridCol w="1253286">
                  <a:extLst>
                    <a:ext uri="{9D8B030D-6E8A-4147-A177-3AD203B41FA5}">
                      <a16:colId xmlns:a16="http://schemas.microsoft.com/office/drawing/2014/main" val="39561708"/>
                    </a:ext>
                  </a:extLst>
                </a:gridCol>
              </a:tblGrid>
              <a:tr h="839370">
                <a:tc>
                  <a:txBody>
                    <a:bodyPr/>
                    <a:lstStyle/>
                    <a:p>
                      <a:r>
                        <a:rPr lang="it-IT" dirty="0"/>
                        <a:t>Autore, y pub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Tipo eventi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G1-G2</a:t>
                      </a:r>
                    </a:p>
                    <a:p>
                      <a:pPr algn="ctr"/>
                      <a:r>
                        <a:rPr lang="it-IT" dirty="0"/>
                        <a:t>Lieve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G3-G4</a:t>
                      </a:r>
                    </a:p>
                    <a:p>
                      <a:pPr algn="ctr"/>
                      <a:r>
                        <a:rPr lang="it-IT" dirty="0"/>
                        <a:t>Severa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9037994"/>
                  </a:ext>
                </a:extLst>
              </a:tr>
              <a:tr h="1199101">
                <a:tc>
                  <a:txBody>
                    <a:bodyPr/>
                    <a:lstStyle/>
                    <a:p>
                      <a:r>
                        <a:rPr lang="it-IT" dirty="0"/>
                        <a:t>Imhof et al, 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Tossicità ematologica</a:t>
                      </a:r>
                    </a:p>
                    <a:p>
                      <a:pPr algn="l"/>
                      <a:r>
                        <a:rPr lang="it-IT" dirty="0"/>
                        <a:t>Nefrotossicità</a:t>
                      </a:r>
                    </a:p>
                    <a:p>
                      <a:pPr algn="l"/>
                      <a:r>
                        <a:rPr lang="it-IT" dirty="0"/>
                        <a:t>Altro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81,8%</a:t>
                      </a:r>
                    </a:p>
                    <a:p>
                      <a:pPr algn="ctr"/>
                      <a:r>
                        <a:rPr lang="it-IT" dirty="0"/>
                        <a:t>90,8%</a:t>
                      </a:r>
                    </a:p>
                    <a:p>
                      <a:pPr algn="ctr"/>
                      <a:r>
                        <a:rPr lang="it-IT" dirty="0"/>
                        <a:t>99,8%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12,8%</a:t>
                      </a:r>
                    </a:p>
                    <a:p>
                      <a:pPr algn="ctr"/>
                      <a:r>
                        <a:rPr lang="it-IT" dirty="0"/>
                        <a:t>9.2%</a:t>
                      </a:r>
                    </a:p>
                    <a:p>
                      <a:pPr algn="ctr"/>
                      <a:r>
                        <a:rPr lang="it-IT" dirty="0"/>
                        <a:t>0.2%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393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210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BDF4-8237-4554-91B3-E83D1462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sistemica: 177Lu-DOTATATE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A44D4-612D-4450-B032-503126EE8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it-IT" dirty="0"/>
              <a:t>Indicazione e controindicazioni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725A6-9EDA-49C6-A19C-EF7328586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987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62500" lnSpcReduction="20000"/>
          </a:bodyPr>
          <a:lstStyle/>
          <a:p>
            <a:r>
              <a:rPr lang="it-IT" sz="2900" dirty="0"/>
              <a:t>Indicazioni:</a:t>
            </a:r>
          </a:p>
          <a:p>
            <a:pPr lvl="1"/>
            <a:r>
              <a:rPr lang="it-IT" sz="2900" dirty="0"/>
              <a:t>Terapia di salvataggio nei NET con SSR +</a:t>
            </a:r>
          </a:p>
          <a:p>
            <a:pPr lvl="1"/>
            <a:r>
              <a:rPr lang="it-IT" sz="2900" dirty="0"/>
              <a:t>Tumori NET inoperabili con SSR +</a:t>
            </a:r>
          </a:p>
          <a:p>
            <a:pPr lvl="1"/>
            <a:r>
              <a:rPr lang="it-IT" sz="2900" dirty="0"/>
              <a:t>Principalmente nei tumori del tratto gastro-intestinale G1-G2</a:t>
            </a:r>
          </a:p>
          <a:p>
            <a:pPr lvl="1"/>
            <a:r>
              <a:rPr lang="it-IT" sz="2900" dirty="0"/>
              <a:t>Alcune evidenze nei NET bronchiali </a:t>
            </a:r>
          </a:p>
          <a:p>
            <a:pPr lvl="1"/>
            <a:r>
              <a:rPr lang="it-IT" sz="2900" dirty="0"/>
              <a:t>Poche evidenze nei </a:t>
            </a:r>
            <a:r>
              <a:rPr lang="it-IT" sz="2900" dirty="0" err="1"/>
              <a:t>paragangliomi</a:t>
            </a:r>
            <a:r>
              <a:rPr lang="it-IT" sz="2900" dirty="0"/>
              <a:t> e </a:t>
            </a:r>
            <a:r>
              <a:rPr lang="it-IT" sz="2900" dirty="0" err="1"/>
              <a:t>feocromocitomi</a:t>
            </a:r>
            <a:r>
              <a:rPr lang="it-IT" sz="2900" dirty="0"/>
              <a:t> (131I-MIBG)</a:t>
            </a:r>
          </a:p>
          <a:p>
            <a:r>
              <a:rPr lang="it-IT" sz="2900" dirty="0"/>
              <a:t>Controindicazioni:</a:t>
            </a:r>
          </a:p>
          <a:p>
            <a:pPr lvl="1"/>
            <a:r>
              <a:rPr lang="it-IT" sz="2900" dirty="0"/>
              <a:t>Gravidanza</a:t>
            </a:r>
          </a:p>
          <a:p>
            <a:pPr lvl="1"/>
            <a:r>
              <a:rPr lang="it-IT" sz="2900" dirty="0"/>
              <a:t>Patologie concomitanti</a:t>
            </a:r>
          </a:p>
          <a:p>
            <a:pPr lvl="1"/>
            <a:r>
              <a:rPr lang="it-IT" sz="2900" dirty="0"/>
              <a:t>GFR&lt;60% (relativa)</a:t>
            </a:r>
          </a:p>
          <a:p>
            <a:pPr lvl="1"/>
            <a:r>
              <a:rPr lang="it-IT" sz="2900" dirty="0"/>
              <a:t>Severa disfunzione midollare (globuli bianchi &lt; 3000 </a:t>
            </a:r>
            <a:r>
              <a:rPr lang="it-IT" sz="2900" dirty="0" err="1"/>
              <a:t>ul</a:t>
            </a:r>
            <a:r>
              <a:rPr lang="it-IT" sz="2900" dirty="0"/>
              <a:t>, piastrine &lt; 90000 </a:t>
            </a:r>
            <a:r>
              <a:rPr lang="it-IT" sz="2900" dirty="0" err="1"/>
              <a:t>ul</a:t>
            </a:r>
            <a:r>
              <a:rPr lang="it-IT" sz="2900" dirty="0"/>
              <a:t>, globuli rossi &lt; 3 milioni </a:t>
            </a:r>
            <a:r>
              <a:rPr lang="it-IT" sz="2900" dirty="0" err="1"/>
              <a:t>ul</a:t>
            </a:r>
            <a:r>
              <a:rPr lang="it-IT" sz="2900" dirty="0"/>
              <a:t>)</a:t>
            </a:r>
          </a:p>
          <a:p>
            <a:endParaRPr lang="it-IT" sz="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426EB-14F7-47E9-9DA2-70A811CB0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it-IT" dirty="0"/>
              <a:t>Esecuzione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366B7-1EAE-4766-A4C9-5D13589AA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987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62500" lnSpcReduction="20000"/>
          </a:bodyPr>
          <a:lstStyle/>
          <a:p>
            <a:r>
              <a:rPr lang="it-IT" dirty="0"/>
              <a:t>Preparazione del paziente (sospensione terapia SSR, idratazione, protezione renale)</a:t>
            </a:r>
          </a:p>
          <a:p>
            <a:r>
              <a:rPr lang="it-IT" dirty="0"/>
              <a:t>Somministrazione del CI e della documentazione post-trattamento</a:t>
            </a:r>
          </a:p>
          <a:p>
            <a:r>
              <a:rPr lang="it-IT" dirty="0"/>
              <a:t>Somministrazione di aminoacidi (lisina e arginina) 30-60 min prima con prosecuzione per 4 ore in concomitanza</a:t>
            </a:r>
          </a:p>
          <a:p>
            <a:r>
              <a:rPr lang="it-IT" dirty="0"/>
              <a:t>Somministrazione del 177Lu-DOTATATE (7.4 </a:t>
            </a:r>
            <a:r>
              <a:rPr lang="it-IT" dirty="0" err="1"/>
              <a:t>GBq</a:t>
            </a:r>
            <a:r>
              <a:rPr lang="it-IT" dirty="0"/>
              <a:t>) in pompa per 30-60 min</a:t>
            </a:r>
          </a:p>
          <a:p>
            <a:r>
              <a:rPr lang="it-IT" dirty="0"/>
              <a:t>La somministrazione degli AA e RF deve avvenire con due vie separate</a:t>
            </a:r>
          </a:p>
          <a:p>
            <a:r>
              <a:rPr lang="it-IT" dirty="0"/>
              <a:t>Ripetizione ogni 8 settimane (16 settimane se tossicità) per 4 cicli</a:t>
            </a:r>
          </a:p>
          <a:p>
            <a:r>
              <a:rPr lang="it-IT" dirty="0"/>
              <a:t>Possibilità di eseguire una SPET dopo ogni trattamento (proprietà fisiche del 177Lu- emissione gamma 113-208 </a:t>
            </a:r>
            <a:r>
              <a:rPr lang="it-IT" dirty="0" err="1"/>
              <a:t>Kev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7048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BDF4-8237-4554-91B3-E83D1462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sistemica: 177Lu-DOTATATE EBM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D8F33214-C402-4188-A078-049DDF4F4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49327" r="27951" b="36973"/>
          <a:stretch/>
        </p:blipFill>
        <p:spPr bwMode="auto">
          <a:xfrm rot="16200000">
            <a:off x="-649364" y="3696861"/>
            <a:ext cx="3674701" cy="47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44">
            <a:extLst>
              <a:ext uri="{FF2B5EF4-FFF2-40B4-BE49-F238E27FC236}">
                <a16:creationId xmlns:a16="http://schemas.microsoft.com/office/drawing/2014/main" id="{558CBD85-1C1D-4874-A756-59F9314FC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4" y="2095987"/>
            <a:ext cx="1262062" cy="1036638"/>
          </a:xfrm>
          <a:prstGeom prst="rect">
            <a:avLst/>
          </a:prstGeom>
          <a:solidFill>
            <a:srgbClr val="A1D862"/>
          </a:solidFill>
          <a:ln>
            <a:noFill/>
          </a:ln>
        </p:spPr>
        <p:txBody>
          <a:bodyPr lIns="84392" tIns="42185" rIns="84392" bIns="4218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defRPr/>
            </a:pPr>
            <a:r>
              <a:rPr lang="en-US" altLang="it-IT" sz="2031" kern="0">
                <a:solidFill>
                  <a:srgbClr val="FFFFFF"/>
                </a:solidFill>
              </a:rPr>
              <a:t>Aim</a:t>
            </a:r>
          </a:p>
        </p:txBody>
      </p:sp>
      <p:sp>
        <p:nvSpPr>
          <p:cNvPr id="9" name="Shape 45">
            <a:extLst>
              <a:ext uri="{FF2B5EF4-FFF2-40B4-BE49-F238E27FC236}">
                <a16:creationId xmlns:a16="http://schemas.microsoft.com/office/drawing/2014/main" id="{923E0E02-4319-474A-AA00-9DCA82ECA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4" y="3199300"/>
            <a:ext cx="1262062" cy="423862"/>
          </a:xfrm>
          <a:prstGeom prst="rect">
            <a:avLst/>
          </a:prstGeom>
          <a:solidFill>
            <a:srgbClr val="A1D862"/>
          </a:solidFill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defRPr/>
            </a:pPr>
            <a:r>
              <a:rPr lang="en-US" altLang="it-IT" sz="2031" kern="0">
                <a:solidFill>
                  <a:srgbClr val="FFFFFF"/>
                </a:solidFill>
              </a:rPr>
              <a:t>Design</a:t>
            </a:r>
          </a:p>
        </p:txBody>
      </p:sp>
      <p:sp>
        <p:nvSpPr>
          <p:cNvPr id="10" name="Shape 46">
            <a:extLst>
              <a:ext uri="{FF2B5EF4-FFF2-40B4-BE49-F238E27FC236}">
                <a16:creationId xmlns:a16="http://schemas.microsoft.com/office/drawing/2014/main" id="{C5E424B2-0BC2-4136-82AD-F65A6B192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631" y="3199300"/>
            <a:ext cx="7378700" cy="423862"/>
          </a:xfrm>
          <a:prstGeom prst="rect">
            <a:avLst/>
          </a:prstGeom>
          <a:solidFill>
            <a:srgbClr val="A1D862"/>
          </a:solidFill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defRPr/>
            </a:pPr>
            <a:r>
              <a:rPr lang="en-US" altLang="it-IT" sz="1569" kern="0">
                <a:solidFill>
                  <a:srgbClr val="FFFFFF"/>
                </a:solidFill>
              </a:rPr>
              <a:t>International, multicenter, randomized, comparator-controlled, parallel-group</a:t>
            </a:r>
          </a:p>
        </p:txBody>
      </p:sp>
      <p:sp>
        <p:nvSpPr>
          <p:cNvPr id="11" name="Shape 47">
            <a:extLst>
              <a:ext uri="{FF2B5EF4-FFF2-40B4-BE49-F238E27FC236}">
                <a16:creationId xmlns:a16="http://schemas.microsoft.com/office/drawing/2014/main" id="{678E723C-C63C-4AA5-AF30-F3BD50022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631" y="2095987"/>
            <a:ext cx="7378700" cy="1036638"/>
          </a:xfrm>
          <a:prstGeom prst="rect">
            <a:avLst/>
          </a:prstGeom>
          <a:solidFill>
            <a:srgbClr val="A1D862"/>
          </a:solidFill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defRPr/>
            </a:pPr>
            <a:r>
              <a:rPr lang="en-US" altLang="it-IT" sz="1569" kern="0" dirty="0">
                <a:solidFill>
                  <a:srgbClr val="FFFFFF"/>
                </a:solidFill>
              </a:rPr>
              <a:t>Evaluate the efficacy and safety of </a:t>
            </a:r>
            <a:r>
              <a:rPr lang="en-US" altLang="it-IT" sz="1569" kern="0" baseline="30000" dirty="0">
                <a:solidFill>
                  <a:srgbClr val="FFFFFF"/>
                </a:solidFill>
              </a:rPr>
              <a:t>177</a:t>
            </a:r>
            <a:r>
              <a:rPr lang="en-US" altLang="it-IT" sz="1569" kern="0" dirty="0">
                <a:solidFill>
                  <a:srgbClr val="FFFFFF"/>
                </a:solidFill>
              </a:rPr>
              <a:t>Lu-Dotatate + SSAs (symptoms control) compared to Octreotide LAR 60mg (off-label use</a:t>
            </a:r>
            <a:r>
              <a:rPr lang="en-US" altLang="it-IT" sz="1569" kern="0" dirty="0">
                <a:solidFill>
                  <a:schemeClr val="bg1"/>
                </a:solidFill>
              </a:rPr>
              <a:t>)</a:t>
            </a:r>
            <a:r>
              <a:rPr lang="en-US" altLang="it-IT" sz="1569" kern="0" baseline="30000" dirty="0">
                <a:solidFill>
                  <a:schemeClr val="bg1"/>
                </a:solidFill>
              </a:rPr>
              <a:t>1</a:t>
            </a:r>
            <a:r>
              <a:rPr lang="en-US" altLang="it-IT" sz="1569" kern="0" dirty="0">
                <a:solidFill>
                  <a:srgbClr val="FFFFFF"/>
                </a:solidFill>
              </a:rPr>
              <a:t> in patients with inoperable, somatostatin receptor positive, midgut NET, progressive under Octreotide LAR 30mg (label use) </a:t>
            </a:r>
          </a:p>
        </p:txBody>
      </p:sp>
      <p:sp>
        <p:nvSpPr>
          <p:cNvPr id="12" name="Shape 48">
            <a:extLst>
              <a:ext uri="{FF2B5EF4-FFF2-40B4-BE49-F238E27FC236}">
                <a16:creationId xmlns:a16="http://schemas.microsoft.com/office/drawing/2014/main" id="{4CD671FA-E657-4E29-A4B8-3B715E7DC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669" y="4032737"/>
            <a:ext cx="8964612" cy="2409825"/>
          </a:xfrm>
          <a:prstGeom prst="rect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215" kern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Shape 49">
            <a:extLst>
              <a:ext uri="{FF2B5EF4-FFF2-40B4-BE49-F238E27FC236}">
                <a16:creationId xmlns:a16="http://schemas.microsoft.com/office/drawing/2014/main" id="{6B3185CB-EDB8-42A2-9A86-49497869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481" y="4720125"/>
            <a:ext cx="1647825" cy="1522412"/>
          </a:xfrm>
          <a:prstGeom prst="rect">
            <a:avLst/>
          </a:prstGeom>
          <a:solidFill>
            <a:srgbClr val="97D356"/>
          </a:solidFill>
          <a:ln>
            <a:noFill/>
          </a:ln>
        </p:spPr>
        <p:txBody>
          <a:bodyPr lIns="84392" tIns="42185" rIns="84392" bIns="4218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defRPr/>
            </a:pPr>
            <a:r>
              <a:rPr lang="en-US" altLang="it-IT" sz="1662" kern="0">
                <a:solidFill>
                  <a:srgbClr val="FFFFFF"/>
                </a:solidFill>
              </a:rPr>
              <a:t>Baseline </a:t>
            </a:r>
          </a:p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defRPr/>
            </a:pPr>
            <a:r>
              <a:rPr lang="en-US" altLang="it-IT" sz="1662" kern="0">
                <a:solidFill>
                  <a:srgbClr val="FFFFFF"/>
                </a:solidFill>
              </a:rPr>
              <a:t>and </a:t>
            </a:r>
          </a:p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defRPr/>
            </a:pPr>
            <a:r>
              <a:rPr lang="en-US" altLang="it-IT" sz="1662" kern="0">
                <a:solidFill>
                  <a:srgbClr val="FFFFFF"/>
                </a:solidFill>
              </a:rPr>
              <a:t>Randomization</a:t>
            </a:r>
          </a:p>
        </p:txBody>
      </p:sp>
      <p:sp>
        <p:nvSpPr>
          <p:cNvPr id="14" name="Shape 50">
            <a:extLst>
              <a:ext uri="{FF2B5EF4-FFF2-40B4-BE49-F238E27FC236}">
                <a16:creationId xmlns:a16="http://schemas.microsoft.com/office/drawing/2014/main" id="{9CEF89A6-C0D7-4F11-B373-8DA654CC3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981" y="4720125"/>
            <a:ext cx="887413" cy="590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84392" tIns="42185" rIns="84392" bIns="4218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defRPr/>
            </a:pPr>
            <a:r>
              <a:rPr lang="en-US" altLang="it-IT" sz="1477" kern="0">
                <a:solidFill>
                  <a:srgbClr val="53565A"/>
                </a:solidFill>
              </a:rPr>
              <a:t>n = 115</a:t>
            </a:r>
          </a:p>
        </p:txBody>
      </p:sp>
      <p:sp>
        <p:nvSpPr>
          <p:cNvPr id="15" name="Shape 51">
            <a:extLst>
              <a:ext uri="{FF2B5EF4-FFF2-40B4-BE49-F238E27FC236}">
                <a16:creationId xmlns:a16="http://schemas.microsoft.com/office/drawing/2014/main" id="{164E3B80-852E-44C6-BBE5-6FC3C60A6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256" y="4297850"/>
            <a:ext cx="833438" cy="312737"/>
          </a:xfrm>
          <a:prstGeom prst="rect">
            <a:avLst/>
          </a:prstGeom>
          <a:noFill/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defRPr/>
            </a:pPr>
            <a:r>
              <a:rPr lang="en-US" altLang="it-IT" sz="1108" kern="0">
                <a:solidFill>
                  <a:srgbClr val="53565A"/>
                </a:solidFill>
              </a:rPr>
              <a:t>Dose 1</a:t>
            </a:r>
          </a:p>
        </p:txBody>
      </p:sp>
      <p:sp>
        <p:nvSpPr>
          <p:cNvPr id="16" name="Shape 52">
            <a:extLst>
              <a:ext uri="{FF2B5EF4-FFF2-40B4-BE49-F238E27FC236}">
                <a16:creationId xmlns:a16="http://schemas.microsoft.com/office/drawing/2014/main" id="{D9736385-1859-4FB5-9FB3-EFF0B4B5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981" y="5650400"/>
            <a:ext cx="887413" cy="5953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lIns="84392" tIns="42185" rIns="84392" bIns="4218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defRPr/>
            </a:pPr>
            <a:r>
              <a:rPr lang="en-US" altLang="it-IT" sz="1477" kern="0">
                <a:solidFill>
                  <a:srgbClr val="53565A"/>
                </a:solidFill>
              </a:rPr>
              <a:t>n = 115</a:t>
            </a:r>
          </a:p>
        </p:txBody>
      </p:sp>
      <p:grpSp>
        <p:nvGrpSpPr>
          <p:cNvPr id="17" name="Shape 53">
            <a:extLst>
              <a:ext uri="{FF2B5EF4-FFF2-40B4-BE49-F238E27FC236}">
                <a16:creationId xmlns:a16="http://schemas.microsoft.com/office/drawing/2014/main" id="{DD88DE66-5500-4094-AFDE-39C603EABC3B}"/>
              </a:ext>
            </a:extLst>
          </p:cNvPr>
          <p:cNvGrpSpPr>
            <a:grpSpLocks/>
          </p:cNvGrpSpPr>
          <p:nvPr/>
        </p:nvGrpSpPr>
        <p:grpSpPr bwMode="auto">
          <a:xfrm>
            <a:off x="2715469" y="3756512"/>
            <a:ext cx="7312025" cy="825500"/>
            <a:chOff x="0" y="0"/>
            <a:chExt cx="2147483647" cy="2147483647"/>
          </a:xfrm>
        </p:grpSpPr>
        <p:sp>
          <p:nvSpPr>
            <p:cNvPr id="18" name="Shape 54">
              <a:extLst>
                <a:ext uri="{FF2B5EF4-FFF2-40B4-BE49-F238E27FC236}">
                  <a16:creationId xmlns:a16="http://schemas.microsoft.com/office/drawing/2014/main" id="{896848F9-62EB-4E00-B648-3C59FBAF7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2147483647" cy="14578123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4392" tIns="42185" rIns="84392" bIns="42185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defTabSz="8440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altLang="it-IT" sz="2215" ker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Shape 55">
              <a:extLst>
                <a:ext uri="{FF2B5EF4-FFF2-40B4-BE49-F238E27FC236}">
                  <a16:creationId xmlns:a16="http://schemas.microsoft.com/office/drawing/2014/main" id="{5F34E5CE-0B57-46A8-8E07-C1FC5FAF6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173095" y="0"/>
              <a:ext cx="2046310552" cy="2147483647"/>
            </a:xfrm>
            <a:prstGeom prst="rect">
              <a:avLst/>
            </a:prstGeom>
            <a:noFill/>
            <a:ln>
              <a:noFill/>
            </a:ln>
          </p:spPr>
          <p:txBody>
            <a:bodyPr lIns="84392" tIns="42185" rIns="84392" bIns="42185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844083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97D356"/>
                </a:buClr>
                <a:buSzPct val="25000"/>
                <a:defRPr/>
              </a:pPr>
              <a:r>
                <a:rPr lang="en-US" altLang="it-IT" sz="1662" b="1" kern="0" dirty="0">
                  <a:solidFill>
                    <a:srgbClr val="97D356"/>
                  </a:solidFill>
                </a:rPr>
                <a:t>Treatment and Assessments</a:t>
              </a:r>
            </a:p>
            <a:p>
              <a:pPr algn="ctr" defTabSz="844083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ct val="25000"/>
                <a:defRPr/>
              </a:pPr>
              <a:r>
                <a:rPr lang="en-US" altLang="it-IT" sz="1477" kern="0" dirty="0">
                  <a:solidFill>
                    <a:srgbClr val="53565A"/>
                  </a:solidFill>
                </a:rPr>
                <a:t>Progression free survival (RECIST criteria)</a:t>
              </a:r>
              <a:r>
                <a:rPr lang="en-US" altLang="it-IT" sz="1477" kern="0" dirty="0"/>
                <a:t> </a:t>
              </a:r>
              <a:r>
                <a:rPr lang="en-US" altLang="it-IT" sz="1477" kern="0" dirty="0">
                  <a:solidFill>
                    <a:srgbClr val="53565A"/>
                  </a:solidFill>
                </a:rPr>
                <a:t>every 12 weeks</a:t>
              </a:r>
            </a:p>
            <a:p>
              <a:pPr defTabSz="8440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altLang="it-IT" sz="1477" kern="0" dirty="0">
                <a:solidFill>
                  <a:srgbClr val="53565A"/>
                </a:solidFill>
              </a:endParaRPr>
            </a:p>
          </p:txBody>
        </p:sp>
      </p:grpSp>
      <p:sp>
        <p:nvSpPr>
          <p:cNvPr id="20" name="Shape 60">
            <a:extLst>
              <a:ext uri="{FF2B5EF4-FFF2-40B4-BE49-F238E27FC236}">
                <a16:creationId xmlns:a16="http://schemas.microsoft.com/office/drawing/2014/main" id="{6B6BECEB-9BAF-45B9-A113-1E3F318F9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1281" y="4491525"/>
            <a:ext cx="973138" cy="1751012"/>
          </a:xfrm>
          <a:prstGeom prst="roundRect">
            <a:avLst>
              <a:gd name="adj" fmla="val 16667"/>
            </a:avLst>
          </a:prstGeom>
          <a:solidFill>
            <a:srgbClr val="A3ABB1"/>
          </a:solidFill>
          <a:ln>
            <a:noFill/>
          </a:ln>
        </p:spPr>
        <p:txBody>
          <a:bodyPr lIns="84392" tIns="42185" rIns="84392" bIns="4218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defRPr/>
            </a:pPr>
            <a:r>
              <a:rPr lang="en-US" altLang="it-IT" sz="1662" kern="0">
                <a:solidFill>
                  <a:srgbClr val="53565A"/>
                </a:solidFill>
              </a:rPr>
              <a:t>5 Years follow up </a:t>
            </a:r>
          </a:p>
        </p:txBody>
      </p:sp>
      <p:cxnSp>
        <p:nvCxnSpPr>
          <p:cNvPr id="21" name="Shape 61">
            <a:extLst>
              <a:ext uri="{FF2B5EF4-FFF2-40B4-BE49-F238E27FC236}">
                <a16:creationId xmlns:a16="http://schemas.microsoft.com/office/drawing/2014/main" id="{E46B55C4-EB76-41C3-B629-D179578722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737944" y="4512162"/>
            <a:ext cx="3175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Shape 62">
            <a:extLst>
              <a:ext uri="{FF2B5EF4-FFF2-40B4-BE49-F238E27FC236}">
                <a16:creationId xmlns:a16="http://schemas.microsoft.com/office/drawing/2014/main" id="{5FE201F0-5E1A-4EA1-A55D-9DECEDEC6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319" y="4308962"/>
            <a:ext cx="833437" cy="312738"/>
          </a:xfrm>
          <a:prstGeom prst="rect">
            <a:avLst/>
          </a:prstGeom>
          <a:noFill/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defRPr/>
            </a:pPr>
            <a:r>
              <a:rPr lang="en-US" altLang="it-IT" sz="1108" kern="0">
                <a:solidFill>
                  <a:srgbClr val="53565A"/>
                </a:solidFill>
              </a:rPr>
              <a:t>Dose 2</a:t>
            </a:r>
          </a:p>
        </p:txBody>
      </p:sp>
      <p:cxnSp>
        <p:nvCxnSpPr>
          <p:cNvPr id="23" name="Shape 63">
            <a:extLst>
              <a:ext uri="{FF2B5EF4-FFF2-40B4-BE49-F238E27FC236}">
                <a16:creationId xmlns:a16="http://schemas.microsoft.com/office/drawing/2014/main" id="{5B8A0EA7-1336-4ABB-AAAD-1CD702D3E2D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31656" y="4521687"/>
            <a:ext cx="3175" cy="192088"/>
          </a:xfrm>
          <a:prstGeom prst="straightConnector1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Shape 64">
            <a:extLst>
              <a:ext uri="{FF2B5EF4-FFF2-40B4-BE49-F238E27FC236}">
                <a16:creationId xmlns:a16="http://schemas.microsoft.com/office/drawing/2014/main" id="{C187C04D-193B-41C9-ACC5-808130864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144" y="4297850"/>
            <a:ext cx="917575" cy="312737"/>
          </a:xfrm>
          <a:prstGeom prst="rect">
            <a:avLst/>
          </a:prstGeom>
          <a:noFill/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defRPr/>
            </a:pPr>
            <a:r>
              <a:rPr lang="en-US" altLang="it-IT" sz="1108" kern="0">
                <a:solidFill>
                  <a:srgbClr val="53565A"/>
                </a:solidFill>
              </a:rPr>
              <a:t>Dose 3</a:t>
            </a:r>
          </a:p>
        </p:txBody>
      </p:sp>
      <p:cxnSp>
        <p:nvCxnSpPr>
          <p:cNvPr id="25" name="Shape 65">
            <a:extLst>
              <a:ext uri="{FF2B5EF4-FFF2-40B4-BE49-F238E27FC236}">
                <a16:creationId xmlns:a16="http://schemas.microsoft.com/office/drawing/2014/main" id="{99C4734B-E958-46AD-B6B8-AF54497BB02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34894" y="4512162"/>
            <a:ext cx="3175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66">
            <a:extLst>
              <a:ext uri="{FF2B5EF4-FFF2-40B4-BE49-F238E27FC236}">
                <a16:creationId xmlns:a16="http://schemas.microsoft.com/office/drawing/2014/main" id="{8129772C-9BB7-4EEB-AD3A-43D6C6435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244" y="4297850"/>
            <a:ext cx="917575" cy="312737"/>
          </a:xfrm>
          <a:prstGeom prst="rect">
            <a:avLst/>
          </a:prstGeom>
          <a:noFill/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defRPr/>
            </a:pPr>
            <a:r>
              <a:rPr lang="en-US" altLang="it-IT" sz="1108" kern="0">
                <a:solidFill>
                  <a:srgbClr val="53565A"/>
                </a:solidFill>
              </a:rPr>
              <a:t>Dose 4</a:t>
            </a:r>
          </a:p>
        </p:txBody>
      </p:sp>
      <p:cxnSp>
        <p:nvCxnSpPr>
          <p:cNvPr id="27" name="Shape 67">
            <a:extLst>
              <a:ext uri="{FF2B5EF4-FFF2-40B4-BE49-F238E27FC236}">
                <a16:creationId xmlns:a16="http://schemas.microsoft.com/office/drawing/2014/main" id="{3D63112B-BEB6-4FC6-B25A-A196A3E3D67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71469" y="4512162"/>
            <a:ext cx="3175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hape 68">
            <a:extLst>
              <a:ext uri="{FF2B5EF4-FFF2-40B4-BE49-F238E27FC236}">
                <a16:creationId xmlns:a16="http://schemas.microsoft.com/office/drawing/2014/main" id="{0A456E4D-8C70-4AF5-919A-60D317E2CCB9}"/>
              </a:ext>
            </a:extLst>
          </p:cNvPr>
          <p:cNvSpPr txBox="1">
            <a:spLocks/>
          </p:cNvSpPr>
          <p:nvPr/>
        </p:nvSpPr>
        <p:spPr bwMode="auto">
          <a:xfrm>
            <a:off x="2388381" y="1531508"/>
            <a:ext cx="7243763" cy="492125"/>
          </a:xfrm>
          <a:prstGeom prst="rect">
            <a:avLst/>
          </a:prstGeom>
        </p:spPr>
        <p:txBody>
          <a:bodyPr vert="horz" wrap="square" lIns="91440" tIns="42185" rIns="91440" bIns="42185" numCol="1" rtlCol="0" anchor="ctr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A1D862"/>
              </a:buClr>
              <a:buSzPct val="25000"/>
              <a:defRPr/>
            </a:pPr>
            <a:r>
              <a:rPr lang="en-US" altLang="it-IT" sz="2800" dirty="0">
                <a:latin typeface="Calibri  "/>
                <a:cs typeface="Arial" panose="020B0604020202020204" pitchFamily="34" charset="0"/>
              </a:rPr>
              <a:t>Study  Objectives and Design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6BCCAF7A-8612-46AE-9905-82A9E793F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656" y="6487012"/>
            <a:ext cx="2990850" cy="333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1569" kern="0" baseline="30000">
                <a:solidFill>
                  <a:schemeClr val="tx1"/>
                </a:solidFill>
              </a:rPr>
              <a:t>1. FDA and EMA recommendation</a:t>
            </a:r>
            <a:endParaRPr lang="en-US" altLang="it-IT" sz="1292" kern="0"/>
          </a:p>
        </p:txBody>
      </p:sp>
      <p:sp>
        <p:nvSpPr>
          <p:cNvPr id="30" name="Shape 56">
            <a:extLst>
              <a:ext uri="{FF2B5EF4-FFF2-40B4-BE49-F238E27FC236}">
                <a16:creationId xmlns:a16="http://schemas.microsoft.com/office/drawing/2014/main" id="{26D42D1B-91B6-4AEC-999A-29B8B3475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719" y="4423262"/>
            <a:ext cx="5365750" cy="1154113"/>
          </a:xfrm>
          <a:prstGeom prst="rightArrow">
            <a:avLst>
              <a:gd name="adj1" fmla="val 51667"/>
              <a:gd name="adj2" fmla="val 50051"/>
            </a:avLst>
          </a:prstGeom>
          <a:solidFill>
            <a:srgbClr val="97D356"/>
          </a:solidFill>
          <a:ln>
            <a:noFill/>
          </a:ln>
        </p:spPr>
        <p:txBody>
          <a:bodyPr lIns="84392" tIns="42185" rIns="84392" bIns="4218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defRPr/>
            </a:pPr>
            <a:endParaRPr lang="it-IT" altLang="it-IT" sz="1662" kern="0">
              <a:solidFill>
                <a:srgbClr val="FFFFFF"/>
              </a:solidFill>
              <a:sym typeface="Times New Roman" panose="02020603050405020304" pitchFamily="18" charset="0"/>
            </a:endParaRPr>
          </a:p>
        </p:txBody>
      </p:sp>
      <p:sp>
        <p:nvSpPr>
          <p:cNvPr id="31" name="Shape 57">
            <a:extLst>
              <a:ext uri="{FF2B5EF4-FFF2-40B4-BE49-F238E27FC236}">
                <a16:creationId xmlns:a16="http://schemas.microsoft.com/office/drawing/2014/main" id="{767F2785-258B-4EFF-9829-FB428E572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306" y="4713775"/>
            <a:ext cx="5032375" cy="509587"/>
          </a:xfrm>
          <a:prstGeom prst="rect">
            <a:avLst/>
          </a:prstGeom>
          <a:noFill/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defRPr/>
            </a:pPr>
            <a:r>
              <a:rPr lang="en-US" altLang="it-IT" sz="1662" kern="0">
                <a:solidFill>
                  <a:srgbClr val="53565A"/>
                </a:solidFill>
              </a:rPr>
              <a:t>4 administrations of 7.4 GBq of </a:t>
            </a:r>
            <a:r>
              <a:rPr lang="en-US" altLang="it-IT" sz="1662" kern="0" baseline="30000">
                <a:solidFill>
                  <a:srgbClr val="53565A"/>
                </a:solidFill>
              </a:rPr>
              <a:t>177</a:t>
            </a:r>
            <a:r>
              <a:rPr lang="en-US" altLang="it-IT" sz="1662" kern="0">
                <a:solidFill>
                  <a:srgbClr val="53565A"/>
                </a:solidFill>
              </a:rPr>
              <a:t>Lu-Dotatate every 8 weeks +  SSAs (symptoms control) </a:t>
            </a:r>
          </a:p>
        </p:txBody>
      </p:sp>
      <p:sp>
        <p:nvSpPr>
          <p:cNvPr id="32" name="Shape 58">
            <a:extLst>
              <a:ext uri="{FF2B5EF4-FFF2-40B4-BE49-F238E27FC236}">
                <a16:creationId xmlns:a16="http://schemas.microsoft.com/office/drawing/2014/main" id="{F96019F5-0BFB-400D-B1F2-FB7A4CFB8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306" y="5353537"/>
            <a:ext cx="5365750" cy="1149350"/>
          </a:xfrm>
          <a:prstGeom prst="rightArrow">
            <a:avLst>
              <a:gd name="adj1" fmla="val 50574"/>
              <a:gd name="adj2" fmla="val 50027"/>
            </a:avLst>
          </a:prstGeom>
          <a:solidFill>
            <a:srgbClr val="E6E6E6"/>
          </a:solidFill>
          <a:ln>
            <a:noFill/>
          </a:ln>
        </p:spPr>
        <p:txBody>
          <a:bodyPr lIns="33231" tIns="42185" rIns="0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215" kern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3" name="Shape 59">
            <a:extLst>
              <a:ext uri="{FF2B5EF4-FFF2-40B4-BE49-F238E27FC236}">
                <a16:creationId xmlns:a16="http://schemas.microsoft.com/office/drawing/2014/main" id="{F589E3D3-E58D-4BB4-9F3A-8595C4FA5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306" y="5717075"/>
            <a:ext cx="5032375" cy="339725"/>
          </a:xfrm>
          <a:prstGeom prst="rect">
            <a:avLst/>
          </a:prstGeom>
          <a:noFill/>
          <a:ln>
            <a:noFill/>
          </a:ln>
        </p:spPr>
        <p:txBody>
          <a:bodyPr lIns="84392" tIns="42185" rIns="84392" bIns="4218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defRPr/>
            </a:pPr>
            <a:r>
              <a:rPr lang="en-US" altLang="it-IT" sz="1662" kern="0"/>
              <a:t>Octreotide LAR (high dose - 60mg </a:t>
            </a:r>
            <a:r>
              <a:rPr lang="en-US" altLang="it-IT" sz="1662" kern="0">
                <a:solidFill>
                  <a:srgbClr val="53565A"/>
                </a:solidFill>
              </a:rPr>
              <a:t>every 4 weeks</a:t>
            </a:r>
            <a:r>
              <a:rPr lang="en-US" altLang="it-IT" sz="1662" kern="0" baseline="30000">
                <a:solidFill>
                  <a:srgbClr val="53565A"/>
                </a:solidFill>
              </a:rPr>
              <a:t>1</a:t>
            </a:r>
            <a:r>
              <a:rPr lang="en-US" altLang="it-IT" sz="1662" kern="0">
                <a:solidFill>
                  <a:srgbClr val="53565A"/>
                </a:solidFill>
              </a:rPr>
              <a:t>)</a:t>
            </a:r>
            <a:endParaRPr lang="en-US" altLang="it-IT" sz="1662" kern="0" baseline="30000">
              <a:solidFill>
                <a:srgbClr val="53565A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D07FA-9DC6-4B81-88F5-F432F2728138}"/>
              </a:ext>
            </a:extLst>
          </p:cNvPr>
          <p:cNvSpPr txBox="1"/>
          <p:nvPr/>
        </p:nvSpPr>
        <p:spPr>
          <a:xfrm rot="16200000">
            <a:off x="88533" y="3685342"/>
            <a:ext cx="1407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NETTER-1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31182E-BACC-4970-866C-8A23604774A4}"/>
              </a:ext>
            </a:extLst>
          </p:cNvPr>
          <p:cNvSpPr txBox="1"/>
          <p:nvPr/>
        </p:nvSpPr>
        <p:spPr>
          <a:xfrm rot="16200000">
            <a:off x="60068" y="3778339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 </a:t>
            </a:r>
            <a:r>
              <a:rPr lang="it-IT" dirty="0" err="1"/>
              <a:t>Engl</a:t>
            </a:r>
            <a:r>
              <a:rPr lang="it-IT" dirty="0"/>
              <a:t> J </a:t>
            </a:r>
            <a:r>
              <a:rPr lang="it-IT" dirty="0" err="1"/>
              <a:t>Med</a:t>
            </a:r>
            <a:r>
              <a:rPr lang="it-IT" dirty="0"/>
              <a:t> 2017;376:125-35</a:t>
            </a:r>
          </a:p>
        </p:txBody>
      </p:sp>
    </p:spTree>
    <p:extLst>
      <p:ext uri="{BB962C8B-B14F-4D97-AF65-F5344CB8AC3E}">
        <p14:creationId xmlns:p14="http://schemas.microsoft.com/office/powerpoint/2010/main" val="2034432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BDF4-8237-4554-91B3-E83D1462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sistemica: 177Lu-DOTATATE EBM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CD6F65-2DF6-4AE5-8815-984A6E134D5F}"/>
              </a:ext>
            </a:extLst>
          </p:cNvPr>
          <p:cNvGrpSpPr/>
          <p:nvPr/>
        </p:nvGrpSpPr>
        <p:grpSpPr>
          <a:xfrm>
            <a:off x="225425" y="1397064"/>
            <a:ext cx="5870575" cy="5402364"/>
            <a:chOff x="136220" y="1403119"/>
            <a:chExt cx="5870575" cy="5402364"/>
          </a:xfrm>
        </p:grpSpPr>
        <p:pic>
          <p:nvPicPr>
            <p:cNvPr id="8" name="Immagine 6">
              <a:extLst>
                <a:ext uri="{FF2B5EF4-FFF2-40B4-BE49-F238E27FC236}">
                  <a16:creationId xmlns:a16="http://schemas.microsoft.com/office/drawing/2014/main" id="{0C9DF325-F1DE-4B5F-AAB3-26369681F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1" t="32219" r="52190" b="9937"/>
            <a:stretch/>
          </p:blipFill>
          <p:spPr bwMode="auto">
            <a:xfrm>
              <a:off x="136220" y="1403119"/>
              <a:ext cx="5870575" cy="5089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CDFDD40-AD29-4B5E-96B1-F0379402F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88" y="4009353"/>
              <a:ext cx="1522839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it-IT" altLang="it-IT" sz="1400" b="1" dirty="0">
                  <a:latin typeface="Calibri  "/>
                  <a:ea typeface="Tahoma" panose="020B0604030504040204" pitchFamily="34" charset="0"/>
                  <a:cs typeface="Arial" panose="020B0604020202020204" pitchFamily="34" charset="0"/>
                </a:rPr>
                <a:t>Mediana: 8.4 </a:t>
              </a:r>
              <a:r>
                <a:rPr kumimoji="0" lang="it-IT" altLang="it-IT" sz="1400" b="1" dirty="0" err="1">
                  <a:latin typeface="Calibri  "/>
                  <a:ea typeface="Tahoma" panose="020B0604030504040204" pitchFamily="34" charset="0"/>
                  <a:cs typeface="Arial" panose="020B0604020202020204" pitchFamily="34" charset="0"/>
                </a:rPr>
                <a:t>mo</a:t>
              </a:r>
              <a:r>
                <a:rPr kumimoji="0" lang="it-IT" altLang="it-IT" sz="1400" b="1" dirty="0">
                  <a:latin typeface="Calibri  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2" name="CasellaDiTesto 9">
              <a:extLst>
                <a:ext uri="{FF2B5EF4-FFF2-40B4-BE49-F238E27FC236}">
                  <a16:creationId xmlns:a16="http://schemas.microsoft.com/office/drawing/2014/main" id="{74C2DBA1-73F7-4537-A8C9-E353E6EF3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4856" y="2339936"/>
              <a:ext cx="1522839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it-IT" altLang="it-IT" sz="1400" b="1" dirty="0">
                  <a:latin typeface="Calibri  "/>
                  <a:ea typeface="Tahoma" panose="020B0604030504040204" pitchFamily="34" charset="0"/>
                  <a:cs typeface="Arial" panose="020B0604020202020204" pitchFamily="34" charset="0"/>
                </a:rPr>
                <a:t>Mediana: ~40 </a:t>
              </a:r>
              <a:r>
                <a:rPr kumimoji="0" lang="it-IT" altLang="it-IT" sz="1400" b="1" dirty="0" err="1">
                  <a:latin typeface="Calibri  "/>
                  <a:ea typeface="Tahoma" panose="020B0604030504040204" pitchFamily="34" charset="0"/>
                  <a:cs typeface="Arial" panose="020B0604020202020204" pitchFamily="34" charset="0"/>
                </a:rPr>
                <a:t>mo</a:t>
              </a:r>
              <a:r>
                <a:rPr kumimoji="0" lang="it-IT" altLang="it-IT" sz="1400" b="1" dirty="0">
                  <a:latin typeface="Calibri  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3" name="CasellaDiTesto 9">
              <a:extLst>
                <a:ext uri="{FF2B5EF4-FFF2-40B4-BE49-F238E27FC236}">
                  <a16:creationId xmlns:a16="http://schemas.microsoft.com/office/drawing/2014/main" id="{6455BB76-9825-48A1-8A4F-5A1FA3EC0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4856" y="1588628"/>
              <a:ext cx="1522839" cy="5232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it-IT" altLang="it-IT" sz="1400" b="1" dirty="0">
                  <a:solidFill>
                    <a:srgbClr val="FF0000"/>
                  </a:solidFill>
                  <a:latin typeface="Calibri  "/>
                  <a:ea typeface="Tahoma" panose="020B0604030504040204" pitchFamily="34" charset="0"/>
                  <a:cs typeface="Arial" panose="020B0604020202020204" pitchFamily="34" charset="0"/>
                </a:rPr>
                <a:t>79% riduzione del rischio di ripresa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D9DE7E-5EFC-4437-AF40-8B27737FA18A}"/>
                </a:ext>
              </a:extLst>
            </p:cNvPr>
            <p:cNvSpPr txBox="1"/>
            <p:nvPr/>
          </p:nvSpPr>
          <p:spPr>
            <a:xfrm>
              <a:off x="1263020" y="6436151"/>
              <a:ext cx="33396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it-IT" altLang="it-IT" sz="1800" dirty="0">
                  <a:latin typeface="OTNEJMScalaSansLF-Bold"/>
                </a:rPr>
                <a:t>N </a:t>
              </a:r>
              <a:r>
                <a:rPr kumimoji="0" lang="it-IT" altLang="it-IT" sz="1800" dirty="0" err="1">
                  <a:latin typeface="OTNEJMScalaSansLF-Bold"/>
                </a:rPr>
                <a:t>Engl</a:t>
              </a:r>
              <a:r>
                <a:rPr kumimoji="0" lang="it-IT" altLang="it-IT" sz="1800" dirty="0">
                  <a:latin typeface="OTNEJMScalaSansLF-Bold"/>
                </a:rPr>
                <a:t> J </a:t>
              </a:r>
              <a:r>
                <a:rPr kumimoji="0" lang="it-IT" altLang="it-IT" sz="1800" dirty="0" err="1">
                  <a:latin typeface="OTNEJMScalaSansLF-Bold"/>
                </a:rPr>
                <a:t>Med</a:t>
              </a:r>
              <a:r>
                <a:rPr kumimoji="0" lang="it-IT" altLang="it-IT" sz="1800" dirty="0">
                  <a:latin typeface="OTNEJMScalaSansLF-Bold"/>
                </a:rPr>
                <a:t> 2017;376:125-35</a:t>
              </a:r>
              <a:endParaRPr lang="it-IT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B2B8A7-58C8-46BA-B72E-89EF9616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95" y="1471518"/>
            <a:ext cx="5844221" cy="3245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F3A758-DAFB-4531-96E2-7C96CB9F9257}"/>
              </a:ext>
            </a:extLst>
          </p:cNvPr>
          <p:cNvSpPr txBox="1"/>
          <p:nvPr/>
        </p:nvSpPr>
        <p:spPr>
          <a:xfrm>
            <a:off x="6155895" y="4810893"/>
            <a:ext cx="590086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/>
              <a:t>Follow-up mediano: 76.3 mesi (177Lu-D) e 76.5 mesi (contr)</a:t>
            </a:r>
          </a:p>
          <a:p>
            <a:r>
              <a:rPr lang="it-IT" sz="1600" dirty="0"/>
              <a:t>Pazienti morti: 73/117 (62%) in 177Lu e 69/114 (61%) in contr</a:t>
            </a:r>
          </a:p>
          <a:p>
            <a:r>
              <a:rPr lang="it-IT" sz="1600" dirty="0"/>
              <a:t>HR: 0.84 (0.6-1.17) p=0.30</a:t>
            </a:r>
          </a:p>
          <a:p>
            <a:r>
              <a:rPr lang="it-IT" sz="1600" dirty="0">
                <a:solidFill>
                  <a:srgbClr val="FF0000"/>
                </a:solidFill>
              </a:rPr>
              <a:t>Sopravvivenza mediana: 48 mesi (177Lu-D) vs. 36.3 mesi (contr)</a:t>
            </a:r>
          </a:p>
          <a:p>
            <a:r>
              <a:rPr lang="it-IT" sz="1600" dirty="0"/>
              <a:t>1 anno: 91 vs 79%, 2 anno: 76 vs. 62%, 3 anno: 61 vs. 50%, 4 anno: 49 vs. 42%, 5 anno: 37% vs. 35%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913698-31F5-479C-9594-31DA63F72132}"/>
              </a:ext>
            </a:extLst>
          </p:cNvPr>
          <p:cNvSpPr txBox="1"/>
          <p:nvPr/>
        </p:nvSpPr>
        <p:spPr>
          <a:xfrm>
            <a:off x="7215469" y="6430123"/>
            <a:ext cx="33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altLang="it-IT" sz="1800" dirty="0">
                <a:latin typeface="OTNEJMScalaSansLF-Bold"/>
              </a:rPr>
              <a:t>Lancet </a:t>
            </a:r>
            <a:r>
              <a:rPr kumimoji="0" lang="it-IT" altLang="it-IT" sz="1800" dirty="0" err="1">
                <a:latin typeface="OTNEJMScalaSansLF-Bold"/>
              </a:rPr>
              <a:t>Oncol</a:t>
            </a:r>
            <a:r>
              <a:rPr kumimoji="0" lang="it-IT" altLang="it-IT" sz="1800" dirty="0">
                <a:latin typeface="OTNEJMScalaSansLF-Bold"/>
              </a:rPr>
              <a:t> 2021; 22: 1752-63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7505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37969-DDFE-4F1F-850D-4AA00C59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36" y="359069"/>
            <a:ext cx="10515600" cy="1325563"/>
          </a:xfrm>
        </p:spPr>
        <p:txBody>
          <a:bodyPr/>
          <a:lstStyle/>
          <a:p>
            <a:r>
              <a:rPr lang="it-IT" dirty="0"/>
              <a:t>Eventi avversi-</a:t>
            </a:r>
            <a:br>
              <a:rPr lang="it-IT" dirty="0"/>
            </a:br>
            <a:r>
              <a:rPr lang="it-IT" dirty="0"/>
              <a:t>177Lu-DOTATATE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600278-A07D-48E1-8AEF-ABB3683F7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t="31959" r="20320" b="13725"/>
          <a:stretch/>
        </p:blipFill>
        <p:spPr bwMode="auto">
          <a:xfrm>
            <a:off x="175612" y="2050241"/>
            <a:ext cx="6612748" cy="330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AB3EC-BDF7-402E-97A5-3B3D632CB76B}"/>
              </a:ext>
            </a:extLst>
          </p:cNvPr>
          <p:cNvSpPr txBox="1"/>
          <p:nvPr/>
        </p:nvSpPr>
        <p:spPr>
          <a:xfrm>
            <a:off x="1733730" y="5770033"/>
            <a:ext cx="33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altLang="it-IT" sz="1800" dirty="0">
                <a:latin typeface="OTNEJMScalaSansLF-Bold"/>
              </a:rPr>
              <a:t>N </a:t>
            </a:r>
            <a:r>
              <a:rPr kumimoji="0" lang="it-IT" altLang="it-IT" sz="1800" dirty="0" err="1">
                <a:latin typeface="OTNEJMScalaSansLF-Bold"/>
              </a:rPr>
              <a:t>Engl</a:t>
            </a:r>
            <a:r>
              <a:rPr kumimoji="0" lang="it-IT" altLang="it-IT" sz="1800" dirty="0">
                <a:latin typeface="OTNEJMScalaSansLF-Bold"/>
              </a:rPr>
              <a:t> J </a:t>
            </a:r>
            <a:r>
              <a:rPr kumimoji="0" lang="it-IT" altLang="it-IT" sz="1800" dirty="0" err="1">
                <a:latin typeface="OTNEJMScalaSansLF-Bold"/>
              </a:rPr>
              <a:t>Med</a:t>
            </a:r>
            <a:r>
              <a:rPr kumimoji="0" lang="it-IT" altLang="it-IT" sz="1800" dirty="0">
                <a:latin typeface="OTNEJMScalaSansLF-Bold"/>
              </a:rPr>
              <a:t> 2017;376:125-35</a:t>
            </a:r>
            <a:endParaRPr lang="it-IT" dirty="0"/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BFD546A2-A010-4398-9EE3-056F8F0FD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288"/>
          <a:stretch/>
        </p:blipFill>
        <p:spPr>
          <a:xfrm>
            <a:off x="6867083" y="302036"/>
            <a:ext cx="4995621" cy="65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86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EF32-5133-4A95-B6E0-4F5357BF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6" y="182140"/>
            <a:ext cx="11846168" cy="1325563"/>
          </a:xfrm>
        </p:spPr>
        <p:txBody>
          <a:bodyPr/>
          <a:lstStyle/>
          <a:p>
            <a:r>
              <a:rPr lang="it-IT" dirty="0"/>
              <a:t>Combinazione 90Y-DOTATOC e 177Lu-DOTATATE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62CF4-ACE0-41D0-A0E2-C4AF5CAED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130" y="1596121"/>
            <a:ext cx="5364532" cy="4425462"/>
          </a:xfrm>
          <a:ln>
            <a:solidFill>
              <a:schemeClr val="accent1"/>
            </a:solidFill>
          </a:ln>
        </p:spPr>
        <p:txBody>
          <a:bodyPr anchor="ctr">
            <a:normAutofit fontScale="92500" lnSpcReduction="10000"/>
          </a:bodyPr>
          <a:lstStyle/>
          <a:p>
            <a:r>
              <a:rPr lang="it-IT" dirty="0"/>
              <a:t>1048 pazienti</a:t>
            </a:r>
          </a:p>
          <a:p>
            <a:pPr lvl="1"/>
            <a:r>
              <a:rPr lang="it-IT" dirty="0"/>
              <a:t>N=378 177Lu-DOTATATE</a:t>
            </a:r>
          </a:p>
          <a:p>
            <a:pPr lvl="1"/>
            <a:r>
              <a:rPr lang="it-IT" dirty="0"/>
              <a:t>N=157 90Y-DOTATOC</a:t>
            </a:r>
          </a:p>
          <a:p>
            <a:pPr lvl="1"/>
            <a:r>
              <a:rPr lang="it-IT" dirty="0"/>
              <a:t>N=513 combinato</a:t>
            </a:r>
          </a:p>
          <a:p>
            <a:r>
              <a:rPr lang="it-IT" dirty="0"/>
              <a:t>NET pancreatico/bronchiale/GI/CUP</a:t>
            </a:r>
          </a:p>
          <a:p>
            <a:r>
              <a:rPr lang="it-IT" dirty="0"/>
              <a:t>Funzionante:</a:t>
            </a:r>
          </a:p>
          <a:p>
            <a:pPr lvl="1"/>
            <a:r>
              <a:rPr lang="it-IT" dirty="0"/>
              <a:t>No=804</a:t>
            </a:r>
          </a:p>
          <a:p>
            <a:pPr lvl="1"/>
            <a:r>
              <a:rPr lang="it-IT" dirty="0"/>
              <a:t>Si=244</a:t>
            </a:r>
          </a:p>
          <a:p>
            <a:r>
              <a:rPr lang="it-IT" dirty="0"/>
              <a:t>Eventi avversi:</a:t>
            </a:r>
          </a:p>
          <a:p>
            <a:pPr lvl="1"/>
            <a:r>
              <a:rPr lang="it-IT" dirty="0"/>
              <a:t>G1/G2 molto frequenti</a:t>
            </a:r>
          </a:p>
          <a:p>
            <a:pPr lvl="1"/>
            <a:r>
              <a:rPr lang="it-IT" dirty="0"/>
              <a:t>G3/G4 rari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99977-D938-4338-9C7A-749211987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05" t="38375" r="27261" b="18291"/>
          <a:stretch/>
        </p:blipFill>
        <p:spPr>
          <a:xfrm>
            <a:off x="5915881" y="2256691"/>
            <a:ext cx="6156695" cy="3217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E284B5-BBE3-4D7F-806E-B19B32CB1F33}"/>
              </a:ext>
            </a:extLst>
          </p:cNvPr>
          <p:cNvSpPr txBox="1"/>
          <p:nvPr/>
        </p:nvSpPr>
        <p:spPr>
          <a:xfrm>
            <a:off x="4246075" y="6110001"/>
            <a:ext cx="33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altLang="it-IT" sz="1800" dirty="0" err="1">
                <a:latin typeface="OTNEJMScalaSansLF-Bold"/>
              </a:rPr>
              <a:t>Oncotarget</a:t>
            </a:r>
            <a:r>
              <a:rPr kumimoji="0" lang="it-IT" altLang="it-IT" sz="1800" dirty="0">
                <a:latin typeface="OTNEJMScalaSansLF-Bold"/>
              </a:rPr>
              <a:t> 2018; 9: 16932-16950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7860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EF32-5133-4A95-B6E0-4F5357BF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3" y="365125"/>
            <a:ext cx="11904785" cy="1325563"/>
          </a:xfrm>
        </p:spPr>
        <p:txBody>
          <a:bodyPr/>
          <a:lstStyle/>
          <a:p>
            <a:pPr algn="ctr"/>
            <a:r>
              <a:rPr lang="it-IT" dirty="0"/>
              <a:t>Combinazione 90Y/177Lu-DOTA-SSR e altre terapie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9470AB9-CFC9-4FB0-A20B-137B81A1780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0459176"/>
              </p:ext>
            </p:extLst>
          </p:nvPr>
        </p:nvGraphicFramePr>
        <p:xfrm>
          <a:off x="1477109" y="2133600"/>
          <a:ext cx="9273477" cy="3475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211">
                  <a:extLst>
                    <a:ext uri="{9D8B030D-6E8A-4147-A177-3AD203B41FA5}">
                      <a16:colId xmlns:a16="http://schemas.microsoft.com/office/drawing/2014/main" val="2050903924"/>
                    </a:ext>
                  </a:extLst>
                </a:gridCol>
                <a:gridCol w="508318">
                  <a:extLst>
                    <a:ext uri="{9D8B030D-6E8A-4147-A177-3AD203B41FA5}">
                      <a16:colId xmlns:a16="http://schemas.microsoft.com/office/drawing/2014/main" val="4047389790"/>
                    </a:ext>
                  </a:extLst>
                </a:gridCol>
                <a:gridCol w="3845941">
                  <a:extLst>
                    <a:ext uri="{9D8B030D-6E8A-4147-A177-3AD203B41FA5}">
                      <a16:colId xmlns:a16="http://schemas.microsoft.com/office/drawing/2014/main" val="2283915899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1823179886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981703340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2790264717"/>
                    </a:ext>
                  </a:extLst>
                </a:gridCol>
                <a:gridCol w="704342">
                  <a:extLst>
                    <a:ext uri="{9D8B030D-6E8A-4147-A177-3AD203B41FA5}">
                      <a16:colId xmlns:a16="http://schemas.microsoft.com/office/drawing/2014/main" val="429312500"/>
                    </a:ext>
                  </a:extLst>
                </a:gridCol>
              </a:tblGrid>
              <a:tr h="957567">
                <a:tc rowSpan="2">
                  <a:txBody>
                    <a:bodyPr/>
                    <a:lstStyle/>
                    <a:p>
                      <a:r>
                        <a:rPr lang="it-IT" dirty="0"/>
                        <a:t>Autore, anno pub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</a:t>
                      </a:r>
                    </a:p>
                    <a:p>
                      <a:pPr algn="ctr"/>
                      <a:r>
                        <a:rPr lang="it-IT" dirty="0"/>
                        <a:t>Pz.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Terapia associativa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t-IT" dirty="0"/>
                        <a:t>Risposta alla terapia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415442"/>
                  </a:ext>
                </a:extLst>
              </a:tr>
              <a:tr h="532863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PD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839278"/>
                  </a:ext>
                </a:extLst>
              </a:tr>
              <a:tr h="532863">
                <a:tc>
                  <a:txBody>
                    <a:bodyPr/>
                    <a:lstStyle/>
                    <a:p>
                      <a:r>
                        <a:rPr lang="it-IT" dirty="0"/>
                        <a:t>Nicolini et al,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177Lu-D + </a:t>
                      </a:r>
                      <a:r>
                        <a:rPr lang="it-IT" dirty="0" err="1"/>
                        <a:t>capecitabina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499071"/>
                  </a:ext>
                </a:extLst>
              </a:tr>
              <a:tr h="919736">
                <a:tc>
                  <a:txBody>
                    <a:bodyPr/>
                    <a:lstStyle/>
                    <a:p>
                      <a:r>
                        <a:rPr lang="it-IT" dirty="0" err="1"/>
                        <a:t>Satapathy</a:t>
                      </a:r>
                      <a:r>
                        <a:rPr lang="it-IT" dirty="0"/>
                        <a:t> et al,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177Lu-D + </a:t>
                      </a:r>
                      <a:r>
                        <a:rPr lang="it-IT" dirty="0" err="1"/>
                        <a:t>capecitabina</a:t>
                      </a:r>
                      <a:endParaRPr lang="it-IT" dirty="0"/>
                    </a:p>
                    <a:p>
                      <a:pPr algn="ctr"/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871759"/>
                  </a:ext>
                </a:extLst>
              </a:tr>
              <a:tr h="532863">
                <a:tc>
                  <a:txBody>
                    <a:bodyPr/>
                    <a:lstStyle/>
                    <a:p>
                      <a:r>
                        <a:rPr lang="it-IT" dirty="0" err="1"/>
                        <a:t>Claringbold</a:t>
                      </a:r>
                      <a:r>
                        <a:rPr lang="it-IT" dirty="0"/>
                        <a:t> et al, 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177Lu-D + </a:t>
                      </a:r>
                      <a:r>
                        <a:rPr lang="it-IT" dirty="0" err="1"/>
                        <a:t>capecitabina+temozolamide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1999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4D214CA-3AB4-4304-855A-B83E804F4EB1}"/>
              </a:ext>
            </a:extLst>
          </p:cNvPr>
          <p:cNvSpPr txBox="1"/>
          <p:nvPr/>
        </p:nvSpPr>
        <p:spPr>
          <a:xfrm>
            <a:off x="1477109" y="5703278"/>
            <a:ext cx="927347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Razionale ad uso combinato della PRRT: </a:t>
            </a:r>
            <a:r>
              <a:rPr lang="it-IT" dirty="0" err="1"/>
              <a:t>capacitabina</a:t>
            </a:r>
            <a:r>
              <a:rPr lang="it-IT" dirty="0"/>
              <a:t> ha un effetto radio sensibilizzante</a:t>
            </a:r>
          </a:p>
        </p:txBody>
      </p:sp>
    </p:spTree>
    <p:extLst>
      <p:ext uri="{BB962C8B-B14F-4D97-AF65-F5344CB8AC3E}">
        <p14:creationId xmlns:p14="http://schemas.microsoft.com/office/powerpoint/2010/main" val="1757038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DCE6-4B1F-467E-97C1-EBCBF106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Selezione del paziente da sottoporre a PRRT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0CE8E2-4168-4D8F-823D-C5A9995808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2861" t="38954" r="34176" b="28519"/>
          <a:stretch/>
        </p:blipFill>
        <p:spPr>
          <a:xfrm>
            <a:off x="240326" y="2168131"/>
            <a:ext cx="6157620" cy="341791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7FF653-4B66-4ECD-A1B0-FF0B08441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2526" y="2045678"/>
            <a:ext cx="5492262" cy="35403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2500" lnSpcReduction="10000"/>
          </a:bodyPr>
          <a:lstStyle/>
          <a:p>
            <a:r>
              <a:rPr lang="it-IT" sz="2400" dirty="0"/>
              <a:t>In111-octeotride SPET: 60%</a:t>
            </a:r>
          </a:p>
          <a:p>
            <a:r>
              <a:rPr lang="it-IT" sz="2400" dirty="0"/>
              <a:t>68Ga-DOTA-SSR PET: 60-70%</a:t>
            </a:r>
          </a:p>
          <a:p>
            <a:r>
              <a:rPr lang="it-IT" sz="2400" dirty="0"/>
              <a:t>Ki67: eterogeneo e variabile campionamento</a:t>
            </a:r>
          </a:p>
          <a:p>
            <a:r>
              <a:rPr lang="it-IT" sz="2400" dirty="0"/>
              <a:t>PF e origine del tumore primitivo</a:t>
            </a:r>
          </a:p>
          <a:p>
            <a:r>
              <a:rPr lang="it-IT" sz="2400" dirty="0"/>
              <a:t>FDG PET (ki67 &lt; o &gt; 55% o G2-G3) e livelli di </a:t>
            </a:r>
            <a:r>
              <a:rPr lang="it-IT" sz="2400" dirty="0" err="1"/>
              <a:t>CgA</a:t>
            </a:r>
            <a:endParaRPr lang="it-IT" sz="2400" dirty="0"/>
          </a:p>
          <a:p>
            <a:r>
              <a:rPr lang="it-IT" sz="2400" dirty="0">
                <a:solidFill>
                  <a:srgbClr val="FF0000"/>
                </a:solidFill>
              </a:rPr>
              <a:t>La combinazione di espressione di geni (n=8) e del </a:t>
            </a:r>
            <a:r>
              <a:rPr lang="it-IT" sz="2400" dirty="0" err="1">
                <a:solidFill>
                  <a:srgbClr val="FF0000"/>
                </a:solidFill>
              </a:rPr>
              <a:t>grading</a:t>
            </a:r>
            <a:r>
              <a:rPr lang="it-IT" sz="2400" dirty="0">
                <a:solidFill>
                  <a:srgbClr val="FF0000"/>
                </a:solidFill>
              </a:rPr>
              <a:t> (PPQ): </a:t>
            </a:r>
            <a:r>
              <a:rPr lang="it-IT" sz="2400" dirty="0" err="1">
                <a:solidFill>
                  <a:srgbClr val="FF0000"/>
                </a:solidFill>
              </a:rPr>
              <a:t>predittività</a:t>
            </a:r>
            <a:r>
              <a:rPr lang="it-IT" sz="2400" dirty="0">
                <a:solidFill>
                  <a:srgbClr val="FF0000"/>
                </a:solidFill>
              </a:rPr>
              <a:t> nella risposta alla PRRT fino al 95%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85293-BD19-4894-BE05-14A8B08547E6}"/>
              </a:ext>
            </a:extLst>
          </p:cNvPr>
          <p:cNvSpPr txBox="1"/>
          <p:nvPr/>
        </p:nvSpPr>
        <p:spPr>
          <a:xfrm>
            <a:off x="4365560" y="5941037"/>
            <a:ext cx="33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altLang="it-IT" sz="1800" dirty="0">
                <a:latin typeface="OTNEJMScalaSansLF-Bold"/>
              </a:rPr>
              <a:t>EJNMMI 2018; 45: 1155-1169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640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72C2-B87C-4AD2-972A-AD57BE4E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8" y="365125"/>
            <a:ext cx="10927492" cy="1325563"/>
          </a:xfrm>
        </p:spPr>
        <p:txBody>
          <a:bodyPr/>
          <a:lstStyle/>
          <a:p>
            <a:r>
              <a:rPr lang="it-IT" dirty="0"/>
              <a:t>Definizione dei TN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C460F-926E-4AB6-900E-3724052A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1825625"/>
            <a:ext cx="10834816" cy="4351338"/>
          </a:xfrm>
        </p:spPr>
        <p:txBody>
          <a:bodyPr/>
          <a:lstStyle/>
          <a:p>
            <a:r>
              <a:rPr lang="it-IT" dirty="0"/>
              <a:t>Tumori rari (spesso definiti come «zebra», sulla base del seguente aforisma: «quando senti tacchettare pensi ad un cavallo e non ad una zebra»)</a:t>
            </a:r>
          </a:p>
          <a:p>
            <a:r>
              <a:rPr lang="it-IT" dirty="0"/>
              <a:t>Tumori eterogenei</a:t>
            </a:r>
          </a:p>
          <a:p>
            <a:r>
              <a:rPr lang="it-IT" dirty="0"/>
              <a:t>Presentazione clinica aspecifica</a:t>
            </a:r>
          </a:p>
          <a:p>
            <a:r>
              <a:rPr lang="it-IT" dirty="0"/>
              <a:t>Biologia indolente</a:t>
            </a:r>
          </a:p>
          <a:p>
            <a:r>
              <a:rPr lang="it-IT" dirty="0"/>
              <a:t>Poca conoscenza </a:t>
            </a:r>
          </a:p>
          <a:p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AF9A1-F922-42FC-9F17-4D7EF185BA14}"/>
              </a:ext>
            </a:extLst>
          </p:cNvPr>
          <p:cNvSpPr/>
          <p:nvPr/>
        </p:nvSpPr>
        <p:spPr>
          <a:xfrm>
            <a:off x="518984" y="5647038"/>
            <a:ext cx="4368800" cy="8458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La maggior parte dei TN sono sporadici, solo alcuni di loro sono associati a malattie genetiche</a:t>
            </a:r>
          </a:p>
        </p:txBody>
      </p:sp>
      <p:pic>
        <p:nvPicPr>
          <p:cNvPr id="5" name="Picture 4" descr="Risultati immagini per Neuroendocrini zebra immagini">
            <a:extLst>
              <a:ext uri="{FF2B5EF4-FFF2-40B4-BE49-F238E27FC236}">
                <a16:creationId xmlns:a16="http://schemas.microsoft.com/office/drawing/2014/main" id="{B3C0AF21-26AF-4EB2-A268-FAA717E05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r="1553"/>
          <a:stretch/>
        </p:blipFill>
        <p:spPr bwMode="auto">
          <a:xfrm>
            <a:off x="5004487" y="3943127"/>
            <a:ext cx="7117492" cy="27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5014-6214-4265-AA6B-D65D1C70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valutare la risposta alla PRRT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FBB6D-215F-4ADA-9FDF-8977AE0C3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633" y="1931014"/>
            <a:ext cx="5157787" cy="823912"/>
          </a:xfrm>
        </p:spPr>
        <p:txBody>
          <a:bodyPr>
            <a:normAutofit/>
          </a:bodyPr>
          <a:lstStyle/>
          <a:p>
            <a:r>
              <a:rPr lang="it-IT" sz="2800" dirty="0"/>
              <a:t>Attuale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F2D2A-7402-47A2-B8B5-8A20707D0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3633" y="2754926"/>
            <a:ext cx="5157787" cy="3684588"/>
          </a:xfrm>
        </p:spPr>
        <p:txBody>
          <a:bodyPr/>
          <a:lstStyle/>
          <a:p>
            <a:r>
              <a:rPr lang="it-IT" dirty="0"/>
              <a:t>Valutazione anatomica:</a:t>
            </a:r>
          </a:p>
          <a:p>
            <a:pPr lvl="1"/>
            <a:r>
              <a:rPr lang="it-IT" dirty="0"/>
              <a:t>RECIST</a:t>
            </a:r>
          </a:p>
          <a:p>
            <a:pPr lvl="1"/>
            <a:r>
              <a:rPr lang="it-IT" dirty="0"/>
              <a:t>RECIST 1.1</a:t>
            </a:r>
          </a:p>
          <a:p>
            <a:pPr lvl="1"/>
            <a:r>
              <a:rPr lang="it-IT" dirty="0"/>
              <a:t>SWOG</a:t>
            </a:r>
          </a:p>
          <a:p>
            <a:pPr lvl="1"/>
            <a:r>
              <a:rPr lang="it-IT" dirty="0"/>
              <a:t>WHO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9B760-D4B2-45BC-B18A-17AECB392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16031" y="1943798"/>
            <a:ext cx="5183188" cy="823912"/>
          </a:xfrm>
        </p:spPr>
        <p:txBody>
          <a:bodyPr>
            <a:normAutofit/>
          </a:bodyPr>
          <a:lstStyle/>
          <a:p>
            <a:r>
              <a:rPr lang="it-IT" sz="2800" dirty="0"/>
              <a:t>Futuro?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761E2-D9B0-4A59-B5A5-2E1FC47AE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01134" y="2767710"/>
            <a:ext cx="5183188" cy="3684588"/>
          </a:xfrm>
        </p:spPr>
        <p:txBody>
          <a:bodyPr/>
          <a:lstStyle/>
          <a:p>
            <a:r>
              <a:rPr lang="it-IT" dirty="0"/>
              <a:t>Anatomica + funzionale/recettoriale</a:t>
            </a:r>
          </a:p>
          <a:p>
            <a:pPr lvl="1"/>
            <a:r>
              <a:rPr lang="it-IT" dirty="0"/>
              <a:t>PERCIST</a:t>
            </a:r>
          </a:p>
          <a:p>
            <a:pPr lvl="1"/>
            <a:r>
              <a:rPr lang="it-IT" dirty="0"/>
              <a:t>Altri criteri combinati e standardizzati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EA414-0697-48AA-A214-96DF6ABEBA07}"/>
              </a:ext>
            </a:extLst>
          </p:cNvPr>
          <p:cNvSpPr txBox="1"/>
          <p:nvPr/>
        </p:nvSpPr>
        <p:spPr>
          <a:xfrm>
            <a:off x="199286" y="5172762"/>
            <a:ext cx="4214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Medicine (Baltimore). 2020; 99:e19304.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B6504-C91C-4978-A60C-FC3C61777420}"/>
              </a:ext>
            </a:extLst>
          </p:cNvPr>
          <p:cNvSpPr txBox="1"/>
          <p:nvPr/>
        </p:nvSpPr>
        <p:spPr>
          <a:xfrm>
            <a:off x="4374289" y="5149599"/>
            <a:ext cx="3593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Ann </a:t>
            </a:r>
            <a:r>
              <a:rPr lang="it-IT" dirty="0" err="1"/>
              <a:t>Nucl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. 2019; 33:147-152.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910FEA-68E3-404C-9F86-E1EA1A40425A}"/>
              </a:ext>
            </a:extLst>
          </p:cNvPr>
          <p:cNvSpPr/>
          <p:nvPr/>
        </p:nvSpPr>
        <p:spPr>
          <a:xfrm>
            <a:off x="200878" y="2119680"/>
            <a:ext cx="3966671" cy="3684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F2D35D-0D5E-4BC5-8A3D-96151A6DB08D}"/>
              </a:ext>
            </a:extLst>
          </p:cNvPr>
          <p:cNvSpPr/>
          <p:nvPr/>
        </p:nvSpPr>
        <p:spPr>
          <a:xfrm>
            <a:off x="4216031" y="2119679"/>
            <a:ext cx="3755656" cy="3684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727DD-E03A-47DE-82C8-D0534E68E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96" t="34616" r="23439" b="16923"/>
          <a:stretch/>
        </p:blipFill>
        <p:spPr>
          <a:xfrm>
            <a:off x="8146432" y="2355754"/>
            <a:ext cx="3836137" cy="33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46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8851F-3C07-4432-BC11-7266BEA9E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ENETs</a:t>
            </a:r>
            <a:r>
              <a:rPr lang="it-IT" dirty="0"/>
              <a:t> consensus </a:t>
            </a:r>
            <a:r>
              <a:rPr lang="it-IT" dirty="0" err="1"/>
              <a:t>guidelines</a:t>
            </a:r>
            <a:r>
              <a:rPr lang="it-IT" dirty="0"/>
              <a:t> – </a:t>
            </a:r>
            <a:r>
              <a:rPr lang="it-IT" dirty="0" err="1"/>
              <a:t>vers</a:t>
            </a:r>
            <a:r>
              <a:rPr lang="it-IT" dirty="0"/>
              <a:t>. 2016</a:t>
            </a:r>
          </a:p>
        </p:txBody>
      </p:sp>
      <p:pic>
        <p:nvPicPr>
          <p:cNvPr id="6146" name="Picture 2" descr="Fig. 1. Management of liver metastases without extrahepatic disease in G1/G2 NEN. *  SIRT (selective internal radiation therapy) is still an investigational method. LiTT = Laser-induced thermotherapy; LMs = liver metastases; RFA = radiofrequency ablation; RPVE = right portal vein embolization; RPVL = right portal vein ligation; TACE = transarterial chemoembolization; TAE = transarterial embolization.">
            <a:extLst>
              <a:ext uri="{FF2B5EF4-FFF2-40B4-BE49-F238E27FC236}">
                <a16:creationId xmlns:a16="http://schemas.microsoft.com/office/drawing/2014/main" id="{1F53D199-3744-4CB8-93C3-BF10C9565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24" y="1641230"/>
            <a:ext cx="8349472" cy="47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CF338B-CFB1-41D7-BB53-1DC3626E5D8F}"/>
              </a:ext>
            </a:extLst>
          </p:cNvPr>
          <p:cNvSpPr/>
          <p:nvPr/>
        </p:nvSpPr>
        <p:spPr>
          <a:xfrm>
            <a:off x="7186245" y="4765431"/>
            <a:ext cx="621323" cy="164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75E70B-ED12-4C1B-BBB2-CB36183828B2}"/>
              </a:ext>
            </a:extLst>
          </p:cNvPr>
          <p:cNvSpPr/>
          <p:nvPr/>
        </p:nvSpPr>
        <p:spPr>
          <a:xfrm>
            <a:off x="8487511" y="5222631"/>
            <a:ext cx="621323" cy="164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CDECE6-405F-4DE2-9D01-3B9C78796E19}"/>
              </a:ext>
            </a:extLst>
          </p:cNvPr>
          <p:cNvSpPr/>
          <p:nvPr/>
        </p:nvSpPr>
        <p:spPr>
          <a:xfrm>
            <a:off x="6899035" y="5832238"/>
            <a:ext cx="345828" cy="164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029424-11B2-425F-8638-8B0A8724A35D}"/>
              </a:ext>
            </a:extLst>
          </p:cNvPr>
          <p:cNvSpPr/>
          <p:nvPr/>
        </p:nvSpPr>
        <p:spPr>
          <a:xfrm>
            <a:off x="3440738" y="6125315"/>
            <a:ext cx="345828" cy="164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5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3195-44F7-4949-A5FF-79E2D468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DAE556-A665-4283-AE6E-2E0EC3CEE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Approccio multidisciplinare necessario sia per la diagnosi che per la terapia</a:t>
            </a:r>
          </a:p>
          <a:p>
            <a:r>
              <a:rPr lang="it-IT" dirty="0"/>
              <a:t>La PET con i traccianti metabolici e funzionali rappresenta una tecnica di I-II livello nella diagnostica dei NET</a:t>
            </a:r>
          </a:p>
          <a:p>
            <a:r>
              <a:rPr lang="it-IT" dirty="0"/>
              <a:t>La PRRT è una scelta </a:t>
            </a:r>
            <a:r>
              <a:rPr lang="it-IT" dirty="0" err="1"/>
              <a:t>prognosticamente</a:t>
            </a:r>
            <a:r>
              <a:rPr lang="it-IT" dirty="0"/>
              <a:t> favorevole in molte forme di NET, ma con ulteriori potenzialità</a:t>
            </a:r>
          </a:p>
          <a:p>
            <a:r>
              <a:rPr lang="it-IT" dirty="0"/>
              <a:t>Ancora molti open </a:t>
            </a:r>
            <a:r>
              <a:rPr lang="it-IT" dirty="0" err="1"/>
              <a:t>issues</a:t>
            </a:r>
            <a:r>
              <a:rPr lang="it-IT" dirty="0"/>
              <a:t>….per cui ancora molto lavoro per gli specialisti in medicina nucleare</a:t>
            </a:r>
          </a:p>
        </p:txBody>
      </p:sp>
    </p:spTree>
    <p:extLst>
      <p:ext uri="{BB962C8B-B14F-4D97-AF65-F5344CB8AC3E}">
        <p14:creationId xmlns:p14="http://schemas.microsoft.com/office/powerpoint/2010/main" val="1153414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223CB-8E7E-4100-8D77-CB3131C31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6" y="276621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Grazie mille per l’attenzione</a:t>
            </a:r>
            <a:br>
              <a:rPr lang="it-IT" dirty="0"/>
            </a:br>
            <a:r>
              <a:rPr lang="it-IT" sz="2800" dirty="0">
                <a:hlinkClick r:id="rId2"/>
              </a:rPr>
              <a:t>laura.evangelista@unipd.it</a:t>
            </a:r>
            <a:r>
              <a:rPr lang="it-IT" sz="2800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52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07AA-4F55-4507-824F-750432CB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TN: eziopatogenesi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68953-94AB-4C1B-943C-AE24D5A55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Sporadici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62C95A-8977-44C1-A0CF-5B7895A6A1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Qualsiasi</a:t>
            </a:r>
            <a:r>
              <a:rPr lang="en-US" dirty="0"/>
              <a:t> </a:t>
            </a:r>
            <a:r>
              <a:rPr lang="en-US" dirty="0" err="1"/>
              <a:t>razza</a:t>
            </a:r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donne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colpite</a:t>
            </a:r>
            <a:endParaRPr lang="en-US" dirty="0"/>
          </a:p>
          <a:p>
            <a:r>
              <a:rPr lang="en-US" dirty="0" err="1"/>
              <a:t>Qualsiasi</a:t>
            </a:r>
            <a:r>
              <a:rPr lang="en-US" dirty="0"/>
              <a:t> </a:t>
            </a:r>
            <a:r>
              <a:rPr lang="en-US" dirty="0" err="1"/>
              <a:t>età</a:t>
            </a:r>
            <a:r>
              <a:rPr lang="en-US" dirty="0"/>
              <a:t> (</a:t>
            </a:r>
            <a:r>
              <a:rPr lang="en-US" dirty="0" err="1"/>
              <a:t>maggiore</a:t>
            </a:r>
            <a:r>
              <a:rPr lang="en-US" dirty="0"/>
              <a:t> </a:t>
            </a:r>
            <a:r>
              <a:rPr lang="en-US" dirty="0" err="1"/>
              <a:t>prevalenza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45-79 anni)</a:t>
            </a:r>
          </a:p>
          <a:p>
            <a:r>
              <a:rPr lang="en-US" dirty="0"/>
              <a:t>No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condizioni</a:t>
            </a:r>
            <a:r>
              <a:rPr lang="en-US" dirty="0"/>
              <a:t> </a:t>
            </a:r>
            <a:r>
              <a:rPr lang="en-US" dirty="0" err="1"/>
              <a:t>mediche</a:t>
            </a:r>
            <a:endParaRPr lang="en-US" dirty="0"/>
          </a:p>
          <a:p>
            <a:r>
              <a:rPr lang="en-US" dirty="0" err="1"/>
              <a:t>Nessuna</a:t>
            </a:r>
            <a:r>
              <a:rPr lang="en-US" dirty="0"/>
              <a:t> </a:t>
            </a:r>
            <a:r>
              <a:rPr lang="en-US" dirty="0" err="1"/>
              <a:t>associazione</a:t>
            </a:r>
            <a:r>
              <a:rPr lang="en-US" dirty="0"/>
              <a:t> con </a:t>
            </a:r>
            <a:r>
              <a:rPr lang="en-US" dirty="0" err="1"/>
              <a:t>alimentazione</a:t>
            </a:r>
            <a:r>
              <a:rPr lang="en-US" dirty="0"/>
              <a:t> e </a:t>
            </a:r>
            <a:r>
              <a:rPr lang="en-US" dirty="0" err="1"/>
              <a:t>ambiente</a:t>
            </a:r>
            <a:endParaRPr lang="it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D412DC-F09D-4456-8F94-2C97CD77B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Genetici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8C9354-2618-4C94-A112-1B8D654DDA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/>
              <a:t>MEN1 e MEN2 </a:t>
            </a:r>
          </a:p>
          <a:p>
            <a:r>
              <a:rPr lang="it-IT" dirty="0"/>
              <a:t>Von-</a:t>
            </a:r>
            <a:r>
              <a:rPr lang="it-IT" dirty="0" err="1"/>
              <a:t>Hippel</a:t>
            </a:r>
            <a:r>
              <a:rPr lang="it-IT" dirty="0"/>
              <a:t>-Lindau</a:t>
            </a:r>
          </a:p>
          <a:p>
            <a:r>
              <a:rPr lang="it-IT" dirty="0"/>
              <a:t>Neurofibromatosi di tipo 1</a:t>
            </a:r>
          </a:p>
          <a:p>
            <a:r>
              <a:rPr lang="it-IT" dirty="0"/>
              <a:t>Sclerosi tuberosa complessa</a:t>
            </a:r>
          </a:p>
          <a:p>
            <a:r>
              <a:rPr lang="it-IT" dirty="0"/>
              <a:t>Sindrome di Zollinger-Ellison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881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76BD-6823-4C01-8D5F-9DDD7056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152"/>
            <a:ext cx="10515600" cy="1325563"/>
          </a:xfrm>
        </p:spPr>
        <p:txBody>
          <a:bodyPr/>
          <a:lstStyle/>
          <a:p>
            <a:r>
              <a:rPr lang="it-IT" dirty="0"/>
              <a:t>TN: manifestazioni cliniche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74DF0-2032-460A-9197-E0020F9050A2}"/>
              </a:ext>
            </a:extLst>
          </p:cNvPr>
          <p:cNvSpPr txBox="1"/>
          <p:nvPr/>
        </p:nvSpPr>
        <p:spPr>
          <a:xfrm>
            <a:off x="8235950" y="6176963"/>
            <a:ext cx="374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Modlin</a:t>
            </a:r>
            <a:r>
              <a:rPr lang="it-IT" dirty="0"/>
              <a:t> IM et al Lancet </a:t>
            </a:r>
            <a:r>
              <a:rPr lang="it-IT" dirty="0" err="1"/>
              <a:t>Oncology</a:t>
            </a:r>
            <a:r>
              <a:rPr lang="it-IT" dirty="0"/>
              <a:t> 2008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DDE02D-AF95-4DFE-882D-112CF85932DE}"/>
              </a:ext>
            </a:extLst>
          </p:cNvPr>
          <p:cNvSpPr/>
          <p:nvPr/>
        </p:nvSpPr>
        <p:spPr>
          <a:xfrm>
            <a:off x="4781551" y="1888696"/>
            <a:ext cx="2413000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TN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929C2-2DF1-4CE9-B3E0-373BEA88B927}"/>
              </a:ext>
            </a:extLst>
          </p:cNvPr>
          <p:cNvSpPr/>
          <p:nvPr/>
        </p:nvSpPr>
        <p:spPr>
          <a:xfrm>
            <a:off x="1911694" y="3883386"/>
            <a:ext cx="2869857" cy="15968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Funzionali (20-30%) </a:t>
            </a:r>
          </a:p>
          <a:p>
            <a:pPr algn="ctr"/>
            <a:r>
              <a:rPr lang="it-IT" sz="2000" dirty="0"/>
              <a:t>Spesso diarrea e flushing al volto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28AB45-AC0E-4D13-8528-92DF372D84A0}"/>
              </a:ext>
            </a:extLst>
          </p:cNvPr>
          <p:cNvSpPr/>
          <p:nvPr/>
        </p:nvSpPr>
        <p:spPr>
          <a:xfrm>
            <a:off x="7239588" y="3883385"/>
            <a:ext cx="2869856" cy="15968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Non-funzionali (70-80%)</a:t>
            </a:r>
            <a:r>
              <a:rPr lang="it-IT" sz="2000" dirty="0"/>
              <a:t> spesso diagnosticati nelle fasi più avanzate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097091-97B8-4107-A955-3AB0A4B3E57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988051" y="3214259"/>
            <a:ext cx="0" cy="14675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880C0A-E903-40B2-9C22-3F02225397F6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4781551" y="4681803"/>
            <a:ext cx="245803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48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25A60-D99E-4446-B0D1-9DFBDE2B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05" y="129747"/>
            <a:ext cx="10515600" cy="1325563"/>
          </a:xfrm>
        </p:spPr>
        <p:txBody>
          <a:bodyPr/>
          <a:lstStyle/>
          <a:p>
            <a:r>
              <a:rPr lang="it-IT" dirty="0"/>
              <a:t>TN: i siti di origine</a:t>
            </a:r>
          </a:p>
        </p:txBody>
      </p:sp>
      <p:pic>
        <p:nvPicPr>
          <p:cNvPr id="6" name="Shape 100" descr="https://image.slidesharecdn.com/net-150925071633-lva1-app6891/95/gastrointestinalpancreatic-net-management-3-638.jpg?cb=1443168916">
            <a:extLst>
              <a:ext uri="{FF2B5EF4-FFF2-40B4-BE49-F238E27FC236}">
                <a16:creationId xmlns:a16="http://schemas.microsoft.com/office/drawing/2014/main" id="{5067AD3E-13B1-41F3-8DA2-73998E5AEDA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023" t="13136" r="5769"/>
          <a:stretch/>
        </p:blipFill>
        <p:spPr>
          <a:xfrm>
            <a:off x="1563130" y="1449730"/>
            <a:ext cx="4757350" cy="48544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10" descr="ASCO2018_ENETS_POSTER.pdf - Adobe Acrobat Reader DC">
            <a:extLst>
              <a:ext uri="{FF2B5EF4-FFF2-40B4-BE49-F238E27FC236}">
                <a16:creationId xmlns:a16="http://schemas.microsoft.com/office/drawing/2014/main" id="{43E81452-824F-4B71-9476-58EFF46E2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4" t="35248" r="10051" b="12269"/>
          <a:stretch/>
        </p:blipFill>
        <p:spPr>
          <a:xfrm>
            <a:off x="7049858" y="3828268"/>
            <a:ext cx="4569265" cy="2875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SCO2018_ENETS_POSTER.pdf - Adobe Acrobat Reader DC">
            <a:extLst>
              <a:ext uri="{FF2B5EF4-FFF2-40B4-BE49-F238E27FC236}">
                <a16:creationId xmlns:a16="http://schemas.microsoft.com/office/drawing/2014/main" id="{74630FC6-0387-4278-BFED-01F7C95A2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35248" r="58023" b="12269"/>
          <a:stretch/>
        </p:blipFill>
        <p:spPr>
          <a:xfrm>
            <a:off x="7049857" y="129747"/>
            <a:ext cx="4569265" cy="360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E6A51C-52CD-4410-AC1E-DBA2EB788E13}"/>
              </a:ext>
            </a:extLst>
          </p:cNvPr>
          <p:cNvSpPr txBox="1"/>
          <p:nvPr/>
        </p:nvSpPr>
        <p:spPr>
          <a:xfrm rot="16200000">
            <a:off x="5439405" y="3545567"/>
            <a:ext cx="282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ENETS </a:t>
            </a:r>
            <a:r>
              <a:rPr lang="it-IT" dirty="0" err="1"/>
              <a:t>registry</a:t>
            </a:r>
            <a:r>
              <a:rPr lang="it-IT" dirty="0"/>
              <a:t> (&gt;10.000 </a:t>
            </a:r>
            <a:r>
              <a:rPr lang="it-IT" dirty="0" err="1"/>
              <a:t>pts</a:t>
            </a:r>
            <a:r>
              <a:rPr lang="it-IT" dirty="0"/>
              <a:t>)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B46178F4-D707-409A-9556-A47CA7ED26E0}"/>
              </a:ext>
            </a:extLst>
          </p:cNvPr>
          <p:cNvSpPr/>
          <p:nvPr/>
        </p:nvSpPr>
        <p:spPr>
          <a:xfrm>
            <a:off x="1081216" y="2119184"/>
            <a:ext cx="339811" cy="198943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79371-D9EF-475D-AE24-2782DFAFBF1F}"/>
              </a:ext>
            </a:extLst>
          </p:cNvPr>
          <p:cNvSpPr txBox="1"/>
          <p:nvPr/>
        </p:nvSpPr>
        <p:spPr>
          <a:xfrm>
            <a:off x="150905" y="2929237"/>
            <a:ext cx="90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Foregut</a:t>
            </a:r>
            <a:endParaRPr lang="it-IT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88C173B5-3CAA-4F31-A1CD-EEB787F2CD7F}"/>
              </a:ext>
            </a:extLst>
          </p:cNvPr>
          <p:cNvSpPr/>
          <p:nvPr/>
        </p:nvSpPr>
        <p:spPr>
          <a:xfrm>
            <a:off x="1081216" y="4147824"/>
            <a:ext cx="339811" cy="658954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692D0-D7F2-448B-8D94-2C63AF1824AD}"/>
              </a:ext>
            </a:extLst>
          </p:cNvPr>
          <p:cNvSpPr txBox="1"/>
          <p:nvPr/>
        </p:nvSpPr>
        <p:spPr>
          <a:xfrm>
            <a:off x="178357" y="429263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Midgut</a:t>
            </a:r>
            <a:endParaRPr lang="it-IT" dirty="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6F188B6-0050-497A-8EEB-F407B0370080}"/>
              </a:ext>
            </a:extLst>
          </p:cNvPr>
          <p:cNvSpPr/>
          <p:nvPr/>
        </p:nvSpPr>
        <p:spPr>
          <a:xfrm>
            <a:off x="1079166" y="4837742"/>
            <a:ext cx="339811" cy="658954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551BE-40A7-462A-9EAC-C9028BA4FA2D}"/>
              </a:ext>
            </a:extLst>
          </p:cNvPr>
          <p:cNvSpPr txBox="1"/>
          <p:nvPr/>
        </p:nvSpPr>
        <p:spPr>
          <a:xfrm>
            <a:off x="176307" y="498255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Hindgut</a:t>
            </a:r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A876C-685E-418C-81AA-99B533518E2C}"/>
              </a:ext>
            </a:extLst>
          </p:cNvPr>
          <p:cNvSpPr txBox="1"/>
          <p:nvPr/>
        </p:nvSpPr>
        <p:spPr>
          <a:xfrm>
            <a:off x="279273" y="3203656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/>
              <a:t>Thymus</a:t>
            </a:r>
            <a:endParaRPr lang="it-IT" sz="800" dirty="0"/>
          </a:p>
          <a:p>
            <a:r>
              <a:rPr lang="it-IT" sz="800" dirty="0" err="1"/>
              <a:t>Esophagus</a:t>
            </a:r>
            <a:endParaRPr lang="it-IT" sz="800" dirty="0"/>
          </a:p>
          <a:p>
            <a:r>
              <a:rPr lang="it-IT" sz="800" dirty="0" err="1"/>
              <a:t>Lung</a:t>
            </a:r>
            <a:endParaRPr lang="it-IT" sz="800" dirty="0"/>
          </a:p>
          <a:p>
            <a:r>
              <a:rPr lang="it-IT" sz="800" dirty="0" err="1"/>
              <a:t>Stomach</a:t>
            </a:r>
            <a:endParaRPr lang="it-IT" sz="800" dirty="0"/>
          </a:p>
          <a:p>
            <a:r>
              <a:rPr lang="it-IT" sz="800" dirty="0" err="1"/>
              <a:t>Duodenum</a:t>
            </a:r>
            <a:endParaRPr lang="it-IT" sz="800" dirty="0"/>
          </a:p>
          <a:p>
            <a:r>
              <a:rPr lang="it-IT" sz="800" dirty="0"/>
              <a:t>Pancreas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E1DE9B-4AE5-4DE9-93BC-BB3591F920DB}"/>
              </a:ext>
            </a:extLst>
          </p:cNvPr>
          <p:cNvSpPr txBox="1"/>
          <p:nvPr/>
        </p:nvSpPr>
        <p:spPr>
          <a:xfrm>
            <a:off x="193138" y="4575080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/>
              <a:t>Appendix</a:t>
            </a:r>
            <a:endParaRPr lang="it-IT" sz="800" dirty="0"/>
          </a:p>
          <a:p>
            <a:r>
              <a:rPr lang="it-IT" sz="800" dirty="0" err="1"/>
              <a:t>Iluem</a:t>
            </a:r>
            <a:r>
              <a:rPr lang="it-IT" sz="800" dirty="0"/>
              <a:t> and </a:t>
            </a:r>
            <a:r>
              <a:rPr lang="it-IT" sz="800" dirty="0" err="1"/>
              <a:t>cecum</a:t>
            </a:r>
            <a:endParaRPr lang="it-IT" sz="800" dirty="0"/>
          </a:p>
          <a:p>
            <a:r>
              <a:rPr lang="it-IT" sz="800" dirty="0" err="1"/>
              <a:t>Ascending</a:t>
            </a:r>
            <a:r>
              <a:rPr lang="it-IT" sz="800" dirty="0"/>
              <a:t> colon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E7F14-2306-4DF2-AB86-DD18C11E88D4}"/>
              </a:ext>
            </a:extLst>
          </p:cNvPr>
          <p:cNvSpPr txBox="1"/>
          <p:nvPr/>
        </p:nvSpPr>
        <p:spPr>
          <a:xfrm>
            <a:off x="193137" y="5282956"/>
            <a:ext cx="930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Distal</a:t>
            </a:r>
            <a:r>
              <a:rPr lang="it-IT" sz="800" dirty="0"/>
              <a:t> large </a:t>
            </a:r>
            <a:r>
              <a:rPr lang="it-IT" sz="800" dirty="0" err="1"/>
              <a:t>bowel</a:t>
            </a:r>
            <a:endParaRPr lang="it-IT" sz="800" dirty="0"/>
          </a:p>
          <a:p>
            <a:r>
              <a:rPr lang="it-IT" sz="800" dirty="0" err="1"/>
              <a:t>Rectum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337631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6475-FD21-41F1-9D64-050D82B3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999"/>
            <a:ext cx="10515600" cy="1325563"/>
          </a:xfrm>
        </p:spPr>
        <p:txBody>
          <a:bodyPr/>
          <a:lstStyle/>
          <a:p>
            <a:r>
              <a:rPr lang="it-IT" dirty="0"/>
              <a:t>Classificazione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B844-3541-42DA-90A1-521A37ADC6BB}"/>
              </a:ext>
            </a:extLst>
          </p:cNvPr>
          <p:cNvSpPr/>
          <p:nvPr/>
        </p:nvSpPr>
        <p:spPr>
          <a:xfrm>
            <a:off x="974724" y="1371363"/>
            <a:ext cx="4956175" cy="8342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GEP-</a:t>
            </a:r>
            <a:r>
              <a:rPr lang="it-IT" sz="2800" dirty="0" err="1"/>
              <a:t>NETs</a:t>
            </a:r>
            <a:endParaRPr lang="it-IT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3AC5AA-CF20-4BA4-8A63-9C8BEA3E0FAA}"/>
              </a:ext>
            </a:extLst>
          </p:cNvPr>
          <p:cNvSpPr/>
          <p:nvPr/>
        </p:nvSpPr>
        <p:spPr>
          <a:xfrm>
            <a:off x="6800850" y="1341200"/>
            <a:ext cx="4956171" cy="8644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Non GEP-</a:t>
            </a:r>
            <a:r>
              <a:rPr lang="it-IT" sz="2800" dirty="0" err="1"/>
              <a:t>NETs</a:t>
            </a:r>
            <a:endParaRPr lang="it-IT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4A41B-B9CE-4524-A35A-232732CF98EF}"/>
              </a:ext>
            </a:extLst>
          </p:cNvPr>
          <p:cNvSpPr/>
          <p:nvPr/>
        </p:nvSpPr>
        <p:spPr>
          <a:xfrm>
            <a:off x="3824419" y="2360793"/>
            <a:ext cx="2106480" cy="471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Appendice </a:t>
            </a:r>
            <a:r>
              <a:rPr lang="it-IT" dirty="0" err="1"/>
              <a:t>NETs</a:t>
            </a:r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7C790-6A38-406E-8B13-CBD82A801851}"/>
              </a:ext>
            </a:extLst>
          </p:cNvPr>
          <p:cNvSpPr/>
          <p:nvPr/>
        </p:nvSpPr>
        <p:spPr>
          <a:xfrm>
            <a:off x="3824419" y="2884674"/>
            <a:ext cx="2106480" cy="471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/>
              <a:t>Gastroduodenale </a:t>
            </a:r>
            <a:r>
              <a:rPr lang="it-IT" sz="1600" dirty="0" err="1"/>
              <a:t>NETs</a:t>
            </a:r>
            <a:endParaRPr lang="it-IT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DAE71F-318E-4C43-A99B-E547079EB5CE}"/>
              </a:ext>
            </a:extLst>
          </p:cNvPr>
          <p:cNvSpPr/>
          <p:nvPr/>
        </p:nvSpPr>
        <p:spPr>
          <a:xfrm>
            <a:off x="3824419" y="3408555"/>
            <a:ext cx="2112829" cy="471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/>
              <a:t>Piccolo intestino e Colon-retto </a:t>
            </a:r>
            <a:r>
              <a:rPr lang="it-IT" sz="1600" dirty="0" err="1"/>
              <a:t>NETs</a:t>
            </a:r>
            <a:endParaRPr lang="it-IT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2706D-0C90-45EF-BC2B-A9A386AFC037}"/>
              </a:ext>
            </a:extLst>
          </p:cNvPr>
          <p:cNvSpPr/>
          <p:nvPr/>
        </p:nvSpPr>
        <p:spPr>
          <a:xfrm>
            <a:off x="1488989" y="5074624"/>
            <a:ext cx="1854286" cy="768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Pancreatici </a:t>
            </a:r>
            <a:r>
              <a:rPr lang="it-IT" dirty="0" err="1"/>
              <a:t>NETs</a:t>
            </a:r>
            <a:endParaRPr lang="it-I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BF988F-58F8-4D71-89C7-CD1BA6D0302A}"/>
              </a:ext>
            </a:extLst>
          </p:cNvPr>
          <p:cNvSpPr/>
          <p:nvPr/>
        </p:nvSpPr>
        <p:spPr>
          <a:xfrm>
            <a:off x="1488989" y="2753861"/>
            <a:ext cx="1854285" cy="768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Tumori carcinoidi del tratto GI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83A06D-3EF5-467F-9735-86D5D8C6CD6D}"/>
              </a:ext>
            </a:extLst>
          </p:cNvPr>
          <p:cNvSpPr/>
          <p:nvPr/>
        </p:nvSpPr>
        <p:spPr>
          <a:xfrm>
            <a:off x="3811728" y="4092743"/>
            <a:ext cx="2119171" cy="387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Insulinoma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AF077-683F-40CD-90F1-461D8B954CFC}"/>
              </a:ext>
            </a:extLst>
          </p:cNvPr>
          <p:cNvSpPr/>
          <p:nvPr/>
        </p:nvSpPr>
        <p:spPr>
          <a:xfrm>
            <a:off x="3811728" y="4536058"/>
            <a:ext cx="2119171" cy="387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Gastrinoma</a:t>
            </a:r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8896F-C967-4F80-B992-C690CB336C5A}"/>
              </a:ext>
            </a:extLst>
          </p:cNvPr>
          <p:cNvSpPr/>
          <p:nvPr/>
        </p:nvSpPr>
        <p:spPr>
          <a:xfrm>
            <a:off x="3812396" y="4960324"/>
            <a:ext cx="2124853" cy="387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Ppoma</a:t>
            </a:r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B440D7-FCC4-4EE6-B059-A9E53C38D355}"/>
              </a:ext>
            </a:extLst>
          </p:cNvPr>
          <p:cNvSpPr/>
          <p:nvPr/>
        </p:nvSpPr>
        <p:spPr>
          <a:xfrm>
            <a:off x="3818078" y="5397662"/>
            <a:ext cx="2119171" cy="387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VIPOMA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7E29FD-5275-4D06-8792-8EAC9873DCC1}"/>
              </a:ext>
            </a:extLst>
          </p:cNvPr>
          <p:cNvSpPr/>
          <p:nvPr/>
        </p:nvSpPr>
        <p:spPr>
          <a:xfrm>
            <a:off x="3818078" y="5846143"/>
            <a:ext cx="2119171" cy="387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Glucagonoma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CED352-AC64-4AA1-A34C-09EC176EEBFF}"/>
              </a:ext>
            </a:extLst>
          </p:cNvPr>
          <p:cNvSpPr/>
          <p:nvPr/>
        </p:nvSpPr>
        <p:spPr>
          <a:xfrm>
            <a:off x="3811728" y="6290649"/>
            <a:ext cx="2119171" cy="387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Somatostatinoma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CB7016-CEF6-48A0-9969-569D3D8AF81E}"/>
              </a:ext>
            </a:extLst>
          </p:cNvPr>
          <p:cNvSpPr/>
          <p:nvPr/>
        </p:nvSpPr>
        <p:spPr>
          <a:xfrm>
            <a:off x="7296660" y="4267368"/>
            <a:ext cx="1852228" cy="768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NETs</a:t>
            </a:r>
            <a:r>
              <a:rPr lang="it-IT" dirty="0"/>
              <a:t> polmonari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75B78E-C95C-4F01-BAA3-151CC463CDC5}"/>
              </a:ext>
            </a:extLst>
          </p:cNvPr>
          <p:cNvSpPr/>
          <p:nvPr/>
        </p:nvSpPr>
        <p:spPr>
          <a:xfrm>
            <a:off x="7294604" y="2669721"/>
            <a:ext cx="1852227" cy="768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NENs</a:t>
            </a:r>
            <a:r>
              <a:rPr lang="it-IT" dirty="0"/>
              <a:t> del tratto genito-urinario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EAFFDB-77B2-47E2-8BAF-7AD1CA672342}"/>
              </a:ext>
            </a:extLst>
          </p:cNvPr>
          <p:cNvSpPr/>
          <p:nvPr/>
        </p:nvSpPr>
        <p:spPr>
          <a:xfrm>
            <a:off x="9610388" y="3574619"/>
            <a:ext cx="1987550" cy="471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Carcinoide tipico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95B37B-CB7C-488A-828D-685EF06C9208}"/>
              </a:ext>
            </a:extLst>
          </p:cNvPr>
          <p:cNvSpPr/>
          <p:nvPr/>
        </p:nvSpPr>
        <p:spPr>
          <a:xfrm>
            <a:off x="9610388" y="4098500"/>
            <a:ext cx="1987550" cy="471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Carcinoide atipico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C9296A-3599-40C2-AC8F-918229D14B91}"/>
              </a:ext>
            </a:extLst>
          </p:cNvPr>
          <p:cNvSpPr/>
          <p:nvPr/>
        </p:nvSpPr>
        <p:spPr>
          <a:xfrm>
            <a:off x="9610388" y="4622381"/>
            <a:ext cx="1987550" cy="471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LCNEC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94AE2C-06D2-45F2-8BD3-9EF84A7043F3}"/>
              </a:ext>
            </a:extLst>
          </p:cNvPr>
          <p:cNvSpPr/>
          <p:nvPr/>
        </p:nvSpPr>
        <p:spPr>
          <a:xfrm>
            <a:off x="9610388" y="5146262"/>
            <a:ext cx="1987550" cy="471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SCLC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9095DE-28B9-44F4-8B38-F9E648BC0F80}"/>
              </a:ext>
            </a:extLst>
          </p:cNvPr>
          <p:cNvCxnSpPr>
            <a:cxnSpLocks/>
          </p:cNvCxnSpPr>
          <p:nvPr/>
        </p:nvCxnSpPr>
        <p:spPr>
          <a:xfrm>
            <a:off x="1093573" y="2205617"/>
            <a:ext cx="0" cy="3249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093119-4CDB-41BD-8BF4-977F2C2B7EA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093573" y="3138036"/>
            <a:ext cx="3954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7BE0CB-3940-43E5-9840-78232EAF1026}"/>
              </a:ext>
            </a:extLst>
          </p:cNvPr>
          <p:cNvCxnSpPr>
            <a:cxnSpLocks/>
          </p:cNvCxnSpPr>
          <p:nvPr/>
        </p:nvCxnSpPr>
        <p:spPr>
          <a:xfrm flipH="1">
            <a:off x="1093573" y="5455179"/>
            <a:ext cx="3954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52881C-AC75-4038-A480-FC21937E4B82}"/>
              </a:ext>
            </a:extLst>
          </p:cNvPr>
          <p:cNvCxnSpPr>
            <a:cxnSpLocks/>
          </p:cNvCxnSpPr>
          <p:nvPr/>
        </p:nvCxnSpPr>
        <p:spPr>
          <a:xfrm>
            <a:off x="6899189" y="2205617"/>
            <a:ext cx="0" cy="24649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F97613-D5E2-46F3-BC27-EE91F0A2C505}"/>
              </a:ext>
            </a:extLst>
          </p:cNvPr>
          <p:cNvCxnSpPr>
            <a:cxnSpLocks/>
          </p:cNvCxnSpPr>
          <p:nvPr/>
        </p:nvCxnSpPr>
        <p:spPr>
          <a:xfrm flipH="1">
            <a:off x="6897132" y="3050973"/>
            <a:ext cx="3954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02E7EC-F638-4AED-A6F1-57FD4EDDFDE8}"/>
              </a:ext>
            </a:extLst>
          </p:cNvPr>
          <p:cNvCxnSpPr>
            <a:cxnSpLocks/>
          </p:cNvCxnSpPr>
          <p:nvPr/>
        </p:nvCxnSpPr>
        <p:spPr>
          <a:xfrm flipH="1">
            <a:off x="6899189" y="4670525"/>
            <a:ext cx="3954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0FE86B-B549-4902-847D-00BA0D3FE771}"/>
              </a:ext>
            </a:extLst>
          </p:cNvPr>
          <p:cNvCxnSpPr>
            <a:cxnSpLocks/>
          </p:cNvCxnSpPr>
          <p:nvPr/>
        </p:nvCxnSpPr>
        <p:spPr>
          <a:xfrm flipH="1">
            <a:off x="9148888" y="4646662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EC2ED7-2A37-4568-B8E1-E6881F9F27D5}"/>
              </a:ext>
            </a:extLst>
          </p:cNvPr>
          <p:cNvCxnSpPr>
            <a:cxnSpLocks/>
          </p:cNvCxnSpPr>
          <p:nvPr/>
        </p:nvCxnSpPr>
        <p:spPr>
          <a:xfrm flipH="1">
            <a:off x="9381608" y="5386011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1F0D03-174E-4EB5-97ED-3C1E9C773AEC}"/>
              </a:ext>
            </a:extLst>
          </p:cNvPr>
          <p:cNvCxnSpPr>
            <a:cxnSpLocks/>
          </p:cNvCxnSpPr>
          <p:nvPr/>
        </p:nvCxnSpPr>
        <p:spPr>
          <a:xfrm flipH="1">
            <a:off x="9379550" y="4871145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2A4391-7D92-411D-BD3B-03AF3C04CE8C}"/>
              </a:ext>
            </a:extLst>
          </p:cNvPr>
          <p:cNvCxnSpPr>
            <a:cxnSpLocks/>
          </p:cNvCxnSpPr>
          <p:nvPr/>
        </p:nvCxnSpPr>
        <p:spPr>
          <a:xfrm flipH="1">
            <a:off x="9379550" y="4352166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2AF42D-3EFE-45CB-BC16-EE1595EE9930}"/>
              </a:ext>
            </a:extLst>
          </p:cNvPr>
          <p:cNvCxnSpPr>
            <a:cxnSpLocks/>
          </p:cNvCxnSpPr>
          <p:nvPr/>
        </p:nvCxnSpPr>
        <p:spPr>
          <a:xfrm flipH="1">
            <a:off x="9383670" y="3837300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D6B31F2-AC58-493D-81A0-07B180166304}"/>
              </a:ext>
            </a:extLst>
          </p:cNvPr>
          <p:cNvCxnSpPr>
            <a:cxnSpLocks/>
          </p:cNvCxnSpPr>
          <p:nvPr/>
        </p:nvCxnSpPr>
        <p:spPr>
          <a:xfrm>
            <a:off x="9381608" y="3830398"/>
            <a:ext cx="0" cy="15516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E52D82-722A-48F1-AF42-6E2A5874FD33}"/>
              </a:ext>
            </a:extLst>
          </p:cNvPr>
          <p:cNvCxnSpPr>
            <a:cxnSpLocks/>
          </p:cNvCxnSpPr>
          <p:nvPr/>
        </p:nvCxnSpPr>
        <p:spPr>
          <a:xfrm flipH="1">
            <a:off x="3345310" y="3100006"/>
            <a:ext cx="4667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12D9874-58E2-41BA-A228-39BA9B82B135}"/>
              </a:ext>
            </a:extLst>
          </p:cNvPr>
          <p:cNvCxnSpPr>
            <a:cxnSpLocks/>
          </p:cNvCxnSpPr>
          <p:nvPr/>
        </p:nvCxnSpPr>
        <p:spPr>
          <a:xfrm flipH="1">
            <a:off x="3575971" y="3641649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740C93-DE89-4153-B421-3312BB53A144}"/>
              </a:ext>
            </a:extLst>
          </p:cNvPr>
          <p:cNvCxnSpPr>
            <a:cxnSpLocks/>
          </p:cNvCxnSpPr>
          <p:nvPr/>
        </p:nvCxnSpPr>
        <p:spPr>
          <a:xfrm flipH="1">
            <a:off x="3575971" y="2579074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41B4E0B-1F6A-46AA-BF0B-5918EB7704B8}"/>
              </a:ext>
            </a:extLst>
          </p:cNvPr>
          <p:cNvCxnSpPr>
            <a:cxnSpLocks/>
          </p:cNvCxnSpPr>
          <p:nvPr/>
        </p:nvCxnSpPr>
        <p:spPr>
          <a:xfrm flipH="1">
            <a:off x="3569992" y="2579074"/>
            <a:ext cx="8037" cy="1062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337A01B-50E7-4C69-9D67-0B3CCDEB111A}"/>
              </a:ext>
            </a:extLst>
          </p:cNvPr>
          <p:cNvCxnSpPr>
            <a:cxnSpLocks/>
          </p:cNvCxnSpPr>
          <p:nvPr/>
        </p:nvCxnSpPr>
        <p:spPr>
          <a:xfrm flipH="1">
            <a:off x="3345317" y="5453970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B57ABF6-BEB3-4332-A615-ACDBD1459A47}"/>
              </a:ext>
            </a:extLst>
          </p:cNvPr>
          <p:cNvCxnSpPr>
            <a:cxnSpLocks/>
          </p:cNvCxnSpPr>
          <p:nvPr/>
        </p:nvCxnSpPr>
        <p:spPr>
          <a:xfrm flipH="1">
            <a:off x="3578037" y="6069751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B753686-3E41-4DD6-9E1D-83B11FC35C65}"/>
              </a:ext>
            </a:extLst>
          </p:cNvPr>
          <p:cNvCxnSpPr>
            <a:cxnSpLocks/>
          </p:cNvCxnSpPr>
          <p:nvPr/>
        </p:nvCxnSpPr>
        <p:spPr>
          <a:xfrm flipH="1">
            <a:off x="3575979" y="5585775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AD8A1E-1350-4A0A-9B5C-A333C0BAE622}"/>
              </a:ext>
            </a:extLst>
          </p:cNvPr>
          <p:cNvCxnSpPr>
            <a:cxnSpLocks/>
          </p:cNvCxnSpPr>
          <p:nvPr/>
        </p:nvCxnSpPr>
        <p:spPr>
          <a:xfrm flipH="1">
            <a:off x="3575979" y="4733168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0464741-E24A-4599-B392-54BE11B27FA5}"/>
              </a:ext>
            </a:extLst>
          </p:cNvPr>
          <p:cNvCxnSpPr>
            <a:cxnSpLocks/>
          </p:cNvCxnSpPr>
          <p:nvPr/>
        </p:nvCxnSpPr>
        <p:spPr>
          <a:xfrm flipH="1">
            <a:off x="3580099" y="4304796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10F662-10AD-4579-BDEE-5ED9A302956E}"/>
              </a:ext>
            </a:extLst>
          </p:cNvPr>
          <p:cNvCxnSpPr>
            <a:cxnSpLocks/>
          </p:cNvCxnSpPr>
          <p:nvPr/>
        </p:nvCxnSpPr>
        <p:spPr>
          <a:xfrm flipH="1">
            <a:off x="3568706" y="4285902"/>
            <a:ext cx="19633" cy="22080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641C606-9868-4367-915A-FDDF2A75AA43}"/>
              </a:ext>
            </a:extLst>
          </p:cNvPr>
          <p:cNvCxnSpPr>
            <a:cxnSpLocks/>
          </p:cNvCxnSpPr>
          <p:nvPr/>
        </p:nvCxnSpPr>
        <p:spPr>
          <a:xfrm flipH="1">
            <a:off x="3580101" y="5169774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91D9F57-F96C-49E3-AEB1-8877C38F4EB2}"/>
              </a:ext>
            </a:extLst>
          </p:cNvPr>
          <p:cNvCxnSpPr>
            <a:cxnSpLocks/>
          </p:cNvCxnSpPr>
          <p:nvPr/>
        </p:nvCxnSpPr>
        <p:spPr>
          <a:xfrm flipH="1">
            <a:off x="3588339" y="6475465"/>
            <a:ext cx="236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423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4213</Words>
  <Application>Microsoft Office PowerPoint</Application>
  <PresentationFormat>Widescreen</PresentationFormat>
  <Paragraphs>1193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BlinkMacSystemFont</vt:lpstr>
      <vt:lpstr>Calibri</vt:lpstr>
      <vt:lpstr>Calibri  </vt:lpstr>
      <vt:lpstr>Calibri Light</vt:lpstr>
      <vt:lpstr>Helvetica</vt:lpstr>
      <vt:lpstr>OTNEJMScalaSansLF-Bold</vt:lpstr>
      <vt:lpstr>Times New Roman</vt:lpstr>
      <vt:lpstr>Wingdings</vt:lpstr>
      <vt:lpstr>Office Theme</vt:lpstr>
      <vt:lpstr>Tumori neuroendocrini: ruolo attuale della medicina nucleare</vt:lpstr>
      <vt:lpstr>Contenuti della lezione</vt:lpstr>
      <vt:lpstr>Contenuti della lezione</vt:lpstr>
      <vt:lpstr>TN: etimologia ed epidemiologia </vt:lpstr>
      <vt:lpstr>Definizione dei TN</vt:lpstr>
      <vt:lpstr>TN: eziopatogenesi</vt:lpstr>
      <vt:lpstr>TN: manifestazioni cliniche </vt:lpstr>
      <vt:lpstr>TN: i siti di origine</vt:lpstr>
      <vt:lpstr>Classificazione</vt:lpstr>
      <vt:lpstr>GEP-NET</vt:lpstr>
      <vt:lpstr>Grading – NET del tratto GI e pancreas</vt:lpstr>
      <vt:lpstr>PowerPoint Presentation</vt:lpstr>
      <vt:lpstr>Somatostatin receptor expression</vt:lpstr>
      <vt:lpstr>Grading – NET polmonari </vt:lpstr>
      <vt:lpstr>Diagnosi </vt:lpstr>
      <vt:lpstr>Imaging anatomico</vt:lpstr>
      <vt:lpstr>PowerPoint Presentation</vt:lpstr>
      <vt:lpstr>Tipi di trattamento</vt:lpstr>
      <vt:lpstr>Contenuti della lezione</vt:lpstr>
      <vt:lpstr>PowerPoint Presentation</vt:lpstr>
      <vt:lpstr>TN: i radiofarmaci</vt:lpstr>
      <vt:lpstr>68Ga-DOTA-SSRs: principi</vt:lpstr>
      <vt:lpstr>68Ga-DOTA-SSRs: indicazioni</vt:lpstr>
      <vt:lpstr>68Ga-DOTA-SSRs: indicazioni diagnosi e stadiazione iniziale</vt:lpstr>
      <vt:lpstr>68Ga-DOTA-SSRs: indicazioni localizzazione tumore primitivo ignoto</vt:lpstr>
      <vt:lpstr>68Ga-DOTA-SSRs: indicazioni ristadiazione e monitoraggio della risposta alla terapia</vt:lpstr>
      <vt:lpstr>68Ga-DOTA-SSRs: indicazioni Valutazione pazienti candidabili a terapia MN</vt:lpstr>
      <vt:lpstr>18F-FDG</vt:lpstr>
      <vt:lpstr>PowerPoint Presentation</vt:lpstr>
      <vt:lpstr>18F-DOPA: principi</vt:lpstr>
      <vt:lpstr>18F-DOPA: indicazioni</vt:lpstr>
      <vt:lpstr>18F-DOPA: tumore midollare della tiroide</vt:lpstr>
      <vt:lpstr>18F-DOPA: midgut NET</vt:lpstr>
      <vt:lpstr>18F-DOPA: feocromocitoma</vt:lpstr>
      <vt:lpstr>18F-DOPA: paraganglioma</vt:lpstr>
      <vt:lpstr>PowerPoint Presentation</vt:lpstr>
      <vt:lpstr>TN: i radiofarmaci</vt:lpstr>
      <vt:lpstr>Terapia locale: 90Y-microsfere</vt:lpstr>
      <vt:lpstr>Terapia locale nei TN: EBM </vt:lpstr>
      <vt:lpstr>Terapia sistemica: 90Y-DOTATOC e 177Lu-DOTATATE</vt:lpstr>
      <vt:lpstr>Terapia sistemica: 90Y-DOTATOC</vt:lpstr>
      <vt:lpstr>Terapia sistemica: 90Y-DOTATOC EBM</vt:lpstr>
      <vt:lpstr>Terapia sistemica: 177Lu-DOTATATE</vt:lpstr>
      <vt:lpstr>Terapia sistemica: 177Lu-DOTATATE EBM</vt:lpstr>
      <vt:lpstr>Terapia sistemica: 177Lu-DOTATATE EBM</vt:lpstr>
      <vt:lpstr>Eventi avversi- 177Lu-DOTATATE</vt:lpstr>
      <vt:lpstr>Combinazione 90Y-DOTATOC e 177Lu-DOTATATE </vt:lpstr>
      <vt:lpstr>Combinazione 90Y/177Lu-DOTA-SSR e altre terapie </vt:lpstr>
      <vt:lpstr>Selezione del paziente da sottoporre a PRRT</vt:lpstr>
      <vt:lpstr>Come valutare la risposta alla PRRT</vt:lpstr>
      <vt:lpstr>ENETs consensus guidelines – vers. 2016</vt:lpstr>
      <vt:lpstr>Conclusioni</vt:lpstr>
      <vt:lpstr>Grazie mille per l’attenzione laura.evangelista@unipd.it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Tumori neuroendocrini: ruolo attuale della medicina nucleare</dc:title>
  <dc:creator>Laura Evangelista</dc:creator>
  <cp:lastModifiedBy>Laura Evangelista</cp:lastModifiedBy>
  <cp:revision>248</cp:revision>
  <dcterms:created xsi:type="dcterms:W3CDTF">2022-01-15T09:31:25Z</dcterms:created>
  <dcterms:modified xsi:type="dcterms:W3CDTF">2022-05-10T05:32:25Z</dcterms:modified>
</cp:coreProperties>
</file>