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168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169.xml.rels" ContentType="application/vnd.openxmlformats-package.relationships+xml"/>
  <Override PartName="/ppt/slides/_rels/slide3.xml.rels" ContentType="application/vnd.openxmlformats-package.relationships+xml"/>
  <Override PartName="/ppt/slides/_rels/slide37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7.xml.rels" ContentType="application/vnd.openxmlformats-package.relationships+xml"/>
  <Override PartName="/ppt/slides/_rels/slide78.xml.rels" ContentType="application/vnd.openxmlformats-package.relationships+xml"/>
  <Override PartName="/ppt/slides/_rels/slide79.xml.rels" ContentType="application/vnd.openxmlformats-package.relationships+xml"/>
  <Override PartName="/ppt/slides/_rels/slide80.xml.rels" ContentType="application/vnd.openxmlformats-package.relationships+xml"/>
  <Override PartName="/ppt/slides/_rels/slide81.xml.rels" ContentType="application/vnd.openxmlformats-package.relationships+xml"/>
  <Override PartName="/ppt/slides/_rels/slide82.xml.rels" ContentType="application/vnd.openxmlformats-package.relationships+xml"/>
  <Override PartName="/ppt/slides/_rels/slide83.xml.rels" ContentType="application/vnd.openxmlformats-package.relationships+xml"/>
  <Override PartName="/ppt/slides/_rels/slide84.xml.rels" ContentType="application/vnd.openxmlformats-package.relationships+xml"/>
  <Override PartName="/ppt/slides/_rels/slide85.xml.rels" ContentType="application/vnd.openxmlformats-package.relationships+xml"/>
  <Override PartName="/ppt/slides/_rels/slide86.xml.rels" ContentType="application/vnd.openxmlformats-package.relationships+xml"/>
  <Override PartName="/ppt/slides/_rels/slide87.xml.rels" ContentType="application/vnd.openxmlformats-package.relationships+xml"/>
  <Override PartName="/ppt/slides/_rels/slide88.xml.rels" ContentType="application/vnd.openxmlformats-package.relationships+xml"/>
  <Override PartName="/ppt/slides/_rels/slide89.xml.rels" ContentType="application/vnd.openxmlformats-package.relationships+xml"/>
  <Override PartName="/ppt/slides/_rels/slide90.xml.rels" ContentType="application/vnd.openxmlformats-package.relationships+xml"/>
  <Override PartName="/ppt/slides/_rels/slide91.xml.rels" ContentType="application/vnd.openxmlformats-package.relationships+xml"/>
  <Override PartName="/ppt/slides/_rels/slide92.xml.rels" ContentType="application/vnd.openxmlformats-package.relationships+xml"/>
  <Override PartName="/ppt/slides/_rels/slide93.xml.rels" ContentType="application/vnd.openxmlformats-package.relationships+xml"/>
  <Override PartName="/ppt/slides/_rels/slide94.xml.rels" ContentType="application/vnd.openxmlformats-package.relationships+xml"/>
  <Override PartName="/ppt/slides/_rels/slide95.xml.rels" ContentType="application/vnd.openxmlformats-package.relationships+xml"/>
  <Override PartName="/ppt/slides/_rels/slide96.xml.rels" ContentType="application/vnd.openxmlformats-package.relationships+xml"/>
  <Override PartName="/ppt/slides/_rels/slide97.xml.rels" ContentType="application/vnd.openxmlformats-package.relationships+xml"/>
  <Override PartName="/ppt/slides/_rels/slide98.xml.rels" ContentType="application/vnd.openxmlformats-package.relationships+xml"/>
  <Override PartName="/ppt/slides/_rels/slide99.xml.rels" ContentType="application/vnd.openxmlformats-package.relationships+xml"/>
  <Override PartName="/ppt/slides/_rels/slide100.xml.rels" ContentType="application/vnd.openxmlformats-package.relationships+xml"/>
  <Override PartName="/ppt/slides/_rels/slide101.xml.rels" ContentType="application/vnd.openxmlformats-package.relationships+xml"/>
  <Override PartName="/ppt/slides/_rels/slide102.xml.rels" ContentType="application/vnd.openxmlformats-package.relationships+xml"/>
  <Override PartName="/ppt/slides/_rels/slide103.xml.rels" ContentType="application/vnd.openxmlformats-package.relationships+xml"/>
  <Override PartName="/ppt/slides/_rels/slide104.xml.rels" ContentType="application/vnd.openxmlformats-package.relationships+xml"/>
  <Override PartName="/ppt/slides/_rels/slide105.xml.rels" ContentType="application/vnd.openxmlformats-package.relationships+xml"/>
  <Override PartName="/ppt/slides/_rels/slide106.xml.rels" ContentType="application/vnd.openxmlformats-package.relationships+xml"/>
  <Override PartName="/ppt/slides/_rels/slide107.xml.rels" ContentType="application/vnd.openxmlformats-package.relationships+xml"/>
  <Override PartName="/ppt/slides/_rels/slide108.xml.rels" ContentType="application/vnd.openxmlformats-package.relationships+xml"/>
  <Override PartName="/ppt/slides/_rels/slide109.xml.rels" ContentType="application/vnd.openxmlformats-package.relationships+xml"/>
  <Override PartName="/ppt/slides/_rels/slide110.xml.rels" ContentType="application/vnd.openxmlformats-package.relationships+xml"/>
  <Override PartName="/ppt/slides/_rels/slide111.xml.rels" ContentType="application/vnd.openxmlformats-package.relationships+xml"/>
  <Override PartName="/ppt/slides/_rels/slide112.xml.rels" ContentType="application/vnd.openxmlformats-package.relationships+xml"/>
  <Override PartName="/ppt/slides/_rels/slide113.xml.rels" ContentType="application/vnd.openxmlformats-package.relationships+xml"/>
  <Override PartName="/ppt/slides/_rels/slide114.xml.rels" ContentType="application/vnd.openxmlformats-package.relationships+xml"/>
  <Override PartName="/ppt/slides/_rels/slide115.xml.rels" ContentType="application/vnd.openxmlformats-package.relationships+xml"/>
  <Override PartName="/ppt/slides/_rels/slide116.xml.rels" ContentType="application/vnd.openxmlformats-package.relationships+xml"/>
  <Override PartName="/ppt/slides/_rels/slide117.xml.rels" ContentType="application/vnd.openxmlformats-package.relationships+xml"/>
  <Override PartName="/ppt/slides/_rels/slide118.xml.rels" ContentType="application/vnd.openxmlformats-package.relationships+xml"/>
  <Override PartName="/ppt/slides/_rels/slide119.xml.rels" ContentType="application/vnd.openxmlformats-package.relationships+xml"/>
  <Override PartName="/ppt/slides/_rels/slide120.xml.rels" ContentType="application/vnd.openxmlformats-package.relationships+xml"/>
  <Override PartName="/ppt/slides/_rels/slide121.xml.rels" ContentType="application/vnd.openxmlformats-package.relationships+xml"/>
  <Override PartName="/ppt/slides/_rels/slide122.xml.rels" ContentType="application/vnd.openxmlformats-package.relationships+xml"/>
  <Override PartName="/ppt/slides/_rels/slide123.xml.rels" ContentType="application/vnd.openxmlformats-package.relationships+xml"/>
  <Override PartName="/ppt/slides/_rels/slide124.xml.rels" ContentType="application/vnd.openxmlformats-package.relationships+xml"/>
  <Override PartName="/ppt/slides/_rels/slide125.xml.rels" ContentType="application/vnd.openxmlformats-package.relationships+xml"/>
  <Override PartName="/ppt/slides/_rels/slide126.xml.rels" ContentType="application/vnd.openxmlformats-package.relationships+xml"/>
  <Override PartName="/ppt/slides/_rels/slide127.xml.rels" ContentType="application/vnd.openxmlformats-package.relationships+xml"/>
  <Override PartName="/ppt/slides/_rels/slide128.xml.rels" ContentType="application/vnd.openxmlformats-package.relationships+xml"/>
  <Override PartName="/ppt/slides/_rels/slide129.xml.rels" ContentType="application/vnd.openxmlformats-package.relationships+xml"/>
  <Override PartName="/ppt/slides/_rels/slide130.xml.rels" ContentType="application/vnd.openxmlformats-package.relationships+xml"/>
  <Override PartName="/ppt/slides/_rels/slide131.xml.rels" ContentType="application/vnd.openxmlformats-package.relationships+xml"/>
  <Override PartName="/ppt/slides/_rels/slide132.xml.rels" ContentType="application/vnd.openxmlformats-package.relationships+xml"/>
  <Override PartName="/ppt/slides/_rels/slide133.xml.rels" ContentType="application/vnd.openxmlformats-package.relationships+xml"/>
  <Override PartName="/ppt/slides/_rels/slide134.xml.rels" ContentType="application/vnd.openxmlformats-package.relationships+xml"/>
  <Override PartName="/ppt/slides/_rels/slide135.xml.rels" ContentType="application/vnd.openxmlformats-package.relationships+xml"/>
  <Override PartName="/ppt/slides/_rels/slide136.xml.rels" ContentType="application/vnd.openxmlformats-package.relationships+xml"/>
  <Override PartName="/ppt/slides/_rels/slide137.xml.rels" ContentType="application/vnd.openxmlformats-package.relationships+xml"/>
  <Override PartName="/ppt/slides/_rels/slide138.xml.rels" ContentType="application/vnd.openxmlformats-package.relationships+xml"/>
  <Override PartName="/ppt/slides/_rels/slide139.xml.rels" ContentType="application/vnd.openxmlformats-package.relationships+xml"/>
  <Override PartName="/ppt/slides/_rels/slide140.xml.rels" ContentType="application/vnd.openxmlformats-package.relationships+xml"/>
  <Override PartName="/ppt/slides/_rels/slide141.xml.rels" ContentType="application/vnd.openxmlformats-package.relationships+xml"/>
  <Override PartName="/ppt/slides/_rels/slide142.xml.rels" ContentType="application/vnd.openxmlformats-package.relationships+xml"/>
  <Override PartName="/ppt/slides/_rels/slide143.xml.rels" ContentType="application/vnd.openxmlformats-package.relationships+xml"/>
  <Override PartName="/ppt/slides/_rels/slide144.xml.rels" ContentType="application/vnd.openxmlformats-package.relationships+xml"/>
  <Override PartName="/ppt/slides/_rels/slide145.xml.rels" ContentType="application/vnd.openxmlformats-package.relationships+xml"/>
  <Override PartName="/ppt/slides/_rels/slide146.xml.rels" ContentType="application/vnd.openxmlformats-package.relationships+xml"/>
  <Override PartName="/ppt/slides/_rels/slide147.xml.rels" ContentType="application/vnd.openxmlformats-package.relationships+xml"/>
  <Override PartName="/ppt/slides/_rels/slide148.xml.rels" ContentType="application/vnd.openxmlformats-package.relationships+xml"/>
  <Override PartName="/ppt/slides/_rels/slide149.xml.rels" ContentType="application/vnd.openxmlformats-package.relationships+xml"/>
  <Override PartName="/ppt/slides/_rels/slide150.xml.rels" ContentType="application/vnd.openxmlformats-package.relationships+xml"/>
  <Override PartName="/ppt/slides/_rels/slide151.xml.rels" ContentType="application/vnd.openxmlformats-package.relationships+xml"/>
  <Override PartName="/ppt/slides/_rels/slide152.xml.rels" ContentType="application/vnd.openxmlformats-package.relationships+xml"/>
  <Override PartName="/ppt/slides/_rels/slide153.xml.rels" ContentType="application/vnd.openxmlformats-package.relationships+xml"/>
  <Override PartName="/ppt/slides/_rels/slide154.xml.rels" ContentType="application/vnd.openxmlformats-package.relationships+xml"/>
  <Override PartName="/ppt/slides/_rels/slide155.xml.rels" ContentType="application/vnd.openxmlformats-package.relationships+xml"/>
  <Override PartName="/ppt/slides/_rels/slide156.xml.rels" ContentType="application/vnd.openxmlformats-package.relationships+xml"/>
  <Override PartName="/ppt/slides/_rels/slide157.xml.rels" ContentType="application/vnd.openxmlformats-package.relationships+xml"/>
  <Override PartName="/ppt/slides/_rels/slide158.xml.rels" ContentType="application/vnd.openxmlformats-package.relationships+xml"/>
  <Override PartName="/ppt/slides/_rels/slide159.xml.rels" ContentType="application/vnd.openxmlformats-package.relationships+xml"/>
  <Override PartName="/ppt/slides/_rels/slide160.xml.rels" ContentType="application/vnd.openxmlformats-package.relationships+xml"/>
  <Override PartName="/ppt/slides/_rels/slide161.xml.rels" ContentType="application/vnd.openxmlformats-package.relationships+xml"/>
  <Override PartName="/ppt/slides/_rels/slide162.xml.rels" ContentType="application/vnd.openxmlformats-package.relationships+xml"/>
  <Override PartName="/ppt/slides/_rels/slide163.xml.rels" ContentType="application/vnd.openxmlformats-package.relationships+xml"/>
  <Override PartName="/ppt/slides/_rels/slide164.xml.rels" ContentType="application/vnd.openxmlformats-package.relationships+xml"/>
  <Override PartName="/ppt/slides/_rels/slide165.xml.rels" ContentType="application/vnd.openxmlformats-package.relationships+xml"/>
  <Override PartName="/ppt/slides/_rels/slide166.xml.rels" ContentType="application/vnd.openxmlformats-package.relationships+xml"/>
  <Override PartName="/ppt/slides/_rels/slide167.xml.rels" ContentType="application/vnd.openxmlformats-package.relationships+xml"/>
  <Override PartName="/ppt/slides/_rels/slide170.xml.rels" ContentType="application/vnd.openxmlformats-package.relationships+xml"/>
  <Override PartName="/ppt/slides/_rels/slide171.xml.rels" ContentType="application/vnd.openxmlformats-package.relationships+xml"/>
  <Override PartName="/ppt/slides/_rels/slide172.xml.rels" ContentType="application/vnd.openxmlformats-package.relationships+xml"/>
  <Override PartName="/ppt/slides/_rels/slide173.xml.rels" ContentType="application/vnd.openxmlformats-package.relationships+xml"/>
  <Override PartName="/ppt/slides/_rels/slide174.xml.rels" ContentType="application/vnd.openxmlformats-package.relationships+xml"/>
  <Override PartName="/ppt/slides/_rels/slide175.xml.rels" ContentType="application/vnd.openxmlformats-package.relationships+xml"/>
  <Override PartName="/ppt/slides/_rels/slide176.xml.rels" ContentType="application/vnd.openxmlformats-package.relationships+xml"/>
  <Override PartName="/ppt/slides/_rels/slide177.xml.rels" ContentType="application/vnd.openxmlformats-package.relationships+xml"/>
  <Override PartName="/ppt/slides/_rels/slide178.xml.rels" ContentType="application/vnd.openxmlformats-package.relationships+xml"/>
  <Override PartName="/ppt/slides/_rels/slide179.xml.rels" ContentType="application/vnd.openxmlformats-package.relationships+xml"/>
  <Override PartName="/ppt/slides/_rels/slide180.xml.rels" ContentType="application/vnd.openxmlformats-package.relationships+xml"/>
  <Override PartName="/ppt/slides/_rels/slide181.xml.rels" ContentType="application/vnd.openxmlformats-package.relationships+xml"/>
  <Override PartName="/ppt/slides/_rels/slide182.xml.rels" ContentType="application/vnd.openxmlformats-package.relationships+xml"/>
  <Override PartName="/ppt/slides/_rels/slide183.xml.rels" ContentType="application/vnd.openxmlformats-package.relationships+xml"/>
  <Override PartName="/ppt/slides/_rels/slide184.xml.rels" ContentType="application/vnd.openxmlformats-package.relationships+xml"/>
  <Override PartName="/ppt/slides/_rels/slide185.xml.rels" ContentType="application/vnd.openxmlformats-package.relationships+xml"/>
  <Override PartName="/ppt/slides/_rels/slide186.xml.rels" ContentType="application/vnd.openxmlformats-package.relationships+xml"/>
  <Override PartName="/ppt/slides/_rels/slide187.xml.rels" ContentType="application/vnd.openxmlformats-package.relationships+xml"/>
  <Override PartName="/ppt/slides/_rels/slide188.xml.rels" ContentType="application/vnd.openxmlformats-package.relationships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media/image1.png" ContentType="image/png"/>
  <Override PartName="/ppt/media/image59.jpeg" ContentType="image/jpeg"/>
  <Override PartName="/ppt/media/image7.jpeg" ContentType="image/jpeg"/>
  <Override PartName="/ppt/media/image148.jpeg" ContentType="image/jpeg"/>
  <Override PartName="/ppt/media/image31.png" ContentType="image/png"/>
  <Override PartName="/ppt/media/image54.jpeg" ContentType="image/jpeg"/>
  <Override PartName="/ppt/media/image2.jpeg" ContentType="image/jpeg"/>
  <Override PartName="/ppt/media/image143.jpeg" ContentType="image/jpeg"/>
  <Override PartName="/ppt/media/image144.jpeg" ContentType="image/jpeg"/>
  <Override PartName="/ppt/media/image3.jpeg" ContentType="image/jpeg"/>
  <Override PartName="/ppt/media/image55.jpeg" ContentType="image/jpeg"/>
  <Override PartName="/ppt/media/image145.jpeg" ContentType="image/jpeg"/>
  <Override PartName="/ppt/media/image4.jpeg" ContentType="image/jpeg"/>
  <Override PartName="/ppt/media/image56.jpeg" ContentType="image/jpeg"/>
  <Override PartName="/ppt/media/image146.jpeg" ContentType="image/jpeg"/>
  <Override PartName="/ppt/media/image5.jpeg" ContentType="image/jpeg"/>
  <Override PartName="/ppt/media/image57.jpeg" ContentType="image/jpeg"/>
  <Override PartName="/ppt/media/image147.jpeg" ContentType="image/jpeg"/>
  <Override PartName="/ppt/media/image6.jpeg" ContentType="image/jpeg"/>
  <Override PartName="/ppt/media/image58.jpeg" ContentType="image/jpeg"/>
  <Override PartName="/ppt/media/image149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wmf" ContentType="image/x-wmf"/>
  <Override PartName="/ppt/media/image101.jpeg" ContentType="image/jpeg"/>
  <Override PartName="/ppt/media/image12.jpeg" ContentType="image/jpeg"/>
  <Override PartName="/ppt/media/image10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104.jpeg" ContentType="image/jpeg"/>
  <Override PartName="/ppt/media/image15.jpeg" ContentType="image/jpeg"/>
  <Override PartName="/ppt/media/image105.jpeg" ContentType="image/jpeg"/>
  <Override PartName="/ppt/media/image16.jpeg" ContentType="image/jpeg"/>
  <Override PartName="/ppt/media/image106.jpeg" ContentType="image/jpeg"/>
  <Override PartName="/ppt/media/image17.jpeg" ContentType="image/jpeg"/>
  <Override PartName="/ppt/media/image107.jpeg" ContentType="image/jpe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110.jpeg" ContentType="image/jpeg"/>
  <Override PartName="/ppt/media/image21.jpeg" ContentType="image/jpeg"/>
  <Override PartName="/ppt/media/image111.jpeg" ContentType="image/jpeg"/>
  <Override PartName="/ppt/media/image22.jpeg" ContentType="image/jpeg"/>
  <Override PartName="/ppt/media/image64.png" ContentType="image/pn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25.tif" ContentType="image/tiff"/>
  <Override PartName="/ppt/media/image127.jpeg" ContentType="image/jpeg"/>
  <Override PartName="/ppt/media/image38.jpeg" ContentType="image/jpeg"/>
  <Override PartName="/ppt/media/image115.jpeg" ContentType="image/jpeg"/>
  <Override PartName="/ppt/media/image26.jpeg" ContentType="image/jpeg"/>
  <Override PartName="/ppt/media/image116.jpeg" ContentType="image/jpeg"/>
  <Override PartName="/ppt/media/image27.jpeg" ContentType="image/jpeg"/>
  <Override PartName="/ppt/media/image28.png" ContentType="image/png"/>
  <Override PartName="/ppt/media/image142.jpeg" ContentType="image/jpeg"/>
  <Override PartName="/ppt/media/image53.jpeg" ContentType="image/jpeg"/>
  <Override PartName="/ppt/media/image118.jpeg" ContentType="image/jpeg"/>
  <Override PartName="/ppt/media/image29.jpeg" ContentType="image/jpeg"/>
  <Override PartName="/ppt/media/image41.jpeg" ContentType="image/jpeg"/>
  <Override PartName="/ppt/media/image130.jpeg" ContentType="image/jpeg"/>
  <Override PartName="/ppt/media/image30.png" ContentType="image/png"/>
  <Override PartName="/ppt/media/image32.png" ContentType="image/png"/>
  <Override PartName="/ppt/media/image48.jpeg" ContentType="image/jpeg"/>
  <Override PartName="/ppt/media/image137.jpeg" ContentType="image/jpeg"/>
  <Override PartName="/ppt/media/image33.png" ContentType="image/png"/>
  <Override PartName="/ppt/media/image34.jpeg" ContentType="image/jpeg"/>
  <Override PartName="/ppt/media/image123.jpeg" ContentType="image/jpeg"/>
  <Override PartName="/ppt/media/image35.jpeg" ContentType="image/jpeg"/>
  <Override PartName="/ppt/media/image124.jpeg" ContentType="image/jpeg"/>
  <Override PartName="/ppt/media/image36.jpeg" ContentType="image/jpeg"/>
  <Override PartName="/ppt/media/image125.jpeg" ContentType="image/jpeg"/>
  <Override PartName="/ppt/media/image37.jpeg" ContentType="image/jpeg"/>
  <Override PartName="/ppt/media/image126.jpeg" ContentType="image/jpeg"/>
  <Override PartName="/ppt/media/image39.jpeg" ContentType="image/jpeg"/>
  <Override PartName="/ppt/media/image128.jpeg" ContentType="image/jpeg"/>
  <Override PartName="/ppt/media/image42.jpeg" ContentType="image/jpeg"/>
  <Override PartName="/ppt/media/image131.jpeg" ContentType="image/jpeg"/>
  <Override PartName="/ppt/media/image40.png" ContentType="image/png"/>
  <Override PartName="/ppt/media/image43.jpeg" ContentType="image/jpeg"/>
  <Override PartName="/ppt/media/image132.jpeg" ContentType="image/jpeg"/>
  <Override PartName="/ppt/media/image44.jpeg" ContentType="image/jpeg"/>
  <Override PartName="/ppt/media/image133.jpeg" ContentType="image/jpeg"/>
  <Override PartName="/ppt/media/image45.jpeg" ContentType="image/jpeg"/>
  <Override PartName="/ppt/media/image134.jpeg" ContentType="image/jpeg"/>
  <Override PartName="/ppt/media/image46.jpeg" ContentType="image/jpeg"/>
  <Override PartName="/ppt/media/image135.jpeg" ContentType="image/jpeg"/>
  <Override PartName="/ppt/media/image47.jpeg" ContentType="image/jpeg"/>
  <Override PartName="/ppt/media/image136.jpeg" ContentType="image/jpeg"/>
  <Override PartName="/ppt/media/image49.jpeg" ContentType="image/jpeg"/>
  <Override PartName="/ppt/media/image138.jpeg" ContentType="image/jpeg"/>
  <Override PartName="/ppt/media/image50.jpeg" ContentType="image/jpeg"/>
  <Override PartName="/ppt/media/image51.jpeg" ContentType="image/jpeg"/>
  <Override PartName="/ppt/media/image140.jpeg" ContentType="image/jpeg"/>
  <Override PartName="/ppt/media/image52.jpeg" ContentType="image/jpeg"/>
  <Override PartName="/ppt/media/image141.jpeg" ContentType="image/jpeg"/>
  <Override PartName="/ppt/media/image60.jpeg" ContentType="image/jpeg"/>
  <Override PartName="/ppt/media/image61.png" ContentType="image/png"/>
  <Override PartName="/ppt/media/image62.jpeg" ContentType="image/jpeg"/>
  <Override PartName="/ppt/media/image151.jpeg" ContentType="image/jpeg"/>
  <Override PartName="/ppt/media/image63.jpeg" ContentType="image/jpeg"/>
  <Override PartName="/ppt/media/image152.jpeg" ContentType="image/jpeg"/>
  <Override PartName="/ppt/media/image65.jpeg" ContentType="image/jpeg"/>
  <Override PartName="/ppt/media/image154.jpeg" ContentType="image/jpeg"/>
  <Override PartName="/ppt/media/image66.jpeg" ContentType="image/jpeg"/>
  <Override PartName="/ppt/media/image155.jpeg" ContentType="image/jpeg"/>
  <Override PartName="/ppt/media/image67.jpeg" ContentType="image/jpeg"/>
  <Override PartName="/ppt/media/image156.jpeg" ContentType="image/jpeg"/>
  <Override PartName="/ppt/media/image68.jpeg" ContentType="image/jpeg"/>
  <Override PartName="/ppt/media/image157.jpeg" ContentType="image/jpeg"/>
  <Override PartName="/ppt/media/image69.jpeg" ContentType="image/jpeg"/>
  <Override PartName="/ppt/media/image158.jpeg" ContentType="image/jpeg"/>
  <Override PartName="/ppt/media/image70.jpeg" ContentType="image/jpeg"/>
  <Override PartName="/ppt/media/image71.jpeg" ContentType="image/jpeg"/>
  <Override PartName="/ppt/media/image160.jpeg" ContentType="image/jpeg"/>
  <Override PartName="/ppt/media/image72.jpeg" ContentType="image/jpeg"/>
  <Override PartName="/ppt/media/image161.jpeg" ContentType="image/jpeg"/>
  <Override PartName="/ppt/media/image73.jpeg" ContentType="image/jpeg"/>
  <Override PartName="/ppt/media/image162.jpeg" ContentType="image/jpeg"/>
  <Override PartName="/ppt/media/image74.jpeg" ContentType="image/jpeg"/>
  <Override PartName="/ppt/media/image163.jpeg" ContentType="image/jpeg"/>
  <Override PartName="/ppt/media/image75.jpeg" ContentType="image/jpeg"/>
  <Override PartName="/ppt/media/image164.jpeg" ContentType="image/jpeg"/>
  <Override PartName="/ppt/media/image76.jpeg" ContentType="image/jpeg"/>
  <Override PartName="/ppt/media/image165.jpeg" ContentType="image/jpeg"/>
  <Override PartName="/ppt/media/image77.jpeg" ContentType="image/jpeg"/>
  <Override PartName="/ppt/media/image166.jpeg" ContentType="image/jpeg"/>
  <Override PartName="/ppt/media/image78.jpeg" ContentType="image/jpeg"/>
  <Override PartName="/ppt/media/image167.jpeg" ContentType="image/jpeg"/>
  <Override PartName="/ppt/media/image79.jpeg" ContentType="image/jpeg"/>
  <Override PartName="/ppt/media/image168.jpeg" ContentType="image/jpeg"/>
  <Override PartName="/ppt/media/image80.jpeg" ContentType="image/jpeg"/>
  <Override PartName="/ppt/media/image81.jpeg" ContentType="image/jpeg"/>
  <Override PartName="/ppt/media/image170.jpeg" ContentType="image/jpeg"/>
  <Override PartName="/ppt/media/image82.jpeg" ContentType="image/jpeg"/>
  <Override PartName="/ppt/media/image171.jpeg" ContentType="image/jpeg"/>
  <Override PartName="/ppt/media/image83.jpeg" ContentType="image/jpeg"/>
  <Override PartName="/ppt/media/image172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9.jpeg" ContentType="image/jpeg"/>
  <Override PartName="/ppt/media/image114.jpeg" ContentType="image/jpeg"/>
  <Override PartName="/ppt/media/image117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9.jpeg" ContentType="image/jpeg"/>
  <Override PartName="/ppt/media/image139.jpeg" ContentType="image/jpeg"/>
  <Override PartName="/ppt/media/image150.jpeg" ContentType="image/jpeg"/>
  <Override PartName="/ppt/media/image153.jpeg" ContentType="image/jpeg"/>
  <Override PartName="/ppt/media/image159.jpeg" ContentType="image/jpeg"/>
  <Override PartName="/ppt/media/image16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5" r:id="rId129"/>
    <p:sldId id="376" r:id="rId130"/>
    <p:sldId id="377" r:id="rId131"/>
    <p:sldId id="378" r:id="rId132"/>
    <p:sldId id="379" r:id="rId133"/>
    <p:sldId id="380" r:id="rId134"/>
    <p:sldId id="381" r:id="rId135"/>
    <p:sldId id="382" r:id="rId136"/>
    <p:sldId id="383" r:id="rId137"/>
    <p:sldId id="384" r:id="rId138"/>
    <p:sldId id="385" r:id="rId139"/>
    <p:sldId id="386" r:id="rId140"/>
    <p:sldId id="387" r:id="rId141"/>
    <p:sldId id="388" r:id="rId142"/>
    <p:sldId id="389" r:id="rId143"/>
    <p:sldId id="390" r:id="rId144"/>
    <p:sldId id="391" r:id="rId145"/>
    <p:sldId id="392" r:id="rId146"/>
    <p:sldId id="393" r:id="rId147"/>
    <p:sldId id="394" r:id="rId148"/>
    <p:sldId id="395" r:id="rId149"/>
    <p:sldId id="396" r:id="rId150"/>
    <p:sldId id="397" r:id="rId151"/>
    <p:sldId id="398" r:id="rId152"/>
    <p:sldId id="399" r:id="rId153"/>
    <p:sldId id="400" r:id="rId154"/>
    <p:sldId id="401" r:id="rId155"/>
    <p:sldId id="402" r:id="rId156"/>
    <p:sldId id="403" r:id="rId157"/>
    <p:sldId id="404" r:id="rId158"/>
    <p:sldId id="405" r:id="rId159"/>
    <p:sldId id="406" r:id="rId160"/>
    <p:sldId id="407" r:id="rId161"/>
    <p:sldId id="408" r:id="rId162"/>
    <p:sldId id="409" r:id="rId163"/>
    <p:sldId id="410" r:id="rId164"/>
    <p:sldId id="411" r:id="rId165"/>
    <p:sldId id="412" r:id="rId166"/>
    <p:sldId id="413" r:id="rId167"/>
    <p:sldId id="414" r:id="rId168"/>
    <p:sldId id="415" r:id="rId169"/>
    <p:sldId id="416" r:id="rId170"/>
    <p:sldId id="417" r:id="rId171"/>
    <p:sldId id="418" r:id="rId172"/>
    <p:sldId id="419" r:id="rId173"/>
    <p:sldId id="420" r:id="rId174"/>
    <p:sldId id="421" r:id="rId175"/>
    <p:sldId id="422" r:id="rId176"/>
    <p:sldId id="423" r:id="rId177"/>
    <p:sldId id="424" r:id="rId178"/>
    <p:sldId id="425" r:id="rId179"/>
    <p:sldId id="426" r:id="rId180"/>
    <p:sldId id="427" r:id="rId181"/>
    <p:sldId id="428" r:id="rId182"/>
    <p:sldId id="429" r:id="rId183"/>
    <p:sldId id="430" r:id="rId184"/>
    <p:sldId id="431" r:id="rId185"/>
    <p:sldId id="432" r:id="rId186"/>
    <p:sldId id="433" r:id="rId187"/>
    <p:sldId id="434" r:id="rId188"/>
    <p:sldId id="435" r:id="rId189"/>
    <p:sldId id="436" r:id="rId190"/>
    <p:sldId id="437" r:id="rId191"/>
    <p:sldId id="438" r:id="rId192"/>
    <p:sldId id="439" r:id="rId193"/>
    <p:sldId id="440" r:id="rId194"/>
    <p:sldId id="441" r:id="rId195"/>
    <p:sldId id="442" r:id="rId196"/>
    <p:sldId id="443" r:id="rId197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slide" Target="slides/slide87.xml"/><Relationship Id="rId97" Type="http://schemas.openxmlformats.org/officeDocument/2006/relationships/slide" Target="slides/slide88.xml"/><Relationship Id="rId98" Type="http://schemas.openxmlformats.org/officeDocument/2006/relationships/slide" Target="slides/slide89.xml"/><Relationship Id="rId99" Type="http://schemas.openxmlformats.org/officeDocument/2006/relationships/slide" Target="slides/slide90.xml"/><Relationship Id="rId100" Type="http://schemas.openxmlformats.org/officeDocument/2006/relationships/slide" Target="slides/slide91.xml"/><Relationship Id="rId101" Type="http://schemas.openxmlformats.org/officeDocument/2006/relationships/slide" Target="slides/slide92.xml"/><Relationship Id="rId102" Type="http://schemas.openxmlformats.org/officeDocument/2006/relationships/slide" Target="slides/slide93.xml"/><Relationship Id="rId103" Type="http://schemas.openxmlformats.org/officeDocument/2006/relationships/slide" Target="slides/slide94.xml"/><Relationship Id="rId104" Type="http://schemas.openxmlformats.org/officeDocument/2006/relationships/slide" Target="slides/slide95.xml"/><Relationship Id="rId105" Type="http://schemas.openxmlformats.org/officeDocument/2006/relationships/slide" Target="slides/slide96.xml"/><Relationship Id="rId106" Type="http://schemas.openxmlformats.org/officeDocument/2006/relationships/slide" Target="slides/slide97.xml"/><Relationship Id="rId107" Type="http://schemas.openxmlformats.org/officeDocument/2006/relationships/slide" Target="slides/slide98.xml"/><Relationship Id="rId108" Type="http://schemas.openxmlformats.org/officeDocument/2006/relationships/slide" Target="slides/slide99.xml"/><Relationship Id="rId109" Type="http://schemas.openxmlformats.org/officeDocument/2006/relationships/slide" Target="slides/slide100.xml"/><Relationship Id="rId110" Type="http://schemas.openxmlformats.org/officeDocument/2006/relationships/slide" Target="slides/slide101.xml"/><Relationship Id="rId111" Type="http://schemas.openxmlformats.org/officeDocument/2006/relationships/slide" Target="slides/slide102.xml"/><Relationship Id="rId112" Type="http://schemas.openxmlformats.org/officeDocument/2006/relationships/slide" Target="slides/slide103.xml"/><Relationship Id="rId113" Type="http://schemas.openxmlformats.org/officeDocument/2006/relationships/slide" Target="slides/slide104.xml"/><Relationship Id="rId114" Type="http://schemas.openxmlformats.org/officeDocument/2006/relationships/slide" Target="slides/slide105.xml"/><Relationship Id="rId115" Type="http://schemas.openxmlformats.org/officeDocument/2006/relationships/slide" Target="slides/slide106.xml"/><Relationship Id="rId116" Type="http://schemas.openxmlformats.org/officeDocument/2006/relationships/slide" Target="slides/slide107.xml"/><Relationship Id="rId117" Type="http://schemas.openxmlformats.org/officeDocument/2006/relationships/slide" Target="slides/slide108.xml"/><Relationship Id="rId118" Type="http://schemas.openxmlformats.org/officeDocument/2006/relationships/slide" Target="slides/slide109.xml"/><Relationship Id="rId119" Type="http://schemas.openxmlformats.org/officeDocument/2006/relationships/slide" Target="slides/slide110.xml"/><Relationship Id="rId120" Type="http://schemas.openxmlformats.org/officeDocument/2006/relationships/slide" Target="slides/slide111.xml"/><Relationship Id="rId121" Type="http://schemas.openxmlformats.org/officeDocument/2006/relationships/slide" Target="slides/slide112.xml"/><Relationship Id="rId122" Type="http://schemas.openxmlformats.org/officeDocument/2006/relationships/slide" Target="slides/slide113.xml"/><Relationship Id="rId123" Type="http://schemas.openxmlformats.org/officeDocument/2006/relationships/slide" Target="slides/slide114.xml"/><Relationship Id="rId124" Type="http://schemas.openxmlformats.org/officeDocument/2006/relationships/slide" Target="slides/slide115.xml"/><Relationship Id="rId125" Type="http://schemas.openxmlformats.org/officeDocument/2006/relationships/slide" Target="slides/slide116.xml"/><Relationship Id="rId126" Type="http://schemas.openxmlformats.org/officeDocument/2006/relationships/slide" Target="slides/slide117.xml"/><Relationship Id="rId127" Type="http://schemas.openxmlformats.org/officeDocument/2006/relationships/slide" Target="slides/slide118.xml"/><Relationship Id="rId128" Type="http://schemas.openxmlformats.org/officeDocument/2006/relationships/slide" Target="slides/slide119.xml"/><Relationship Id="rId129" Type="http://schemas.openxmlformats.org/officeDocument/2006/relationships/slide" Target="slides/slide120.xml"/><Relationship Id="rId130" Type="http://schemas.openxmlformats.org/officeDocument/2006/relationships/slide" Target="slides/slide121.xml"/><Relationship Id="rId131" Type="http://schemas.openxmlformats.org/officeDocument/2006/relationships/slide" Target="slides/slide122.xml"/><Relationship Id="rId132" Type="http://schemas.openxmlformats.org/officeDocument/2006/relationships/slide" Target="slides/slide123.xml"/><Relationship Id="rId133" Type="http://schemas.openxmlformats.org/officeDocument/2006/relationships/slide" Target="slides/slide124.xml"/><Relationship Id="rId134" Type="http://schemas.openxmlformats.org/officeDocument/2006/relationships/slide" Target="slides/slide125.xml"/><Relationship Id="rId135" Type="http://schemas.openxmlformats.org/officeDocument/2006/relationships/slide" Target="slides/slide126.xml"/><Relationship Id="rId136" Type="http://schemas.openxmlformats.org/officeDocument/2006/relationships/slide" Target="slides/slide127.xml"/><Relationship Id="rId137" Type="http://schemas.openxmlformats.org/officeDocument/2006/relationships/slide" Target="slides/slide128.xml"/><Relationship Id="rId138" Type="http://schemas.openxmlformats.org/officeDocument/2006/relationships/slide" Target="slides/slide129.xml"/><Relationship Id="rId139" Type="http://schemas.openxmlformats.org/officeDocument/2006/relationships/slide" Target="slides/slide130.xml"/><Relationship Id="rId140" Type="http://schemas.openxmlformats.org/officeDocument/2006/relationships/slide" Target="slides/slide131.xml"/><Relationship Id="rId141" Type="http://schemas.openxmlformats.org/officeDocument/2006/relationships/slide" Target="slides/slide132.xml"/><Relationship Id="rId142" Type="http://schemas.openxmlformats.org/officeDocument/2006/relationships/slide" Target="slides/slide133.xml"/><Relationship Id="rId143" Type="http://schemas.openxmlformats.org/officeDocument/2006/relationships/slide" Target="slides/slide134.xml"/><Relationship Id="rId144" Type="http://schemas.openxmlformats.org/officeDocument/2006/relationships/slide" Target="slides/slide135.xml"/><Relationship Id="rId145" Type="http://schemas.openxmlformats.org/officeDocument/2006/relationships/slide" Target="slides/slide136.xml"/><Relationship Id="rId146" Type="http://schemas.openxmlformats.org/officeDocument/2006/relationships/slide" Target="slides/slide137.xml"/><Relationship Id="rId147" Type="http://schemas.openxmlformats.org/officeDocument/2006/relationships/slide" Target="slides/slide138.xml"/><Relationship Id="rId148" Type="http://schemas.openxmlformats.org/officeDocument/2006/relationships/slide" Target="slides/slide139.xml"/><Relationship Id="rId149" Type="http://schemas.openxmlformats.org/officeDocument/2006/relationships/slide" Target="slides/slide140.xml"/><Relationship Id="rId150" Type="http://schemas.openxmlformats.org/officeDocument/2006/relationships/slide" Target="slides/slide141.xml"/><Relationship Id="rId151" Type="http://schemas.openxmlformats.org/officeDocument/2006/relationships/slide" Target="slides/slide142.xml"/><Relationship Id="rId152" Type="http://schemas.openxmlformats.org/officeDocument/2006/relationships/slide" Target="slides/slide143.xml"/><Relationship Id="rId153" Type="http://schemas.openxmlformats.org/officeDocument/2006/relationships/slide" Target="slides/slide144.xml"/><Relationship Id="rId154" Type="http://schemas.openxmlformats.org/officeDocument/2006/relationships/slide" Target="slides/slide145.xml"/><Relationship Id="rId155" Type="http://schemas.openxmlformats.org/officeDocument/2006/relationships/slide" Target="slides/slide146.xml"/><Relationship Id="rId156" Type="http://schemas.openxmlformats.org/officeDocument/2006/relationships/slide" Target="slides/slide147.xml"/><Relationship Id="rId157" Type="http://schemas.openxmlformats.org/officeDocument/2006/relationships/slide" Target="slides/slide148.xml"/><Relationship Id="rId158" Type="http://schemas.openxmlformats.org/officeDocument/2006/relationships/slide" Target="slides/slide149.xml"/><Relationship Id="rId159" Type="http://schemas.openxmlformats.org/officeDocument/2006/relationships/slide" Target="slides/slide150.xml"/><Relationship Id="rId160" Type="http://schemas.openxmlformats.org/officeDocument/2006/relationships/slide" Target="slides/slide151.xml"/><Relationship Id="rId161" Type="http://schemas.openxmlformats.org/officeDocument/2006/relationships/slide" Target="slides/slide152.xml"/><Relationship Id="rId162" Type="http://schemas.openxmlformats.org/officeDocument/2006/relationships/slide" Target="slides/slide153.xml"/><Relationship Id="rId163" Type="http://schemas.openxmlformats.org/officeDocument/2006/relationships/slide" Target="slides/slide154.xml"/><Relationship Id="rId164" Type="http://schemas.openxmlformats.org/officeDocument/2006/relationships/slide" Target="slides/slide155.xml"/><Relationship Id="rId165" Type="http://schemas.openxmlformats.org/officeDocument/2006/relationships/slide" Target="slides/slide156.xml"/><Relationship Id="rId166" Type="http://schemas.openxmlformats.org/officeDocument/2006/relationships/slide" Target="slides/slide157.xml"/><Relationship Id="rId167" Type="http://schemas.openxmlformats.org/officeDocument/2006/relationships/slide" Target="slides/slide158.xml"/><Relationship Id="rId168" Type="http://schemas.openxmlformats.org/officeDocument/2006/relationships/slide" Target="slides/slide159.xml"/><Relationship Id="rId169" Type="http://schemas.openxmlformats.org/officeDocument/2006/relationships/slide" Target="slides/slide160.xml"/><Relationship Id="rId170" Type="http://schemas.openxmlformats.org/officeDocument/2006/relationships/slide" Target="slides/slide161.xml"/><Relationship Id="rId171" Type="http://schemas.openxmlformats.org/officeDocument/2006/relationships/slide" Target="slides/slide162.xml"/><Relationship Id="rId172" Type="http://schemas.openxmlformats.org/officeDocument/2006/relationships/slide" Target="slides/slide163.xml"/><Relationship Id="rId173" Type="http://schemas.openxmlformats.org/officeDocument/2006/relationships/slide" Target="slides/slide164.xml"/><Relationship Id="rId174" Type="http://schemas.openxmlformats.org/officeDocument/2006/relationships/slide" Target="slides/slide165.xml"/><Relationship Id="rId175" Type="http://schemas.openxmlformats.org/officeDocument/2006/relationships/slide" Target="slides/slide166.xml"/><Relationship Id="rId176" Type="http://schemas.openxmlformats.org/officeDocument/2006/relationships/slide" Target="slides/slide167.xml"/><Relationship Id="rId177" Type="http://schemas.openxmlformats.org/officeDocument/2006/relationships/slide" Target="slides/slide168.xml"/><Relationship Id="rId178" Type="http://schemas.openxmlformats.org/officeDocument/2006/relationships/slide" Target="slides/slide169.xml"/><Relationship Id="rId179" Type="http://schemas.openxmlformats.org/officeDocument/2006/relationships/slide" Target="slides/slide170.xml"/><Relationship Id="rId180" Type="http://schemas.openxmlformats.org/officeDocument/2006/relationships/slide" Target="slides/slide171.xml"/><Relationship Id="rId181" Type="http://schemas.openxmlformats.org/officeDocument/2006/relationships/slide" Target="slides/slide172.xml"/><Relationship Id="rId182" Type="http://schemas.openxmlformats.org/officeDocument/2006/relationships/slide" Target="slides/slide173.xml"/><Relationship Id="rId183" Type="http://schemas.openxmlformats.org/officeDocument/2006/relationships/slide" Target="slides/slide174.xml"/><Relationship Id="rId184" Type="http://schemas.openxmlformats.org/officeDocument/2006/relationships/slide" Target="slides/slide175.xml"/><Relationship Id="rId185" Type="http://schemas.openxmlformats.org/officeDocument/2006/relationships/slide" Target="slides/slide176.xml"/><Relationship Id="rId186" Type="http://schemas.openxmlformats.org/officeDocument/2006/relationships/slide" Target="slides/slide177.xml"/><Relationship Id="rId187" Type="http://schemas.openxmlformats.org/officeDocument/2006/relationships/slide" Target="slides/slide178.xml"/><Relationship Id="rId188" Type="http://schemas.openxmlformats.org/officeDocument/2006/relationships/slide" Target="slides/slide179.xml"/><Relationship Id="rId189" Type="http://schemas.openxmlformats.org/officeDocument/2006/relationships/slide" Target="slides/slide180.xml"/><Relationship Id="rId190" Type="http://schemas.openxmlformats.org/officeDocument/2006/relationships/slide" Target="slides/slide181.xml"/><Relationship Id="rId191" Type="http://schemas.openxmlformats.org/officeDocument/2006/relationships/slide" Target="slides/slide182.xml"/><Relationship Id="rId192" Type="http://schemas.openxmlformats.org/officeDocument/2006/relationships/slide" Target="slides/slide183.xml"/><Relationship Id="rId193" Type="http://schemas.openxmlformats.org/officeDocument/2006/relationships/slide" Target="slides/slide184.xml"/><Relationship Id="rId194" Type="http://schemas.openxmlformats.org/officeDocument/2006/relationships/slide" Target="slides/slide185.xml"/><Relationship Id="rId195" Type="http://schemas.openxmlformats.org/officeDocument/2006/relationships/slide" Target="slides/slide186.xml"/><Relationship Id="rId196" Type="http://schemas.openxmlformats.org/officeDocument/2006/relationships/slide" Target="slides/slide187.xml"/><Relationship Id="rId197" Type="http://schemas.openxmlformats.org/officeDocument/2006/relationships/slide" Target="slides/slide18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25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jpeg"/><Relationship Id="rId3" Type="http://schemas.openxmlformats.org/officeDocument/2006/relationships/slideLayout" Target="../slideLayouts/slideLayout13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slideLayout" Target="../slideLayouts/slideLayout13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slideLayout" Target="../slideLayouts/slideLayout13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slideLayout" Target="../slideLayouts/slideLayout13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102.jpeg"/><Relationship Id="rId2" Type="http://schemas.openxmlformats.org/officeDocument/2006/relationships/slideLayout" Target="../slideLayouts/slideLayout13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103.jpeg"/><Relationship Id="rId2" Type="http://schemas.openxmlformats.org/officeDocument/2006/relationships/slideLayout" Target="../slideLayouts/slideLayout2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25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25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49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Relationship Id="rId9" Type="http://schemas.openxmlformats.org/officeDocument/2006/relationships/image" Target="../media/image115.jpeg"/><Relationship Id="rId10" Type="http://schemas.openxmlformats.org/officeDocument/2006/relationships/image" Target="../media/image116.jpeg"/><Relationship Id="rId11" Type="http://schemas.openxmlformats.org/officeDocument/2006/relationships/slideLayout" Target="../slideLayouts/slideLayout25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7" Type="http://schemas.openxmlformats.org/officeDocument/2006/relationships/image" Target="../media/image123.jpeg"/><Relationship Id="rId8" Type="http://schemas.openxmlformats.org/officeDocument/2006/relationships/image" Target="../media/image124.jpeg"/><Relationship Id="rId9" Type="http://schemas.openxmlformats.org/officeDocument/2006/relationships/slideLayout" Target="../slideLayouts/slideLayout25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5" Type="http://schemas.openxmlformats.org/officeDocument/2006/relationships/slideLayout" Target="../slideLayouts/slideLayout25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6" Type="http://schemas.openxmlformats.org/officeDocument/2006/relationships/image" Target="../media/image134.jpeg"/><Relationship Id="rId7" Type="http://schemas.openxmlformats.org/officeDocument/2006/relationships/image" Target="../media/image135.jpeg"/><Relationship Id="rId8" Type="http://schemas.openxmlformats.org/officeDocument/2006/relationships/image" Target="../media/image136.jpeg"/><Relationship Id="rId9" Type="http://schemas.openxmlformats.org/officeDocument/2006/relationships/image" Target="../media/image137.jpeg"/><Relationship Id="rId10" Type="http://schemas.openxmlformats.org/officeDocument/2006/relationships/slideLayout" Target="../slideLayouts/slideLayout25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8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slideLayout" Target="../slideLayouts/slideLayout25.xml"/>
</Relationships>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140.xml.rels><?xml version="1.0" encoding="UTF-8"?>
<Relationships xmlns="http://schemas.openxmlformats.org/package/2006/relationships"><Relationship Id="rId1" Type="http://schemas.openxmlformats.org/officeDocument/2006/relationships/image" Target="../media/image139.jpeg"/><Relationship Id="rId2" Type="http://schemas.openxmlformats.org/officeDocument/2006/relationships/slideLayout" Target="../slideLayouts/slideLayout25.xml"/>
</Relationships>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2.xml.rels><?xml version="1.0" encoding="UTF-8"?>
<Relationships xmlns="http://schemas.openxmlformats.org/package/2006/relationships"><Relationship Id="rId1" Type="http://schemas.openxmlformats.org/officeDocument/2006/relationships/image" Target="../media/image140.jpeg"/><Relationship Id="rId2" Type="http://schemas.openxmlformats.org/officeDocument/2006/relationships/slideLayout" Target="../slideLayouts/slideLayout25.xml"/>
</Relationships>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4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slideLayout" Target="../slideLayouts/slideLayout25.xml"/>
</Relationships>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6.xml.rels><?xml version="1.0" encoding="UTF-8"?>
<Relationships xmlns="http://schemas.openxmlformats.org/package/2006/relationships"><Relationship Id="rId1" Type="http://schemas.openxmlformats.org/officeDocument/2006/relationships/image" Target="../media/image142.jpeg"/><Relationship Id="rId2" Type="http://schemas.openxmlformats.org/officeDocument/2006/relationships/image" Target="../media/image143.jpeg"/><Relationship Id="rId3" Type="http://schemas.openxmlformats.org/officeDocument/2006/relationships/slideLayout" Target="../slideLayouts/slideLayout25.xml"/>
</Relationships>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8.xml.rels><?xml version="1.0" encoding="UTF-8"?>
<Relationships xmlns="http://schemas.openxmlformats.org/package/2006/relationships"><Relationship Id="rId1" Type="http://schemas.openxmlformats.org/officeDocument/2006/relationships/image" Target="../media/image144.jpeg"/><Relationship Id="rId2" Type="http://schemas.openxmlformats.org/officeDocument/2006/relationships/slideLayout" Target="../slideLayouts/slideLayout25.xml"/>
</Relationships>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150.xml.rels><?xml version="1.0" encoding="UTF-8"?>
<Relationships xmlns="http://schemas.openxmlformats.org/package/2006/relationships"><Relationship Id="rId1" Type="http://schemas.openxmlformats.org/officeDocument/2006/relationships/image" Target="../media/image145.jpeg"/><Relationship Id="rId2" Type="http://schemas.openxmlformats.org/officeDocument/2006/relationships/slideLayout" Target="../slideLayouts/slideLayout25.xml"/>
</Relationships>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2.xml.rels><?xml version="1.0" encoding="UTF-8"?>
<Relationships xmlns="http://schemas.openxmlformats.org/package/2006/relationships"><Relationship Id="rId1" Type="http://schemas.openxmlformats.org/officeDocument/2006/relationships/image" Target="../media/image146.jpeg"/><Relationship Id="rId2" Type="http://schemas.openxmlformats.org/officeDocument/2006/relationships/image" Target="../media/image147.jpeg"/><Relationship Id="rId3" Type="http://schemas.openxmlformats.org/officeDocument/2006/relationships/slideLayout" Target="../slideLayouts/slideLayout25.xml"/>
</Relationships>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59.xml.rels><?xml version="1.0" encoding="UTF-8"?>
<Relationships xmlns="http://schemas.openxmlformats.org/package/2006/relationships"><Relationship Id="rId1" Type="http://schemas.openxmlformats.org/officeDocument/2006/relationships/image" Target="../media/image148.jpeg"/><Relationship Id="rId2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61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slideLayout" Target="../slideLayouts/slideLayout13.xml"/>
</Relationships>
</file>

<file path=ppt/slides/_rels/slide162.xml.rels><?xml version="1.0" encoding="UTF-8"?>
<Relationships xmlns="http://schemas.openxmlformats.org/package/2006/relationships"><Relationship Id="rId1" Type="http://schemas.openxmlformats.org/officeDocument/2006/relationships/image" Target="../media/image150.jpeg"/><Relationship Id="rId2" Type="http://schemas.openxmlformats.org/officeDocument/2006/relationships/slideLayout" Target="../slideLayouts/slideLayout13.xml"/>
</Relationships>
</file>

<file path=ppt/slides/_rels/slide163.xml.rels><?xml version="1.0" encoding="UTF-8"?>
<Relationships xmlns="http://schemas.openxmlformats.org/package/2006/relationships"><Relationship Id="rId1" Type="http://schemas.openxmlformats.org/officeDocument/2006/relationships/image" Target="../media/image151.jpeg"/><Relationship Id="rId2" Type="http://schemas.openxmlformats.org/officeDocument/2006/relationships/slideLayout" Target="../slideLayouts/slideLayout37.xml"/>
</Relationships>
</file>

<file path=ppt/slides/_rels/slide164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jpeg"/><Relationship Id="rId3" Type="http://schemas.openxmlformats.org/officeDocument/2006/relationships/slideLayout" Target="../slideLayouts/slideLayout37.xml"/>
</Relationships>
</file>

<file path=ppt/slides/_rels/slide165.xml.rels><?xml version="1.0" encoding="UTF-8"?>
<Relationships xmlns="http://schemas.openxmlformats.org/package/2006/relationships"><Relationship Id="rId1" Type="http://schemas.openxmlformats.org/officeDocument/2006/relationships/image" Target="../media/image154.jpeg"/><Relationship Id="rId2" Type="http://schemas.openxmlformats.org/officeDocument/2006/relationships/slideLayout" Target="../slideLayouts/slideLayout37.xml"/>
</Relationships>
</file>

<file path=ppt/slides/_rels/slide166.xml.rels><?xml version="1.0" encoding="UTF-8"?>
<Relationships xmlns="http://schemas.openxmlformats.org/package/2006/relationships"><Relationship Id="rId1" Type="http://schemas.openxmlformats.org/officeDocument/2006/relationships/image" Target="../media/image155.jpeg"/><Relationship Id="rId2" Type="http://schemas.openxmlformats.org/officeDocument/2006/relationships/image" Target="../media/image156.jpeg"/><Relationship Id="rId3" Type="http://schemas.openxmlformats.org/officeDocument/2006/relationships/slideLayout" Target="../slideLayouts/slideLayout37.xml"/>
</Relationships>
</file>

<file path=ppt/slides/_rels/slide167.xml.rels><?xml version="1.0" encoding="UTF-8"?>
<Relationships xmlns="http://schemas.openxmlformats.org/package/2006/relationships"><Relationship Id="rId1" Type="http://schemas.openxmlformats.org/officeDocument/2006/relationships/image" Target="../media/image157.jpeg"/><Relationship Id="rId2" Type="http://schemas.openxmlformats.org/officeDocument/2006/relationships/slideLayout" Target="../slideLayouts/slideLayout37.xml"/>
</Relationships>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0.xml.rels><?xml version="1.0" encoding="UTF-8"?>
<Relationships xmlns="http://schemas.openxmlformats.org/package/2006/relationships"><Relationship Id="rId1" Type="http://schemas.openxmlformats.org/officeDocument/2006/relationships/image" Target="../media/image158.jpeg"/><Relationship Id="rId2" Type="http://schemas.openxmlformats.org/officeDocument/2006/relationships/slideLayout" Target="../slideLayouts/slideLayout61.xml"/>
</Relationships>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72.xml.rels><?xml version="1.0" encoding="UTF-8"?>
<Relationships xmlns="http://schemas.openxmlformats.org/package/2006/relationships"><Relationship Id="rId1" Type="http://schemas.openxmlformats.org/officeDocument/2006/relationships/image" Target="../media/image159.jpeg"/><Relationship Id="rId2" Type="http://schemas.openxmlformats.org/officeDocument/2006/relationships/slideLayout" Target="../slideLayouts/slideLayout61.xml"/>
</Relationships>
</file>

<file path=ppt/slides/_rels/slide173.xml.rels><?xml version="1.0" encoding="UTF-8"?>
<Relationships xmlns="http://schemas.openxmlformats.org/package/2006/relationships"><Relationship Id="rId1" Type="http://schemas.openxmlformats.org/officeDocument/2006/relationships/image" Target="../media/image160.jpeg"/><Relationship Id="rId2" Type="http://schemas.openxmlformats.org/officeDocument/2006/relationships/slideLayout" Target="../slideLayouts/slideLayout61.xml"/>
</Relationships>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75.xml.rels><?xml version="1.0" encoding="UTF-8"?>
<Relationships xmlns="http://schemas.openxmlformats.org/package/2006/relationships"><Relationship Id="rId1" Type="http://schemas.openxmlformats.org/officeDocument/2006/relationships/image" Target="../media/image161.jpeg"/><Relationship Id="rId2" Type="http://schemas.openxmlformats.org/officeDocument/2006/relationships/image" Target="../media/image162.jpeg"/><Relationship Id="rId3" Type="http://schemas.openxmlformats.org/officeDocument/2006/relationships/slideLayout" Target="../slideLayouts/slideLayout61.xml"/>
</Relationships>
</file>

<file path=ppt/slides/_rels/slide176.xml.rels><?xml version="1.0" encoding="UTF-8"?>
<Relationships xmlns="http://schemas.openxmlformats.org/package/2006/relationships"><Relationship Id="rId1" Type="http://schemas.openxmlformats.org/officeDocument/2006/relationships/image" Target="../media/image163.jpeg"/><Relationship Id="rId2" Type="http://schemas.openxmlformats.org/officeDocument/2006/relationships/image" Target="../media/image164.jpeg"/><Relationship Id="rId3" Type="http://schemas.openxmlformats.org/officeDocument/2006/relationships/slideLayout" Target="../slideLayouts/slideLayout61.xml"/>
</Relationships>
</file>

<file path=ppt/slides/_rels/slide177.xml.rels><?xml version="1.0" encoding="UTF-8"?>
<Relationships xmlns="http://schemas.openxmlformats.org/package/2006/relationships"><Relationship Id="rId1" Type="http://schemas.openxmlformats.org/officeDocument/2006/relationships/image" Target="../media/image165.jpeg"/><Relationship Id="rId2" Type="http://schemas.openxmlformats.org/officeDocument/2006/relationships/image" Target="../media/image166.jpeg"/><Relationship Id="rId3" Type="http://schemas.openxmlformats.org/officeDocument/2006/relationships/slideLayout" Target="../slideLayouts/slideLayout61.xml"/>
</Relationships>
</file>

<file path=ppt/slides/_rels/slide178.xml.rels><?xml version="1.0" encoding="UTF-8"?>
<Relationships xmlns="http://schemas.openxmlformats.org/package/2006/relationships"><Relationship Id="rId1" Type="http://schemas.openxmlformats.org/officeDocument/2006/relationships/image" Target="../media/image167.jpeg"/><Relationship Id="rId2" Type="http://schemas.openxmlformats.org/officeDocument/2006/relationships/slideLayout" Target="../slideLayouts/slideLayout61.xml"/>
</Relationships>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0.xml.rels><?xml version="1.0" encoding="UTF-8"?>
<Relationships xmlns="http://schemas.openxmlformats.org/package/2006/relationships"><Relationship Id="rId1" Type="http://schemas.openxmlformats.org/officeDocument/2006/relationships/image" Target="../media/image168.jpeg"/><Relationship Id="rId2" Type="http://schemas.openxmlformats.org/officeDocument/2006/relationships/image" Target="../media/image169.jpeg"/><Relationship Id="rId3" Type="http://schemas.openxmlformats.org/officeDocument/2006/relationships/slideLayout" Target="../slideLayouts/slideLayout37.xml"/>
</Relationships>
</file>

<file path=ppt/slides/_rels/slide181.xml.rels><?xml version="1.0" encoding="UTF-8"?>
<Relationships xmlns="http://schemas.openxmlformats.org/package/2006/relationships"><Relationship Id="rId1" Type="http://schemas.openxmlformats.org/officeDocument/2006/relationships/image" Target="../media/image170.jpeg"/><Relationship Id="rId2" Type="http://schemas.openxmlformats.org/officeDocument/2006/relationships/slideLayout" Target="../slideLayouts/slideLayout37.xml"/>
</Relationships>
</file>

<file path=ppt/slides/_rels/slide182.xml.rels><?xml version="1.0" encoding="UTF-8"?>
<Relationships xmlns="http://schemas.openxmlformats.org/package/2006/relationships"><Relationship Id="rId1" Type="http://schemas.openxmlformats.org/officeDocument/2006/relationships/image" Target="../media/image171.jpeg"/><Relationship Id="rId2" Type="http://schemas.openxmlformats.org/officeDocument/2006/relationships/image" Target="../media/image172.jpeg"/><Relationship Id="rId3" Type="http://schemas.openxmlformats.org/officeDocument/2006/relationships/slideLayout" Target="../slideLayouts/slideLayout37.xml"/>
</Relationships>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wmf"/><Relationship Id="rId4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2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2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2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2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2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2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2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2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332352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ff0000"/>
                </a:solidFill>
                <a:latin typeface="Arial"/>
                <a:ea typeface="DejaVu Sans"/>
              </a:rPr>
              <a:t>"razionale  della Scintigrafia Linfatica e Linfoghiandolare segmentaria nel Linfedema"</a:t>
            </a:r>
            <a:endParaRPr b="0" lang="it-IT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Dott. Michele Povolato.</a:t>
            </a:r>
            <a:endParaRPr b="0" lang="it-IT" sz="3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michele.povolato@asufc.sanita.fvg.it.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0" y="1199880"/>
            <a:ext cx="9136440" cy="774720"/>
          </a:xfrm>
          <a:prstGeom prst="rect">
            <a:avLst/>
          </a:prstGeom>
          <a:noFill/>
          <a:ln w="284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DIPARTIMENTO DI DIAGNOSTICA PER IMMAGINI</a:t>
            </a:r>
            <a:endParaRPr b="0" lang="it-IT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S.O.C. Medicina Nucleare 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Direttore Dott. Fernando Di Gregorio.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306" name="Picture 2" descr="Azienda Sanitaria Universitaria Integrata di Udine"/>
          <p:cNvPicPr/>
          <p:nvPr/>
        </p:nvPicPr>
        <p:blipFill>
          <a:blip r:embed="rId1"/>
          <a:stretch/>
        </p:blipFill>
        <p:spPr>
          <a:xfrm>
            <a:off x="1734480" y="46440"/>
            <a:ext cx="5879520" cy="114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0" y="0"/>
            <a:ext cx="913788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I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338" name="Immagine 2" descr=""/>
          <p:cNvPicPr/>
          <p:nvPr/>
        </p:nvPicPr>
        <p:blipFill>
          <a:blip r:embed="rId1"/>
          <a:srcRect l="0" t="7787" r="0" b="0"/>
          <a:stretch/>
        </p:blipFill>
        <p:spPr>
          <a:xfrm>
            <a:off x="1058400" y="1982520"/>
            <a:ext cx="7021440" cy="4869360"/>
          </a:xfrm>
          <a:prstGeom prst="rect">
            <a:avLst/>
          </a:prstGeom>
          <a:ln w="0"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2555640" y="372276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3"/>
          <p:cNvSpPr/>
          <p:nvPr/>
        </p:nvSpPr>
        <p:spPr>
          <a:xfrm>
            <a:off x="6084000" y="372276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- EDEMA TRUMATICO in sportivo (GINOCCHIATA).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98" name="Immagine 450" descr=""/>
          <p:cNvPicPr/>
          <p:nvPr/>
        </p:nvPicPr>
        <p:blipFill>
          <a:blip r:embed="rId1"/>
          <a:srcRect l="0" t="8397" r="1064" b="0"/>
          <a:stretch/>
        </p:blipFill>
        <p:spPr>
          <a:xfrm>
            <a:off x="216000" y="981360"/>
            <a:ext cx="8345160" cy="5869800"/>
          </a:xfrm>
          <a:prstGeom prst="rect">
            <a:avLst/>
          </a:prstGeom>
          <a:ln w="0">
            <a:noFill/>
          </a:ln>
        </p:spPr>
      </p:pic>
      <p:sp>
        <p:nvSpPr>
          <p:cNvPr id="699" name="CustomShape 2"/>
          <p:cNvSpPr/>
          <p:nvPr/>
        </p:nvSpPr>
        <p:spPr>
          <a:xfrm>
            <a:off x="5112000" y="3744000"/>
            <a:ext cx="1288800" cy="2153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-ELEFANTIASI: NON E’ UN LINFEDEMA CLASSICO, MA E’ L’ORGANIZZAZIONE DEL LINFEDEMA (FIBROSI).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701" name="Immagine 453" descr=""/>
          <p:cNvPicPr/>
          <p:nvPr/>
        </p:nvPicPr>
        <p:blipFill>
          <a:blip r:embed="rId1"/>
          <a:srcRect l="0" t="8836" r="0" b="0"/>
          <a:stretch/>
        </p:blipFill>
        <p:spPr>
          <a:xfrm>
            <a:off x="179640" y="1008000"/>
            <a:ext cx="8778960" cy="5883840"/>
          </a:xfrm>
          <a:prstGeom prst="rect">
            <a:avLst/>
          </a:prstGeom>
          <a:ln w="0">
            <a:noFill/>
          </a:ln>
        </p:spPr>
      </p:pic>
      <p:sp>
        <p:nvSpPr>
          <p:cNvPr id="702" name="CustomShape 2"/>
          <p:cNvSpPr/>
          <p:nvPr/>
        </p:nvSpPr>
        <p:spPr>
          <a:xfrm>
            <a:off x="432360" y="3312000"/>
            <a:ext cx="2080800" cy="3017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800000"/>
                </a:solidFill>
                <a:latin typeface="Arial"/>
                <a:ea typeface="DejaVu Sans"/>
              </a:rPr>
              <a:t>-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ERISIPELA: aspetto a «manicotto» del solo distretto superficiale.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704" name="Immagine 456" descr=""/>
          <p:cNvPicPr/>
          <p:nvPr/>
        </p:nvPicPr>
        <p:blipFill>
          <a:blip r:embed="rId1"/>
          <a:srcRect l="0" t="8836" r="0" b="0"/>
          <a:stretch/>
        </p:blipFill>
        <p:spPr>
          <a:xfrm>
            <a:off x="352800" y="1067040"/>
            <a:ext cx="8352360" cy="5784120"/>
          </a:xfrm>
          <a:prstGeom prst="rect">
            <a:avLst/>
          </a:prstGeom>
          <a:ln w="0">
            <a:noFill/>
          </a:ln>
        </p:spPr>
      </p:pic>
      <p:sp>
        <p:nvSpPr>
          <p:cNvPr id="705" name="CustomShape 2"/>
          <p:cNvSpPr/>
          <p:nvPr/>
        </p:nvSpPr>
        <p:spPr>
          <a:xfrm>
            <a:off x="432360" y="4536000"/>
            <a:ext cx="1432800" cy="1793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2" descr="C:\Users\principale\Desktop\MICHELE\LINFOSCINTIGRAFIA LINFEDEMA\SECONDARIO\Mantoan Roberto LINFEDEMA CRONICO PARANEOPLASTICO 05-03-1947\2011-05-27\28.jpg"/>
          <p:cNvPicPr/>
          <p:nvPr/>
        </p:nvPicPr>
        <p:blipFill>
          <a:blip r:embed="rId1"/>
          <a:srcRect l="0" t="9697" r="0" b="0"/>
          <a:stretch/>
        </p:blipFill>
        <p:spPr>
          <a:xfrm>
            <a:off x="59760" y="664920"/>
            <a:ext cx="9018360" cy="6186960"/>
          </a:xfrm>
          <a:prstGeom prst="rect">
            <a:avLst/>
          </a:prstGeom>
          <a:ln w="0">
            <a:noFill/>
          </a:ln>
        </p:spPr>
      </p:pic>
      <p:sp>
        <p:nvSpPr>
          <p:cNvPr id="707" name="CustomShape 1"/>
          <p:cNvSpPr/>
          <p:nvPr/>
        </p:nvSpPr>
        <p:spPr>
          <a:xfrm>
            <a:off x="33480" y="188640"/>
            <a:ext cx="8977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E QUESTO? COME SI PRESENTA UN’ERISIPELA ALLA PET-TC.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- “FOCALITA’ “: PER UN COLLETTORE LINFATICO SUPERFICIALE                                                                                  DILATATO IN UN PUNTO.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709" name="Immagine 459" descr=""/>
          <p:cNvPicPr/>
          <p:nvPr/>
        </p:nvPicPr>
        <p:blipFill>
          <a:blip r:embed="rId1"/>
          <a:srcRect l="0" t="6400" r="52670" b="3305"/>
          <a:stretch/>
        </p:blipFill>
        <p:spPr>
          <a:xfrm>
            <a:off x="0" y="908640"/>
            <a:ext cx="4313520" cy="5856120"/>
          </a:xfrm>
          <a:prstGeom prst="rect">
            <a:avLst/>
          </a:prstGeom>
          <a:ln w="0">
            <a:noFill/>
          </a:ln>
        </p:spPr>
      </p:pic>
      <p:pic>
        <p:nvPicPr>
          <p:cNvPr id="710" name="Immagine 460" descr=""/>
          <p:cNvPicPr/>
          <p:nvPr/>
        </p:nvPicPr>
        <p:blipFill>
          <a:blip r:embed="rId2"/>
          <a:srcRect l="1047" t="11650" r="5114" b="24301"/>
          <a:stretch/>
        </p:blipFill>
        <p:spPr>
          <a:xfrm rot="43800">
            <a:off x="3964680" y="3200040"/>
            <a:ext cx="5135760" cy="2657520"/>
          </a:xfrm>
          <a:prstGeom prst="rect">
            <a:avLst/>
          </a:prstGeom>
          <a:ln w="0">
            <a:noFill/>
          </a:ln>
        </p:spPr>
      </p:pic>
      <p:sp>
        <p:nvSpPr>
          <p:cNvPr id="711" name="Line 2"/>
          <p:cNvSpPr/>
          <p:nvPr/>
        </p:nvSpPr>
        <p:spPr>
          <a:xfrm flipH="1" flipV="1">
            <a:off x="1656000" y="4536000"/>
            <a:ext cx="3384000" cy="72000"/>
          </a:xfrm>
          <a:prstGeom prst="line">
            <a:avLst/>
          </a:prstGeom>
          <a:ln w="38160">
            <a:solidFill>
              <a:srgbClr val="cc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CustomShape 3"/>
          <p:cNvSpPr/>
          <p:nvPr/>
        </p:nvSpPr>
        <p:spPr>
          <a:xfrm>
            <a:off x="648000" y="4032000"/>
            <a:ext cx="713160" cy="92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8760">
              <a:lnSpc>
                <a:spcPct val="100000"/>
              </a:lnSpc>
              <a:buClr>
                <a:srgbClr val="ff3300"/>
              </a:buClr>
              <a:buFont typeface="StarSymbol"/>
              <a:buChar char="-"/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ESITI DELLA R.T.: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CON QUADRI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LINFOSCINTIGRAFICI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SCONCERTANTI.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714" name="Picture 2" descr="E:\Calligaris Enzo 20-10-1952\13zz.jpg"/>
          <p:cNvPicPr/>
          <p:nvPr/>
        </p:nvPicPr>
        <p:blipFill>
          <a:blip r:embed="rId1"/>
          <a:srcRect l="-213" t="7164" r="53207" b="0"/>
          <a:stretch/>
        </p:blipFill>
        <p:spPr>
          <a:xfrm>
            <a:off x="3996000" y="7920"/>
            <a:ext cx="4963320" cy="684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0" y="7920"/>
            <a:ext cx="9137160" cy="46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37680">
              <a:lnSpc>
                <a:spcPct val="100000"/>
              </a:lnSpc>
              <a:buClr>
                <a:srgbClr val="ff3300"/>
              </a:buClr>
              <a:buFont typeface="StarSymbol"/>
              <a:buChar char="-"/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- ESITI DI INTERVENTI CHIRURGICI, POSSONO SIMULARE QUADRI DI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3300"/>
                </a:solidFill>
                <a:latin typeface="Arial"/>
                <a:ea typeface="DejaVu Sans"/>
              </a:rPr>
              <a:t>LINFEDEMA CIRCOSCRITTI: ES. IN INTERVENTI DI CH. PLASTICA, CON L’ACCUMULO NEL TRATTO PIU’ DISTALE DELLA CICATRICE.  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716" name="Picture 2" descr="E:\ESAMI\Coco Stella 27-01-1958i\06aa.jpg"/>
          <p:cNvPicPr/>
          <p:nvPr/>
        </p:nvPicPr>
        <p:blipFill>
          <a:blip r:embed="rId1"/>
          <a:srcRect l="0" t="8375" r="52727" b="5983"/>
          <a:stretch/>
        </p:blipFill>
        <p:spPr>
          <a:xfrm>
            <a:off x="325440" y="1052640"/>
            <a:ext cx="4241160" cy="5722560"/>
          </a:xfrm>
          <a:prstGeom prst="rect">
            <a:avLst/>
          </a:prstGeom>
          <a:ln w="0">
            <a:noFill/>
          </a:ln>
        </p:spPr>
      </p:pic>
      <p:sp>
        <p:nvSpPr>
          <p:cNvPr id="717" name="CustomShape 2"/>
          <p:cNvSpPr/>
          <p:nvPr/>
        </p:nvSpPr>
        <p:spPr>
          <a:xfrm>
            <a:off x="1115640" y="4653000"/>
            <a:ext cx="786600" cy="92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3"/>
          <p:cNvSpPr/>
          <p:nvPr/>
        </p:nvSpPr>
        <p:spPr>
          <a:xfrm>
            <a:off x="3132000" y="4653000"/>
            <a:ext cx="786600" cy="92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720" name="CustomShape 2"/>
          <p:cNvSpPr/>
          <p:nvPr/>
        </p:nvSpPr>
        <p:spPr>
          <a:xfrm>
            <a:off x="-3960" y="1845000"/>
            <a:ext cx="9136800" cy="17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COSI’ IL REFERTO 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DEL MEDICO NUCLEARE: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CustomShape 1"/>
          <p:cNvSpPr/>
          <p:nvPr/>
        </p:nvSpPr>
        <p:spPr>
          <a:xfrm>
            <a:off x="0" y="5760"/>
            <a:ext cx="9137880" cy="694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3200" spc="-1" strike="noStrike">
                <a:solidFill>
                  <a:srgbClr val="002060"/>
                </a:solidFill>
                <a:latin typeface="Arial"/>
                <a:ea typeface="DejaVu Sans"/>
              </a:rPr>
              <a:t>IL MIO REFERTO riporta sempre:</a:t>
            </a:r>
            <a:endParaRPr b="0" lang="it-IT" sz="32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3200" spc="-1" strike="noStrike">
                <a:solidFill>
                  <a:srgbClr val="0070c0"/>
                </a:solidFill>
                <a:latin typeface="Arial"/>
                <a:ea typeface="DejaVu Sans"/>
              </a:rPr>
              <a:t>la «DIAGNOSI DELLO SPECIALISTA».</a:t>
            </a:r>
            <a:endParaRPr b="0" lang="it-IT" sz="32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PER OGNI ARTO:</a:t>
            </a:r>
            <a:endParaRPr b="0" lang="it-IT" sz="32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1) FASE DI TRANSITO:</a:t>
            </a:r>
            <a:r>
              <a:rPr b="0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SE IL RF LASCIA PUNTO D'INIEZIONE NEI PRIMI 5 min.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AD 1 ORA INIEZIONE DOPO SFORZO FISICO (45 min.):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a) COLLETTORI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MEDIALI (superficiale) o MEDI (profondo),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ANT. LAT. POST. e COLLATERALI (sempre patologico)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eventuale ARTO SUP. MASCAGNI/KAPLAN.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b) CONCENTRAZIONE RF NEL DERMA (DBF):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SEDE, INTENSITA‘, ESTENSIONE (%).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CustomShape 1"/>
          <p:cNvSpPr/>
          <p:nvPr/>
        </p:nvSpPr>
        <p:spPr>
          <a:xfrm>
            <a:off x="-21960" y="0"/>
            <a:ext cx="9137880" cy="648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09440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c) LINFONODI (INTENSITA’, ESTENSIONE, %):</a:t>
            </a: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GOMITO/CAVO POPLITEO,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ASCELLARI/INGUINALI,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INFRA/PETTORALI/PELVICI/PARA-AORTICI,</a:t>
            </a: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MEDIASTINICI.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32000" indent="-316440">
              <a:lnSpc>
                <a:spcPct val="100000"/>
              </a:lnSpc>
              <a:buClr>
                <a:srgbClr val="ffffff"/>
              </a:buClr>
              <a:buSzPct val="45000"/>
              <a:buFont typeface="StarSymbol"/>
              <a:buChar char="l"/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3) VALUTAZIONE A 2 ORE DOPO RIPOSO ASSOLUTO: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SE VARIA LA CONCENTRAZIONE, NUOVI REPERTI, SPECIE IN ADDOME.</a:t>
            </a: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4) ATTIVITA' EPATICA </a:t>
            </a:r>
            <a:r>
              <a:rPr b="0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(intensità/se varia nel tempo).</a:t>
            </a: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5) EVENTUALE SBOCCO DOTTO-TORACICO IN</a:t>
            </a: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SUCCLAVIA. </a:t>
            </a: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6) CALCOLO SEMIQUANTITUATIVO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: 14.1&lt;N&lt;41.</a:t>
            </a:r>
            <a:endParaRPr b="0" lang="it-IT" sz="2800" spc="-1" strike="noStrike">
              <a:latin typeface="Arial"/>
            </a:endParaRPr>
          </a:p>
          <a:p>
            <a:pPr marL="109440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0" y="0"/>
            <a:ext cx="913788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II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342" name="Picture 3" descr="C:\Users\principale\Desktop\MICHELE\ESAMI\Cjapi Adelina 07-04-1966\2018-09-20\zz.jpg"/>
          <p:cNvPicPr/>
          <p:nvPr/>
        </p:nvPicPr>
        <p:blipFill>
          <a:blip r:embed="rId1"/>
          <a:srcRect l="0" t="7761" r="0" b="7462"/>
          <a:stretch/>
        </p:blipFill>
        <p:spPr>
          <a:xfrm>
            <a:off x="888120" y="1918080"/>
            <a:ext cx="7361280" cy="493092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2"/>
          <p:cNvSpPr/>
          <p:nvPr/>
        </p:nvSpPr>
        <p:spPr>
          <a:xfrm>
            <a:off x="6221880" y="4264920"/>
            <a:ext cx="353880" cy="16502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CustomShape 3"/>
          <p:cNvSpPr/>
          <p:nvPr/>
        </p:nvSpPr>
        <p:spPr>
          <a:xfrm>
            <a:off x="2555640" y="4293000"/>
            <a:ext cx="353880" cy="16502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CustomShape 1"/>
          <p:cNvSpPr/>
          <p:nvPr/>
        </p:nvSpPr>
        <p:spPr>
          <a:xfrm>
            <a:off x="0" y="0"/>
            <a:ext cx="9137880" cy="66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Lo studio linfoscintigrafico eseguito con 99mTc.Nanocoll, è stato acquisito per la valutazione del deflusso linfatico superficiale lungo gli arti inferiori: </a:t>
            </a: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in verosimile disturbo organico del circolo linfatico dell'arto inferiore destro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svelato da erisipela recidivante.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Iniezione intradermica a livello della base del primo-secondo dito dei piedi: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Si segnala un'asimmetria nella risalita del radiofarmaco lungo i linfatici superficiali degl'arti inferiori, dal punto d'iniezione: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Symbol"/>
                <a:ea typeface="Symbol"/>
              </a:rPr>
              <a:t></a:t>
            </a:r>
            <a:r>
              <a:rPr b="0" lang="it-IT" sz="1400" spc="-1" strike="noStrike">
                <a:solidFill>
                  <a:srgbClr val="000000"/>
                </a:solidFill>
                <a:latin typeface="Symbol"/>
                <a:ea typeface="Symbol"/>
              </a:rPr>
              <a:t>	</a:t>
            </a: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a destra: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 in fase di transito del radiofarmaco (5') non si rileva la risalita dal punto d'iniezione. Ad un'ora dall'iniezione, dopo lo sforzo fisico: si rileva una lieve, sfumata, attività ad alcuni collettori linfatici mediali, medi e laterali del piede/gamba/coscia. Non si rileva alcuna sicura concentrazione del radiofarmaco ai tessuti molli di tutto l'arto (DBF). Solo in proiezione posteriore si rileva un discreto accumulo a due linfonodi del cavo popliteo (0.4% della radioattività iniettata). Netto l'accumulo del radiofarmaco ad alcuni linfonodi inguinali e pelvici modeste tracce di radioattività ai linfonodi para-aortici, ma in percentuale nettamente inferiore rispetto ai controlaterali. Nella fase tardiva (due ore): modesto diffuso incremento della radioattività nel tempo.</a:t>
            </a:r>
            <a:endParaRPr b="0" lang="it-IT" sz="1400" spc="-1" strike="noStrike">
              <a:latin typeface="Arial"/>
            </a:endParaRPr>
          </a:p>
          <a:p>
            <a:pPr marL="286560" indent="-279720" algn="just">
              <a:lnSpc>
                <a:spcPct val="100000"/>
              </a:lnSpc>
              <a:buClr>
                <a:srgbClr val="000000"/>
              </a:buClr>
              <a:buFont typeface="Symbol"/>
              <a:buChar char="·"/>
              <a:tabLst>
                <a:tab algn="l" pos="0"/>
              </a:tabLst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a sinistra: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 in fase di transito del radiofarmaco (5') non si rileva la risalita dal punto d'iniezione. Ad un'ora dall'iniezione, dopo lo sforzo fisico: netta concentrazione del radiofarmaco lungo i collettori linfatici mediali dell'arto inferiore e laterali della gamba. Non si rileva alcuna radioattività ai tessuti molli di tutto l'arto (DBF). Netto l'accumulo del radiofarmaco ai linfonodi inguinali pelvici e para-aortici. A due ore dall'iniezione diffuso incremento della radioattività.</a:t>
            </a:r>
            <a:endParaRPr b="0" lang="it-IT" sz="1400" spc="-1" strike="noStrike">
              <a:latin typeface="Arial"/>
            </a:endParaRPr>
          </a:p>
          <a:p>
            <a:pPr marL="286560" indent="-279720" algn="just">
              <a:lnSpc>
                <a:spcPct val="100000"/>
              </a:lnSpc>
              <a:buClr>
                <a:srgbClr val="000000"/>
              </a:buClr>
              <a:buFont typeface="Symbol"/>
              <a:buChar char="·"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Modesta attività al parenchima epatico-splenico per tutta la durata dell’esame.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Conclusioni: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 </a:t>
            </a:r>
            <a:r>
              <a:rPr b="1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lo studio del distretto linfatico superficiale degli arti inferiori: 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si segnala che la risalita del radiofarmaco dal punto d'iniezione, appare a destra discretamente compromessa, nonostante non si rilevino delle sicure aree di accumulo ai tessuti molli (DBF): sia per un deficit funzionale (modesta quantità risalita ai linfonodi alla radice dell'arto), sia alle alterazioni anatomiche, con parte del radiofarmaco che risale lungo i collettori linfatici medi del distretto profondo (linfonodi del cavo popliteo) ed attraverso circoli collaterali sul versante laterale dell'arto. A sinistra, nonostante siano coinvolti alcuni collettori linfatici sul versante laterale della gamba, la risalita del radiofarmaco appare regolare. 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In relazione al quesito clinico: si conferma il sospetto di un deficit anatomico/funzionale del circolo linfatico superficiale a destra, compatibile con un Linfedema I.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Calcolo semiquantitativo, dato dal rapporto tra l'attività iniettata e quella alla radice dell'arto: </a:t>
            </a:r>
            <a:endParaRPr b="0" lang="it-IT" sz="1400" spc="-1" strike="noStrike">
              <a:latin typeface="Arial"/>
            </a:endParaRPr>
          </a:p>
          <a:p>
            <a:pPr marL="228600" indent="-221760" algn="just"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Symbol"/>
              </a:rPr>
              <a:t>a Dx = 4.9%,  a Sn = 41.3% (14.1 &lt; Normale &lt; 41.5).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CustomShape 1"/>
          <p:cNvSpPr/>
          <p:nvPr/>
        </p:nvSpPr>
        <p:spPr>
          <a:xfrm>
            <a:off x="0" y="0"/>
            <a:ext cx="9137880" cy="746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LE CONCLUSIONI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 riportano per ogni singolo arto la valutazione del: 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QUADRO ANATOMICO 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+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   </a:t>
            </a: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FUNZIONALE(%)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254061"/>
                </a:solidFill>
                <a:latin typeface="Arial"/>
                <a:ea typeface="DejaVu Sans"/>
              </a:rPr>
              <a:t>Al FINE DI CONFERMARE IL </a:t>
            </a:r>
            <a:r>
              <a:rPr b="1" lang="it-IT" sz="4800" spc="-1" strike="noStrike">
                <a:solidFill>
                  <a:srgbClr val="ff0000"/>
                </a:solidFill>
                <a:latin typeface="Arial"/>
                <a:ea typeface="DejaVu Sans"/>
              </a:rPr>
              <a:t>SOSPETTO DIAGNOSTICO </a:t>
            </a:r>
            <a:endParaRPr b="0" lang="it-IT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254061"/>
                </a:solidFill>
                <a:latin typeface="Arial"/>
                <a:ea typeface="DejaVu Sans"/>
              </a:rPr>
              <a:t>FATTO DAL CLINICO.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CustomShape 1"/>
          <p:cNvSpPr/>
          <p:nvPr/>
        </p:nvSpPr>
        <p:spPr>
          <a:xfrm>
            <a:off x="720" y="116640"/>
            <a:ext cx="9137880" cy="606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743040" indent="-737640" algn="just">
              <a:lnSpc>
                <a:spcPct val="100000"/>
              </a:lnSpc>
              <a:buClr>
                <a:srgbClr val="376092"/>
              </a:buClr>
              <a:buFont typeface="StarSymbol"/>
              <a:buAutoNum type="alphaLcParenR"/>
            </a:pPr>
            <a:r>
              <a:rPr b="1" lang="it-IT" sz="2800" spc="-1" strike="noStrike">
                <a:solidFill>
                  <a:srgbClr val="376092"/>
                </a:solidFill>
                <a:latin typeface="Arial"/>
                <a:ea typeface="DejaVu Sans"/>
              </a:rPr>
              <a:t>Quadro DEFICIT ANATOMICO, ma quadro FUNZIONALE(%) NORMALE, è comunque patologico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: Linfedema I grado 1°a, «il classico Pz. Predisposto al Linfedema» o il Linfedema in fase di «compenso emodinamico». 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743040" indent="-737640" algn="just">
              <a:lnSpc>
                <a:spcPct val="100000"/>
              </a:lnSpc>
              <a:buClr>
                <a:srgbClr val="376092"/>
              </a:buClr>
              <a:buFont typeface="StarSymbol"/>
              <a:buAutoNum type="alphaLcParenR"/>
            </a:pPr>
            <a:r>
              <a:rPr b="1" lang="it-IT" sz="2800" spc="-1" strike="noStrike">
                <a:solidFill>
                  <a:srgbClr val="376092"/>
                </a:solidFill>
                <a:latin typeface="Arial"/>
                <a:ea typeface="DejaVu Sans"/>
              </a:rPr>
              <a:t>Quadro ANATOMICO NORMALE, con la visualizzazione/mappatura dei linfonodi, non vuol dire che e’ tutto regolare, bisogna sempre escludere il DEFICIT FUNZIONALE(%):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che è dato dal rapporto tra la dose iniettata e quella ai linfonodi a 60 min. dopo lo sforzo fisico massimale «il deficit funzionale(%) è già Linfedema a bassa portata».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727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728" name="Immagine 481" descr=""/>
          <p:cNvPicPr/>
          <p:nvPr/>
        </p:nvPicPr>
        <p:blipFill>
          <a:blip r:embed="rId1"/>
          <a:srcRect l="0" t="5856" r="50449" b="25899"/>
          <a:stretch/>
        </p:blipFill>
        <p:spPr>
          <a:xfrm>
            <a:off x="-75960" y="2160000"/>
            <a:ext cx="4464000" cy="4672800"/>
          </a:xfrm>
          <a:prstGeom prst="rect">
            <a:avLst/>
          </a:prstGeom>
          <a:ln w="0">
            <a:noFill/>
          </a:ln>
        </p:spPr>
      </p:pic>
      <p:pic>
        <p:nvPicPr>
          <p:cNvPr id="729" name="Immagine 482" descr=""/>
          <p:cNvPicPr/>
          <p:nvPr/>
        </p:nvPicPr>
        <p:blipFill>
          <a:blip r:embed="rId2"/>
          <a:srcRect l="0" t="5856" r="50452" b="25635"/>
          <a:stretch/>
        </p:blipFill>
        <p:spPr>
          <a:xfrm>
            <a:off x="4529520" y="2142000"/>
            <a:ext cx="4463640" cy="4690800"/>
          </a:xfrm>
          <a:prstGeom prst="rect">
            <a:avLst/>
          </a:prstGeom>
          <a:ln w="0">
            <a:noFill/>
          </a:ln>
        </p:spPr>
      </p:pic>
      <p:sp>
        <p:nvSpPr>
          <p:cNvPr id="730" name="CustomShape 3"/>
          <p:cNvSpPr/>
          <p:nvPr/>
        </p:nvSpPr>
        <p:spPr>
          <a:xfrm>
            <a:off x="6840" y="24840"/>
            <a:ext cx="9132840" cy="106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COSI’ NELLA PRATICA CLINICA METTEREMO L’ACCENTO SU:</a:t>
            </a:r>
            <a:endParaRPr b="0" lang="it-IT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dell'arto superiore sinistro, post-QUART (3aa).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731" name="CustomShape 4"/>
          <p:cNvSpPr/>
          <p:nvPr/>
        </p:nvSpPr>
        <p:spPr>
          <a:xfrm>
            <a:off x="1391760" y="6264360"/>
            <a:ext cx="680940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       PROFONDO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32" name="CustomShape 5"/>
          <p:cNvSpPr/>
          <p:nvPr/>
        </p:nvSpPr>
        <p:spPr>
          <a:xfrm>
            <a:off x="1391760" y="6264360"/>
            <a:ext cx="6809400" cy="58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       PROFONDO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733" name="CustomShape 6"/>
          <p:cNvSpPr/>
          <p:nvPr/>
        </p:nvSpPr>
        <p:spPr>
          <a:xfrm>
            <a:off x="432000" y="2880000"/>
            <a:ext cx="878328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12.8%         1.1%                                             11.7%       0.02%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34" name="CustomShape 7"/>
          <p:cNvSpPr/>
          <p:nvPr/>
        </p:nvSpPr>
        <p:spPr>
          <a:xfrm>
            <a:off x="1152000" y="3880440"/>
            <a:ext cx="1001160" cy="18007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8"/>
          <p:cNvSpPr/>
          <p:nvPr/>
        </p:nvSpPr>
        <p:spPr>
          <a:xfrm>
            <a:off x="5688000" y="3672000"/>
            <a:ext cx="1001160" cy="18007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9"/>
          <p:cNvSpPr/>
          <p:nvPr/>
        </p:nvSpPr>
        <p:spPr>
          <a:xfrm>
            <a:off x="504000" y="3967560"/>
            <a:ext cx="1079280" cy="705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10"/>
          <p:cNvSpPr/>
          <p:nvPr/>
        </p:nvSpPr>
        <p:spPr>
          <a:xfrm>
            <a:off x="216000" y="328932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11"/>
          <p:cNvSpPr/>
          <p:nvPr/>
        </p:nvSpPr>
        <p:spPr>
          <a:xfrm>
            <a:off x="216000" y="482400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12"/>
          <p:cNvSpPr/>
          <p:nvPr/>
        </p:nvSpPr>
        <p:spPr>
          <a:xfrm>
            <a:off x="1152000" y="324000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13"/>
          <p:cNvSpPr/>
          <p:nvPr/>
        </p:nvSpPr>
        <p:spPr>
          <a:xfrm>
            <a:off x="4824000" y="336132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14"/>
          <p:cNvSpPr/>
          <p:nvPr/>
        </p:nvSpPr>
        <p:spPr>
          <a:xfrm>
            <a:off x="5832000" y="336132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743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744" name="CustomShape 3"/>
          <p:cNvSpPr/>
          <p:nvPr/>
        </p:nvSpPr>
        <p:spPr>
          <a:xfrm>
            <a:off x="0" y="0"/>
            <a:ext cx="9132840" cy="67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0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r>
              <a:rPr b="0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ES: sospetto iniziale di linfedema distale dell'arto inferiore destro</a:t>
            </a:r>
            <a:r>
              <a:rPr b="0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  <p:pic>
        <p:nvPicPr>
          <p:cNvPr id="745" name="Immagine 468" descr=""/>
          <p:cNvPicPr/>
          <p:nvPr/>
        </p:nvPicPr>
        <p:blipFill>
          <a:blip r:embed="rId1"/>
          <a:srcRect l="0" t="7954" r="0" b="0"/>
          <a:stretch/>
        </p:blipFill>
        <p:spPr>
          <a:xfrm>
            <a:off x="0" y="456120"/>
            <a:ext cx="9016920" cy="6305040"/>
          </a:xfrm>
          <a:prstGeom prst="rect">
            <a:avLst/>
          </a:prstGeom>
          <a:ln w="0">
            <a:noFill/>
          </a:ln>
        </p:spPr>
      </p:pic>
      <p:sp>
        <p:nvSpPr>
          <p:cNvPr id="746" name="CustomShape 4"/>
          <p:cNvSpPr/>
          <p:nvPr/>
        </p:nvSpPr>
        <p:spPr>
          <a:xfrm>
            <a:off x="353880" y="1614240"/>
            <a:ext cx="8783280" cy="70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13.3%         31.1%                                             6.2%       12.7%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747" name="CustomShape 5"/>
          <p:cNvSpPr/>
          <p:nvPr/>
        </p:nvSpPr>
        <p:spPr>
          <a:xfrm>
            <a:off x="576000" y="3312000"/>
            <a:ext cx="425160" cy="164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6"/>
          <p:cNvSpPr/>
          <p:nvPr/>
        </p:nvSpPr>
        <p:spPr>
          <a:xfrm>
            <a:off x="5688000" y="3024000"/>
            <a:ext cx="425160" cy="1649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CustomShape 7"/>
          <p:cNvSpPr/>
          <p:nvPr/>
        </p:nvSpPr>
        <p:spPr>
          <a:xfrm>
            <a:off x="5040000" y="2952000"/>
            <a:ext cx="425160" cy="1649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CustomShape 8"/>
          <p:cNvSpPr/>
          <p:nvPr/>
        </p:nvSpPr>
        <p:spPr>
          <a:xfrm>
            <a:off x="353880" y="134532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9"/>
          <p:cNvSpPr/>
          <p:nvPr/>
        </p:nvSpPr>
        <p:spPr>
          <a:xfrm>
            <a:off x="5616000" y="1345320"/>
            <a:ext cx="857160" cy="8798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CustomShape 10"/>
          <p:cNvSpPr/>
          <p:nvPr/>
        </p:nvSpPr>
        <p:spPr>
          <a:xfrm>
            <a:off x="353880" y="686160"/>
            <a:ext cx="1079280" cy="705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CustomShape 11"/>
          <p:cNvSpPr/>
          <p:nvPr/>
        </p:nvSpPr>
        <p:spPr>
          <a:xfrm>
            <a:off x="4608000" y="686160"/>
            <a:ext cx="1079280" cy="705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12"/>
          <p:cNvSpPr/>
          <p:nvPr/>
        </p:nvSpPr>
        <p:spPr>
          <a:xfrm>
            <a:off x="936000" y="871560"/>
            <a:ext cx="575280" cy="921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CustomShape 13"/>
          <p:cNvSpPr/>
          <p:nvPr/>
        </p:nvSpPr>
        <p:spPr>
          <a:xfrm>
            <a:off x="5249880" y="799560"/>
            <a:ext cx="575280" cy="921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6" name="CustomShape 14"/>
          <p:cNvSpPr/>
          <p:nvPr/>
        </p:nvSpPr>
        <p:spPr>
          <a:xfrm>
            <a:off x="4643280" y="1397880"/>
            <a:ext cx="821880" cy="8280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33480" y="0"/>
            <a:ext cx="91378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Dubbia insufficienza meccanica dei linfatici, in obesità e possibile linfedema 1° stadio, ad espressione incompleta.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758" name="Picture 2" descr="E:\Moret Alessia 29-08-1986\2019-11-06\13zz.jpg"/>
          <p:cNvPicPr/>
          <p:nvPr/>
        </p:nvPicPr>
        <p:blipFill>
          <a:blip r:embed="rId1"/>
          <a:srcRect l="0" t="9899" r="1181" b="6264"/>
          <a:stretch/>
        </p:blipFill>
        <p:spPr>
          <a:xfrm>
            <a:off x="70920" y="908640"/>
            <a:ext cx="8911800" cy="574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CustomShape 1"/>
          <p:cNvSpPr/>
          <p:nvPr/>
        </p:nvSpPr>
        <p:spPr>
          <a:xfrm>
            <a:off x="0" y="-14400"/>
            <a:ext cx="9137880" cy="77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DESTRO I° INSORTO DOPO UN TRAUMA.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760" name="Picture 2" descr="E:\ESAMI\Gruer Alice 25-01-1991\2016-09-01\bb.jpg"/>
          <p:cNvPicPr/>
          <p:nvPr/>
        </p:nvPicPr>
        <p:blipFill>
          <a:blip r:embed="rId1"/>
          <a:srcRect l="0" t="7879" r="1181" b="6466"/>
          <a:stretch/>
        </p:blipFill>
        <p:spPr>
          <a:xfrm>
            <a:off x="59760" y="869760"/>
            <a:ext cx="8911800" cy="586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CustomShape 1"/>
          <p:cNvSpPr/>
          <p:nvPr/>
        </p:nvSpPr>
        <p:spPr>
          <a:xfrm>
            <a:off x="0" y="0"/>
            <a:ext cx="9137880" cy="6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I° A DESTRA. EPISODI DI ERISIPELA A SINISTRA.</a:t>
            </a:r>
            <a:br/>
            <a:endParaRPr b="0" lang="it-IT" sz="1800" spc="-1" strike="noStrike">
              <a:latin typeface="Arial"/>
            </a:endParaRPr>
          </a:p>
        </p:txBody>
      </p:sp>
      <p:pic>
        <p:nvPicPr>
          <p:cNvPr id="762" name="Picture 2" descr="E:\ESAMI\Fabris Norilda 02-05-1952\2017-12-27\zz.jpg"/>
          <p:cNvPicPr/>
          <p:nvPr/>
        </p:nvPicPr>
        <p:blipFill>
          <a:blip r:embed="rId1"/>
          <a:srcRect l="0" t="7879" r="1334" b="6870"/>
          <a:stretch/>
        </p:blipFill>
        <p:spPr>
          <a:xfrm>
            <a:off x="59760" y="908640"/>
            <a:ext cx="8898120" cy="58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Picture 2" descr="C:\Users\principale\Desktop\MICHELE\ESAMI\Cosoli Gabrio 09-09-2001i\2018-09-04\zz.jpg"/>
          <p:cNvPicPr/>
          <p:nvPr/>
        </p:nvPicPr>
        <p:blipFill>
          <a:blip r:embed="rId1"/>
          <a:srcRect l="0" t="9091" r="260" b="5860"/>
          <a:stretch/>
        </p:blipFill>
        <p:spPr>
          <a:xfrm>
            <a:off x="2880" y="987840"/>
            <a:ext cx="9138600" cy="5827320"/>
          </a:xfrm>
          <a:prstGeom prst="rect">
            <a:avLst/>
          </a:prstGeom>
          <a:ln w="0">
            <a:noFill/>
          </a:ln>
        </p:spPr>
      </p:pic>
      <p:sp>
        <p:nvSpPr>
          <p:cNvPr id="764" name="CustomShape 1"/>
          <p:cNvSpPr/>
          <p:nvPr/>
        </p:nvSpPr>
        <p:spPr>
          <a:xfrm>
            <a:off x="-34560" y="33480"/>
            <a:ext cx="9173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RAGAZZA DI 15aa.: LINFEDEMA I° A DESTRA, COMPLICATO DA  EPISODI DI ERISIPELA RECIDIVATI.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65" name="CustomShape 2"/>
          <p:cNvSpPr/>
          <p:nvPr/>
        </p:nvSpPr>
        <p:spPr>
          <a:xfrm>
            <a:off x="179640" y="1268640"/>
            <a:ext cx="8491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5.8%         40.0%                                                         6.1%           6.9%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767" name="CustomShape 2"/>
          <p:cNvSpPr/>
          <p:nvPr/>
        </p:nvSpPr>
        <p:spPr>
          <a:xfrm>
            <a:off x="-3960" y="1845000"/>
            <a:ext cx="9136800" cy="17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CHE COSA HO 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APPRESO: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0" y="0"/>
            <a:ext cx="9137880" cy="23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</a:t>
            </a: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II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  <p:pic>
        <p:nvPicPr>
          <p:cNvPr id="346" name="Picture 2" descr="C:\Users\principale\Desktop\MICHELE\ESAMI\Loffreda Maria Rosa 20-06-1956\2018-12-27\zz.jpg"/>
          <p:cNvPicPr/>
          <p:nvPr/>
        </p:nvPicPr>
        <p:blipFill>
          <a:blip r:embed="rId1"/>
          <a:srcRect l="-127" t="7958" r="53318" b="8854"/>
          <a:stretch/>
        </p:blipFill>
        <p:spPr>
          <a:xfrm>
            <a:off x="0" y="1821600"/>
            <a:ext cx="3712680" cy="5016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3" descr="E:\ESAMI\Degano Marco 19-04-1962\2018-01-25\zz.jpg"/>
          <p:cNvPicPr/>
          <p:nvPr/>
        </p:nvPicPr>
        <p:blipFill>
          <a:blip r:embed="rId2"/>
          <a:srcRect l="0" t="8753" r="52457" b="6466"/>
          <a:stretch/>
        </p:blipFill>
        <p:spPr>
          <a:xfrm>
            <a:off x="5349960" y="1830960"/>
            <a:ext cx="3763080" cy="503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CustomShape 1"/>
          <p:cNvSpPr/>
          <p:nvPr/>
        </p:nvSpPr>
        <p:spPr>
          <a:xfrm>
            <a:off x="-31680" y="188640"/>
            <a:ext cx="9137880" cy="606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1) LINFEDEMA PRIMARIO: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 MASSIMA PARTE SONO PAZIENTI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PREDISPOSTI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E PERTANTO E’ NORMALE RILEVARE ALLA LINFOSCINTI UN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DEFICIT ANATOMICO O FUNZIONALE BILATERALE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(2013 Istituto Tumori di Milano).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2) LINFEDEMA SECONDARIO: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A 1 ANNO DALL’INTERVENTO CHIRURGICO DI SVUOTAMENTO LINFONODALE INTERESSA TUTTO L’ARTO.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QUESTO PERCHE’ LA LINFA RISALE NORMALMENTE LUNGO IL COLLETTORE, FINO ALLA SEDE DELL’INTERVENTO CHIRURGICO,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DOVE STRAVASA INFILTRANDO I TESSUTI MOLLI DELL’ARTO STESSO.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COL TEMPO LA LINFA SUPERA L’ARTO («CONTENITORE CILINDRICO PIENO») CON LA INVASIONE DELLE REGIONI A MONTE: 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GLUTEA, GENITALI ESTERNI E PARETE ANT. DELLA PELVI, FINO ALL’OMBELICALE TRASVERSA.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19800" y="980640"/>
            <a:ext cx="9137880" cy="373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3) L’ESPERIENZA TI PORTA QUINDI A CREARE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DEI MODELLI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SUL «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COMPORTAMENTO FUNZIONALE DELLE singole STRUTTURE»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, CHE LINFOSCINTIGRAFICAMENTE TI PERMETTONO DI FARE LA DIAGNOSI DI LINFEDEMA, ALLO SCOPO DI SEMPLIFICARE IL QUADRO ANATOMICO, PER AVERE UN’IDEA SULLA REALE GRAVITA’ DEL QUADRO IN ESAME, CHE PRESE SINGOLARMENTE: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COLLETTORE PRINCIPALE,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DBF,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- LINFONODI.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CustomShape 1"/>
          <p:cNvSpPr/>
          <p:nvPr/>
        </p:nvSpPr>
        <p:spPr>
          <a:xfrm>
            <a:off x="0" y="0"/>
            <a:ext cx="9030240" cy="6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COLLETTORE (INIEZIONE SUPERFICIALE).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771" name="Picture 5" descr="E:\ESAMI\Sellan Enea 14-10-1948\2018-01-25\zz.jpg"/>
          <p:cNvPicPr/>
          <p:nvPr/>
        </p:nvPicPr>
        <p:blipFill>
          <a:blip r:embed="rId1"/>
          <a:srcRect l="3636" t="50002" r="86383" b="6062"/>
          <a:stretch/>
        </p:blipFill>
        <p:spPr>
          <a:xfrm>
            <a:off x="42840" y="1569240"/>
            <a:ext cx="894600" cy="3459240"/>
          </a:xfrm>
          <a:prstGeom prst="rect">
            <a:avLst/>
          </a:prstGeom>
          <a:ln w="0">
            <a:noFill/>
          </a:ln>
        </p:spPr>
      </p:pic>
      <p:pic>
        <p:nvPicPr>
          <p:cNvPr id="772" name="Picture 2" descr="E:\ESAMI\Bozza Sara 22-03-1980\2018-01-25\zz.jpg"/>
          <p:cNvPicPr/>
          <p:nvPr/>
        </p:nvPicPr>
        <p:blipFill>
          <a:blip r:embed="rId2"/>
          <a:srcRect l="27891" t="51920" r="62895" b="9899"/>
          <a:stretch/>
        </p:blipFill>
        <p:spPr>
          <a:xfrm>
            <a:off x="4699080" y="313560"/>
            <a:ext cx="620640" cy="3042000"/>
          </a:xfrm>
          <a:prstGeom prst="rect">
            <a:avLst/>
          </a:prstGeom>
          <a:ln w="0">
            <a:noFill/>
          </a:ln>
        </p:spPr>
      </p:pic>
      <p:pic>
        <p:nvPicPr>
          <p:cNvPr id="773" name="Picture 3" descr="E:\ESAMI\Burato Michela 12-02-1998\2017-07-27\zz.jpg"/>
          <p:cNvPicPr/>
          <p:nvPr/>
        </p:nvPicPr>
        <p:blipFill>
          <a:blip r:embed="rId3"/>
          <a:srcRect l="29736" t="42224" r="62588" b="13336"/>
          <a:stretch/>
        </p:blipFill>
        <p:spPr>
          <a:xfrm>
            <a:off x="5652000" y="313560"/>
            <a:ext cx="686520" cy="3042000"/>
          </a:xfrm>
          <a:prstGeom prst="rect">
            <a:avLst/>
          </a:prstGeom>
          <a:ln w="0">
            <a:noFill/>
          </a:ln>
        </p:spPr>
      </p:pic>
      <p:pic>
        <p:nvPicPr>
          <p:cNvPr id="774" name="Picture 5" descr="E:\ESAMI\Cenni Marina 04-05-1960\2015-11-05\05.jpg"/>
          <p:cNvPicPr/>
          <p:nvPr/>
        </p:nvPicPr>
        <p:blipFill>
          <a:blip r:embed="rId4"/>
          <a:srcRect l="3176" t="37575" r="85309" b="14951"/>
          <a:stretch/>
        </p:blipFill>
        <p:spPr>
          <a:xfrm>
            <a:off x="1115640" y="1533600"/>
            <a:ext cx="929880" cy="3482640"/>
          </a:xfrm>
          <a:prstGeom prst="rect">
            <a:avLst/>
          </a:prstGeom>
          <a:ln w="0">
            <a:noFill/>
          </a:ln>
        </p:spPr>
      </p:pic>
      <p:pic>
        <p:nvPicPr>
          <p:cNvPr id="775" name="Picture 6" descr="E:\ESAMI\Ferrara Francesco 24-06-1945\2017-03-16\bb.jpg"/>
          <p:cNvPicPr/>
          <p:nvPr/>
        </p:nvPicPr>
        <p:blipFill>
          <a:blip r:embed="rId5"/>
          <a:srcRect l="3943" t="38383" r="85616" b="21009"/>
          <a:stretch/>
        </p:blipFill>
        <p:spPr>
          <a:xfrm>
            <a:off x="3757320" y="3785760"/>
            <a:ext cx="936000" cy="2812680"/>
          </a:xfrm>
          <a:prstGeom prst="rect">
            <a:avLst/>
          </a:prstGeom>
          <a:ln w="0">
            <a:noFill/>
          </a:ln>
        </p:spPr>
      </p:pic>
      <p:pic>
        <p:nvPicPr>
          <p:cNvPr id="776" name="Picture 7" descr="E:\ESAMI\Gallo Mario 07-04-1944\2017-06-15\zz.jpg"/>
          <p:cNvPicPr/>
          <p:nvPr/>
        </p:nvPicPr>
        <p:blipFill>
          <a:blip r:embed="rId6"/>
          <a:srcRect l="5017" t="51113" r="85923" b="10504"/>
          <a:stretch/>
        </p:blipFill>
        <p:spPr>
          <a:xfrm>
            <a:off x="5816520" y="3751920"/>
            <a:ext cx="811440" cy="2846520"/>
          </a:xfrm>
          <a:prstGeom prst="rect">
            <a:avLst/>
          </a:prstGeom>
          <a:ln w="0">
            <a:noFill/>
          </a:ln>
        </p:spPr>
      </p:pic>
      <p:pic>
        <p:nvPicPr>
          <p:cNvPr id="777" name="Picture 8" descr="E:\ESAMI\Pinat Alice 02-08-1948\2015-06-11\04.jpg"/>
          <p:cNvPicPr/>
          <p:nvPr/>
        </p:nvPicPr>
        <p:blipFill>
          <a:blip r:embed="rId7"/>
          <a:srcRect l="30043" t="26869" r="61821" b="18384"/>
          <a:stretch/>
        </p:blipFill>
        <p:spPr>
          <a:xfrm>
            <a:off x="7164360" y="1594800"/>
            <a:ext cx="872280" cy="3748320"/>
          </a:xfrm>
          <a:prstGeom prst="rect">
            <a:avLst/>
          </a:prstGeom>
          <a:ln w="0">
            <a:noFill/>
          </a:ln>
        </p:spPr>
      </p:pic>
      <p:pic>
        <p:nvPicPr>
          <p:cNvPr id="778" name="Picture 9" descr="E:\ESAMI\Piselli Mauro 18-11-1941\2017-04-13\zz.jpg"/>
          <p:cNvPicPr/>
          <p:nvPr/>
        </p:nvPicPr>
        <p:blipFill>
          <a:blip r:embed="rId8"/>
          <a:srcRect l="77786" t="46666" r="13153" b="12322"/>
          <a:stretch/>
        </p:blipFill>
        <p:spPr>
          <a:xfrm>
            <a:off x="4869000" y="3772080"/>
            <a:ext cx="811440" cy="2826360"/>
          </a:xfrm>
          <a:prstGeom prst="rect">
            <a:avLst/>
          </a:prstGeom>
          <a:ln w="0">
            <a:noFill/>
          </a:ln>
        </p:spPr>
      </p:pic>
      <p:pic>
        <p:nvPicPr>
          <p:cNvPr id="779" name="Picture 12" descr="E:\ESAMI\Vanello Liana 10-06-1952\2018-02-22\zz.jpg"/>
          <p:cNvPicPr/>
          <p:nvPr/>
        </p:nvPicPr>
        <p:blipFill>
          <a:blip r:embed="rId9"/>
          <a:srcRect l="54298" t="56161" r="38486" b="12322"/>
          <a:stretch/>
        </p:blipFill>
        <p:spPr>
          <a:xfrm>
            <a:off x="2195640" y="1557000"/>
            <a:ext cx="874800" cy="3459240"/>
          </a:xfrm>
          <a:prstGeom prst="rect">
            <a:avLst/>
          </a:prstGeom>
          <a:ln w="0">
            <a:noFill/>
          </a:ln>
        </p:spPr>
      </p:pic>
      <p:pic>
        <p:nvPicPr>
          <p:cNvPr id="780" name="Picture 13" descr="E:\ESAMI\Riva Rosana\2015-05-13\04.jpg"/>
          <p:cNvPicPr/>
          <p:nvPr/>
        </p:nvPicPr>
        <p:blipFill>
          <a:blip r:embed="rId10"/>
          <a:srcRect l="30043" t="36767" r="59979" b="12322"/>
          <a:stretch/>
        </p:blipFill>
        <p:spPr>
          <a:xfrm>
            <a:off x="8243280" y="1599840"/>
            <a:ext cx="894600" cy="3743640"/>
          </a:xfrm>
          <a:prstGeom prst="rect">
            <a:avLst/>
          </a:prstGeom>
          <a:ln w="0">
            <a:noFill/>
          </a:ln>
        </p:spPr>
      </p:pic>
      <p:sp>
        <p:nvSpPr>
          <p:cNvPr id="781" name="CustomShape 2"/>
          <p:cNvSpPr/>
          <p:nvPr/>
        </p:nvSpPr>
        <p:spPr>
          <a:xfrm>
            <a:off x="2051640" y="3060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3"/>
          <p:cNvSpPr/>
          <p:nvPr/>
        </p:nvSpPr>
        <p:spPr>
          <a:xfrm>
            <a:off x="943560" y="307152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4"/>
          <p:cNvSpPr/>
          <p:nvPr/>
        </p:nvSpPr>
        <p:spPr>
          <a:xfrm>
            <a:off x="3277440" y="206028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5"/>
          <p:cNvSpPr/>
          <p:nvPr/>
        </p:nvSpPr>
        <p:spPr>
          <a:xfrm>
            <a:off x="3236400" y="45378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6"/>
          <p:cNvSpPr/>
          <p:nvPr/>
        </p:nvSpPr>
        <p:spPr>
          <a:xfrm>
            <a:off x="6819120" y="308988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7"/>
          <p:cNvSpPr/>
          <p:nvPr/>
        </p:nvSpPr>
        <p:spPr>
          <a:xfrm>
            <a:off x="274320" y="5349600"/>
            <a:ext cx="435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N°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87" name="CustomShape 8"/>
          <p:cNvSpPr/>
          <p:nvPr/>
        </p:nvSpPr>
        <p:spPr>
          <a:xfrm>
            <a:off x="7824600" y="5577480"/>
            <a:ext cx="882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4°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CustomShape 1"/>
          <p:cNvSpPr/>
          <p:nvPr/>
        </p:nvSpPr>
        <p:spPr>
          <a:xfrm>
            <a:off x="0" y="30240"/>
            <a:ext cx="9030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DERNAL BACK FLOW.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789" name="Picture 3" descr="E:\ESAMI\Sferco Renata 25-07-1964\2017-08-31\zz.jpg"/>
          <p:cNvPicPr/>
          <p:nvPr/>
        </p:nvPicPr>
        <p:blipFill>
          <a:blip r:embed="rId1"/>
          <a:srcRect l="29429" t="35556" r="62435" b="16970"/>
          <a:stretch/>
        </p:blipFill>
        <p:spPr>
          <a:xfrm>
            <a:off x="7596360" y="380160"/>
            <a:ext cx="728280" cy="2903040"/>
          </a:xfrm>
          <a:prstGeom prst="rect">
            <a:avLst/>
          </a:prstGeom>
          <a:ln w="0">
            <a:noFill/>
          </a:ln>
        </p:spPr>
      </p:pic>
      <p:pic>
        <p:nvPicPr>
          <p:cNvPr id="790" name="Picture 5" descr="E:\ESAMI\Piselli Mauro 18-11-1941\2017-04-13\zz.jpg"/>
          <p:cNvPicPr/>
          <p:nvPr/>
        </p:nvPicPr>
        <p:blipFill>
          <a:blip r:embed="rId2"/>
          <a:srcRect l="28045" t="45051" r="64279" b="10706"/>
          <a:stretch/>
        </p:blipFill>
        <p:spPr>
          <a:xfrm>
            <a:off x="3825360" y="366120"/>
            <a:ext cx="686520" cy="2880360"/>
          </a:xfrm>
          <a:prstGeom prst="rect">
            <a:avLst/>
          </a:prstGeom>
          <a:ln w="0">
            <a:noFill/>
          </a:ln>
        </p:spPr>
      </p:pic>
      <p:pic>
        <p:nvPicPr>
          <p:cNvPr id="791" name="Picture 7" descr="E:\ESAMI\Nadal Mario 07-09-1982\2018-02-22\zz.jpg"/>
          <p:cNvPicPr/>
          <p:nvPr/>
        </p:nvPicPr>
        <p:blipFill>
          <a:blip r:embed="rId3"/>
          <a:srcRect l="14384" t="49695" r="77479" b="6264"/>
          <a:stretch/>
        </p:blipFill>
        <p:spPr>
          <a:xfrm>
            <a:off x="6156000" y="379800"/>
            <a:ext cx="728280" cy="2877840"/>
          </a:xfrm>
          <a:prstGeom prst="rect">
            <a:avLst/>
          </a:prstGeom>
          <a:ln w="0">
            <a:noFill/>
          </a:ln>
        </p:spPr>
      </p:pic>
      <p:pic>
        <p:nvPicPr>
          <p:cNvPr id="792" name="Picture 8" descr="E:\ESAMI\Monti Enrico 24-02-1975\2017-11-30\zz.jpg"/>
          <p:cNvPicPr/>
          <p:nvPr/>
        </p:nvPicPr>
        <p:blipFill>
          <a:blip r:embed="rId4"/>
          <a:srcRect l="36798" t="45051" r="55986" b="7673"/>
          <a:stretch/>
        </p:blipFill>
        <p:spPr>
          <a:xfrm>
            <a:off x="4932000" y="391680"/>
            <a:ext cx="753480" cy="2880360"/>
          </a:xfrm>
          <a:prstGeom prst="rect">
            <a:avLst/>
          </a:prstGeom>
          <a:ln w="0">
            <a:noFill/>
          </a:ln>
        </p:spPr>
      </p:pic>
      <p:pic>
        <p:nvPicPr>
          <p:cNvPr id="793" name="Picture 10" descr="E:\ESAMI\Mancin Catia 05-03-1971\2015-03-09\04.jpg"/>
          <p:cNvPicPr/>
          <p:nvPr/>
        </p:nvPicPr>
        <p:blipFill>
          <a:blip r:embed="rId5"/>
          <a:srcRect l="38206" t="26061" r="51813" b="19393"/>
          <a:stretch/>
        </p:blipFill>
        <p:spPr>
          <a:xfrm>
            <a:off x="3306960" y="3789000"/>
            <a:ext cx="858600" cy="2989080"/>
          </a:xfrm>
          <a:prstGeom prst="rect">
            <a:avLst/>
          </a:prstGeom>
          <a:ln w="0">
            <a:noFill/>
          </a:ln>
        </p:spPr>
      </p:pic>
      <p:pic>
        <p:nvPicPr>
          <p:cNvPr id="794" name="Picture 11" descr="E:\ESAMI\Di Prampero Mariateresa 13-01-1961\2017-12-07\zz.jpg"/>
          <p:cNvPicPr/>
          <p:nvPr/>
        </p:nvPicPr>
        <p:blipFill>
          <a:blip r:embed="rId6"/>
          <a:srcRect l="62588" t="44647" r="31117" b="9091"/>
          <a:stretch/>
        </p:blipFill>
        <p:spPr>
          <a:xfrm>
            <a:off x="2750760" y="374040"/>
            <a:ext cx="561960" cy="2880360"/>
          </a:xfrm>
          <a:prstGeom prst="rect">
            <a:avLst/>
          </a:prstGeom>
          <a:ln w="0">
            <a:noFill/>
          </a:ln>
        </p:spPr>
      </p:pic>
      <p:pic>
        <p:nvPicPr>
          <p:cNvPr id="795" name="Picture 12" descr="E:\ESAMI\Degano Marco 19-04-1962\2018-01-25\zz.jpg"/>
          <p:cNvPicPr/>
          <p:nvPr/>
        </p:nvPicPr>
        <p:blipFill>
          <a:blip r:embed="rId7"/>
          <a:srcRect l="35571" t="37777" r="53684" b="5658"/>
          <a:stretch/>
        </p:blipFill>
        <p:spPr>
          <a:xfrm>
            <a:off x="5691600" y="3410280"/>
            <a:ext cx="1034640" cy="3371400"/>
          </a:xfrm>
          <a:prstGeom prst="rect">
            <a:avLst/>
          </a:prstGeom>
          <a:ln w="0">
            <a:noFill/>
          </a:ln>
        </p:spPr>
      </p:pic>
      <p:pic>
        <p:nvPicPr>
          <p:cNvPr id="796" name="Picture 5" descr="E:\ESAMI\Sellan Enea 14-10-1948\2018-01-25\zz.jpg"/>
          <p:cNvPicPr/>
          <p:nvPr/>
        </p:nvPicPr>
        <p:blipFill>
          <a:blip r:embed="rId8"/>
          <a:srcRect l="3636" t="50002" r="86383" b="6062"/>
          <a:stretch/>
        </p:blipFill>
        <p:spPr>
          <a:xfrm>
            <a:off x="42840" y="1569240"/>
            <a:ext cx="894600" cy="3459240"/>
          </a:xfrm>
          <a:prstGeom prst="rect">
            <a:avLst/>
          </a:prstGeom>
          <a:ln w="0">
            <a:noFill/>
          </a:ln>
        </p:spPr>
      </p:pic>
      <p:sp>
        <p:nvSpPr>
          <p:cNvPr id="797" name="CustomShape 2"/>
          <p:cNvSpPr/>
          <p:nvPr/>
        </p:nvSpPr>
        <p:spPr>
          <a:xfrm>
            <a:off x="1479240" y="1412640"/>
            <a:ext cx="81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I°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98" name="CustomShape 3"/>
          <p:cNvSpPr/>
          <p:nvPr/>
        </p:nvSpPr>
        <p:spPr>
          <a:xfrm>
            <a:off x="1499040" y="3869280"/>
            <a:ext cx="883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II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799" name="CustomShape 4"/>
          <p:cNvSpPr/>
          <p:nvPr/>
        </p:nvSpPr>
        <p:spPr>
          <a:xfrm>
            <a:off x="274320" y="5101920"/>
            <a:ext cx="435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N°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00" name="CustomShape 5"/>
          <p:cNvSpPr/>
          <p:nvPr/>
        </p:nvSpPr>
        <p:spPr>
          <a:xfrm>
            <a:off x="1728360" y="18792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6"/>
          <p:cNvSpPr/>
          <p:nvPr/>
        </p:nvSpPr>
        <p:spPr>
          <a:xfrm>
            <a:off x="1728360" y="4365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7"/>
          <p:cNvSpPr/>
          <p:nvPr/>
        </p:nvSpPr>
        <p:spPr>
          <a:xfrm>
            <a:off x="8604360" y="3060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Picture 13" descr="E:\ESAMI\Girasoli Francesco 03-01-1964\2011-12-13\03.jpg"/>
          <p:cNvPicPr/>
          <p:nvPr/>
        </p:nvPicPr>
        <p:blipFill>
          <a:blip r:embed="rId1"/>
          <a:srcRect l="30350" t="30100" r="59059" b="10706"/>
          <a:stretch/>
        </p:blipFill>
        <p:spPr>
          <a:xfrm>
            <a:off x="1403640" y="1340640"/>
            <a:ext cx="1094040" cy="4053240"/>
          </a:xfrm>
          <a:prstGeom prst="rect">
            <a:avLst/>
          </a:prstGeom>
          <a:ln w="0">
            <a:noFill/>
          </a:ln>
        </p:spPr>
      </p:pic>
      <p:pic>
        <p:nvPicPr>
          <p:cNvPr id="804" name="Picture 14" descr="E:\ESAMI\Azzani Silvia Pia 23-08-1935\2012-03-22\04.jpg"/>
          <p:cNvPicPr/>
          <p:nvPr/>
        </p:nvPicPr>
        <p:blipFill>
          <a:blip r:embed="rId2"/>
          <a:srcRect l="54759" t="26263" r="34803" b="10706"/>
          <a:stretch/>
        </p:blipFill>
        <p:spPr>
          <a:xfrm>
            <a:off x="2988000" y="1375560"/>
            <a:ext cx="1001880" cy="3983400"/>
          </a:xfrm>
          <a:prstGeom prst="rect">
            <a:avLst/>
          </a:prstGeom>
          <a:ln w="0">
            <a:noFill/>
          </a:ln>
        </p:spPr>
      </p:pic>
      <p:pic>
        <p:nvPicPr>
          <p:cNvPr id="805" name="Picture 4" descr="E:\ESAMI\Riva Rosana\2015-05-13\05.jpg"/>
          <p:cNvPicPr/>
          <p:nvPr/>
        </p:nvPicPr>
        <p:blipFill>
          <a:blip r:embed="rId3"/>
          <a:srcRect l="29429" t="37979" r="60747" b="9899"/>
          <a:stretch/>
        </p:blipFill>
        <p:spPr>
          <a:xfrm>
            <a:off x="4572000" y="1340640"/>
            <a:ext cx="1073880" cy="4053240"/>
          </a:xfrm>
          <a:prstGeom prst="rect">
            <a:avLst/>
          </a:prstGeom>
          <a:ln w="0">
            <a:noFill/>
          </a:ln>
        </p:spPr>
      </p:pic>
      <p:pic>
        <p:nvPicPr>
          <p:cNvPr id="806" name="Picture 6" descr="E:\ESAMI\Pascolo Patrizia 25-08-1961\2016-12-01\aaa.jpg"/>
          <p:cNvPicPr/>
          <p:nvPr/>
        </p:nvPicPr>
        <p:blipFill>
          <a:blip r:embed="rId4"/>
          <a:srcRect l="51793" t="28888" r="36538" b="18384"/>
          <a:stretch/>
        </p:blipFill>
        <p:spPr>
          <a:xfrm>
            <a:off x="6444360" y="1340640"/>
            <a:ext cx="1433880" cy="4053240"/>
          </a:xfrm>
          <a:prstGeom prst="rect">
            <a:avLst/>
          </a:prstGeom>
          <a:ln w="0">
            <a:noFill/>
          </a:ln>
        </p:spPr>
      </p:pic>
      <p:sp>
        <p:nvSpPr>
          <p:cNvPr id="807" name="CustomShape 1"/>
          <p:cNvSpPr/>
          <p:nvPr/>
        </p:nvSpPr>
        <p:spPr>
          <a:xfrm>
            <a:off x="0" y="30240"/>
            <a:ext cx="9030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DERNAL BACK FLOW.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08" name="CustomShape 2"/>
          <p:cNvSpPr/>
          <p:nvPr/>
        </p:nvSpPr>
        <p:spPr>
          <a:xfrm>
            <a:off x="611640" y="3060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3"/>
          <p:cNvSpPr/>
          <p:nvPr/>
        </p:nvSpPr>
        <p:spPr>
          <a:xfrm>
            <a:off x="1978920" y="5571720"/>
            <a:ext cx="5477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RE-ROUTING?                 Linf 4°                   Linf 5°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10" name="CustomShape 4"/>
          <p:cNvSpPr/>
          <p:nvPr/>
        </p:nvSpPr>
        <p:spPr>
          <a:xfrm>
            <a:off x="4194720" y="312804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5"/>
          <p:cNvSpPr/>
          <p:nvPr/>
        </p:nvSpPr>
        <p:spPr>
          <a:xfrm>
            <a:off x="5940000" y="317556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CustomShape 1"/>
          <p:cNvSpPr/>
          <p:nvPr/>
        </p:nvSpPr>
        <p:spPr>
          <a:xfrm>
            <a:off x="0" y="30240"/>
            <a:ext cx="9030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LINFONODI.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813" name="Picture 2" descr="E:\ESAMI\Bailot Francesca 03-02-1994\2015-11-19\AA.jpg"/>
          <p:cNvPicPr/>
          <p:nvPr/>
        </p:nvPicPr>
        <p:blipFill>
          <a:blip r:embed="rId1"/>
          <a:srcRect l="3483" t="17374" r="85769" b="59194"/>
          <a:stretch/>
        </p:blipFill>
        <p:spPr>
          <a:xfrm>
            <a:off x="3636000" y="451800"/>
            <a:ext cx="1177200" cy="2346480"/>
          </a:xfrm>
          <a:prstGeom prst="rect">
            <a:avLst/>
          </a:prstGeom>
          <a:ln w="0">
            <a:noFill/>
          </a:ln>
        </p:spPr>
      </p:pic>
      <p:pic>
        <p:nvPicPr>
          <p:cNvPr id="814" name="Picture 3" descr="E:\ESAMI\Bello Paola 04-07-1966\2015-12-17\AA.jpg"/>
          <p:cNvPicPr/>
          <p:nvPr/>
        </p:nvPicPr>
        <p:blipFill>
          <a:blip r:embed="rId2"/>
          <a:srcRect l="61821" t="22624" r="30503" b="52728"/>
          <a:stretch/>
        </p:blipFill>
        <p:spPr>
          <a:xfrm>
            <a:off x="1907640" y="459360"/>
            <a:ext cx="1130760" cy="2346480"/>
          </a:xfrm>
          <a:prstGeom prst="rect">
            <a:avLst/>
          </a:prstGeom>
          <a:ln w="0">
            <a:noFill/>
          </a:ln>
        </p:spPr>
      </p:pic>
      <p:pic>
        <p:nvPicPr>
          <p:cNvPr id="815" name="Picture 4" descr="E:\ESAMI\Bello Paola 04-07-1966\2015-11-26\04.jpg"/>
          <p:cNvPicPr/>
          <p:nvPr/>
        </p:nvPicPr>
        <p:blipFill>
          <a:blip r:embed="rId3"/>
          <a:srcRect l="13153" t="23234" r="78557" b="54142"/>
          <a:stretch/>
        </p:blipFill>
        <p:spPr>
          <a:xfrm>
            <a:off x="7254000" y="3997080"/>
            <a:ext cx="1180440" cy="2454840"/>
          </a:xfrm>
          <a:prstGeom prst="rect">
            <a:avLst/>
          </a:prstGeom>
          <a:ln w="0">
            <a:noFill/>
          </a:ln>
        </p:spPr>
      </p:pic>
      <p:pic>
        <p:nvPicPr>
          <p:cNvPr id="816" name="Picture 5" descr="E:\ESAMI\Cernettigh Dina 07-05-1948\2014-12-30\04.jpg"/>
          <p:cNvPicPr/>
          <p:nvPr/>
        </p:nvPicPr>
        <p:blipFill>
          <a:blip r:embed="rId4"/>
          <a:srcRect l="63816" t="20807" r="27434" b="53940"/>
          <a:stretch/>
        </p:blipFill>
        <p:spPr>
          <a:xfrm>
            <a:off x="236160" y="451800"/>
            <a:ext cx="1073880" cy="2362680"/>
          </a:xfrm>
          <a:prstGeom prst="rect">
            <a:avLst/>
          </a:prstGeom>
          <a:ln w="0">
            <a:noFill/>
          </a:ln>
        </p:spPr>
      </p:pic>
      <p:pic>
        <p:nvPicPr>
          <p:cNvPr id="817" name="Picture 6" descr="E:\ESAMI\Cosson Sara 24-10-1984\2016-12-29\aa.jpg"/>
          <p:cNvPicPr/>
          <p:nvPr/>
        </p:nvPicPr>
        <p:blipFill>
          <a:blip r:embed="rId5"/>
          <a:srcRect l="61360" t="28282" r="31117" b="42830"/>
          <a:stretch/>
        </p:blipFill>
        <p:spPr>
          <a:xfrm>
            <a:off x="5638680" y="434520"/>
            <a:ext cx="1145880" cy="2346480"/>
          </a:xfrm>
          <a:prstGeom prst="rect">
            <a:avLst/>
          </a:prstGeom>
          <a:ln w="0">
            <a:noFill/>
          </a:ln>
        </p:spPr>
      </p:pic>
      <p:pic>
        <p:nvPicPr>
          <p:cNvPr id="818" name="Picture 7" descr="E:\ESAMI\Marku Marsida 15-12-1989\2017-03-23\zz.jpg"/>
          <p:cNvPicPr/>
          <p:nvPr/>
        </p:nvPicPr>
        <p:blipFill>
          <a:blip r:embed="rId6"/>
          <a:srcRect l="53224" t="30503" r="37872" b="46262"/>
          <a:stretch/>
        </p:blipFill>
        <p:spPr>
          <a:xfrm>
            <a:off x="7672680" y="479160"/>
            <a:ext cx="1180440" cy="2346480"/>
          </a:xfrm>
          <a:prstGeom prst="rect">
            <a:avLst/>
          </a:prstGeom>
          <a:ln w="0">
            <a:noFill/>
          </a:ln>
        </p:spPr>
      </p:pic>
      <p:pic>
        <p:nvPicPr>
          <p:cNvPr id="819" name="Picture 8" descr="E:\ESAMI\Rattieri Renzo 14-07-1949\2015-07-08\04.jpg"/>
          <p:cNvPicPr/>
          <p:nvPr/>
        </p:nvPicPr>
        <p:blipFill>
          <a:blip r:embed="rId7"/>
          <a:srcRect l="4250" t="28282" r="85769" b="43435"/>
          <a:stretch/>
        </p:blipFill>
        <p:spPr>
          <a:xfrm>
            <a:off x="5236560" y="3997080"/>
            <a:ext cx="1142640" cy="246780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9" descr="E:\ESAMI\Pinat Alice 02-08-1948\2015-07-02\04.jpg"/>
          <p:cNvPicPr/>
          <p:nvPr/>
        </p:nvPicPr>
        <p:blipFill>
          <a:blip r:embed="rId8"/>
          <a:srcRect l="4250" t="20605" r="85155" b="55151"/>
          <a:stretch/>
        </p:blipFill>
        <p:spPr>
          <a:xfrm>
            <a:off x="3223800" y="3956040"/>
            <a:ext cx="1381680" cy="240732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0" descr="E:\ESAMI\Pinat Alice 02-08-1948\2015-07-02\04.jpg"/>
          <p:cNvPicPr/>
          <p:nvPr/>
        </p:nvPicPr>
        <p:blipFill>
          <a:blip r:embed="rId9"/>
          <a:srcRect l="13617" t="18788" r="78093" b="56161"/>
          <a:stretch/>
        </p:blipFill>
        <p:spPr>
          <a:xfrm>
            <a:off x="1312560" y="3983760"/>
            <a:ext cx="1353960" cy="2379600"/>
          </a:xfrm>
          <a:prstGeom prst="rect">
            <a:avLst/>
          </a:prstGeom>
          <a:ln w="0">
            <a:noFill/>
          </a:ln>
        </p:spPr>
      </p:pic>
      <p:sp>
        <p:nvSpPr>
          <p:cNvPr id="822" name="CustomShape 2"/>
          <p:cNvSpPr/>
          <p:nvPr/>
        </p:nvSpPr>
        <p:spPr>
          <a:xfrm>
            <a:off x="1393920" y="1413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3"/>
          <p:cNvSpPr/>
          <p:nvPr/>
        </p:nvSpPr>
        <p:spPr>
          <a:xfrm>
            <a:off x="3186000" y="141300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4"/>
          <p:cNvSpPr/>
          <p:nvPr/>
        </p:nvSpPr>
        <p:spPr>
          <a:xfrm>
            <a:off x="5120640" y="143388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5"/>
          <p:cNvSpPr/>
          <p:nvPr/>
        </p:nvSpPr>
        <p:spPr>
          <a:xfrm>
            <a:off x="7092360" y="143388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6"/>
          <p:cNvSpPr/>
          <p:nvPr/>
        </p:nvSpPr>
        <p:spPr>
          <a:xfrm>
            <a:off x="7487280" y="3136680"/>
            <a:ext cx="390240" cy="4978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7"/>
          <p:cNvSpPr/>
          <p:nvPr/>
        </p:nvSpPr>
        <p:spPr>
          <a:xfrm>
            <a:off x="6608880" y="4803840"/>
            <a:ext cx="357480" cy="4240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CustomShape 8"/>
          <p:cNvSpPr/>
          <p:nvPr/>
        </p:nvSpPr>
        <p:spPr>
          <a:xfrm>
            <a:off x="4752000" y="4797000"/>
            <a:ext cx="357480" cy="4240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9"/>
          <p:cNvSpPr/>
          <p:nvPr/>
        </p:nvSpPr>
        <p:spPr>
          <a:xfrm>
            <a:off x="2680920" y="4812840"/>
            <a:ext cx="357480" cy="4240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10"/>
          <p:cNvSpPr/>
          <p:nvPr/>
        </p:nvSpPr>
        <p:spPr>
          <a:xfrm>
            <a:off x="557280" y="2952000"/>
            <a:ext cx="435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N°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31" name="CustomShape 11"/>
          <p:cNvSpPr/>
          <p:nvPr/>
        </p:nvSpPr>
        <p:spPr>
          <a:xfrm>
            <a:off x="2369160" y="6457680"/>
            <a:ext cx="882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4°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32" name="CustomShape 12"/>
          <p:cNvSpPr/>
          <p:nvPr/>
        </p:nvSpPr>
        <p:spPr>
          <a:xfrm>
            <a:off x="3348000" y="2952000"/>
            <a:ext cx="769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14%&gt;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33" name="CustomShape 13"/>
          <p:cNvSpPr/>
          <p:nvPr/>
        </p:nvSpPr>
        <p:spPr>
          <a:xfrm>
            <a:off x="8058240" y="2973960"/>
            <a:ext cx="769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&lt;14%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34" name="CustomShape 14"/>
          <p:cNvSpPr/>
          <p:nvPr/>
        </p:nvSpPr>
        <p:spPr>
          <a:xfrm>
            <a:off x="5697360" y="2973960"/>
            <a:ext cx="81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I°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835" name="CustomShape 15"/>
          <p:cNvSpPr/>
          <p:nvPr/>
        </p:nvSpPr>
        <p:spPr>
          <a:xfrm>
            <a:off x="919440" y="4812840"/>
            <a:ext cx="317520" cy="478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16"/>
          <p:cNvSpPr/>
          <p:nvPr/>
        </p:nvSpPr>
        <p:spPr>
          <a:xfrm>
            <a:off x="3600" y="4864680"/>
            <a:ext cx="883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 II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°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CustomShape 1"/>
          <p:cNvSpPr/>
          <p:nvPr/>
        </p:nvSpPr>
        <p:spPr>
          <a:xfrm>
            <a:off x="-16560" y="620640"/>
            <a:ext cx="9137880" cy="467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STUDIO RETROSPETTIVO CI HA PERMESSO </a:t>
            </a:r>
            <a:br/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DI ANDARE OLTRE E DI DETERMINARE :</a:t>
            </a:r>
            <a:br/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DEI MODELLI ANATOMICI E FISIOPATOLOGICI, </a:t>
            </a:r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CHE SI RIPETONO </a:t>
            </a:r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 NELLO STUDIO DEI CIRCOLI SUPERFICIALE E PROFONDO</a:t>
            </a:r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DEGLI ARTI.</a:t>
            </a:r>
            <a:br/>
            <a:endParaRPr b="0" lang="it-IT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4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5"/>
          <p:cNvSpPr/>
          <p:nvPr/>
        </p:nvSpPr>
        <p:spPr>
          <a:xfrm>
            <a:off x="149076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6"/>
          <p:cNvSpPr/>
          <p:nvPr/>
        </p:nvSpPr>
        <p:spPr>
          <a:xfrm>
            <a:off x="723960" y="51444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7"/>
          <p:cNvSpPr/>
          <p:nvPr/>
        </p:nvSpPr>
        <p:spPr>
          <a:xfrm>
            <a:off x="352440" y="8820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N°&gt;14%.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45" name="CustomShape 8"/>
          <p:cNvSpPr/>
          <p:nvPr/>
        </p:nvSpPr>
        <p:spPr>
          <a:xfrm>
            <a:off x="561960" y="298116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46" name="CustomShape 9"/>
          <p:cNvSpPr/>
          <p:nvPr/>
        </p:nvSpPr>
        <p:spPr>
          <a:xfrm>
            <a:off x="4860000" y="195120"/>
            <a:ext cx="4110480" cy="5675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SUPERFICIALE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NORMALE.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INIEZIONE IN SEDE INTRADERMICA: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SUL DORSO ALLA BASE DEL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2°-3° DITO MANO,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1°-2° DITO PIEDE.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SEGUE SFORZO 45 min.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COLLETTORE «MEDIALE».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A 60 min: AI LINFONODI ALLA RADICE DELL’ARTO E’ PRESENTE UNA RADIOATTIVITA’ &gt;14% DELLA RADIOATTIVITA’ INIETTATA.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847" name="CustomShape 10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11"/>
          <p:cNvSpPr/>
          <p:nvPr/>
        </p:nvSpPr>
        <p:spPr>
          <a:xfrm>
            <a:off x="0" y="5724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12"/>
          <p:cNvSpPr/>
          <p:nvPr/>
        </p:nvSpPr>
        <p:spPr>
          <a:xfrm>
            <a:off x="352440" y="5877360"/>
            <a:ext cx="628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CustomShape 1"/>
          <p:cNvSpPr/>
          <p:nvPr/>
        </p:nvSpPr>
        <p:spPr>
          <a:xfrm>
            <a:off x="258840" y="114624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2"/>
          <p:cNvSpPr/>
          <p:nvPr/>
        </p:nvSpPr>
        <p:spPr>
          <a:xfrm>
            <a:off x="1533600" y="253944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3"/>
          <p:cNvSpPr/>
          <p:nvPr/>
        </p:nvSpPr>
        <p:spPr>
          <a:xfrm>
            <a:off x="2282400" y="253944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4"/>
          <p:cNvSpPr/>
          <p:nvPr/>
        </p:nvSpPr>
        <p:spPr>
          <a:xfrm>
            <a:off x="359640" y="27144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5"/>
          <p:cNvSpPr/>
          <p:nvPr/>
        </p:nvSpPr>
        <p:spPr>
          <a:xfrm>
            <a:off x="922320" y="271584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6"/>
          <p:cNvSpPr/>
          <p:nvPr/>
        </p:nvSpPr>
        <p:spPr>
          <a:xfrm>
            <a:off x="851040" y="76572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CustomShape 7"/>
          <p:cNvSpPr/>
          <p:nvPr/>
        </p:nvSpPr>
        <p:spPr>
          <a:xfrm>
            <a:off x="176040" y="220680"/>
            <a:ext cx="173700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N°&gt;14%.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57" name="CustomShape 8"/>
          <p:cNvSpPr/>
          <p:nvPr/>
        </p:nvSpPr>
        <p:spPr>
          <a:xfrm>
            <a:off x="47520" y="315864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58" name="CustomShape 9"/>
          <p:cNvSpPr/>
          <p:nvPr/>
        </p:nvSpPr>
        <p:spPr>
          <a:xfrm>
            <a:off x="5076000" y="121680"/>
            <a:ext cx="3871440" cy="56368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Calibri"/>
              </a:rPr>
              <a:t>STUDIO PROFONDO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ff0000"/>
                </a:solidFill>
                <a:latin typeface="Calibri"/>
                <a:ea typeface="DejaVu Sans"/>
              </a:rPr>
              <a:t>NORMALE.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INIEZIONE SOTTO-FASCIALE: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VERSANTE LATERALE DEL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PALMO MANO, PIANTA DEL PIEDE.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SEGUE SFORZO 45min.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COLLETTORE «MEDIO».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A 60 min. AI LINFONODI ALLA RADICE DELL’ARTO E’ PRESENTE UNA RADIOATTIVITA’ &gt;14% DELLA RADIOATTIVITA’ INIETTATA.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</p:txBody>
      </p:sp>
      <p:sp>
        <p:nvSpPr>
          <p:cNvPr id="859" name="CustomShape 10"/>
          <p:cNvSpPr/>
          <p:nvPr/>
        </p:nvSpPr>
        <p:spPr>
          <a:xfrm>
            <a:off x="3481920" y="3372840"/>
            <a:ext cx="241560" cy="16513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11"/>
          <p:cNvSpPr/>
          <p:nvPr/>
        </p:nvSpPr>
        <p:spPr>
          <a:xfrm>
            <a:off x="176040" y="5661360"/>
            <a:ext cx="5325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4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5"/>
          <p:cNvSpPr/>
          <p:nvPr/>
        </p:nvSpPr>
        <p:spPr>
          <a:xfrm>
            <a:off x="165744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6"/>
          <p:cNvSpPr/>
          <p:nvPr/>
        </p:nvSpPr>
        <p:spPr>
          <a:xfrm>
            <a:off x="942480" y="514440"/>
            <a:ext cx="1749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7"/>
          <p:cNvSpPr/>
          <p:nvPr/>
        </p:nvSpPr>
        <p:spPr>
          <a:xfrm>
            <a:off x="1647720" y="514440"/>
            <a:ext cx="1843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8"/>
          <p:cNvSpPr/>
          <p:nvPr/>
        </p:nvSpPr>
        <p:spPr>
          <a:xfrm>
            <a:off x="766080" y="1368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&lt;14%.                     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69" name="CustomShape 9"/>
          <p:cNvSpPr/>
          <p:nvPr/>
        </p:nvSpPr>
        <p:spPr>
          <a:xfrm>
            <a:off x="766080" y="2956320"/>
            <a:ext cx="4422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P      circoli COLLATERALI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70" name="CustomShape 10"/>
          <p:cNvSpPr/>
          <p:nvPr/>
        </p:nvSpPr>
        <p:spPr>
          <a:xfrm>
            <a:off x="6012000" y="214200"/>
            <a:ext cx="2987280" cy="4476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LINFOSC.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MODELLO LINFEDEMA I: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DEFICIT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.ANATOMICO,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.FUNZIONALE.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871" name="CustomShape 11"/>
          <p:cNvSpPr/>
          <p:nvPr/>
        </p:nvSpPr>
        <p:spPr>
          <a:xfrm>
            <a:off x="4191120" y="600120"/>
            <a:ext cx="43200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12"/>
          <p:cNvSpPr/>
          <p:nvPr/>
        </p:nvSpPr>
        <p:spPr>
          <a:xfrm>
            <a:off x="3591000" y="600120"/>
            <a:ext cx="43200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CustomShape 13"/>
          <p:cNvSpPr/>
          <p:nvPr/>
        </p:nvSpPr>
        <p:spPr>
          <a:xfrm>
            <a:off x="698040" y="4877280"/>
            <a:ext cx="5455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0" y="0"/>
            <a:ext cx="913788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LIPEDEMA.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349" name="Picture 2" descr="E:\ESAMI\Avezzu' Elisa 25-04-1985\Arti Inf\13zz.jpg"/>
          <p:cNvPicPr/>
          <p:nvPr/>
        </p:nvPicPr>
        <p:blipFill>
          <a:blip r:embed="rId1"/>
          <a:srcRect l="0" t="8485" r="1181" b="0"/>
          <a:stretch/>
        </p:blipFill>
        <p:spPr>
          <a:xfrm>
            <a:off x="827640" y="1918080"/>
            <a:ext cx="7518240" cy="493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CustomShape 1"/>
          <p:cNvSpPr/>
          <p:nvPr/>
        </p:nvSpPr>
        <p:spPr>
          <a:xfrm>
            <a:off x="467280" y="213300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CustomShape 2"/>
          <p:cNvSpPr/>
          <p:nvPr/>
        </p:nvSpPr>
        <p:spPr>
          <a:xfrm>
            <a:off x="1890720" y="342828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CustomShape 3"/>
          <p:cNvSpPr/>
          <p:nvPr/>
        </p:nvSpPr>
        <p:spPr>
          <a:xfrm>
            <a:off x="2558880" y="342828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7" name="CustomShape 4"/>
          <p:cNvSpPr/>
          <p:nvPr/>
        </p:nvSpPr>
        <p:spPr>
          <a:xfrm>
            <a:off x="627480" y="35568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5"/>
          <p:cNvSpPr/>
          <p:nvPr/>
        </p:nvSpPr>
        <p:spPr>
          <a:xfrm>
            <a:off x="1237680" y="35614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CustomShape 6"/>
          <p:cNvSpPr/>
          <p:nvPr/>
        </p:nvSpPr>
        <p:spPr>
          <a:xfrm>
            <a:off x="570240" y="158040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CustomShape 7"/>
          <p:cNvSpPr/>
          <p:nvPr/>
        </p:nvSpPr>
        <p:spPr>
          <a:xfrm>
            <a:off x="100080" y="48600"/>
            <a:ext cx="208944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S/P Flusso N°.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81" name="CustomShape 8"/>
          <p:cNvSpPr/>
          <p:nvPr/>
        </p:nvSpPr>
        <p:spPr>
          <a:xfrm>
            <a:off x="467280" y="404532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P            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82" name="CustomShape 9"/>
          <p:cNvSpPr/>
          <p:nvPr/>
        </p:nvSpPr>
        <p:spPr>
          <a:xfrm>
            <a:off x="5364000" y="155160"/>
            <a:ext cx="3593160" cy="4476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LINFOSC: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MODELLO LINFEDEMA II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AD INTERV. CH.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FLUSSO N° E STRAVASO DAL PUNTO INTERV. CH.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883" name="CustomShape 10"/>
          <p:cNvSpPr/>
          <p:nvPr/>
        </p:nvSpPr>
        <p:spPr>
          <a:xfrm>
            <a:off x="341280" y="589320"/>
            <a:ext cx="908280" cy="9082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CustomShape 11"/>
          <p:cNvSpPr/>
          <p:nvPr/>
        </p:nvSpPr>
        <p:spPr>
          <a:xfrm>
            <a:off x="861840" y="1506600"/>
            <a:ext cx="565560" cy="167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12"/>
          <p:cNvSpPr/>
          <p:nvPr/>
        </p:nvSpPr>
        <p:spPr>
          <a:xfrm>
            <a:off x="1255680" y="581760"/>
            <a:ext cx="272772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ff0000"/>
                </a:solidFill>
                <a:latin typeface="Calibri"/>
                <a:ea typeface="Calibri"/>
              </a:rPr>
              <a:t>Sede INTERV. CH.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86" name="CustomShape 13"/>
          <p:cNvSpPr/>
          <p:nvPr/>
        </p:nvSpPr>
        <p:spPr>
          <a:xfrm>
            <a:off x="1471320" y="104652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STRAVASA        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887" name="CustomShape 14"/>
          <p:cNvSpPr/>
          <p:nvPr/>
        </p:nvSpPr>
        <p:spPr>
          <a:xfrm>
            <a:off x="152280" y="15228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8" name="CustomShape 15"/>
          <p:cNvSpPr/>
          <p:nvPr/>
        </p:nvSpPr>
        <p:spPr>
          <a:xfrm>
            <a:off x="4633200" y="16560"/>
            <a:ext cx="179640" cy="11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889" name="CustomShape 16"/>
          <p:cNvSpPr/>
          <p:nvPr/>
        </p:nvSpPr>
        <p:spPr>
          <a:xfrm>
            <a:off x="4408200" y="397440"/>
            <a:ext cx="629640" cy="4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1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it-IT" sz="11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100" spc="-1" strike="noStrike">
              <a:latin typeface="Arial"/>
            </a:endParaRPr>
          </a:p>
        </p:txBody>
      </p:sp>
      <p:sp>
        <p:nvSpPr>
          <p:cNvPr id="890" name="CustomShape 17"/>
          <p:cNvSpPr/>
          <p:nvPr/>
        </p:nvSpPr>
        <p:spPr>
          <a:xfrm>
            <a:off x="341280" y="5714280"/>
            <a:ext cx="5664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CustomShape 1"/>
          <p:cNvSpPr/>
          <p:nvPr/>
        </p:nvSpPr>
        <p:spPr>
          <a:xfrm>
            <a:off x="74304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CustomShape 4"/>
          <p:cNvSpPr/>
          <p:nvPr/>
        </p:nvSpPr>
        <p:spPr>
          <a:xfrm>
            <a:off x="838080" y="24670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CustomShape 5"/>
          <p:cNvSpPr/>
          <p:nvPr/>
        </p:nvSpPr>
        <p:spPr>
          <a:xfrm>
            <a:off x="1571760" y="24670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6"/>
          <p:cNvSpPr/>
          <p:nvPr/>
        </p:nvSpPr>
        <p:spPr>
          <a:xfrm>
            <a:off x="790560" y="51444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CustomShape 7"/>
          <p:cNvSpPr/>
          <p:nvPr/>
        </p:nvSpPr>
        <p:spPr>
          <a:xfrm>
            <a:off x="1552680" y="514440"/>
            <a:ext cx="43200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8"/>
          <p:cNvSpPr/>
          <p:nvPr/>
        </p:nvSpPr>
        <p:spPr>
          <a:xfrm>
            <a:off x="5508000" y="116640"/>
            <a:ext cx="3491280" cy="3989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FISOPATOLOGIA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MODELLO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LINFOSC: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DEFICIT CIRCOLO SUPERFICIALE.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899" name="CustomShape 9"/>
          <p:cNvSpPr/>
          <p:nvPr/>
        </p:nvSpPr>
        <p:spPr>
          <a:xfrm>
            <a:off x="733320" y="942840"/>
            <a:ext cx="4013280" cy="3575160"/>
          </a:xfrm>
          <a:prstGeom prst="donut">
            <a:avLst>
              <a:gd name="adj" fmla="val 14886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CustomShape 10"/>
          <p:cNvSpPr/>
          <p:nvPr/>
        </p:nvSpPr>
        <p:spPr>
          <a:xfrm>
            <a:off x="838080" y="245556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CustomShape 11"/>
          <p:cNvSpPr/>
          <p:nvPr/>
        </p:nvSpPr>
        <p:spPr>
          <a:xfrm>
            <a:off x="1171440" y="2390760"/>
            <a:ext cx="508320" cy="5176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12"/>
          <p:cNvSpPr/>
          <p:nvPr/>
        </p:nvSpPr>
        <p:spPr>
          <a:xfrm>
            <a:off x="324000" y="2388960"/>
            <a:ext cx="489240" cy="51768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CustomShape 13"/>
          <p:cNvSpPr/>
          <p:nvPr/>
        </p:nvSpPr>
        <p:spPr>
          <a:xfrm>
            <a:off x="552600" y="666720"/>
            <a:ext cx="908280" cy="9082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CustomShape 14"/>
          <p:cNvSpPr/>
          <p:nvPr/>
        </p:nvSpPr>
        <p:spPr>
          <a:xfrm>
            <a:off x="530640" y="4140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0%    50%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05" name="CustomShape 15"/>
          <p:cNvSpPr/>
          <p:nvPr/>
        </p:nvSpPr>
        <p:spPr>
          <a:xfrm>
            <a:off x="571680" y="307116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PR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06" name="CustomShape 16"/>
          <p:cNvSpPr/>
          <p:nvPr/>
        </p:nvSpPr>
        <p:spPr>
          <a:xfrm>
            <a:off x="552600" y="4725000"/>
            <a:ext cx="5287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CustomShape 1"/>
          <p:cNvSpPr/>
          <p:nvPr/>
        </p:nvSpPr>
        <p:spPr>
          <a:xfrm>
            <a:off x="922320" y="134496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2"/>
          <p:cNvSpPr/>
          <p:nvPr/>
        </p:nvSpPr>
        <p:spPr>
          <a:xfrm>
            <a:off x="1075320" y="76320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CustomShape 3"/>
          <p:cNvSpPr/>
          <p:nvPr/>
        </p:nvSpPr>
        <p:spPr>
          <a:xfrm>
            <a:off x="1643040" y="76320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CustomShape 4"/>
          <p:cNvSpPr/>
          <p:nvPr/>
        </p:nvSpPr>
        <p:spPr>
          <a:xfrm>
            <a:off x="723960" y="8352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50%    0%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11" name="CustomShape 5"/>
          <p:cNvSpPr/>
          <p:nvPr/>
        </p:nvSpPr>
        <p:spPr>
          <a:xfrm>
            <a:off x="5364000" y="62640"/>
            <a:ext cx="3594240" cy="3989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FISIOPATOLOGIA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MODELLO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LINFOSC: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DEFICIT CIRCOLO PROFONDO.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912" name="CustomShape 6"/>
          <p:cNvSpPr/>
          <p:nvPr/>
        </p:nvSpPr>
        <p:spPr>
          <a:xfrm>
            <a:off x="1392120" y="1816200"/>
            <a:ext cx="3070440" cy="2651400"/>
          </a:xfrm>
          <a:prstGeom prst="flowChartConnector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CustomShape 7"/>
          <p:cNvSpPr/>
          <p:nvPr/>
        </p:nvSpPr>
        <p:spPr>
          <a:xfrm>
            <a:off x="2266200" y="260604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8"/>
          <p:cNvSpPr/>
          <p:nvPr/>
        </p:nvSpPr>
        <p:spPr>
          <a:xfrm>
            <a:off x="2948040" y="261108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CustomShape 9"/>
          <p:cNvSpPr/>
          <p:nvPr/>
        </p:nvSpPr>
        <p:spPr>
          <a:xfrm>
            <a:off x="1424160" y="1230120"/>
            <a:ext cx="908280" cy="9082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CustomShape 10"/>
          <p:cNvSpPr/>
          <p:nvPr/>
        </p:nvSpPr>
        <p:spPr>
          <a:xfrm>
            <a:off x="1881360" y="277344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CustomShape 11"/>
          <p:cNvSpPr/>
          <p:nvPr/>
        </p:nvSpPr>
        <p:spPr>
          <a:xfrm>
            <a:off x="1004760" y="27946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CustomShape 12"/>
          <p:cNvSpPr/>
          <p:nvPr/>
        </p:nvSpPr>
        <p:spPr>
          <a:xfrm>
            <a:off x="1299240" y="2706480"/>
            <a:ext cx="489240" cy="51768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CustomShape 13"/>
          <p:cNvSpPr/>
          <p:nvPr/>
        </p:nvSpPr>
        <p:spPr>
          <a:xfrm>
            <a:off x="4071600" y="2725920"/>
            <a:ext cx="508320" cy="5176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0" name="CustomShape 14"/>
          <p:cNvSpPr/>
          <p:nvPr/>
        </p:nvSpPr>
        <p:spPr>
          <a:xfrm>
            <a:off x="0" y="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CustomShape 15"/>
          <p:cNvSpPr/>
          <p:nvPr/>
        </p:nvSpPr>
        <p:spPr>
          <a:xfrm>
            <a:off x="615960" y="5303160"/>
            <a:ext cx="538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922" name="CustomShape 16"/>
          <p:cNvSpPr/>
          <p:nvPr/>
        </p:nvSpPr>
        <p:spPr>
          <a:xfrm>
            <a:off x="1085400" y="327312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PR  </a:t>
            </a:r>
            <a:endParaRPr b="0" lang="it-IT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CustomShape 1"/>
          <p:cNvSpPr/>
          <p:nvPr/>
        </p:nvSpPr>
        <p:spPr>
          <a:xfrm>
            <a:off x="467640" y="1052640"/>
            <a:ext cx="8223120" cy="388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COSI’ LA PRATICA CI HA SPINTO A RICERCARE I QUADRI</a:t>
            </a:r>
            <a:br/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LINFOSCINTIGRAFICI CORRISPONDENTI AD OGNI SINGOLO MODELLO DI DEFICIT ANTOMICO/FUNZIONALE </a:t>
            </a:r>
            <a:br/>
            <a:r>
              <a:rPr b="1" lang="it-IT" sz="3200" spc="-1" strike="noStrike">
                <a:solidFill>
                  <a:srgbClr val="7030a0"/>
                </a:solidFill>
                <a:latin typeface="Arial"/>
                <a:ea typeface="DejaVu Sans"/>
              </a:rPr>
              <a:t>(NATI IN ERA COVID):</a:t>
            </a:r>
            <a:br/>
            <a:r>
              <a:rPr b="1" lang="it-IT" sz="7200" spc="-1" strike="noStrike">
                <a:solidFill>
                  <a:srgbClr val="ff0000"/>
                </a:solidFill>
                <a:latin typeface="Arial"/>
                <a:ea typeface="DejaVu Sans"/>
              </a:rPr>
              <a:t>PER IL CIRCOLO SUPERFICIALE E PROFONDO:</a:t>
            </a:r>
            <a:endParaRPr b="0" lang="it-IT" sz="7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CustomShape 1"/>
          <p:cNvSpPr/>
          <p:nvPr/>
        </p:nvSpPr>
        <p:spPr>
          <a:xfrm>
            <a:off x="0" y="32760"/>
            <a:ext cx="8310240" cy="25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endParaRPr b="0" lang="it-IT" sz="1800" spc="-1" strike="noStrike">
              <a:latin typeface="Arial"/>
            </a:endParaRPr>
          </a:p>
        </p:txBody>
      </p:sp>
      <p:sp>
        <p:nvSpPr>
          <p:cNvPr id="925" name="CustomShape 2"/>
          <p:cNvSpPr/>
          <p:nvPr/>
        </p:nvSpPr>
        <p:spPr>
          <a:xfrm>
            <a:off x="-18720" y="69120"/>
            <a:ext cx="9030240" cy="636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7030a0"/>
                </a:solidFill>
                <a:latin typeface="Arial"/>
                <a:ea typeface="DejaVu Sans"/>
              </a:rPr>
              <a:t>NON E’ UNA NOVITA’, COLLEGHI DI ALTRE NAZIONI SONO ARRIVATI ALLE STESSE CONCLUSIONI: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70c0"/>
                </a:solidFill>
                <a:latin typeface="Arial"/>
                <a:ea typeface="DejaVu Sans"/>
              </a:rPr>
              <a:t>LO SCOPO PER TUTTI E’ QUELLO DI FORMULARE UNA SPECIE DI 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«T.N.M. LINFOSCINTIGRAFICO»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(poche sigle/numeri che rendono l’idea del quadro anatomico-funzionale dell’apparato linfatico dell’arto).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CustomShape 1"/>
          <p:cNvSpPr/>
          <p:nvPr/>
        </p:nvSpPr>
        <p:spPr>
          <a:xfrm>
            <a:off x="467640" y="1052640"/>
            <a:ext cx="8223120" cy="25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endParaRPr b="0" lang="it-IT" sz="1800" spc="-1" strike="noStrike">
              <a:latin typeface="Arial"/>
            </a:endParaRPr>
          </a:p>
        </p:txBody>
      </p:sp>
      <p:sp>
        <p:nvSpPr>
          <p:cNvPr id="927" name="CustomShape 2"/>
          <p:cNvSpPr/>
          <p:nvPr/>
        </p:nvSpPr>
        <p:spPr>
          <a:xfrm>
            <a:off x="-52200" y="556920"/>
            <a:ext cx="9137880" cy="36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MaegawaJ, MikamiT, Yamamoto Y: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TYPES OF LYMPHOSCINTIGRAPHY AND INDICATIONS FORLYMPHATICOVENOUS ANASTOMOSIS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Microsurgery, 2010   doi.org 10.1002 micr. 20772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Lymphoscintigraphic abnormalities observedin the lymphedematous limb: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1.Reduced or absent inguinal lymphnodes;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2.Lymphstasis in the lymphatics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3.Dermal backflow.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Two groups: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unilateralLFD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bilateralLFD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928" name="CustomShape 3"/>
          <p:cNvSpPr/>
          <p:nvPr/>
        </p:nvSpPr>
        <p:spPr>
          <a:xfrm>
            <a:off x="47160" y="188640"/>
            <a:ext cx="2758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L’IDEA NON E’ NUOVA: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929" name="CustomShape 4"/>
          <p:cNvSpPr/>
          <p:nvPr/>
        </p:nvSpPr>
        <p:spPr>
          <a:xfrm>
            <a:off x="4564440" y="2572560"/>
            <a:ext cx="456588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Five types: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 I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Visible inguinal lymph nodes, lymphatics along the saphenous vein and/or collateral lymphatics.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 II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Dermal backflow in the thigh and stasis of an isotopic material in the lymphatics.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 III: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Dermal backflow in the thigh and leg.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 IV: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Dermal backflow in the leg.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Type V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Radiolabeled colloid remaining in the foot.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CustomShape 1"/>
          <p:cNvSpPr/>
          <p:nvPr/>
        </p:nvSpPr>
        <p:spPr>
          <a:xfrm>
            <a:off x="-5040" y="188640"/>
            <a:ext cx="9137880" cy="153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IL NOSTRO STUDIO RETROSPETTIVO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CI HA PERMESSO DI DETERMINARE :</a:t>
            </a:r>
            <a:br/>
            <a:br/>
            <a:br/>
            <a:endParaRPr b="0" lang="it-IT" sz="2800" spc="-1" strike="noStrike">
              <a:latin typeface="Arial"/>
            </a:endParaRPr>
          </a:p>
        </p:txBody>
      </p:sp>
      <p:graphicFrame>
        <p:nvGraphicFramePr>
          <p:cNvPr id="931" name="Table 2"/>
          <p:cNvGraphicFramePr/>
          <p:nvPr/>
        </p:nvGraphicFramePr>
        <p:xfrm>
          <a:off x="0" y="908640"/>
          <a:ext cx="9143280" cy="5448600"/>
        </p:xfrm>
        <a:graphic>
          <a:graphicData uri="http://schemas.openxmlformats.org/drawingml/2006/table">
            <a:tbl>
              <a:tblPr/>
              <a:tblGrid>
                <a:gridCol w="376560"/>
                <a:gridCol w="6859440"/>
                <a:gridCol w="504000"/>
                <a:gridCol w="504000"/>
                <a:gridCol w="899640"/>
              </a:tblGrid>
              <a:tr h="33264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PATTERN: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43344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STESSI MODELLI NEL SISTEMA SUPERFICIALE/PROFONDO</a:t>
                      </a:r>
                      <a:endParaRPr b="0" lang="it-IT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%DX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%SN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FEGATO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349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O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NORMALE:  ANATOMICO-FUNZIONALE</a:t>
                      </a: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6516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A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PREDISPOSIZIONE AL LINFEDEMA: DEFICIT ANATOMICO DEL SOLO CIRCOLO SUPERFICIALE/PROFONDO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516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ESORDIO AL LINDEFEMA 1: DEFICIT FUNZIONALE DEL SOLO CIRCOLO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628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AB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ESORDIO AL LINFEDEMA 2: DEFICT ANTOMICO-FUNZIONALE CIRCOLO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984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FASE COMPENSO EMODINAMICO 1: CONTEMPORANEA RISALITA LUNGO I COLLETTORI SUPERFICIALE, PROFONDO ED EVENTUALI CIRCOLI COLLATERALI.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349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FASE COMPENSO EMODINAMICO 2: FLUSSO INVERTITO.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5484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E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SCOMPENSO 1: LINFEDEMA MANIFESTO CON ESORDIO DEL DBF (SUL DORSO MANO/PIEDE/PRIMA ARTICOLAZIONE POLSO O TIBIO-TARSICA) IN ASSOCIAZIONE ALLA PRESENZA DEI COLLETTORI.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349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F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SCOMPENSO 2: LINFEDEMA MANIFESTO CON SOLO DBF.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35064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G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GRAVE LINFEDEMA: RF RESTA NELL PUNTO D'INIEZIONE.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CustomShape 1"/>
          <p:cNvSpPr/>
          <p:nvPr/>
        </p:nvSpPr>
        <p:spPr>
          <a:xfrm>
            <a:off x="491400" y="5548680"/>
            <a:ext cx="4997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933" name="CustomShape 2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4" name="CustomShape 3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5" name="CustomShape 4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5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7" name="CustomShape 6"/>
          <p:cNvSpPr/>
          <p:nvPr/>
        </p:nvSpPr>
        <p:spPr>
          <a:xfrm>
            <a:off x="165744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8" name="CustomShape 7"/>
          <p:cNvSpPr/>
          <p:nvPr/>
        </p:nvSpPr>
        <p:spPr>
          <a:xfrm>
            <a:off x="900000" y="531720"/>
            <a:ext cx="317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8"/>
          <p:cNvSpPr/>
          <p:nvPr/>
        </p:nvSpPr>
        <p:spPr>
          <a:xfrm>
            <a:off x="723960" y="287640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40" name="CustomShape 9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CustomShape 10"/>
          <p:cNvSpPr/>
          <p:nvPr/>
        </p:nvSpPr>
        <p:spPr>
          <a:xfrm>
            <a:off x="355680" y="85680"/>
            <a:ext cx="225144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&gt; 14%.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42" name="CustomShape 11"/>
          <p:cNvSpPr/>
          <p:nvPr/>
        </p:nvSpPr>
        <p:spPr>
          <a:xfrm>
            <a:off x="5076000" y="119160"/>
            <a:ext cx="3882240" cy="49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1°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«PREDISPOSIZIONE AL LINFEDEMA 1»: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DEFICT ANATOMICO DEL SOLO CIRCOLO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SUPERFICIALE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SENZA ALTRI SEGNI.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43" name="CustomShape 12"/>
          <p:cNvSpPr/>
          <p:nvPr/>
        </p:nvSpPr>
        <p:spPr>
          <a:xfrm>
            <a:off x="4068000" y="647640"/>
            <a:ext cx="2041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CustomShape 13"/>
          <p:cNvSpPr/>
          <p:nvPr/>
        </p:nvSpPr>
        <p:spPr>
          <a:xfrm>
            <a:off x="4220280" y="800280"/>
            <a:ext cx="2041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CustomShape 1"/>
          <p:cNvSpPr/>
          <p:nvPr/>
        </p:nvSpPr>
        <p:spPr>
          <a:xfrm>
            <a:off x="251640" y="332640"/>
            <a:ext cx="2226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20.8%         18.6%         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946" name="Picture 3" descr="E:\ESAMI\Fraulin Ornella 08-12-1957\ARTI INF\2018-08-30\aa.jpg"/>
          <p:cNvPicPr/>
          <p:nvPr/>
        </p:nvPicPr>
        <p:blipFill>
          <a:blip r:embed="rId1"/>
          <a:srcRect l="0" t="7879" r="0" b="0"/>
          <a:stretch/>
        </p:blipFill>
        <p:spPr>
          <a:xfrm>
            <a:off x="59760" y="0"/>
            <a:ext cx="9018360" cy="6851880"/>
          </a:xfrm>
          <a:prstGeom prst="rect">
            <a:avLst/>
          </a:prstGeom>
          <a:ln w="0">
            <a:noFill/>
          </a:ln>
        </p:spPr>
      </p:pic>
      <p:sp>
        <p:nvSpPr>
          <p:cNvPr id="947" name="CustomShape 2"/>
          <p:cNvSpPr/>
          <p:nvPr/>
        </p:nvSpPr>
        <p:spPr>
          <a:xfrm>
            <a:off x="247320" y="390600"/>
            <a:ext cx="2201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22.9%         21.3%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9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0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1" name="CustomShape 4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2" name="CustomShape 5"/>
          <p:cNvSpPr/>
          <p:nvPr/>
        </p:nvSpPr>
        <p:spPr>
          <a:xfrm>
            <a:off x="165744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3" name="CustomShape 6"/>
          <p:cNvSpPr/>
          <p:nvPr/>
        </p:nvSpPr>
        <p:spPr>
          <a:xfrm>
            <a:off x="723960" y="561960"/>
            <a:ext cx="29880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4" name="CustomShape 7"/>
          <p:cNvSpPr/>
          <p:nvPr/>
        </p:nvSpPr>
        <p:spPr>
          <a:xfrm>
            <a:off x="355680" y="85680"/>
            <a:ext cx="225144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&lt; 14%.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55" name="CustomShape 8"/>
          <p:cNvSpPr/>
          <p:nvPr/>
        </p:nvSpPr>
        <p:spPr>
          <a:xfrm>
            <a:off x="723960" y="287640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56" name="CustomShape 9"/>
          <p:cNvSpPr/>
          <p:nvPr/>
        </p:nvSpPr>
        <p:spPr>
          <a:xfrm>
            <a:off x="5076000" y="228240"/>
            <a:ext cx="3929040" cy="5032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2°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«PREDISPOSIZIONE AL LINFEDEMA 2»: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DEFICT FUNZIONALE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DEL SOLO CIRCOLO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SUPERFICIALE SENZA ALTRI SEGNI.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57" name="CustomShape 10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8" name="CustomShape 11"/>
          <p:cNvSpPr/>
          <p:nvPr/>
        </p:nvSpPr>
        <p:spPr>
          <a:xfrm>
            <a:off x="441000" y="5373360"/>
            <a:ext cx="5424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9137880" cy="18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LIPO-LINFEDEMA.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51" name="Picture 3" descr="E:\ESAMI\Sabbadini Giorgio 26-10-1953\2017-05-25\bb.jpg"/>
          <p:cNvPicPr/>
          <p:nvPr/>
        </p:nvPicPr>
        <p:blipFill>
          <a:blip r:embed="rId1"/>
          <a:srcRect l="0" t="8687" r="0" b="0"/>
          <a:stretch/>
        </p:blipFill>
        <p:spPr>
          <a:xfrm>
            <a:off x="838080" y="1857240"/>
            <a:ext cx="7446240" cy="499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Picture 2" descr="E:\ESAMI\Franceschini Andrea 08-06-1963\06.jpg"/>
          <p:cNvPicPr/>
          <p:nvPr/>
        </p:nvPicPr>
        <p:blipFill>
          <a:blip r:embed="rId1"/>
          <a:srcRect l="0" t="7879" r="0" b="0"/>
          <a:stretch/>
        </p:blipFill>
        <p:spPr>
          <a:xfrm>
            <a:off x="32760" y="24480"/>
            <a:ext cx="9018360" cy="6827400"/>
          </a:xfrm>
          <a:prstGeom prst="rect">
            <a:avLst/>
          </a:prstGeom>
          <a:ln w="0">
            <a:noFill/>
          </a:ln>
        </p:spPr>
      </p:pic>
      <p:sp>
        <p:nvSpPr>
          <p:cNvPr id="960" name="CustomShape 1"/>
          <p:cNvSpPr/>
          <p:nvPr/>
        </p:nvSpPr>
        <p:spPr>
          <a:xfrm>
            <a:off x="195120" y="548640"/>
            <a:ext cx="2138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11.8%         12.1%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2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4" name="CustomShape 4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5" name="CustomShape 5"/>
          <p:cNvSpPr/>
          <p:nvPr/>
        </p:nvSpPr>
        <p:spPr>
          <a:xfrm>
            <a:off x="165744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6" name="CustomShape 6"/>
          <p:cNvSpPr/>
          <p:nvPr/>
        </p:nvSpPr>
        <p:spPr>
          <a:xfrm>
            <a:off x="905040" y="576360"/>
            <a:ext cx="14688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7" name="CustomShape 7"/>
          <p:cNvSpPr/>
          <p:nvPr/>
        </p:nvSpPr>
        <p:spPr>
          <a:xfrm>
            <a:off x="355680" y="85680"/>
            <a:ext cx="225144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&lt; 14%.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68" name="CustomShape 8"/>
          <p:cNvSpPr/>
          <p:nvPr/>
        </p:nvSpPr>
        <p:spPr>
          <a:xfrm>
            <a:off x="723960" y="287640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69" name="CustomShape 9"/>
          <p:cNvSpPr/>
          <p:nvPr/>
        </p:nvSpPr>
        <p:spPr>
          <a:xfrm>
            <a:off x="5148000" y="195120"/>
            <a:ext cx="3822480" cy="59648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3°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«PREDISPOSIZIONE AL LINFEDEMA 3»: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DEFICT SIA ANATOMICO CHE FUNZIONALE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DEL SOLO CIRCOLO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SUPERFICIALE SENZA ALTRI SEGNI.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70" name="CustomShape 10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CustomShape 11"/>
          <p:cNvSpPr/>
          <p:nvPr/>
        </p:nvSpPr>
        <p:spPr>
          <a:xfrm>
            <a:off x="441000" y="5373360"/>
            <a:ext cx="5424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CustomShape 1"/>
          <p:cNvSpPr/>
          <p:nvPr/>
        </p:nvSpPr>
        <p:spPr>
          <a:xfrm>
            <a:off x="195120" y="548640"/>
            <a:ext cx="2138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       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973" name="Picture 4" descr="C:\Users\principale\Desktop\MICHELE\ESAMI\Gaddi Chiara 27-07-1974i\aa.jpg"/>
          <p:cNvPicPr/>
          <p:nvPr/>
        </p:nvPicPr>
        <p:blipFill>
          <a:blip r:embed="rId1"/>
          <a:srcRect l="0" t="7998" r="1334" b="0"/>
          <a:stretch/>
        </p:blipFill>
        <p:spPr>
          <a:xfrm>
            <a:off x="16920" y="8640"/>
            <a:ext cx="9078840" cy="6843960"/>
          </a:xfrm>
          <a:prstGeom prst="rect">
            <a:avLst/>
          </a:prstGeom>
          <a:ln w="0">
            <a:noFill/>
          </a:ln>
        </p:spPr>
      </p:pic>
      <p:sp>
        <p:nvSpPr>
          <p:cNvPr id="974" name="CustomShape 2"/>
          <p:cNvSpPr/>
          <p:nvPr/>
        </p:nvSpPr>
        <p:spPr>
          <a:xfrm>
            <a:off x="209160" y="547200"/>
            <a:ext cx="2499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7.8%         9.4%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6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7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CustomShape 4"/>
          <p:cNvSpPr/>
          <p:nvPr/>
        </p:nvSpPr>
        <p:spPr>
          <a:xfrm>
            <a:off x="81900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CustomShape 5"/>
          <p:cNvSpPr/>
          <p:nvPr/>
        </p:nvSpPr>
        <p:spPr>
          <a:xfrm>
            <a:off x="1657440" y="25146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0" name="CustomShape 6"/>
          <p:cNvSpPr/>
          <p:nvPr/>
        </p:nvSpPr>
        <p:spPr>
          <a:xfrm>
            <a:off x="885960" y="514440"/>
            <a:ext cx="1749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CustomShape 7"/>
          <p:cNvSpPr/>
          <p:nvPr/>
        </p:nvSpPr>
        <p:spPr>
          <a:xfrm>
            <a:off x="723960" y="28440"/>
            <a:ext cx="1608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r>
              <a:rPr b="1" lang="it-IT" sz="2600" spc="-1" strike="noStrike">
                <a:solidFill>
                  <a:srgbClr val="000000"/>
                </a:solidFill>
                <a:latin typeface="Adobe Gothic Std B"/>
                <a:ea typeface="Adobe Gothic Std B"/>
              </a:rPr>
              <a:t>≶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14%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82" name="CustomShape 8"/>
          <p:cNvSpPr/>
          <p:nvPr/>
        </p:nvSpPr>
        <p:spPr>
          <a:xfrm>
            <a:off x="561960" y="298116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83" name="CustomShape 9"/>
          <p:cNvSpPr/>
          <p:nvPr/>
        </p:nvSpPr>
        <p:spPr>
          <a:xfrm>
            <a:off x="1704960" y="514440"/>
            <a:ext cx="16524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CustomShape 10"/>
          <p:cNvSpPr/>
          <p:nvPr/>
        </p:nvSpPr>
        <p:spPr>
          <a:xfrm>
            <a:off x="5110920" y="56880"/>
            <a:ext cx="3954240" cy="5747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4°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«PER COMPENSO EMODINAMICO 1»: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CONTEMPORANEA RISALITA SUPERF.  PROFONDO ED EVENTUALI CIRCOLI COLLATERALI.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85" name="CustomShape 11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CustomShape 12"/>
          <p:cNvSpPr/>
          <p:nvPr/>
        </p:nvSpPr>
        <p:spPr>
          <a:xfrm>
            <a:off x="4314960" y="571680"/>
            <a:ext cx="16524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CustomShape 13"/>
          <p:cNvSpPr/>
          <p:nvPr/>
        </p:nvSpPr>
        <p:spPr>
          <a:xfrm>
            <a:off x="468360" y="5945760"/>
            <a:ext cx="510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Picture 2" descr="E:\ESAMI\Moret Alessia 29-08-1986\2019-09-03\06aa.jpg"/>
          <p:cNvPicPr/>
          <p:nvPr/>
        </p:nvPicPr>
        <p:blipFill>
          <a:blip r:embed="rId1"/>
          <a:srcRect l="0" t="8081" r="0" b="0"/>
          <a:stretch/>
        </p:blipFill>
        <p:spPr>
          <a:xfrm>
            <a:off x="59760" y="0"/>
            <a:ext cx="9018360" cy="6851880"/>
          </a:xfrm>
          <a:prstGeom prst="rect">
            <a:avLst/>
          </a:prstGeom>
          <a:ln w="0">
            <a:noFill/>
          </a:ln>
        </p:spPr>
      </p:pic>
      <p:sp>
        <p:nvSpPr>
          <p:cNvPr id="989" name="CustomShape 1"/>
          <p:cNvSpPr/>
          <p:nvPr/>
        </p:nvSpPr>
        <p:spPr>
          <a:xfrm>
            <a:off x="179640" y="404640"/>
            <a:ext cx="2082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16.4%         14.3%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CustomShape 1"/>
          <p:cNvSpPr/>
          <p:nvPr/>
        </p:nvSpPr>
        <p:spPr>
          <a:xfrm>
            <a:off x="804600" y="136800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1" name="CustomShape 2"/>
          <p:cNvSpPr/>
          <p:nvPr/>
        </p:nvSpPr>
        <p:spPr>
          <a:xfrm>
            <a:off x="2120400" y="267156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2" name="CustomShape 3"/>
          <p:cNvSpPr/>
          <p:nvPr/>
        </p:nvSpPr>
        <p:spPr>
          <a:xfrm>
            <a:off x="2804760" y="267156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3" name="CustomShape 4"/>
          <p:cNvSpPr/>
          <p:nvPr/>
        </p:nvSpPr>
        <p:spPr>
          <a:xfrm>
            <a:off x="921600" y="28000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4" name="CustomShape 5"/>
          <p:cNvSpPr/>
          <p:nvPr/>
        </p:nvSpPr>
        <p:spPr>
          <a:xfrm>
            <a:off x="1695240" y="28000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CustomShape 6"/>
          <p:cNvSpPr/>
          <p:nvPr/>
        </p:nvSpPr>
        <p:spPr>
          <a:xfrm>
            <a:off x="1015560" y="228600"/>
            <a:ext cx="235620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6000" indent="-2106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Adobe Gothic Std B"/>
              </a:rPr>
              <a:t>≶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14%.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96" name="CustomShape 7"/>
          <p:cNvSpPr/>
          <p:nvPr/>
        </p:nvSpPr>
        <p:spPr>
          <a:xfrm>
            <a:off x="693000" y="3305520"/>
            <a:ext cx="165132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997" name="CustomShape 8"/>
          <p:cNvSpPr/>
          <p:nvPr/>
        </p:nvSpPr>
        <p:spPr>
          <a:xfrm>
            <a:off x="5436000" y="228600"/>
            <a:ext cx="3594960" cy="49640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5°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«PER COMPENSO EMODINAMICO 2»: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FLUSSO INVERTITO.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RISALE PER IL CIRCOLO PROFONDO.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998" name="CustomShape 9"/>
          <p:cNvSpPr/>
          <p:nvPr/>
        </p:nvSpPr>
        <p:spPr>
          <a:xfrm>
            <a:off x="861120" y="3933000"/>
            <a:ext cx="241560" cy="16513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9" name="CustomShape 10"/>
          <p:cNvSpPr/>
          <p:nvPr/>
        </p:nvSpPr>
        <p:spPr>
          <a:xfrm>
            <a:off x="1623600" y="75096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0" name="CustomShape 11"/>
          <p:cNvSpPr/>
          <p:nvPr/>
        </p:nvSpPr>
        <p:spPr>
          <a:xfrm>
            <a:off x="917640" y="75096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CustomShape 12"/>
          <p:cNvSpPr/>
          <p:nvPr/>
        </p:nvSpPr>
        <p:spPr>
          <a:xfrm>
            <a:off x="555480" y="1273320"/>
            <a:ext cx="1194120" cy="11368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2" name="CustomShape 13"/>
          <p:cNvSpPr/>
          <p:nvPr/>
        </p:nvSpPr>
        <p:spPr>
          <a:xfrm>
            <a:off x="0" y="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3" name="CustomShape 14"/>
          <p:cNvSpPr/>
          <p:nvPr/>
        </p:nvSpPr>
        <p:spPr>
          <a:xfrm>
            <a:off x="693000" y="5733360"/>
            <a:ext cx="5169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Picture 3" descr="E:\ESAMI\Niero Marilena 13-05-1962i\2014-09-26\04.jpg"/>
          <p:cNvPicPr/>
          <p:nvPr/>
        </p:nvPicPr>
        <p:blipFill>
          <a:blip r:embed="rId1"/>
          <a:srcRect l="0" t="5860" r="50002" b="0"/>
          <a:stretch/>
        </p:blipFill>
        <p:spPr>
          <a:xfrm>
            <a:off x="107640" y="0"/>
            <a:ext cx="4506120" cy="685188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4" descr="E:\ESAMI\Niero Marilena 13-05-1962i\2014-09-26\05.jpg"/>
          <p:cNvPicPr/>
          <p:nvPr/>
        </p:nvPicPr>
        <p:blipFill>
          <a:blip r:embed="rId2"/>
          <a:srcRect l="0" t="5860" r="50002" b="0"/>
          <a:stretch/>
        </p:blipFill>
        <p:spPr>
          <a:xfrm>
            <a:off x="4604040" y="0"/>
            <a:ext cx="4506120" cy="6851880"/>
          </a:xfrm>
          <a:prstGeom prst="rect">
            <a:avLst/>
          </a:prstGeom>
          <a:ln w="0">
            <a:noFill/>
          </a:ln>
        </p:spPr>
      </p:pic>
      <p:sp>
        <p:nvSpPr>
          <p:cNvPr id="1006" name="CustomShape 1"/>
          <p:cNvSpPr/>
          <p:nvPr/>
        </p:nvSpPr>
        <p:spPr>
          <a:xfrm>
            <a:off x="378000" y="52920"/>
            <a:ext cx="2675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SUPERFICIALE.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10.8%         11.7%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CustomShape 1"/>
          <p:cNvSpPr/>
          <p:nvPr/>
        </p:nvSpPr>
        <p:spPr>
          <a:xfrm>
            <a:off x="813240" y="980640"/>
            <a:ext cx="3994560" cy="3575160"/>
          </a:xfrm>
          <a:prstGeom prst="donut">
            <a:avLst>
              <a:gd name="adj" fmla="val 12840"/>
            </a:avLst>
          </a:prstGeom>
          <a:solidFill>
            <a:srgbClr val="558ed5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8" name="CustomShape 2"/>
          <p:cNvSpPr/>
          <p:nvPr/>
        </p:nvSpPr>
        <p:spPr>
          <a:xfrm>
            <a:off x="2204280" y="235584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9" name="CustomShape 3"/>
          <p:cNvSpPr/>
          <p:nvPr/>
        </p:nvSpPr>
        <p:spPr>
          <a:xfrm>
            <a:off x="2982960" y="235584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0" name="CustomShape 4"/>
          <p:cNvSpPr/>
          <p:nvPr/>
        </p:nvSpPr>
        <p:spPr>
          <a:xfrm>
            <a:off x="920880" y="250200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CustomShape 5"/>
          <p:cNvSpPr/>
          <p:nvPr/>
        </p:nvSpPr>
        <p:spPr>
          <a:xfrm>
            <a:off x="1630080" y="250704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CustomShape 6"/>
          <p:cNvSpPr/>
          <p:nvPr/>
        </p:nvSpPr>
        <p:spPr>
          <a:xfrm>
            <a:off x="567720" y="149400"/>
            <a:ext cx="1554480" cy="498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Adobe Gothic Std B"/>
              </a:rPr>
              <a:t>≶</a:t>
            </a: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Calibri"/>
              </a:rPr>
              <a:t>14%.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13" name="CustomShape 7"/>
          <p:cNvSpPr/>
          <p:nvPr/>
        </p:nvSpPr>
        <p:spPr>
          <a:xfrm>
            <a:off x="800640" y="2980080"/>
            <a:ext cx="165132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14" name="CustomShape 8"/>
          <p:cNvSpPr/>
          <p:nvPr/>
        </p:nvSpPr>
        <p:spPr>
          <a:xfrm>
            <a:off x="5220000" y="107640"/>
            <a:ext cx="3918600" cy="64263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6° PATOLOGICO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«SCOMPENSO EMODINAMICO 1»: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CON I CIRCOLI, LA COMPARSA DEL DBF CHE</a:t>
            </a:r>
            <a:r>
              <a:rPr b="0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ESORDISCE SUL DORSO MANO/PIEDE E PRIMA ARTICOLAZIONE POLSO O TIBIO-TARSICA.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015" name="CustomShape 9"/>
          <p:cNvSpPr/>
          <p:nvPr/>
        </p:nvSpPr>
        <p:spPr>
          <a:xfrm>
            <a:off x="920880" y="3573000"/>
            <a:ext cx="241560" cy="16513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6" name="CustomShape 10"/>
          <p:cNvSpPr/>
          <p:nvPr/>
        </p:nvSpPr>
        <p:spPr>
          <a:xfrm>
            <a:off x="833400" y="65412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7" name="CustomShape 11"/>
          <p:cNvSpPr/>
          <p:nvPr/>
        </p:nvSpPr>
        <p:spPr>
          <a:xfrm>
            <a:off x="494280" y="5629680"/>
            <a:ext cx="5238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018" name="CustomShape 12"/>
          <p:cNvSpPr/>
          <p:nvPr/>
        </p:nvSpPr>
        <p:spPr>
          <a:xfrm>
            <a:off x="1704960" y="654120"/>
            <a:ext cx="16524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9" name="CustomShape 13"/>
          <p:cNvSpPr/>
          <p:nvPr/>
        </p:nvSpPr>
        <p:spPr>
          <a:xfrm>
            <a:off x="3996000" y="610920"/>
            <a:ext cx="16524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Picture 2" descr="E:\ESAMI\Monte Dolores 29-07-1927\2018-10-04\aa.jpg"/>
          <p:cNvPicPr/>
          <p:nvPr/>
        </p:nvPicPr>
        <p:blipFill>
          <a:blip r:embed="rId1"/>
          <a:srcRect l="0" t="7879" r="0" b="0"/>
          <a:stretch/>
        </p:blipFill>
        <p:spPr>
          <a:xfrm>
            <a:off x="59760" y="0"/>
            <a:ext cx="9018360" cy="6851880"/>
          </a:xfrm>
          <a:prstGeom prst="rect">
            <a:avLst/>
          </a:prstGeom>
          <a:ln w="0">
            <a:noFill/>
          </a:ln>
        </p:spPr>
      </p:pic>
      <p:sp>
        <p:nvSpPr>
          <p:cNvPr id="1021" name="CustomShape 1"/>
          <p:cNvSpPr/>
          <p:nvPr/>
        </p:nvSpPr>
        <p:spPr>
          <a:xfrm>
            <a:off x="179640" y="404640"/>
            <a:ext cx="2082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14.1%         15.2%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CustomShape 1"/>
          <p:cNvSpPr/>
          <p:nvPr/>
        </p:nvSpPr>
        <p:spPr>
          <a:xfrm>
            <a:off x="723960" y="961920"/>
            <a:ext cx="3994560" cy="3575160"/>
          </a:xfrm>
          <a:prstGeom prst="donut">
            <a:avLst>
              <a:gd name="adj" fmla="val 12840"/>
            </a:avLst>
          </a:prstGeom>
          <a:solidFill>
            <a:srgbClr val="0070c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3" name="CustomShape 2"/>
          <p:cNvSpPr/>
          <p:nvPr/>
        </p:nvSpPr>
        <p:spPr>
          <a:xfrm>
            <a:off x="2048040" y="23623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4" name="CustomShape 3"/>
          <p:cNvSpPr/>
          <p:nvPr/>
        </p:nvSpPr>
        <p:spPr>
          <a:xfrm>
            <a:off x="2847240" y="23623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4"/>
          <p:cNvSpPr/>
          <p:nvPr/>
        </p:nvSpPr>
        <p:spPr>
          <a:xfrm>
            <a:off x="833400" y="249084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6" name="CustomShape 5"/>
          <p:cNvSpPr/>
          <p:nvPr/>
        </p:nvSpPr>
        <p:spPr>
          <a:xfrm>
            <a:off x="1571760" y="251244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7" name="CustomShape 6"/>
          <p:cNvSpPr/>
          <p:nvPr/>
        </p:nvSpPr>
        <p:spPr>
          <a:xfrm>
            <a:off x="762120" y="51444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8" name="CustomShape 7"/>
          <p:cNvSpPr/>
          <p:nvPr/>
        </p:nvSpPr>
        <p:spPr>
          <a:xfrm>
            <a:off x="282960" y="85680"/>
            <a:ext cx="142812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   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0%.  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29" name="CustomShape 8"/>
          <p:cNvSpPr/>
          <p:nvPr/>
        </p:nvSpPr>
        <p:spPr>
          <a:xfrm>
            <a:off x="711000" y="2948400"/>
            <a:ext cx="133092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30" name="CustomShape 9"/>
          <p:cNvSpPr/>
          <p:nvPr/>
        </p:nvSpPr>
        <p:spPr>
          <a:xfrm>
            <a:off x="5508000" y="191880"/>
            <a:ext cx="3462480" cy="4204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7° PATOLOGICO: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«SCOMPENSO EMODINAMICO 2»:</a:t>
            </a:r>
            <a:r>
              <a:rPr b="0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SOLO DBF.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031" name="CustomShape 10"/>
          <p:cNvSpPr/>
          <p:nvPr/>
        </p:nvSpPr>
        <p:spPr>
          <a:xfrm>
            <a:off x="905040" y="3714120"/>
            <a:ext cx="241560" cy="1546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2" name="CustomShape 11"/>
          <p:cNvSpPr/>
          <p:nvPr/>
        </p:nvSpPr>
        <p:spPr>
          <a:xfrm>
            <a:off x="399960" y="581040"/>
            <a:ext cx="1194120" cy="11368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3" name="CustomShape 12"/>
          <p:cNvSpPr/>
          <p:nvPr/>
        </p:nvSpPr>
        <p:spPr>
          <a:xfrm>
            <a:off x="438120" y="5445360"/>
            <a:ext cx="5495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0" y="0"/>
            <a:ext cx="9137880" cy="185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f) con che cosa ti stai confrontando: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FLEBO-LINFEDEMA.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353" name="Picture 2" descr="C:\Users\principale\Desktop\MICHELE\ESAMI\Baldo Stefania 07-11-1961i\2014-09-29\Confronto.ZZ.jpg"/>
          <p:cNvPicPr/>
          <p:nvPr/>
        </p:nvPicPr>
        <p:blipFill>
          <a:blip r:embed="rId1"/>
          <a:srcRect l="0" t="13239" r="1343" b="3286"/>
          <a:stretch/>
        </p:blipFill>
        <p:spPr>
          <a:xfrm>
            <a:off x="587880" y="1815840"/>
            <a:ext cx="7962480" cy="502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2" descr="E:\ESAMI\Crose Mariarosa 22-04-1957\aa.jpg"/>
          <p:cNvPicPr/>
          <p:nvPr/>
        </p:nvPicPr>
        <p:blipFill>
          <a:blip r:embed="rId1"/>
          <a:srcRect l="0" t="8283" r="0" b="0"/>
          <a:stretch/>
        </p:blipFill>
        <p:spPr>
          <a:xfrm>
            <a:off x="59760" y="0"/>
            <a:ext cx="9018360" cy="6851880"/>
          </a:xfrm>
          <a:prstGeom prst="rect">
            <a:avLst/>
          </a:prstGeom>
          <a:ln w="0">
            <a:noFill/>
          </a:ln>
        </p:spPr>
      </p:pic>
      <p:sp>
        <p:nvSpPr>
          <p:cNvPr id="1035" name="CustomShape 1"/>
          <p:cNvSpPr/>
          <p:nvPr/>
        </p:nvSpPr>
        <p:spPr>
          <a:xfrm>
            <a:off x="323640" y="476640"/>
            <a:ext cx="2154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0.09%         0.08%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CustomShape 1"/>
          <p:cNvSpPr/>
          <p:nvPr/>
        </p:nvSpPr>
        <p:spPr>
          <a:xfrm>
            <a:off x="818640" y="1152000"/>
            <a:ext cx="3994560" cy="357516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7" name="CustomShape 2"/>
          <p:cNvSpPr/>
          <p:nvPr/>
        </p:nvSpPr>
        <p:spPr>
          <a:xfrm>
            <a:off x="2079000" y="253512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8" name="CustomShape 3"/>
          <p:cNvSpPr/>
          <p:nvPr/>
        </p:nvSpPr>
        <p:spPr>
          <a:xfrm>
            <a:off x="2818800" y="253512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9" name="CustomShape 4"/>
          <p:cNvSpPr/>
          <p:nvPr/>
        </p:nvSpPr>
        <p:spPr>
          <a:xfrm>
            <a:off x="905040" y="268776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0" name="CustomShape 5"/>
          <p:cNvSpPr/>
          <p:nvPr/>
        </p:nvSpPr>
        <p:spPr>
          <a:xfrm>
            <a:off x="1542960" y="268776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1" name="CustomShape 6"/>
          <p:cNvSpPr/>
          <p:nvPr/>
        </p:nvSpPr>
        <p:spPr>
          <a:xfrm>
            <a:off x="903600" y="228600"/>
            <a:ext cx="9417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0%.      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42" name="CustomShape 7"/>
          <p:cNvSpPr/>
          <p:nvPr/>
        </p:nvSpPr>
        <p:spPr>
          <a:xfrm>
            <a:off x="762120" y="3159000"/>
            <a:ext cx="13107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1043" name="CustomShape 8"/>
          <p:cNvSpPr/>
          <p:nvPr/>
        </p:nvSpPr>
        <p:spPr>
          <a:xfrm>
            <a:off x="5508000" y="228600"/>
            <a:ext cx="3295080" cy="3989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STUDIO SUPERF.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ff0000"/>
                </a:solidFill>
                <a:latin typeface="Calibri"/>
                <a:ea typeface="Calibri"/>
              </a:rPr>
              <a:t>8° PATOLOGICO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3200" spc="-1" strike="noStrike">
                <a:solidFill>
                  <a:srgbClr val="7030a0"/>
                </a:solidFill>
                <a:latin typeface="Calibri"/>
                <a:ea typeface="Calibri"/>
              </a:rPr>
              <a:t>« LINFEDEMA GRAVE»: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RF. RESTA NEL PUNTO D’INIEZIONE</a:t>
            </a:r>
            <a:endParaRPr b="0" lang="it-IT" sz="3200" spc="-1" strike="noStrike">
              <a:latin typeface="Arial"/>
            </a:endParaRPr>
          </a:p>
        </p:txBody>
      </p:sp>
      <p:sp>
        <p:nvSpPr>
          <p:cNvPr id="1044" name="CustomShape 9"/>
          <p:cNvSpPr/>
          <p:nvPr/>
        </p:nvSpPr>
        <p:spPr>
          <a:xfrm>
            <a:off x="923040" y="3789000"/>
            <a:ext cx="241560" cy="165132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92d05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5" name="CustomShape 10"/>
          <p:cNvSpPr/>
          <p:nvPr/>
        </p:nvSpPr>
        <p:spPr>
          <a:xfrm>
            <a:off x="852480" y="77220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6" name="CustomShape 11"/>
          <p:cNvSpPr/>
          <p:nvPr/>
        </p:nvSpPr>
        <p:spPr>
          <a:xfrm>
            <a:off x="471600" y="1124640"/>
            <a:ext cx="1194120" cy="11368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7" name="CustomShape 12"/>
          <p:cNvSpPr/>
          <p:nvPr/>
        </p:nvSpPr>
        <p:spPr>
          <a:xfrm>
            <a:off x="536400" y="5448960"/>
            <a:ext cx="5113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" descr="E:\ESAMI\Ferrante Carlo 02-04-1934\2013-06-03\08.jpg"/>
          <p:cNvPicPr/>
          <p:nvPr/>
        </p:nvPicPr>
        <p:blipFill>
          <a:blip r:embed="rId1"/>
          <a:srcRect l="0" t="5860" r="50002" b="0"/>
          <a:stretch/>
        </p:blipFill>
        <p:spPr>
          <a:xfrm>
            <a:off x="59760" y="0"/>
            <a:ext cx="4506120" cy="685188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3" descr="E:\ESAMI\Ferrante Carlo 02-04-1934\2013-06-03\09.jpg"/>
          <p:cNvPicPr/>
          <p:nvPr/>
        </p:nvPicPr>
        <p:blipFill>
          <a:blip r:embed="rId2"/>
          <a:srcRect l="0" t="5860" r="50002" b="0"/>
          <a:stretch/>
        </p:blipFill>
        <p:spPr>
          <a:xfrm>
            <a:off x="4572000" y="0"/>
            <a:ext cx="4506120" cy="6851880"/>
          </a:xfrm>
          <a:prstGeom prst="rect">
            <a:avLst/>
          </a:prstGeom>
          <a:ln w="0">
            <a:noFill/>
          </a:ln>
        </p:spPr>
      </p:pic>
      <p:sp>
        <p:nvSpPr>
          <p:cNvPr id="1050" name="CustomShape 1"/>
          <p:cNvSpPr/>
          <p:nvPr/>
        </p:nvSpPr>
        <p:spPr>
          <a:xfrm>
            <a:off x="260280" y="2421000"/>
            <a:ext cx="2688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0.06%         0.07%         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051" name="CustomShape 2"/>
          <p:cNvSpPr/>
          <p:nvPr/>
        </p:nvSpPr>
        <p:spPr>
          <a:xfrm>
            <a:off x="260640" y="30240"/>
            <a:ext cx="1856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3300"/>
                </a:solidFill>
                <a:latin typeface="Arial"/>
                <a:ea typeface="DejaVu Sans"/>
              </a:rPr>
              <a:t>SUPERFICIALE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CustomShape 1"/>
          <p:cNvSpPr/>
          <p:nvPr/>
        </p:nvSpPr>
        <p:spPr>
          <a:xfrm>
            <a:off x="395640" y="2278080"/>
            <a:ext cx="8223120" cy="32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000000"/>
                </a:solidFill>
                <a:latin typeface="Arial"/>
                <a:ea typeface="DejaVu Sans"/>
              </a:rPr>
              <a:t>LA COSA CHE COLPISCE 1: </a:t>
            </a:r>
            <a:br/>
            <a:br/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a) LA SEQUENZA CON LA QUALE SONO DISPOSTI I QUADRI LINFOSCINTIGRAFICI, 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FA SOSPETTARE, CHE FINO 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AD UN CERTO MOMENTO (COMPARSA DEL D.B.F.): 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L’ARTO TENTA DI OPPORSI 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AL LINFEDEMA STESSO…</a:t>
            </a:r>
            <a:br/>
            <a:br/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CustomShape 1"/>
          <p:cNvSpPr/>
          <p:nvPr/>
        </p:nvSpPr>
        <p:spPr>
          <a:xfrm>
            <a:off x="427680" y="2493720"/>
            <a:ext cx="8223120" cy="272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4800" spc="-1" strike="noStrike">
                <a:solidFill>
                  <a:srgbClr val="000000"/>
                </a:solidFill>
                <a:latin typeface="Arial"/>
                <a:ea typeface="DejaVu Sans"/>
              </a:rPr>
              <a:t>LA COSA CHE COLPISCE 2:</a:t>
            </a:r>
            <a:br/>
            <a:br/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b) IL MODELLO LINFOSC. SI RIPETE, SIA PER IL DISTRETTO SUPERFICIALE, SIA PER IL DISTRETTO PROFONDO 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(IN NATURA QUANDO UN MODELLO FUNZIONA, 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TENDE A RIPETERLO ALL’INFINITO…… ).</a:t>
            </a:r>
            <a:br/>
            <a:br/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CustomShape 1"/>
          <p:cNvSpPr/>
          <p:nvPr/>
        </p:nvSpPr>
        <p:spPr>
          <a:xfrm>
            <a:off x="22320" y="404640"/>
            <a:ext cx="9009000" cy="527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7030a0"/>
                </a:solidFill>
                <a:latin typeface="Arial"/>
                <a:ea typeface="DejaVu Sans"/>
              </a:rPr>
              <a:t>TUTTO QUESTO CI OBBLIGA A RICONSIDERARE I MODELLI LINFOSCINTIGRAFICI, COME </a:t>
            </a: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DejaVu Sans"/>
              </a:rPr>
              <a:t>L’ESPRESSIONE DEL LIVELLO EMODINAMICO IN ATTO</a:t>
            </a:r>
            <a:r>
              <a:rPr b="1" lang="it-IT" sz="3600" spc="-1" strike="noStrike">
                <a:solidFill>
                  <a:srgbClr val="7030a0"/>
                </a:solidFill>
                <a:latin typeface="Arial"/>
                <a:ea typeface="DejaVu Sans"/>
              </a:rPr>
              <a:t>, </a:t>
            </a:r>
            <a:endParaRPr b="0" lang="it-IT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600" spc="-1" strike="noStrike">
                <a:solidFill>
                  <a:srgbClr val="7030a0"/>
                </a:solidFill>
                <a:latin typeface="Arial"/>
                <a:ea typeface="DejaVu Sans"/>
              </a:rPr>
              <a:t>IN QUEL MOMENTO NEL SINGOLO DISTRETTO SUPERFICIALE O PROFONDO DELL’ARTO. </a:t>
            </a:r>
            <a:br/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LINFOSCINTIGRAFICAMENTE</a:t>
            </a:r>
            <a:br/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SI DISTINGUONO QUINDI 5 LIVELLI:</a:t>
            </a:r>
            <a:endParaRPr b="0" lang="it-IT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CustomShape 1"/>
          <p:cNvSpPr/>
          <p:nvPr/>
        </p:nvSpPr>
        <p:spPr>
          <a:xfrm>
            <a:off x="457200" y="1604520"/>
            <a:ext cx="8223840" cy="39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056" name="Table 2"/>
          <p:cNvGraphicFramePr/>
          <p:nvPr/>
        </p:nvGraphicFramePr>
        <p:xfrm>
          <a:off x="179640" y="332640"/>
          <a:ext cx="8747280" cy="5846040"/>
        </p:xfrm>
        <a:graphic>
          <a:graphicData uri="http://schemas.openxmlformats.org/drawingml/2006/table">
            <a:tbl>
              <a:tblPr/>
              <a:tblGrid>
                <a:gridCol w="455040"/>
                <a:gridCol w="8292600"/>
              </a:tblGrid>
              <a:tr h="87300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LIV= 0 : normale Linfoscinitigrafia.</a:t>
                      </a:r>
                      <a:endParaRPr b="0" lang="it-IT" sz="2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b="0" lang="it-IT" sz="2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51228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O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NORMALE:  ANATOMICO-FUNZIONALE</a:t>
                      </a:r>
                      <a:r>
                        <a:rPr b="0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193860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LIV= 1 : «predisposto\esordio al linfedema», con deficit anatomico, funzionale o anatomico-funzionale in assenza di edema.</a:t>
                      </a:r>
                      <a:endParaRPr b="0" lang="it-IT" sz="2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endParaRPr b="0" lang="it-IT" sz="2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956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A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PREDISPOSIZIONE AL LINFEDEMA: DEFICIT ANATOMICO DEL SOLO CIRCOLO SUPERFICIALE/PROFONDO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10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ESORDIO AL LINFEDEMA 1: DEFICIT FUNZIONALE DEL SOLO CIRCOLO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956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AB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ESORDIO AL LINFEDEMA 2: DEFICT ANTOMICO-FUNZIONALE CIRCOLO SENZA ALTRI SEGNI.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CustomShape 1"/>
          <p:cNvSpPr/>
          <p:nvPr/>
        </p:nvSpPr>
        <p:spPr>
          <a:xfrm>
            <a:off x="457200" y="1604520"/>
            <a:ext cx="8223840" cy="39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058" name="Table 2"/>
          <p:cNvGraphicFramePr/>
          <p:nvPr/>
        </p:nvGraphicFramePr>
        <p:xfrm>
          <a:off x="179640" y="188640"/>
          <a:ext cx="8747280" cy="6111720"/>
        </p:xfrm>
        <a:graphic>
          <a:graphicData uri="http://schemas.openxmlformats.org/drawingml/2006/table">
            <a:tbl>
              <a:tblPr/>
              <a:tblGrid>
                <a:gridCol w="455040"/>
                <a:gridCol w="8292600"/>
              </a:tblGrid>
              <a:tr h="191772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LIV= 2 : «compenso emodinamico», sono messi in atto dei meccanismi di compenso emodinamico per opporsi all’edema (no DBF).</a:t>
                      </a:r>
                      <a:endParaRPr b="0" lang="it-IT" sz="2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b="0" lang="it-IT" sz="2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804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it-IT" sz="14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</a:t>
                      </a:r>
                      <a:endParaRPr b="0" lang="it-IT" sz="1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FASE COMPENSO EMODINAMICO 1: CONTEMPORANEA RISALITA LUNGO I COLLETTORI SUPERFICIALE, PROFONDO ED EVENTUALI CIRCOLI COLLATERALI.</a:t>
                      </a:r>
                      <a:endParaRPr b="0" lang="it-IT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51228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FASE COMPENSO EMODINAMICO 2: FLUSSO INVERTITO.</a:t>
                      </a:r>
                      <a:endParaRPr b="0" lang="it-IT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168948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LIV= 3 : «scompenso emodinamico», l’edema ha il sopravvento sui meccanismi di compenso emodinamico (vari livello di DBF).</a:t>
                      </a:r>
                      <a:endParaRPr b="0" lang="it-IT" sz="2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7020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E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SCOMPENSO 1: LINFEDEMA MANIFESTO CON ESORDIO DEL DBF (SUL DORSO MANO/PIEDE/PRIMA ARTICOLAZIONE POLSO O TIBIO-TARSICA) IN ASSOCIAZIONE ALLA PRESENZA DEI COLLETTORI.</a:t>
                      </a:r>
                      <a:endParaRPr b="0" lang="it-IT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6102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F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SCOMPENSO 2: LINFEDEMA MANIFESTO CON SOLO DBF.</a:t>
                      </a:r>
                      <a:endParaRPr b="0" lang="it-IT" sz="1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Table 1"/>
          <p:cNvGraphicFramePr/>
          <p:nvPr/>
        </p:nvGraphicFramePr>
        <p:xfrm>
          <a:off x="179640" y="404640"/>
          <a:ext cx="8784360" cy="2747160"/>
        </p:xfrm>
        <a:graphic>
          <a:graphicData uri="http://schemas.openxmlformats.org/drawingml/2006/table">
            <a:tbl>
              <a:tblPr/>
              <a:tblGrid>
                <a:gridCol w="834120"/>
                <a:gridCol w="7950600"/>
              </a:tblGrid>
              <a:tr h="2044800">
                <a:tc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2400" spc="-1" strike="noStrike">
                          <a:solidFill>
                            <a:srgbClr val="ff0000"/>
                          </a:solidFill>
                          <a:latin typeface="Arial"/>
                        </a:rPr>
                        <a:t>LIV= 4 : «GRAVE LINFEDEMA» la pressione che l’edema esercita sui tessuti è tale da impedire lo spostamento del radiofarmaco e dei macrofagi dal punto d’iniezione.</a:t>
                      </a:r>
                      <a:endParaRPr b="0" lang="it-IT" sz="2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b="0" lang="it-IT" sz="24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70272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G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it-IT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GRAVE LINFEDEMA: RF RESTA NELL PUNTO D'INIEZIONE.</a:t>
                      </a:r>
                      <a:endParaRPr b="0" lang="it-I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sp>
        <p:nvSpPr>
          <p:cNvPr id="1060" name="CustomShape 2"/>
          <p:cNvSpPr/>
          <p:nvPr/>
        </p:nvSpPr>
        <p:spPr>
          <a:xfrm>
            <a:off x="0" y="3501000"/>
            <a:ext cx="9138600" cy="326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COSI’ PER OGNI ARTO, ABBIAMO IL «TNM»: </a:t>
            </a: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UNO PER IL SISTEMA LINFATICO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SUPERFICIALE ED UNO PER IL SISTEMA LINFATICO PROFONDO, A CUI SI AGGIUNGE IL NUMERO CORRISPONDENTE ALLA VALUTAZIONE DELLA RADIOATTIVITA’ IN AMBITO EPATICO, SIA PER IL SISTEMA LINFATICO SUPERFICIALE E SIA PER IL PROFONDO 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ES: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CIRCOLO SUPERFICIALE.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ARTO:       DX = </a:t>
            </a:r>
            <a:r>
              <a:rPr b="1" lang="it-IT" sz="2000" spc="-1" strike="noStrike">
                <a:solidFill>
                  <a:srgbClr val="c00000"/>
                </a:solidFill>
                <a:latin typeface="Arial"/>
                <a:ea typeface="DejaVu Sans"/>
              </a:rPr>
              <a:t>C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12.4%,      SN = </a:t>
            </a:r>
            <a:r>
              <a:rPr b="1" lang="it-IT" sz="2000" spc="-1" strike="noStrike">
                <a:solidFill>
                  <a:srgbClr val="c00000"/>
                </a:solidFill>
                <a:latin typeface="Arial"/>
                <a:ea typeface="DejaVu Sans"/>
              </a:rPr>
              <a:t>AB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21.8%,      FEGATO = 0.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CIRCOLO PROFONDO.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    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ARTO:       DX = </a:t>
            </a:r>
            <a:r>
              <a:rPr b="1" lang="it-IT" sz="2000" spc="-1" strike="noStrike">
                <a:solidFill>
                  <a:srgbClr val="c00000"/>
                </a:solidFill>
                <a:latin typeface="Arial"/>
                <a:ea typeface="DejaVu Sans"/>
              </a:rPr>
              <a:t>E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3.5%,        SN = </a:t>
            </a:r>
            <a:r>
              <a:rPr b="1" lang="it-IT" sz="2000" spc="-1" strike="noStrike">
                <a:solidFill>
                  <a:srgbClr val="c00000"/>
                </a:solidFill>
                <a:latin typeface="Arial"/>
                <a:ea typeface="DejaVu Sans"/>
              </a:rPr>
              <a:t>A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17.7%          FEGATO = 1.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CustomShape 1"/>
          <p:cNvSpPr/>
          <p:nvPr/>
        </p:nvSpPr>
        <p:spPr>
          <a:xfrm>
            <a:off x="0" y="0"/>
            <a:ext cx="9138600" cy="10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B.M.  Linfedema I degli arti inferiori in edema cronico bilaterale (DX&gt;SN). 2017 artro- protesi ginocchio destro e ciclo di Ozono-Terapia e Ac. Jaluronico. 2 mesi fa ciclo di drenaggio linfatico agli AAII. E.O.: Edema da stasi venosa bilaterale.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062" name="Picture 2" descr="C:\Users\principale\Desktop\MICHELE\ESAMI\Binci Miranda 09-01-1945i\13zz.jpg"/>
          <p:cNvPicPr/>
          <p:nvPr/>
        </p:nvPicPr>
        <p:blipFill>
          <a:blip r:embed="rId1"/>
          <a:srcRect l="0" t="8687" r="0" b="6466"/>
          <a:stretch/>
        </p:blipFill>
        <p:spPr>
          <a:xfrm>
            <a:off x="664920" y="1772640"/>
            <a:ext cx="7700400" cy="4963320"/>
          </a:xfrm>
          <a:prstGeom prst="rect">
            <a:avLst/>
          </a:prstGeom>
          <a:ln w="0">
            <a:noFill/>
          </a:ln>
        </p:spPr>
      </p:pic>
      <p:sp>
        <p:nvSpPr>
          <p:cNvPr id="1063" name="CustomShape 2"/>
          <p:cNvSpPr/>
          <p:nvPr/>
        </p:nvSpPr>
        <p:spPr>
          <a:xfrm>
            <a:off x="755640" y="4072320"/>
            <a:ext cx="57553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8.4%           11.8%                              18.6             1.8        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064" name="CustomShape 3"/>
          <p:cNvSpPr/>
          <p:nvPr/>
        </p:nvSpPr>
        <p:spPr>
          <a:xfrm>
            <a:off x="0" y="1268640"/>
            <a:ext cx="8814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TNM: 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DX= 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E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8.4%,      SN=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11.8%    F=1.     DX=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C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18.6%      SN=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AB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1.8%      F=1.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0" y="0"/>
            <a:ext cx="9137880" cy="67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g) Che PROTOCOLLO Linfoscintigrafico stai usando?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La </a:t>
            </a:r>
            <a:r>
              <a:rPr b="1" lang="it-IT" sz="2000" spc="-1" strike="noStrike">
                <a:solidFill>
                  <a:srgbClr val="0070c0"/>
                </a:solidFill>
                <a:latin typeface="Arial"/>
                <a:ea typeface="DejaVu Sans"/>
              </a:rPr>
              <a:t>metodica non  è standardizzata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a livello internazionale e Noi siamo Italiani: con </a:t>
            </a:r>
            <a:r>
              <a:rPr b="1" lang="it-IT" sz="2000" spc="-1" strike="noStrike">
                <a:solidFill>
                  <a:srgbClr val="ff0066"/>
                </a:solidFill>
                <a:latin typeface="Arial"/>
                <a:ea typeface="DejaVu Sans"/>
              </a:rPr>
              <a:t>2 grosse scuole di pensiero, circa l’esecuzione della Linfosc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.: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1) Ad indirizzo Clinico: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utilizza l’esame, secondo la direttiva U.E. e M.S., rivolta al Clinico, </a:t>
            </a: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per confermare la diagnosi di Linfedema.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2) Ad indirizzo Chirurgico: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retaggio storico con i Chirurghi Italiani che sono stati i primi al mondo (anni 50/60), che si sono cimentati nel risolvere chirurgicamente il linfedema. Le scuole di ROMA e GENOVA a cui si è aggiunta SIENA, sono a tutt’oggi riconosciute tra le più importanti in campo internazionale, per l’approccio chirurgico al Linfedema. Così </a:t>
            </a: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l’esame ha lo scopo di individuare la sede della stasi.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A ROMA eseguono una Linfosc. Tipo ”Stress/Test”. Mentre a GENOVA l’esame si completa con una decina di iniezioni, per individuare il punto di «BY-PASS».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2e18b2"/>
                </a:solidFill>
                <a:latin typeface="Arial"/>
                <a:ea typeface="DejaVu Sans"/>
              </a:rPr>
              <a:t> 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CustomShape 1"/>
          <p:cNvSpPr/>
          <p:nvPr/>
        </p:nvSpPr>
        <p:spPr>
          <a:xfrm>
            <a:off x="0" y="1196640"/>
            <a:ext cx="9137880" cy="20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br/>
            <a:br/>
            <a:br/>
            <a:br/>
            <a:br/>
            <a:br/>
            <a:br/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ALL’IMPOSSIBILE </a:t>
            </a:r>
            <a:br/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NON C’E’ MAI FINE!</a:t>
            </a:r>
            <a:br/>
            <a:br/>
            <a:br/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2" descr="E:\Tiberio Lauretta 18-03-1944\13zz.jpg"/>
          <p:cNvPicPr/>
          <p:nvPr/>
        </p:nvPicPr>
        <p:blipFill>
          <a:blip r:embed="rId1"/>
          <a:srcRect l="0" t="8283" r="0" b="0"/>
          <a:stretch/>
        </p:blipFill>
        <p:spPr>
          <a:xfrm>
            <a:off x="9360" y="501120"/>
            <a:ext cx="9128520" cy="6283800"/>
          </a:xfrm>
          <a:prstGeom prst="rect">
            <a:avLst/>
          </a:prstGeom>
          <a:ln w="0">
            <a:noFill/>
          </a:ln>
        </p:spPr>
      </p:pic>
      <p:sp>
        <p:nvSpPr>
          <p:cNvPr id="1067" name="CustomShape 1"/>
          <p:cNvSpPr/>
          <p:nvPr/>
        </p:nvSpPr>
        <p:spPr>
          <a:xfrm>
            <a:off x="-65160" y="43920"/>
            <a:ext cx="9276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TUTTAVIA LE ECCEZIONI SONO SEMPRE POSSIBILI: 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E QUESTO? UNA CISTERNA?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068" name="CustomShape 2"/>
          <p:cNvSpPr/>
          <p:nvPr/>
        </p:nvSpPr>
        <p:spPr>
          <a:xfrm>
            <a:off x="1907640" y="3244320"/>
            <a:ext cx="7858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Calibri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CustomShape 1"/>
          <p:cNvSpPr/>
          <p:nvPr/>
        </p:nvSpPr>
        <p:spPr>
          <a:xfrm>
            <a:off x="43200" y="43920"/>
            <a:ext cx="9094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II degli arti inferiori (sn&gt;dx) a istero-annessiectomia per un Ca. della Cervice Uterina (2018) + CT + RT. E.O. gonfiore all’arto inferiore sinistro di consistenza duro-elastica e gonfiore circoscritto alla coscia destra.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pic>
        <p:nvPicPr>
          <p:cNvPr id="1070" name="Picture 2" descr="C:\Users\principale\Desktop\MICHELE\ESAMI\Tremamunno Tiziana 03-02-1978i SPECT\13zz.jpg"/>
          <p:cNvPicPr/>
          <p:nvPr/>
        </p:nvPicPr>
        <p:blipFill>
          <a:blip r:embed="rId1"/>
          <a:srcRect l="0" t="8753" r="1154" b="6268"/>
          <a:stretch/>
        </p:blipFill>
        <p:spPr>
          <a:xfrm>
            <a:off x="0" y="1035000"/>
            <a:ext cx="9137880" cy="579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2"/>
          <p:cNvSpPr/>
          <p:nvPr/>
        </p:nvSpPr>
        <p:spPr>
          <a:xfrm>
            <a:off x="0" y="0"/>
            <a:ext cx="913716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355269"/>
                </a:solidFill>
                <a:latin typeface="Arial"/>
                <a:ea typeface="DejaVu Sans"/>
              </a:rPr>
              <a:t>Linfosc.: Nella fase a riposo il Linfedema passa dalla radice della coscia a comprendere tutta la regione glutea… (diffusione del radiofarmaco a riposo?).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500" spc="-1" strike="noStrike">
                <a:solidFill>
                  <a:srgbClr val="f10d0c"/>
                </a:solidFill>
                <a:latin typeface="Arial"/>
                <a:ea typeface="DejaVu Sans"/>
              </a:rPr>
              <a:t>- 48aa.</a:t>
            </a:r>
            <a:r>
              <a:rPr b="0" lang="it-IT" sz="1500" spc="-1" strike="noStrike">
                <a:solidFill>
                  <a:srgbClr val="f10d0c"/>
                </a:solidFill>
                <a:latin typeface="Adobe Fan Heiti Std B"/>
                <a:ea typeface="Adobe Fan Heiti Std B"/>
              </a:rPr>
              <a:t>♀</a:t>
            </a:r>
            <a:r>
              <a:rPr b="1" lang="it-IT" sz="1500" spc="-1" strike="noStrike">
                <a:solidFill>
                  <a:srgbClr val="f10d0c"/>
                </a:solidFill>
                <a:latin typeface="Arial"/>
                <a:ea typeface="DejaVu Sans"/>
              </a:rPr>
              <a:t>: nel 2006 insorto gonfiore arto inferiore destro. Storia di trauma distorsivo al ginocchio, graft tendineo successivamente infettatosi e rimosso con osteotomia correttiva (2005). Nel 2019 frattura scomposta del ¼ inferiore della tibia/perone/caviglia. Episodi ricorrenti di infezioni dei tessuti molli sottoposti a terapia antibiotica.</a:t>
            </a:r>
            <a:endParaRPr b="0" lang="it-IT" sz="1500" spc="-1" strike="noStrike">
              <a:latin typeface="Arial"/>
            </a:endParaRPr>
          </a:p>
        </p:txBody>
      </p:sp>
      <p:pic>
        <p:nvPicPr>
          <p:cNvPr id="1073" name="Immagine 1119" descr=""/>
          <p:cNvPicPr/>
          <p:nvPr/>
        </p:nvPicPr>
        <p:blipFill>
          <a:blip r:embed="rId1"/>
          <a:srcRect l="0" t="7844" r="1404" b="5535"/>
          <a:stretch/>
        </p:blipFill>
        <p:spPr>
          <a:xfrm>
            <a:off x="605160" y="1595880"/>
            <a:ext cx="7850520" cy="5239800"/>
          </a:xfrm>
          <a:prstGeom prst="rect">
            <a:avLst/>
          </a:prstGeom>
          <a:ln w="0">
            <a:noFill/>
          </a:ln>
        </p:spPr>
      </p:pic>
      <p:sp>
        <p:nvSpPr>
          <p:cNvPr id="1074" name="CustomShape 3"/>
          <p:cNvSpPr/>
          <p:nvPr/>
        </p:nvSpPr>
        <p:spPr>
          <a:xfrm>
            <a:off x="4140000" y="3600000"/>
            <a:ext cx="715680" cy="715680"/>
          </a:xfrm>
          <a:custGeom>
            <a:avLst/>
            <a:gdLst/>
            <a:ahLst/>
            <a:rect l="l" t="t" r="r" b="b"/>
            <a:pathLst>
              <a:path w="142" h="147">
                <a:moveTo>
                  <a:pt x="98" y="21"/>
                </a:moveTo>
                <a:cubicBezTo>
                  <a:pt x="64" y="21"/>
                  <a:pt x="36" y="50"/>
                  <a:pt x="36" y="84"/>
                </a:cubicBezTo>
                <a:cubicBezTo>
                  <a:pt x="36" y="102"/>
                  <a:pt x="22" y="116"/>
                  <a:pt x="4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47"/>
                  <a:pt x="0" y="147"/>
                  <a:pt x="0" y="147"/>
                </a:cubicBezTo>
                <a:cubicBezTo>
                  <a:pt x="4" y="147"/>
                  <a:pt x="4" y="147"/>
                  <a:pt x="4" y="147"/>
                </a:cubicBezTo>
                <a:cubicBezTo>
                  <a:pt x="39" y="147"/>
                  <a:pt x="67" y="119"/>
                  <a:pt x="67" y="84"/>
                </a:cubicBezTo>
                <a:cubicBezTo>
                  <a:pt x="67" y="67"/>
                  <a:pt x="81" y="53"/>
                  <a:pt x="98" y="53"/>
                </a:cubicBezTo>
                <a:cubicBezTo>
                  <a:pt x="103" y="53"/>
                  <a:pt x="103" y="53"/>
                  <a:pt x="103" y="5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21"/>
                  <a:pt x="103" y="21"/>
                  <a:pt x="103" y="21"/>
                </a:cubicBezTo>
                <a:lnTo>
                  <a:pt x="98" y="21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75" name="Line 4"/>
          <p:cNvSpPr/>
          <p:nvPr/>
        </p:nvSpPr>
        <p:spPr>
          <a:xfrm>
            <a:off x="3420000" y="4320000"/>
            <a:ext cx="720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Line 5"/>
          <p:cNvSpPr/>
          <p:nvPr/>
        </p:nvSpPr>
        <p:spPr>
          <a:xfrm>
            <a:off x="4860000" y="3780000"/>
            <a:ext cx="720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CustomShape 6"/>
          <p:cNvSpPr/>
          <p:nvPr/>
        </p:nvSpPr>
        <p:spPr>
          <a:xfrm>
            <a:off x="8237160" y="303696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Immagine 530" descr=""/>
          <p:cNvPicPr/>
          <p:nvPr/>
        </p:nvPicPr>
        <p:blipFill>
          <a:blip r:embed="rId1"/>
          <a:srcRect l="0" t="6159" r="50452" b="2498"/>
          <a:stretch/>
        </p:blipFill>
        <p:spPr>
          <a:xfrm>
            <a:off x="136800" y="792000"/>
            <a:ext cx="4320720" cy="6056280"/>
          </a:xfrm>
          <a:prstGeom prst="rect">
            <a:avLst/>
          </a:prstGeom>
          <a:ln w="0">
            <a:noFill/>
          </a:ln>
        </p:spPr>
      </p:pic>
      <p:pic>
        <p:nvPicPr>
          <p:cNvPr id="1079" name="Immagine 531" descr=""/>
          <p:cNvPicPr/>
          <p:nvPr/>
        </p:nvPicPr>
        <p:blipFill>
          <a:blip r:embed="rId2"/>
          <a:srcRect l="0" t="7212" r="50449" b="0"/>
          <a:stretch/>
        </p:blipFill>
        <p:spPr>
          <a:xfrm>
            <a:off x="4666320" y="792000"/>
            <a:ext cx="4262040" cy="6068520"/>
          </a:xfrm>
          <a:prstGeom prst="rect">
            <a:avLst/>
          </a:prstGeom>
          <a:ln w="0">
            <a:noFill/>
          </a:ln>
        </p:spPr>
      </p:pic>
      <p:sp>
        <p:nvSpPr>
          <p:cNvPr id="1080" name="CustomShape 1"/>
          <p:cNvSpPr/>
          <p:nvPr/>
        </p:nvSpPr>
        <p:spPr>
          <a:xfrm>
            <a:off x="1391760" y="6264000"/>
            <a:ext cx="680940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       PROFONDO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081" name="CustomShape 2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Caso Clinico: 2014: “Obesa con Linfedema cronico + iv agli arti inferiori, insorto assieme a versamenti pleurici settici”.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CustomShape 1"/>
          <p:cNvSpPr/>
          <p:nvPr/>
        </p:nvSpPr>
        <p:spPr>
          <a:xfrm>
            <a:off x="1391760" y="6264000"/>
            <a:ext cx="680940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       PROFONDO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083" name="CustomShape 2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- 01-2019: “Linfedema cronico + iv. peggiorato, che arriva cranialmente all'ombelico”. Nel 2015 eseguito talcaggio.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084" name="Immagine 536" descr=""/>
          <p:cNvPicPr/>
          <p:nvPr/>
        </p:nvPicPr>
        <p:blipFill>
          <a:blip r:embed="rId1"/>
          <a:srcRect l="-717" t="9310" r="0" b="0"/>
          <a:stretch/>
        </p:blipFill>
        <p:spPr>
          <a:xfrm>
            <a:off x="216000" y="936000"/>
            <a:ext cx="8633520" cy="590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86" name="Immagine 538" descr=""/>
          <p:cNvPicPr/>
          <p:nvPr/>
        </p:nvPicPr>
        <p:blipFill>
          <a:blip r:embed="rId1"/>
          <a:srcRect l="-717" t="9310" r="53087" b="0"/>
          <a:stretch/>
        </p:blipFill>
        <p:spPr>
          <a:xfrm>
            <a:off x="5014080" y="942840"/>
            <a:ext cx="4078800" cy="5905440"/>
          </a:xfrm>
          <a:prstGeom prst="rect">
            <a:avLst/>
          </a:prstGeom>
          <a:ln w="0">
            <a:noFill/>
          </a:ln>
        </p:spPr>
      </p:pic>
      <p:pic>
        <p:nvPicPr>
          <p:cNvPr id="1087" name="Immagine 539" descr=""/>
          <p:cNvPicPr/>
          <p:nvPr/>
        </p:nvPicPr>
        <p:blipFill>
          <a:blip r:embed="rId2"/>
          <a:srcRect l="0" t="6159" r="50452" b="2498"/>
          <a:stretch/>
        </p:blipFill>
        <p:spPr>
          <a:xfrm>
            <a:off x="0" y="792000"/>
            <a:ext cx="4320720" cy="6056280"/>
          </a:xfrm>
          <a:prstGeom prst="rect">
            <a:avLst/>
          </a:prstGeom>
          <a:ln w="0">
            <a:noFill/>
          </a:ln>
        </p:spPr>
      </p:pic>
      <p:sp>
        <p:nvSpPr>
          <p:cNvPr id="1088" name="CustomShape 2"/>
          <p:cNvSpPr/>
          <p:nvPr/>
        </p:nvSpPr>
        <p:spPr>
          <a:xfrm>
            <a:off x="1449000" y="6408000"/>
            <a:ext cx="19285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089" name="CustomShape 3"/>
          <p:cNvSpPr/>
          <p:nvPr/>
        </p:nvSpPr>
        <p:spPr>
          <a:xfrm>
            <a:off x="4327200" y="2448000"/>
            <a:ext cx="725040" cy="713520"/>
          </a:xfrm>
          <a:custGeom>
            <a:avLst/>
            <a:gdLst/>
            <a:ahLst/>
            <a:rect l="l" t="t" r="r" b="b"/>
            <a:pathLst>
              <a:path w="2034" h="2002">
                <a:moveTo>
                  <a:pt x="0" y="500"/>
                </a:moveTo>
                <a:lnTo>
                  <a:pt x="1524" y="500"/>
                </a:lnTo>
                <a:lnTo>
                  <a:pt x="1524" y="0"/>
                </a:lnTo>
                <a:lnTo>
                  <a:pt x="2033" y="1000"/>
                </a:lnTo>
                <a:lnTo>
                  <a:pt x="1524" y="2001"/>
                </a:lnTo>
                <a:lnTo>
                  <a:pt x="1524" y="1500"/>
                </a:lnTo>
                <a:lnTo>
                  <a:pt x="0" y="1500"/>
                </a:lnTo>
                <a:lnTo>
                  <a:pt x="0" y="500"/>
                </a:lnTo>
              </a:path>
            </a:pathLst>
          </a:custGeom>
          <a:solidFill>
            <a:srgbClr val="cc0066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4"/>
          <p:cNvSpPr/>
          <p:nvPr/>
        </p:nvSpPr>
        <p:spPr>
          <a:xfrm>
            <a:off x="0" y="0"/>
            <a:ext cx="9239040" cy="7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 CONCLUSIONI sospetto linfoscintigrafico: di IMPORTANTE STASI LINFATICA/VENOSA arti inferiori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091" name="CustomShape 5"/>
          <p:cNvSpPr/>
          <p:nvPr/>
        </p:nvSpPr>
        <p:spPr>
          <a:xfrm>
            <a:off x="7056000" y="1333080"/>
            <a:ext cx="713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8000" spc="-1" strike="noStrike">
                <a:solidFill>
                  <a:srgbClr val="c00000"/>
                </a:solidFill>
                <a:latin typeface="Calibri"/>
                <a:ea typeface="DejaVu Sans"/>
              </a:rPr>
              <a:t>?</a:t>
            </a:r>
            <a:endParaRPr b="0" lang="it-IT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3" name="CustomShape 2"/>
          <p:cNvSpPr/>
          <p:nvPr/>
        </p:nvSpPr>
        <p:spPr>
          <a:xfrm>
            <a:off x="0" y="0"/>
            <a:ext cx="895824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800000"/>
                </a:solidFill>
                <a:latin typeface="Arial"/>
                <a:ea typeface="DejaVu Sans"/>
              </a:rPr>
              <a:t>- esegue a 03-2019 PET-TC: conferma la STASI VENOSA, conseguente ad una Pericardite calcifica e sospetta recidiva di flogosi pleurica. RM a 03-2019: conferma e segnala stenosi del Dotto Toracico POST-INTERVENTO DI TALCAGGIO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. 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1094" name="Immagine 546" descr=""/>
          <p:cNvPicPr/>
          <p:nvPr/>
        </p:nvPicPr>
        <p:blipFill>
          <a:blip r:embed="rId1"/>
          <a:srcRect l="0" t="6159" r="984" b="0"/>
          <a:stretch/>
        </p:blipFill>
        <p:spPr>
          <a:xfrm>
            <a:off x="648000" y="1393200"/>
            <a:ext cx="7590240" cy="54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6" name="CustomShape 2"/>
          <p:cNvSpPr/>
          <p:nvPr/>
        </p:nvSpPr>
        <p:spPr>
          <a:xfrm>
            <a:off x="0" y="0"/>
            <a:ext cx="895824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7" name="CustomShape 3"/>
          <p:cNvSpPr/>
          <p:nvPr/>
        </p:nvSpPr>
        <p:spPr>
          <a:xfrm>
            <a:off x="-9360" y="188640"/>
            <a:ext cx="9137160" cy="618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1200" spc="-1" strike="noStrike">
                <a:solidFill>
                  <a:srgbClr val="ff0000"/>
                </a:solidFill>
                <a:latin typeface="Arial"/>
                <a:ea typeface="DejaVu Sans"/>
              </a:rPr>
              <a:t>(PROVOCATORIAMENTE)</a:t>
            </a: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 E IL LINFEDEMA I 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COME SI PRESENTA DOPO INTERVENTO DI SVUOTAMENTO LINFONODALE?</a:t>
            </a: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- LINFEDEMA II?</a:t>
            </a: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- LINFEDEMA I        LINFEDEMA II ?</a:t>
            </a: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- LINFEDEMA MISTO I/II?</a:t>
            </a: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- LINFEDEMA I + SVUOTAMENTO?</a:t>
            </a:r>
            <a:endParaRPr b="0" lang="it-IT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376092"/>
                </a:solidFill>
                <a:latin typeface="Arial"/>
                <a:ea typeface="DejaVu Sans"/>
              </a:rPr>
              <a:t>- LINFEDEMA??????????????????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098" name="CustomShape 4"/>
          <p:cNvSpPr/>
          <p:nvPr/>
        </p:nvSpPr>
        <p:spPr>
          <a:xfrm>
            <a:off x="3685320" y="4221000"/>
            <a:ext cx="860040" cy="40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CustomShape 1"/>
          <p:cNvSpPr/>
          <p:nvPr/>
        </p:nvSpPr>
        <p:spPr>
          <a:xfrm>
            <a:off x="0" y="46800"/>
            <a:ext cx="9137880" cy="648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376092"/>
                </a:solidFill>
                <a:latin typeface="Arial"/>
                <a:ea typeface="DejaVu Sans"/>
              </a:rPr>
              <a:t>- Caso clinico: LINFEDEMA II in storia: </a:t>
            </a:r>
            <a:endParaRPr b="0" lang="it-IT" sz="28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nel 2018 di istero-annesiectomia bilaterale con linfoadenectomia pelvica sistemica e successiva CT+RT. </a:t>
            </a:r>
            <a:endParaRPr b="0" lang="it-IT" sz="28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Agosto 2021 occlusione intestinale da Carcinosi Peritoneale, esegue resezione ileale/vescicale/colica. </a:t>
            </a:r>
            <a:endParaRPr b="0" lang="it-IT" sz="28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 settimane dopo comparsa di gonfiore al piede sinistro, con graduale estensione craniale. </a:t>
            </a:r>
            <a:endParaRPr b="0" lang="it-IT" sz="28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Il gonfiore al mattino si presenta in forma attenuata. Sottoposta a 8 sedute di drenaggio linfatico manuale senza alcun beneficio. </a:t>
            </a:r>
            <a:endParaRPr b="0" lang="it-IT" sz="28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Valutata per un secondo parete dal Chirurgo, che consiglia a scopo risolutivo: l’intervento di trapianto dei linfonodi.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0" y="0"/>
            <a:ext cx="9137880" cy="66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3) Linfoscintigrafia: negli ultimi 15 aa. è stato un aggiornamento continuo: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Fino al 2006/2007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 studiava solo il distretto </a:t>
            </a:r>
            <a:r>
              <a:rPr b="1" lang="it-IT" sz="2800" spc="-1" strike="noStrike">
                <a:solidFill>
                  <a:srgbClr val="4f81bd"/>
                </a:solidFill>
                <a:latin typeface="Arial"/>
                <a:ea typeface="DejaVu Sans"/>
              </a:rPr>
              <a:t>linfatico SUPERFICIALE dell’ARTO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e si consideravano solo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 parametri + 1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70c0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i COLLETTORI, </a:t>
            </a: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70c0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i LINFONODI INGUINALI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: la loro % di radioattività, </a:t>
            </a: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70c0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il DERMAL BACK FLOW,</a:t>
            </a: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70c0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+ il TEMPO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di risalita del radiofarmaco.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Nel 2009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abbiamo compreso nello studio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TUTTA LA CATENA LINFONODALE: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includendo anche i linfonodi della pelvi ed i para-aortici. 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CustomShape 1"/>
          <p:cNvSpPr/>
          <p:nvPr/>
        </p:nvSpPr>
        <p:spPr>
          <a:xfrm>
            <a:off x="-18720" y="0"/>
            <a:ext cx="9137880" cy="5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endParaRPr b="0" lang="it-IT" sz="1800" spc="-1" strike="noStrike">
              <a:latin typeface="Arial"/>
            </a:endParaRPr>
          </a:p>
        </p:txBody>
      </p:sp>
      <p:pic>
        <p:nvPicPr>
          <p:cNvPr id="1101" name="Picture 2" descr="E:\Mertens Yolande 15-12-1943\13zz.jpg"/>
          <p:cNvPicPr/>
          <p:nvPr/>
        </p:nvPicPr>
        <p:blipFill>
          <a:blip r:embed="rId1"/>
          <a:srcRect l="0" t="8757" r="0" b="0"/>
          <a:stretch/>
        </p:blipFill>
        <p:spPr>
          <a:xfrm>
            <a:off x="0" y="600480"/>
            <a:ext cx="9138600" cy="6251400"/>
          </a:xfrm>
          <a:prstGeom prst="rect">
            <a:avLst/>
          </a:prstGeom>
          <a:ln w="0">
            <a:noFill/>
          </a:ln>
        </p:spPr>
      </p:pic>
      <p:sp>
        <p:nvSpPr>
          <p:cNvPr id="1102" name="CustomShape 2"/>
          <p:cNvSpPr/>
          <p:nvPr/>
        </p:nvSpPr>
        <p:spPr>
          <a:xfrm>
            <a:off x="467640" y="836640"/>
            <a:ext cx="6240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17.8%         0.008%                                               18.5%        0.09%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03" name="CustomShape 3"/>
          <p:cNvSpPr/>
          <p:nvPr/>
        </p:nvSpPr>
        <p:spPr>
          <a:xfrm>
            <a:off x="0" y="19440"/>
            <a:ext cx="91378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CONCLUSIONE MN: LINFEDEMA I + SVUOTAMENTO LINFONODALE+RT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CustomShape 1"/>
          <p:cNvSpPr/>
          <p:nvPr/>
        </p:nvSpPr>
        <p:spPr>
          <a:xfrm>
            <a:off x="16200" y="0"/>
            <a:ext cx="9137880" cy="20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br/>
            <a:endParaRPr b="0" lang="it-IT" sz="1800" spc="-1" strike="noStrike">
              <a:latin typeface="Arial"/>
            </a:endParaRPr>
          </a:p>
        </p:txBody>
      </p:sp>
      <p:sp>
        <p:nvSpPr>
          <p:cNvPr id="1105" name="CustomShape 2"/>
          <p:cNvSpPr/>
          <p:nvPr/>
        </p:nvSpPr>
        <p:spPr>
          <a:xfrm>
            <a:off x="16200" y="43560"/>
            <a:ext cx="9122400" cy="606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- Caso clinico: LINFEDEMA II in storia: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2060"/>
                </a:solidFill>
                <a:latin typeface="Arial"/>
                <a:ea typeface="DejaVu Sans"/>
              </a:rPr>
              <a:t>Nel 2011 Prostatectomia radicale + Ormono Terapia e successiva RT.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2060"/>
                </a:solidFill>
                <a:latin typeface="Arial"/>
                <a:ea typeface="DejaVu Sans"/>
              </a:rPr>
              <a:t>Ultima visita di controllo Radioterapica 2021: con riscontro di edema alle coscie/sovra-pubico.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2060"/>
                </a:solidFill>
                <a:latin typeface="Arial"/>
                <a:ea typeface="DejaVu Sans"/>
              </a:rPr>
              <a:t>La visita Fisiatrica conferma all’E.O. un gonfiore significativo della regione sovra-pubica, delle cosce (sn&gt;dx), delle gambe (sn&gt;dx), con risparmio dei genitali esterni e con fovea 2+ a sinistra e 1+ a destra, Stemmer negativo bilateralmente.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2060"/>
                </a:solidFill>
                <a:latin typeface="Arial"/>
                <a:ea typeface="DejaVu Sans"/>
              </a:rPr>
              <a:t>CONSIGLIATO: un ciclo di linfodrenaggio manuale dopo la Linfoscintigrafia.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Picture 2" descr="E:\Calligaris Enzo 20-10-1952\13zz.jpg"/>
          <p:cNvPicPr/>
          <p:nvPr/>
        </p:nvPicPr>
        <p:blipFill>
          <a:blip r:embed="rId1"/>
          <a:srcRect l="0" t="7164" r="-661" b="0"/>
          <a:stretch/>
        </p:blipFill>
        <p:spPr>
          <a:xfrm>
            <a:off x="59760" y="0"/>
            <a:ext cx="9078120" cy="6851880"/>
          </a:xfrm>
          <a:prstGeom prst="rect">
            <a:avLst/>
          </a:prstGeom>
          <a:ln w="0">
            <a:noFill/>
          </a:ln>
        </p:spPr>
      </p:pic>
      <p:sp>
        <p:nvSpPr>
          <p:cNvPr id="1107" name="CustomShape 1"/>
          <p:cNvSpPr/>
          <p:nvPr/>
        </p:nvSpPr>
        <p:spPr>
          <a:xfrm>
            <a:off x="395640" y="360360"/>
            <a:ext cx="6384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Calibri"/>
                <a:ea typeface="DejaVu Sans"/>
              </a:rPr>
              <a:t>26.1%           14.1%                                                 12.2%               9.7%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CustomShape 1"/>
          <p:cNvSpPr/>
          <p:nvPr/>
        </p:nvSpPr>
        <p:spPr>
          <a:xfrm>
            <a:off x="0" y="0"/>
            <a:ext cx="9137880" cy="5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br/>
            <a:br/>
            <a:endParaRPr b="0" lang="it-IT" sz="1800" spc="-1" strike="noStrike">
              <a:latin typeface="Arial"/>
            </a:endParaRPr>
          </a:p>
        </p:txBody>
      </p:sp>
      <p:pic>
        <p:nvPicPr>
          <p:cNvPr id="1109" name="Picture 2" descr="E:\Calligaris Enzo 20-10-1952\32.jpg"/>
          <p:cNvPicPr/>
          <p:nvPr/>
        </p:nvPicPr>
        <p:blipFill>
          <a:blip r:embed="rId1"/>
          <a:srcRect l="0" t="7563" r="0" b="0"/>
          <a:stretch/>
        </p:blipFill>
        <p:spPr>
          <a:xfrm>
            <a:off x="251640" y="703800"/>
            <a:ext cx="8754480" cy="6148080"/>
          </a:xfrm>
          <a:prstGeom prst="rect">
            <a:avLst/>
          </a:prstGeom>
          <a:ln w="0">
            <a:noFill/>
          </a:ln>
        </p:spPr>
      </p:pic>
      <p:sp>
        <p:nvSpPr>
          <p:cNvPr id="1110" name="CustomShape 2"/>
          <p:cNvSpPr/>
          <p:nvPr/>
        </p:nvSpPr>
        <p:spPr>
          <a:xfrm>
            <a:off x="0" y="-5760"/>
            <a:ext cx="9137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- CONCLUSIONE: LINFEDEMA I + SVUOTAMENTO LINFONODALE.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ERISIPELA a Sn, il DBF addominale è esito della RT?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CustomShape 1"/>
          <p:cNvSpPr/>
          <p:nvPr/>
        </p:nvSpPr>
        <p:spPr>
          <a:xfrm>
            <a:off x="-32400" y="1917000"/>
            <a:ext cx="9137880" cy="258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br/>
            <a:br/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- ESEMPI CHE DIMOSTRANO L’IMPORTANZA DELLA FISIOTERAPIA, NON SOLO PER LA TERAPIA DEL LINFEDEMA, MA ANCHE A FINI DIAGNOSTICI:</a:t>
            </a:r>
            <a:br/>
            <a:br/>
            <a:r>
              <a:rPr b="1" lang="it-IT" sz="4400" spc="-1" strike="noStrike">
                <a:solidFill>
                  <a:srgbClr val="000000"/>
                </a:solidFill>
                <a:latin typeface="Arial"/>
                <a:ea typeface="DejaVu Sans"/>
              </a:rPr>
              <a:t>ESEGUITA DA PERSONALE </a:t>
            </a:r>
            <a:br/>
            <a:r>
              <a:rPr b="1" lang="it-IT" sz="4400" spc="-1" strike="noStrike">
                <a:solidFill>
                  <a:srgbClr val="000000"/>
                </a:solidFill>
                <a:latin typeface="Arial"/>
                <a:ea typeface="DejaVu Sans"/>
              </a:rPr>
              <a:t>ALTAMENTE QUALIFICATO NEL TRATTAMENTO DEL LINFEDEMA!</a:t>
            </a:r>
            <a:br/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CustomShape 1"/>
          <p:cNvSpPr/>
          <p:nvPr/>
        </p:nvSpPr>
        <p:spPr>
          <a:xfrm>
            <a:off x="0" y="0"/>
            <a:ext cx="9137880" cy="97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- 51aa.</a:t>
            </a:r>
            <a:r>
              <a:rPr b="1" lang="it-IT" sz="1800" spc="-1" strike="noStrike">
                <a:solidFill>
                  <a:srgbClr val="ff0000"/>
                </a:solidFill>
                <a:latin typeface="Adobe Fan Heiti Std B"/>
                <a:ea typeface="Adobe Fan Heiti Std B"/>
              </a:rPr>
              <a:t>♀</a:t>
            </a:r>
            <a:br/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- LINFEDEMA SECONDARIO A MASTECTOMIA RADICALE SN. DEL 12-2012.</a:t>
            </a:r>
            <a:br/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- LINFOSCINTIGRAFIA RICHIESTA DAL FISIATRA 02-2014: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113" name="Picture 2" descr="E:\ESAMI\Gennaro Rosanna 09-09-1965\2014-12-10\04.jpg"/>
          <p:cNvPicPr/>
          <p:nvPr/>
        </p:nvPicPr>
        <p:blipFill>
          <a:blip r:embed="rId1"/>
          <a:srcRect l="0" t="10504" r="50002" b="0"/>
          <a:stretch/>
        </p:blipFill>
        <p:spPr>
          <a:xfrm>
            <a:off x="203760" y="1124640"/>
            <a:ext cx="4074120" cy="572076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3" descr="E:\ESAMI\Gennaro Rosanna 09-09-1965\2014-12-10\04.jpg"/>
          <p:cNvPicPr/>
          <p:nvPr/>
        </p:nvPicPr>
        <p:blipFill>
          <a:blip r:embed="rId2"/>
          <a:srcRect l="-153" t="9697" r="51383" b="0"/>
          <a:stretch/>
        </p:blipFill>
        <p:spPr>
          <a:xfrm>
            <a:off x="4269240" y="1124640"/>
            <a:ext cx="4473000" cy="5720760"/>
          </a:xfrm>
          <a:prstGeom prst="rect">
            <a:avLst/>
          </a:prstGeom>
          <a:ln w="0">
            <a:noFill/>
          </a:ln>
        </p:spPr>
      </p:pic>
      <p:sp>
        <p:nvSpPr>
          <p:cNvPr id="1115" name="CustomShape 2"/>
          <p:cNvSpPr/>
          <p:nvPr/>
        </p:nvSpPr>
        <p:spPr>
          <a:xfrm>
            <a:off x="503640" y="4581000"/>
            <a:ext cx="7554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5.7%    0.004%                                         5.1%     0.009%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16" name="CustomShape 3"/>
          <p:cNvSpPr/>
          <p:nvPr/>
        </p:nvSpPr>
        <p:spPr>
          <a:xfrm>
            <a:off x="395640" y="1168560"/>
            <a:ext cx="6348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Arial"/>
                <a:ea typeface="DejaVu Sans"/>
              </a:rPr>
              <a:t>SUPERFICIALE                                       PROFONDO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CustomShape 1"/>
          <p:cNvSpPr/>
          <p:nvPr/>
        </p:nvSpPr>
        <p:spPr>
          <a:xfrm>
            <a:off x="0" y="25200"/>
            <a:ext cx="9137880" cy="7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ff0000"/>
                </a:solidFill>
                <a:latin typeface="Arial"/>
                <a:ea typeface="DejaVu Sans"/>
              </a:rPr>
              <a:t>- SU CONSIGLIO  DEL FISIATRA ESEGUE PERIODICAMENTE CICLI DI FISIOTERAPIA.</a:t>
            </a:r>
            <a:br/>
            <a:r>
              <a:rPr b="1" lang="it-IT" sz="1600" spc="-1" strike="noStrike">
                <a:solidFill>
                  <a:srgbClr val="ff0000"/>
                </a:solidFill>
                <a:latin typeface="Arial"/>
                <a:ea typeface="DejaVu Sans"/>
              </a:rPr>
              <a:t>- 02-2019 LINFOSCINTIGRAFIA DI CONTROLLO: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1118" name="Picture 2" descr="E:\ESAMI\Gennaro Rosanna 09-09-1965\2019-02-04\04.jpg"/>
          <p:cNvPicPr/>
          <p:nvPr/>
        </p:nvPicPr>
        <p:blipFill>
          <a:blip r:embed="rId1"/>
          <a:srcRect l="0" t="10302" r="50002" b="0"/>
          <a:stretch/>
        </p:blipFill>
        <p:spPr>
          <a:xfrm>
            <a:off x="60120" y="706680"/>
            <a:ext cx="4506120" cy="6145200"/>
          </a:xfrm>
          <a:prstGeom prst="rect">
            <a:avLst/>
          </a:prstGeom>
          <a:ln w="0">
            <a:noFill/>
          </a:ln>
        </p:spPr>
      </p:pic>
      <p:pic>
        <p:nvPicPr>
          <p:cNvPr id="1119" name="Picture 3" descr="E:\ESAMI\Gennaro Rosanna 09-09-1965\05.jpg"/>
          <p:cNvPicPr/>
          <p:nvPr/>
        </p:nvPicPr>
        <p:blipFill>
          <a:blip r:embed="rId2"/>
          <a:srcRect l="0" t="10302" r="50002" b="0"/>
          <a:stretch/>
        </p:blipFill>
        <p:spPr>
          <a:xfrm>
            <a:off x="4572000" y="705960"/>
            <a:ext cx="4506120" cy="6145200"/>
          </a:xfrm>
          <a:prstGeom prst="rect">
            <a:avLst/>
          </a:prstGeom>
          <a:ln w="0">
            <a:noFill/>
          </a:ln>
        </p:spPr>
      </p:pic>
      <p:sp>
        <p:nvSpPr>
          <p:cNvPr id="1120" name="CustomShape 2"/>
          <p:cNvSpPr/>
          <p:nvPr/>
        </p:nvSpPr>
        <p:spPr>
          <a:xfrm>
            <a:off x="396000" y="711000"/>
            <a:ext cx="8346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c00000"/>
                </a:solidFill>
                <a:latin typeface="Arial"/>
                <a:ea typeface="DejaVu Sans"/>
              </a:rPr>
              <a:t>SUPERFICIALE                                             PROFONDO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21" name="CustomShape 3"/>
          <p:cNvSpPr/>
          <p:nvPr/>
        </p:nvSpPr>
        <p:spPr>
          <a:xfrm>
            <a:off x="396000" y="4869000"/>
            <a:ext cx="7122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10.8%         8.6%                                             5.3%     0.009%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CustomShape 1"/>
          <p:cNvSpPr/>
          <p:nvPr/>
        </p:nvSpPr>
        <p:spPr>
          <a:xfrm>
            <a:off x="0" y="30240"/>
            <a:ext cx="91378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A SN: DBF ALLA MANO/AVAMBRACCIO E LA RISALITA DELLA LINFA LUNGO IL COLLETTORE, CON ATTIVITA’ SIGNIFICATIVA AI LN.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A DX: RIATTIVATO IL COLLETTORE MEDIALE e CIRCOLO PROFONDO.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1123" name="Picture 2" descr="E:\ESAMI\Gennaro Rosanna 09-09-1965\2014-12-10\04.jpg"/>
          <p:cNvPicPr/>
          <p:nvPr/>
        </p:nvPicPr>
        <p:blipFill>
          <a:blip r:embed="rId1"/>
          <a:srcRect l="0" t="10504" r="50002" b="0"/>
          <a:stretch/>
        </p:blipFill>
        <p:spPr>
          <a:xfrm>
            <a:off x="3600" y="1052640"/>
            <a:ext cx="3829320" cy="5792760"/>
          </a:xfrm>
          <a:prstGeom prst="rect">
            <a:avLst/>
          </a:prstGeom>
          <a:ln w="0">
            <a:noFill/>
          </a:ln>
        </p:spPr>
      </p:pic>
      <p:pic>
        <p:nvPicPr>
          <p:cNvPr id="1124" name="Picture 2" descr="E:\ESAMI\Gennaro Rosanna 09-09-1965\2019-02-04\04.jpg"/>
          <p:cNvPicPr/>
          <p:nvPr/>
        </p:nvPicPr>
        <p:blipFill>
          <a:blip r:embed="rId2"/>
          <a:srcRect l="0" t="10302" r="50002" b="0"/>
          <a:stretch/>
        </p:blipFill>
        <p:spPr>
          <a:xfrm>
            <a:off x="4926600" y="1052640"/>
            <a:ext cx="4234680" cy="5775120"/>
          </a:xfrm>
          <a:prstGeom prst="rect">
            <a:avLst/>
          </a:prstGeom>
          <a:ln w="0">
            <a:noFill/>
          </a:ln>
        </p:spPr>
      </p:pic>
      <p:sp>
        <p:nvSpPr>
          <p:cNvPr id="1125" name="CustomShape 2"/>
          <p:cNvSpPr/>
          <p:nvPr/>
        </p:nvSpPr>
        <p:spPr>
          <a:xfrm>
            <a:off x="3996000" y="2457000"/>
            <a:ext cx="724680" cy="713160"/>
          </a:xfrm>
          <a:custGeom>
            <a:avLst/>
            <a:gdLst/>
            <a:ahLst/>
            <a:rect l="l" t="t" r="r" b="b"/>
            <a:pathLst>
              <a:path w="2034" h="2002">
                <a:moveTo>
                  <a:pt x="0" y="500"/>
                </a:moveTo>
                <a:lnTo>
                  <a:pt x="1524" y="500"/>
                </a:lnTo>
                <a:lnTo>
                  <a:pt x="1524" y="0"/>
                </a:lnTo>
                <a:lnTo>
                  <a:pt x="2033" y="1000"/>
                </a:lnTo>
                <a:lnTo>
                  <a:pt x="1524" y="2001"/>
                </a:lnTo>
                <a:lnTo>
                  <a:pt x="1524" y="1500"/>
                </a:lnTo>
                <a:lnTo>
                  <a:pt x="0" y="1500"/>
                </a:lnTo>
                <a:lnTo>
                  <a:pt x="0" y="500"/>
                </a:lnTo>
              </a:path>
            </a:pathLst>
          </a:custGeom>
          <a:solidFill>
            <a:srgbClr val="cc0066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3"/>
          <p:cNvSpPr/>
          <p:nvPr/>
        </p:nvSpPr>
        <p:spPr>
          <a:xfrm>
            <a:off x="4576680" y="2031840"/>
            <a:ext cx="9248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Arial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  <p:sp>
        <p:nvSpPr>
          <p:cNvPr id="1127" name="CustomShape 4"/>
          <p:cNvSpPr/>
          <p:nvPr/>
        </p:nvSpPr>
        <p:spPr>
          <a:xfrm>
            <a:off x="6881040" y="2040840"/>
            <a:ext cx="9248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Arial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CustomShape 1"/>
          <p:cNvSpPr/>
          <p:nvPr/>
        </p:nvSpPr>
        <p:spPr>
          <a:xfrm>
            <a:off x="9360" y="72360"/>
            <a:ext cx="4565880" cy="54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E CHE E’ DISTANTE ANNI LUCE DA QUESTO: DBF STANDARD DELLE DONNE OPERATE DI Ca. MAMMARIO, CHE NON SI SOTTOPONGONO AD ALCUNA TERAPIA FISIATRICA PER ANNI.  </a:t>
            </a:r>
            <a:br/>
            <a:br/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LA FISIOTERAPIA E’ RIUSCITA A TRASFORMARE IL CIRCOLO SUPERFICIALE DELLA LINFOSCINTIGRAFIA DA UN LINFEDEMA II STADIO 4°.</a:t>
            </a:r>
            <a:br/>
            <a:br/>
            <a:br/>
            <a:br/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SIAMO PASSATI A QUELLO CHE SEMBRA UN LINFEDEMA I DI STADIO 2°.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129" name="Immagine 4" descr=""/>
          <p:cNvPicPr/>
          <p:nvPr/>
        </p:nvPicPr>
        <p:blipFill>
          <a:blip r:embed="rId1"/>
          <a:srcRect l="2642" t="16681" r="60650" b="27549"/>
          <a:stretch/>
        </p:blipFill>
        <p:spPr>
          <a:xfrm>
            <a:off x="4536000" y="188640"/>
            <a:ext cx="4602600" cy="6663240"/>
          </a:xfrm>
          <a:prstGeom prst="rect">
            <a:avLst/>
          </a:prstGeom>
          <a:ln w="0">
            <a:noFill/>
          </a:ln>
        </p:spPr>
      </p:pic>
      <p:sp>
        <p:nvSpPr>
          <p:cNvPr id="1130" name="CustomShape 2"/>
          <p:cNvSpPr/>
          <p:nvPr/>
        </p:nvSpPr>
        <p:spPr>
          <a:xfrm>
            <a:off x="1811520" y="3849480"/>
            <a:ext cx="641520" cy="6458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CustomShape 1"/>
          <p:cNvSpPr/>
          <p:nvPr/>
        </p:nvSpPr>
        <p:spPr>
          <a:xfrm>
            <a:off x="0" y="922320"/>
            <a:ext cx="91285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DOVE CI STA 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PORTANDO </a:t>
            </a:r>
            <a:endParaRPr b="0" lang="it-IT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6000" spc="-1" strike="noStrike">
                <a:solidFill>
                  <a:srgbClr val="ff0000"/>
                </a:solidFill>
                <a:latin typeface="Arial"/>
                <a:ea typeface="DejaVu Sans"/>
              </a:rPr>
              <a:t>LA FISOTERAPIA!</a:t>
            </a:r>
            <a:endParaRPr b="0" lang="it-IT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0" y="0"/>
            <a:ext cx="9137880" cy="61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3) Linfoscintigrafia: negli ultimi 15 aa. è stato un aggiornamento continuo: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Nel 2011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abbiamo compreso nello studio il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FEGATO: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parametro indiretto di quanta radioattività è entrata nel circolo sanguigno.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Nel 2012/2013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cambiato tutto: si è cominciato a studiare il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DISTRETTO LINFATICO PROFONDO.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Nel 2017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siamo passati al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TB dal VERTEX: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questo modo abbiamo compreso nello studio lo sbocco in succlavia del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Dotto-Toracico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3" name="CustomShape 2"/>
          <p:cNvSpPr/>
          <p:nvPr/>
        </p:nvSpPr>
        <p:spPr>
          <a:xfrm>
            <a:off x="0" y="0"/>
            <a:ext cx="9239040" cy="77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34" name="Immagine 549" descr=""/>
          <p:cNvPicPr/>
          <p:nvPr/>
        </p:nvPicPr>
        <p:blipFill>
          <a:blip r:embed="rId1"/>
          <a:srcRect l="0" t="5803" r="47506" b="-268"/>
          <a:stretch/>
        </p:blipFill>
        <p:spPr>
          <a:xfrm>
            <a:off x="288000" y="1053720"/>
            <a:ext cx="4235760" cy="5797800"/>
          </a:xfrm>
          <a:prstGeom prst="rect">
            <a:avLst/>
          </a:prstGeom>
          <a:ln w="0">
            <a:noFill/>
          </a:ln>
        </p:spPr>
      </p:pic>
      <p:pic>
        <p:nvPicPr>
          <p:cNvPr id="1135" name="Immagine 550" descr=""/>
          <p:cNvPicPr/>
          <p:nvPr/>
        </p:nvPicPr>
        <p:blipFill>
          <a:blip r:embed="rId2"/>
          <a:srcRect l="0" t="6198" r="47503" b="4"/>
          <a:stretch/>
        </p:blipFill>
        <p:spPr>
          <a:xfrm>
            <a:off x="4673520" y="1080000"/>
            <a:ext cx="4248000" cy="5772600"/>
          </a:xfrm>
          <a:prstGeom prst="rect">
            <a:avLst/>
          </a:prstGeom>
          <a:ln w="0">
            <a:noFill/>
          </a:ln>
        </p:spPr>
      </p:pic>
      <p:sp>
        <p:nvSpPr>
          <p:cNvPr id="1136" name="CustomShape 3"/>
          <p:cNvSpPr/>
          <p:nvPr/>
        </p:nvSpPr>
        <p:spPr>
          <a:xfrm>
            <a:off x="1224000" y="6408000"/>
            <a:ext cx="7302600" cy="33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cc0000"/>
                </a:solidFill>
                <a:latin typeface="Arial"/>
                <a:ea typeface="DejaVu Sans"/>
              </a:rPr>
              <a:t>   </a:t>
            </a:r>
            <a:r>
              <a:rPr b="0" lang="it-IT" sz="1800" spc="-1" strike="noStrike">
                <a:solidFill>
                  <a:srgbClr val="cc0000"/>
                </a:solidFill>
                <a:latin typeface="Arial"/>
                <a:ea typeface="DejaVu Sans"/>
              </a:rPr>
              <a:t>Superficiale.                                                  Profondo.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37" name="CustomShape 4"/>
          <p:cNvSpPr/>
          <p:nvPr/>
        </p:nvSpPr>
        <p:spPr>
          <a:xfrm>
            <a:off x="648000" y="4408920"/>
            <a:ext cx="621684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800000"/>
                </a:solidFill>
                <a:latin typeface="Arial"/>
                <a:ea typeface="DejaVu Sans"/>
              </a:rPr>
              <a:t>33%       18%                                                 0.3%     0.01%</a:t>
            </a:r>
            <a:r>
              <a:rPr b="0" lang="it-IT" sz="1800" spc="-1" strike="noStrike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38" name="CustomShape 5"/>
          <p:cNvSpPr/>
          <p:nvPr/>
        </p:nvSpPr>
        <p:spPr>
          <a:xfrm>
            <a:off x="0" y="-18720"/>
            <a:ext cx="8921520" cy="83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DIAGNOSI 2015 (TEMPO 1): LINFEDAMA POST-CH (stripping venoso) 2° st. a SN, complicato da DERMO-IPODERMITE.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40" name="Immagine 555" descr=""/>
          <p:cNvPicPr/>
          <p:nvPr/>
        </p:nvPicPr>
        <p:blipFill>
          <a:blip r:embed="rId1"/>
          <a:srcRect l="0" t="7778" r="0" b="0"/>
          <a:stretch/>
        </p:blipFill>
        <p:spPr>
          <a:xfrm>
            <a:off x="288000" y="955440"/>
            <a:ext cx="8417520" cy="5896080"/>
          </a:xfrm>
          <a:prstGeom prst="rect">
            <a:avLst/>
          </a:prstGeom>
          <a:ln w="0">
            <a:noFill/>
          </a:ln>
        </p:spPr>
      </p:pic>
      <p:sp>
        <p:nvSpPr>
          <p:cNvPr id="1141" name="CustomShape 2"/>
          <p:cNvSpPr/>
          <p:nvPr/>
        </p:nvSpPr>
        <p:spPr>
          <a:xfrm>
            <a:off x="600840" y="4248000"/>
            <a:ext cx="6088680" cy="3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800000"/>
                </a:solidFill>
                <a:latin typeface="Arial"/>
                <a:ea typeface="DejaVu Sans"/>
              </a:rPr>
              <a:t>17.7%       14.5%                                      29.7%     14.1%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42" name="CustomShape 3"/>
          <p:cNvSpPr/>
          <p:nvPr/>
        </p:nvSpPr>
        <p:spPr>
          <a:xfrm>
            <a:off x="9360" y="34560"/>
            <a:ext cx="9128160" cy="89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2017: dopo 6 MESI DI FISIO-TERAPIA: «SVUOTATI GLI ARTI»: RIVALUTAZIONE FUNZIONALE (TEMPO 0)</a:t>
            </a:r>
            <a:r>
              <a:rPr b="0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44" name="Immagine 559" descr=""/>
          <p:cNvPicPr/>
          <p:nvPr/>
        </p:nvPicPr>
        <p:blipFill>
          <a:blip r:embed="rId1"/>
          <a:srcRect l="47003" t="7471" r="0" b="0"/>
          <a:stretch/>
        </p:blipFill>
        <p:spPr>
          <a:xfrm>
            <a:off x="4933080" y="1314000"/>
            <a:ext cx="4132440" cy="5484240"/>
          </a:xfrm>
          <a:prstGeom prst="rect">
            <a:avLst/>
          </a:prstGeom>
          <a:ln w="0">
            <a:noFill/>
          </a:ln>
        </p:spPr>
      </p:pic>
      <p:sp>
        <p:nvSpPr>
          <p:cNvPr id="1145" name="CustomShape 2"/>
          <p:cNvSpPr/>
          <p:nvPr/>
        </p:nvSpPr>
        <p:spPr>
          <a:xfrm>
            <a:off x="9360" y="34560"/>
            <a:ext cx="9128160" cy="89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FUNZIONALITA’ DEL DISTRETTO PROFONDO: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2014                                           2017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1146" name="Immagine 561" descr=""/>
          <p:cNvPicPr/>
          <p:nvPr/>
        </p:nvPicPr>
        <p:blipFill>
          <a:blip r:embed="rId2"/>
          <a:srcRect l="0" t="6198" r="47503" b="4"/>
          <a:stretch/>
        </p:blipFill>
        <p:spPr>
          <a:xfrm>
            <a:off x="-59040" y="1224000"/>
            <a:ext cx="4141080" cy="5627520"/>
          </a:xfrm>
          <a:prstGeom prst="rect">
            <a:avLst/>
          </a:prstGeom>
          <a:ln w="0">
            <a:noFill/>
          </a:ln>
        </p:spPr>
      </p:pic>
      <p:sp>
        <p:nvSpPr>
          <p:cNvPr id="1147" name="CustomShape 3"/>
          <p:cNvSpPr/>
          <p:nvPr/>
        </p:nvSpPr>
        <p:spPr>
          <a:xfrm>
            <a:off x="216000" y="1944000"/>
            <a:ext cx="7409520" cy="61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800000"/>
                </a:solidFill>
                <a:latin typeface="Arial"/>
                <a:ea typeface="DejaVu Sans"/>
              </a:rPr>
              <a:t>0.3%       0.01%                                                    29.7%     14.1%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48" name="CustomShape 4"/>
          <p:cNvSpPr/>
          <p:nvPr/>
        </p:nvSpPr>
        <p:spPr>
          <a:xfrm>
            <a:off x="4176000" y="2448000"/>
            <a:ext cx="725040" cy="713520"/>
          </a:xfrm>
          <a:custGeom>
            <a:avLst/>
            <a:gdLst/>
            <a:ahLst/>
            <a:rect l="l" t="t" r="r" b="b"/>
            <a:pathLst>
              <a:path w="2034" h="2002">
                <a:moveTo>
                  <a:pt x="0" y="500"/>
                </a:moveTo>
                <a:lnTo>
                  <a:pt x="1524" y="500"/>
                </a:lnTo>
                <a:lnTo>
                  <a:pt x="1524" y="0"/>
                </a:lnTo>
                <a:lnTo>
                  <a:pt x="2033" y="1000"/>
                </a:lnTo>
                <a:lnTo>
                  <a:pt x="1524" y="2001"/>
                </a:lnTo>
                <a:lnTo>
                  <a:pt x="1524" y="1500"/>
                </a:lnTo>
                <a:lnTo>
                  <a:pt x="0" y="1500"/>
                </a:lnTo>
                <a:lnTo>
                  <a:pt x="0" y="500"/>
                </a:lnTo>
              </a:path>
            </a:pathLst>
          </a:custGeom>
          <a:solidFill>
            <a:srgbClr val="cc0066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CustomShape 1"/>
          <p:cNvSpPr/>
          <p:nvPr/>
        </p:nvSpPr>
        <p:spPr>
          <a:xfrm>
            <a:off x="-13320" y="24120"/>
            <a:ext cx="9078840" cy="598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COSI' CONFERMIAMO: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376092"/>
                </a:solidFill>
                <a:latin typeface="Arial"/>
                <a:ea typeface="DejaVu Sans"/>
              </a:rPr>
              <a:t>LA PRIMA LINFOSCINTIGRAFIA «TEMPO UNO»,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E’ LA FOTO DEGLI EFFETTI, CHE LA QUANTITA’ DI LIQUIDO PRESENTE IN QUEL MOMENTO, ESERCITA SU TUTTE LE STRUTTURE DELL’ARTO (OGN’UNA CON UNA SUA DENSITA’ E RISPOSTA DIVERSA AL LIQUIDO).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QUESTO CI RIPORTA A RICONSIDERARE LE LEGGI DELLA </a:t>
            </a:r>
            <a:r>
              <a:rPr b="1" lang="it-IT" sz="2400" spc="-1" strike="noStrike">
                <a:solidFill>
                  <a:srgbClr val="376092"/>
                </a:solidFill>
                <a:latin typeface="Arial"/>
                <a:ea typeface="DejaVu Sans"/>
              </a:rPr>
              <a:t>“FISICA DEI FLUIDI”.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SOLO DOPO AVER SVUOTATO COMPLETAMENTE L’ARTO DEL LIQUIDO, GRAZIE ALLA FISIOTERAPIA,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ESEGUITA DA PERSONALE ALTAMENTE SPECIALIZZATO, RITORNIAMO SUL PIANO FUNZIONALE AL </a:t>
            </a:r>
            <a:r>
              <a:rPr b="1" lang="it-IT" sz="2400" spc="-1" strike="noStrike">
                <a:solidFill>
                  <a:srgbClr val="376092"/>
                </a:solidFill>
                <a:latin typeface="Arial"/>
                <a:ea typeface="DejaVu Sans"/>
              </a:rPr>
              <a:t>“TEMPO ZERO”,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CIOE’ NELLA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SITUAZIONE «UN MOMENTO PRIMA DELL'INSTAURARSI DEL LINFEDEMA STESSO».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1150" name="CustomShape 2"/>
          <p:cNvSpPr/>
          <p:nvPr/>
        </p:nvSpPr>
        <p:spPr>
          <a:xfrm>
            <a:off x="4212720" y="3420000"/>
            <a:ext cx="641880" cy="646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CustomShape 1"/>
          <p:cNvSpPr/>
          <p:nvPr/>
        </p:nvSpPr>
        <p:spPr>
          <a:xfrm>
            <a:off x="43200" y="60840"/>
            <a:ext cx="9094320" cy="622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DejaVu Sans"/>
              </a:rPr>
              <a:t>COSI' LA LINFOSCINTIGRAFIA AL “TEMPO ZERO” (dopo svuotamento) E’ L'UNICA CHE MI PERMETTE: </a:t>
            </a:r>
            <a:endParaRPr b="0" lang="it-IT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17375e"/>
                </a:solidFill>
                <a:latin typeface="Arial"/>
                <a:ea typeface="DejaVu Sans"/>
              </a:rPr>
              <a:t>1)- DI AFFERMARE CON SICUREZZA: LA REALE SITUAZIONE FUNZIONALE DEI CIRCOLI SUPERFICIALE E PROFONDO, </a:t>
            </a:r>
            <a:endParaRPr b="0" lang="it-IT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17375e"/>
                </a:solidFill>
                <a:latin typeface="Arial"/>
                <a:ea typeface="DejaVu Sans"/>
              </a:rPr>
              <a:t>2)- DI CAPIRE SE: IL DIFETTO E’ ANATOMICO O FUNZIONALE,</a:t>
            </a:r>
            <a:endParaRPr b="0" lang="it-IT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17375e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3200" spc="-1" strike="noStrike">
                <a:solidFill>
                  <a:srgbClr val="17375e"/>
                </a:solidFill>
                <a:latin typeface="Arial"/>
                <a:ea typeface="DejaVu Sans"/>
              </a:rPr>
              <a:t>3)- SE IL DIFETTO: INTERESSA UNO SOLO DEI CIRCOLI O TUTTI E DUE. 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CustomShape 1"/>
          <p:cNvSpPr/>
          <p:nvPr/>
        </p:nvSpPr>
        <p:spPr>
          <a:xfrm>
            <a:off x="0" y="31680"/>
            <a:ext cx="9137520" cy="63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NEL CASO PRECEDENTE STUDIATO: 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1)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NON SEMBRA UN LINFEDEMA SECONDARIO ALLA CHIRURGIA  A SN (strepping venoso),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2) NON SONO PRESENTI DEFICIT FUNZIONALI (STOP), IL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SISTEMA FUNZIONA NORMALMENTE,  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3) HO UN DEFICIT ANATOMICO/FUNZIONALE BILATERALE: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VEROSIMILMENTE LA QUANTITA' DI LIQUIDO PRODOTTA, E' NETTAMENTE SUPERIORE ALLE CAPACITA' DI SCARICO DEL SISTEMA LINFATICO (LINFEDEMA PRIMARIO?),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4) VANNO QUINDI RICERCATE/RIMOSSE LE CAUSE DELL'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ECCESSIVA PRODUZIONE DI LIQUIDO ,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5) IN UN CASO COME QUESTO, NON VI E' SPAZIO SECONDO LE LINEE GUIDA, ALLA CHIRURGIA.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CustomShape 1"/>
          <p:cNvSpPr/>
          <p:nvPr/>
        </p:nvSpPr>
        <p:spPr>
          <a:xfrm>
            <a:off x="0" y="31680"/>
            <a:ext cx="9137520" cy="63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17375e"/>
                </a:solidFill>
                <a:latin typeface="Arial"/>
                <a:ea typeface="DejaVu Sans"/>
              </a:rPr>
              <a:t>PER FORZA DI COSE IL CASO PRECEDENTE STUDIATO, APRE UN NUOVO CAPITOLO (FONTE DI UNA LUNGA DISCUSSIONE) E CI PONE DI FRONTE AL PROBLEMA: </a:t>
            </a: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E’ SUFFICIENTE 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UNA SOLA LINFOSCINTIGRAFIA 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PER FARE LA DIAGNOSI ESATTA DEL PROBLEMA LINFOSCINTIGRAFICO </a:t>
            </a:r>
            <a:endParaRPr b="0" lang="it-IT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DEL PZ.????????????????</a:t>
            </a:r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CustomShape 1"/>
          <p:cNvSpPr/>
          <p:nvPr/>
        </p:nvSpPr>
        <p:spPr>
          <a:xfrm>
            <a:off x="0" y="0"/>
            <a:ext cx="9137880" cy="67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TRANSPORT INDEX (TI): </a:t>
            </a:r>
            <a:r>
              <a:rPr b="1" lang="pt-BR" sz="1800" spc="-1" strike="noStrike">
                <a:solidFill>
                  <a:srgbClr val="ff0000"/>
                </a:solidFill>
                <a:latin typeface="Arial"/>
                <a:ea typeface="DejaVu Sans"/>
              </a:rPr>
              <a:t>TI = K + D + (0,04 x T) + N + V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-K = cinetica di risalita dell’indicatore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: 0 normale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3 lieve ritardo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5 severo ritardo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9 mancata risalita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-D = pattern distributivo: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0 normale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3 modesta diffusione cutanea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5 marcata diffusione cutanea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9 mancata diffusione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-T = tempo di comparsa dei primi linfonodi (min).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-N = visualizzazione dei linfonodi: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0 normale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3 modesta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5 difficilmente riconoscibili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9 assente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-V = visualizzazione dei vasi linfatici: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0 normale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3 modesta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5 difficilmente riconoscibili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9 assente visualizzazione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00"/>
                </a:solidFill>
                <a:latin typeface="Arial"/>
                <a:ea typeface="DejaVu Sans"/>
              </a:rPr>
              <a:t>Valori di normalità &lt; 10                             Valori patologici &gt; 10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ff0000"/>
                </a:solidFill>
                <a:latin typeface="Arial"/>
                <a:ea typeface="DejaVu Sans"/>
              </a:rPr>
              <a:t>RICONOSCIUTO UNIVERSALMENTE COME: SISTEMA SEMPLIFICATO DI VALUTAZIONE DEL LINFEDEMA, STUDIATO CON LA LINFOSCINTIGRAFIA. </a:t>
            </a:r>
            <a:endParaRPr b="0" lang="it-IT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CustomShape 1"/>
          <p:cNvSpPr/>
          <p:nvPr/>
        </p:nvSpPr>
        <p:spPr>
          <a:xfrm>
            <a:off x="15840" y="464040"/>
            <a:ext cx="9409680" cy="615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4400" spc="-1" strike="noStrike">
                <a:solidFill>
                  <a:srgbClr val="000000"/>
                </a:solidFill>
                <a:latin typeface="Arial"/>
                <a:ea typeface="DejaVu Sans"/>
              </a:rPr>
              <a:t>GRAZIE.</a:t>
            </a:r>
            <a:endParaRPr b="0" lang="it-IT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0" y="0"/>
            <a:ext cx="9137880" cy="66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3) Linfoscintigrafia: negli ultimi 15 aa. è stato un aggiornamento continuo: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ORA I </a:t>
            </a: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PARAMETRI TRA DIRETTI/INDIRETTI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70c0"/>
                </a:solidFill>
                <a:latin typeface="Arial"/>
                <a:ea typeface="DejaVu Sans"/>
              </a:rPr>
              <a:t>SONO UNA DECINA: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- CI PERMETTONO UNA VISIONE D’INSIEME DEL FLUSSO LINFATICO DAL PUNTO D’INIEZIONE, FINO ALLO SBOCCO DEL DOTTO-TORACICO IN SUCCLAVIA.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- CIO’ HA PERMESSO AL MEDICO NUCLEARE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DIAGNOSI ANCHE MOLTO COMPLESSE, CHE VANNO OLTRE IL LINFEDEMA STESSO E </a:t>
            </a:r>
            <a:r>
              <a:rPr b="1" lang="it-IT" sz="2800" spc="-1" strike="noStrike">
                <a:solidFill>
                  <a:srgbClr val="7030a0"/>
                </a:solidFill>
                <a:latin typeface="Arial"/>
                <a:ea typeface="DejaVu Sans"/>
              </a:rPr>
              <a:t>CHE SPESSO METTONO IN CRISI I COLLEGHI DI ALTRE SPECIALITA’.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0" y="0"/>
            <a:ext cx="9137880" cy="68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 marL="514440" indent="-508320">
              <a:lnSpc>
                <a:spcPct val="100000"/>
              </a:lnSpc>
              <a:buClr>
                <a:srgbClr val="ff0000"/>
              </a:buClr>
              <a:buFont typeface="StarSymbol"/>
              <a:buAutoNum type="arabicParenR"/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Garamond"/>
              </a:rPr>
              <a:t>Nel 2020 ha senso parlare di Linfosc./Linfedema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Garamond"/>
              </a:rPr>
              <a:t>?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 </a:t>
            </a: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NOI MEDICI NUCLEARI E’ OBBLIGATORIO: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come ha affermato nel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2006 la U.E.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nella direttiva: 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«linfoscinigrafia è il gold-standard diagnostico, secondo le linee guida internazionali»,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ribadito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nel 2007 dal Ministero della Salute 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 la Normativa Ministeriale, dandogli una «</a:t>
            </a:r>
            <a:r>
              <a:rPr b="1" lang="it-IT" sz="2400" spc="-1" strike="noStrike">
                <a:solidFill>
                  <a:srgbClr val="ff0066"/>
                </a:solidFill>
                <a:latin typeface="Arial"/>
                <a:ea typeface="DejaVu Sans"/>
              </a:rPr>
              <a:t>valenza giuridica, nel momento in cui il Medico Nucleare conferma la diagnosi di Linfedema, il Paziente entra di diritto in un percorso terapeutico/assistenziale per la vita»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ribadito </a:t>
            </a:r>
            <a:r>
              <a:rPr b="1" lang="it-IT" sz="2400" spc="-1" strike="noStrike">
                <a:solidFill>
                  <a:srgbClr val="ff0066"/>
                </a:solidFill>
                <a:latin typeface="Arial"/>
                <a:ea typeface="DejaVu Sans"/>
              </a:rPr>
              <a:t>dalla «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Conferenza permanente per i rapporti tra lo Stato, le Regioni e le provincie autonome di Trento e Bolzano del 2016».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2e18b2"/>
                </a:solidFill>
                <a:latin typeface="Arial"/>
                <a:ea typeface="DejaVu Sans"/>
              </a:rPr>
              <a:t>Anche se con onestà, dobbiamo riconoscere che il «Linfedema» non fa parte del DNA dei Medici Italiani e di tutti i Medici del Sud Europa.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1150920"/>
            <a:ext cx="9030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0" y="1797120"/>
            <a:ext cx="9030240" cy="11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it-IT" sz="8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</a:t>
            </a:r>
            <a:endParaRPr b="0" lang="it-IT" sz="8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0" y="0"/>
            <a:ext cx="9030240" cy="11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Garamond"/>
              </a:rPr>
              <a:t>    </a:t>
            </a: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Garamond"/>
              </a:rPr>
              <a:t>LINFEDEMA.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0" y="1150920"/>
            <a:ext cx="903024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Il Linfedema malattia cronica, che si caratterizza con un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edema ad elevata concentrazione proteica interstiziale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per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una ridotta capacità di trasporto del sistema linfatico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La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fisiopatologia del linfedema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è nota, per un disturbo: </a:t>
            </a:r>
            <a:endParaRPr b="0" lang="it-IT" sz="24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 un lato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da insufficienza a bassa portata del sistema linfatico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con riduzione generale del trasporto, per un danno primitivo o secondario del sistema linfatico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, in presenza di un carico proteico normale, </a:t>
            </a:r>
            <a:endParaRPr b="0" lang="it-IT" sz="2400" spc="-1" strike="noStrike">
              <a:latin typeface="Arial"/>
            </a:endParaRPr>
          </a:p>
          <a:p>
            <a:pPr marL="457200" indent="-45108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dall’altro lato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l’insufficienza da alta portata del sistema linfatico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con sistema linfatico normale, per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l’incapacità di far fronte ad un carico proteico maggiore.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20520" y="188640"/>
            <a:ext cx="9118800" cy="63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Il sesso maggiormente interessato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è quello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femminile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e l’età più colpite vanno dalla II – III decade di vita per le forme primarie e la V – VII decade, per le forme secondarie.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Nel 79% dei casi il Linfedema è primitivo, per lo più su base congenita linfoangio-adenodisplasica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mentre nel 21% dei casi è secondario.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8eb4e3"/>
                </a:solidFill>
                <a:latin typeface="Arial"/>
                <a:ea typeface="DejaVu Sans"/>
              </a:rPr>
              <a:t>UN’ADEGUATA 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ANAMNESI CON ES. OBIETTIVO </a:t>
            </a:r>
            <a:r>
              <a:rPr b="1" lang="it-IT" sz="2400" spc="-1" strike="noStrike">
                <a:solidFill>
                  <a:srgbClr val="8eb4e3"/>
                </a:solidFill>
                <a:latin typeface="Arial"/>
                <a:ea typeface="DejaVu Sans"/>
              </a:rPr>
              <a:t>SONO SUFFICIENTI PER LA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DIAGNOSI DI LINFEDEMA,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MA AL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FINE DELLA TERAPIA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E’ INDISPENSABILE UN PRECISO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INQUADRAMENTO DIAGNOSTICO DELLA CAUSA DEL LINFEDEMA, CHE NON SI PUO’ FERMARE ALLA SOLA LINFOSTASI, MA DEVE CONSIDERARE ANCHE L’ASSOCIAZIONE CON EVENTUALI PATOLOGIE SISTEMICHE: INSUFF CARDIACA, IPERTENSIONE,  IRC, INSUFFICIENZA EPATICA, ECC… O TERAPIE…..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0" y="30960"/>
            <a:ext cx="9137880" cy="606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COSI’ LA DIAGNOSI DI LINFEDEMA COMPRENDE: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514440" indent="-508320">
              <a:lnSpc>
                <a:spcPct val="100000"/>
              </a:lnSpc>
              <a:buClr>
                <a:srgbClr val="ff0000"/>
              </a:buClr>
              <a:buFont typeface="StarSymbol"/>
              <a:buAutoNum type="alphaLcParenR"/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DIAGNOSI CLINICA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1)  Anamnesi :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APR e APP e </a:t>
            </a:r>
            <a:r>
              <a:rPr b="1" lang="it-IT" sz="2000" spc="-1" strike="noStrike">
                <a:solidFill>
                  <a:srgbClr val="0070c0"/>
                </a:solidFill>
                <a:latin typeface="Arial"/>
                <a:ea typeface="DejaVu Sans"/>
              </a:rPr>
              <a:t>«timing insorgenza» e «senso di peso?».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2) Esame obiettivo :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ispezione della cute,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distribuzione dell’edema,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palpazione (consistenza, dolorabilità, calore, linfoadenopatie),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segno di Stemmer (sollevamento in plica della cute della prima falange del dito del piede ),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fovea (dal latino “fodere” cioè scavare),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70c0"/>
                </a:solidFill>
                <a:latin typeface="Arial"/>
                <a:ea typeface="DejaVu Sans"/>
              </a:rPr>
              <a:t>misurazione di circonferenza o volume (più precisa possibile),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lang="it-IT" sz="2000" spc="-1" strike="noStrike">
                <a:solidFill>
                  <a:srgbClr val="0070c0"/>
                </a:solidFill>
                <a:latin typeface="Arial"/>
                <a:ea typeface="DejaVu Sans"/>
              </a:rPr>
              <a:t>eventuale documentazione fotografica.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3) Diagnosi differenziale: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ivc, lipedema, irc, scompenso cardiaco, gravi epatopatie e le terapie in atto che possono favorire l’edema.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360" y="116640"/>
            <a:ext cx="9030240" cy="551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b) DIAGNOSI STRUMENTALE: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•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1- LINFOGRAFIA DIRETTA </a:t>
            </a: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( Kinmonth 1952 – chirurgo inglese)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con Lipiodol ultra fluid previa iniezone intradermica di Blue Patent Violet ( reaz. allergiche ),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•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2- LINFOSCINTIGRAFIA </a:t>
            </a: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( somministrazione sottocutanea di un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radiofarmaco debolmente radioattivo legato a particelle colloidali di albumina marcate con Tecnezio 99m),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•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3- LINFOGRAFIA A FLUORESCENZA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•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4- ECOGRAFIA </a:t>
            </a: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(laghi linfatici, spessore),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ECO-COLOR-DOPPLER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VENOSO ED ARTERIOSO</a:t>
            </a: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• </a:t>
            </a:r>
            <a:r>
              <a:rPr b="1" i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5- LINFANGIO-RM/TAC </a:t>
            </a: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(con sottrazione digitale del tessuto adiposo 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senza mezzo di contrasto)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0" y="116640"/>
            <a:ext cx="9137880" cy="679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La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Stadiazione del Linfedemi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si basa: su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criteri clinici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diagnostico-strumentali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che permettono di riconoscere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5 stadi :</a:t>
            </a:r>
            <a:endParaRPr b="0" lang="it-IT" sz="40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endParaRPr b="0" lang="it-IT" sz="4000" spc="-1" strike="noStrike">
              <a:latin typeface="Arial"/>
            </a:endParaRPr>
          </a:p>
          <a:p>
            <a:pPr marL="720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Stadio 1°: 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a) con alterazioni anatomiche delle vie linfatiche, in assenza di edema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«PREDISPOSTI AL LINFEDEMA»,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b) modesto edema reversibile con la posizione declive ed il riposo notturni,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Stadio 2°: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edema persistente, che regredisce parzialmente con la posizione declive ed il riposo notturno,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Stadio 3°: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edema persistente ed ingravescente,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Stadio 4°: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fibro-linfedema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«ARTO A COLONNA»,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Stadio 5°. «ELEFANTIASI»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con deformazione dell’arto, pachidermie sclero-indurativa e verrucosi linfostatica marcata ed estesa (per l’organizzazione delle proteine).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0" y="0"/>
            <a:ext cx="9136800" cy="685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800" spc="-1" strike="noStrike">
                <a:solidFill>
                  <a:srgbClr val="ff0000"/>
                </a:solidFill>
                <a:latin typeface="Calibri"/>
                <a:ea typeface="DejaVu Sans"/>
              </a:rPr>
              <a:t>WHO sottostima </a:t>
            </a:r>
            <a:r>
              <a:rPr b="1" lang="it-IT" sz="4800" spc="-1" strike="noStrike">
                <a:solidFill>
                  <a:srgbClr val="ff0000"/>
                </a:solidFill>
                <a:latin typeface="Vrinda"/>
                <a:ea typeface="DejaVu Sans"/>
              </a:rPr>
              <a:t>± </a:t>
            </a:r>
            <a:r>
              <a:rPr b="1" lang="it-IT" sz="4800" spc="-1" strike="noStrike">
                <a:solidFill>
                  <a:srgbClr val="ff0000"/>
                </a:solidFill>
                <a:latin typeface="Calibri"/>
                <a:ea typeface="DejaVu Sans"/>
              </a:rPr>
              <a:t>250 MILIONI:</a:t>
            </a:r>
            <a:endParaRPr b="0" lang="it-IT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d60093"/>
                </a:solidFill>
                <a:latin typeface="Calibri"/>
                <a:ea typeface="DejaVu Sans"/>
              </a:rPr>
              <a:t>PRIMARIO</a:t>
            </a:r>
            <a:r>
              <a:rPr b="1" lang="it-IT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125 MILIONI.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000" spc="-1" strike="noStrike">
                <a:solidFill>
                  <a:srgbClr val="d60093"/>
                </a:solidFill>
                <a:latin typeface="Calibri"/>
                <a:ea typeface="DejaVu Sans"/>
              </a:rPr>
              <a:t>SECONDARIO</a:t>
            </a:r>
            <a:r>
              <a:rPr b="1" lang="it-IT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POST-CHIRURGICO 60 MILIONI,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 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INF. PARASSITARIE 60 MILIONI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                              </a:t>
            </a:r>
            <a:r>
              <a:rPr b="1" lang="it-IT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FUNZIONALI 30 MILIONI.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4800" spc="-1" strike="noStrike">
                <a:solidFill>
                  <a:srgbClr val="000099"/>
                </a:solidFill>
                <a:latin typeface="Calibri"/>
                <a:ea typeface="DejaVu Sans"/>
              </a:rPr>
              <a:t>ITALIA si stima </a:t>
            </a:r>
            <a:r>
              <a:rPr b="1" lang="it-IT" sz="4800" spc="-1" strike="noStrike">
                <a:solidFill>
                  <a:srgbClr val="000099"/>
                </a:solidFill>
                <a:latin typeface="Vrinda"/>
                <a:ea typeface="DejaVu Sans"/>
              </a:rPr>
              <a:t>± </a:t>
            </a:r>
            <a:r>
              <a:rPr b="1" lang="it-IT" sz="4800" spc="-1" strike="noStrike">
                <a:solidFill>
                  <a:srgbClr val="000099"/>
                </a:solidFill>
                <a:latin typeface="Calibri"/>
                <a:ea typeface="DejaVu Sans"/>
              </a:rPr>
              <a:t>2.4 MILIONI.</a:t>
            </a:r>
            <a:endParaRPr b="0" lang="it-IT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PER QUESTO NEL 2006 L’U.E. HA EMESSO LA DIRETTIVA CHE RICONOSCE IL LINFEDEMA.</a:t>
            </a: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1080" y="116640"/>
            <a:ext cx="9136800" cy="623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0000ff"/>
                </a:solidFill>
                <a:latin typeface="Arial"/>
                <a:ea typeface="DejaVu Sans"/>
              </a:rPr>
              <a:t>ANCHE L'ITALIA NEL 2006</a:t>
            </a:r>
            <a:r>
              <a:rPr b="1" lang="it-IT" sz="3200" spc="-1" strike="noStrike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HA RECEPITO LA DIRETTIVA EUROPEA (2006)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CHE RICONOSCE IL LINFEDEMA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COME UNA MALATTIA CRONICA DEBILITANTE 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(NON UN SINTOMO).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Riprese nelle «Linee guida del M.S.» del 2007:  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«…. sia le forme primitive, che secondarie di Linfedema, vengano riconosciute oltre, che con l’indicazione degli aspetti clinici, anche mediante l'esecuzione di un esame </a:t>
            </a:r>
            <a:r>
              <a:rPr b="1" lang="it-IT" sz="2400" spc="-1" strike="noStrike">
                <a:solidFill>
                  <a:srgbClr val="000099"/>
                </a:solidFill>
                <a:latin typeface="Arial"/>
                <a:ea typeface="DejaVu Sans"/>
              </a:rPr>
              <a:t>Linfoscintigrafico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(gold-standard diagnostico, secondo le linee guida internazionali: direttiva U.E.)….»</a:t>
            </a: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PER ARRIVARE ALLA CREAZIONE DI UN </a:t>
            </a:r>
            <a:r>
              <a:rPr b="1" lang="it-IT" sz="2800" spc="-1" strike="noStrike">
                <a:solidFill>
                  <a:srgbClr val="7030a0"/>
                </a:solidFill>
                <a:latin typeface="Calibri"/>
                <a:ea typeface="DejaVu Sans"/>
              </a:rPr>
              <a:t>«REGISTRO NAZIONALE DEI PAZIENTI AFFETTI DA LINFEDEMA»,</a:t>
            </a:r>
            <a:r>
              <a:rPr b="1" lang="it-IT" sz="2800" spc="-1" strike="noStrike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AL FINE DI INTRAPRENDERE PERCORSI TERAPEUTICI/ASSISTENZIALI.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-5040" y="212760"/>
            <a:ext cx="9137880" cy="61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3"/>
          <p:cNvSpPr/>
          <p:nvPr/>
        </p:nvSpPr>
        <p:spPr>
          <a:xfrm>
            <a:off x="291240" y="2061000"/>
            <a:ext cx="81928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Arial"/>
              </a:rPr>
              <a:t>LA LINFOSCINTIGRAFIA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0"/>
            <a:ext cx="9136080" cy="673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2600" spc="-1" strike="noStrike">
                <a:solidFill>
                  <a:srgbClr val="ff0000"/>
                </a:solidFill>
                <a:latin typeface="Arial"/>
                <a:ea typeface="DejaVu Sans"/>
              </a:rPr>
              <a:t>COME SONO ARRIVATO ALLA LINFOSCINTIGRAFIA?</a:t>
            </a:r>
            <a:endParaRPr b="0" lang="it-IT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2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L'U.E. (2006) ANDO' OLTRE E PER CONFERMARE L'IMPORTANZA DELLA DIRETTIVA EMESSA, CREO' IL PROGETTO “TRAN-FRONTALIERO”: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        </a:t>
            </a: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INTEREG III (Lotta al Linfedema).</a:t>
            </a:r>
            <a:endParaRPr b="0" lang="it-IT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4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Furono coinvolte: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AUSTRIA, CROAZIA, ITALIA e SLOVENIA</a:t>
            </a:r>
            <a:r>
              <a:rPr b="1" lang="it-IT" sz="2400" spc="-1" strike="noStrike">
                <a:solidFill>
                  <a:srgbClr val="990066"/>
                </a:solidFill>
                <a:latin typeface="Arial"/>
                <a:ea typeface="DejaVu Sans"/>
              </a:rPr>
              <a:t>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 si confrontarono in </a:t>
            </a: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9 commissioni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affrontando tutti i possibili temi: Medico, Giuridico, Economico, Riabilitativo….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Mentre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CROAZIA,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e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SLOVENIA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scelsero i loro rappresentanti tra tutti gli specialisti della nazione,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ITALIA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ed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AUSTRIA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demandarono alle regioni di confine, con l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’ITALIA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che demandò tutto alla provincia con il confine più lungo: </a:t>
            </a:r>
            <a:r>
              <a:rPr b="1" lang="it-IT" sz="2400" spc="-1" strike="noStrike">
                <a:solidFill>
                  <a:srgbClr val="00b0f0"/>
                </a:solidFill>
                <a:latin typeface="Arial"/>
                <a:ea typeface="DejaVu Sans"/>
              </a:rPr>
              <a:t>UDINE</a:t>
            </a:r>
            <a:endParaRPr b="0" lang="it-IT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0"/>
            <a:ext cx="9083160" cy="58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</a:t>
            </a:r>
            <a:endParaRPr b="0" lang="it-IT" sz="2800" spc="-1" strike="noStrike">
              <a:latin typeface="Arial"/>
            </a:endParaRPr>
          </a:p>
          <a:p>
            <a:pPr marL="457200" indent="-45108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LA LINFOSCINTIGRAFIA CI DICE CHE IL LINFEDEMA E’ UNA PATOLOGIA COMPLESSA: </a:t>
            </a:r>
            <a:endParaRPr b="0" lang="it-IT" sz="2400" spc="-1" strike="noStrike">
              <a:latin typeface="Arial"/>
            </a:endParaRPr>
          </a:p>
          <a:p>
            <a:pPr marL="343800" indent="-3376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 NON PUO’ ESSERE RIDOTTA ALLE SEMPLICI CONOSCENZE DI IDRAULICA (OCCLUSIONE DI UN TUBO, IL LIQUIDO RISTAGNA A VALLE), </a:t>
            </a:r>
            <a:endParaRPr b="0" lang="it-IT" sz="2400" spc="-1" strike="noStrike">
              <a:latin typeface="Arial"/>
            </a:endParaRPr>
          </a:p>
          <a:p>
            <a:pPr marL="343800" indent="-3376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INVECE SIAMO IN PRESENZA DI UN VERO E PROPRIO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«MOTORE»,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CHE FUNZIONA PER PORTARE FUORI DALL’ARTO IL LIQUIDO IN ECCESSO, </a:t>
            </a:r>
            <a:endParaRPr b="0" lang="it-IT" sz="2400" spc="-1" strike="noStrike">
              <a:latin typeface="Arial"/>
            </a:endParaRPr>
          </a:p>
          <a:p>
            <a:pPr marL="343800" indent="-3376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AGENDO CONTEMPORANEAMENTE IN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DUE AMBIENTI COMPLETAMENTE DIVERSI,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CARATTERIZZATI DA TESSUTI DIVERSI E CHE HANNO UNA DIVERSA RISPOSTA AL LIQUIDO STESSO. 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0"/>
            <a:ext cx="9208440" cy="65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ff3399"/>
                </a:solidFill>
                <a:latin typeface="Arial"/>
                <a:ea typeface="DejaVu Sans"/>
              </a:rPr>
              <a:t>MANUALE DELLA META' ANNI 90, SCRITTO , DA UN PROFESSORE TEDESCO, CHE SI VANTAVA DI AVER CURATO CON SUCCESSO 2000 PAZIENTI CON LINFEDEMA.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ff0000"/>
                </a:solidFill>
                <a:latin typeface="Arial"/>
                <a:ea typeface="DejaVu Sans"/>
              </a:rPr>
              <a:t>CON LA LINFOSCINTIGRAFIA CONFERMAVA IL GRADING CLINICO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GRADE           AT/min.                  UPTAKE % ai LN ( con lo sforzo di 10 min.).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60 min.                          120 min.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________________________________________________________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                             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RANGE   (media)      RANGE  (medio)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NORMALE      2-8               4-23           (10.0)          10-32       (17.6)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I°              &gt; 10             2-4             (2.9)             6-10       (7.2)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II°             &gt; 20           1.3-2.5          (1.7)             3-6         (4.0)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III°            &gt; 60           0.3-1.3          (0.8)            0.5-3        (1.3)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         </a:t>
            </a:r>
            <a:r>
              <a:rPr b="1" lang="it-IT" sz="1600" spc="-1" strike="noStrike">
                <a:solidFill>
                  <a:srgbClr val="000099"/>
                </a:solidFill>
                <a:latin typeface="Arial"/>
                <a:ea typeface="DejaVu Sans"/>
              </a:rPr>
              <a:t>IV°           &gt; 100          0.1-0.3                             0.1-0.5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ff0000"/>
                </a:solidFill>
                <a:latin typeface="Arial"/>
                <a:ea typeface="DejaVu Sans"/>
              </a:rPr>
              <a:t>LA RELAZIONE CONCLUDEVA CON I CONSIGLI: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600" spc="-1" strike="noStrike">
                <a:solidFill>
                  <a:srgbClr val="990066"/>
                </a:solidFill>
                <a:latin typeface="Arial"/>
                <a:ea typeface="DejaVu Sans"/>
              </a:rPr>
              <a:t>-</a:t>
            </a: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DejaVu Sans"/>
              </a:rPr>
              <a:t> L'UPTAKE: NON E' CORRELATO ALL'ETA' DEL PAZIENTE.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1800" spc="-1" strike="noStrike">
                <a:solidFill>
                  <a:srgbClr val="990066"/>
                </a:solidFill>
                <a:latin typeface="Arial"/>
                <a:ea typeface="DejaVu Sans"/>
              </a:rPr>
              <a:t>-</a:t>
            </a: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DejaVu Sans"/>
              </a:rPr>
              <a:t> </a:t>
            </a: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Microsoft YaHei"/>
              </a:rPr>
              <a:t>NELL'INSUFF. VENOSA CRONICA e NELL'EDEMA CICLICO IDIOPATICO: PER LA COMPENSAZIONE DEL SISTEMA LINFATICO, L'UPTAKE E' NORMALE O AUMENTATO.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Microsoft YaHei"/>
              </a:rPr>
              <a:t>- DALLA SERA PRIMA: NON USARE AUSIGLI COMPRESSIVI.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Microsoft YaHei"/>
              </a:rPr>
              <a:t>- PAZIENTE DEFEDATO: L'INIEZIONE FATTA IN ASSOLUTA ASEPSI.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990066"/>
                </a:solidFill>
                <a:latin typeface="Arial"/>
                <a:ea typeface="Microsoft YaHei"/>
              </a:rPr>
              <a:t>- IMPORTANZA DEL TEST DA SFORZO: PER UNIFORMARE I PAZIENTI E PER ASSICURARE LA RIPETIBILITA' DELL'ESAME</a:t>
            </a: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4500000" y="548640"/>
            <a:ext cx="2514240" cy="78588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4" descr="P1000527"/>
          <p:cNvPicPr/>
          <p:nvPr/>
        </p:nvPicPr>
        <p:blipFill>
          <a:blip r:embed="rId1"/>
          <a:stretch/>
        </p:blipFill>
        <p:spPr>
          <a:xfrm>
            <a:off x="4418280" y="0"/>
            <a:ext cx="4721400" cy="3539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4" descr="P1000539"/>
          <p:cNvPicPr/>
          <p:nvPr/>
        </p:nvPicPr>
        <p:blipFill>
          <a:blip r:embed="rId2"/>
          <a:srcRect l="10501" t="1051" r="13932" b="0"/>
          <a:stretch/>
        </p:blipFill>
        <p:spPr>
          <a:xfrm>
            <a:off x="5090040" y="2653560"/>
            <a:ext cx="3378240" cy="4198320"/>
          </a:xfrm>
          <a:prstGeom prst="rect">
            <a:avLst/>
          </a:prstGeom>
          <a:ln w="0">
            <a:noFill/>
          </a:ln>
        </p:spPr>
      </p:pic>
      <p:pic>
        <p:nvPicPr>
          <p:cNvPr id="376" name="Immagine 349" descr=""/>
          <p:cNvPicPr/>
          <p:nvPr/>
        </p:nvPicPr>
        <p:blipFill>
          <a:blip r:embed="rId3"/>
          <a:stretch/>
        </p:blipFill>
        <p:spPr>
          <a:xfrm>
            <a:off x="101520" y="114480"/>
            <a:ext cx="4299480" cy="535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-5040" y="212760"/>
            <a:ext cx="9137880" cy="61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3"/>
          <p:cNvSpPr/>
          <p:nvPr/>
        </p:nvSpPr>
        <p:spPr>
          <a:xfrm>
            <a:off x="0" y="38160"/>
            <a:ext cx="9132840" cy="66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7030a0"/>
                </a:solidFill>
                <a:latin typeface="Arial"/>
                <a:ea typeface="DejaVu Sans"/>
              </a:rPr>
              <a:t>PROTOCOLLO LINFOSCINTIGRAFICO DI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SCUOLA TEDESCA</a:t>
            </a:r>
            <a:r>
              <a:rPr b="1" lang="it-IT" sz="3200" spc="-1" strike="noStrike">
                <a:solidFill>
                  <a:srgbClr val="7030a0"/>
                </a:solidFill>
                <a:latin typeface="Arial"/>
                <a:ea typeface="DejaVu Sans"/>
              </a:rPr>
              <a:t>, CREATO PER IMPIEGO SULLE PRIME GAMMA CAMERE A DUE TESTE E CHE PUNTA TUTTO SULLO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 </a:t>
            </a:r>
            <a:r>
              <a:rPr b="1" lang="it-IT" sz="4000" spc="-1" strike="noStrike">
                <a:solidFill>
                  <a:srgbClr val="ff0000"/>
                </a:solidFill>
                <a:latin typeface="Arial"/>
                <a:ea typeface="DejaVu Sans"/>
              </a:rPr>
              <a:t>«SFORZO FISICO IMPORTANTE»:</a:t>
            </a: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SUL PIANO PRATICO SI TRATTA DEL TRASFERIMENTO DEI PRINCIPI DELLA «</a:t>
            </a: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CARDIOLOGIA NUCLEARE», </a:t>
            </a: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ALLA «</a:t>
            </a: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LINFOLOGIA»: </a:t>
            </a: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CON UNO </a:t>
            </a: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SFORZO FISICO MASSIMALE, </a:t>
            </a: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CHE DA’ LA CERTEZZA ASSOLUTA DELLO SPOSTAMENTO </a:t>
            </a:r>
            <a:endParaRPr b="0" lang="it-IT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3200" spc="-1" strike="noStrike">
                <a:solidFill>
                  <a:srgbClr val="376092"/>
                </a:solidFill>
                <a:latin typeface="Arial"/>
                <a:ea typeface="DejaVu Sans"/>
              </a:rPr>
              <a:t>DELLA LINFA LUNGO L’ARTO.   </a:t>
            </a: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504000" y="72000"/>
            <a:ext cx="8632440" cy="774720"/>
          </a:xfrm>
          <a:prstGeom prst="rect">
            <a:avLst/>
          </a:prstGeom>
          <a:noFill/>
          <a:ln w="284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2"/>
          <p:cNvSpPr/>
          <p:nvPr/>
        </p:nvSpPr>
        <p:spPr>
          <a:xfrm>
            <a:off x="0" y="0"/>
            <a:ext cx="9136440" cy="70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Es: dell’importanza dello sforzo fisico.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cc3300"/>
                </a:solidFill>
                <a:latin typeface="Arial"/>
                <a:ea typeface="DejaVu Sans"/>
              </a:rPr>
              <a:t>2015 PROTOCOLLO UNIVERSITA' DI FERRARA</a:t>
            </a:r>
            <a:r>
              <a:rPr b="0" lang="it-IT" sz="1600" spc="-1" strike="noStrike">
                <a:solidFill>
                  <a:srgbClr val="cc3300"/>
                </a:solidFill>
                <a:latin typeface="Arial"/>
                <a:ea typeface="DejaVu Sans"/>
              </a:rPr>
              <a:t>: iniz.- riposo- acq. 60 min. - sforzo – acq. 120 min.: con incremento medio di 30 volte della radioattività, fino ad un massimo di 100.  </a:t>
            </a:r>
            <a:endParaRPr b="0" lang="it-IT" sz="1600" spc="-1" strike="noStrike">
              <a:latin typeface="Arial"/>
            </a:endParaRPr>
          </a:p>
        </p:txBody>
      </p:sp>
      <p:pic>
        <p:nvPicPr>
          <p:cNvPr id="382" name="Immagine 6" descr=""/>
          <p:cNvPicPr/>
          <p:nvPr/>
        </p:nvPicPr>
        <p:blipFill>
          <a:blip r:embed="rId1"/>
          <a:srcRect l="0" t="7901" r="0" b="0"/>
          <a:stretch/>
        </p:blipFill>
        <p:spPr>
          <a:xfrm>
            <a:off x="419040" y="1142280"/>
            <a:ext cx="8298720" cy="571140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3"/>
          <p:cNvSpPr/>
          <p:nvPr/>
        </p:nvSpPr>
        <p:spPr>
          <a:xfrm>
            <a:off x="670320" y="1762920"/>
            <a:ext cx="63478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cc"/>
                </a:solidFill>
                <a:latin typeface="Arial"/>
                <a:ea typeface="DejaVu Sans"/>
              </a:rPr>
              <a:t>0.07%      0.07%                                    6.0%          3.0%</a:t>
            </a:r>
            <a:r>
              <a:rPr b="0" lang="it-IT" sz="14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endParaRPr b="0" lang="it-IT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0" y="0"/>
            <a:ext cx="9136800" cy="67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LINFOSCINTIGRAFIA PREGI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c00cc"/>
                </a:solidFill>
                <a:latin typeface="Arial"/>
                <a:ea typeface="DejaVu Sans"/>
              </a:rPr>
              <a:t>PERMETTE DI STUDIARE LA CAPACITA' DRENANTE DEL SISTEMA LINFATICO ATTRAVERSO UNA VALUTAZIONE ANATOMICA E FUNZIONALE (SEMIQUANTITATIVA)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L'ES. PUO' ESSERE ARRICHITO: SPECT-TC, INIEZIONI PARTICOLARI, ECC…..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CONFERMA DIAGNOSI CLINICA E IL «GRADING» DEL SISTEMA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LINFATICO, ANCHE CON LINFEDEMA NON MANIFESTO.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DETERMINA LE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VARIANTI ANATOMICHE E FUNZIONALI.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LOCALIZZA LA SEDE DI DANNO: SUPERFICIALE O PROFONDO O ENTRAMBI.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PUO’ INDIVIDUARE LA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CAUSA DI LINFOSTASI.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VALUTA IL DRENAGGIO ATTRAVERSO I LN, 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VALUTA L'ESTENSIONE DELLA MALATTIA, CON LA RADIOATTIVITA’ NEI TESSUTI MOLLI (DBF).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INDISPENSABILE NEL PRE/POST-OPERATORIO </a:t>
            </a: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(TRAPIANTO VASI VENOSI E NELLO SCHUNT LINFO-VENOSO).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PERMETTE LA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DD TRA IL LINFEDEMA ED IL LIPEDEMA.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0" y="0"/>
            <a:ext cx="9097920" cy="648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3300"/>
                </a:solidFill>
                <a:latin typeface="Arial"/>
                <a:ea typeface="DejaVu Sans"/>
              </a:rPr>
              <a:t>I LIMITI DELLA LINFOSCINTIGRAFIA: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ESAME DI ROUTINE IN ONCOLOGIA,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PERCHE' CODIFICATO PER LA RICERCA DEL “LINFONODO SENTINELLA” (Ca. Mammella, Melanoma, ecc………),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RARAMENTE E' UTILIZZATO PER LA CARATTERIZZAZIONE DEI LINFEDEMI, IN QUANTO </a:t>
            </a: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IL LIMITE RICONOSCIUTO DELL’INDAGINE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: LA MANCATA STANDARDIZZAZIONE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 ANCORA OGGI NEL MONDO </a:t>
            </a:r>
            <a:r>
              <a:rPr b="1" lang="it-IT" sz="2400" spc="-1" strike="noStrike">
                <a:solidFill>
                  <a:srgbClr val="0070c0"/>
                </a:solidFill>
                <a:latin typeface="Arial"/>
                <a:ea typeface="DejaVu Sans"/>
              </a:rPr>
              <a:t>(NEGLI USA PRATICAMENTE NON SANNO CHE ESISTE: nel 2020 ci hanno contattato):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IL REGNO UNITO, IL BELGIO ED IN ITALIA, PRIMA FRA TUTTE LA REGIONE PIEMONTE/VALLE D'AOSTA, SI SONO DOTATI DI «LINEE GUIDA CODIFICATE» PER L'ESECUZIONE DELLA LINFOSCINTIGRAFIA PER LO STUDIO DEL LINFEDEMA. 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-6120" y="72000"/>
            <a:ext cx="9142920" cy="616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 PARTICOLARE: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IL PIEMONTE/VALLE D'AOSTA: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HANNO INTRODOTTO UN PROTOCOLLO 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(fin dal 2011)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SEGUITO ALLA LETTERA DALLE 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9 MEDICINE NUCLEARI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RAGGRUPPATE NEL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“PERCORSO DIAGNOSTICO/TERAPEUTICO/ASSISTENZIALE DEL LINFEDEMA PRIMARIO”: cod. esenzione RNG 111- 50, NELL’AMBITO DELLE  MALATTIE RARE,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 STA FACENDO DA MODELLO PER LE ALTRE REGIONI, CHE LENTAMENTE SI STANNO ADEGUANDO ALLA NORMATIVA E.U. E MINISTERIALE (Trentino, F.V.G., Veneto…….).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6600"/>
                </a:solidFill>
                <a:latin typeface="Arial"/>
                <a:ea typeface="DejaVu Sans"/>
              </a:rPr>
              <a:t>DAL </a:t>
            </a:r>
            <a:r>
              <a:rPr b="1" lang="it-IT" sz="2200" spc="-1" strike="noStrike">
                <a:solidFill>
                  <a:srgbClr val="d60093"/>
                </a:solidFill>
                <a:latin typeface="Arial"/>
                <a:ea typeface="DejaVu Sans"/>
              </a:rPr>
              <a:t>2017</a:t>
            </a:r>
            <a:r>
              <a:rPr b="1" lang="it-IT" sz="2200" spc="-1" strike="noStrike">
                <a:solidFill>
                  <a:srgbClr val="006600"/>
                </a:solidFill>
                <a:latin typeface="Arial"/>
                <a:ea typeface="DejaVu Sans"/>
              </a:rPr>
              <a:t> E' STATO CREATO UN </a:t>
            </a: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GRUPPO DI LAVORO TRIVENETO “LOTTA AL LINFEDEMA”, </a:t>
            </a:r>
            <a:r>
              <a:rPr b="1" lang="it-IT" sz="2200" spc="-1" strike="noStrike">
                <a:solidFill>
                  <a:srgbClr val="006600"/>
                </a:solidFill>
                <a:latin typeface="Arial"/>
                <a:ea typeface="DejaVu Sans"/>
              </a:rPr>
              <a:t>CHE RAGGRUPPA GLI SPECIALISTI: </a:t>
            </a:r>
            <a:r>
              <a:rPr b="1" lang="it-IT" sz="2200" spc="-1" strike="noStrike">
                <a:solidFill>
                  <a:srgbClr val="d60093"/>
                </a:solidFill>
                <a:latin typeface="Arial"/>
                <a:ea typeface="DejaVu Sans"/>
              </a:rPr>
              <a:t>FISIATRI, FISIO-TERAPISTI, MEDICO-NULCEARI E CHIRURGO-VASCOLARE DI MESTRE</a:t>
            </a:r>
            <a:r>
              <a:rPr b="1" lang="it-IT" sz="2200" spc="-1" strike="noStrike">
                <a:solidFill>
                  <a:srgbClr val="006600"/>
                </a:solidFill>
                <a:latin typeface="Arial"/>
                <a:ea typeface="DejaVu Sans"/>
              </a:rPr>
              <a:t>, DELLE 3 REGIONI </a:t>
            </a: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(per arrivare ad un vero e proprio «Meeting Multidisciplinare LINFOLOGICO»).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18000" y="19800"/>
            <a:ext cx="9204840" cy="643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 TUTTI GLI ALTRI </a:t>
            </a: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CASI: VIENE LASCIATO LARGO SPAZIO ALLA CREATIVITA’ DEL MEDICO NUCLEARE, IN FUNZIONE DELLO SPECIALISTA A CUI SI RIVOLGE,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ANCHE PERCHE’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70c0"/>
                </a:solidFill>
                <a:latin typeface="Arial"/>
                <a:ea typeface="DejaVu Sans"/>
              </a:rPr>
              <a:t>E' UN ESAME CHE RICHIEDE UN ELEVATO TEMPO MACCHINA (almeno 2.30 ore a seduta 5 ore totali, con il prezzo complessivo in libera professione di circa 650€).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DejaVu Sans"/>
              </a:rPr>
              <a:t>NON C'E' ACCORDO SU NIENTE: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1) INIEZIONI</a:t>
            </a:r>
            <a:r>
              <a:rPr b="1" lang="it-IT" sz="2400" spc="-1" strike="noStrike">
                <a:solidFill>
                  <a:srgbClr val="cc0066"/>
                </a:solidFill>
                <a:latin typeface="Arial"/>
                <a:ea typeface="DejaVu Sans"/>
              </a:rPr>
              <a:t>: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dove e quante?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SOTTO-CUTE/INFRA-DERMICHE.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.Se 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INFRA-MUSCOLARI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su che muscolo (retro-malleolare?),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.IN CHE NUMERO: da 1, 4, 12.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2) LO STUDIO DEL DISTRETTO SUPERFICIALE?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sempre.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3) LO STUDIO DEL DISTRETTO PROFONDO?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solo alcuni protocolli lo prevedono.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0" y="2520"/>
            <a:ext cx="9030240" cy="65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Stesso </a:t>
            </a:r>
            <a:r>
              <a:rPr b="1" lang="it-IT" sz="2400" spc="-1" strike="noStrike">
                <a:solidFill>
                  <a:srgbClr val="376092"/>
                </a:solidFill>
                <a:latin typeface="Arial"/>
                <a:ea typeface="DejaVu Sans"/>
              </a:rPr>
              <a:t>protocollo AIMN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, lo consiglia solo in alcuni casi.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c9211e"/>
                </a:solidFill>
                <a:latin typeface="Arial"/>
                <a:ea typeface="DejaVu Sans"/>
              </a:rPr>
              <a:t>Che tempistica?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Lo stesso giorno o in 2 gg. diversi?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4) CHE RADIOFARMACO? 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COLLOIDI?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MACROAGGREGATI?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5) PRIVILEGIAMO LA VISUALIZZAZIONE: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COLLETTORI LINFATICI (MACROAGGREGATI)?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LINFONODI (COLLLOIDI)?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6) CHE VOLUME IN SIRINGA?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- 0.5 ml? Altro?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7) QUANTA ATTIVITA’ PER SIRINGA? 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1 mCi. per iniezione? Altro?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 Belgio iniettano 30 mCi. per arto.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0" y="0"/>
            <a:ext cx="9132840" cy="685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8) CHE ACQUISIZIONE: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- STATICA o DINAMICA?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O SOLO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Total Body?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- Total Body dal vertex?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- SPECT-TC: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sempre o solo in casi eccezionali? 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CON CHE PROIEZIONE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Ant., Post., Lat.?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QUANDO? A CHE TEMPO?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0', 10', 20’, 1h, 2h e 24h?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9) ACQUISIZIONE DEGLI ARTI SUPERIORI: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ARTI LUNGO IL CORPO?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ARTI SOPRA LA TESTA?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10) PREPARAZIONE DEL Pz.: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non è richiesta.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tuttavia influenzano il risultato: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BENDAGGI COMPRESSIVI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e l'assunzione di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DIURETICI,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che dalla sera prima vanno sospesi.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504000" y="72000"/>
            <a:ext cx="8632440" cy="774720"/>
          </a:xfrm>
          <a:prstGeom prst="rect">
            <a:avLst/>
          </a:prstGeom>
          <a:noFill/>
          <a:ln w="284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2"/>
          <p:cNvSpPr/>
          <p:nvPr/>
        </p:nvSpPr>
        <p:spPr>
          <a:xfrm>
            <a:off x="2160" y="0"/>
            <a:ext cx="9136440" cy="516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1800"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b) sono coinvolti 2 AMBIENTI DIVERSI: </a:t>
            </a:r>
            <a:endParaRPr b="0" lang="it-IT" sz="2400" spc="-1" strike="noStrike">
              <a:latin typeface="Arial"/>
            </a:endParaRPr>
          </a:p>
          <a:p>
            <a:pPr marL="1800" algn="just"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caratterizzati da tessuti diversi, che hanno un approccio diverso al liquido stesso: il </a:t>
            </a:r>
            <a:r>
              <a:rPr b="1" lang="it-IT" sz="2400" spc="-1" strike="noStrike">
                <a:solidFill>
                  <a:srgbClr val="ff0066"/>
                </a:solidFill>
                <a:latin typeface="Calibri"/>
                <a:ea typeface="DejaVu Sans"/>
              </a:rPr>
              <a:t>superficiale</a:t>
            </a: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che si adatta perfettamente, mentre nel </a:t>
            </a:r>
            <a:r>
              <a:rPr b="1" lang="it-IT" sz="2400" spc="-1" strike="noStrike">
                <a:solidFill>
                  <a:srgbClr val="ff0066"/>
                </a:solidFill>
                <a:latin typeface="Calibri"/>
                <a:ea typeface="DejaVu Sans"/>
              </a:rPr>
              <a:t>profondo</a:t>
            </a: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è il liquido che si deve adattare ai tessuti.</a:t>
            </a:r>
            <a:endParaRPr b="0" lang="it-IT" sz="2400" spc="-1" strike="noStrike">
              <a:latin typeface="Arial"/>
            </a:endParaRPr>
          </a:p>
          <a:p>
            <a:pPr marL="1800" algn="just"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 marL="1800"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1) DISTRETTO SUPERFICIALE:</a:t>
            </a:r>
            <a:endParaRPr b="0" lang="it-IT" sz="3600" spc="-1" strike="noStrike">
              <a:latin typeface="Arial"/>
            </a:endParaRPr>
          </a:p>
          <a:p>
            <a:pPr marL="1800">
              <a:lnSpc>
                <a:spcPct val="100000"/>
              </a:lnSpc>
            </a:pPr>
            <a:r>
              <a:rPr b="1" lang="it-IT" sz="2800" spc="-1" strike="noStrike">
                <a:solidFill>
                  <a:srgbClr val="cc00cc"/>
                </a:solidFill>
                <a:latin typeface="Calibri"/>
                <a:ea typeface="DejaVu Sans"/>
              </a:rPr>
              <a:t>I VASI LINFATICI SUPERFICIALI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 sono molto più numerosi dei profondi e </a:t>
            </a:r>
            <a:r>
              <a:rPr b="1" lang="it-IT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drena il territorio sottocutaneo,</a:t>
            </a:r>
            <a:endParaRPr b="0" lang="it-IT" sz="2800" spc="-1" strike="noStrike">
              <a:latin typeface="Arial"/>
            </a:endParaRPr>
          </a:p>
          <a:p>
            <a:pPr marL="1800"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 marL="1800"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2) DISTRETTO PROFONDO:</a:t>
            </a:r>
            <a:endParaRPr b="0" lang="it-IT" sz="3600" spc="-1" strike="noStrike">
              <a:latin typeface="Arial"/>
            </a:endParaRPr>
          </a:p>
          <a:p>
            <a:pPr marL="1800">
              <a:lnSpc>
                <a:spcPct val="100000"/>
              </a:lnSpc>
            </a:pPr>
            <a:r>
              <a:rPr b="1" lang="it-IT" sz="2800" spc="-1" strike="noStrike">
                <a:solidFill>
                  <a:srgbClr val="cc00cc"/>
                </a:solidFill>
                <a:latin typeface="Calibri"/>
                <a:ea typeface="DejaVu Sans"/>
              </a:rPr>
              <a:t>I VASI LINFATICI PROFONDI</a:t>
            </a:r>
            <a:r>
              <a:rPr b="1" lang="it-IT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drena il territorio dei muscoli,  scheletro e nervi.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3600" y="12960"/>
            <a:ext cx="9137880" cy="630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11) LO SFORZO FISICO: E’ NECESSARIO?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alcuni ancora oggi lo considerano un‘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INTERFERENZA. 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E QUALE: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ATTIVO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(esercizio fisico) o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PASSIVO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(massaggio linfatico),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 QUANDO: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dopo 5' o dopo la 1h,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 PER QUANTO TEMPO: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da 5' ad 1h.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12) A QUALI PAZIENTI VA FATTO L'ESAME?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A TUTTI CON EDEMA, SECONDO LA NORMATIVA MINISTERIALE?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O solo a quelli con Linfedemi di 1° e 2°.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13) STUDIO SEMIQUANTITATIVO E’ CREDIBILE?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 i Chirurghi no, per noi Medici Nucleari si.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- QUANTE ROI e DOVE?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(solo al linfonodi alla radice dell’arto o comprendiamo anche i linfonodi del gomito/cavo popliteo?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- Altre ROI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hanno senso (come nel DBF)?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0" y="260640"/>
            <a:ext cx="9137880" cy="667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14) QUAL’E’ LA TEMPISTICA DI ESECUZIONE DELL’ESAME?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2e18b2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DIAGNOSTICA DI LINFEDEMA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(dopo aver escluso tutte le possibili altre cause, come le venose, IRC, SC, ecc)?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2e18b2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PRIVA DI QUALSIASI VINCOLO </a:t>
            </a:r>
            <a:r>
              <a:rPr b="1" lang="it-IT" sz="2400" spc="-1" strike="noStrike">
                <a:solidFill>
                  <a:srgbClr val="ff3399"/>
                </a:solidFill>
                <a:latin typeface="Arial"/>
                <a:ea typeface="DejaVu Sans"/>
              </a:rPr>
              <a:t>(CHIRURGO).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Ha senso il 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FOLLOW-UP?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15) INIEZIONI NELL’ARTO A LIVELLI DIVERSI?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VERAMENTE PERMETTONO DI COGLIERE LA SEDE DELLA STASI PER IL CHIRURGO?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- DOVE: </a:t>
            </a:r>
            <a:r>
              <a:rPr b="1" lang="it-IT" sz="2400" spc="-1" strike="noStrike">
                <a:solidFill>
                  <a:srgbClr val="0070c0"/>
                </a:solidFill>
                <a:latin typeface="Arial"/>
                <a:ea typeface="DejaVu Sans"/>
              </a:rPr>
              <a:t>Solo sopra GINOCCHIO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? O anche nel </a:t>
            </a:r>
            <a:r>
              <a:rPr b="1" lang="it-IT" sz="2400" spc="-1" strike="noStrike">
                <a:solidFill>
                  <a:srgbClr val="0070c0"/>
                </a:solidFill>
                <a:latin typeface="Arial"/>
                <a:ea typeface="DejaVu Sans"/>
              </a:rPr>
              <a:t>POLPACCIO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? O </a:t>
            </a:r>
            <a:r>
              <a:rPr b="1" lang="it-IT" sz="2400" spc="-1" strike="noStrike">
                <a:solidFill>
                  <a:srgbClr val="0070c0"/>
                </a:solidFill>
                <a:latin typeface="Arial"/>
                <a:ea typeface="DejaVu Sans"/>
              </a:rPr>
              <a:t>TUTTO L’ARTO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16) E’ CREDIBILE L’ATTIVITA’ A LIVELLO DEL PARENCHIMA EPATICO, COME INDICE INDIRETTO DELLA QUANTITA’ DI RADIOFARMACO, CHE E’ RISALITA DAL DOTTO TORACICO? 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 I CHIRUGHI NO.</a:t>
            </a:r>
            <a:endParaRPr b="0" lang="it-IT" sz="2400" spc="-1" strike="noStrike">
              <a:latin typeface="Arial"/>
            </a:endParaRPr>
          </a:p>
          <a:p>
            <a:pPr marL="343080" indent="-33696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PER NOI SI………………….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72000" y="200520"/>
            <a:ext cx="9060840" cy="588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DejaVu Sans"/>
              </a:rPr>
              <a:t>COSI' NELLA PRATICA CLINICA: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70c0"/>
                </a:solidFill>
                <a:latin typeface="Arial"/>
                <a:ea typeface="DejaVu Sans"/>
              </a:rPr>
              <a:t>GENERALMENTE NON E' UN ESAME DI 1° LIVELLO.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NEI CENTRI A PREVALENTE </a:t>
            </a:r>
            <a:r>
              <a:rPr b="1" lang="it-IT" sz="3200" spc="-1" strike="noStrike">
                <a:solidFill>
                  <a:srgbClr val="0070c0"/>
                </a:solidFill>
                <a:latin typeface="Arial"/>
                <a:ea typeface="DejaVu Sans"/>
              </a:rPr>
              <a:t>INDIRIZZO CHIRURGICO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 E' UN ESAME </a:t>
            </a:r>
            <a:r>
              <a:rPr b="1" lang="it-IT" sz="3200" spc="-1" strike="noStrike">
                <a:solidFill>
                  <a:srgbClr val="7030a0"/>
                </a:solidFill>
                <a:latin typeface="Arial"/>
                <a:ea typeface="DejaVu Sans"/>
              </a:rPr>
              <a:t>DI 2° LIVELLO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7030a0"/>
                </a:solidFill>
                <a:latin typeface="Arial"/>
                <a:ea typeface="DejaVu Sans"/>
              </a:rPr>
              <a:t>O ANCHE DI 3° LIVELLO 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E DA ESEGUIRSI SOLO IN CASO DI DIAGNOSI DUBBIA,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OPPURE PER RICERCA E NEI CANDIDATI AD INTERVENTI DI LINFO-VENO-ANASTOMOSI.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-63360" y="0"/>
            <a:ext cx="9196200" cy="621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PROTOCOLLO CHE USIAMO A UDINE </a:t>
            </a:r>
            <a:r>
              <a:rPr b="1" lang="it-IT" sz="3200" spc="-1" strike="noStrike">
                <a:solidFill>
                  <a:srgbClr val="d60093"/>
                </a:solidFill>
                <a:latin typeface="Arial"/>
                <a:ea typeface="DejaVu Sans"/>
              </a:rPr>
              <a:t>(2009)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DA ESEGUIRSI IN DUE GIORNATE SEPARATE DA 24h: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r>
              <a:rPr b="1" lang="it-IT" sz="2400" spc="-1" strike="noStrike">
                <a:solidFill>
                  <a:srgbClr val="2e18b2"/>
                </a:solidFill>
                <a:latin typeface="Arial"/>
                <a:ea typeface="DejaVu Sans"/>
              </a:rPr>
              <a:t>1 INIEZIONE 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(1 mCi. per arto, in una sola iniezione).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-STUDIO SUPERFICIALE: INTRA-DERMICA.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-STUDIO PROFONDO: SOTTO-FASCIALE.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r>
              <a:rPr b="1" lang="it-IT" sz="2400" spc="-1" strike="noStrike">
                <a:solidFill>
                  <a:srgbClr val="0000cc"/>
                </a:solidFill>
                <a:latin typeface="Arial"/>
                <a:ea typeface="DejaVu Sans"/>
              </a:rPr>
              <a:t>AC. STATICHE POST-INIEZIONE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PIEDI/MANI (30”), GAMBA (120”), AVAMBRACCIO/GINOCCHIO (120”), COSCIA/BRACCIO (120”), BACINO/ASCELLA (120”).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*SFORZO FISICO 45'.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r>
              <a:rPr b="1" lang="it-IT" sz="2400" spc="-1" strike="noStrike">
                <a:solidFill>
                  <a:srgbClr val="0000cc"/>
                </a:solidFill>
                <a:latin typeface="Arial"/>
                <a:ea typeface="DejaVu Sans"/>
              </a:rPr>
              <a:t>AC. STATICHE A 60'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PIEDI/MANI (30”), BACINO/ASCELLA (120”), GAMBA (120”), AVAMBRACCIO/GINOCCHIO (120”), COSCIA/BRACCIO (120”) + </a:t>
            </a: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TB riepilogo.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*RIPOSO SUPINO ASSOLUTO 45’.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r>
              <a:rPr b="1" lang="it-IT" sz="2400" spc="-1" strike="noStrike">
                <a:solidFill>
                  <a:srgbClr val="0000ff"/>
                </a:solidFill>
                <a:latin typeface="Arial"/>
                <a:ea typeface="DejaVu Sans"/>
              </a:rPr>
              <a:t>AC. STATICHE A 120'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GAMBA/AVAMBRACCIO (120”), GINOCCHIA (120”), COSCIA/BRACCIO (120”), BACINO/ASCELLA (120”) + </a:t>
            </a: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TB riepilogo.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398" name="Immagine 248" descr=""/>
          <p:cNvPicPr/>
          <p:nvPr/>
        </p:nvPicPr>
        <p:blipFill>
          <a:blip r:embed="rId1"/>
          <a:srcRect l="0" t="4872" r="0" b="0"/>
          <a:stretch/>
        </p:blipFill>
        <p:spPr>
          <a:xfrm>
            <a:off x="64800" y="576000"/>
            <a:ext cx="4474800" cy="3232800"/>
          </a:xfrm>
          <a:prstGeom prst="rect">
            <a:avLst/>
          </a:prstGeom>
          <a:ln w="0">
            <a:noFill/>
          </a:ln>
        </p:spPr>
      </p:pic>
      <p:sp>
        <p:nvSpPr>
          <p:cNvPr id="399" name="CustomShape 2"/>
          <p:cNvSpPr/>
          <p:nvPr/>
        </p:nvSpPr>
        <p:spPr>
          <a:xfrm>
            <a:off x="0" y="0"/>
            <a:ext cx="913680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QUINDI DOPO L’INIEZIONE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(1 mCi. per arto).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00" name="Immagine 250" descr=""/>
          <p:cNvPicPr/>
          <p:nvPr/>
        </p:nvPicPr>
        <p:blipFill>
          <a:blip r:embed="rId2"/>
          <a:srcRect l="0" t="4872" r="0" b="0"/>
          <a:stretch/>
        </p:blipFill>
        <p:spPr>
          <a:xfrm>
            <a:off x="4164120" y="3259080"/>
            <a:ext cx="4972680" cy="3592800"/>
          </a:xfrm>
          <a:prstGeom prst="rect">
            <a:avLst/>
          </a:prstGeom>
          <a:ln w="0"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4365720" y="3814920"/>
            <a:ext cx="353880" cy="381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4"/>
          <p:cNvSpPr/>
          <p:nvPr/>
        </p:nvSpPr>
        <p:spPr>
          <a:xfrm>
            <a:off x="4784760" y="3814920"/>
            <a:ext cx="353880" cy="381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5"/>
          <p:cNvSpPr/>
          <p:nvPr/>
        </p:nvSpPr>
        <p:spPr>
          <a:xfrm>
            <a:off x="5580000" y="3814920"/>
            <a:ext cx="353880" cy="381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6"/>
          <p:cNvSpPr/>
          <p:nvPr/>
        </p:nvSpPr>
        <p:spPr>
          <a:xfrm>
            <a:off x="6092640" y="3814920"/>
            <a:ext cx="353880" cy="381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406" name="Immagine 253" descr=""/>
          <p:cNvPicPr/>
          <p:nvPr/>
        </p:nvPicPr>
        <p:blipFill>
          <a:blip r:embed="rId1"/>
          <a:srcRect l="-717" t="5926" r="0" b="0"/>
          <a:stretch/>
        </p:blipFill>
        <p:spPr>
          <a:xfrm>
            <a:off x="0" y="648000"/>
            <a:ext cx="5166000" cy="3664800"/>
          </a:xfrm>
          <a:prstGeom prst="rect">
            <a:avLst/>
          </a:prstGeom>
          <a:ln w="0">
            <a:noFill/>
          </a:ln>
        </p:spPr>
      </p:pic>
      <p:sp>
        <p:nvSpPr>
          <p:cNvPr id="407" name="CustomShape 2"/>
          <p:cNvSpPr/>
          <p:nvPr/>
        </p:nvSpPr>
        <p:spPr>
          <a:xfrm>
            <a:off x="0" y="0"/>
            <a:ext cx="91328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Dopo sforzo fisico di 45 min. </a:t>
            </a: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Acquisizione a 60 min.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08" name="Immagine 255" descr=""/>
          <p:cNvPicPr/>
          <p:nvPr/>
        </p:nvPicPr>
        <p:blipFill>
          <a:blip r:embed="rId2"/>
          <a:srcRect l="0" t="4872" r="0" b="0"/>
          <a:stretch/>
        </p:blipFill>
        <p:spPr>
          <a:xfrm>
            <a:off x="4248000" y="3448080"/>
            <a:ext cx="4744800" cy="3427920"/>
          </a:xfrm>
          <a:prstGeom prst="rect">
            <a:avLst/>
          </a:prstGeom>
          <a:ln w="0">
            <a:noFill/>
          </a:ln>
        </p:spPr>
      </p:pic>
      <p:sp>
        <p:nvSpPr>
          <p:cNvPr id="409" name="CustomShape 3"/>
          <p:cNvSpPr/>
          <p:nvPr/>
        </p:nvSpPr>
        <p:spPr>
          <a:xfrm>
            <a:off x="4533480" y="5733360"/>
            <a:ext cx="353880" cy="759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4"/>
          <p:cNvSpPr/>
          <p:nvPr/>
        </p:nvSpPr>
        <p:spPr>
          <a:xfrm>
            <a:off x="4893480" y="5733360"/>
            <a:ext cx="353880" cy="7599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412" name="CustomShape 2"/>
          <p:cNvSpPr/>
          <p:nvPr/>
        </p:nvSpPr>
        <p:spPr>
          <a:xfrm>
            <a:off x="3960" y="619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413" name="Immagine 258" descr=""/>
          <p:cNvPicPr/>
          <p:nvPr/>
        </p:nvPicPr>
        <p:blipFill>
          <a:blip r:embed="rId1"/>
          <a:srcRect l="0" t="5926" r="0" b="0"/>
          <a:stretch/>
        </p:blipFill>
        <p:spPr>
          <a:xfrm>
            <a:off x="72000" y="720000"/>
            <a:ext cx="4752000" cy="3395160"/>
          </a:xfrm>
          <a:prstGeom prst="rect">
            <a:avLst/>
          </a:prstGeom>
          <a:ln w="0">
            <a:noFill/>
          </a:ln>
        </p:spPr>
      </p:pic>
      <p:sp>
        <p:nvSpPr>
          <p:cNvPr id="414" name="CustomShape 3"/>
          <p:cNvSpPr/>
          <p:nvPr/>
        </p:nvSpPr>
        <p:spPr>
          <a:xfrm>
            <a:off x="360" y="360"/>
            <a:ext cx="91328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TB di riepilogo a POST-60 min. (visione d’insieme).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15" name="Immagine 260" descr=""/>
          <p:cNvPicPr/>
          <p:nvPr/>
        </p:nvPicPr>
        <p:blipFill>
          <a:blip r:embed="rId2"/>
          <a:srcRect l="0" t="5926" r="0" b="0"/>
          <a:stretch/>
        </p:blipFill>
        <p:spPr>
          <a:xfrm>
            <a:off x="3727440" y="2952000"/>
            <a:ext cx="5409360" cy="386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0" y="0"/>
            <a:ext cx="913680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Dopo riposo assoluto: </a:t>
            </a: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Acquisizione a 120 min.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18" name="Immagine 264" descr=""/>
          <p:cNvPicPr/>
          <p:nvPr/>
        </p:nvPicPr>
        <p:blipFill>
          <a:blip r:embed="rId1"/>
          <a:srcRect l="0" t="4872" r="0" b="0"/>
          <a:stretch/>
        </p:blipFill>
        <p:spPr>
          <a:xfrm>
            <a:off x="64800" y="576000"/>
            <a:ext cx="5172120" cy="3736800"/>
          </a:xfrm>
          <a:prstGeom prst="rect">
            <a:avLst/>
          </a:prstGeom>
          <a:ln w="0">
            <a:noFill/>
          </a:ln>
        </p:spPr>
      </p:pic>
      <p:pic>
        <p:nvPicPr>
          <p:cNvPr id="419" name="Immagine 265" descr=""/>
          <p:cNvPicPr/>
          <p:nvPr/>
        </p:nvPicPr>
        <p:blipFill>
          <a:blip r:embed="rId2"/>
          <a:srcRect l="-717" t="4872" r="0" b="0"/>
          <a:stretch/>
        </p:blipFill>
        <p:spPr>
          <a:xfrm>
            <a:off x="4296960" y="3456000"/>
            <a:ext cx="4767840" cy="34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720" y="720"/>
            <a:ext cx="91328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TB di riepilogo POST-120 min. (visione d’insieme).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22" name="Immagine 269" descr=""/>
          <p:cNvPicPr/>
          <p:nvPr/>
        </p:nvPicPr>
        <p:blipFill>
          <a:blip r:embed="rId1"/>
          <a:srcRect l="-707" t="5926" r="0" b="0"/>
          <a:stretch/>
        </p:blipFill>
        <p:spPr>
          <a:xfrm>
            <a:off x="720" y="648000"/>
            <a:ext cx="4556880" cy="3232800"/>
          </a:xfrm>
          <a:prstGeom prst="rect">
            <a:avLst/>
          </a:prstGeom>
          <a:ln w="0">
            <a:noFill/>
          </a:ln>
        </p:spPr>
      </p:pic>
      <p:pic>
        <p:nvPicPr>
          <p:cNvPr id="423" name="Immagine 270" descr=""/>
          <p:cNvPicPr/>
          <p:nvPr/>
        </p:nvPicPr>
        <p:blipFill>
          <a:blip r:embed="rId2"/>
          <a:srcRect l="-707" t="5926" r="0" b="0"/>
          <a:stretch/>
        </p:blipFill>
        <p:spPr>
          <a:xfrm>
            <a:off x="3500640" y="2880000"/>
            <a:ext cx="5632200" cy="399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1080" y="1080"/>
            <a:ext cx="9132840" cy="21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LA REFERTAZIONE PREVEDE SEMPRE LO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STUDIO SEMI-QUANTITATIVO</a:t>
            </a:r>
            <a:r>
              <a:rPr b="1" lang="it-IT" sz="2800" spc="-1" strike="noStrike">
                <a:solidFill>
                  <a:srgbClr val="0000cc"/>
                </a:solidFill>
                <a:latin typeface="Arial"/>
                <a:ea typeface="DejaVu Sans"/>
              </a:rPr>
              <a:t> DELLA PERCENTUALE DI RADIOATTIVITA' CHE HA RAGGIUNTO I LINFONODI ALLA RADICE DEGLI ARTI A 60 min,, RISPETTO A QUANTO E' STATO INIETTATO AL «TEMPO 0».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26" name="Segnaposto contenuto 3" descr=""/>
          <p:cNvPicPr/>
          <p:nvPr/>
        </p:nvPicPr>
        <p:blipFill>
          <a:blip r:embed="rId1"/>
          <a:srcRect l="0" t="5505" r="51062" b="2103"/>
          <a:stretch/>
        </p:blipFill>
        <p:spPr>
          <a:xfrm>
            <a:off x="565200" y="2117160"/>
            <a:ext cx="3675600" cy="4733640"/>
          </a:xfrm>
          <a:prstGeom prst="rect">
            <a:avLst/>
          </a:prstGeom>
          <a:ln w="0">
            <a:noFill/>
          </a:ln>
        </p:spPr>
      </p:pic>
      <p:pic>
        <p:nvPicPr>
          <p:cNvPr id="427" name="Immagine 4" descr=""/>
          <p:cNvPicPr/>
          <p:nvPr/>
        </p:nvPicPr>
        <p:blipFill>
          <a:blip r:embed="rId2"/>
          <a:srcRect l="1047" t="5505" r="51076" b="3152"/>
          <a:stretch/>
        </p:blipFill>
        <p:spPr>
          <a:xfrm>
            <a:off x="4954680" y="2118240"/>
            <a:ext cx="3435840" cy="4732560"/>
          </a:xfrm>
          <a:prstGeom prst="rect">
            <a:avLst/>
          </a:prstGeom>
          <a:ln w="0">
            <a:noFill/>
          </a:ln>
        </p:spPr>
      </p:pic>
      <p:sp>
        <p:nvSpPr>
          <p:cNvPr id="428" name="CustomShape 3"/>
          <p:cNvSpPr/>
          <p:nvPr/>
        </p:nvSpPr>
        <p:spPr>
          <a:xfrm>
            <a:off x="1532160" y="2016000"/>
            <a:ext cx="6020640" cy="44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PROFONDO.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429" name="CustomShape 4"/>
          <p:cNvSpPr/>
          <p:nvPr/>
        </p:nvSpPr>
        <p:spPr>
          <a:xfrm>
            <a:off x="683640" y="3511080"/>
            <a:ext cx="61412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3%             0.3%                                                  1.6%       0.7%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0" y="0"/>
            <a:ext cx="9137880" cy="575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c) con che cosa ti stai confrontando: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66"/>
                </a:solidFill>
                <a:latin typeface="Arial"/>
                <a:ea typeface="DejaVu Sans"/>
              </a:rPr>
              <a:t>Un liquido che «non è inerme»: 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parliamo di un edema ad elevata concentrazione proteica, con le proteine, che con il tempo precipitano, si organizzano formando un </a:t>
            </a:r>
            <a:r>
              <a:rPr b="1" lang="it-IT" sz="3200" spc="-1" strike="noStrike">
                <a:solidFill>
                  <a:srgbClr val="3465a4"/>
                </a:solidFill>
                <a:latin typeface="Arial"/>
                <a:ea typeface="DejaVu Sans"/>
              </a:rPr>
              <a:t>«manicotto fibroso»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che circonda l’arto </a:t>
            </a:r>
            <a:r>
              <a:rPr b="1" lang="it-IT" sz="3200" spc="-1" strike="noStrike">
                <a:solidFill>
                  <a:srgbClr val="d60093"/>
                </a:solidFill>
                <a:latin typeface="Arial"/>
                <a:ea typeface="DejaVu Sans"/>
              </a:rPr>
              <a:t>«arto a colonna» che crea problemi nel momento dell’iniezione.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-35280" y="0"/>
            <a:ext cx="9316080" cy="663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3200" spc="-1" strike="noStrike">
                <a:solidFill>
                  <a:srgbClr val="ff0000"/>
                </a:solidFill>
                <a:latin typeface="Arial"/>
                <a:ea typeface="DejaVu Sans"/>
              </a:rPr>
              <a:t>LINFOSCINTIGRAFIA CONSENTE: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ff0000"/>
                </a:solidFill>
                <a:latin typeface="Arial"/>
                <a:ea typeface="DejaVu Sans"/>
              </a:rPr>
              <a:t>LA VALUTAZIONE FUNZIONALE («GRADING») 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000000"/>
                </a:solidFill>
                <a:latin typeface="Arial"/>
                <a:ea typeface="DejaVu Sans"/>
              </a:rPr>
              <a:t>CHE ESPRIME LA CAPACITA’ DI TRASPORTO DEL RF.</a:t>
            </a:r>
            <a:r>
              <a:rPr b="1" lang="it-IT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cc"/>
                </a:solidFill>
                <a:latin typeface="Arial"/>
                <a:ea typeface="DejaVu Sans"/>
              </a:rPr>
              <a:t>QUADRO NORMALE: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cc0066"/>
                </a:solidFill>
                <a:latin typeface="Arial"/>
                <a:ea typeface="Microsoft YaHei"/>
              </a:rPr>
              <a:t>- IL RF. RAGGIUNGE i LN. DRENANTI, ENTRO  10° min.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cc0066"/>
                </a:solidFill>
                <a:latin typeface="Arial"/>
                <a:ea typeface="Microsoft YaHei"/>
              </a:rPr>
              <a:t>- RISALE LUNGO I COLLETTORI PRINCIPALI(superficiale/profondo).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cc0066"/>
                </a:solidFill>
                <a:latin typeface="Arial"/>
                <a:ea typeface="Microsoft YaHei"/>
              </a:rPr>
              <a:t>- L’UPTAKE AI LN: a 60 min. è COMPRESO tra 14% e 41% (sforzo fisico di 45 min.).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cc"/>
                </a:solidFill>
                <a:latin typeface="Arial"/>
                <a:ea typeface="Microsoft YaHei"/>
              </a:rPr>
              <a:t>QUADRO PATOLOGICO: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b="1" lang="it-IT" sz="2200" spc="-1" strike="noStrike">
                <a:solidFill>
                  <a:srgbClr val="ff0066"/>
                </a:solidFill>
                <a:latin typeface="Arial"/>
                <a:ea typeface="Microsoft YaHei"/>
              </a:rPr>
              <a:t>I LN NON CONCENTRANO IL RF.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IN MODO SIGNIFICATIVO &lt;14%.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b="1" lang="it-IT" sz="2200" spc="-1" strike="noStrike">
                <a:solidFill>
                  <a:srgbClr val="ff0066"/>
                </a:solidFill>
                <a:latin typeface="Arial"/>
                <a:ea typeface="Microsoft YaHei"/>
              </a:rPr>
              <a:t>L’ARRIVO DEL RF. AI LN E’ RITARDATO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(LINFEDEMA I 1° &gt;10 min.,  2° &lt;20 min., 3° OLTRE 60 min., MENTRE NEL 4° FINO A 24 ore).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b="1" lang="it-IT" sz="2200" spc="-1" strike="noStrike">
                <a:solidFill>
                  <a:srgbClr val="ff0066"/>
                </a:solidFill>
                <a:latin typeface="Arial"/>
                <a:ea typeface="Microsoft YaHei"/>
              </a:rPr>
              <a:t>IL RF RISALE LUNGO DELLE VIE ALTERNATIVE </a:t>
            </a: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O DEI CIRCOLI COLLATERALI. 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b="1" lang="it-IT" sz="2200" spc="-1" strike="noStrike">
                <a:solidFill>
                  <a:srgbClr val="ff0066"/>
                </a:solidFill>
                <a:latin typeface="Arial"/>
                <a:ea typeface="Microsoft YaHei"/>
              </a:rPr>
              <a:t>IL RF SI ACCUMULA NEI TESSUTI MOLLI (DBF).</a:t>
            </a:r>
            <a:endParaRPr b="0" lang="it-IT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- </a:t>
            </a:r>
            <a:r>
              <a:rPr b="1" lang="it-IT" sz="2200" spc="-1" strike="noStrike">
                <a:solidFill>
                  <a:srgbClr val="ff0066"/>
                </a:solidFill>
                <a:latin typeface="Arial"/>
                <a:ea typeface="Microsoft YaHei"/>
              </a:rPr>
              <a:t>IL RF RESTA CONFINATO NEL PUNTO D’INIEZIONE </a:t>
            </a:r>
            <a:r>
              <a:rPr b="1" lang="it-IT" sz="2200" spc="-1" strike="noStrike">
                <a:solidFill>
                  <a:srgbClr val="7030a0"/>
                </a:solidFill>
                <a:latin typeface="Arial"/>
                <a:ea typeface="Microsoft YaHei"/>
              </a:rPr>
              <a:t>(stadio IV).</a:t>
            </a:r>
            <a:endParaRPr b="0" lang="it-IT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magine 3" descr=""/>
          <p:cNvPicPr/>
          <p:nvPr/>
        </p:nvPicPr>
        <p:blipFill>
          <a:blip r:embed="rId1"/>
          <a:stretch/>
        </p:blipFill>
        <p:spPr>
          <a:xfrm>
            <a:off x="145440" y="404640"/>
            <a:ext cx="8814240" cy="6327000"/>
          </a:xfrm>
          <a:prstGeom prst="rect">
            <a:avLst/>
          </a:prstGeom>
          <a:ln w="0">
            <a:noFill/>
          </a:ln>
        </p:spPr>
      </p:pic>
      <p:sp>
        <p:nvSpPr>
          <p:cNvPr id="433" name="CustomShape 1"/>
          <p:cNvSpPr/>
          <p:nvPr/>
        </p:nvSpPr>
        <p:spPr>
          <a:xfrm flipV="1" rot="10800000">
            <a:off x="1554120" y="8640"/>
            <a:ext cx="2801880" cy="462240"/>
          </a:xfrm>
          <a:prstGeom prst="rect">
            <a:avLst/>
          </a:prstGeom>
          <a:noFill/>
          <a:ln w="0">
            <a:solidFill>
              <a:srgbClr val="00b0f0"/>
            </a:solidFill>
          </a:ln>
          <a:effectLst>
            <a:outerShdw dir="2700000" dist="75858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tabLst>
                <a:tab algn="l" pos="457200"/>
              </a:tabLst>
            </a:pPr>
            <a:r>
              <a:rPr b="0" lang="it-IT" sz="1400" spc="-1" strike="noStrike">
                <a:solidFill>
                  <a:srgbClr val="002060"/>
                </a:solidFill>
                <a:latin typeface="Trebuchet MS"/>
                <a:ea typeface="Times New Roman"/>
              </a:rPr>
              <a:t>NORMALE STUDIO SUPERFICIALE 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2048400" y="3069000"/>
            <a:ext cx="789120" cy="253440"/>
          </a:xfrm>
          <a:prstGeom prst="rect">
            <a:avLst/>
          </a:prstGeom>
          <a:noFill/>
          <a:ln w="0">
            <a:solidFill>
              <a:srgbClr val="00b0f0"/>
            </a:solidFill>
          </a:ln>
          <a:effectLst>
            <a:outerShdw dir="2700000" dist="75858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000" spc="-1" strike="noStrike">
                <a:solidFill>
                  <a:srgbClr val="002060"/>
                </a:solidFill>
                <a:latin typeface="Trebuchet MS"/>
                <a:ea typeface="Times New Roman"/>
              </a:rPr>
              <a:t>10’</a:t>
            </a:r>
            <a:endParaRPr b="0" lang="it-IT" sz="1000" spc="-1" strike="noStrike">
              <a:latin typeface="Arial"/>
            </a:endParaRPr>
          </a:p>
        </p:txBody>
      </p:sp>
      <p:sp>
        <p:nvSpPr>
          <p:cNvPr id="435" name="CustomShape 3"/>
          <p:cNvSpPr/>
          <p:nvPr/>
        </p:nvSpPr>
        <p:spPr>
          <a:xfrm>
            <a:off x="5072760" y="3069000"/>
            <a:ext cx="789120" cy="253440"/>
          </a:xfrm>
          <a:prstGeom prst="rect">
            <a:avLst/>
          </a:prstGeom>
          <a:noFill/>
          <a:ln w="0">
            <a:solidFill>
              <a:srgbClr val="00b0f0"/>
            </a:solidFill>
          </a:ln>
          <a:effectLst>
            <a:outerShdw dir="2700000" dist="75858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000" spc="-1" strike="noStrike">
                <a:solidFill>
                  <a:srgbClr val="002060"/>
                </a:solidFill>
                <a:latin typeface="Trebuchet MS"/>
                <a:ea typeface="Times New Roman"/>
              </a:rPr>
              <a:t>30’</a:t>
            </a:r>
            <a:endParaRPr b="0" lang="it-IT" sz="1000" spc="-1" strike="noStrike">
              <a:latin typeface="Arial"/>
            </a:endParaRPr>
          </a:p>
        </p:txBody>
      </p:sp>
      <p:sp>
        <p:nvSpPr>
          <p:cNvPr id="436" name="CustomShape 4"/>
          <p:cNvSpPr/>
          <p:nvPr/>
        </p:nvSpPr>
        <p:spPr>
          <a:xfrm>
            <a:off x="8097120" y="3069000"/>
            <a:ext cx="789120" cy="253440"/>
          </a:xfrm>
          <a:prstGeom prst="rect">
            <a:avLst/>
          </a:prstGeom>
          <a:noFill/>
          <a:ln w="0">
            <a:solidFill>
              <a:srgbClr val="00b0f0"/>
            </a:solidFill>
          </a:ln>
          <a:effectLst>
            <a:outerShdw dir="2700000" dist="75858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000" spc="-1" strike="noStrike">
                <a:solidFill>
                  <a:srgbClr val="002060"/>
                </a:solidFill>
                <a:latin typeface="Trebuchet MS"/>
                <a:ea typeface="Times New Roman"/>
              </a:rPr>
              <a:t>60’</a:t>
            </a:r>
            <a:endParaRPr b="0" lang="it-IT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58320" y="0"/>
            <a:ext cx="9074520" cy="57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INIEZIONE: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SEMPRE LA PREMEDICAZIONE CON ANESTETICO LOCALE + BETADINE.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STUDIO CIRCOLO SUPERFICIALE</a:t>
            </a: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0000cc"/>
                </a:solidFill>
                <a:uFillTx/>
                <a:latin typeface="Arial"/>
                <a:ea typeface="DejaVu Sans"/>
              </a:rPr>
              <a:t>INIEZIONE SEMPRE 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INTRADERMICA</a:t>
            </a:r>
            <a:r>
              <a:rPr b="1" lang="it-IT" sz="2400" spc="-1" strike="noStrike" u="sng">
                <a:solidFill>
                  <a:srgbClr val="0000cc"/>
                </a:solidFill>
                <a:uFillTx/>
                <a:latin typeface="Arial"/>
                <a:ea typeface="DejaVu Sans"/>
              </a:rPr>
              <a:t> (SI FORMA IL PONFO) SUL 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VERSANTE MEDIALE: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1) ARTO SUPERIORE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SUL DORSO DELLA MANO ALLA BASE DEL 2°-3° DITO,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2) ARTO INFERIORE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SUL DORSO DEL PIEDE ALLA BASE DEL 1°-2° DITO.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39" name="Immagine 6" descr=""/>
          <p:cNvPicPr/>
          <p:nvPr/>
        </p:nvPicPr>
        <p:blipFill>
          <a:blip r:embed="rId1"/>
          <a:srcRect l="20336" t="0" r="43408" b="0"/>
          <a:stretch/>
        </p:blipFill>
        <p:spPr>
          <a:xfrm>
            <a:off x="3776040" y="3589200"/>
            <a:ext cx="1005840" cy="1186920"/>
          </a:xfrm>
          <a:prstGeom prst="rect">
            <a:avLst/>
          </a:prstGeom>
          <a:ln w="0">
            <a:noFill/>
          </a:ln>
        </p:spPr>
      </p:pic>
      <p:sp>
        <p:nvSpPr>
          <p:cNvPr id="440" name="Line 3"/>
          <p:cNvSpPr/>
          <p:nvPr/>
        </p:nvSpPr>
        <p:spPr>
          <a:xfrm flipH="1">
            <a:off x="4281480" y="3501000"/>
            <a:ext cx="1440000" cy="50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41" name="Immagine 7" descr=""/>
          <p:cNvPicPr/>
          <p:nvPr/>
        </p:nvPicPr>
        <p:blipFill>
          <a:blip r:embed="rId2"/>
          <a:stretch/>
        </p:blipFill>
        <p:spPr>
          <a:xfrm>
            <a:off x="3932640" y="5400000"/>
            <a:ext cx="1224000" cy="1432800"/>
          </a:xfrm>
          <a:prstGeom prst="rect">
            <a:avLst/>
          </a:prstGeom>
          <a:ln w="0">
            <a:noFill/>
          </a:ln>
        </p:spPr>
      </p:pic>
      <p:sp>
        <p:nvSpPr>
          <p:cNvPr id="442" name="Line 4"/>
          <p:cNvSpPr/>
          <p:nvPr/>
        </p:nvSpPr>
        <p:spPr>
          <a:xfrm flipH="1">
            <a:off x="4608000" y="5764680"/>
            <a:ext cx="1440000" cy="50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-72000" y="-1008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58320" y="0"/>
            <a:ext cx="9074520" cy="529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INIEZIONE: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SEMPRE LA PREMEDICAZIONE CON ANESTETICO LOCALE + BETADINE.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STUDIO CIRCOLO PROFONDO</a:t>
            </a:r>
            <a:r>
              <a:rPr b="1" lang="it-IT" sz="32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:</a:t>
            </a: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0000cc"/>
                </a:solidFill>
                <a:uFillTx/>
                <a:latin typeface="Arial"/>
                <a:ea typeface="DejaVu Sans"/>
              </a:rPr>
              <a:t>SEMPRE 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SOTTO-FASCIALE</a:t>
            </a:r>
            <a:r>
              <a:rPr b="1" lang="it-IT" sz="2400" spc="-1" strike="noStrike" u="sng">
                <a:solidFill>
                  <a:srgbClr val="0000cc"/>
                </a:solidFill>
                <a:uFillTx/>
                <a:latin typeface="Arial"/>
                <a:ea typeface="DejaVu Sans"/>
              </a:rPr>
              <a:t> SUL 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VERSANTE LATERALE</a:t>
            </a:r>
            <a:r>
              <a:rPr b="1" lang="it-IT" sz="2400" spc="-1" strike="noStrike" u="sng">
                <a:solidFill>
                  <a:srgbClr val="0000cc"/>
                </a:solidFill>
                <a:uFillTx/>
                <a:latin typeface="Arial"/>
                <a:ea typeface="DejaVu Sans"/>
              </a:rPr>
              <a:t>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1) ARTO SUPERIORE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SUL PALMO DELLA MANO, LUNGO IL MARGINE LATERALE TRA 1/3 MEDIO E 1/3 POSTERIORE,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990099"/>
                </a:solidFill>
                <a:latin typeface="Arial"/>
                <a:ea typeface="DejaVu Sans"/>
              </a:rPr>
              <a:t>2) ARTO INFERIORE</a:t>
            </a: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: SULLA PIANTA DEL PIEDE, LUNGO IL MARGINE LATERALE, TRA 1/3 MEDIO E 1/3 POSTERIORE.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45" name="Immagine 5" descr=""/>
          <p:cNvPicPr/>
          <p:nvPr/>
        </p:nvPicPr>
        <p:blipFill>
          <a:blip r:embed="rId1"/>
          <a:stretch/>
        </p:blipFill>
        <p:spPr>
          <a:xfrm>
            <a:off x="3900960" y="3516840"/>
            <a:ext cx="881640" cy="1037520"/>
          </a:xfrm>
          <a:prstGeom prst="rect">
            <a:avLst/>
          </a:prstGeom>
          <a:ln w="0">
            <a:noFill/>
          </a:ln>
        </p:spPr>
      </p:pic>
      <p:sp>
        <p:nvSpPr>
          <p:cNvPr id="446" name="Line 3"/>
          <p:cNvSpPr/>
          <p:nvPr/>
        </p:nvSpPr>
        <p:spPr>
          <a:xfrm flipH="1" flipV="1">
            <a:off x="4482360" y="4293000"/>
            <a:ext cx="1512000" cy="1440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47" name="Immagine 10" descr=""/>
          <p:cNvPicPr/>
          <p:nvPr/>
        </p:nvPicPr>
        <p:blipFill>
          <a:blip r:embed="rId2"/>
          <a:srcRect l="22411" t="1706" r="12749" b="57374"/>
          <a:stretch/>
        </p:blipFill>
        <p:spPr>
          <a:xfrm rot="16200000">
            <a:off x="3600360" y="5648400"/>
            <a:ext cx="1524240" cy="839880"/>
          </a:xfrm>
          <a:prstGeom prst="rect">
            <a:avLst/>
          </a:prstGeom>
          <a:ln w="0">
            <a:noFill/>
          </a:ln>
        </p:spPr>
      </p:pic>
      <p:sp>
        <p:nvSpPr>
          <p:cNvPr id="448" name="Line 4"/>
          <p:cNvSpPr/>
          <p:nvPr/>
        </p:nvSpPr>
        <p:spPr>
          <a:xfrm flipH="1">
            <a:off x="4788000" y="6175440"/>
            <a:ext cx="1394280" cy="104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451" name="Segnaposto contenuto 2" descr=""/>
          <p:cNvPicPr/>
          <p:nvPr/>
        </p:nvPicPr>
        <p:blipFill>
          <a:blip r:embed="rId1"/>
          <a:stretch/>
        </p:blipFill>
        <p:spPr>
          <a:xfrm>
            <a:off x="29160" y="3009600"/>
            <a:ext cx="7214040" cy="2746080"/>
          </a:xfrm>
          <a:prstGeom prst="rect">
            <a:avLst/>
          </a:prstGeom>
          <a:ln w="0">
            <a:noFill/>
          </a:ln>
        </p:spPr>
      </p:pic>
      <p:pic>
        <p:nvPicPr>
          <p:cNvPr id="452" name="Immagine 6" descr=""/>
          <p:cNvPicPr/>
          <p:nvPr/>
        </p:nvPicPr>
        <p:blipFill>
          <a:blip r:embed="rId2"/>
          <a:stretch/>
        </p:blipFill>
        <p:spPr>
          <a:xfrm>
            <a:off x="7123320" y="2808000"/>
            <a:ext cx="2013480" cy="2843280"/>
          </a:xfrm>
          <a:prstGeom prst="rect">
            <a:avLst/>
          </a:prstGeom>
          <a:ln w="0">
            <a:noFill/>
          </a:ln>
        </p:spPr>
      </p:pic>
      <p:sp>
        <p:nvSpPr>
          <p:cNvPr id="453" name="CustomShape 3"/>
          <p:cNvSpPr/>
          <p:nvPr/>
        </p:nvSpPr>
        <p:spPr>
          <a:xfrm>
            <a:off x="720" y="720"/>
            <a:ext cx="9132120" cy="298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LO STUDIO DEL DISTRETTO PROFONDO NON E' UNA COSA RECENTE.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TUTTAVIA IN ITALIA I CENTRI PIU' IMPORTANTI HANNO COMINCIATO A STUDIARE IL CIRCOLO PROFONDO SOLO DAL 2012/2013 (</a:t>
            </a:r>
            <a:r>
              <a:rPr b="1" lang="it-IT" sz="1800" spc="-1" strike="noStrike">
                <a:solidFill>
                  <a:srgbClr val="d60093"/>
                </a:solidFill>
                <a:latin typeface="Arial"/>
                <a:ea typeface="DejaVu Sans"/>
              </a:rPr>
              <a:t>a seguito di congresso internazionale di linfologia</a:t>
            </a: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).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ANCHE SE ANCORA OGGI, NON TUTTI SONO D'ACCORDO, IN PARTICOLARE I CHIRURGHI (Negazionisti del Profondo).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1080000" y="3030480"/>
            <a:ext cx="712800" cy="3528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456" name="Immagine 13" descr=""/>
          <p:cNvPicPr/>
          <p:nvPr/>
        </p:nvPicPr>
        <p:blipFill>
          <a:blip r:embed="rId1"/>
          <a:stretch/>
        </p:blipFill>
        <p:spPr>
          <a:xfrm>
            <a:off x="323280" y="15120"/>
            <a:ext cx="8505360" cy="6850440"/>
          </a:xfrm>
          <a:prstGeom prst="rect">
            <a:avLst/>
          </a:prstGeom>
          <a:ln w="0">
            <a:noFill/>
          </a:ln>
        </p:spPr>
      </p:pic>
      <p:sp>
        <p:nvSpPr>
          <p:cNvPr id="457" name="CustomShape 2"/>
          <p:cNvSpPr/>
          <p:nvPr/>
        </p:nvSpPr>
        <p:spPr>
          <a:xfrm>
            <a:off x="365040" y="3479400"/>
            <a:ext cx="2728800" cy="63180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Lymphatic transport was also visually evaluated.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458" name="Segnaposto contenuto 2" descr=""/>
          <p:cNvPicPr/>
          <p:nvPr/>
        </p:nvPicPr>
        <p:blipFill>
          <a:blip r:embed="rId2"/>
          <a:stretch/>
        </p:blipFill>
        <p:spPr>
          <a:xfrm>
            <a:off x="77760" y="5164560"/>
            <a:ext cx="3443040" cy="130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557280" y="1412640"/>
            <a:ext cx="4080600" cy="379008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CustomShape 2"/>
          <p:cNvSpPr/>
          <p:nvPr/>
        </p:nvSpPr>
        <p:spPr>
          <a:xfrm>
            <a:off x="2055240" y="2894040"/>
            <a:ext cx="57492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3"/>
          <p:cNvSpPr/>
          <p:nvPr/>
        </p:nvSpPr>
        <p:spPr>
          <a:xfrm>
            <a:off x="2847960" y="2894040"/>
            <a:ext cx="594000" cy="6130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4"/>
          <p:cNvSpPr/>
          <p:nvPr/>
        </p:nvSpPr>
        <p:spPr>
          <a:xfrm>
            <a:off x="652320" y="30376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5"/>
          <p:cNvSpPr/>
          <p:nvPr/>
        </p:nvSpPr>
        <p:spPr>
          <a:xfrm>
            <a:off x="1566720" y="3037680"/>
            <a:ext cx="327240" cy="35568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6"/>
          <p:cNvSpPr/>
          <p:nvPr/>
        </p:nvSpPr>
        <p:spPr>
          <a:xfrm>
            <a:off x="531720" y="912960"/>
            <a:ext cx="4417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7"/>
          <p:cNvSpPr/>
          <p:nvPr/>
        </p:nvSpPr>
        <p:spPr>
          <a:xfrm>
            <a:off x="1472040" y="913680"/>
            <a:ext cx="47016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8"/>
          <p:cNvSpPr/>
          <p:nvPr/>
        </p:nvSpPr>
        <p:spPr>
          <a:xfrm>
            <a:off x="359640" y="243000"/>
            <a:ext cx="168948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50%    50%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467" name="CustomShape 9"/>
          <p:cNvSpPr/>
          <p:nvPr/>
        </p:nvSpPr>
        <p:spPr>
          <a:xfrm>
            <a:off x="523800" y="3675240"/>
            <a:ext cx="1479960" cy="422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600" spc="-1" strike="noStrike">
                <a:solidFill>
                  <a:srgbClr val="000000"/>
                </a:solidFill>
                <a:latin typeface="Calibri"/>
                <a:ea typeface="Calibri"/>
              </a:rPr>
              <a:t>S            P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468" name="CustomShape 10"/>
          <p:cNvSpPr/>
          <p:nvPr/>
        </p:nvSpPr>
        <p:spPr>
          <a:xfrm>
            <a:off x="809640" y="2761560"/>
            <a:ext cx="908280" cy="908280"/>
          </a:xfrm>
          <a:prstGeom prst="mathMultiply">
            <a:avLst>
              <a:gd name="adj1" fmla="val 23520"/>
            </a:avLst>
          </a:prstGeom>
          <a:solidFill>
            <a:srgbClr val="00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1"/>
          <p:cNvSpPr/>
          <p:nvPr/>
        </p:nvSpPr>
        <p:spPr>
          <a:xfrm>
            <a:off x="201240" y="5208840"/>
            <a:ext cx="5466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470" name="CustomShape 12"/>
          <p:cNvSpPr/>
          <p:nvPr/>
        </p:nvSpPr>
        <p:spPr>
          <a:xfrm>
            <a:off x="5292000" y="116640"/>
            <a:ext cx="3665160" cy="40215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ff0000"/>
                </a:solidFill>
                <a:latin typeface="Calibri"/>
                <a:ea typeface="Calibri"/>
              </a:rPr>
              <a:t>COSI’ FACCIAMO RIFERIMENTO SUL PIANO ANATOMICO/FUNZIONALE AL MODELLO LINFOSC.: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STUDIO ESEGUITO DOPO TEST DA SFORZO MASSIMALE, IN UN PAZIENTE NORMALE.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-3960" y="3600"/>
            <a:ext cx="9136800" cy="23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COSA SI DEVE VALUTARE  DELLA LINFOSCINTIGRAFIA: 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74" name="CustomShape 2"/>
          <p:cNvSpPr/>
          <p:nvPr/>
        </p:nvSpPr>
        <p:spPr>
          <a:xfrm>
            <a:off x="-3960" y="3600"/>
            <a:ext cx="9136800" cy="23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1) VELOCITA' DI RISALITA DAL PUNTO D'INIEZIONE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0000cc"/>
                </a:solidFill>
                <a:latin typeface="Arial"/>
                <a:ea typeface="DejaVu Sans"/>
              </a:rPr>
              <a:t>NEL NORMALE IL RADIOFARMACO RAGGIUNGE I LINFONODI ALLA RADICE DELL'ARTO, ATTORNO 8-10 min.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TEMPI INFERIORI SONO SEMPRE SOSPETTI: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a) INIEZIONE IN VENA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? In pochi secondi compare l’attività a livello del midollo osseo. Esame da rifare!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75" name="Immagine 315" descr=""/>
          <p:cNvPicPr/>
          <p:nvPr/>
        </p:nvPicPr>
        <p:blipFill>
          <a:blip r:embed="rId1"/>
          <a:srcRect l="0" t="5180" r="0" b="0"/>
          <a:stretch/>
        </p:blipFill>
        <p:spPr>
          <a:xfrm>
            <a:off x="1584000" y="2367360"/>
            <a:ext cx="6112800" cy="440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-3960" y="3600"/>
            <a:ext cx="9136800" cy="23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1) VELOCITA' DI RISALITA DAL PUNTO D'INIEZIONE.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TEMPI INFERIORI SONO SEMPRE SOSPETTI: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b) «IPERPLASIA LINFATICA» o deficit valvolare! 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Frequente in Pz. con storia di infezioni ricorrenti.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78" name="Picture 2" descr="E:\ESAMI\Vazzola Alice 10-02-1978i\01.jpg"/>
          <p:cNvPicPr/>
          <p:nvPr/>
        </p:nvPicPr>
        <p:blipFill>
          <a:blip r:embed="rId1"/>
          <a:srcRect l="0" t="8081" r="5171" b="4038"/>
          <a:stretch/>
        </p:blipFill>
        <p:spPr>
          <a:xfrm>
            <a:off x="59760" y="1797840"/>
            <a:ext cx="4866840" cy="34257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3" descr="E:\ESAMI\Vazzola Alice 10-02-1978i\04.jpg"/>
          <p:cNvPicPr/>
          <p:nvPr/>
        </p:nvPicPr>
        <p:blipFill>
          <a:blip r:embed="rId2"/>
          <a:srcRect l="0" t="6668" r="50002" b="0"/>
          <a:stretch/>
        </p:blipFill>
        <p:spPr>
          <a:xfrm>
            <a:off x="5148000" y="1322280"/>
            <a:ext cx="3812040" cy="5409720"/>
          </a:xfrm>
          <a:prstGeom prst="rect">
            <a:avLst/>
          </a:prstGeom>
          <a:ln w="0">
            <a:noFill/>
          </a:ln>
        </p:spPr>
      </p:pic>
      <p:sp>
        <p:nvSpPr>
          <p:cNvPr id="480" name="CustomShape 3"/>
          <p:cNvSpPr/>
          <p:nvPr/>
        </p:nvSpPr>
        <p:spPr>
          <a:xfrm>
            <a:off x="5300640" y="1605600"/>
            <a:ext cx="2432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63.6%     68.7%          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9137880" cy="66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d) A TUTT’OGGI NON CONOSCIAMO ANCORA TUTTO DEL LINFEDEMA: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in particolare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non disponiamo della tecnologia,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che ci permetta di stabilire, quanto di quello che vediamo con la Linfoscintigrafia è realmente causato da: </a:t>
            </a:r>
            <a:endParaRPr b="0" lang="it-IT" sz="2800" spc="-1" strike="noStrike">
              <a:latin typeface="Arial"/>
            </a:endParaRPr>
          </a:p>
          <a:p>
            <a:pPr marL="514440" indent="-509040">
              <a:lnSpc>
                <a:spcPct val="100000"/>
              </a:lnSpc>
              <a:buClr>
                <a:srgbClr val="7030a0"/>
              </a:buClr>
              <a:buFont typeface="StarSymbol"/>
              <a:buAutoNum type="alphaLcParenR"/>
            </a:pPr>
            <a:r>
              <a:rPr b="1" lang="it-IT" sz="2800" spc="-1" strike="noStrike">
                <a:solidFill>
                  <a:srgbClr val="7030a0"/>
                </a:solidFill>
                <a:latin typeface="Arial"/>
                <a:ea typeface="DejaVu Sans"/>
              </a:rPr>
              <a:t>un deficit anatomico/funzionale dell’apparato linfatico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endParaRPr b="0" lang="it-IT" sz="2800" spc="-1" strike="noStrike">
              <a:latin typeface="Arial"/>
            </a:endParaRPr>
          </a:p>
          <a:p>
            <a:pPr marL="514440" indent="-509040">
              <a:lnSpc>
                <a:spcPct val="100000"/>
              </a:lnSpc>
              <a:buClr>
                <a:srgbClr val="7030a0"/>
              </a:buClr>
              <a:buFont typeface="StarSymbol"/>
              <a:buAutoNum type="alphaLcParenR"/>
            </a:pPr>
            <a:r>
              <a:rPr b="1" lang="it-IT" sz="2800" spc="-1" strike="noStrike">
                <a:solidFill>
                  <a:srgbClr val="7030a0"/>
                </a:solidFill>
                <a:latin typeface="Arial"/>
                <a:ea typeface="DejaVu Sans"/>
              </a:rPr>
              <a:t>forze esercitate dal liquido stesso presente nell’arto in quel momento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, secondo le leggi della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«FISICA dei FLUIDI».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-3960" y="3600"/>
            <a:ext cx="9136800" cy="234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1) VELOCITA' DI RISALITA DAL PUNTO D'INIEZIONE.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TEMPI INFERIORI SONO SEMPRE SOSPETTI: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c) Nei primi minuti, attività ai soli linfonodi inguinali. 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Specie in Pz. Giovani, implica la presenza di circoli collaterali.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83" name="Picture 2" descr="E:\ESAMI\Bordon Manuela 07-10-1974\07.jpg"/>
          <p:cNvPicPr/>
          <p:nvPr/>
        </p:nvPicPr>
        <p:blipFill>
          <a:blip r:embed="rId1"/>
          <a:srcRect l="0" t="7476" r="4864" b="3635"/>
          <a:stretch/>
        </p:blipFill>
        <p:spPr>
          <a:xfrm>
            <a:off x="1369440" y="1628640"/>
            <a:ext cx="6883200" cy="4885560"/>
          </a:xfrm>
          <a:prstGeom prst="rect">
            <a:avLst/>
          </a:prstGeom>
          <a:ln w="0">
            <a:noFill/>
          </a:ln>
        </p:spPr>
      </p:pic>
      <p:sp>
        <p:nvSpPr>
          <p:cNvPr id="484" name="CustomShape 3"/>
          <p:cNvSpPr/>
          <p:nvPr/>
        </p:nvSpPr>
        <p:spPr>
          <a:xfrm>
            <a:off x="1584000" y="5250960"/>
            <a:ext cx="146844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4"/>
          <p:cNvSpPr/>
          <p:nvPr/>
        </p:nvSpPr>
        <p:spPr>
          <a:xfrm>
            <a:off x="567360" y="5445360"/>
            <a:ext cx="968400" cy="858600"/>
          </a:xfrm>
          <a:custGeom>
            <a:avLst/>
            <a:gdLst/>
            <a:ahLst/>
            <a:rect l="l" t="t" r="r" b="b"/>
            <a:pathLst>
              <a:path w="2034" h="2002">
                <a:moveTo>
                  <a:pt x="0" y="500"/>
                </a:moveTo>
                <a:lnTo>
                  <a:pt x="1524" y="500"/>
                </a:lnTo>
                <a:lnTo>
                  <a:pt x="1524" y="0"/>
                </a:lnTo>
                <a:lnTo>
                  <a:pt x="2033" y="1000"/>
                </a:lnTo>
                <a:lnTo>
                  <a:pt x="1524" y="2001"/>
                </a:lnTo>
                <a:lnTo>
                  <a:pt x="1524" y="1500"/>
                </a:lnTo>
                <a:lnTo>
                  <a:pt x="0" y="1500"/>
                </a:lnTo>
                <a:lnTo>
                  <a:pt x="0" y="500"/>
                </a:lnTo>
              </a:path>
            </a:pathLst>
          </a:custGeom>
          <a:solidFill>
            <a:srgbClr val="cc0066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5"/>
          <p:cNvSpPr/>
          <p:nvPr/>
        </p:nvSpPr>
        <p:spPr>
          <a:xfrm>
            <a:off x="0" y="4855680"/>
            <a:ext cx="3902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Calibri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23400" y="7920"/>
            <a:ext cx="91094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2) I COLLETTORI LINFATICI PRINCIPALI: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QUADRO NORMALE SOLO SUPERFICIALE e PROFONDO.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89" name="Immagine 319" descr=""/>
          <p:cNvPicPr/>
          <p:nvPr/>
        </p:nvPicPr>
        <p:blipFill>
          <a:blip r:embed="rId1"/>
          <a:srcRect l="2642" t="7353" r="50145" b="5009"/>
          <a:stretch/>
        </p:blipFill>
        <p:spPr>
          <a:xfrm>
            <a:off x="504000" y="1032480"/>
            <a:ext cx="3812400" cy="5378040"/>
          </a:xfrm>
          <a:prstGeom prst="rect">
            <a:avLst/>
          </a:prstGeom>
          <a:ln w="0">
            <a:noFill/>
          </a:ln>
        </p:spPr>
      </p:pic>
      <p:sp>
        <p:nvSpPr>
          <p:cNvPr id="490" name="CustomShape 3"/>
          <p:cNvSpPr/>
          <p:nvPr/>
        </p:nvSpPr>
        <p:spPr>
          <a:xfrm>
            <a:off x="864000" y="360000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4"/>
          <p:cNvSpPr/>
          <p:nvPr/>
        </p:nvSpPr>
        <p:spPr>
          <a:xfrm>
            <a:off x="2736000" y="345600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5"/>
          <p:cNvSpPr/>
          <p:nvPr/>
        </p:nvSpPr>
        <p:spPr>
          <a:xfrm>
            <a:off x="0" y="6361920"/>
            <a:ext cx="913716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COLLETTORI:  «MEDIALI»                        «MEDI»</a:t>
            </a:r>
            <a:r>
              <a:rPr b="1" lang="it-IT" sz="24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493" name="Picture 2" descr="C:\Users\principale\Desktop\MICHELE\LINFOSCINTIGRAFIA LINFEDEMA\NORMALE\Cenni Marina 04-05-1960\2015-11-26\AA.jpg"/>
          <p:cNvPicPr/>
          <p:nvPr/>
        </p:nvPicPr>
        <p:blipFill>
          <a:blip r:embed="rId2"/>
          <a:srcRect l="48310" t="8283" r="0" b="6440"/>
          <a:stretch/>
        </p:blipFill>
        <p:spPr>
          <a:xfrm>
            <a:off x="4007160" y="1039320"/>
            <a:ext cx="4250880" cy="5330880"/>
          </a:xfrm>
          <a:prstGeom prst="rect">
            <a:avLst/>
          </a:prstGeom>
          <a:ln w="0">
            <a:noFill/>
          </a:ln>
        </p:spPr>
      </p:pic>
      <p:sp>
        <p:nvSpPr>
          <p:cNvPr id="494" name="CustomShape 6"/>
          <p:cNvSpPr/>
          <p:nvPr/>
        </p:nvSpPr>
        <p:spPr>
          <a:xfrm>
            <a:off x="6516360" y="3948480"/>
            <a:ext cx="146844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7"/>
          <p:cNvSpPr/>
          <p:nvPr/>
        </p:nvSpPr>
        <p:spPr>
          <a:xfrm>
            <a:off x="4322520" y="3890880"/>
            <a:ext cx="1539360" cy="15480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498" name="CustomShape 3"/>
          <p:cNvSpPr/>
          <p:nvPr/>
        </p:nvSpPr>
        <p:spPr>
          <a:xfrm>
            <a:off x="0" y="0"/>
            <a:ext cx="9132840" cy="89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COSA SI VALUTA: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2) I COLLETTORI LINFATICI PRINCIPALI.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499" name="Immagine 328" descr=""/>
          <p:cNvPicPr/>
          <p:nvPr/>
        </p:nvPicPr>
        <p:blipFill>
          <a:blip r:embed="rId1"/>
          <a:stretch/>
        </p:blipFill>
        <p:spPr>
          <a:xfrm>
            <a:off x="1440" y="1162080"/>
            <a:ext cx="9135360" cy="3726720"/>
          </a:xfrm>
          <a:prstGeom prst="rect">
            <a:avLst/>
          </a:prstGeom>
          <a:ln w="0">
            <a:noFill/>
          </a:ln>
        </p:spPr>
      </p:pic>
      <p:sp>
        <p:nvSpPr>
          <p:cNvPr id="500" name="CustomShape 4"/>
          <p:cNvSpPr/>
          <p:nvPr/>
        </p:nvSpPr>
        <p:spPr>
          <a:xfrm>
            <a:off x="720000" y="1728000"/>
            <a:ext cx="1072800" cy="28080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5"/>
          <p:cNvSpPr/>
          <p:nvPr/>
        </p:nvSpPr>
        <p:spPr>
          <a:xfrm>
            <a:off x="504000" y="2520000"/>
            <a:ext cx="1936800" cy="28080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6"/>
          <p:cNvSpPr/>
          <p:nvPr/>
        </p:nvSpPr>
        <p:spPr>
          <a:xfrm>
            <a:off x="504000" y="3096000"/>
            <a:ext cx="1936800" cy="28080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7"/>
          <p:cNvSpPr/>
          <p:nvPr/>
        </p:nvSpPr>
        <p:spPr>
          <a:xfrm>
            <a:off x="144000" y="3816000"/>
            <a:ext cx="4168800" cy="352800"/>
          </a:xfrm>
          <a:prstGeom prst="rect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8"/>
          <p:cNvSpPr/>
          <p:nvPr/>
        </p:nvSpPr>
        <p:spPr>
          <a:xfrm>
            <a:off x="5292000" y="1871640"/>
            <a:ext cx="2802240" cy="2775600"/>
          </a:xfrm>
          <a:prstGeom prst="ellipse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506" name="CustomShape 2"/>
          <p:cNvSpPr/>
          <p:nvPr/>
        </p:nvSpPr>
        <p:spPr>
          <a:xfrm>
            <a:off x="19440" y="7920"/>
            <a:ext cx="911736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3) ALTRI CIRCOLI SONO SEMPRE PATOLOGICI: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 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Laterali o Collaterali.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507" name="Immagine 336" descr=""/>
          <p:cNvPicPr/>
          <p:nvPr/>
        </p:nvPicPr>
        <p:blipFill>
          <a:blip r:embed="rId1"/>
          <a:srcRect l="0" t="5505" r="50265" b="10500"/>
          <a:stretch/>
        </p:blipFill>
        <p:spPr>
          <a:xfrm>
            <a:off x="338040" y="855720"/>
            <a:ext cx="4478760" cy="5751000"/>
          </a:xfrm>
          <a:prstGeom prst="rect">
            <a:avLst/>
          </a:prstGeom>
          <a:ln w="0">
            <a:noFill/>
          </a:ln>
        </p:spPr>
      </p:pic>
      <p:pic>
        <p:nvPicPr>
          <p:cNvPr id="508" name="Immagine 337" descr=""/>
          <p:cNvPicPr/>
          <p:nvPr/>
        </p:nvPicPr>
        <p:blipFill>
          <a:blip r:embed="rId2"/>
          <a:srcRect l="0" t="5404" r="50265" b="10601"/>
          <a:stretch/>
        </p:blipFill>
        <p:spPr>
          <a:xfrm>
            <a:off x="4578480" y="855720"/>
            <a:ext cx="4478760" cy="5751000"/>
          </a:xfrm>
          <a:prstGeom prst="rect">
            <a:avLst/>
          </a:prstGeom>
          <a:ln w="0">
            <a:noFill/>
          </a:ln>
        </p:spPr>
      </p:pic>
      <p:sp>
        <p:nvSpPr>
          <p:cNvPr id="509" name="CustomShape 3"/>
          <p:cNvSpPr/>
          <p:nvPr/>
        </p:nvSpPr>
        <p:spPr>
          <a:xfrm>
            <a:off x="648000" y="4680000"/>
            <a:ext cx="1720800" cy="1864800"/>
          </a:xfrm>
          <a:prstGeom prst="ellipse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4"/>
          <p:cNvSpPr/>
          <p:nvPr/>
        </p:nvSpPr>
        <p:spPr>
          <a:xfrm>
            <a:off x="2880000" y="4680000"/>
            <a:ext cx="1720800" cy="1926720"/>
          </a:xfrm>
          <a:prstGeom prst="ellipse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5"/>
          <p:cNvSpPr/>
          <p:nvPr/>
        </p:nvSpPr>
        <p:spPr>
          <a:xfrm>
            <a:off x="7336440" y="4320000"/>
            <a:ext cx="1720800" cy="1926720"/>
          </a:xfrm>
          <a:prstGeom prst="ellipse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6"/>
          <p:cNvSpPr/>
          <p:nvPr/>
        </p:nvSpPr>
        <p:spPr>
          <a:xfrm>
            <a:off x="4896000" y="4386600"/>
            <a:ext cx="1720800" cy="1926720"/>
          </a:xfrm>
          <a:prstGeom prst="ellipse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7"/>
          <p:cNvSpPr/>
          <p:nvPr/>
        </p:nvSpPr>
        <p:spPr>
          <a:xfrm>
            <a:off x="576000" y="936000"/>
            <a:ext cx="9137160" cy="88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it-IT" sz="2000" spc="-1" strike="noStrike">
                <a:solidFill>
                  <a:srgbClr val="800000"/>
                </a:solidFill>
                <a:latin typeface="Arial"/>
                <a:ea typeface="DejaVu Sans"/>
              </a:rPr>
              <a:t>SUPERFICIALE                                  PROFONDO</a:t>
            </a:r>
            <a:r>
              <a:rPr b="1" lang="it-IT" sz="20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ustomShape 1"/>
          <p:cNvSpPr/>
          <p:nvPr/>
        </p:nvSpPr>
        <p:spPr>
          <a:xfrm>
            <a:off x="19440" y="7920"/>
            <a:ext cx="911736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) ALTRI CIRCOLI (PATOLOGICI):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collettore ANTERIORE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515" name="Picture 2" descr="E:\Biancofiori Sara 28-04-1996\13zz.jpg"/>
          <p:cNvPicPr/>
          <p:nvPr/>
        </p:nvPicPr>
        <p:blipFill>
          <a:blip r:embed="rId1"/>
          <a:srcRect l="0" t="7322" r="52917" b="5860"/>
          <a:stretch/>
        </p:blipFill>
        <p:spPr>
          <a:xfrm>
            <a:off x="-4680" y="559440"/>
            <a:ext cx="4243680" cy="62312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3" descr="E:\Biancofiori Sara 28-04-1996\AA3DX.jpg"/>
          <p:cNvPicPr/>
          <p:nvPr/>
        </p:nvPicPr>
        <p:blipFill>
          <a:blip r:embed="rId2"/>
          <a:srcRect l="2102" t="11312" r="7936" b="3635"/>
          <a:stretch/>
        </p:blipFill>
        <p:spPr>
          <a:xfrm>
            <a:off x="3165840" y="644760"/>
            <a:ext cx="5973480" cy="4290120"/>
          </a:xfrm>
          <a:prstGeom prst="rect">
            <a:avLst/>
          </a:prstGeom>
          <a:ln w="0">
            <a:noFill/>
          </a:ln>
        </p:spPr>
      </p:pic>
      <p:sp>
        <p:nvSpPr>
          <p:cNvPr id="517" name="CustomShape 2"/>
          <p:cNvSpPr/>
          <p:nvPr/>
        </p:nvSpPr>
        <p:spPr>
          <a:xfrm>
            <a:off x="1331280" y="515736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3"/>
          <p:cNvSpPr/>
          <p:nvPr/>
        </p:nvSpPr>
        <p:spPr>
          <a:xfrm>
            <a:off x="2348280" y="514656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4"/>
          <p:cNvSpPr/>
          <p:nvPr/>
        </p:nvSpPr>
        <p:spPr>
          <a:xfrm rot="10800000">
            <a:off x="3497400" y="558360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19440" y="7920"/>
            <a:ext cx="911736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3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) ALTRI CIRCOLI (PATOLOGICI):</a:t>
            </a:r>
            <a:r>
              <a:rPr b="0" lang="it-IT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collettore POSTERIORE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                                                         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estremamente raro.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521" name="Picture 3" descr="E:\Martini Donatella 07-09-1966\06aa.jpg"/>
          <p:cNvPicPr/>
          <p:nvPr/>
        </p:nvPicPr>
        <p:blipFill>
          <a:blip r:embed="rId1"/>
          <a:srcRect l="0" t="7322" r="52457" b="6264"/>
          <a:stretch/>
        </p:blipFill>
        <p:spPr>
          <a:xfrm>
            <a:off x="80280" y="502200"/>
            <a:ext cx="4596120" cy="63504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E:\Martini Donatella 07-09-1966\ZZ3.jpg"/>
          <p:cNvPicPr/>
          <p:nvPr/>
        </p:nvPicPr>
        <p:blipFill>
          <a:blip r:embed="rId2"/>
          <a:srcRect l="2869" t="22225" r="47543" b="12927"/>
          <a:stretch/>
        </p:blipFill>
        <p:spPr>
          <a:xfrm>
            <a:off x="4687920" y="1456560"/>
            <a:ext cx="4469760" cy="491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19440" y="7920"/>
            <a:ext cx="911736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3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) ALTRI CIRCOLI (PATOLOGICI):</a:t>
            </a:r>
            <a:r>
              <a:rPr b="0" lang="it-IT" sz="24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collettore LATERALE,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frequente in arti di grandi dimensioni, con o senza DBF.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                                                         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524" name="Picture 2" descr="E:\ESAMI\Rusconi Chiara 16-09-1964i\2014-12-04\04.jpg"/>
          <p:cNvPicPr/>
          <p:nvPr/>
        </p:nvPicPr>
        <p:blipFill>
          <a:blip r:embed="rId1"/>
          <a:srcRect l="0" t="10017" r="50002" b="7677"/>
          <a:stretch/>
        </p:blipFill>
        <p:spPr>
          <a:xfrm>
            <a:off x="90360" y="2175120"/>
            <a:ext cx="3410640" cy="466632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2" descr="E:\ESAMI\Piccini Arianna 21-07-2008i\06aa.jpg"/>
          <p:cNvPicPr/>
          <p:nvPr/>
        </p:nvPicPr>
        <p:blipFill>
          <a:blip r:embed="rId2"/>
          <a:srcRect l="0" t="17835" r="54158" b="6027"/>
          <a:stretch/>
        </p:blipFill>
        <p:spPr>
          <a:xfrm>
            <a:off x="5417640" y="2853000"/>
            <a:ext cx="3593520" cy="399960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3" descr="E:\ESAMI\Piccini Arianna 21-07-2008i\SS1.jpg"/>
          <p:cNvPicPr/>
          <p:nvPr/>
        </p:nvPicPr>
        <p:blipFill>
          <a:blip r:embed="rId3"/>
          <a:srcRect l="3883" t="27523" r="9210" b="17370"/>
          <a:stretch/>
        </p:blipFill>
        <p:spPr>
          <a:xfrm>
            <a:off x="2476800" y="836640"/>
            <a:ext cx="6661800" cy="3207600"/>
          </a:xfrm>
          <a:prstGeom prst="rect">
            <a:avLst/>
          </a:prstGeom>
          <a:ln w="0">
            <a:noFill/>
          </a:ln>
        </p:spPr>
      </p:pic>
      <p:sp>
        <p:nvSpPr>
          <p:cNvPr id="527" name="CustomShape 2"/>
          <p:cNvSpPr/>
          <p:nvPr/>
        </p:nvSpPr>
        <p:spPr>
          <a:xfrm>
            <a:off x="6372360" y="522936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3"/>
          <p:cNvSpPr/>
          <p:nvPr/>
        </p:nvSpPr>
        <p:spPr>
          <a:xfrm>
            <a:off x="397080" y="5251680"/>
            <a:ext cx="928800" cy="1432800"/>
          </a:xfrm>
          <a:prstGeom prst="ellipse">
            <a:avLst/>
          </a:prstGeom>
          <a:noFill/>
          <a:ln w="2916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-24480" y="16200"/>
            <a:ext cx="9137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COSA SI VALUTA: 3) ALTRI CIRCOLI «SPECIALI» (rari)</a:t>
            </a:r>
            <a:r>
              <a:rPr b="1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30" name="Picture 2" descr="E:\ESAMI\Mancin Catia 05-03-1971\2015-03-12\04.jpg"/>
          <p:cNvPicPr/>
          <p:nvPr/>
        </p:nvPicPr>
        <p:blipFill>
          <a:blip r:embed="rId1"/>
          <a:srcRect l="284" t="9016" r="50002" b="2502"/>
          <a:stretch/>
        </p:blipFill>
        <p:spPr>
          <a:xfrm>
            <a:off x="59760" y="620640"/>
            <a:ext cx="4498200" cy="6051240"/>
          </a:xfrm>
          <a:prstGeom prst="rect">
            <a:avLst/>
          </a:prstGeom>
          <a:ln w="0">
            <a:noFill/>
          </a:ln>
        </p:spPr>
      </p:pic>
      <p:sp>
        <p:nvSpPr>
          <p:cNvPr id="531" name="CustomShape 2"/>
          <p:cNvSpPr/>
          <p:nvPr/>
        </p:nvSpPr>
        <p:spPr>
          <a:xfrm>
            <a:off x="395640" y="1268640"/>
            <a:ext cx="641880" cy="1286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3"/>
          <p:cNvSpPr/>
          <p:nvPr/>
        </p:nvSpPr>
        <p:spPr>
          <a:xfrm>
            <a:off x="4564080" y="620640"/>
            <a:ext cx="4521960" cy="21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ARTI INFERIORI: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PRESENZA DI «LINFONODI LATERALI»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RISPETTO GLI INGUINALI.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SONO ESPRESSIONE DI UN CIRCOLO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COLLATERALE, CHE DALLA RADICE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DELLA COSCIA DECORRE LUNGO IL FIANCO, DIRETAMENTE IN ADDOME.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33" name="Picture 2" descr="E:\ESAMI\Crocetta Christian 02-10-1981\2012-09-20\05.jpg"/>
          <p:cNvPicPr/>
          <p:nvPr/>
        </p:nvPicPr>
        <p:blipFill>
          <a:blip r:embed="rId2"/>
          <a:srcRect l="0" t="6264" r="50002" b="46868"/>
          <a:stretch/>
        </p:blipFill>
        <p:spPr>
          <a:xfrm>
            <a:off x="4547520" y="3141000"/>
            <a:ext cx="4506120" cy="3207960"/>
          </a:xfrm>
          <a:prstGeom prst="rect">
            <a:avLst/>
          </a:prstGeom>
          <a:ln w="0">
            <a:noFill/>
          </a:ln>
        </p:spPr>
      </p:pic>
      <p:sp>
        <p:nvSpPr>
          <p:cNvPr id="534" name="CustomShape 4"/>
          <p:cNvSpPr/>
          <p:nvPr/>
        </p:nvSpPr>
        <p:spPr>
          <a:xfrm flipH="1">
            <a:off x="5273280" y="2744280"/>
            <a:ext cx="1542960" cy="214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ustomShape 1"/>
          <p:cNvSpPr/>
          <p:nvPr/>
        </p:nvSpPr>
        <p:spPr>
          <a:xfrm>
            <a:off x="0" y="2520"/>
            <a:ext cx="9137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COSA SI VALUTA: 3) ALTRI CIRCOLI SPECIALI (rari).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536" name="Picture 3" descr="E:\ESAMI\Fabris Moreno 13-04-1971\Arti SUP\2015-03-13\04.jpg"/>
          <p:cNvPicPr/>
          <p:nvPr/>
        </p:nvPicPr>
        <p:blipFill>
          <a:blip r:embed="rId1"/>
          <a:srcRect l="0" t="6769" r="49671" b="34546"/>
          <a:stretch/>
        </p:blipFill>
        <p:spPr>
          <a:xfrm>
            <a:off x="59760" y="464040"/>
            <a:ext cx="4536000" cy="4018680"/>
          </a:xfrm>
          <a:prstGeom prst="rect">
            <a:avLst/>
          </a:prstGeom>
          <a:ln w="0">
            <a:noFill/>
          </a:ln>
        </p:spPr>
      </p:pic>
      <p:sp>
        <p:nvSpPr>
          <p:cNvPr id="537" name="CustomShape 2"/>
          <p:cNvSpPr/>
          <p:nvPr/>
        </p:nvSpPr>
        <p:spPr>
          <a:xfrm>
            <a:off x="3953880" y="836640"/>
            <a:ext cx="641880" cy="128628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8" name="Picture 4" descr="E:\ESAMI\Fabris Moreno 13-04-1971\Arti SUP\2015-03-13\04.jpg"/>
          <p:cNvPicPr/>
          <p:nvPr/>
        </p:nvPicPr>
        <p:blipFill>
          <a:blip r:embed="rId2"/>
          <a:srcRect l="53117" t="23234" r="-53117" b="38383"/>
          <a:stretch/>
        </p:blipFill>
        <p:spPr>
          <a:xfrm>
            <a:off x="4224600" y="3789000"/>
            <a:ext cx="10505160" cy="2914200"/>
          </a:xfrm>
          <a:prstGeom prst="rect">
            <a:avLst/>
          </a:prstGeom>
          <a:ln w="0">
            <a:noFill/>
          </a:ln>
        </p:spPr>
      </p:pic>
      <p:sp>
        <p:nvSpPr>
          <p:cNvPr id="539" name="CustomShape 3"/>
          <p:cNvSpPr/>
          <p:nvPr/>
        </p:nvSpPr>
        <p:spPr>
          <a:xfrm flipH="1">
            <a:off x="4420800" y="3706200"/>
            <a:ext cx="2423880" cy="940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4"/>
          <p:cNvSpPr/>
          <p:nvPr/>
        </p:nvSpPr>
        <p:spPr>
          <a:xfrm>
            <a:off x="4572000" y="474480"/>
            <a:ext cx="4565880" cy="292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ARTI SUPERIORI: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 VIE MASCAGNI (ventrale) e CAPLAN (dorsale). PRESENZA DELLA RADIOATTIVITA’ NEL VERSANTE LATERALE, SPECIE IN POSTERIORE DEL BRACCIO, ESPRESSIONE DI UN CIRCOLO COLLATERALE CHE NON SCARICA  AI LINFONODI DELL’ASCELLA, MA IN SOVRACLAVEARI.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0" y="2520"/>
            <a:ext cx="9137880" cy="56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3) I CIRCOLI LINFATICI SUPERFICIALI NEL PAZIENTE OBESO; 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PROPRIO PERCHE’ I COLLETTORI SUPERFICIALI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SONO ANCORATI AL SOTTO-CUTANEO, QUESTI SEGUONO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L’ANDAMENTO DELLE 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PIEGHE DI GRASSO STESSO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CHE SI FORMANO.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COSI’ 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«DONNE CURVY»: </a:t>
            </a: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I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COLLETTORI MEDIALI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CONVERGONO DALLA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PERIFERIA ALL’INGUINE.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«GRANDE OBESI»: </a:t>
            </a: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COLLETTORI MEDIALI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MOSTRANO TANTE CURVE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QUANTE SONO LE PIEGHE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002060"/>
                </a:solidFill>
                <a:latin typeface="Arial"/>
                <a:ea typeface="DejaVu Sans"/>
              </a:rPr>
              <a:t>DEL GRASSO.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42" name="Picture 3" descr="E:\ESAMI\Sabbadini Giorgio 26-10-1953\2017-05-25\bb.jpg"/>
          <p:cNvPicPr/>
          <p:nvPr/>
        </p:nvPicPr>
        <p:blipFill>
          <a:blip r:embed="rId1"/>
          <a:srcRect l="0" t="7098" r="52724" b="5553"/>
          <a:stretch/>
        </p:blipFill>
        <p:spPr>
          <a:xfrm>
            <a:off x="4387320" y="1196640"/>
            <a:ext cx="4746960" cy="534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CustomShape 1"/>
          <p:cNvSpPr/>
          <p:nvPr/>
        </p:nvSpPr>
        <p:spPr>
          <a:xfrm>
            <a:off x="0" y="0"/>
            <a:ext cx="9137880" cy="654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4400" spc="-1" strike="noStrike">
                <a:solidFill>
                  <a:srgbClr val="ff0000"/>
                </a:solidFill>
                <a:latin typeface="Arial"/>
                <a:ea typeface="DejaVu Sans"/>
              </a:rPr>
              <a:t>LA FISICA DEI FLUIDI?</a:t>
            </a:r>
            <a:endParaRPr b="0" lang="it-IT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UN FLUIDO ALL’INTERNO DI UN RECIPIENTE A COLONNA (ARTI), ESERCITA UNA FORZA CHE E’ DATA: DAL SUO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PESO,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PER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L’ALTEZZA DEL LIQUIDO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, PER LA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PRESSIONE ATMOSFERICA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TALE FORZA SI ESERCITA ALLA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BASE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E SULLE 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PARETI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DEL CONTENITORE”.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3399"/>
                </a:solidFill>
                <a:latin typeface="Arial"/>
                <a:ea typeface="DejaVu Sans"/>
              </a:rPr>
              <a:t>COSI' LA FUNZIONALITA’ DEL CIRCOLO LINFATICO SUPERFICIALE/PROFONDO, E’ CONDIZIONATA PROPRIO DALLA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QUANTITA’ DI LIQUIDO</a:t>
            </a:r>
            <a:r>
              <a:rPr b="1" lang="it-IT" sz="2800" spc="-1" strike="noStrike">
                <a:solidFill>
                  <a:srgbClr val="ff3399"/>
                </a:solidFill>
                <a:latin typeface="Arial"/>
                <a:ea typeface="DejaVu Sans"/>
              </a:rPr>
              <a:t>, CHE E’ PRESENTE IN QUEL MOMENTO NELL’ARTO, PER LE FORZE CHE ESERCITA E CHE SI MANIFESTANO SU TUTTE LE STRUTTURE DELL'ARTO STESSO.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0" y="0"/>
            <a:ext cx="91378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4) CIRCOLI «NON LINFATICI»!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544" name="Immagine 4" descr=""/>
          <p:cNvPicPr/>
          <p:nvPr/>
        </p:nvPicPr>
        <p:blipFill>
          <a:blip r:embed="rId1"/>
          <a:srcRect l="0" t="12989" r="50452" b="10447"/>
          <a:stretch/>
        </p:blipFill>
        <p:spPr>
          <a:xfrm>
            <a:off x="106560" y="836640"/>
            <a:ext cx="4603320" cy="5898600"/>
          </a:xfrm>
          <a:prstGeom prst="rect">
            <a:avLst/>
          </a:prstGeom>
          <a:ln w="0">
            <a:noFill/>
          </a:ln>
        </p:spPr>
      </p:pic>
      <p:sp>
        <p:nvSpPr>
          <p:cNvPr id="545" name="CustomShape 2"/>
          <p:cNvSpPr/>
          <p:nvPr/>
        </p:nvSpPr>
        <p:spPr>
          <a:xfrm rot="10800000">
            <a:off x="1721160" y="198900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3"/>
          <p:cNvSpPr/>
          <p:nvPr/>
        </p:nvSpPr>
        <p:spPr>
          <a:xfrm rot="10800000">
            <a:off x="1898280" y="300312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4"/>
          <p:cNvSpPr/>
          <p:nvPr/>
        </p:nvSpPr>
        <p:spPr>
          <a:xfrm rot="10800000">
            <a:off x="1928520" y="429912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5"/>
          <p:cNvSpPr/>
          <p:nvPr/>
        </p:nvSpPr>
        <p:spPr>
          <a:xfrm>
            <a:off x="4716000" y="836640"/>
            <a:ext cx="4314240" cy="566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INSUFF VENOSA: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ALTERA LE PRESSIONI E LA PERMEABILITA’ DELLE VENE, CHE FAVORISCE L’ENTRATA DELLE MICROSFERE NELLA «VENA PRINCIPALE» LA SAFENA.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COSI’ VEDIAMO PROPRIO LA RADIOATTIVITA’ LUNGO TUTTO IL DECORSO DELLA VENA SAFENA, CHE SIMULA IL COLLETTORE MEDIALE SUPERFICIALE ED I LINFONODI ALLA RADICE DELL’ARTO, PELVICI E PARA-AORTICI, CON I VALORI DELLA RADIOATTIVITA’ ALLA RADICE DEGLIA ARTI, CHE RISULTANO «NORMALI» E CON LA NORMALE CONCENTRAZIONE AL PARENCHIMA EPATICO.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Es: FLEBO-LINFEDEMA.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550" name="Immagine 345" descr=""/>
          <p:cNvPicPr/>
          <p:nvPr/>
        </p:nvPicPr>
        <p:blipFill>
          <a:blip r:embed="rId1"/>
          <a:srcRect l="2642" t="5250" r="50279" b="3406"/>
          <a:stretch/>
        </p:blipFill>
        <p:spPr>
          <a:xfrm>
            <a:off x="519120" y="1357200"/>
            <a:ext cx="3725280" cy="5500080"/>
          </a:xfrm>
          <a:prstGeom prst="rect">
            <a:avLst/>
          </a:prstGeom>
          <a:ln w="0">
            <a:noFill/>
          </a:ln>
        </p:spPr>
      </p:pic>
      <p:pic>
        <p:nvPicPr>
          <p:cNvPr id="551" name="Immagine 346" descr=""/>
          <p:cNvPicPr/>
          <p:nvPr/>
        </p:nvPicPr>
        <p:blipFill>
          <a:blip r:embed="rId2"/>
          <a:srcRect l="2642" t="2103" r="60650" b="27549"/>
          <a:stretch/>
        </p:blipFill>
        <p:spPr>
          <a:xfrm>
            <a:off x="5616000" y="1223640"/>
            <a:ext cx="3369960" cy="4914720"/>
          </a:xfrm>
          <a:prstGeom prst="rect">
            <a:avLst/>
          </a:prstGeom>
          <a:ln w="0">
            <a:noFill/>
          </a:ln>
        </p:spPr>
      </p:pic>
      <p:sp>
        <p:nvSpPr>
          <p:cNvPr id="552" name="CustomShape 2"/>
          <p:cNvSpPr/>
          <p:nvPr/>
        </p:nvSpPr>
        <p:spPr>
          <a:xfrm>
            <a:off x="1152360" y="3240360"/>
            <a:ext cx="1143360" cy="301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3"/>
          <p:cNvSpPr/>
          <p:nvPr/>
        </p:nvSpPr>
        <p:spPr>
          <a:xfrm>
            <a:off x="2448360" y="3240360"/>
            <a:ext cx="1143360" cy="301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4"/>
          <p:cNvSpPr/>
          <p:nvPr/>
        </p:nvSpPr>
        <p:spPr>
          <a:xfrm>
            <a:off x="6192720" y="3024720"/>
            <a:ext cx="1143360" cy="1863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5"/>
          <p:cNvSpPr/>
          <p:nvPr/>
        </p:nvSpPr>
        <p:spPr>
          <a:xfrm>
            <a:off x="7416360" y="2951640"/>
            <a:ext cx="1143360" cy="186408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6"/>
          <p:cNvSpPr/>
          <p:nvPr/>
        </p:nvSpPr>
        <p:spPr>
          <a:xfrm>
            <a:off x="14400" y="79920"/>
            <a:ext cx="911844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5) EVENTUALI ACCUMULI AI TESSUTI MOLLI (DERMAL BACK FLOW) possono arrivare al 70% della radioattività iniettata.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557" name="CustomShape 7"/>
          <p:cNvSpPr/>
          <p:nvPr/>
        </p:nvSpPr>
        <p:spPr>
          <a:xfrm>
            <a:off x="510840" y="5209200"/>
            <a:ext cx="713160" cy="92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CustomShape 8"/>
          <p:cNvSpPr/>
          <p:nvPr/>
        </p:nvSpPr>
        <p:spPr>
          <a:xfrm>
            <a:off x="3522960" y="5209200"/>
            <a:ext cx="713160" cy="92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560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561" name="Immagine 354" descr=""/>
          <p:cNvPicPr/>
          <p:nvPr/>
        </p:nvPicPr>
        <p:blipFill>
          <a:blip r:embed="rId1"/>
          <a:srcRect l="1845" t="15851" r="4800" b="4355"/>
          <a:stretch/>
        </p:blipFill>
        <p:spPr>
          <a:xfrm>
            <a:off x="0" y="3024000"/>
            <a:ext cx="5883120" cy="3817440"/>
          </a:xfrm>
          <a:prstGeom prst="rect">
            <a:avLst/>
          </a:prstGeom>
          <a:ln w="0">
            <a:noFill/>
          </a:ln>
        </p:spPr>
      </p:pic>
      <p:sp>
        <p:nvSpPr>
          <p:cNvPr id="562" name="CustomShape 3"/>
          <p:cNvSpPr/>
          <p:nvPr/>
        </p:nvSpPr>
        <p:spPr>
          <a:xfrm>
            <a:off x="-33480" y="-37440"/>
            <a:ext cx="916632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5) ACCUMULI AI TESSUTI MOLLI (DERMAL BACK FLOW)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ALLA SPECT-TC: ASPETTO A MANICOTTO.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563" name="Immagine 356" descr=""/>
          <p:cNvPicPr/>
          <p:nvPr/>
        </p:nvPicPr>
        <p:blipFill>
          <a:blip r:embed="rId2"/>
          <a:srcRect l="1047" t="11650" r="5598" b="3305"/>
          <a:stretch/>
        </p:blipFill>
        <p:spPr>
          <a:xfrm>
            <a:off x="3842280" y="838440"/>
            <a:ext cx="5304240" cy="366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>
            <a:off x="13680" y="0"/>
            <a:ext cx="9124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5) ACCUMULI AI TESSUTI MOLLI (DERMAL BACK FLOW), </a:t>
            </a: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CHE NELL’ARTO INFERIORE SUPERANO L’ARTO STESSO, COINVOLGENDO ANCHE I GLUTEI, I GENITALI ESTERNI MASCHILE/FEMMINILE E LA PARETE ADDOMINALE ANTERIORE, FINO ALLA OMBELICALE TRASVERSA.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65" name="Picture 3" descr="E:\ESAMI\Degano Marco 19-04-1962\2018-01-25\zz.jpg"/>
          <p:cNvPicPr/>
          <p:nvPr/>
        </p:nvPicPr>
        <p:blipFill>
          <a:blip r:embed="rId1"/>
          <a:srcRect l="0" t="8753" r="52457" b="6466"/>
          <a:stretch/>
        </p:blipFill>
        <p:spPr>
          <a:xfrm>
            <a:off x="31320" y="1114560"/>
            <a:ext cx="4284360" cy="5727240"/>
          </a:xfrm>
          <a:prstGeom prst="rect">
            <a:avLst/>
          </a:prstGeom>
          <a:ln w="0">
            <a:noFill/>
          </a:ln>
        </p:spPr>
      </p:pic>
      <p:pic>
        <p:nvPicPr>
          <p:cNvPr id="566" name="Picture 5" descr="E:\ESAMI\LAZZARINI P allo scroto\CCC.BMP"/>
          <p:cNvPicPr/>
          <p:nvPr/>
        </p:nvPicPr>
        <p:blipFill>
          <a:blip r:embed="rId2"/>
          <a:srcRect l="47568" t="4304" r="-1986" b="56234"/>
          <a:stretch/>
        </p:blipFill>
        <p:spPr>
          <a:xfrm>
            <a:off x="5190480" y="1452600"/>
            <a:ext cx="3947400" cy="2863800"/>
          </a:xfrm>
          <a:prstGeom prst="rect">
            <a:avLst/>
          </a:prstGeom>
          <a:ln w="0">
            <a:noFill/>
          </a:ln>
        </p:spPr>
      </p:pic>
      <p:sp>
        <p:nvSpPr>
          <p:cNvPr id="567" name="CustomShape 2"/>
          <p:cNvSpPr/>
          <p:nvPr/>
        </p:nvSpPr>
        <p:spPr>
          <a:xfrm>
            <a:off x="60120" y="371700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00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3"/>
          <p:cNvSpPr/>
          <p:nvPr/>
        </p:nvSpPr>
        <p:spPr>
          <a:xfrm rot="10800000">
            <a:off x="4152960" y="343512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13680" y="0"/>
            <a:ext cx="9124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5) NEI PAZIENTI OBESI L’ACCUMULI AI TESSUTI MOLLI (DERMAL BACK FLOW),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SEGUE L’ANDAMENTO DELLE PIEGHE DI GRASSO, RISULTANDO MASSIMO NELLA ZONA PIU’ DECLIVE DELLA PIEGA STESSA, CON IL CLASSICO ASPETTO A “GRADINO ROVESCIATO”.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570" name="CustomShape 2"/>
          <p:cNvSpPr/>
          <p:nvPr/>
        </p:nvSpPr>
        <p:spPr>
          <a:xfrm rot="10800000">
            <a:off x="7097760" y="539748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71" name="Picture 3" descr="E:\ESAMI\Sabbadini Giorgio 26-10-1953\2017-05-25\bb.jpg"/>
          <p:cNvPicPr/>
          <p:nvPr/>
        </p:nvPicPr>
        <p:blipFill>
          <a:blip r:embed="rId1"/>
          <a:srcRect l="0" t="7098" r="52724" b="5553"/>
          <a:stretch/>
        </p:blipFill>
        <p:spPr>
          <a:xfrm>
            <a:off x="2202120" y="1198800"/>
            <a:ext cx="4746960" cy="5348880"/>
          </a:xfrm>
          <a:prstGeom prst="rect">
            <a:avLst/>
          </a:prstGeom>
          <a:ln w="0">
            <a:noFill/>
          </a:ln>
        </p:spPr>
      </p:pic>
      <p:sp>
        <p:nvSpPr>
          <p:cNvPr id="572" name="CustomShape 3"/>
          <p:cNvSpPr/>
          <p:nvPr/>
        </p:nvSpPr>
        <p:spPr>
          <a:xfrm rot="19041000">
            <a:off x="2992320" y="6092640"/>
            <a:ext cx="85788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0066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13680" y="0"/>
            <a:ext cx="9124200" cy="12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0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5) DBF LINFOSCINTIGRAFICO PRESENTE SOLO NEI PIANI POSTERIORI </a:t>
            </a:r>
            <a:r>
              <a:rPr b="1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DELL’ARTO: </a:t>
            </a:r>
            <a:r>
              <a:rPr b="1" lang="it-IT" sz="1800" spc="-1" strike="noStrike">
                <a:solidFill>
                  <a:srgbClr val="7030a0"/>
                </a:solidFill>
                <a:latin typeface="Arial"/>
                <a:ea typeface="DejaVu Sans"/>
              </a:rPr>
              <a:t>SIAMO SICURI CHE SI TRATTA DI UN LINFEDEMA DEL DISTRETTO SUPERFICIALE/PROFONDO O NON SIA INVECE UN’ALTRA COSA? (EDEMA LIBERO? EDEMA DA INSUFF. VENOSA? ALTRO?).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574" name="Picture 2" descr="E:\De La Palme Adiana 11-12-1965\13zz.jpg"/>
          <p:cNvPicPr/>
          <p:nvPr/>
        </p:nvPicPr>
        <p:blipFill>
          <a:blip r:embed="rId1"/>
          <a:srcRect l="0" t="8964" r="721" b="6062"/>
          <a:stretch/>
        </p:blipFill>
        <p:spPr>
          <a:xfrm>
            <a:off x="303120" y="1182240"/>
            <a:ext cx="8544960" cy="5556240"/>
          </a:xfrm>
          <a:prstGeom prst="rect">
            <a:avLst/>
          </a:prstGeom>
          <a:ln w="0">
            <a:noFill/>
          </a:ln>
        </p:spPr>
      </p:pic>
      <p:sp>
        <p:nvSpPr>
          <p:cNvPr id="575" name="CustomShape 2"/>
          <p:cNvSpPr/>
          <p:nvPr/>
        </p:nvSpPr>
        <p:spPr>
          <a:xfrm rot="10800000">
            <a:off x="4001400" y="5666760"/>
            <a:ext cx="930600" cy="569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ff33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577" name="CustomShape 2"/>
          <p:cNvSpPr/>
          <p:nvPr/>
        </p:nvSpPr>
        <p:spPr>
          <a:xfrm>
            <a:off x="3960" y="7920"/>
            <a:ext cx="913284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6) I LINFONDI.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578" name="Immagine 360" descr=""/>
          <p:cNvPicPr/>
          <p:nvPr/>
        </p:nvPicPr>
        <p:blipFill>
          <a:blip r:embed="rId1">
            <a:lum contrast="-1000"/>
          </a:blip>
          <a:stretch/>
        </p:blipFill>
        <p:spPr>
          <a:xfrm>
            <a:off x="2520000" y="475920"/>
            <a:ext cx="5070600" cy="6348960"/>
          </a:xfrm>
          <a:prstGeom prst="rect">
            <a:avLst/>
          </a:prstGeom>
          <a:ln w="0">
            <a:noFill/>
          </a:ln>
        </p:spPr>
      </p:pic>
      <p:sp>
        <p:nvSpPr>
          <p:cNvPr id="579" name="CustomShape 3"/>
          <p:cNvSpPr/>
          <p:nvPr/>
        </p:nvSpPr>
        <p:spPr>
          <a:xfrm>
            <a:off x="3419640" y="5940000"/>
            <a:ext cx="1074960" cy="56052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CustomShape 4"/>
          <p:cNvSpPr/>
          <p:nvPr/>
        </p:nvSpPr>
        <p:spPr>
          <a:xfrm>
            <a:off x="2419200" y="4498920"/>
            <a:ext cx="207540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CustomShape 5"/>
          <p:cNvSpPr/>
          <p:nvPr/>
        </p:nvSpPr>
        <p:spPr>
          <a:xfrm>
            <a:off x="5724000" y="4121640"/>
            <a:ext cx="855360" cy="52524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CustomShape 6"/>
          <p:cNvSpPr/>
          <p:nvPr/>
        </p:nvSpPr>
        <p:spPr>
          <a:xfrm>
            <a:off x="5724000" y="3601800"/>
            <a:ext cx="143388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CustomShape 7"/>
          <p:cNvSpPr/>
          <p:nvPr/>
        </p:nvSpPr>
        <p:spPr>
          <a:xfrm>
            <a:off x="2595240" y="2091600"/>
            <a:ext cx="135936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8"/>
          <p:cNvSpPr/>
          <p:nvPr/>
        </p:nvSpPr>
        <p:spPr>
          <a:xfrm>
            <a:off x="2340000" y="3060000"/>
            <a:ext cx="145008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9"/>
          <p:cNvSpPr/>
          <p:nvPr/>
        </p:nvSpPr>
        <p:spPr>
          <a:xfrm>
            <a:off x="3146760" y="1260000"/>
            <a:ext cx="135936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587" name="CustomShape 2"/>
          <p:cNvSpPr/>
          <p:nvPr/>
        </p:nvSpPr>
        <p:spPr>
          <a:xfrm>
            <a:off x="44280" y="7920"/>
            <a:ext cx="908856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6) I LINFONDI: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SEDI NORMALI.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588" name="Immagine 364" descr=""/>
          <p:cNvPicPr/>
          <p:nvPr/>
        </p:nvPicPr>
        <p:blipFill>
          <a:blip r:embed="rId1"/>
          <a:srcRect l="1047" t="8555" r="5598" b="7454"/>
          <a:stretch/>
        </p:blipFill>
        <p:spPr>
          <a:xfrm>
            <a:off x="255600" y="858960"/>
            <a:ext cx="8415000" cy="5751000"/>
          </a:xfrm>
          <a:prstGeom prst="rect">
            <a:avLst/>
          </a:prstGeom>
          <a:ln w="0">
            <a:noFill/>
          </a:ln>
        </p:spPr>
      </p:pic>
      <p:sp>
        <p:nvSpPr>
          <p:cNvPr id="589" name="CustomShape 3"/>
          <p:cNvSpPr/>
          <p:nvPr/>
        </p:nvSpPr>
        <p:spPr>
          <a:xfrm>
            <a:off x="792720" y="2232720"/>
            <a:ext cx="1143360" cy="1863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4"/>
          <p:cNvSpPr/>
          <p:nvPr/>
        </p:nvSpPr>
        <p:spPr>
          <a:xfrm>
            <a:off x="2808360" y="2304360"/>
            <a:ext cx="1143360" cy="1863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5"/>
          <p:cNvSpPr/>
          <p:nvPr/>
        </p:nvSpPr>
        <p:spPr>
          <a:xfrm>
            <a:off x="5256720" y="2232720"/>
            <a:ext cx="1143360" cy="1863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6"/>
          <p:cNvSpPr/>
          <p:nvPr/>
        </p:nvSpPr>
        <p:spPr>
          <a:xfrm>
            <a:off x="7416360" y="2232360"/>
            <a:ext cx="1143360" cy="1863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7"/>
          <p:cNvSpPr/>
          <p:nvPr/>
        </p:nvSpPr>
        <p:spPr>
          <a:xfrm>
            <a:off x="5184360" y="4104360"/>
            <a:ext cx="85536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8"/>
          <p:cNvSpPr/>
          <p:nvPr/>
        </p:nvSpPr>
        <p:spPr>
          <a:xfrm>
            <a:off x="7776360" y="4104000"/>
            <a:ext cx="855360" cy="78300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596" name="CustomShape 2"/>
          <p:cNvSpPr/>
          <p:nvPr/>
        </p:nvSpPr>
        <p:spPr>
          <a:xfrm>
            <a:off x="0" y="7920"/>
            <a:ext cx="913284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7) ATTIVITA' EPATICA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:</a:t>
            </a:r>
            <a:r>
              <a:rPr b="1" lang="it-IT" sz="2000" spc="-1" strike="noStrike">
                <a:solidFill>
                  <a:srgbClr val="ff0000"/>
                </a:solidFill>
                <a:latin typeface="Arial"/>
                <a:ea typeface="DejaVu Sans"/>
              </a:rPr>
              <a:t> E’ PARAMETRO INDIRETTO DELLA QUANTITA’ DI LINFA CHE HA RAGGIUNTO IL CIRCOLO: a)ATTRAVERSO IL DOTTO TORACICO, b)SCHUNT LINFATICO-VENOSI.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597" name="Immagine 374" descr=""/>
          <p:cNvPicPr/>
          <p:nvPr/>
        </p:nvPicPr>
        <p:blipFill>
          <a:blip r:embed="rId1"/>
          <a:srcRect l="0" t="8402" r="52670" b="5505"/>
          <a:stretch/>
        </p:blipFill>
        <p:spPr>
          <a:xfrm>
            <a:off x="240840" y="1224360"/>
            <a:ext cx="3749040" cy="5378760"/>
          </a:xfrm>
          <a:prstGeom prst="rect">
            <a:avLst/>
          </a:prstGeom>
          <a:ln w="0">
            <a:noFill/>
          </a:ln>
        </p:spPr>
      </p:pic>
      <p:pic>
        <p:nvPicPr>
          <p:cNvPr id="598" name="Immagine 375" descr=""/>
          <p:cNvPicPr/>
          <p:nvPr/>
        </p:nvPicPr>
        <p:blipFill>
          <a:blip r:embed="rId2"/>
          <a:srcRect l="0" t="6303" r="50429" b="3406"/>
          <a:stretch/>
        </p:blipFill>
        <p:spPr>
          <a:xfrm>
            <a:off x="4823640" y="1080000"/>
            <a:ext cx="4167360" cy="5772600"/>
          </a:xfrm>
          <a:prstGeom prst="rect">
            <a:avLst/>
          </a:prstGeom>
          <a:ln w="0">
            <a:noFill/>
          </a:ln>
        </p:spPr>
      </p:pic>
      <p:sp>
        <p:nvSpPr>
          <p:cNvPr id="599" name="CustomShape 3"/>
          <p:cNvSpPr/>
          <p:nvPr/>
        </p:nvSpPr>
        <p:spPr>
          <a:xfrm>
            <a:off x="576360" y="1224360"/>
            <a:ext cx="1143360" cy="85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4"/>
          <p:cNvSpPr/>
          <p:nvPr/>
        </p:nvSpPr>
        <p:spPr>
          <a:xfrm>
            <a:off x="3024360" y="1290240"/>
            <a:ext cx="1143360" cy="85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5"/>
          <p:cNvSpPr/>
          <p:nvPr/>
        </p:nvSpPr>
        <p:spPr>
          <a:xfrm>
            <a:off x="5256360" y="1296360"/>
            <a:ext cx="1143360" cy="85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6"/>
          <p:cNvSpPr/>
          <p:nvPr/>
        </p:nvSpPr>
        <p:spPr>
          <a:xfrm>
            <a:off x="7776360" y="1296360"/>
            <a:ext cx="1143360" cy="85536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604" name="CustomShape 2"/>
          <p:cNvSpPr/>
          <p:nvPr/>
        </p:nvSpPr>
        <p:spPr>
          <a:xfrm>
            <a:off x="0" y="0"/>
            <a:ext cx="9136800" cy="83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6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8) GLI ACCUMULI ADDOMINALI.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ff0000"/>
                </a:solidFill>
                <a:latin typeface="Arial"/>
                <a:ea typeface="DejaVu Sans"/>
              </a:rPr>
              <a:t>Va sempre eseguita la SPET-TC.</a:t>
            </a:r>
            <a:endParaRPr b="0" lang="it-IT" sz="2600" spc="-1" strike="noStrike">
              <a:latin typeface="Arial"/>
            </a:endParaRPr>
          </a:p>
        </p:txBody>
      </p:sp>
      <p:pic>
        <p:nvPicPr>
          <p:cNvPr id="605" name="Immagine 382" descr=""/>
          <p:cNvPicPr/>
          <p:nvPr/>
        </p:nvPicPr>
        <p:blipFill>
          <a:blip r:embed="rId1"/>
          <a:srcRect l="0" t="8806" r="50279" b="4052"/>
          <a:stretch/>
        </p:blipFill>
        <p:spPr>
          <a:xfrm>
            <a:off x="72000" y="997200"/>
            <a:ext cx="4050360" cy="5399640"/>
          </a:xfrm>
          <a:prstGeom prst="rect">
            <a:avLst/>
          </a:prstGeom>
          <a:ln w="0">
            <a:noFill/>
          </a:ln>
        </p:spPr>
      </p:pic>
      <p:pic>
        <p:nvPicPr>
          <p:cNvPr id="606" name="Immagine 383" descr=""/>
          <p:cNvPicPr/>
          <p:nvPr/>
        </p:nvPicPr>
        <p:blipFill>
          <a:blip r:embed="rId2"/>
          <a:srcRect l="50512" t="27703" r="2409" b="26096"/>
          <a:stretch/>
        </p:blipFill>
        <p:spPr>
          <a:xfrm>
            <a:off x="5544000" y="360000"/>
            <a:ext cx="3558960" cy="2650680"/>
          </a:xfrm>
          <a:prstGeom prst="rect">
            <a:avLst/>
          </a:prstGeom>
          <a:ln w="0">
            <a:noFill/>
          </a:ln>
        </p:spPr>
      </p:pic>
      <p:pic>
        <p:nvPicPr>
          <p:cNvPr id="607" name="Immagine 384" descr=""/>
          <p:cNvPicPr/>
          <p:nvPr/>
        </p:nvPicPr>
        <p:blipFill>
          <a:blip r:embed="rId3"/>
          <a:srcRect l="1845" t="18002" r="8790" b="17699"/>
          <a:stretch/>
        </p:blipFill>
        <p:spPr>
          <a:xfrm>
            <a:off x="3744000" y="3888000"/>
            <a:ext cx="5385600" cy="2938680"/>
          </a:xfrm>
          <a:prstGeom prst="rect">
            <a:avLst/>
          </a:prstGeom>
          <a:ln w="0">
            <a:noFill/>
          </a:ln>
        </p:spPr>
      </p:pic>
      <p:sp>
        <p:nvSpPr>
          <p:cNvPr id="608" name="CustomShape 3"/>
          <p:cNvSpPr/>
          <p:nvPr/>
        </p:nvSpPr>
        <p:spPr>
          <a:xfrm>
            <a:off x="4248000" y="3041640"/>
            <a:ext cx="4856760" cy="83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0000cc"/>
                </a:solidFill>
                <a:latin typeface="Arial"/>
                <a:ea typeface="DejaVu Sans"/>
              </a:rPr>
              <a:t>LINFOCELE ADDOMINALE</a:t>
            </a:r>
            <a:endParaRPr b="0" lang="it-IT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0000cc"/>
                </a:solidFill>
                <a:latin typeface="Arial"/>
                <a:ea typeface="DejaVu Sans"/>
              </a:rPr>
              <a:t>SCONOSCIUTO (Ca.Ovaio).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609" name="Line 4"/>
          <p:cNvSpPr/>
          <p:nvPr/>
        </p:nvSpPr>
        <p:spPr>
          <a:xfrm flipH="1">
            <a:off x="3312000" y="846360"/>
            <a:ext cx="1440000" cy="1385640"/>
          </a:xfrm>
          <a:prstGeom prst="line">
            <a:avLst/>
          </a:prstGeom>
          <a:ln w="38160">
            <a:solidFill>
              <a:srgbClr val="cc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Line 5"/>
          <p:cNvSpPr/>
          <p:nvPr/>
        </p:nvSpPr>
        <p:spPr>
          <a:xfrm>
            <a:off x="288000" y="648000"/>
            <a:ext cx="720000" cy="1584000"/>
          </a:xfrm>
          <a:prstGeom prst="line">
            <a:avLst/>
          </a:prstGeom>
          <a:ln w="38160">
            <a:solidFill>
              <a:srgbClr val="cc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Line 6"/>
          <p:cNvSpPr/>
          <p:nvPr/>
        </p:nvSpPr>
        <p:spPr>
          <a:xfrm>
            <a:off x="5112000" y="846360"/>
            <a:ext cx="2160000" cy="953640"/>
          </a:xfrm>
          <a:prstGeom prst="line">
            <a:avLst/>
          </a:prstGeom>
          <a:ln w="38160">
            <a:solidFill>
              <a:srgbClr val="cc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0" y="0"/>
            <a:ext cx="91378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169560" y="2699640"/>
            <a:ext cx="1978200" cy="388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 95%   P 5%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57600" y="6335640"/>
            <a:ext cx="4962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17" name="CustomShape 4"/>
          <p:cNvSpPr/>
          <p:nvPr/>
        </p:nvSpPr>
        <p:spPr>
          <a:xfrm>
            <a:off x="1528920" y="5008680"/>
            <a:ext cx="339480" cy="3034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5"/>
          <p:cNvSpPr/>
          <p:nvPr/>
        </p:nvSpPr>
        <p:spPr>
          <a:xfrm>
            <a:off x="442800" y="5026680"/>
            <a:ext cx="302040" cy="31860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CustomShape 6"/>
          <p:cNvSpPr/>
          <p:nvPr/>
        </p:nvSpPr>
        <p:spPr>
          <a:xfrm>
            <a:off x="1110600" y="5023800"/>
            <a:ext cx="302040" cy="31860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7"/>
          <p:cNvSpPr/>
          <p:nvPr/>
        </p:nvSpPr>
        <p:spPr>
          <a:xfrm>
            <a:off x="709200" y="4998600"/>
            <a:ext cx="375840" cy="3747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8"/>
          <p:cNvSpPr/>
          <p:nvPr/>
        </p:nvSpPr>
        <p:spPr>
          <a:xfrm>
            <a:off x="5882040" y="3949560"/>
            <a:ext cx="2557440" cy="235152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9"/>
          <p:cNvSpPr/>
          <p:nvPr/>
        </p:nvSpPr>
        <p:spPr>
          <a:xfrm>
            <a:off x="5829120" y="3086280"/>
            <a:ext cx="3409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0"/>
          <p:cNvSpPr/>
          <p:nvPr/>
        </p:nvSpPr>
        <p:spPr>
          <a:xfrm>
            <a:off x="6428160" y="3094200"/>
            <a:ext cx="329760" cy="183384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1"/>
          <p:cNvSpPr/>
          <p:nvPr/>
        </p:nvSpPr>
        <p:spPr>
          <a:xfrm>
            <a:off x="6905520" y="5019120"/>
            <a:ext cx="339480" cy="3034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2"/>
          <p:cNvSpPr/>
          <p:nvPr/>
        </p:nvSpPr>
        <p:spPr>
          <a:xfrm>
            <a:off x="7335360" y="5011560"/>
            <a:ext cx="339480" cy="3034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3"/>
          <p:cNvSpPr/>
          <p:nvPr/>
        </p:nvSpPr>
        <p:spPr>
          <a:xfrm>
            <a:off x="5891400" y="5011560"/>
            <a:ext cx="302040" cy="31860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14"/>
          <p:cNvSpPr/>
          <p:nvPr/>
        </p:nvSpPr>
        <p:spPr>
          <a:xfrm>
            <a:off x="6455880" y="5011560"/>
            <a:ext cx="302040" cy="31860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5"/>
          <p:cNvSpPr/>
          <p:nvPr/>
        </p:nvSpPr>
        <p:spPr>
          <a:xfrm>
            <a:off x="5207760" y="6325560"/>
            <a:ext cx="3739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Mediale                                       Laterale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329" name="CustomShape 16"/>
          <p:cNvSpPr/>
          <p:nvPr/>
        </p:nvSpPr>
        <p:spPr>
          <a:xfrm>
            <a:off x="16920" y="-46080"/>
            <a:ext cx="912096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2e18b2"/>
                </a:solidFill>
                <a:latin typeface="Arial"/>
                <a:ea typeface="DejaVu Sans"/>
              </a:rPr>
              <a:t>e) molte informazioni che avevamo si sono rivelate FUORVIANTI </a:t>
            </a:r>
            <a:r>
              <a:rPr b="1" lang="it-IT" sz="2800" spc="-1" strike="noStrike">
                <a:solidFill>
                  <a:srgbClr val="000000"/>
                </a:solidFill>
                <a:latin typeface="Arial"/>
                <a:ea typeface="DejaVu Sans"/>
              </a:rPr>
              <a:t>ed hanno condizionato la diagnostica e la terapia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«MODELLO FUNZIONALE».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330" name="CustomShape 17"/>
          <p:cNvSpPr/>
          <p:nvPr/>
        </p:nvSpPr>
        <p:spPr>
          <a:xfrm>
            <a:off x="420120" y="3987360"/>
            <a:ext cx="2557440" cy="2351520"/>
          </a:xfrm>
          <a:prstGeom prst="donut">
            <a:avLst>
              <a:gd name="adj" fmla="val 12840"/>
            </a:avLst>
          </a:prstGeom>
          <a:solidFill>
            <a:srgbClr val="ffffff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8"/>
          <p:cNvSpPr/>
          <p:nvPr/>
        </p:nvSpPr>
        <p:spPr>
          <a:xfrm>
            <a:off x="381600" y="3150720"/>
            <a:ext cx="34092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9"/>
          <p:cNvSpPr/>
          <p:nvPr/>
        </p:nvSpPr>
        <p:spPr>
          <a:xfrm>
            <a:off x="2004840" y="5026680"/>
            <a:ext cx="339480" cy="303480"/>
          </a:xfrm>
          <a:prstGeom prst="flowChartConnector">
            <a:avLst/>
          </a:prstGeom>
          <a:solidFill>
            <a:srgbClr val="ffff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0"/>
          <p:cNvSpPr/>
          <p:nvPr/>
        </p:nvSpPr>
        <p:spPr>
          <a:xfrm>
            <a:off x="1232640" y="3178800"/>
            <a:ext cx="39600" cy="18417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21"/>
          <p:cNvSpPr/>
          <p:nvPr/>
        </p:nvSpPr>
        <p:spPr>
          <a:xfrm>
            <a:off x="401040" y="5054760"/>
            <a:ext cx="302040" cy="318600"/>
          </a:xfrm>
          <a:prstGeom prst="flowChartConnector">
            <a:avLst/>
          </a:prstGeom>
          <a:solidFill>
            <a:srgbClr val="ff0000"/>
          </a:solidFill>
          <a:ln w="25560">
            <a:solidFill>
              <a:srgbClr val="3a5f8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2"/>
          <p:cNvSpPr/>
          <p:nvPr/>
        </p:nvSpPr>
        <p:spPr>
          <a:xfrm>
            <a:off x="5518800" y="2622960"/>
            <a:ext cx="1978200" cy="388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2400" spc="-1" strike="noStrike">
                <a:solidFill>
                  <a:srgbClr val="000000"/>
                </a:solidFill>
                <a:latin typeface="Calibri"/>
                <a:ea typeface="Calibri"/>
              </a:rPr>
              <a:t>S 50%   P 50%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13" name="CustomShape 2"/>
          <p:cNvSpPr/>
          <p:nvPr/>
        </p:nvSpPr>
        <p:spPr>
          <a:xfrm>
            <a:off x="0" y="7920"/>
            <a:ext cx="9136800" cy="89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22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9) DOTTO TORACICO: </a:t>
            </a: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SBOCCO NELLA SUCCLAVIA SINISTRA PER IL VORTICE DELLE MICROSFERE, CREATO DALLA ELEVATA VELOCITA’ DELLA LINFA, SPECIE NELL’«IPERPLASIA LINFATICA».</a:t>
            </a:r>
            <a:endParaRPr b="0" lang="it-IT" sz="2200" spc="-1" strike="noStrike">
              <a:latin typeface="Arial"/>
            </a:endParaRPr>
          </a:p>
        </p:txBody>
      </p:sp>
      <p:pic>
        <p:nvPicPr>
          <p:cNvPr id="614" name="Immagine 392" descr=""/>
          <p:cNvPicPr/>
          <p:nvPr/>
        </p:nvPicPr>
        <p:blipFill>
          <a:blip r:embed="rId1"/>
          <a:srcRect l="0" t="8327" r="90" b="3292"/>
          <a:stretch/>
        </p:blipFill>
        <p:spPr>
          <a:xfrm>
            <a:off x="123120" y="1129680"/>
            <a:ext cx="8481240" cy="5699160"/>
          </a:xfrm>
          <a:prstGeom prst="rect">
            <a:avLst/>
          </a:prstGeom>
          <a:ln w="0">
            <a:noFill/>
          </a:ln>
        </p:spPr>
      </p:pic>
      <p:sp>
        <p:nvSpPr>
          <p:cNvPr id="615" name="CustomShape 3"/>
          <p:cNvSpPr/>
          <p:nvPr/>
        </p:nvSpPr>
        <p:spPr>
          <a:xfrm>
            <a:off x="5144040" y="1700640"/>
            <a:ext cx="640080" cy="63648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CustomShape 4"/>
          <p:cNvSpPr/>
          <p:nvPr/>
        </p:nvSpPr>
        <p:spPr>
          <a:xfrm>
            <a:off x="977040" y="1620000"/>
            <a:ext cx="640080" cy="71712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0" y="16200"/>
            <a:ext cx="9030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9) DOTTO TORACICO: DEFICIT.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618" name="Picture 2" descr="E:\ESAMI\Cantarutti Orietto 13-02-1955i\2019-04-19\zz.jpg"/>
          <p:cNvPicPr/>
          <p:nvPr/>
        </p:nvPicPr>
        <p:blipFill>
          <a:blip r:embed="rId1"/>
          <a:srcRect l="0" t="9293" r="530" b="0"/>
          <a:stretch/>
        </p:blipFill>
        <p:spPr>
          <a:xfrm>
            <a:off x="29880" y="642600"/>
            <a:ext cx="9110520" cy="6214680"/>
          </a:xfrm>
          <a:prstGeom prst="rect">
            <a:avLst/>
          </a:prstGeom>
          <a:ln w="0">
            <a:noFill/>
          </a:ln>
        </p:spPr>
      </p:pic>
      <p:sp>
        <p:nvSpPr>
          <p:cNvPr id="619" name="CustomShape 2"/>
          <p:cNvSpPr/>
          <p:nvPr/>
        </p:nvSpPr>
        <p:spPr>
          <a:xfrm>
            <a:off x="1907640" y="1196640"/>
            <a:ext cx="4978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Calibri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  <p:sp>
        <p:nvSpPr>
          <p:cNvPr id="620" name="CustomShape 3"/>
          <p:cNvSpPr/>
          <p:nvPr/>
        </p:nvSpPr>
        <p:spPr>
          <a:xfrm>
            <a:off x="6372360" y="1196640"/>
            <a:ext cx="10738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9600" spc="-1" strike="noStrike">
                <a:solidFill>
                  <a:srgbClr val="c00000"/>
                </a:solidFill>
                <a:latin typeface="Calibri"/>
                <a:ea typeface="DejaVu Sans"/>
              </a:rPr>
              <a:t>?</a:t>
            </a:r>
            <a:endParaRPr b="0" lang="it-IT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0" y="16200"/>
            <a:ext cx="91386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10) ATTIVITA’ AI LINFONODI MEDIASTINICI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: VIE LINFATICHE ALTERNATIVE (sub-freniche? Mammaria interna? Retro-crurale? ALTRO?) </a:t>
            </a:r>
            <a:r>
              <a:rPr b="1" lang="it-IT" sz="2400" spc="-1" strike="noStrike">
                <a:solidFill>
                  <a:srgbClr val="7030a0"/>
                </a:solidFill>
                <a:latin typeface="Arial"/>
                <a:ea typeface="DejaVu Sans"/>
              </a:rPr>
              <a:t>va eseguita sempre la SPECT-TC.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622" name="Picture 2" descr="E:\Tellan Corrado 27-02-1957\13zz.jpg"/>
          <p:cNvPicPr/>
          <p:nvPr/>
        </p:nvPicPr>
        <p:blipFill>
          <a:blip r:embed="rId1"/>
          <a:srcRect l="0" t="8762" r="657" b="5671"/>
          <a:stretch/>
        </p:blipFill>
        <p:spPr>
          <a:xfrm>
            <a:off x="142920" y="1215000"/>
            <a:ext cx="8744040" cy="5623920"/>
          </a:xfrm>
          <a:prstGeom prst="rect">
            <a:avLst/>
          </a:prstGeom>
          <a:ln w="0">
            <a:noFill/>
          </a:ln>
        </p:spPr>
      </p:pic>
      <p:sp>
        <p:nvSpPr>
          <p:cNvPr id="623" name="CustomShape 2"/>
          <p:cNvSpPr/>
          <p:nvPr/>
        </p:nvSpPr>
        <p:spPr>
          <a:xfrm>
            <a:off x="899640" y="1556640"/>
            <a:ext cx="1074600" cy="927720"/>
          </a:xfrm>
          <a:prstGeom prst="ellipse">
            <a:avLst/>
          </a:prstGeom>
          <a:noFill/>
          <a:ln w="29160">
            <a:solidFill>
              <a:srgbClr val="cc33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12960" y="0"/>
            <a:ext cx="91386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24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10) ATTIVITA’ AI LINFONODI MEDIASTINICI</a:t>
            </a: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: VIE LINFATICHE ALTERNATIVE (sub-freniche? Mammaria interna? Retro-crurale? ALTRO?)</a:t>
            </a:r>
            <a:endParaRPr b="0" lang="it-IT" sz="2400" spc="-1" strike="noStrike">
              <a:latin typeface="Arial"/>
            </a:endParaRPr>
          </a:p>
        </p:txBody>
      </p:sp>
      <p:pic>
        <p:nvPicPr>
          <p:cNvPr id="625" name="Picture 2" descr="E:\Tellan Corrado 27-02-1957\A13.jpg"/>
          <p:cNvPicPr/>
          <p:nvPr/>
        </p:nvPicPr>
        <p:blipFill>
          <a:blip r:embed="rId1"/>
          <a:srcRect l="1324" t="11514" r="7636" b="2221"/>
          <a:stretch/>
        </p:blipFill>
        <p:spPr>
          <a:xfrm>
            <a:off x="755640" y="1218600"/>
            <a:ext cx="7555320" cy="543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27" name="CustomShape 2"/>
          <p:cNvSpPr/>
          <p:nvPr/>
        </p:nvSpPr>
        <p:spPr>
          <a:xfrm>
            <a:off x="11880" y="0"/>
            <a:ext cx="9120960" cy="89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11) UPTAKE AI LINFONODI </a:t>
            </a:r>
            <a:r>
              <a:rPr b="0" lang="it-IT" sz="1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 </a:t>
            </a: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ALLA RADICE DELL'ARTO O «VALUTAZIONE FUNZIONALE».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28" name="Immagine 398" descr=""/>
          <p:cNvPicPr/>
          <p:nvPr/>
        </p:nvPicPr>
        <p:blipFill>
          <a:blip r:embed="rId1"/>
          <a:srcRect l="2642" t="7353" r="0" b="5009"/>
          <a:stretch/>
        </p:blipFill>
        <p:spPr>
          <a:xfrm>
            <a:off x="460440" y="1008360"/>
            <a:ext cx="8414280" cy="5751360"/>
          </a:xfrm>
          <a:prstGeom prst="rect">
            <a:avLst/>
          </a:prstGeom>
          <a:ln w="0">
            <a:noFill/>
          </a:ln>
        </p:spPr>
      </p:pic>
      <p:sp>
        <p:nvSpPr>
          <p:cNvPr id="629" name="CustomShape 3"/>
          <p:cNvSpPr/>
          <p:nvPr/>
        </p:nvSpPr>
        <p:spPr>
          <a:xfrm>
            <a:off x="457200" y="3995280"/>
            <a:ext cx="849168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600" spc="-1" strike="noStrike">
                <a:solidFill>
                  <a:srgbClr val="990000"/>
                </a:solidFill>
                <a:latin typeface="Arial"/>
                <a:ea typeface="DejaVu Sans"/>
              </a:rPr>
              <a:t>NORMALE &gt; 14% DELLA RADIOATTIVITA' INIETTATA</a:t>
            </a:r>
            <a:endParaRPr b="0" lang="it-IT" sz="2600" spc="-1" strike="noStrike">
              <a:latin typeface="Arial"/>
            </a:endParaRPr>
          </a:p>
        </p:txBody>
      </p:sp>
      <p:sp>
        <p:nvSpPr>
          <p:cNvPr id="630" name="CustomShape 4"/>
          <p:cNvSpPr/>
          <p:nvPr/>
        </p:nvSpPr>
        <p:spPr>
          <a:xfrm>
            <a:off x="576000" y="3493440"/>
            <a:ext cx="769680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000" spc="-1" strike="noStrike">
                <a:solidFill>
                  <a:srgbClr val="c00000"/>
                </a:solidFill>
                <a:latin typeface="Calibri"/>
                <a:ea typeface="DejaVu Sans"/>
              </a:rPr>
              <a:t>21.3%         17.3%                                         19.2%       20.7%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631" name="CustomShape 5"/>
          <p:cNvSpPr/>
          <p:nvPr/>
        </p:nvSpPr>
        <p:spPr>
          <a:xfrm>
            <a:off x="5220000" y="2493000"/>
            <a:ext cx="262080" cy="78588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6"/>
          <p:cNvSpPr/>
          <p:nvPr/>
        </p:nvSpPr>
        <p:spPr>
          <a:xfrm>
            <a:off x="5354280" y="1917000"/>
            <a:ext cx="219960" cy="5133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3" name="CustomShape 7"/>
          <p:cNvSpPr/>
          <p:nvPr/>
        </p:nvSpPr>
        <p:spPr>
          <a:xfrm>
            <a:off x="5004000" y="5733360"/>
            <a:ext cx="569880" cy="70236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35" name="CustomShape 2"/>
          <p:cNvSpPr/>
          <p:nvPr/>
        </p:nvSpPr>
        <p:spPr>
          <a:xfrm>
            <a:off x="11880" y="0"/>
            <a:ext cx="9120960" cy="89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12) LA«VALUTAZIONE FUNZIONALE» PUO’ ESSERE FATTA IN QUALSIASI AREA D’ACCUMULO: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</p:txBody>
      </p:sp>
      <p:sp>
        <p:nvSpPr>
          <p:cNvPr id="636" name="CustomShape 3"/>
          <p:cNvSpPr/>
          <p:nvPr/>
        </p:nvSpPr>
        <p:spPr>
          <a:xfrm>
            <a:off x="457200" y="3995280"/>
            <a:ext cx="849168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4"/>
          <p:cNvSpPr/>
          <p:nvPr/>
        </p:nvSpPr>
        <p:spPr>
          <a:xfrm>
            <a:off x="576000" y="3493440"/>
            <a:ext cx="769680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8" name="Immagine 599" descr=""/>
          <p:cNvPicPr/>
          <p:nvPr/>
        </p:nvPicPr>
        <p:blipFill>
          <a:blip r:embed="rId1"/>
          <a:stretch/>
        </p:blipFill>
        <p:spPr>
          <a:xfrm>
            <a:off x="351720" y="897840"/>
            <a:ext cx="4036320" cy="5858640"/>
          </a:xfrm>
          <a:prstGeom prst="rect">
            <a:avLst/>
          </a:prstGeom>
          <a:ln w="0">
            <a:noFill/>
          </a:ln>
        </p:spPr>
      </p:pic>
      <p:sp>
        <p:nvSpPr>
          <p:cNvPr id="639" name="CustomShape 5"/>
          <p:cNvSpPr/>
          <p:nvPr/>
        </p:nvSpPr>
        <p:spPr>
          <a:xfrm>
            <a:off x="994320" y="2700000"/>
            <a:ext cx="622080" cy="132588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6"/>
          <p:cNvSpPr/>
          <p:nvPr/>
        </p:nvSpPr>
        <p:spPr>
          <a:xfrm>
            <a:off x="1620000" y="5040000"/>
            <a:ext cx="622080" cy="168588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7"/>
          <p:cNvSpPr/>
          <p:nvPr/>
        </p:nvSpPr>
        <p:spPr>
          <a:xfrm>
            <a:off x="1800000" y="4500000"/>
            <a:ext cx="442080" cy="488880"/>
          </a:xfrm>
          <a:prstGeom prst="rect">
            <a:avLst/>
          </a:prstGeom>
          <a:noFill/>
          <a:ln w="29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CustomShape 8"/>
          <p:cNvSpPr/>
          <p:nvPr/>
        </p:nvSpPr>
        <p:spPr>
          <a:xfrm>
            <a:off x="4500000" y="1192680"/>
            <a:ext cx="4497120" cy="258444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 FINE DI RILEVARE L’ENTITA’ DELLA RISALITA DEL RADIOFARMACO NEI VARI DISTRETTI.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 un caso come questo, si passa dal 63.2% ai linfonodi alla radice dell’arto, al 35.1% del DBF e al 0.7% ai linfonodi del cavo popliteo</a:t>
            </a:r>
            <a:r>
              <a:rPr b="0" lang="it-IT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it-I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44" name="CustomShape 2"/>
          <p:cNvSpPr/>
          <p:nvPr/>
        </p:nvSpPr>
        <p:spPr>
          <a:xfrm>
            <a:off x="-3960" y="1845000"/>
            <a:ext cx="9136800" cy="17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CASI CLINICI:</a:t>
            </a:r>
            <a:endParaRPr b="0" lang="it-IT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NELLA PRATICA…. 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pic>
        <p:nvPicPr>
          <p:cNvPr id="646" name="Immagine 402" descr=""/>
          <p:cNvPicPr/>
          <p:nvPr/>
        </p:nvPicPr>
        <p:blipFill>
          <a:blip r:embed="rId1"/>
          <a:srcRect l="0" t="5856" r="50449" b="0"/>
          <a:stretch/>
        </p:blipFill>
        <p:spPr>
          <a:xfrm>
            <a:off x="0" y="764640"/>
            <a:ext cx="4464000" cy="6086520"/>
          </a:xfrm>
          <a:prstGeom prst="rect">
            <a:avLst/>
          </a:prstGeom>
          <a:ln w="0">
            <a:noFill/>
          </a:ln>
        </p:spPr>
      </p:pic>
      <p:pic>
        <p:nvPicPr>
          <p:cNvPr id="647" name="Immagine 403" descr=""/>
          <p:cNvPicPr/>
          <p:nvPr/>
        </p:nvPicPr>
        <p:blipFill>
          <a:blip r:embed="rId2"/>
          <a:srcRect l="0" t="5856" r="49655" b="4"/>
          <a:stretch/>
        </p:blipFill>
        <p:spPr>
          <a:xfrm>
            <a:off x="4686840" y="764640"/>
            <a:ext cx="4413600" cy="6086520"/>
          </a:xfrm>
          <a:prstGeom prst="rect">
            <a:avLst/>
          </a:prstGeom>
          <a:ln w="0">
            <a:noFill/>
          </a:ln>
        </p:spPr>
      </p:pic>
      <p:sp>
        <p:nvSpPr>
          <p:cNvPr id="648" name="CustomShape 2"/>
          <p:cNvSpPr/>
          <p:nvPr/>
        </p:nvSpPr>
        <p:spPr>
          <a:xfrm>
            <a:off x="0" y="7920"/>
            <a:ext cx="9137160" cy="88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CASI CLINICI: QUADRO NORMALE NO LINFEDEMA: NORMALI COLLETTORI SUPERFICIALI E PROFONDI.</a:t>
            </a:r>
            <a:endParaRPr b="0" lang="it-IT" sz="2200" spc="-1" strike="noStrike">
              <a:latin typeface="Arial"/>
            </a:endParaRPr>
          </a:p>
        </p:txBody>
      </p:sp>
      <p:sp>
        <p:nvSpPr>
          <p:cNvPr id="649" name="CustomShape 3"/>
          <p:cNvSpPr/>
          <p:nvPr/>
        </p:nvSpPr>
        <p:spPr>
          <a:xfrm>
            <a:off x="1391760" y="6264000"/>
            <a:ext cx="680940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c00000"/>
                </a:solidFill>
                <a:latin typeface="Calibri"/>
                <a:ea typeface="DejaVu Sans"/>
              </a:rPr>
              <a:t>SUPERFICIALE                                            PROFONDO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651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52" name="CustomShape 3"/>
          <p:cNvSpPr/>
          <p:nvPr/>
        </p:nvSpPr>
        <p:spPr>
          <a:xfrm>
            <a:off x="0" y="7920"/>
            <a:ext cx="9132840" cy="89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PATOLOGICO: a) ALTRI CIRCOLI NEI LINFEDEMI I°.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53" name="Immagine 409" descr=""/>
          <p:cNvPicPr/>
          <p:nvPr/>
        </p:nvPicPr>
        <p:blipFill>
          <a:blip r:embed="rId1"/>
          <a:srcRect l="0" t="10153" r="52844" b="35244"/>
          <a:stretch/>
        </p:blipFill>
        <p:spPr>
          <a:xfrm>
            <a:off x="0" y="504360"/>
            <a:ext cx="4248000" cy="3736800"/>
          </a:xfrm>
          <a:prstGeom prst="rect">
            <a:avLst/>
          </a:prstGeom>
          <a:ln w="0">
            <a:noFill/>
          </a:ln>
        </p:spPr>
      </p:pic>
      <p:sp>
        <p:nvSpPr>
          <p:cNvPr id="654" name="CustomShape 4"/>
          <p:cNvSpPr/>
          <p:nvPr/>
        </p:nvSpPr>
        <p:spPr>
          <a:xfrm>
            <a:off x="144000" y="3096000"/>
            <a:ext cx="1079280" cy="705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5"/>
          <p:cNvSpPr/>
          <p:nvPr/>
        </p:nvSpPr>
        <p:spPr>
          <a:xfrm>
            <a:off x="1433880" y="3168000"/>
            <a:ext cx="1079280" cy="70560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56" name="Immagine 412" descr=""/>
          <p:cNvPicPr/>
          <p:nvPr/>
        </p:nvPicPr>
        <p:blipFill>
          <a:blip r:embed="rId2"/>
          <a:srcRect l="0" t="8836" r="53564" b="0"/>
          <a:stretch/>
        </p:blipFill>
        <p:spPr>
          <a:xfrm>
            <a:off x="4738320" y="504360"/>
            <a:ext cx="4182840" cy="6086880"/>
          </a:xfrm>
          <a:prstGeom prst="rect">
            <a:avLst/>
          </a:prstGeom>
          <a:ln w="0">
            <a:noFill/>
          </a:ln>
        </p:spPr>
      </p:pic>
      <p:sp>
        <p:nvSpPr>
          <p:cNvPr id="657" name="CustomShape 6"/>
          <p:cNvSpPr/>
          <p:nvPr/>
        </p:nvSpPr>
        <p:spPr>
          <a:xfrm>
            <a:off x="5302080" y="4509000"/>
            <a:ext cx="1243080" cy="107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CustomShape 1"/>
          <p:cNvSpPr/>
          <p:nvPr/>
        </p:nvSpPr>
        <p:spPr>
          <a:xfrm>
            <a:off x="72000" y="2232000"/>
            <a:ext cx="9136440" cy="153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it-IT" sz="31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it-IT" sz="3100" spc="-1" strike="noStrike">
              <a:latin typeface="Arial"/>
            </a:endParaRPr>
          </a:p>
        </p:txBody>
      </p:sp>
      <p:sp>
        <p:nvSpPr>
          <p:cNvPr id="659" name="CustomShape 2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pic>
        <p:nvPicPr>
          <p:cNvPr id="660" name="Immagine 416" descr=""/>
          <p:cNvPicPr/>
          <p:nvPr/>
        </p:nvPicPr>
        <p:blipFill>
          <a:blip r:embed="rId1"/>
          <a:srcRect l="0" t="7787" r="0" b="0"/>
          <a:stretch/>
        </p:blipFill>
        <p:spPr>
          <a:xfrm>
            <a:off x="21960" y="664200"/>
            <a:ext cx="9016920" cy="6203880"/>
          </a:xfrm>
          <a:prstGeom prst="rect">
            <a:avLst/>
          </a:prstGeom>
          <a:ln w="0">
            <a:noFill/>
          </a:ln>
        </p:spPr>
      </p:pic>
      <p:sp>
        <p:nvSpPr>
          <p:cNvPr id="661" name="CustomShape 3"/>
          <p:cNvSpPr/>
          <p:nvPr/>
        </p:nvSpPr>
        <p:spPr>
          <a:xfrm>
            <a:off x="360" y="7920"/>
            <a:ext cx="913248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b) CIRCOLI INVERTITI IN LINFEDEMI I°</a:t>
            </a:r>
            <a:r>
              <a:rPr b="1" lang="it-IT" sz="28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662" name="CustomShape 4"/>
          <p:cNvSpPr/>
          <p:nvPr/>
        </p:nvSpPr>
        <p:spPr>
          <a:xfrm>
            <a:off x="792000" y="3960000"/>
            <a:ext cx="425160" cy="164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5"/>
          <p:cNvSpPr/>
          <p:nvPr/>
        </p:nvSpPr>
        <p:spPr>
          <a:xfrm>
            <a:off x="5400000" y="3960000"/>
            <a:ext cx="425160" cy="164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0" y="0"/>
            <a:ext cx="9137880" cy="61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ff0000"/>
                </a:solidFill>
                <a:latin typeface="Arial"/>
                <a:ea typeface="Garamond"/>
              </a:rPr>
              <a:t>PREMESSA: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2) Nel 2020 della Linfoscintigrafia cosa devi sapere?  </a:t>
            </a: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7030a0"/>
                </a:solidFill>
                <a:latin typeface="Arial"/>
                <a:ea typeface="DejaVu Sans"/>
              </a:rPr>
              <a:t>f) La revisione delle casistiche indica una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sensibilità e specificità della metodica, che si avvicina al 100%</a:t>
            </a:r>
            <a:r>
              <a:rPr b="1" lang="it-IT" sz="2800" spc="-1" strike="noStrike">
                <a:solidFill>
                  <a:srgbClr val="d60093"/>
                </a:solidFill>
                <a:latin typeface="Arial"/>
                <a:ea typeface="DejaVu Sans"/>
              </a:rPr>
              <a:t>, nello studio di una popolazione generale con sospetto Linfedema e </a:t>
            </a:r>
            <a:r>
              <a:rPr b="1" lang="it-IT" sz="2800" spc="-1" strike="noStrike">
                <a:solidFill>
                  <a:srgbClr val="3465a4"/>
                </a:solidFill>
                <a:latin typeface="Arial"/>
                <a:ea typeface="DejaVu Sans"/>
              </a:rPr>
              <a:t>che in parte si spiega con il fatto che alla Linfoscintigrafia le varie forme di Linfedema hanno tutte degli aspetti caratteristici, che è fondamentale sapere, ai fini della diagnosi:</a:t>
            </a: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latin typeface="Arial"/>
            </a:endParaRPr>
          </a:p>
          <a:p>
            <a:pPr marL="457200" indent="-4528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Linfedema I, </a:t>
            </a:r>
            <a:endParaRPr b="0" lang="it-IT" sz="2800" spc="-1" strike="noStrike">
              <a:latin typeface="Arial"/>
            </a:endParaRPr>
          </a:p>
          <a:p>
            <a:pPr marL="457200" indent="-4528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Linfedema II, </a:t>
            </a:r>
            <a:endParaRPr b="0" lang="it-IT" sz="2800" spc="-1" strike="noStrike">
              <a:latin typeface="Arial"/>
            </a:endParaRPr>
          </a:p>
          <a:p>
            <a:pPr marL="457200" indent="-4528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Forme miste (Flebo-linfedema, Lipo-Linfedema)</a:t>
            </a:r>
            <a:endParaRPr b="0" lang="it-IT" sz="2800" spc="-1" strike="noStrike">
              <a:latin typeface="Arial"/>
            </a:endParaRPr>
          </a:p>
          <a:p>
            <a:pPr marL="457200" indent="-452880">
              <a:lnSpc>
                <a:spcPct val="100000"/>
              </a:lnSpc>
              <a:buClr>
                <a:srgbClr val="ff0066"/>
              </a:buClr>
              <a:buFont typeface="StarSymbol"/>
              <a:buChar char="-"/>
            </a:pPr>
            <a:r>
              <a:rPr b="1" lang="it-IT" sz="2800" spc="-1" strike="noStrike">
                <a:solidFill>
                  <a:srgbClr val="ff0066"/>
                </a:solidFill>
                <a:latin typeface="Arial"/>
                <a:ea typeface="DejaVu Sans"/>
              </a:rPr>
              <a:t>ed il Lipedema</a:t>
            </a:r>
            <a:r>
              <a:rPr b="1" lang="it-IT" sz="2800" spc="-1" strike="noStrike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b="0" lang="it-I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Immagine 420" descr=""/>
          <p:cNvPicPr/>
          <p:nvPr/>
        </p:nvPicPr>
        <p:blipFill>
          <a:blip r:embed="rId1"/>
          <a:srcRect l="0" t="5689" r="50449" b="0"/>
          <a:stretch/>
        </p:blipFill>
        <p:spPr>
          <a:xfrm>
            <a:off x="0" y="755280"/>
            <a:ext cx="4226400" cy="6117120"/>
          </a:xfrm>
          <a:prstGeom prst="rect">
            <a:avLst/>
          </a:prstGeom>
          <a:ln w="0">
            <a:noFill/>
          </a:ln>
        </p:spPr>
      </p:pic>
      <p:pic>
        <p:nvPicPr>
          <p:cNvPr id="665" name="Immagine 421" descr=""/>
          <p:cNvPicPr/>
          <p:nvPr/>
        </p:nvPicPr>
        <p:blipFill>
          <a:blip r:embed="rId2"/>
          <a:srcRect l="0" t="5689" r="51016" b="4"/>
          <a:stretch/>
        </p:blipFill>
        <p:spPr>
          <a:xfrm>
            <a:off x="4968000" y="748080"/>
            <a:ext cx="4169160" cy="6103080"/>
          </a:xfrm>
          <a:prstGeom prst="rect">
            <a:avLst/>
          </a:prstGeom>
          <a:ln w="0">
            <a:noFill/>
          </a:ln>
        </p:spPr>
      </p:pic>
      <p:sp>
        <p:nvSpPr>
          <p:cNvPr id="666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c) Nell'obeso «Lipo-Linfedema»? I collettori ed il DBF seguono le pieghe di grasso negli arti e l’aspetto a «gradino».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667" name="CustomShape 2"/>
          <p:cNvSpPr/>
          <p:nvPr/>
        </p:nvSpPr>
        <p:spPr>
          <a:xfrm>
            <a:off x="144000" y="3455640"/>
            <a:ext cx="1361160" cy="2369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3"/>
          <p:cNvSpPr/>
          <p:nvPr/>
        </p:nvSpPr>
        <p:spPr>
          <a:xfrm>
            <a:off x="5904000" y="3337920"/>
            <a:ext cx="1001160" cy="248724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d) DERMAL BACK FLOW (DBF):</a:t>
            </a:r>
            <a:r>
              <a:rPr b="0" lang="it-IT" sz="18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I° ALL’ESORDIO A SINISTRA.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70" name="Immagine 426" descr=""/>
          <p:cNvPicPr/>
          <p:nvPr/>
        </p:nvPicPr>
        <p:blipFill>
          <a:blip r:embed="rId1"/>
          <a:srcRect l="0" t="7787" r="0" b="0"/>
          <a:stretch/>
        </p:blipFill>
        <p:spPr>
          <a:xfrm>
            <a:off x="496800" y="914400"/>
            <a:ext cx="8280360" cy="5800320"/>
          </a:xfrm>
          <a:prstGeom prst="rect">
            <a:avLst/>
          </a:prstGeom>
          <a:ln w="0">
            <a:noFill/>
          </a:ln>
        </p:spPr>
      </p:pic>
      <p:sp>
        <p:nvSpPr>
          <p:cNvPr id="671" name="CustomShape 2"/>
          <p:cNvSpPr/>
          <p:nvPr/>
        </p:nvSpPr>
        <p:spPr>
          <a:xfrm>
            <a:off x="1270080" y="5400000"/>
            <a:ext cx="1243080" cy="107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2" name="CustomShape 3"/>
          <p:cNvSpPr/>
          <p:nvPr/>
        </p:nvSpPr>
        <p:spPr>
          <a:xfrm>
            <a:off x="6886080" y="5400000"/>
            <a:ext cx="1243080" cy="107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0" y="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e) DERMAL BACK FLOW (DBF): LINFEDEMA I A SINISTRA E DUBBIO A DESTRA.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74" name="Immagine 430" descr=""/>
          <p:cNvPicPr/>
          <p:nvPr/>
        </p:nvPicPr>
        <p:blipFill>
          <a:blip r:embed="rId1"/>
          <a:srcRect l="0" t="7787" r="984" b="0"/>
          <a:stretch/>
        </p:blipFill>
        <p:spPr>
          <a:xfrm>
            <a:off x="377640" y="1010520"/>
            <a:ext cx="8255520" cy="5840640"/>
          </a:xfrm>
          <a:prstGeom prst="rect">
            <a:avLst/>
          </a:prstGeom>
          <a:ln w="0">
            <a:noFill/>
          </a:ln>
        </p:spPr>
      </p:pic>
      <p:sp>
        <p:nvSpPr>
          <p:cNvPr id="675" name="CustomShape 2"/>
          <p:cNvSpPr/>
          <p:nvPr/>
        </p:nvSpPr>
        <p:spPr>
          <a:xfrm>
            <a:off x="792000" y="4752000"/>
            <a:ext cx="1505160" cy="179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3"/>
          <p:cNvSpPr/>
          <p:nvPr/>
        </p:nvSpPr>
        <p:spPr>
          <a:xfrm>
            <a:off x="4870080" y="4680000"/>
            <a:ext cx="1243080" cy="1649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magine 433" descr=""/>
          <p:cNvPicPr/>
          <p:nvPr/>
        </p:nvPicPr>
        <p:blipFill>
          <a:blip r:embed="rId1"/>
          <a:srcRect l="0" t="7787" r="2579" b="0"/>
          <a:stretch/>
        </p:blipFill>
        <p:spPr>
          <a:xfrm>
            <a:off x="144000" y="895320"/>
            <a:ext cx="8345160" cy="6000480"/>
          </a:xfrm>
          <a:prstGeom prst="rect">
            <a:avLst/>
          </a:prstGeom>
          <a:ln w="0">
            <a:noFill/>
          </a:ln>
        </p:spPr>
      </p:pic>
      <p:sp>
        <p:nvSpPr>
          <p:cNvPr id="678" name="CustomShape 1"/>
          <p:cNvSpPr/>
          <p:nvPr/>
        </p:nvSpPr>
        <p:spPr>
          <a:xfrm>
            <a:off x="15840" y="7920"/>
            <a:ext cx="912132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f) DERMAL BACK FLOW (DBF): LINFEDEMA I° A DESTRA E MODESTO EDEMA A SINISTRA .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679" name="CustomShape 2"/>
          <p:cNvSpPr/>
          <p:nvPr/>
        </p:nvSpPr>
        <p:spPr>
          <a:xfrm>
            <a:off x="648000" y="3528000"/>
            <a:ext cx="713160" cy="3017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3"/>
          <p:cNvSpPr/>
          <p:nvPr/>
        </p:nvSpPr>
        <p:spPr>
          <a:xfrm>
            <a:off x="2638440" y="5184000"/>
            <a:ext cx="594720" cy="1145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g) Linfedema II: prostatectomia + linfoadenectomia della radice della coscia (a 3 mesi intervento).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82" name="Immagine 438" descr=""/>
          <p:cNvPicPr/>
          <p:nvPr/>
        </p:nvPicPr>
        <p:blipFill>
          <a:blip r:embed="rId1"/>
          <a:srcRect l="0" t="8836" r="0" b="0"/>
          <a:stretch/>
        </p:blipFill>
        <p:spPr>
          <a:xfrm>
            <a:off x="432000" y="1008000"/>
            <a:ext cx="8424360" cy="5834160"/>
          </a:xfrm>
          <a:prstGeom prst="rect">
            <a:avLst/>
          </a:prstGeom>
          <a:ln w="0">
            <a:noFill/>
          </a:ln>
        </p:spPr>
      </p:pic>
      <p:sp>
        <p:nvSpPr>
          <p:cNvPr id="683" name="CustomShape 2"/>
          <p:cNvSpPr/>
          <p:nvPr/>
        </p:nvSpPr>
        <p:spPr>
          <a:xfrm>
            <a:off x="936000" y="3528000"/>
            <a:ext cx="1361160" cy="236952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200" spc="-1" strike="noStrike">
                <a:solidFill>
                  <a:srgbClr val="ff0000"/>
                </a:solidFill>
                <a:latin typeface="Arial"/>
                <a:ea typeface="DejaVu Sans"/>
              </a:rPr>
              <a:t>h) Linfedema II degli arti inferiori, al 2° stadio ISL, conseguente a vulvectomia radicale per Melanoma (2 aa)</a:t>
            </a:r>
            <a:r>
              <a:rPr b="1" lang="it-IT" sz="2000" spc="-1" strike="noStrike">
                <a:solidFill>
                  <a:srgbClr val="800000"/>
                </a:solidFill>
                <a:latin typeface="Arial"/>
                <a:ea typeface="DejaVu Sans"/>
              </a:rPr>
              <a:t>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685" name="Immagine 441" descr=""/>
          <p:cNvPicPr/>
          <p:nvPr/>
        </p:nvPicPr>
        <p:blipFill>
          <a:blip r:embed="rId1"/>
          <a:srcRect l="0" t="8836" r="0" b="0"/>
          <a:stretch/>
        </p:blipFill>
        <p:spPr>
          <a:xfrm>
            <a:off x="568800" y="1067040"/>
            <a:ext cx="8352360" cy="5784120"/>
          </a:xfrm>
          <a:prstGeom prst="rect">
            <a:avLst/>
          </a:prstGeom>
          <a:ln w="0">
            <a:noFill/>
          </a:ln>
        </p:spPr>
      </p:pic>
      <p:sp>
        <p:nvSpPr>
          <p:cNvPr id="686" name="CustomShape 2"/>
          <p:cNvSpPr/>
          <p:nvPr/>
        </p:nvSpPr>
        <p:spPr>
          <a:xfrm>
            <a:off x="792000" y="3528000"/>
            <a:ext cx="1721160" cy="287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ustomShape 1"/>
          <p:cNvSpPr/>
          <p:nvPr/>
        </p:nvSpPr>
        <p:spPr>
          <a:xfrm>
            <a:off x="0" y="7920"/>
            <a:ext cx="9137160" cy="129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</a:pPr>
            <a:r>
              <a:rPr b="1" lang="it-IT" sz="2800" spc="-1" strike="noStrike">
                <a:solidFill>
                  <a:srgbClr val="ff0000"/>
                </a:solidFill>
                <a:latin typeface="Arial"/>
                <a:ea typeface="DejaVu Sans"/>
              </a:rPr>
              <a:t>i) Linfedema II post-mastectomia a sinistra (2003), verosimilmente accentuatosi per flogosi ricorrenti.</a:t>
            </a:r>
            <a:endParaRPr b="0" lang="it-IT" sz="2800" spc="-1" strike="noStrike">
              <a:latin typeface="Arial"/>
            </a:endParaRPr>
          </a:p>
        </p:txBody>
      </p:sp>
      <p:pic>
        <p:nvPicPr>
          <p:cNvPr id="688" name="Immagine 444" descr=""/>
          <p:cNvPicPr/>
          <p:nvPr/>
        </p:nvPicPr>
        <p:blipFill>
          <a:blip r:embed="rId1"/>
          <a:srcRect l="0" t="8836" r="3" b="19766"/>
          <a:stretch/>
        </p:blipFill>
        <p:spPr>
          <a:xfrm>
            <a:off x="0" y="1407600"/>
            <a:ext cx="9137160" cy="4954320"/>
          </a:xfrm>
          <a:prstGeom prst="rect">
            <a:avLst/>
          </a:prstGeom>
          <a:ln w="0">
            <a:noFill/>
          </a:ln>
        </p:spPr>
      </p:pic>
      <p:sp>
        <p:nvSpPr>
          <p:cNvPr id="689" name="CustomShape 2"/>
          <p:cNvSpPr/>
          <p:nvPr/>
        </p:nvSpPr>
        <p:spPr>
          <a:xfrm>
            <a:off x="792000" y="2304000"/>
            <a:ext cx="1721160" cy="2873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Picture 2" descr=""/>
          <p:cNvPicPr/>
          <p:nvPr/>
        </p:nvPicPr>
        <p:blipFill>
          <a:blip r:embed="rId1"/>
          <a:srcRect l="0" t="9144" r="0" b="0"/>
          <a:stretch/>
        </p:blipFill>
        <p:spPr>
          <a:xfrm>
            <a:off x="144000" y="864000"/>
            <a:ext cx="8673480" cy="5986080"/>
          </a:xfrm>
          <a:prstGeom prst="rect">
            <a:avLst/>
          </a:prstGeom>
          <a:ln w="0">
            <a:noFill/>
          </a:ln>
        </p:spPr>
      </p:pic>
      <p:sp>
        <p:nvSpPr>
          <p:cNvPr id="691" name="CustomShape 1"/>
          <p:cNvSpPr/>
          <p:nvPr/>
        </p:nvSpPr>
        <p:spPr>
          <a:xfrm>
            <a:off x="0" y="7920"/>
            <a:ext cx="913716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L) LINFEDEMA II A SVUOTAMENTO LINFONODALE IN PREGRESSO Ca. della PROSTATA (2015).</a:t>
            </a:r>
            <a:endParaRPr b="0" lang="it-IT" sz="2400" spc="-1" strike="noStrike">
              <a:latin typeface="Arial"/>
            </a:endParaRPr>
          </a:p>
        </p:txBody>
      </p:sp>
      <p:sp>
        <p:nvSpPr>
          <p:cNvPr id="692" name="CustomShape 2"/>
          <p:cNvSpPr/>
          <p:nvPr/>
        </p:nvSpPr>
        <p:spPr>
          <a:xfrm>
            <a:off x="432000" y="2664000"/>
            <a:ext cx="1865160" cy="3881160"/>
          </a:xfrm>
          <a:prstGeom prst="ellipse">
            <a:avLst/>
          </a:prstGeom>
          <a:noFill/>
          <a:ln w="3816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Immagine 463" descr=""/>
          <p:cNvPicPr/>
          <p:nvPr/>
        </p:nvPicPr>
        <p:blipFill>
          <a:blip r:embed="rId1"/>
          <a:srcRect l="0" t="6290" r="50265" b="0"/>
          <a:stretch/>
        </p:blipFill>
        <p:spPr>
          <a:xfrm>
            <a:off x="4204080" y="144000"/>
            <a:ext cx="4568400" cy="6545160"/>
          </a:xfrm>
          <a:prstGeom prst="rect">
            <a:avLst/>
          </a:prstGeom>
          <a:ln w="0">
            <a:noFill/>
          </a:ln>
        </p:spPr>
      </p:pic>
      <p:sp>
        <p:nvSpPr>
          <p:cNvPr id="694" name="CustomShape 1"/>
          <p:cNvSpPr/>
          <p:nvPr/>
        </p:nvSpPr>
        <p:spPr>
          <a:xfrm>
            <a:off x="72000" y="72000"/>
            <a:ext cx="4169160" cy="427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M) SE IL RADIOFARMACO RESTA CONFINATO NEL PUNTO D'INIEZIONE?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ff0000"/>
                </a:solidFill>
                <a:latin typeface="Arial"/>
                <a:ea typeface="DejaVu Sans"/>
              </a:rPr>
              <a:t>LINFEDEMA DI 4° (il più grave).</a:t>
            </a: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2400" spc="-1" strike="noStrike">
                <a:solidFill>
                  <a:srgbClr val="d60093"/>
                </a:solidFill>
                <a:latin typeface="Arial"/>
                <a:ea typeface="DejaVu Sans"/>
              </a:rPr>
              <a:t>LA PRESSIONE ESERCITATA DAL FLUIDO NELL'ARTO E' COSI' GRANDE, CHE IMPEDISCE ANCHE AI MACROFAGI DI LASCIARE IL PUNTO D'INIEZIONE.</a:t>
            </a:r>
            <a:endParaRPr b="0" lang="it-IT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CustomShape 1"/>
          <p:cNvSpPr/>
          <p:nvPr/>
        </p:nvSpPr>
        <p:spPr>
          <a:xfrm>
            <a:off x="-72000" y="200520"/>
            <a:ext cx="9204840" cy="417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it-IT" sz="3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3600" spc="-1" strike="noStrike">
              <a:latin typeface="Arial"/>
            </a:endParaRPr>
          </a:p>
        </p:txBody>
      </p:sp>
      <p:sp>
        <p:nvSpPr>
          <p:cNvPr id="696" name="CustomShape 2"/>
          <p:cNvSpPr/>
          <p:nvPr/>
        </p:nvSpPr>
        <p:spPr>
          <a:xfrm>
            <a:off x="-3960" y="1845000"/>
            <a:ext cx="9136800" cy="172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it-IT" sz="5400" spc="-1" strike="noStrike">
                <a:solidFill>
                  <a:srgbClr val="ff0000"/>
                </a:solidFill>
                <a:latin typeface="Arial"/>
                <a:ea typeface="DejaVu Sans"/>
              </a:rPr>
              <a:t>MA SONO TUTTI DBF DOVUTI AL LINFEDEMA? </a:t>
            </a:r>
            <a:endParaRPr b="0" lang="it-IT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15107</TotalTime>
  <Application>LibreOffice/7.0.5.2$Windows_X86_64 LibreOffice_project/64390860c6cd0aca4beafafcfd84613dd9dfb63a</Application>
  <AppVersion>15.0000</AppVersion>
  <Company>A.P.S.S. Trento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2017-02-17T10:42:46Z</dcterms:created>
  <dc:creator>5318444</dc:creator>
  <dc:description/>
  <dc:language>it-IT</dc:language>
  <cp:lastModifiedBy/>
  <dcterms:modified xsi:type="dcterms:W3CDTF">2023-06-12T09:22:04Z</dcterms:modified>
  <cp:revision>656</cp:revision>
  <dc:subject/>
  <dc:title>Linfoscintigrafia per linfedema degli arti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r8>13</vt:r8>
  </property>
  <property fmtid="{D5CDD505-2E9C-101B-9397-08002B2CF9AE}" pid="7" name="PresentationFormat">
    <vt:lpwstr>Presentazione su schermo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189</vt:r8>
  </property>
</Properties>
</file>