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8" r:id="rId12"/>
    <p:sldId id="269" r:id="rId13"/>
    <p:sldId id="270" r:id="rId14"/>
    <p:sldId id="271" r:id="rId15"/>
    <p:sldId id="274" r:id="rId16"/>
    <p:sldId id="275" r:id="rId17"/>
    <p:sldId id="277" r:id="rId18"/>
    <p:sldId id="278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6F12F-D3E5-42AE-A7B5-3F7FF4A83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7F6E3-78FB-4232-B3E8-248398AAB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BE14B-E893-4A83-9E12-BCE9C243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A8CD4-3484-469B-9C1D-D5E69BAC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80273-9405-42C6-9DDA-146231E3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51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20B8-F325-4103-B2AF-6C04730B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B45ED-9D72-49D7-91C7-79F66BDC3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0D69C-2C56-40AE-85EB-E5B7C86E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C36C7-3B7B-4EC0-A652-8FC6E908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BC56-A0AA-4F6B-8A87-8555BAED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70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81DA8F-1BC2-4E8E-BC89-EDFFB03DA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BEAD4-91FB-41DA-AB9D-23E18EF1F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AC791-F6FB-4FAE-87E4-5E910C3B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D2E70-8E34-4E85-8E64-00B91965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601C-A6B6-4732-9D6E-F4452017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49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5AB60-8A1A-4DC9-B998-9E69BFFF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ECFA9-800C-4195-96F5-A041C568E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4AC1A-49F7-4612-A995-9B8AD8674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9F8FE-78BF-47BA-A9EF-E4CB9E88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7B4BC-538C-41F5-895D-B409F8C5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15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E552-169C-4490-84E4-3785688A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22545-8069-41CB-93EB-D53D5B5BB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A6AE8-5BD1-4F8E-B640-B359DB99F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13DF0-DE53-40A0-BD82-7C659C86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4ED43-B93A-46F4-B6ED-3888FDAD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9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3342-5C19-4D4C-8F26-4A095ABD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305CB-4583-4AB7-90D4-479996356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3FB4C-4D1C-4DB8-9C40-296AD4920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18706-F420-4F6A-B91C-65F7A619E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DDF26-3539-4E36-B841-C849A0EE0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87F4C-A96C-4D30-96B4-CD4B8A17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70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BF91-09C0-4AD8-8902-D71DDB2D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CFC66-FFEA-4533-974C-A6225BD14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1F221-EF8C-4545-BFD3-E3107CC82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26F8B-BBD1-416C-85D7-EAAA31752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F279BA-71BE-4769-86F9-E7CFE11CD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8BDF1-B728-4B08-ACD9-01A3AD53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C8945-0B72-432C-8C19-73B0FF76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5ED82-E39D-4D3E-A0EA-92B2AC89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14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7B72-BD10-4A11-8617-46F089F4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562C0-A549-4997-BBF5-53646157B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FF2CF-4310-4AA4-B2F8-226378128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2292F-0316-439E-955A-C96055C9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97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3796A9-1217-4923-9853-845ACF3E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DC0D6-9A2D-42F7-85F2-6EA464B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31E87-0CAE-439E-8A29-96D5AF80C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07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194E9-D8BF-4DB7-B90D-8E032BE2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7B55D-02C4-47D3-8EAB-411BD0D8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8FEF1-CBBF-45B5-AC04-CD8692E05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2E700-1D58-44DD-8B8A-4BCBEBC7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5BC77-A86E-4EC0-8775-527FDE1E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6196D-F427-4BAB-BB51-E4EF23CA3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45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4242-E3C1-42A5-AF45-6B6898FF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550D4-BED4-45FB-93E9-BD81692CE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34E702-DBDB-42AA-992F-4203059EA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A8055-0E04-444D-8AD1-3341C284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F5C80-E32F-4A21-B3FA-ECE85BAA0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279AD-EC20-4F5E-A9F2-9E2291B2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8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DB499-1D5E-489D-95BD-5A8880B70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7ECF8-DBD7-4C2F-BBD1-07A268E94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1D8D0-CEA6-4994-8D65-B7FD4167A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26177-EE7C-49B7-947C-84E9571170F8}" type="datetimeFigureOut">
              <a:rPr lang="it-IT" smtClean="0"/>
              <a:t>20/01/2021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88EAB-06D9-478C-8D74-BED63719A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8BE04-F762-460F-A54C-CC0361CAC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8A279-D712-47C9-B859-3156FDB9C4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31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luisa.derimini@ospedalideicolli.it" TargetMode="External"/><Relationship Id="rId2" Type="http://schemas.openxmlformats.org/officeDocument/2006/relationships/hyperlink" Target="mailto:laura.evangelista@unipd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ianchi.a@ospedale.cuneo.i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41C5C-634D-4382-AC24-476839ACF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127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Valutazione della risposta al trattamento in corso di immunoterapia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1E65B-4D69-4181-8D2A-1B98CA73A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0948"/>
            <a:ext cx="9144000" cy="1655762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ITA-IMMUNO-PET</a:t>
            </a:r>
          </a:p>
          <a:p>
            <a:r>
              <a:rPr lang="it-IT" dirty="0"/>
              <a:t>Laura Evangelista, Maria Luisa De Rimini e Andrea Bianchi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901B6642-00C4-4A63-AA13-44E7698FAC73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5" name="Rettangolo 8">
            <a:extLst>
              <a:ext uri="{FF2B5EF4-FFF2-40B4-BE49-F238E27FC236}">
                <a16:creationId xmlns:a16="http://schemas.microsoft.com/office/drawing/2014/main" id="{60FF1887-06B8-4BC7-93E9-73F61036A5E8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ettangolo 10">
            <a:extLst>
              <a:ext uri="{FF2B5EF4-FFF2-40B4-BE49-F238E27FC236}">
                <a16:creationId xmlns:a16="http://schemas.microsoft.com/office/drawing/2014/main" id="{A74A4C15-2A3A-4BB6-AAB0-978DA36A39FF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</p:spTree>
    <p:extLst>
      <p:ext uri="{BB962C8B-B14F-4D97-AF65-F5344CB8AC3E}">
        <p14:creationId xmlns:p14="http://schemas.microsoft.com/office/powerpoint/2010/main" val="3395474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B766AD-F7CB-4133-B487-96F70A1D3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60" t="29439" r="26785" b="29710"/>
          <a:stretch/>
        </p:blipFill>
        <p:spPr>
          <a:xfrm>
            <a:off x="4091353" y="1336498"/>
            <a:ext cx="7836166" cy="4707020"/>
          </a:xfrm>
          <a:ln>
            <a:solidFill>
              <a:schemeClr val="accent1"/>
            </a:solidFill>
          </a:ln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A61F6D20-3498-418D-8932-CEAD3262AA71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FE4BF7C1-FB31-4F2B-964F-BA14A1E1A030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17E2D643-901F-4833-AA21-D7E171F3EC75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361B3-0459-47FC-89F3-5C3A4A5ACEFE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9A23F-DE68-49C2-8B5C-4F25961F6F09}"/>
              </a:ext>
            </a:extLst>
          </p:cNvPr>
          <p:cNvSpPr txBox="1"/>
          <p:nvPr/>
        </p:nvSpPr>
        <p:spPr>
          <a:xfrm>
            <a:off x="248281" y="164067"/>
            <a:ext cx="179671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 err="1"/>
              <a:t>Iperprogressione</a:t>
            </a:r>
            <a:endParaRPr lang="it-IT" b="1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E92F798-7A29-4A7E-AC5C-09E44D225B76}"/>
              </a:ext>
            </a:extLst>
          </p:cNvPr>
          <p:cNvSpPr txBox="1">
            <a:spLocks/>
          </p:cNvSpPr>
          <p:nvPr/>
        </p:nvSpPr>
        <p:spPr>
          <a:xfrm>
            <a:off x="381505" y="1336498"/>
            <a:ext cx="3451708" cy="47070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Uomo di 89 anni con pregresso tumore a cellule chiare del rene</a:t>
            </a:r>
          </a:p>
          <a:p>
            <a:r>
              <a:rPr lang="it-IT" sz="2000" dirty="0"/>
              <a:t>PET eseguita al basale</a:t>
            </a:r>
          </a:p>
          <a:p>
            <a:r>
              <a:rPr lang="it-IT" sz="2000" dirty="0" err="1"/>
              <a:t>Ristadiazione</a:t>
            </a:r>
            <a:r>
              <a:rPr lang="it-IT" sz="2000" dirty="0"/>
              <a:t> per progressione di malattia</a:t>
            </a:r>
          </a:p>
          <a:p>
            <a:r>
              <a:rPr lang="it-IT" sz="2000" dirty="0"/>
              <a:t>Esecuzione di PET dopo 2 mesi dall’inizio di immunoterapia con comparsa di </a:t>
            </a:r>
            <a:r>
              <a:rPr lang="it-IT" sz="2000" dirty="0" err="1"/>
              <a:t>iperprogressione</a:t>
            </a:r>
            <a:r>
              <a:rPr lang="it-IT" sz="2000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8F434-449A-4035-B31E-E1394DD6AA0A}"/>
              </a:ext>
            </a:extLst>
          </p:cNvPr>
          <p:cNvSpPr txBox="1"/>
          <p:nvPr/>
        </p:nvSpPr>
        <p:spPr>
          <a:xfrm>
            <a:off x="2362702" y="164067"/>
            <a:ext cx="6642268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Variabile tra il 9% al 29% (maggiore con </a:t>
            </a:r>
            <a:r>
              <a:rPr lang="it-IT" b="1" dirty="0" err="1"/>
              <a:t>ICIs</a:t>
            </a:r>
            <a:r>
              <a:rPr lang="it-IT" b="1" dirty="0"/>
              <a:t>, meno con anti CTLA4)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C6670C-66B2-4B2E-B963-6847B404F61D}"/>
              </a:ext>
            </a:extLst>
          </p:cNvPr>
          <p:cNvCxnSpPr>
            <a:endCxn id="11" idx="1"/>
          </p:cNvCxnSpPr>
          <p:nvPr/>
        </p:nvCxnSpPr>
        <p:spPr>
          <a:xfrm>
            <a:off x="2087380" y="348733"/>
            <a:ext cx="27532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60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687A65-FE98-4BDC-8B71-B0CCCA057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31" t="23770" r="26209" b="38755"/>
          <a:stretch/>
        </p:blipFill>
        <p:spPr>
          <a:xfrm>
            <a:off x="1189893" y="898900"/>
            <a:ext cx="9988062" cy="5390532"/>
          </a:xfrm>
          <a:ln>
            <a:solidFill>
              <a:schemeClr val="accent1"/>
            </a:solidFill>
          </a:ln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6BF4487D-CF86-4903-A295-6C9A21438E6F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FC069243-C35A-467A-A2D9-47CBA0D57BB3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A1E13C6D-DC73-4319-8C06-E9F30E2790EB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F1D67-6398-4BD2-9B1D-215FD43A8159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11D322-1A1E-4EE9-BBB0-EFB5C86D495D}"/>
              </a:ext>
            </a:extLst>
          </p:cNvPr>
          <p:cNvSpPr txBox="1"/>
          <p:nvPr/>
        </p:nvSpPr>
        <p:spPr>
          <a:xfrm>
            <a:off x="248281" y="164067"/>
            <a:ext cx="5331011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Eventi avversi correlati con la somministrazione di </a:t>
            </a:r>
            <a:r>
              <a:rPr lang="it-IT" b="1" dirty="0" err="1"/>
              <a:t>ICIs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0726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0AD37C-E739-4D5A-8899-B176320A8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56" t="21869" r="26037" b="33779"/>
          <a:stretch/>
        </p:blipFill>
        <p:spPr>
          <a:xfrm>
            <a:off x="718674" y="875354"/>
            <a:ext cx="11010265" cy="5526033"/>
          </a:xfrm>
          <a:ln>
            <a:solidFill>
              <a:schemeClr val="accent1"/>
            </a:solidFill>
          </a:ln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2BB64C80-5D8C-4C69-A3DD-63C37CD79626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F751F476-A39D-41E4-BC51-1B24745F2CB3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EA489AC0-69B3-4B42-B67A-6E115E20E472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22BCBC-3AA2-4260-ADA7-022356DDC0F3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</p:spTree>
    <p:extLst>
      <p:ext uri="{BB962C8B-B14F-4D97-AF65-F5344CB8AC3E}">
        <p14:creationId xmlns:p14="http://schemas.microsoft.com/office/powerpoint/2010/main" val="55154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ED2420-D7D7-4308-AA78-12D85A1FA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587" t="27521" r="26132" b="37649"/>
          <a:stretch/>
        </p:blipFill>
        <p:spPr>
          <a:xfrm>
            <a:off x="5394961" y="437604"/>
            <a:ext cx="5795647" cy="4320541"/>
          </a:xfrm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221D7B03-F1AF-470E-89B2-6E94CF163723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C6F13B44-EE76-4DE6-8542-50DA76DC8E2A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6CAEC446-F43F-46E0-9146-8DA5FE2A44E2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5B4DC-CF3A-435D-9638-15ACC45B5723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F7B02CC-5B6C-41C3-9601-7B6007EA9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3" t="27521" r="52884" b="17069"/>
          <a:stretch/>
        </p:blipFill>
        <p:spPr>
          <a:xfrm>
            <a:off x="1127760" y="507490"/>
            <a:ext cx="4267201" cy="58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80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8B054B-BBAA-4BFC-8AB8-70B2FE20B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67" t="34423" r="25222" b="18698"/>
          <a:stretch/>
        </p:blipFill>
        <p:spPr>
          <a:xfrm>
            <a:off x="912468" y="721447"/>
            <a:ext cx="10626515" cy="5603153"/>
          </a:xfrm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F8DC1651-D8E9-40C3-9FDA-917568CBA956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DD4E5936-A39E-4859-A19D-892640380FBF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A4A1B5B3-E2BE-4DF0-A545-83F812370766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4C74D-397E-4C60-BDE0-AB4961AE9616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</p:spTree>
    <p:extLst>
      <p:ext uri="{BB962C8B-B14F-4D97-AF65-F5344CB8AC3E}">
        <p14:creationId xmlns:p14="http://schemas.microsoft.com/office/powerpoint/2010/main" val="373045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DF1130-6D60-46DC-A275-0B227446B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71" t="16641" r="25071" b="21890"/>
          <a:stretch/>
        </p:blipFill>
        <p:spPr>
          <a:xfrm>
            <a:off x="2189283" y="588524"/>
            <a:ext cx="8381999" cy="5812863"/>
          </a:xfrm>
          <a:ln>
            <a:solidFill>
              <a:schemeClr val="accent1"/>
            </a:solidFill>
          </a:ln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035913DE-2192-4F17-8C83-60215288A9B3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8185206C-6A0E-4A7D-BF53-2950005487FE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4496192E-D473-4B87-9CDF-5CFC2702D882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9B71E-A210-4F71-8BB2-5586E641806F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</p:spTree>
    <p:extLst>
      <p:ext uri="{BB962C8B-B14F-4D97-AF65-F5344CB8AC3E}">
        <p14:creationId xmlns:p14="http://schemas.microsoft.com/office/powerpoint/2010/main" val="725145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2B091A-9181-4008-B68E-3DAC44D559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4208" t="22322" r="26732" b="34935"/>
          <a:stretch/>
        </p:blipFill>
        <p:spPr>
          <a:xfrm>
            <a:off x="603194" y="1616617"/>
            <a:ext cx="5965946" cy="2923796"/>
          </a:xfrm>
          <a:ln>
            <a:solidFill>
              <a:schemeClr val="accent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14284F-7D36-4488-8F06-DE57DD945F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068" t="33786" r="24887" b="9505"/>
          <a:stretch/>
        </p:blipFill>
        <p:spPr>
          <a:xfrm>
            <a:off x="6699111" y="1616617"/>
            <a:ext cx="4783015" cy="3810000"/>
          </a:xfrm>
          <a:ln>
            <a:solidFill>
              <a:schemeClr val="accent1"/>
            </a:solidFill>
          </a:ln>
        </p:spPr>
      </p:pic>
      <p:sp>
        <p:nvSpPr>
          <p:cNvPr id="5" name="Rettangolo 6">
            <a:extLst>
              <a:ext uri="{FF2B5EF4-FFF2-40B4-BE49-F238E27FC236}">
                <a16:creationId xmlns:a16="http://schemas.microsoft.com/office/drawing/2014/main" id="{55952AC3-D099-43D4-B19F-CBC1F5D5B58F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F4BA9BD4-4BD1-4330-864E-9B9FBE89D3BD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FD3E95C7-7C72-49DC-B2E3-A63ED9A6E387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5BC47-A040-4DD7-9942-9E70FB81421A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9FB06-6B95-4A9A-B937-90E6A014DEDE}"/>
              </a:ext>
            </a:extLst>
          </p:cNvPr>
          <p:cNvSpPr txBox="1"/>
          <p:nvPr/>
        </p:nvSpPr>
        <p:spPr>
          <a:xfrm>
            <a:off x="248281" y="164067"/>
            <a:ext cx="2187137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Reazione </a:t>
            </a:r>
            <a:r>
              <a:rPr lang="it-IT" b="1" dirty="0" err="1"/>
              <a:t>sarcoid</a:t>
            </a:r>
            <a:r>
              <a:rPr lang="it-IT" b="1" dirty="0"/>
              <a:t>-like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5B6252-900F-428D-A169-68090DEC6AE0}"/>
              </a:ext>
            </a:extLst>
          </p:cNvPr>
          <p:cNvSpPr txBox="1"/>
          <p:nvPr/>
        </p:nvSpPr>
        <p:spPr>
          <a:xfrm>
            <a:off x="2711045" y="164067"/>
            <a:ext cx="2437975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Si stima intorno al 5-7%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FEEAA3-D02E-4622-AC39-64AD2715B0C1}"/>
              </a:ext>
            </a:extLst>
          </p:cNvPr>
          <p:cNvCxnSpPr>
            <a:endCxn id="12" idx="1"/>
          </p:cNvCxnSpPr>
          <p:nvPr/>
        </p:nvCxnSpPr>
        <p:spPr>
          <a:xfrm>
            <a:off x="2435723" y="348733"/>
            <a:ext cx="27532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817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5639-CDEA-4BC9-940B-0200D99C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F95481-A753-472D-80CE-919C561FE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ITA-IMMUNO-PET potrebbe essere di supporto nel capire come al momento è inquadrata la PET/CT con FDG in ambito clinico</a:t>
            </a:r>
          </a:p>
          <a:p>
            <a:r>
              <a:rPr lang="it-IT" dirty="0"/>
              <a:t>Identificare le patologie oncologiche che forniscono un maggiore apporto nella valutazione della risposta alla immunoterapia</a:t>
            </a:r>
          </a:p>
          <a:p>
            <a:r>
              <a:rPr lang="it-IT" dirty="0"/>
              <a:t>Esercitarsi alla interpretazione critica e globale alla lettura delle immagini in corso di immunoterapia</a:t>
            </a:r>
          </a:p>
          <a:p>
            <a:r>
              <a:rPr lang="it-IT" dirty="0"/>
              <a:t>Porre delle basi solide per la pianificazione di uno studio prospettico  multicentrico, condotto in collaborazioni con altri professionisti del settore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4FFB6387-B357-434E-98D5-CF29221CB365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73787613-738B-4E1C-987A-5AC85AB09A79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CC70C37D-49F6-4B56-AD8C-A132CC71AA24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</p:spTree>
    <p:extLst>
      <p:ext uri="{BB962C8B-B14F-4D97-AF65-F5344CB8AC3E}">
        <p14:creationId xmlns:p14="http://schemas.microsoft.com/office/powerpoint/2010/main" val="1732428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EB09-FA0D-414B-A1E6-49D4CABF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0110"/>
            <a:ext cx="10515600" cy="290561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Grazie a tutti per la cordiale attenzione!</a:t>
            </a:r>
            <a:br>
              <a:rPr lang="it-IT" dirty="0"/>
            </a:br>
            <a:r>
              <a:rPr lang="it-IT" dirty="0"/>
              <a:t>Email: </a:t>
            </a:r>
            <a:br>
              <a:rPr lang="it-IT" dirty="0"/>
            </a:br>
            <a:r>
              <a:rPr lang="it-IT" sz="3100" dirty="0">
                <a:hlinkClick r:id="rId2"/>
              </a:rPr>
              <a:t>laura.evangelista@unipd.it</a:t>
            </a:r>
            <a:br>
              <a:rPr lang="it-IT" sz="3100" dirty="0"/>
            </a:br>
            <a:r>
              <a:rPr lang="it-IT" sz="3100" dirty="0">
                <a:hlinkClick r:id="rId3"/>
              </a:rPr>
              <a:t>marialuisa.derimini@ospedalideicolli.it</a:t>
            </a:r>
            <a:br>
              <a:rPr lang="it-IT" sz="3100" dirty="0"/>
            </a:br>
            <a:r>
              <a:rPr lang="it-IT" sz="3100" dirty="0">
                <a:hlinkClick r:id="rId4"/>
              </a:rPr>
              <a:t>bianchi.a@ospedale.cuneo.it</a:t>
            </a:r>
            <a:br>
              <a:rPr lang="it-IT" dirty="0"/>
            </a:br>
            <a:endParaRPr lang="it-IT" dirty="0"/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6F480935-5B44-4A63-84A8-EE5629E2255A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3306762B-A271-410A-AF1C-9AB38F6F1CC5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Rettangolo 10">
            <a:extLst>
              <a:ext uri="{FF2B5EF4-FFF2-40B4-BE49-F238E27FC236}">
                <a16:creationId xmlns:a16="http://schemas.microsoft.com/office/drawing/2014/main" id="{47AB49F3-C6DE-4A65-BBC6-7C641BA76BC4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</p:spTree>
    <p:extLst>
      <p:ext uri="{BB962C8B-B14F-4D97-AF65-F5344CB8AC3E}">
        <p14:creationId xmlns:p14="http://schemas.microsoft.com/office/powerpoint/2010/main" val="148608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8" name="Group 230">
            <a:extLst>
              <a:ext uri="{FF2B5EF4-FFF2-40B4-BE49-F238E27FC236}">
                <a16:creationId xmlns:a16="http://schemas.microsoft.com/office/drawing/2014/main" id="{91C9BE78-EA10-49FA-A3DD-FC317A64E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220701"/>
              </p:ext>
            </p:extLst>
          </p:nvPr>
        </p:nvGraphicFramePr>
        <p:xfrm>
          <a:off x="181708" y="499108"/>
          <a:ext cx="11558956" cy="6307469"/>
        </p:xfrm>
        <a:graphic>
          <a:graphicData uri="http://schemas.openxmlformats.org/drawingml/2006/table">
            <a:tbl>
              <a:tblPr/>
              <a:tblGrid>
                <a:gridCol w="1653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3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88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3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74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WHO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RECIST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RECIST 1.1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irRC</a:t>
                      </a:r>
                      <a:endParaRPr kumimoji="0" lang="it-IT" altLang="it-IT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(derivano da WHO)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irRECIST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(derivano da RECIST 1.1)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iRECIST </a:t>
                      </a:r>
                      <a:r>
                        <a:rPr kumimoji="0" lang="it-IT" altLang="it-IT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(derivano da RECIST 1.1)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Tipo misurazione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Bidimensionale (2 diametri maggiori)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Unidimensionale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diam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maggiore o trasverso nei LN)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Unidimensionale (diam maggiore o trasverso nei LN)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Bidimensionale (2 diametri maggiori)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Unidimensionale (diam maggiore o trasverso nei LN)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Unidimensionale (diam maggiore o trasverso nei LN)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37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Tipo valutazione risposta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Somma diametri lesioni senza limiti di numero (Sdi)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Somma diametri lesioni TARGET (SPD) (max 5 e max 2/distretto)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Somma diametri lesioni TARGET (SPD) (max 5 e max 2/distretto)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Somma diametri lesioni senza limiti di numero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Sdi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Somma diametri lesioni TARGET (SPD) (max 5 e max 2/distretto)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Somma diametri lesioni TARGET (SPD) (max 5 e max 2/distretto)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3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Cut/off dimensioni TARGET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n.a.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&gt;10mm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&gt;15mm nei LN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&gt;10mm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&gt;15mm nei LN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n.a.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&gt;10mm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&gt;15mm nei LN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&gt;10mm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&gt;15mm nei LN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3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RC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Scomparsa lesioni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Scomparsa lesioni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Scomparsa lesioni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Scomparsa lesioni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Scomparsa lesioni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Scomparsa lesioni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PR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Sdi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&gt;50%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SPD &gt;30%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SPD &gt;30%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Sdi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&gt;50%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SPD &gt;30%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SPD &gt;30%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22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PD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Sdi &gt;25% o nuove lesioni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SPD &gt;20% o nuove lesioni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SPD &gt;20% o nuove lesioni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Sdi &gt;25% o nuove lesioni 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 2 valutazioni seriate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SPD &gt;20% o nuove lesioni 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 2 valutazioni seriate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SPD &gt;20% o nuove lesioni =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uPD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;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2° studio: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cPD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oppure “reset the bar”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EE3A2FE-6FB1-4A1F-A1BF-A070D7B412AC}"/>
              </a:ext>
            </a:extLst>
          </p:cNvPr>
          <p:cNvSpPr txBox="1"/>
          <p:nvPr/>
        </p:nvSpPr>
        <p:spPr>
          <a:xfrm>
            <a:off x="189661" y="99585"/>
            <a:ext cx="2589491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Criteri morfologici con TC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4" name="Group 242">
            <a:extLst>
              <a:ext uri="{FF2B5EF4-FFF2-40B4-BE49-F238E27FC236}">
                <a16:creationId xmlns:a16="http://schemas.microsoft.com/office/drawing/2014/main" id="{F350765A-8F23-4FCB-88C4-55A5ECBA3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296859"/>
              </p:ext>
            </p:extLst>
          </p:nvPr>
        </p:nvGraphicFramePr>
        <p:xfrm>
          <a:off x="189661" y="502017"/>
          <a:ext cx="11756154" cy="6209752"/>
        </p:xfrm>
        <a:graphic>
          <a:graphicData uri="http://schemas.openxmlformats.org/drawingml/2006/table">
            <a:tbl>
              <a:tblPr/>
              <a:tblGrid>
                <a:gridCol w="1165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40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02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866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EORTC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PERCIST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Lugano 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Classification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(Linfomi)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PECRIT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(derivano da PERCIST)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PERCIMT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(derivano da PERCIST)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iPERCIST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LIRIC </a:t>
                      </a:r>
                      <a:r>
                        <a:rPr kumimoji="0" lang="it-IT" alt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(derivano da Lugano </a:t>
                      </a:r>
                      <a:r>
                        <a:rPr kumimoji="0" lang="it-IT" altLang="it-IT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Classification</a:t>
                      </a:r>
                      <a:r>
                        <a:rPr kumimoji="0" lang="it-IT" altLang="it-IT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Tipo misurazione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SUV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SUL/peak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Deauville Score + SUV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SUL/peak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SUL/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peak</a:t>
                      </a:r>
                      <a:endParaRPr kumimoji="0" lang="it-IT" alt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SUL/peak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Deauville Score + SUV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RC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uptake</a:t>
                      </a:r>
                      <a:endParaRPr kumimoji="0" lang="it-IT" alt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uptake</a:t>
                      </a:r>
                      <a:endParaRPr kumimoji="0" lang="it-IT" alt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DS 1,2,3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Scomparsa lesioni  +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beneficio clinico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Scomparsa lesioni  + 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beneficio clinico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 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uptake</a:t>
                      </a:r>
                      <a:endParaRPr kumimoji="0" lang="it-IT" alt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DS 1,2,3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9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PR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SUV superiore 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-25%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SUL/peak superiore 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-30%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DS 4 o 5 con decremento SUV rispetto a basale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SUL/peak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&gt; -30% +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beneficio clinico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SUL/peak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&gt; -30% +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beneficio clinico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Riduzione SUL/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peak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superiore 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-30%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DS 4 o 5 con decremento SUV rispetto a basale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17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SD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DS 4 o 5 con stabilità SUV rispetto a basale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variazione SUL/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peak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Compresa tra -15% e +15% + 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beneficio clinico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Non CR, PR o PD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DS 4 o 5 con stabilità SUV rispetto a basale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5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PD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SUV superiore a +25% o nuove lesioni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SUL/peak superiore a +30% o nuove lesioni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DS 4 o 5 con incremento SUV rispetto a basale oppure nuove lesioni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SUL/peak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&gt; +30% +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assenza beneficio clinico</a:t>
                      </a:r>
                      <a:r>
                        <a:rPr kumimoji="0" lang="it-IT" alt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o nuove lesioni + </a:t>
                      </a: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assenza beneficio clinico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Nuove lesioni + assenza beneficio clinico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Incremento SUL/</a:t>
                      </a:r>
                      <a:r>
                        <a:rPr kumimoji="0" lang="it-IT" alt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peak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superiore a +30% o nuove lesioni =</a:t>
                      </a: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uPD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; se stesso quadro in controllo seriato successivo: </a:t>
                      </a:r>
                      <a:r>
                        <a:rPr kumimoji="0" lang="it-IT" alt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cPD</a:t>
                      </a:r>
                      <a:endParaRPr kumimoji="0" lang="it-IT" alt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DS 4 o 5 con incremento SUV rispetto a basale oppure nuove lesioni.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IR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IR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IR 3:</a:t>
                      </a:r>
                      <a:r>
                        <a:rPr kumimoji="0" lang="it-IT" alt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incremento suv in assenza di incremento dimensioni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CFCD3B-3350-40AB-AB47-18120B021794}"/>
              </a:ext>
            </a:extLst>
          </p:cNvPr>
          <p:cNvSpPr txBox="1"/>
          <p:nvPr/>
        </p:nvSpPr>
        <p:spPr>
          <a:xfrm>
            <a:off x="189661" y="99585"/>
            <a:ext cx="2629438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Criteri metabolici con PET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CE035F-F2B8-4A94-8E5E-F1B95B08C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77" t="22704" r="25071" b="45203"/>
          <a:stretch/>
        </p:blipFill>
        <p:spPr>
          <a:xfrm>
            <a:off x="1242419" y="2063261"/>
            <a:ext cx="9707161" cy="3557953"/>
          </a:xfrm>
          <a:ln>
            <a:solidFill>
              <a:schemeClr val="accent1"/>
            </a:solidFill>
          </a:ln>
        </p:spPr>
      </p:pic>
      <p:sp>
        <p:nvSpPr>
          <p:cNvPr id="3" name="Rettangolo 6">
            <a:extLst>
              <a:ext uri="{FF2B5EF4-FFF2-40B4-BE49-F238E27FC236}">
                <a16:creationId xmlns:a16="http://schemas.microsoft.com/office/drawing/2014/main" id="{CCDAA710-503C-4E93-8FCB-6F2E92D8FCFB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A95373C7-0A85-4362-A5A7-5E768F4CAF4F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ettangolo 10">
            <a:extLst>
              <a:ext uri="{FF2B5EF4-FFF2-40B4-BE49-F238E27FC236}">
                <a16:creationId xmlns:a16="http://schemas.microsoft.com/office/drawing/2014/main" id="{24E0DC8B-A785-4C8C-8A85-05CE2A3FF242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26F1E-BDA2-4ECD-A4EE-10EB3AEACB3A}"/>
              </a:ext>
            </a:extLst>
          </p:cNvPr>
          <p:cNvSpPr txBox="1"/>
          <p:nvPr/>
        </p:nvSpPr>
        <p:spPr>
          <a:xfrm>
            <a:off x="3906200" y="5838680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35B87-E283-4A42-BEF6-FB6CC8250185}"/>
              </a:ext>
            </a:extLst>
          </p:cNvPr>
          <p:cNvSpPr txBox="1"/>
          <p:nvPr/>
        </p:nvSpPr>
        <p:spPr>
          <a:xfrm>
            <a:off x="3348981" y="1309731"/>
            <a:ext cx="5180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Paziente di 60 anni con Linfoma di Hodgkin stadio IIIB</a:t>
            </a:r>
          </a:p>
          <a:p>
            <a:pPr algn="ctr"/>
            <a:r>
              <a:rPr lang="it-IT" dirty="0"/>
              <a:t>SCT=trapianto di cellule staminali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EE70BB-F09C-4CA1-8E0D-0BBA6C613864}"/>
              </a:ext>
            </a:extLst>
          </p:cNvPr>
          <p:cNvSpPr txBox="1"/>
          <p:nvPr/>
        </p:nvSpPr>
        <p:spPr>
          <a:xfrm>
            <a:off x="248281" y="164067"/>
            <a:ext cx="193335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Risposta completa</a:t>
            </a:r>
          </a:p>
        </p:txBody>
      </p:sp>
    </p:spTree>
    <p:extLst>
      <p:ext uri="{BB962C8B-B14F-4D97-AF65-F5344CB8AC3E}">
        <p14:creationId xmlns:p14="http://schemas.microsoft.com/office/powerpoint/2010/main" val="204644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CA032C-A28A-462D-A162-429EF2943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46" t="25826" r="26521" b="27746"/>
          <a:stretch/>
        </p:blipFill>
        <p:spPr>
          <a:xfrm>
            <a:off x="4518953" y="814754"/>
            <a:ext cx="7385833" cy="5474677"/>
          </a:xfrm>
          <a:ln>
            <a:solidFill>
              <a:schemeClr val="accent1"/>
            </a:solidFill>
          </a:ln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C76A7D-52A7-435D-83C9-423C62A94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2738" y="814754"/>
            <a:ext cx="3868035" cy="5474677"/>
          </a:xfrm>
          <a:ln>
            <a:solidFill>
              <a:schemeClr val="accent1"/>
            </a:solidFill>
          </a:ln>
        </p:spPr>
        <p:txBody>
          <a:bodyPr anchor="ctr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Uomo di 58 anni sottoposto a PET/CT con FDG per ripresa di malattia per melanoma cutaneo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Nella MIP dopo inizio di </a:t>
            </a:r>
            <a:r>
              <a:rPr lang="it-IT" sz="2000" dirty="0" err="1"/>
              <a:t>Nivolumab</a:t>
            </a:r>
            <a:r>
              <a:rPr lang="it-IT" sz="2000" dirty="0"/>
              <a:t> si apprezza la comparsa di intenso accumulo in ghiandola tiroidea compatibile con presenza di tiroidite immunoterapia-correlata.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Nelle MIP successive si apprezza la risposta metabolica completa alla terapia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Primo controllo suggerito dopo 8-9 settimane dall’inizio della immunoterapia (2-3 cicli)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Il controllo successivo è indicato dopo 6-12 settimane </a:t>
            </a: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8A09F318-4F6E-457E-81A2-5BA979C155CA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85FCE15F-8152-4A9F-A08B-D63C7BC358A4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71F4CEE1-BE5D-43FD-9AE0-45953F94A057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11AAE-2792-453E-AA27-56B8CB495C4A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FD1C6-AC0C-45ED-B113-FA4B90121CE1}"/>
              </a:ext>
            </a:extLst>
          </p:cNvPr>
          <p:cNvSpPr txBox="1"/>
          <p:nvPr/>
        </p:nvSpPr>
        <p:spPr>
          <a:xfrm>
            <a:off x="248281" y="164067"/>
            <a:ext cx="193335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Risposta completa</a:t>
            </a:r>
          </a:p>
        </p:txBody>
      </p:sp>
    </p:spTree>
    <p:extLst>
      <p:ext uri="{BB962C8B-B14F-4D97-AF65-F5344CB8AC3E}">
        <p14:creationId xmlns:p14="http://schemas.microsoft.com/office/powerpoint/2010/main" val="368026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7597C5-B47B-476B-8535-206749E12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498" t="25750" r="26586" b="29437"/>
          <a:stretch/>
        </p:blipFill>
        <p:spPr>
          <a:xfrm>
            <a:off x="4415592" y="933146"/>
            <a:ext cx="7436709" cy="5219369"/>
          </a:xfrm>
          <a:ln>
            <a:solidFill>
              <a:schemeClr val="accent1"/>
            </a:solidFill>
          </a:ln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D19D3817-DF22-45AD-9B4D-2963D7190108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200070EE-878B-4008-A944-7A56A3818423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6EAA5B64-281C-4F06-BDF2-89F69DF80D6A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2C9EAB-B440-4CA3-BEF2-3918521BD4E7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92B4A58-776D-4F46-9BA8-20EC59A9D2CE}"/>
              </a:ext>
            </a:extLst>
          </p:cNvPr>
          <p:cNvSpPr txBox="1">
            <a:spLocks/>
          </p:cNvSpPr>
          <p:nvPr/>
        </p:nvSpPr>
        <p:spPr>
          <a:xfrm>
            <a:off x="561229" y="933146"/>
            <a:ext cx="3623211" cy="52193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Uomo di 49 anni sottoposto a PET/CT con FDG per ripresa di malattia per melanoma cutaneo</a:t>
            </a:r>
          </a:p>
          <a:p>
            <a:r>
              <a:rPr lang="it-IT" sz="2000" dirty="0"/>
              <a:t>L’immagine PET eseguita dopo 3 mesi dalla terapia dimostra una risposta metabolica parziale alla terapia</a:t>
            </a:r>
          </a:p>
          <a:p>
            <a:r>
              <a:rPr lang="it-IT" sz="2000" dirty="0"/>
              <a:t>La risposta parziale secondo i criteri EORTC va tra il 15% ed 30% della captazione, per il PERCIST il valore è simile.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9F1BB6-9673-47BA-88F2-010D358966E1}"/>
              </a:ext>
            </a:extLst>
          </p:cNvPr>
          <p:cNvSpPr txBox="1"/>
          <p:nvPr/>
        </p:nvSpPr>
        <p:spPr>
          <a:xfrm>
            <a:off x="248281" y="164067"/>
            <a:ext cx="1794081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Risposta parziale</a:t>
            </a:r>
          </a:p>
        </p:txBody>
      </p:sp>
    </p:spTree>
    <p:extLst>
      <p:ext uri="{BB962C8B-B14F-4D97-AF65-F5344CB8AC3E}">
        <p14:creationId xmlns:p14="http://schemas.microsoft.com/office/powerpoint/2010/main" val="196446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06329F-D324-48D4-A6AB-EF493CFEA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32" t="34269" r="33473" b="23796"/>
          <a:stretch/>
        </p:blipFill>
        <p:spPr>
          <a:xfrm>
            <a:off x="4578055" y="1513907"/>
            <a:ext cx="7339423" cy="4202607"/>
          </a:xfrm>
          <a:ln>
            <a:solidFill>
              <a:schemeClr val="accent1"/>
            </a:solidFill>
          </a:ln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BB758EF6-4CA4-40F3-A1DE-573C1DCD84D7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D72D74EF-8B3A-4229-B2E6-6562E9DA9B19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78CE03D9-BB44-4933-8646-1F8BFFB2EF5A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CEFAFF-9F1C-43DD-BCCE-7847F4692E76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2209BB2-2D2E-40F9-8F9B-1DBA73918197}"/>
              </a:ext>
            </a:extLst>
          </p:cNvPr>
          <p:cNvSpPr txBox="1">
            <a:spLocks/>
          </p:cNvSpPr>
          <p:nvPr/>
        </p:nvSpPr>
        <p:spPr>
          <a:xfrm>
            <a:off x="603618" y="1513907"/>
            <a:ext cx="3623211" cy="42026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Uomo di 57 anni con melanoma del dorso</a:t>
            </a:r>
          </a:p>
          <a:p>
            <a:r>
              <a:rPr lang="it-IT" sz="2000" dirty="0"/>
              <a:t>FDG PET/CT per </a:t>
            </a:r>
            <a:r>
              <a:rPr lang="it-IT" sz="2000" dirty="0" err="1"/>
              <a:t>ristadiazione</a:t>
            </a:r>
            <a:endParaRPr lang="it-IT" sz="2000" dirty="0"/>
          </a:p>
          <a:p>
            <a:r>
              <a:rPr lang="it-IT" sz="2000" dirty="0"/>
              <a:t>Malattia stabile alla PET dopo 4 mesi di trattamento combinato</a:t>
            </a:r>
          </a:p>
          <a:p>
            <a:r>
              <a:rPr lang="it-IT" sz="2000" dirty="0"/>
              <a:t>La malattia stabile, indica un beneficio  clinico, indicando la attivazione dei linfociti T contro le cellule tumorali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5377389-A315-4EE9-8902-05745871B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0" t="24566" r="26718" b="14523"/>
          <a:stretch/>
        </p:blipFill>
        <p:spPr>
          <a:xfrm>
            <a:off x="2906702" y="392392"/>
            <a:ext cx="6110129" cy="60732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F33A56-0D3D-41DF-B1F1-69A66FD37200}"/>
              </a:ext>
            </a:extLst>
          </p:cNvPr>
          <p:cNvSpPr txBox="1"/>
          <p:nvPr/>
        </p:nvSpPr>
        <p:spPr>
          <a:xfrm>
            <a:off x="248281" y="164067"/>
            <a:ext cx="1673856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Risposta stabile</a:t>
            </a:r>
          </a:p>
        </p:txBody>
      </p:sp>
    </p:spTree>
    <p:extLst>
      <p:ext uri="{BB962C8B-B14F-4D97-AF65-F5344CB8AC3E}">
        <p14:creationId xmlns:p14="http://schemas.microsoft.com/office/powerpoint/2010/main" val="221034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50289D-5F1C-4F79-BE94-ADFF0D7A4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74" t="23917" r="47437" b="18456"/>
          <a:stretch/>
        </p:blipFill>
        <p:spPr>
          <a:xfrm>
            <a:off x="5837626" y="275488"/>
            <a:ext cx="5135174" cy="6099805"/>
          </a:xfrm>
          <a:ln>
            <a:solidFill>
              <a:schemeClr val="accent1"/>
            </a:solidFill>
          </a:ln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D1049FF5-DB80-41CD-ABDA-77F40034BA88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63DECC04-C466-4507-AC10-1D2ECBD5F256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36C2FC37-2A0D-49AA-A5EE-B39189384173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8187D-FB73-48F0-AD52-60A5912D7736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117B5B2-DD26-4E3D-8EE6-DD66BD741D96}"/>
              </a:ext>
            </a:extLst>
          </p:cNvPr>
          <p:cNvSpPr txBox="1">
            <a:spLocks/>
          </p:cNvSpPr>
          <p:nvPr/>
        </p:nvSpPr>
        <p:spPr>
          <a:xfrm>
            <a:off x="1219200" y="293076"/>
            <a:ext cx="4255090" cy="60822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Uomo di 73 ani con pregresso melanoma, trattato con resezione e chemioterapia</a:t>
            </a:r>
          </a:p>
          <a:p>
            <a:r>
              <a:rPr lang="it-IT" sz="2000" dirty="0"/>
              <a:t>Indagine PET di </a:t>
            </a:r>
            <a:r>
              <a:rPr lang="it-IT" sz="2000" dirty="0" err="1"/>
              <a:t>ristadiazione</a:t>
            </a:r>
            <a:r>
              <a:rPr lang="it-IT" sz="2000" dirty="0"/>
              <a:t>, indicante la ripresa di malattia</a:t>
            </a:r>
          </a:p>
          <a:p>
            <a:r>
              <a:rPr lang="it-IT" sz="2000" dirty="0"/>
              <a:t>Nella seconda PET, dopo 5 mesi di immunoterapia, si definiva la presenza di una progressione di malattia definita come non confermata, secondo i criteri </a:t>
            </a:r>
            <a:r>
              <a:rPr lang="it-IT" sz="2000" dirty="0" err="1"/>
              <a:t>iRECIST</a:t>
            </a:r>
            <a:r>
              <a:rPr lang="it-IT" sz="2000" dirty="0"/>
              <a:t>, ma similmente anche ai </a:t>
            </a:r>
            <a:r>
              <a:rPr lang="it-IT" sz="2000" dirty="0" err="1"/>
              <a:t>iPERCIST</a:t>
            </a:r>
            <a:r>
              <a:rPr lang="it-IT" sz="2000" dirty="0"/>
              <a:t> (nel caso in cui non vi sia un incremento dimensionale alla TC)</a:t>
            </a:r>
          </a:p>
          <a:p>
            <a:r>
              <a:rPr lang="it-IT" sz="2000" dirty="0"/>
              <a:t>Utile ripetere una PET dopo almeno 8 settimane per essere sicuri che si parli di progressione, piuttosto che di </a:t>
            </a:r>
            <a:r>
              <a:rPr lang="it-IT" sz="2000" dirty="0" err="1"/>
              <a:t>pseudoprogressione</a:t>
            </a:r>
            <a:endParaRPr lang="it-IT" sz="2000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FBF28C0-49A5-4ACA-8507-379AB61B4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26" t="32133" r="25071" b="25747"/>
          <a:stretch/>
        </p:blipFill>
        <p:spPr>
          <a:xfrm>
            <a:off x="1290302" y="1035583"/>
            <a:ext cx="9981698" cy="47868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29B3B4-39BB-42C5-93F1-180D97A05257}"/>
              </a:ext>
            </a:extLst>
          </p:cNvPr>
          <p:cNvSpPr txBox="1"/>
          <p:nvPr/>
        </p:nvSpPr>
        <p:spPr>
          <a:xfrm>
            <a:off x="248281" y="164067"/>
            <a:ext cx="2497222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Progressione di malattia</a:t>
            </a:r>
          </a:p>
        </p:txBody>
      </p:sp>
    </p:spTree>
    <p:extLst>
      <p:ext uri="{BB962C8B-B14F-4D97-AF65-F5344CB8AC3E}">
        <p14:creationId xmlns:p14="http://schemas.microsoft.com/office/powerpoint/2010/main" val="420982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3C6967-B91D-412B-A791-883284857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50" t="20414" r="25980" b="13715"/>
          <a:stretch/>
        </p:blipFill>
        <p:spPr>
          <a:xfrm>
            <a:off x="4784685" y="777975"/>
            <a:ext cx="7221416" cy="5509009"/>
          </a:xfrm>
          <a:ln>
            <a:solidFill>
              <a:schemeClr val="accent1"/>
            </a:solidFill>
          </a:ln>
        </p:spPr>
      </p:pic>
      <p:sp>
        <p:nvSpPr>
          <p:cNvPr id="4" name="Rettangolo 6">
            <a:extLst>
              <a:ext uri="{FF2B5EF4-FFF2-40B4-BE49-F238E27FC236}">
                <a16:creationId xmlns:a16="http://schemas.microsoft.com/office/drawing/2014/main" id="{185481F8-E11B-405E-B4CB-A7D73EDFCABC}"/>
              </a:ext>
            </a:extLst>
          </p:cNvPr>
          <p:cNvSpPr/>
          <p:nvPr/>
        </p:nvSpPr>
        <p:spPr>
          <a:xfrm>
            <a:off x="10005644" y="52753"/>
            <a:ext cx="521677" cy="48064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ITA</a:t>
            </a:r>
          </a:p>
        </p:txBody>
      </p:sp>
      <p:sp>
        <p:nvSpPr>
          <p:cNvPr id="6" name="Rettangolo 8">
            <a:extLst>
              <a:ext uri="{FF2B5EF4-FFF2-40B4-BE49-F238E27FC236}">
                <a16:creationId xmlns:a16="http://schemas.microsoft.com/office/drawing/2014/main" id="{86646375-E2FA-402B-A604-F2B93E7FD678}"/>
              </a:ext>
            </a:extLst>
          </p:cNvPr>
          <p:cNvSpPr/>
          <p:nvPr/>
        </p:nvSpPr>
        <p:spPr>
          <a:xfrm>
            <a:off x="10571282" y="52753"/>
            <a:ext cx="967701" cy="480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Immuno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10">
            <a:extLst>
              <a:ext uri="{FF2B5EF4-FFF2-40B4-BE49-F238E27FC236}">
                <a16:creationId xmlns:a16="http://schemas.microsoft.com/office/drawing/2014/main" id="{780AFEDF-BB3F-43F7-A3E6-478234C23D33}"/>
              </a:ext>
            </a:extLst>
          </p:cNvPr>
          <p:cNvSpPr/>
          <p:nvPr/>
        </p:nvSpPr>
        <p:spPr>
          <a:xfrm>
            <a:off x="11588806" y="52753"/>
            <a:ext cx="526991" cy="48064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A4AAC-9864-4209-9A47-43DDB1BE21C5}"/>
              </a:ext>
            </a:extLst>
          </p:cNvPr>
          <p:cNvSpPr txBox="1"/>
          <p:nvPr/>
        </p:nvSpPr>
        <p:spPr>
          <a:xfrm>
            <a:off x="4091353" y="6401387"/>
            <a:ext cx="437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 et al. </a:t>
            </a:r>
            <a:r>
              <a:rPr lang="it-IT" dirty="0" err="1"/>
              <a:t>RadioGraphics</a:t>
            </a:r>
            <a:r>
              <a:rPr lang="it-IT" dirty="0"/>
              <a:t> 2021; 41: 120-143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C82034E-8BB9-476F-8981-71DCBBB07851}"/>
              </a:ext>
            </a:extLst>
          </p:cNvPr>
          <p:cNvSpPr txBox="1">
            <a:spLocks/>
          </p:cNvSpPr>
          <p:nvPr/>
        </p:nvSpPr>
        <p:spPr>
          <a:xfrm>
            <a:off x="561229" y="777976"/>
            <a:ext cx="3998660" cy="55090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Uomo di 62 anno con pregresso </a:t>
            </a:r>
            <a:r>
              <a:rPr lang="it-IT" sz="2000" dirty="0" err="1"/>
              <a:t>melanona</a:t>
            </a:r>
            <a:endParaRPr lang="it-IT" sz="2000" dirty="0"/>
          </a:p>
          <a:p>
            <a:r>
              <a:rPr lang="it-IT" sz="2000" dirty="0"/>
              <a:t>FDG PET/CT eseguita in fase di </a:t>
            </a:r>
            <a:r>
              <a:rPr lang="it-IT" sz="2000" dirty="0" err="1"/>
              <a:t>ristadiazione</a:t>
            </a:r>
            <a:endParaRPr lang="it-IT" sz="2000" dirty="0"/>
          </a:p>
          <a:p>
            <a:r>
              <a:rPr lang="it-IT" sz="2000" dirty="0"/>
              <a:t>La prima immagine dopo </a:t>
            </a:r>
            <a:r>
              <a:rPr lang="it-IT" sz="2000" dirty="0" err="1"/>
              <a:t>ICIs</a:t>
            </a:r>
            <a:r>
              <a:rPr lang="it-IT" sz="2000" dirty="0"/>
              <a:t> indica una sospetta progressione, ma indeterminata</a:t>
            </a:r>
          </a:p>
          <a:p>
            <a:r>
              <a:rPr lang="it-IT" sz="2000" dirty="0"/>
              <a:t>Esecuzione di ulteriori immagini con intervallo di 4-8 settimane (non oltre in modo da non compromettere la potenziale somministrazione di chemioterapia di salvataggio)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E2556F-2D22-46B9-9170-3A9E7E8B500B}"/>
              </a:ext>
            </a:extLst>
          </p:cNvPr>
          <p:cNvSpPr txBox="1"/>
          <p:nvPr/>
        </p:nvSpPr>
        <p:spPr>
          <a:xfrm>
            <a:off x="248281" y="164067"/>
            <a:ext cx="2166106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 err="1"/>
              <a:t>Pseudoprogressione</a:t>
            </a:r>
            <a:endParaRPr lang="it-IT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19FAC-31D7-4100-B547-0DE237458848}"/>
              </a:ext>
            </a:extLst>
          </p:cNvPr>
          <p:cNvSpPr txBox="1"/>
          <p:nvPr/>
        </p:nvSpPr>
        <p:spPr>
          <a:xfrm>
            <a:off x="2689709" y="164067"/>
            <a:ext cx="507857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b="1" dirty="0"/>
              <a:t>Fino al 14% con anti CTLA-4, fino al 3% con altri </a:t>
            </a:r>
            <a:r>
              <a:rPr lang="it-IT" b="1" dirty="0" err="1"/>
              <a:t>ICIs</a:t>
            </a:r>
            <a:endParaRPr lang="it-IT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712476-4DE3-44F9-9601-3F395111281F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2414387" y="348733"/>
            <a:ext cx="27532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65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1416</Words>
  <Application>Microsoft Office PowerPoint</Application>
  <PresentationFormat>Widescreen</PresentationFormat>
  <Paragraphs>232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Valutazione della risposta al trattamento in corso di immunoterapia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Conclusioni</vt:lpstr>
      <vt:lpstr>Grazie a tutti per la cordiale attenzione! Email:  laura.evangelista@unipd.it marialuisa.derimini@ospedalideicolli.it bianchi.a@ospedale.cuneo.it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Evangelista</dc:creator>
  <cp:lastModifiedBy>Laura Evangelista</cp:lastModifiedBy>
  <cp:revision>93</cp:revision>
  <dcterms:created xsi:type="dcterms:W3CDTF">2021-01-17T17:35:34Z</dcterms:created>
  <dcterms:modified xsi:type="dcterms:W3CDTF">2021-01-20T13:41:07Z</dcterms:modified>
</cp:coreProperties>
</file>