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07"/>
  </p:notesMasterIdLst>
  <p:sldIdLst>
    <p:sldId id="256" r:id="rId2"/>
    <p:sldId id="257" r:id="rId3"/>
    <p:sldId id="258" r:id="rId4"/>
    <p:sldId id="259" r:id="rId5"/>
    <p:sldId id="260" r:id="rId6"/>
    <p:sldId id="261" r:id="rId7"/>
    <p:sldId id="263" r:id="rId8"/>
    <p:sldId id="273" r:id="rId9"/>
    <p:sldId id="274" r:id="rId10"/>
    <p:sldId id="275" r:id="rId11"/>
    <p:sldId id="276" r:id="rId12"/>
    <p:sldId id="277" r:id="rId13"/>
    <p:sldId id="278" r:id="rId14"/>
    <p:sldId id="279" r:id="rId15"/>
    <p:sldId id="280" r:id="rId16"/>
    <p:sldId id="281" r:id="rId17"/>
    <p:sldId id="282" r:id="rId18"/>
    <p:sldId id="284" r:id="rId19"/>
    <p:sldId id="285" r:id="rId20"/>
    <p:sldId id="524" r:id="rId21"/>
    <p:sldId id="291" r:id="rId22"/>
    <p:sldId id="306" r:id="rId23"/>
    <p:sldId id="494" r:id="rId24"/>
    <p:sldId id="312" r:id="rId25"/>
    <p:sldId id="313" r:id="rId26"/>
    <p:sldId id="495" r:id="rId27"/>
    <p:sldId id="318" r:id="rId28"/>
    <p:sldId id="319" r:id="rId29"/>
    <p:sldId id="320" r:id="rId30"/>
    <p:sldId id="321" r:id="rId31"/>
    <p:sldId id="322" r:id="rId32"/>
    <p:sldId id="286" r:id="rId33"/>
    <p:sldId id="287" r:id="rId34"/>
    <p:sldId id="288" r:id="rId35"/>
    <p:sldId id="528" r:id="rId36"/>
    <p:sldId id="530" r:id="rId37"/>
    <p:sldId id="526" r:id="rId38"/>
    <p:sldId id="531" r:id="rId39"/>
    <p:sldId id="538" r:id="rId40"/>
    <p:sldId id="542" r:id="rId41"/>
    <p:sldId id="539" r:id="rId42"/>
    <p:sldId id="547" r:id="rId43"/>
    <p:sldId id="548" r:id="rId44"/>
    <p:sldId id="550" r:id="rId45"/>
    <p:sldId id="552" r:id="rId46"/>
    <p:sldId id="523" r:id="rId47"/>
    <p:sldId id="553" r:id="rId48"/>
    <p:sldId id="554" r:id="rId49"/>
    <p:sldId id="551" r:id="rId50"/>
    <p:sldId id="525" r:id="rId51"/>
    <p:sldId id="546" r:id="rId52"/>
    <p:sldId id="557" r:id="rId53"/>
    <p:sldId id="558" r:id="rId54"/>
    <p:sldId id="562" r:id="rId55"/>
    <p:sldId id="563" r:id="rId56"/>
    <p:sldId id="545" r:id="rId57"/>
    <p:sldId id="543" r:id="rId58"/>
    <p:sldId id="544" r:id="rId59"/>
    <p:sldId id="589" r:id="rId60"/>
    <p:sldId id="664" r:id="rId61"/>
    <p:sldId id="691" r:id="rId62"/>
    <p:sldId id="695" r:id="rId63"/>
    <p:sldId id="699" r:id="rId64"/>
    <p:sldId id="701" r:id="rId65"/>
    <p:sldId id="710" r:id="rId66"/>
    <p:sldId id="711" r:id="rId67"/>
    <p:sldId id="727" r:id="rId68"/>
    <p:sldId id="728" r:id="rId69"/>
    <p:sldId id="729" r:id="rId70"/>
    <p:sldId id="730" r:id="rId71"/>
    <p:sldId id="732" r:id="rId72"/>
    <p:sldId id="736" r:id="rId73"/>
    <p:sldId id="702" r:id="rId74"/>
    <p:sldId id="713" r:id="rId75"/>
    <p:sldId id="703" r:id="rId76"/>
    <p:sldId id="714" r:id="rId77"/>
    <p:sldId id="726" r:id="rId78"/>
    <p:sldId id="704" r:id="rId79"/>
    <p:sldId id="705" r:id="rId80"/>
    <p:sldId id="734" r:id="rId81"/>
    <p:sldId id="735" r:id="rId82"/>
    <p:sldId id="733" r:id="rId83"/>
    <p:sldId id="725" r:id="rId84"/>
    <p:sldId id="665" r:id="rId85"/>
    <p:sldId id="666" r:id="rId86"/>
    <p:sldId id="668" r:id="rId87"/>
    <p:sldId id="737" r:id="rId88"/>
    <p:sldId id="669" r:id="rId89"/>
    <p:sldId id="667" r:id="rId90"/>
    <p:sldId id="692" r:id="rId91"/>
    <p:sldId id="696" r:id="rId92"/>
    <p:sldId id="676" r:id="rId93"/>
    <p:sldId id="679" r:id="rId94"/>
    <p:sldId id="678" r:id="rId95"/>
    <p:sldId id="698" r:id="rId96"/>
    <p:sldId id="694" r:id="rId97"/>
    <p:sldId id="697" r:id="rId98"/>
    <p:sldId id="700" r:id="rId99"/>
    <p:sldId id="670" r:id="rId100"/>
    <p:sldId id="671" r:id="rId101"/>
    <p:sldId id="672" r:id="rId102"/>
    <p:sldId id="673" r:id="rId103"/>
    <p:sldId id="680" r:id="rId104"/>
    <p:sldId id="675" r:id="rId105"/>
    <p:sldId id="674" r:id="rId10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5" d="100"/>
          <a:sy n="65" d="100"/>
        </p:scale>
        <p:origin x="1274"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image" Target="../media/image5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8ADFB6-0432-46B5-B263-62AE31783DB0}" type="datetimeFigureOut">
              <a:rPr lang="it-IT" smtClean="0"/>
              <a:t>09/07/2020</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144BC-2D99-4F7D-866B-0D9D9D6FD92D}" type="slidenum">
              <a:rPr lang="it-IT" smtClean="0"/>
              <a:t>‹N›</a:t>
            </a:fld>
            <a:endParaRPr lang="it-IT"/>
          </a:p>
        </p:txBody>
      </p:sp>
    </p:spTree>
    <p:extLst>
      <p:ext uri="{BB962C8B-B14F-4D97-AF65-F5344CB8AC3E}">
        <p14:creationId xmlns:p14="http://schemas.microsoft.com/office/powerpoint/2010/main" val="3210974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5C0DD37-DFD7-4B88-A703-F3C047C2D49A}"/>
              </a:ext>
            </a:extLst>
          </p:cNvPr>
          <p:cNvSpPr>
            <a:spLocks noGrp="1" noRot="1" noChangeAspect="1" noChangeArrowheads="1" noTextEdit="1"/>
          </p:cNvSpPr>
          <p:nvPr>
            <p:ph type="sldImg"/>
          </p:nvPr>
        </p:nvSpPr>
        <p:spPr>
          <a:xfrm>
            <a:off x="1052513" y="865188"/>
            <a:ext cx="4537075" cy="3403600"/>
          </a:xfrm>
          <a:ln/>
        </p:spPr>
      </p:sp>
      <p:sp>
        <p:nvSpPr>
          <p:cNvPr id="16387" name="Rectangle 3">
            <a:extLst>
              <a:ext uri="{FF2B5EF4-FFF2-40B4-BE49-F238E27FC236}">
                <a16:creationId xmlns:a16="http://schemas.microsoft.com/office/drawing/2014/main" id="{74C5E24D-3D93-4C32-8808-6F1FBE388B23}"/>
              </a:ext>
            </a:extLst>
          </p:cNvPr>
          <p:cNvSpPr>
            <a:spLocks noGrp="1" noChangeArrowheads="1"/>
          </p:cNvSpPr>
          <p:nvPr>
            <p:ph type="body" idx="1"/>
          </p:nvPr>
        </p:nvSpPr>
        <p:spPr bwMode="auto">
          <a:xfrm>
            <a:off x="909638" y="4645025"/>
            <a:ext cx="4878387" cy="44227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6E8EE40-2CB0-459C-8031-D74316BADE5F}"/>
              </a:ext>
            </a:extLst>
          </p:cNvPr>
          <p:cNvSpPr>
            <a:spLocks noGrp="1" noRot="1" noChangeAspect="1" noChangeArrowheads="1" noTextEdit="1"/>
          </p:cNvSpPr>
          <p:nvPr>
            <p:ph type="sldImg"/>
          </p:nvPr>
        </p:nvSpPr>
        <p:spPr>
          <a:xfrm>
            <a:off x="1052513" y="865188"/>
            <a:ext cx="4537075" cy="3403600"/>
          </a:xfrm>
          <a:ln/>
        </p:spPr>
      </p:sp>
      <p:sp>
        <p:nvSpPr>
          <p:cNvPr id="55299" name="Rectangle 3">
            <a:extLst>
              <a:ext uri="{FF2B5EF4-FFF2-40B4-BE49-F238E27FC236}">
                <a16:creationId xmlns:a16="http://schemas.microsoft.com/office/drawing/2014/main" id="{47A602B0-08B1-4C8F-BA3A-4210030BFF2A}"/>
              </a:ext>
            </a:extLst>
          </p:cNvPr>
          <p:cNvSpPr>
            <a:spLocks noGrp="1" noChangeArrowheads="1"/>
          </p:cNvSpPr>
          <p:nvPr>
            <p:ph type="body" idx="1"/>
          </p:nvPr>
        </p:nvSpPr>
        <p:spPr bwMode="auto">
          <a:xfrm>
            <a:off x="900113" y="4618038"/>
            <a:ext cx="4838700" cy="440848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0986BA41-0CD6-4288-B117-266BA032C199}"/>
              </a:ext>
            </a:extLst>
          </p:cNvPr>
          <p:cNvSpPr>
            <a:spLocks noGrp="1" noRot="1" noChangeAspect="1" noChangeArrowheads="1" noTextEdit="1"/>
          </p:cNvSpPr>
          <p:nvPr>
            <p:ph type="sldImg"/>
          </p:nvPr>
        </p:nvSpPr>
        <p:spPr>
          <a:xfrm>
            <a:off x="1052513" y="865188"/>
            <a:ext cx="4537075" cy="3403600"/>
          </a:xfrm>
          <a:ln/>
        </p:spPr>
      </p:sp>
      <p:sp>
        <p:nvSpPr>
          <p:cNvPr id="57347" name="Rectangle 3">
            <a:extLst>
              <a:ext uri="{FF2B5EF4-FFF2-40B4-BE49-F238E27FC236}">
                <a16:creationId xmlns:a16="http://schemas.microsoft.com/office/drawing/2014/main" id="{7E4DDAB6-6DE8-412E-9061-EC98F12EC0BE}"/>
              </a:ext>
            </a:extLst>
          </p:cNvPr>
          <p:cNvSpPr>
            <a:spLocks noGrp="1" noChangeArrowheads="1"/>
          </p:cNvSpPr>
          <p:nvPr>
            <p:ph type="body" idx="1"/>
          </p:nvPr>
        </p:nvSpPr>
        <p:spPr bwMode="auto">
          <a:xfrm>
            <a:off x="900113" y="4618038"/>
            <a:ext cx="4838700" cy="440848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890F445-B77A-4085-A54A-42639C24556A}"/>
              </a:ext>
            </a:extLst>
          </p:cNvPr>
          <p:cNvSpPr>
            <a:spLocks noGrp="1" noRot="1" noChangeAspect="1" noChangeArrowheads="1" noTextEdit="1"/>
          </p:cNvSpPr>
          <p:nvPr>
            <p:ph type="sldImg"/>
          </p:nvPr>
        </p:nvSpPr>
        <p:spPr>
          <a:xfrm>
            <a:off x="768350" y="865188"/>
            <a:ext cx="5105400" cy="3403600"/>
          </a:xfrm>
          <a:ln/>
        </p:spPr>
      </p:sp>
      <p:sp>
        <p:nvSpPr>
          <p:cNvPr id="61443" name="Rectangle 3">
            <a:extLst>
              <a:ext uri="{FF2B5EF4-FFF2-40B4-BE49-F238E27FC236}">
                <a16:creationId xmlns:a16="http://schemas.microsoft.com/office/drawing/2014/main" id="{79E6CC36-733E-4AD1-8548-5C91610D316C}"/>
              </a:ext>
            </a:extLst>
          </p:cNvPr>
          <p:cNvSpPr>
            <a:spLocks noGrp="1" noChangeArrowheads="1"/>
          </p:cNvSpPr>
          <p:nvPr>
            <p:ph type="body" idx="1"/>
          </p:nvPr>
        </p:nvSpPr>
        <p:spPr bwMode="auto">
          <a:xfrm>
            <a:off x="900113" y="4618038"/>
            <a:ext cx="4838700" cy="440848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30F2F41-A5BA-47E0-9E14-30E74F068736}"/>
              </a:ext>
            </a:extLst>
          </p:cNvPr>
          <p:cNvSpPr>
            <a:spLocks noGrp="1" noRot="1" noChangeAspect="1" noChangeArrowheads="1" noTextEdit="1"/>
          </p:cNvSpPr>
          <p:nvPr>
            <p:ph type="sldImg"/>
          </p:nvPr>
        </p:nvSpPr>
        <p:spPr>
          <a:xfrm>
            <a:off x="1052513" y="865188"/>
            <a:ext cx="4537075" cy="3403600"/>
          </a:xfrm>
          <a:ln/>
        </p:spPr>
      </p:sp>
      <p:sp>
        <p:nvSpPr>
          <p:cNvPr id="63491" name="Rectangle 3">
            <a:extLst>
              <a:ext uri="{FF2B5EF4-FFF2-40B4-BE49-F238E27FC236}">
                <a16:creationId xmlns:a16="http://schemas.microsoft.com/office/drawing/2014/main" id="{C7B20B7E-4583-4650-8F46-709389A226BF}"/>
              </a:ext>
            </a:extLst>
          </p:cNvPr>
          <p:cNvSpPr>
            <a:spLocks noGrp="1" noChangeArrowheads="1"/>
          </p:cNvSpPr>
          <p:nvPr>
            <p:ph type="body" idx="1"/>
          </p:nvPr>
        </p:nvSpPr>
        <p:spPr bwMode="auto">
          <a:xfrm>
            <a:off x="900113" y="4618038"/>
            <a:ext cx="4838700" cy="440848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a:extLst>
              <a:ext uri="{FF2B5EF4-FFF2-40B4-BE49-F238E27FC236}">
                <a16:creationId xmlns:a16="http://schemas.microsoft.com/office/drawing/2014/main" id="{B036E5C6-35A2-4A9C-82AB-943A74AEC5FB}"/>
              </a:ext>
            </a:extLst>
          </p:cNvPr>
          <p:cNvSpPr>
            <a:spLocks noGrp="1" noRot="1" noChangeAspect="1" noChangeArrowheads="1" noTextEdit="1"/>
          </p:cNvSpPr>
          <p:nvPr>
            <p:ph type="sldImg"/>
          </p:nvPr>
        </p:nvSpPr>
        <p:spPr>
          <a:ln/>
        </p:spPr>
      </p:sp>
      <p:sp>
        <p:nvSpPr>
          <p:cNvPr id="507907" name="Rectangle 3">
            <a:extLst>
              <a:ext uri="{FF2B5EF4-FFF2-40B4-BE49-F238E27FC236}">
                <a16:creationId xmlns:a16="http://schemas.microsoft.com/office/drawing/2014/main" id="{0FADA697-87AF-4082-8138-509C74083641}"/>
              </a:ext>
            </a:extLst>
          </p:cNvPr>
          <p:cNvSpPr>
            <a:spLocks noGrp="1" noChangeArrowheads="1"/>
          </p:cNvSpPr>
          <p:nvPr>
            <p:ph type="body" idx="1"/>
          </p:nvPr>
        </p:nvSpPr>
        <p:spPr/>
        <p:txBody>
          <a:bodyPr/>
          <a:lstStyle/>
          <a:p>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5334D94-4FB3-4CF0-BC7A-7F34586841E4}"/>
              </a:ext>
            </a:extLst>
          </p:cNvPr>
          <p:cNvSpPr>
            <a:spLocks noGrp="1" noChangeArrowheads="1"/>
          </p:cNvSpPr>
          <p:nvPr>
            <p:ph type="sldNum" sz="quarter" idx="5"/>
          </p:nvPr>
        </p:nvSpPr>
        <p:spPr>
          <a:ln/>
        </p:spPr>
        <p:txBody>
          <a:bodyPr/>
          <a:lstStyle/>
          <a:p>
            <a:fld id="{8D715A5A-5419-42B5-81DA-1036B6D2D658}" type="slidenum">
              <a:rPr lang="it-IT" altLang="it-IT"/>
              <a:pPr/>
              <a:t>22</a:t>
            </a:fld>
            <a:endParaRPr lang="it-IT" altLang="it-IT"/>
          </a:p>
        </p:txBody>
      </p:sp>
      <p:sp>
        <p:nvSpPr>
          <p:cNvPr id="70658" name="Rectangle 2">
            <a:extLst>
              <a:ext uri="{FF2B5EF4-FFF2-40B4-BE49-F238E27FC236}">
                <a16:creationId xmlns:a16="http://schemas.microsoft.com/office/drawing/2014/main" id="{20C23CAE-D44B-466D-8F99-C91659DE1306}"/>
              </a:ext>
            </a:extLst>
          </p:cNvPr>
          <p:cNvSpPr>
            <a:spLocks noGrp="1" noRot="1" noChangeAspect="1" noChangeArrowheads="1" noTextEdit="1"/>
          </p:cNvSpPr>
          <p:nvPr>
            <p:ph type="sldImg"/>
          </p:nvPr>
        </p:nvSpPr>
        <p:spPr>
          <a:xfrm>
            <a:off x="1300163" y="803275"/>
            <a:ext cx="4259262" cy="3194050"/>
          </a:xfrm>
          <a:ln/>
        </p:spPr>
      </p:sp>
      <p:sp>
        <p:nvSpPr>
          <p:cNvPr id="70659" name="Rectangle 3">
            <a:extLst>
              <a:ext uri="{FF2B5EF4-FFF2-40B4-BE49-F238E27FC236}">
                <a16:creationId xmlns:a16="http://schemas.microsoft.com/office/drawing/2014/main" id="{1886CCF6-7A2B-4FC6-8D68-E4A766BDAB02}"/>
              </a:ext>
            </a:extLst>
          </p:cNvPr>
          <p:cNvSpPr>
            <a:spLocks noGrp="1" noChangeArrowheads="1"/>
          </p:cNvSpPr>
          <p:nvPr>
            <p:ph type="body" idx="1"/>
          </p:nvPr>
        </p:nvSpPr>
        <p:spPr>
          <a:xfrm>
            <a:off x="914400" y="4343400"/>
            <a:ext cx="5027613" cy="4114800"/>
          </a:xfrm>
        </p:spPr>
        <p:txBody>
          <a:bodyP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D5E911C-85B7-4650-AF14-5A83FDE376DE}"/>
              </a:ext>
            </a:extLst>
          </p:cNvPr>
          <p:cNvSpPr>
            <a:spLocks noGrp="1" noChangeArrowheads="1"/>
          </p:cNvSpPr>
          <p:nvPr>
            <p:ph type="sldNum" sz="quarter" idx="5"/>
          </p:nvPr>
        </p:nvSpPr>
        <p:spPr>
          <a:ln/>
        </p:spPr>
        <p:txBody>
          <a:bodyPr/>
          <a:lstStyle/>
          <a:p>
            <a:fld id="{377080C4-525C-45C1-843D-A1E57E83C7E3}" type="slidenum">
              <a:rPr lang="it-IT" altLang="it-IT"/>
              <a:pPr/>
              <a:t>23</a:t>
            </a:fld>
            <a:endParaRPr lang="it-IT" altLang="it-IT"/>
          </a:p>
        </p:txBody>
      </p:sp>
      <p:sp>
        <p:nvSpPr>
          <p:cNvPr id="436226" name="Rectangle 2">
            <a:extLst>
              <a:ext uri="{FF2B5EF4-FFF2-40B4-BE49-F238E27FC236}">
                <a16:creationId xmlns:a16="http://schemas.microsoft.com/office/drawing/2014/main" id="{06517479-B2DC-47B4-A6F2-801D467E2FA2}"/>
              </a:ext>
            </a:extLst>
          </p:cNvPr>
          <p:cNvSpPr>
            <a:spLocks noGrp="1" noRot="1" noChangeAspect="1" noChangeArrowheads="1" noTextEdit="1"/>
          </p:cNvSpPr>
          <p:nvPr>
            <p:ph type="sldImg"/>
          </p:nvPr>
        </p:nvSpPr>
        <p:spPr>
          <a:xfrm>
            <a:off x="1300163" y="803275"/>
            <a:ext cx="4259262" cy="3194050"/>
          </a:xfrm>
          <a:ln/>
        </p:spPr>
      </p:sp>
      <p:sp>
        <p:nvSpPr>
          <p:cNvPr id="436227" name="Rectangle 3">
            <a:extLst>
              <a:ext uri="{FF2B5EF4-FFF2-40B4-BE49-F238E27FC236}">
                <a16:creationId xmlns:a16="http://schemas.microsoft.com/office/drawing/2014/main" id="{746E8255-4B6E-4785-8D6C-53BFD3952249}"/>
              </a:ext>
            </a:extLst>
          </p:cNvPr>
          <p:cNvSpPr>
            <a:spLocks noGrp="1" noChangeArrowheads="1"/>
          </p:cNvSpPr>
          <p:nvPr>
            <p:ph type="body" idx="1"/>
          </p:nvPr>
        </p:nvSpPr>
        <p:spPr>
          <a:xfrm>
            <a:off x="914400" y="4343400"/>
            <a:ext cx="5027613" cy="4114800"/>
          </a:xfrm>
        </p:spPr>
        <p:txBody>
          <a:bodyP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1CE928-12F1-4153-BAB3-A2960F7148B3}"/>
              </a:ext>
            </a:extLst>
          </p:cNvPr>
          <p:cNvSpPr>
            <a:spLocks noGrp="1" noChangeArrowheads="1"/>
          </p:cNvSpPr>
          <p:nvPr>
            <p:ph type="sldNum" sz="quarter" idx="5"/>
          </p:nvPr>
        </p:nvSpPr>
        <p:spPr>
          <a:ln/>
        </p:spPr>
        <p:txBody>
          <a:bodyPr/>
          <a:lstStyle/>
          <a:p>
            <a:fld id="{0527E5DC-BE7C-4210-AE7B-93CA535E6644}" type="slidenum">
              <a:rPr lang="it-IT" altLang="it-IT"/>
              <a:pPr/>
              <a:t>24</a:t>
            </a:fld>
            <a:endParaRPr lang="it-IT" altLang="it-IT"/>
          </a:p>
        </p:txBody>
      </p:sp>
      <p:sp>
        <p:nvSpPr>
          <p:cNvPr id="82946" name="Rectangle 2">
            <a:extLst>
              <a:ext uri="{FF2B5EF4-FFF2-40B4-BE49-F238E27FC236}">
                <a16:creationId xmlns:a16="http://schemas.microsoft.com/office/drawing/2014/main" id="{904967D4-77B0-4F39-A833-E33CBB4DF15A}"/>
              </a:ext>
            </a:extLst>
          </p:cNvPr>
          <p:cNvSpPr>
            <a:spLocks noGrp="1" noRot="1" noChangeAspect="1" noChangeArrowheads="1" noTextEdit="1"/>
          </p:cNvSpPr>
          <p:nvPr>
            <p:ph type="sldImg"/>
          </p:nvPr>
        </p:nvSpPr>
        <p:spPr>
          <a:xfrm>
            <a:off x="1300163" y="803275"/>
            <a:ext cx="4259262" cy="3194050"/>
          </a:xfrm>
          <a:ln/>
        </p:spPr>
      </p:sp>
      <p:sp>
        <p:nvSpPr>
          <p:cNvPr id="82947" name="Rectangle 3">
            <a:extLst>
              <a:ext uri="{FF2B5EF4-FFF2-40B4-BE49-F238E27FC236}">
                <a16:creationId xmlns:a16="http://schemas.microsoft.com/office/drawing/2014/main" id="{A060E55F-57A2-498B-8674-82CD2E7E3182}"/>
              </a:ext>
            </a:extLst>
          </p:cNvPr>
          <p:cNvSpPr>
            <a:spLocks noGrp="1" noChangeArrowheads="1"/>
          </p:cNvSpPr>
          <p:nvPr>
            <p:ph type="body" idx="1"/>
          </p:nvPr>
        </p:nvSpPr>
        <p:spPr>
          <a:xfrm>
            <a:off x="914400" y="4343400"/>
            <a:ext cx="5027613" cy="4114800"/>
          </a:xfrm>
        </p:spPr>
        <p:txBody>
          <a:bodyP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DC8A76A-9E02-446E-A9F3-568F0C3CEDB1}"/>
              </a:ext>
            </a:extLst>
          </p:cNvPr>
          <p:cNvSpPr>
            <a:spLocks noGrp="1" noChangeArrowheads="1"/>
          </p:cNvSpPr>
          <p:nvPr>
            <p:ph type="sldNum" sz="quarter" idx="5"/>
          </p:nvPr>
        </p:nvSpPr>
        <p:spPr>
          <a:ln/>
        </p:spPr>
        <p:txBody>
          <a:bodyPr/>
          <a:lstStyle/>
          <a:p>
            <a:fld id="{227410E3-B46A-4A0E-83D0-0831C9B8F530}" type="slidenum">
              <a:rPr lang="it-IT" altLang="it-IT"/>
              <a:pPr/>
              <a:t>25</a:t>
            </a:fld>
            <a:endParaRPr lang="it-IT" altLang="it-IT"/>
          </a:p>
        </p:txBody>
      </p:sp>
      <p:sp>
        <p:nvSpPr>
          <p:cNvPr id="84994" name="Rectangle 2">
            <a:extLst>
              <a:ext uri="{FF2B5EF4-FFF2-40B4-BE49-F238E27FC236}">
                <a16:creationId xmlns:a16="http://schemas.microsoft.com/office/drawing/2014/main" id="{FFC55884-C56A-4FA7-856F-0B7AA16DB8C4}"/>
              </a:ext>
            </a:extLst>
          </p:cNvPr>
          <p:cNvSpPr>
            <a:spLocks noGrp="1" noRot="1" noChangeAspect="1" noChangeArrowheads="1" noTextEdit="1"/>
          </p:cNvSpPr>
          <p:nvPr>
            <p:ph type="sldImg"/>
          </p:nvPr>
        </p:nvSpPr>
        <p:spPr>
          <a:xfrm>
            <a:off x="1300163" y="803275"/>
            <a:ext cx="4259262" cy="3194050"/>
          </a:xfrm>
          <a:ln/>
        </p:spPr>
      </p:sp>
      <p:sp>
        <p:nvSpPr>
          <p:cNvPr id="84995" name="Rectangle 3">
            <a:extLst>
              <a:ext uri="{FF2B5EF4-FFF2-40B4-BE49-F238E27FC236}">
                <a16:creationId xmlns:a16="http://schemas.microsoft.com/office/drawing/2014/main" id="{F6EEC795-7713-4062-96EC-508A679997B8}"/>
              </a:ext>
            </a:extLst>
          </p:cNvPr>
          <p:cNvSpPr>
            <a:spLocks noGrp="1" noChangeArrowheads="1"/>
          </p:cNvSpPr>
          <p:nvPr>
            <p:ph type="body" idx="1"/>
          </p:nvPr>
        </p:nvSpPr>
        <p:spPr>
          <a:xfrm>
            <a:off x="914400" y="4343400"/>
            <a:ext cx="5027613" cy="4114800"/>
          </a:xfrm>
        </p:spPr>
        <p:txBody>
          <a:bodyP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C00B8AE-E695-47DE-86FB-F39599AF0751}"/>
              </a:ext>
            </a:extLst>
          </p:cNvPr>
          <p:cNvSpPr>
            <a:spLocks noGrp="1" noChangeArrowheads="1"/>
          </p:cNvSpPr>
          <p:nvPr>
            <p:ph type="sldNum" sz="quarter" idx="5"/>
          </p:nvPr>
        </p:nvSpPr>
        <p:spPr>
          <a:ln/>
        </p:spPr>
        <p:txBody>
          <a:bodyPr/>
          <a:lstStyle/>
          <a:p>
            <a:fld id="{8F91CBE9-815F-4C08-B6CC-196E42EC144F}" type="slidenum">
              <a:rPr lang="it-IT" altLang="it-IT"/>
              <a:pPr/>
              <a:t>26</a:t>
            </a:fld>
            <a:endParaRPr lang="it-IT" altLang="it-IT"/>
          </a:p>
        </p:txBody>
      </p:sp>
      <p:sp>
        <p:nvSpPr>
          <p:cNvPr id="438274" name="Rectangle 2">
            <a:extLst>
              <a:ext uri="{FF2B5EF4-FFF2-40B4-BE49-F238E27FC236}">
                <a16:creationId xmlns:a16="http://schemas.microsoft.com/office/drawing/2014/main" id="{56D4FF7C-449E-4E68-9011-F4655F92F839}"/>
              </a:ext>
            </a:extLst>
          </p:cNvPr>
          <p:cNvSpPr>
            <a:spLocks noGrp="1" noRot="1" noChangeAspect="1" noChangeArrowheads="1" noTextEdit="1"/>
          </p:cNvSpPr>
          <p:nvPr>
            <p:ph type="sldImg"/>
          </p:nvPr>
        </p:nvSpPr>
        <p:spPr>
          <a:xfrm>
            <a:off x="1300163" y="803275"/>
            <a:ext cx="4259262" cy="3194050"/>
          </a:xfrm>
          <a:ln/>
        </p:spPr>
      </p:sp>
      <p:sp>
        <p:nvSpPr>
          <p:cNvPr id="438275" name="Rectangle 3">
            <a:extLst>
              <a:ext uri="{FF2B5EF4-FFF2-40B4-BE49-F238E27FC236}">
                <a16:creationId xmlns:a16="http://schemas.microsoft.com/office/drawing/2014/main" id="{D6405D18-9277-4171-A895-22AA1E71461C}"/>
              </a:ext>
            </a:extLst>
          </p:cNvPr>
          <p:cNvSpPr>
            <a:spLocks noGrp="1" noChangeArrowheads="1"/>
          </p:cNvSpPr>
          <p:nvPr>
            <p:ph type="body" idx="1"/>
          </p:nvPr>
        </p:nvSpPr>
        <p:spPr>
          <a:xfrm>
            <a:off x="914400" y="4343400"/>
            <a:ext cx="5027613" cy="4114800"/>
          </a:xfrm>
        </p:spPr>
        <p:txBody>
          <a:bodyP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7080C123-931B-40AA-A3CE-EA7D64E90172}"/>
              </a:ext>
            </a:extLst>
          </p:cNvPr>
          <p:cNvSpPr>
            <a:spLocks noGrp="1" noRot="1" noChangeAspect="1" noChangeArrowheads="1" noTextEdit="1"/>
          </p:cNvSpPr>
          <p:nvPr>
            <p:ph type="sldImg"/>
          </p:nvPr>
        </p:nvSpPr>
        <p:spPr>
          <a:xfrm>
            <a:off x="1052513" y="865188"/>
            <a:ext cx="4537075" cy="3403600"/>
          </a:xfrm>
          <a:ln/>
        </p:spPr>
      </p:sp>
      <p:sp>
        <p:nvSpPr>
          <p:cNvPr id="38915" name="Rectangle 3">
            <a:extLst>
              <a:ext uri="{FF2B5EF4-FFF2-40B4-BE49-F238E27FC236}">
                <a16:creationId xmlns:a16="http://schemas.microsoft.com/office/drawing/2014/main" id="{62661A49-0FEA-41CA-908A-3CAFAFA87D3D}"/>
              </a:ext>
            </a:extLst>
          </p:cNvPr>
          <p:cNvSpPr>
            <a:spLocks noGrp="1" noChangeArrowheads="1"/>
          </p:cNvSpPr>
          <p:nvPr>
            <p:ph type="body" idx="1"/>
          </p:nvPr>
        </p:nvSpPr>
        <p:spPr bwMode="auto">
          <a:xfrm>
            <a:off x="900113" y="4618038"/>
            <a:ext cx="4838700" cy="440848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C835804-76EF-4470-A798-D4270A575407}"/>
              </a:ext>
            </a:extLst>
          </p:cNvPr>
          <p:cNvSpPr>
            <a:spLocks noGrp="1" noChangeArrowheads="1"/>
          </p:cNvSpPr>
          <p:nvPr>
            <p:ph type="sldNum" sz="quarter" idx="5"/>
          </p:nvPr>
        </p:nvSpPr>
        <p:spPr>
          <a:ln/>
        </p:spPr>
        <p:txBody>
          <a:bodyPr/>
          <a:lstStyle/>
          <a:p>
            <a:fld id="{94F09BB4-158D-4404-B40A-5F4AD4725087}" type="slidenum">
              <a:rPr lang="it-IT" altLang="it-IT"/>
              <a:pPr/>
              <a:t>27</a:t>
            </a:fld>
            <a:endParaRPr lang="it-IT" altLang="it-IT"/>
          </a:p>
        </p:txBody>
      </p:sp>
      <p:sp>
        <p:nvSpPr>
          <p:cNvPr id="95234" name="Rectangle 2">
            <a:extLst>
              <a:ext uri="{FF2B5EF4-FFF2-40B4-BE49-F238E27FC236}">
                <a16:creationId xmlns:a16="http://schemas.microsoft.com/office/drawing/2014/main" id="{C6912E62-031A-4071-AAFC-F19924013A13}"/>
              </a:ext>
            </a:extLst>
          </p:cNvPr>
          <p:cNvSpPr>
            <a:spLocks noGrp="1" noRot="1" noChangeAspect="1" noChangeArrowheads="1" noTextEdit="1"/>
          </p:cNvSpPr>
          <p:nvPr>
            <p:ph type="sldImg"/>
          </p:nvPr>
        </p:nvSpPr>
        <p:spPr>
          <a:xfrm>
            <a:off x="1300163" y="803275"/>
            <a:ext cx="4259262" cy="3194050"/>
          </a:xfrm>
          <a:ln/>
        </p:spPr>
      </p:sp>
      <p:sp>
        <p:nvSpPr>
          <p:cNvPr id="95235" name="Rectangle 3">
            <a:extLst>
              <a:ext uri="{FF2B5EF4-FFF2-40B4-BE49-F238E27FC236}">
                <a16:creationId xmlns:a16="http://schemas.microsoft.com/office/drawing/2014/main" id="{A992D468-8DAF-47B7-8469-9E01ABE6B11E}"/>
              </a:ext>
            </a:extLst>
          </p:cNvPr>
          <p:cNvSpPr>
            <a:spLocks noGrp="1" noChangeArrowheads="1"/>
          </p:cNvSpPr>
          <p:nvPr>
            <p:ph type="body" idx="1"/>
          </p:nvPr>
        </p:nvSpPr>
        <p:spPr>
          <a:xfrm>
            <a:off x="914400" y="4343400"/>
            <a:ext cx="5027613" cy="4114800"/>
          </a:xfrm>
        </p:spPr>
        <p:txBody>
          <a:bodyP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518856-907C-4202-A645-E2135BB452D1}"/>
              </a:ext>
            </a:extLst>
          </p:cNvPr>
          <p:cNvSpPr>
            <a:spLocks noGrp="1" noChangeArrowheads="1"/>
          </p:cNvSpPr>
          <p:nvPr>
            <p:ph type="sldNum" sz="quarter" idx="5"/>
          </p:nvPr>
        </p:nvSpPr>
        <p:spPr>
          <a:ln/>
        </p:spPr>
        <p:txBody>
          <a:bodyPr/>
          <a:lstStyle/>
          <a:p>
            <a:fld id="{DD02EA75-B85F-4DD9-8387-38B1150372F7}" type="slidenum">
              <a:rPr lang="it-IT" altLang="it-IT"/>
              <a:pPr/>
              <a:t>28</a:t>
            </a:fld>
            <a:endParaRPr lang="it-IT" altLang="it-IT"/>
          </a:p>
        </p:txBody>
      </p:sp>
      <p:sp>
        <p:nvSpPr>
          <p:cNvPr id="97282" name="Rectangle 2">
            <a:extLst>
              <a:ext uri="{FF2B5EF4-FFF2-40B4-BE49-F238E27FC236}">
                <a16:creationId xmlns:a16="http://schemas.microsoft.com/office/drawing/2014/main" id="{E020EFAB-EAF7-4221-AFC0-CE4564053878}"/>
              </a:ext>
            </a:extLst>
          </p:cNvPr>
          <p:cNvSpPr>
            <a:spLocks noGrp="1" noRot="1" noChangeAspect="1" noChangeArrowheads="1" noTextEdit="1"/>
          </p:cNvSpPr>
          <p:nvPr>
            <p:ph type="sldImg"/>
          </p:nvPr>
        </p:nvSpPr>
        <p:spPr>
          <a:xfrm>
            <a:off x="1300163" y="803275"/>
            <a:ext cx="4259262" cy="3194050"/>
          </a:xfrm>
          <a:ln/>
        </p:spPr>
      </p:sp>
      <p:sp>
        <p:nvSpPr>
          <p:cNvPr id="97283" name="Rectangle 3">
            <a:extLst>
              <a:ext uri="{FF2B5EF4-FFF2-40B4-BE49-F238E27FC236}">
                <a16:creationId xmlns:a16="http://schemas.microsoft.com/office/drawing/2014/main" id="{493E2072-9212-42AB-962F-10C08D4F07D0}"/>
              </a:ext>
            </a:extLst>
          </p:cNvPr>
          <p:cNvSpPr>
            <a:spLocks noGrp="1" noChangeArrowheads="1"/>
          </p:cNvSpPr>
          <p:nvPr>
            <p:ph type="body" idx="1"/>
          </p:nvPr>
        </p:nvSpPr>
        <p:spPr>
          <a:xfrm>
            <a:off x="914400" y="4343400"/>
            <a:ext cx="5027613" cy="4114800"/>
          </a:xfrm>
        </p:spPr>
        <p:txBody>
          <a:bodyPr/>
          <a:lstStyle/>
          <a:p>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8342914-FC0F-4CC8-8AC5-F1928511DE1D}"/>
              </a:ext>
            </a:extLst>
          </p:cNvPr>
          <p:cNvSpPr>
            <a:spLocks noGrp="1" noChangeArrowheads="1"/>
          </p:cNvSpPr>
          <p:nvPr>
            <p:ph type="sldNum" sz="quarter" idx="5"/>
          </p:nvPr>
        </p:nvSpPr>
        <p:spPr>
          <a:ln/>
        </p:spPr>
        <p:txBody>
          <a:bodyPr/>
          <a:lstStyle/>
          <a:p>
            <a:fld id="{6D1E5BA3-487C-4502-AC61-9F06425456EF}" type="slidenum">
              <a:rPr lang="it-IT" altLang="it-IT"/>
              <a:pPr/>
              <a:t>29</a:t>
            </a:fld>
            <a:endParaRPr lang="it-IT" altLang="it-IT"/>
          </a:p>
        </p:txBody>
      </p:sp>
      <p:sp>
        <p:nvSpPr>
          <p:cNvPr id="99330" name="Rectangle 2">
            <a:extLst>
              <a:ext uri="{FF2B5EF4-FFF2-40B4-BE49-F238E27FC236}">
                <a16:creationId xmlns:a16="http://schemas.microsoft.com/office/drawing/2014/main" id="{95E4125A-2007-4FD3-9958-2AEE71DC47FD}"/>
              </a:ext>
            </a:extLst>
          </p:cNvPr>
          <p:cNvSpPr>
            <a:spLocks noGrp="1" noRot="1" noChangeAspect="1" noChangeArrowheads="1" noTextEdit="1"/>
          </p:cNvSpPr>
          <p:nvPr>
            <p:ph type="sldImg"/>
          </p:nvPr>
        </p:nvSpPr>
        <p:spPr>
          <a:xfrm>
            <a:off x="1300163" y="803275"/>
            <a:ext cx="4259262" cy="3194050"/>
          </a:xfrm>
          <a:ln/>
        </p:spPr>
      </p:sp>
      <p:sp>
        <p:nvSpPr>
          <p:cNvPr id="99331" name="Rectangle 3">
            <a:extLst>
              <a:ext uri="{FF2B5EF4-FFF2-40B4-BE49-F238E27FC236}">
                <a16:creationId xmlns:a16="http://schemas.microsoft.com/office/drawing/2014/main" id="{7345A853-2B0E-4D73-BAD7-C2F1163E421E}"/>
              </a:ext>
            </a:extLst>
          </p:cNvPr>
          <p:cNvSpPr>
            <a:spLocks noGrp="1" noChangeArrowheads="1"/>
          </p:cNvSpPr>
          <p:nvPr>
            <p:ph type="body" idx="1"/>
          </p:nvPr>
        </p:nvSpPr>
        <p:spPr>
          <a:xfrm>
            <a:off x="914400" y="4343400"/>
            <a:ext cx="5027613" cy="4114800"/>
          </a:xfrm>
        </p:spPr>
        <p:txBody>
          <a:bodyP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20A88C0-CA3C-4160-816D-315363FF5EDA}"/>
              </a:ext>
            </a:extLst>
          </p:cNvPr>
          <p:cNvSpPr>
            <a:spLocks noGrp="1" noChangeArrowheads="1"/>
          </p:cNvSpPr>
          <p:nvPr>
            <p:ph type="sldNum" sz="quarter" idx="5"/>
          </p:nvPr>
        </p:nvSpPr>
        <p:spPr>
          <a:ln/>
        </p:spPr>
        <p:txBody>
          <a:bodyPr/>
          <a:lstStyle/>
          <a:p>
            <a:fld id="{38DC9AFE-11CB-4293-BB0C-5454AB83729D}" type="slidenum">
              <a:rPr lang="it-IT" altLang="it-IT"/>
              <a:pPr/>
              <a:t>30</a:t>
            </a:fld>
            <a:endParaRPr lang="it-IT" altLang="it-IT"/>
          </a:p>
        </p:txBody>
      </p:sp>
      <p:sp>
        <p:nvSpPr>
          <p:cNvPr id="101378" name="Rectangle 2">
            <a:extLst>
              <a:ext uri="{FF2B5EF4-FFF2-40B4-BE49-F238E27FC236}">
                <a16:creationId xmlns:a16="http://schemas.microsoft.com/office/drawing/2014/main" id="{34C63FE9-75E3-41DC-BACE-314E18CAE55B}"/>
              </a:ext>
            </a:extLst>
          </p:cNvPr>
          <p:cNvSpPr>
            <a:spLocks noGrp="1" noRot="1" noChangeAspect="1" noChangeArrowheads="1" noTextEdit="1"/>
          </p:cNvSpPr>
          <p:nvPr>
            <p:ph type="sldImg"/>
          </p:nvPr>
        </p:nvSpPr>
        <p:spPr>
          <a:xfrm>
            <a:off x="1300163" y="803275"/>
            <a:ext cx="4259262" cy="3194050"/>
          </a:xfrm>
          <a:ln/>
        </p:spPr>
      </p:sp>
      <p:sp>
        <p:nvSpPr>
          <p:cNvPr id="101379" name="Rectangle 3">
            <a:extLst>
              <a:ext uri="{FF2B5EF4-FFF2-40B4-BE49-F238E27FC236}">
                <a16:creationId xmlns:a16="http://schemas.microsoft.com/office/drawing/2014/main" id="{74154E3C-C0C9-4E8F-ADAE-38F458AB6945}"/>
              </a:ext>
            </a:extLst>
          </p:cNvPr>
          <p:cNvSpPr>
            <a:spLocks noGrp="1" noChangeArrowheads="1"/>
          </p:cNvSpPr>
          <p:nvPr>
            <p:ph type="body" idx="1"/>
          </p:nvPr>
        </p:nvSpPr>
        <p:spPr>
          <a:xfrm>
            <a:off x="914400" y="4343400"/>
            <a:ext cx="5027613" cy="4114800"/>
          </a:xfrm>
        </p:spPr>
        <p:txBody>
          <a:bodyPr/>
          <a:lstStyle/>
          <a:p>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F95E7BA-F1EC-4C12-9155-975106B89B7B}"/>
              </a:ext>
            </a:extLst>
          </p:cNvPr>
          <p:cNvSpPr>
            <a:spLocks noGrp="1" noChangeArrowheads="1"/>
          </p:cNvSpPr>
          <p:nvPr>
            <p:ph type="sldNum" sz="quarter" idx="5"/>
          </p:nvPr>
        </p:nvSpPr>
        <p:spPr>
          <a:ln/>
        </p:spPr>
        <p:txBody>
          <a:bodyPr/>
          <a:lstStyle/>
          <a:p>
            <a:fld id="{7D377708-7F13-4B38-8A22-CAFB5A3445AB}" type="slidenum">
              <a:rPr lang="it-IT" altLang="it-IT"/>
              <a:pPr/>
              <a:t>31</a:t>
            </a:fld>
            <a:endParaRPr lang="it-IT" altLang="it-IT"/>
          </a:p>
        </p:txBody>
      </p:sp>
      <p:sp>
        <p:nvSpPr>
          <p:cNvPr id="103426" name="Rectangle 2">
            <a:extLst>
              <a:ext uri="{FF2B5EF4-FFF2-40B4-BE49-F238E27FC236}">
                <a16:creationId xmlns:a16="http://schemas.microsoft.com/office/drawing/2014/main" id="{08213EFC-F598-439E-A813-D2E039E950A3}"/>
              </a:ext>
            </a:extLst>
          </p:cNvPr>
          <p:cNvSpPr>
            <a:spLocks noGrp="1" noRot="1" noChangeAspect="1" noChangeArrowheads="1" noTextEdit="1"/>
          </p:cNvSpPr>
          <p:nvPr>
            <p:ph type="sldImg"/>
          </p:nvPr>
        </p:nvSpPr>
        <p:spPr>
          <a:xfrm>
            <a:off x="1300163" y="803275"/>
            <a:ext cx="4259262" cy="3194050"/>
          </a:xfrm>
          <a:ln/>
        </p:spPr>
      </p:sp>
      <p:sp>
        <p:nvSpPr>
          <p:cNvPr id="103427" name="Rectangle 3">
            <a:extLst>
              <a:ext uri="{FF2B5EF4-FFF2-40B4-BE49-F238E27FC236}">
                <a16:creationId xmlns:a16="http://schemas.microsoft.com/office/drawing/2014/main" id="{1899EEC1-0531-4484-89E8-76967E9E1F65}"/>
              </a:ext>
            </a:extLst>
          </p:cNvPr>
          <p:cNvSpPr>
            <a:spLocks noGrp="1" noChangeArrowheads="1"/>
          </p:cNvSpPr>
          <p:nvPr>
            <p:ph type="body" idx="1"/>
          </p:nvPr>
        </p:nvSpPr>
        <p:spPr>
          <a:xfrm>
            <a:off x="914400" y="4343400"/>
            <a:ext cx="5027613" cy="4114800"/>
          </a:xfrm>
        </p:spPr>
        <p:txBody>
          <a:bodyPr/>
          <a:lstStyle/>
          <a:p>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4748E2C0-485C-4D10-B8B1-A829395EC976}"/>
              </a:ext>
            </a:extLst>
          </p:cNvPr>
          <p:cNvSpPr>
            <a:spLocks noGrp="1" noRot="1" noChangeAspect="1" noChangeArrowheads="1" noTextEdit="1"/>
          </p:cNvSpPr>
          <p:nvPr>
            <p:ph type="sldImg"/>
          </p:nvPr>
        </p:nvSpPr>
        <p:spPr>
          <a:xfrm>
            <a:off x="768350" y="865188"/>
            <a:ext cx="5105400" cy="3403600"/>
          </a:xfrm>
          <a:ln/>
        </p:spPr>
      </p:sp>
      <p:sp>
        <p:nvSpPr>
          <p:cNvPr id="65539" name="Rectangle 3">
            <a:extLst>
              <a:ext uri="{FF2B5EF4-FFF2-40B4-BE49-F238E27FC236}">
                <a16:creationId xmlns:a16="http://schemas.microsoft.com/office/drawing/2014/main" id="{04532320-CB3F-4D63-9823-B8A620F41F14}"/>
              </a:ext>
            </a:extLst>
          </p:cNvPr>
          <p:cNvSpPr>
            <a:spLocks noGrp="1" noChangeArrowheads="1"/>
          </p:cNvSpPr>
          <p:nvPr>
            <p:ph type="body" idx="1"/>
          </p:nvPr>
        </p:nvSpPr>
        <p:spPr bwMode="auto">
          <a:xfrm>
            <a:off x="900113" y="4618038"/>
            <a:ext cx="4838700" cy="440848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it-IT" alt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6EE9C78B-3C0C-4063-A909-4D62681A5524}"/>
              </a:ext>
            </a:extLst>
          </p:cNvPr>
          <p:cNvSpPr>
            <a:spLocks noGrp="1" noRot="1" noChangeAspect="1" noChangeArrowheads="1" noTextEdit="1"/>
          </p:cNvSpPr>
          <p:nvPr>
            <p:ph type="sldImg"/>
          </p:nvPr>
        </p:nvSpPr>
        <p:spPr>
          <a:xfrm>
            <a:off x="768350" y="865188"/>
            <a:ext cx="5105400" cy="3403600"/>
          </a:xfrm>
          <a:ln/>
        </p:spPr>
      </p:sp>
      <p:sp>
        <p:nvSpPr>
          <p:cNvPr id="67587" name="Rectangle 3">
            <a:extLst>
              <a:ext uri="{FF2B5EF4-FFF2-40B4-BE49-F238E27FC236}">
                <a16:creationId xmlns:a16="http://schemas.microsoft.com/office/drawing/2014/main" id="{A47C5892-D40D-4187-8E12-C221E7103FB6}"/>
              </a:ext>
            </a:extLst>
          </p:cNvPr>
          <p:cNvSpPr>
            <a:spLocks noGrp="1" noChangeArrowheads="1"/>
          </p:cNvSpPr>
          <p:nvPr>
            <p:ph type="body" idx="1"/>
          </p:nvPr>
        </p:nvSpPr>
        <p:spPr bwMode="auto">
          <a:xfrm>
            <a:off x="900113" y="4618038"/>
            <a:ext cx="4838700" cy="440848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it-IT" alt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376A8C4A-FBC8-4216-A658-27A46502ACF4}"/>
              </a:ext>
            </a:extLst>
          </p:cNvPr>
          <p:cNvSpPr>
            <a:spLocks noGrp="1" noRot="1" noChangeAspect="1" noChangeArrowheads="1" noTextEdit="1"/>
          </p:cNvSpPr>
          <p:nvPr>
            <p:ph type="sldImg"/>
          </p:nvPr>
        </p:nvSpPr>
        <p:spPr>
          <a:xfrm>
            <a:off x="768350" y="865188"/>
            <a:ext cx="5105400" cy="3403600"/>
          </a:xfrm>
          <a:ln/>
        </p:spPr>
      </p:sp>
      <p:sp>
        <p:nvSpPr>
          <p:cNvPr id="69635" name="Rectangle 3">
            <a:extLst>
              <a:ext uri="{FF2B5EF4-FFF2-40B4-BE49-F238E27FC236}">
                <a16:creationId xmlns:a16="http://schemas.microsoft.com/office/drawing/2014/main" id="{E4F385DB-39F1-4FF9-B6D6-7E94A18BF78D}"/>
              </a:ext>
            </a:extLst>
          </p:cNvPr>
          <p:cNvSpPr>
            <a:spLocks noGrp="1" noChangeArrowheads="1"/>
          </p:cNvSpPr>
          <p:nvPr>
            <p:ph type="body" idx="1"/>
          </p:nvPr>
        </p:nvSpPr>
        <p:spPr bwMode="auto">
          <a:xfrm>
            <a:off x="900113" y="4618038"/>
            <a:ext cx="4838700" cy="440848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it-IT" alt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a:extLst>
              <a:ext uri="{FF2B5EF4-FFF2-40B4-BE49-F238E27FC236}">
                <a16:creationId xmlns:a16="http://schemas.microsoft.com/office/drawing/2014/main" id="{6B27E70B-6557-48AC-9EAC-4EA3727A9C95}"/>
              </a:ext>
            </a:extLst>
          </p:cNvPr>
          <p:cNvSpPr>
            <a:spLocks noGrp="1" noRot="1" noChangeAspect="1" noChangeArrowheads="1" noTextEdit="1"/>
          </p:cNvSpPr>
          <p:nvPr>
            <p:ph type="sldImg"/>
          </p:nvPr>
        </p:nvSpPr>
        <p:spPr>
          <a:ln/>
        </p:spPr>
      </p:sp>
      <p:sp>
        <p:nvSpPr>
          <p:cNvPr id="529411" name="Rectangle 3">
            <a:extLst>
              <a:ext uri="{FF2B5EF4-FFF2-40B4-BE49-F238E27FC236}">
                <a16:creationId xmlns:a16="http://schemas.microsoft.com/office/drawing/2014/main" id="{C522A82C-51B0-4AB6-82CB-D512A6381AA7}"/>
              </a:ext>
            </a:extLst>
          </p:cNvPr>
          <p:cNvSpPr>
            <a:spLocks noGrp="1" noChangeArrowheads="1"/>
          </p:cNvSpPr>
          <p:nvPr>
            <p:ph type="body" idx="1"/>
          </p:nvPr>
        </p:nvSpPr>
        <p:spPr/>
        <p:txBody>
          <a:bodyPr/>
          <a:lstStyle/>
          <a:p>
            <a:endParaRPr lang="it-IT" alt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a:extLst>
              <a:ext uri="{FF2B5EF4-FFF2-40B4-BE49-F238E27FC236}">
                <a16:creationId xmlns:a16="http://schemas.microsoft.com/office/drawing/2014/main" id="{293F07F9-0A16-4D3A-9D7B-3006354E669C}"/>
              </a:ext>
            </a:extLst>
          </p:cNvPr>
          <p:cNvSpPr>
            <a:spLocks noGrp="1" noRot="1" noChangeAspect="1" noChangeArrowheads="1"/>
          </p:cNvSpPr>
          <p:nvPr>
            <p:ph type="sldImg"/>
          </p:nvPr>
        </p:nvSpPr>
        <p:spPr bwMode="auto">
          <a:xfrm>
            <a:off x="1042988" y="858838"/>
            <a:ext cx="4556125" cy="3416300"/>
          </a:xfrm>
          <a:prstGeom prst="rect">
            <a:avLst/>
          </a:prstGeom>
          <a:solidFill>
            <a:srgbClr val="FFFFFF"/>
          </a:solidFill>
          <a:ln>
            <a:solidFill>
              <a:srgbClr val="000000"/>
            </a:solidFill>
            <a:miter lim="800000"/>
            <a:headEnd/>
            <a:tailEnd/>
          </a:ln>
        </p:spPr>
      </p:sp>
      <p:sp>
        <p:nvSpPr>
          <p:cNvPr id="520195" name="Rectangle 3">
            <a:extLst>
              <a:ext uri="{FF2B5EF4-FFF2-40B4-BE49-F238E27FC236}">
                <a16:creationId xmlns:a16="http://schemas.microsoft.com/office/drawing/2014/main" id="{7E8ECD30-407D-4481-8299-016CA8C145F6}"/>
              </a:ext>
            </a:extLst>
          </p:cNvPr>
          <p:cNvSpPr>
            <a:spLocks noGrp="1" noChangeArrowheads="1"/>
          </p:cNvSpPr>
          <p:nvPr>
            <p:ph type="body" idx="1"/>
          </p:nvPr>
        </p:nvSpPr>
        <p:spPr bwMode="auto">
          <a:xfrm>
            <a:off x="885825" y="4645025"/>
            <a:ext cx="4868863" cy="4400550"/>
          </a:xfrm>
          <a:prstGeom prst="rect">
            <a:avLst/>
          </a:prstGeom>
          <a:solidFill>
            <a:srgbClr val="FFFFFF"/>
          </a:solidFill>
          <a:ln>
            <a:solidFill>
              <a:srgbClr val="000000"/>
            </a:solidFill>
            <a:miter lim="800000"/>
            <a:headEnd/>
            <a:tailEnd/>
          </a:ln>
        </p:spPr>
        <p:txBody>
          <a:bodyP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145CF05-6E16-4E9D-9E50-AE546FDD1E1B}"/>
              </a:ext>
            </a:extLst>
          </p:cNvPr>
          <p:cNvSpPr>
            <a:spLocks noGrp="1" noRot="1" noChangeAspect="1" noChangeArrowheads="1" noTextEdit="1"/>
          </p:cNvSpPr>
          <p:nvPr>
            <p:ph type="sldImg"/>
          </p:nvPr>
        </p:nvSpPr>
        <p:spPr>
          <a:xfrm>
            <a:off x="768350" y="865188"/>
            <a:ext cx="5105400" cy="3403600"/>
          </a:xfrm>
          <a:ln/>
        </p:spPr>
      </p:sp>
      <p:sp>
        <p:nvSpPr>
          <p:cNvPr id="40963" name="Rectangle 3">
            <a:extLst>
              <a:ext uri="{FF2B5EF4-FFF2-40B4-BE49-F238E27FC236}">
                <a16:creationId xmlns:a16="http://schemas.microsoft.com/office/drawing/2014/main" id="{0F4CB10E-72D6-491F-B0FB-6D45778F90C7}"/>
              </a:ext>
            </a:extLst>
          </p:cNvPr>
          <p:cNvSpPr>
            <a:spLocks noGrp="1" noChangeArrowheads="1"/>
          </p:cNvSpPr>
          <p:nvPr>
            <p:ph type="body" idx="1"/>
          </p:nvPr>
        </p:nvSpPr>
        <p:spPr bwMode="auto">
          <a:xfrm>
            <a:off x="900113" y="4618038"/>
            <a:ext cx="4838700" cy="440848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it-IT" alt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a:extLst>
              <a:ext uri="{FF2B5EF4-FFF2-40B4-BE49-F238E27FC236}">
                <a16:creationId xmlns:a16="http://schemas.microsoft.com/office/drawing/2014/main" id="{EE21C4AF-60F7-48CA-AB6F-3ADAEC2308C3}"/>
              </a:ext>
            </a:extLst>
          </p:cNvPr>
          <p:cNvSpPr>
            <a:spLocks noGrp="1" noRot="1" noChangeAspect="1" noChangeArrowheads="1" noTextEdit="1"/>
          </p:cNvSpPr>
          <p:nvPr>
            <p:ph type="sldImg"/>
          </p:nvPr>
        </p:nvSpPr>
        <p:spPr>
          <a:ln/>
        </p:spPr>
      </p:sp>
      <p:sp>
        <p:nvSpPr>
          <p:cNvPr id="513027" name="Rectangle 3">
            <a:extLst>
              <a:ext uri="{FF2B5EF4-FFF2-40B4-BE49-F238E27FC236}">
                <a16:creationId xmlns:a16="http://schemas.microsoft.com/office/drawing/2014/main" id="{C3C539D5-8897-403E-BAD9-0EC6BBF987D2}"/>
              </a:ext>
            </a:extLst>
          </p:cNvPr>
          <p:cNvSpPr>
            <a:spLocks noGrp="1" noChangeArrowheads="1"/>
          </p:cNvSpPr>
          <p:nvPr>
            <p:ph type="body" idx="1"/>
          </p:nvPr>
        </p:nvSpPr>
        <p:spPr/>
        <p:txBody>
          <a:bodyPr/>
          <a:lstStyle/>
          <a:p>
            <a:endParaRPr lang="it-IT"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a:extLst>
              <a:ext uri="{FF2B5EF4-FFF2-40B4-BE49-F238E27FC236}">
                <a16:creationId xmlns:a16="http://schemas.microsoft.com/office/drawing/2014/main" id="{26328084-D50D-4AE7-BF56-E5F34031FAA2}"/>
              </a:ext>
            </a:extLst>
          </p:cNvPr>
          <p:cNvSpPr>
            <a:spLocks noGrp="1" noRot="1" noChangeAspect="1" noChangeArrowheads="1"/>
          </p:cNvSpPr>
          <p:nvPr>
            <p:ph type="sldImg"/>
          </p:nvPr>
        </p:nvSpPr>
        <p:spPr bwMode="auto">
          <a:xfrm>
            <a:off x="1042988" y="858838"/>
            <a:ext cx="4556125" cy="3416300"/>
          </a:xfrm>
          <a:prstGeom prst="rect">
            <a:avLst/>
          </a:prstGeom>
          <a:solidFill>
            <a:srgbClr val="FFFFFF"/>
          </a:solidFill>
          <a:ln>
            <a:solidFill>
              <a:srgbClr val="000000"/>
            </a:solidFill>
            <a:miter lim="800000"/>
            <a:headEnd/>
            <a:tailEnd/>
          </a:ln>
        </p:spPr>
      </p:sp>
      <p:sp>
        <p:nvSpPr>
          <p:cNvPr id="522243" name="Rectangle 3">
            <a:extLst>
              <a:ext uri="{FF2B5EF4-FFF2-40B4-BE49-F238E27FC236}">
                <a16:creationId xmlns:a16="http://schemas.microsoft.com/office/drawing/2014/main" id="{7E2E218D-BEB1-4BC1-8F0C-F41B61EC4698}"/>
              </a:ext>
            </a:extLst>
          </p:cNvPr>
          <p:cNvSpPr>
            <a:spLocks noGrp="1" noChangeArrowheads="1"/>
          </p:cNvSpPr>
          <p:nvPr>
            <p:ph type="body" idx="1"/>
          </p:nvPr>
        </p:nvSpPr>
        <p:spPr bwMode="auto">
          <a:xfrm>
            <a:off x="885825" y="4645025"/>
            <a:ext cx="4868863" cy="4400550"/>
          </a:xfrm>
          <a:prstGeom prst="rect">
            <a:avLst/>
          </a:prstGeom>
          <a:solidFill>
            <a:srgbClr val="FFFFFF"/>
          </a:solidFill>
          <a:ln>
            <a:solidFill>
              <a:srgbClr val="000000"/>
            </a:solidFill>
            <a:miter lim="800000"/>
            <a:headEnd/>
            <a:tailEnd/>
          </a:ln>
        </p:spPr>
        <p:txBody>
          <a:bodyPr/>
          <a:lstStyle/>
          <a:p>
            <a:endParaRPr lang="it-IT"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a:extLst>
              <a:ext uri="{FF2B5EF4-FFF2-40B4-BE49-F238E27FC236}">
                <a16:creationId xmlns:a16="http://schemas.microsoft.com/office/drawing/2014/main" id="{38D6604F-F123-45E7-93BA-C25612AE5C5E}"/>
              </a:ext>
            </a:extLst>
          </p:cNvPr>
          <p:cNvSpPr>
            <a:spLocks noGrp="1" noRot="1" noChangeAspect="1" noChangeArrowheads="1" noTextEdit="1"/>
          </p:cNvSpPr>
          <p:nvPr>
            <p:ph type="sldImg"/>
          </p:nvPr>
        </p:nvSpPr>
        <p:spPr>
          <a:ln/>
        </p:spPr>
      </p:sp>
      <p:sp>
        <p:nvSpPr>
          <p:cNvPr id="540675" name="Rectangle 3">
            <a:extLst>
              <a:ext uri="{FF2B5EF4-FFF2-40B4-BE49-F238E27FC236}">
                <a16:creationId xmlns:a16="http://schemas.microsoft.com/office/drawing/2014/main" id="{306B3D13-B419-448A-A9C0-51B03383FA5D}"/>
              </a:ext>
            </a:extLst>
          </p:cNvPr>
          <p:cNvSpPr>
            <a:spLocks noGrp="1" noChangeArrowheads="1"/>
          </p:cNvSpPr>
          <p:nvPr>
            <p:ph type="body" idx="1"/>
          </p:nvPr>
        </p:nvSpPr>
        <p:spPr/>
        <p:txBody>
          <a:bodyPr/>
          <a:lstStyle/>
          <a:p>
            <a:endParaRPr lang="it-IT" alt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a:extLst>
              <a:ext uri="{FF2B5EF4-FFF2-40B4-BE49-F238E27FC236}">
                <a16:creationId xmlns:a16="http://schemas.microsoft.com/office/drawing/2014/main" id="{C0A5F624-A624-4901-9F90-45D6FBA342C0}"/>
              </a:ext>
            </a:extLst>
          </p:cNvPr>
          <p:cNvSpPr>
            <a:spLocks noGrp="1" noRot="1" noChangeAspect="1" noChangeArrowheads="1"/>
          </p:cNvSpPr>
          <p:nvPr>
            <p:ph type="sldImg"/>
          </p:nvPr>
        </p:nvSpPr>
        <p:spPr bwMode="auto">
          <a:xfrm>
            <a:off x="1042988" y="858838"/>
            <a:ext cx="4556125" cy="3416300"/>
          </a:xfrm>
          <a:prstGeom prst="rect">
            <a:avLst/>
          </a:prstGeom>
          <a:solidFill>
            <a:srgbClr val="FFFFFF"/>
          </a:solidFill>
          <a:ln>
            <a:solidFill>
              <a:srgbClr val="000000"/>
            </a:solidFill>
            <a:miter lim="800000"/>
            <a:headEnd/>
            <a:tailEnd/>
          </a:ln>
        </p:spPr>
      </p:sp>
      <p:sp>
        <p:nvSpPr>
          <p:cNvPr id="545795" name="Rectangle 3">
            <a:extLst>
              <a:ext uri="{FF2B5EF4-FFF2-40B4-BE49-F238E27FC236}">
                <a16:creationId xmlns:a16="http://schemas.microsoft.com/office/drawing/2014/main" id="{EDC20DC1-6A02-4638-A276-6096B42FA99F}"/>
              </a:ext>
            </a:extLst>
          </p:cNvPr>
          <p:cNvSpPr>
            <a:spLocks noGrp="1" noChangeArrowheads="1"/>
          </p:cNvSpPr>
          <p:nvPr>
            <p:ph type="body" idx="1"/>
          </p:nvPr>
        </p:nvSpPr>
        <p:spPr bwMode="auto">
          <a:xfrm>
            <a:off x="885825" y="4645025"/>
            <a:ext cx="4868863" cy="4400550"/>
          </a:xfrm>
          <a:prstGeom prst="rect">
            <a:avLst/>
          </a:prstGeom>
          <a:solidFill>
            <a:srgbClr val="FFFFFF"/>
          </a:solidFill>
          <a:ln>
            <a:solidFill>
              <a:srgbClr val="000000"/>
            </a:solidFill>
            <a:miter lim="800000"/>
            <a:headEnd/>
            <a:tailEnd/>
          </a:ln>
        </p:spPr>
        <p:txBody>
          <a:bodyPr/>
          <a:lstStyle/>
          <a:p>
            <a:endParaRPr lang="it-IT" alt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a:extLst>
              <a:ext uri="{FF2B5EF4-FFF2-40B4-BE49-F238E27FC236}">
                <a16:creationId xmlns:a16="http://schemas.microsoft.com/office/drawing/2014/main" id="{EFEDDB84-6219-4BD4-B1AF-5DD14C9BAFEA}"/>
              </a:ext>
            </a:extLst>
          </p:cNvPr>
          <p:cNvSpPr>
            <a:spLocks noGrp="1" noRot="1" noChangeAspect="1" noChangeArrowheads="1" noTextEdit="1"/>
          </p:cNvSpPr>
          <p:nvPr>
            <p:ph type="sldImg"/>
          </p:nvPr>
        </p:nvSpPr>
        <p:spPr>
          <a:ln/>
        </p:spPr>
      </p:sp>
      <p:sp>
        <p:nvSpPr>
          <p:cNvPr id="541699" name="Rectangle 3">
            <a:extLst>
              <a:ext uri="{FF2B5EF4-FFF2-40B4-BE49-F238E27FC236}">
                <a16:creationId xmlns:a16="http://schemas.microsoft.com/office/drawing/2014/main" id="{B01E8EFE-0F6E-4B48-9229-D8AD22F7F212}"/>
              </a:ext>
            </a:extLst>
          </p:cNvPr>
          <p:cNvSpPr>
            <a:spLocks noGrp="1" noChangeArrowheads="1"/>
          </p:cNvSpPr>
          <p:nvPr>
            <p:ph type="body" idx="1"/>
          </p:nvPr>
        </p:nvSpPr>
        <p:spPr/>
        <p:txBody>
          <a:bodyPr/>
          <a:lstStyle/>
          <a:p>
            <a:endParaRPr lang="it-IT" alt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a:extLst>
              <a:ext uri="{FF2B5EF4-FFF2-40B4-BE49-F238E27FC236}">
                <a16:creationId xmlns:a16="http://schemas.microsoft.com/office/drawing/2014/main" id="{5E4A9BD5-D88F-4F52-8D77-9AE1DA3C48D1}"/>
              </a:ext>
            </a:extLst>
          </p:cNvPr>
          <p:cNvSpPr>
            <a:spLocks noGrp="1" noRot="1" noChangeAspect="1" noChangeArrowheads="1" noTextEdit="1"/>
          </p:cNvSpPr>
          <p:nvPr>
            <p:ph type="sldImg"/>
          </p:nvPr>
        </p:nvSpPr>
        <p:spPr>
          <a:ln/>
        </p:spPr>
      </p:sp>
      <p:sp>
        <p:nvSpPr>
          <p:cNvPr id="589827" name="Rectangle 3">
            <a:extLst>
              <a:ext uri="{FF2B5EF4-FFF2-40B4-BE49-F238E27FC236}">
                <a16:creationId xmlns:a16="http://schemas.microsoft.com/office/drawing/2014/main" id="{E9036705-3455-4FE1-9443-6FEEFC3274CC}"/>
              </a:ext>
            </a:extLst>
          </p:cNvPr>
          <p:cNvSpPr>
            <a:spLocks noGrp="1" noChangeArrowheads="1"/>
          </p:cNvSpPr>
          <p:nvPr>
            <p:ph type="body" idx="1"/>
          </p:nvPr>
        </p:nvSpPr>
        <p:spPr/>
        <p:txBody>
          <a:bodyPr/>
          <a:lstStyle/>
          <a:p>
            <a:endParaRPr lang="it-IT" alt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a:extLst>
              <a:ext uri="{FF2B5EF4-FFF2-40B4-BE49-F238E27FC236}">
                <a16:creationId xmlns:a16="http://schemas.microsoft.com/office/drawing/2014/main" id="{1A78F689-1045-4A49-9B1A-FDFF49C35EDB}"/>
              </a:ext>
            </a:extLst>
          </p:cNvPr>
          <p:cNvSpPr>
            <a:spLocks noGrp="1" noRot="1" noChangeAspect="1" noChangeArrowheads="1" noTextEdit="1"/>
          </p:cNvSpPr>
          <p:nvPr>
            <p:ph type="sldImg"/>
          </p:nvPr>
        </p:nvSpPr>
        <p:spPr>
          <a:ln/>
        </p:spPr>
      </p:sp>
      <p:sp>
        <p:nvSpPr>
          <p:cNvPr id="590851" name="Rectangle 3">
            <a:extLst>
              <a:ext uri="{FF2B5EF4-FFF2-40B4-BE49-F238E27FC236}">
                <a16:creationId xmlns:a16="http://schemas.microsoft.com/office/drawing/2014/main" id="{5F0AA4BD-3FFD-4A0E-9708-53D53CCD0484}"/>
              </a:ext>
            </a:extLst>
          </p:cNvPr>
          <p:cNvSpPr>
            <a:spLocks noGrp="1" noChangeArrowheads="1"/>
          </p:cNvSpPr>
          <p:nvPr>
            <p:ph type="body" idx="1"/>
          </p:nvPr>
        </p:nvSpPr>
        <p:spPr/>
        <p:txBody>
          <a:bodyPr/>
          <a:lstStyle/>
          <a:p>
            <a:endParaRPr lang="it-IT" alt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a:extLst>
              <a:ext uri="{FF2B5EF4-FFF2-40B4-BE49-F238E27FC236}">
                <a16:creationId xmlns:a16="http://schemas.microsoft.com/office/drawing/2014/main" id="{943BF5E3-DBCB-4130-AAEA-26581AAF67FB}"/>
              </a:ext>
            </a:extLst>
          </p:cNvPr>
          <p:cNvSpPr>
            <a:spLocks noGrp="1" noRot="1" noChangeAspect="1" noChangeArrowheads="1" noTextEdit="1"/>
          </p:cNvSpPr>
          <p:nvPr>
            <p:ph type="sldImg"/>
          </p:nvPr>
        </p:nvSpPr>
        <p:spPr>
          <a:ln/>
        </p:spPr>
      </p:sp>
      <p:sp>
        <p:nvSpPr>
          <p:cNvPr id="591875" name="Rectangle 3">
            <a:extLst>
              <a:ext uri="{FF2B5EF4-FFF2-40B4-BE49-F238E27FC236}">
                <a16:creationId xmlns:a16="http://schemas.microsoft.com/office/drawing/2014/main" id="{BE11BC5A-0E25-424A-A4CE-97B03D8FB23E}"/>
              </a:ext>
            </a:extLst>
          </p:cNvPr>
          <p:cNvSpPr>
            <a:spLocks noGrp="1" noChangeArrowheads="1"/>
          </p:cNvSpPr>
          <p:nvPr>
            <p:ph type="body" idx="1"/>
          </p:nvPr>
        </p:nvSpPr>
        <p:spPr/>
        <p:txBody>
          <a:bodyPr/>
          <a:lstStyle/>
          <a:p>
            <a:endParaRPr lang="it-IT" alt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a:extLst>
              <a:ext uri="{FF2B5EF4-FFF2-40B4-BE49-F238E27FC236}">
                <a16:creationId xmlns:a16="http://schemas.microsoft.com/office/drawing/2014/main" id="{7BBA926A-7A42-49D8-A525-FC381A1FF383}"/>
              </a:ext>
            </a:extLst>
          </p:cNvPr>
          <p:cNvSpPr>
            <a:spLocks noGrp="1" noRot="1" noChangeAspect="1" noChangeArrowheads="1" noTextEdit="1"/>
          </p:cNvSpPr>
          <p:nvPr>
            <p:ph type="sldImg"/>
          </p:nvPr>
        </p:nvSpPr>
        <p:spPr>
          <a:ln/>
        </p:spPr>
      </p:sp>
      <p:sp>
        <p:nvSpPr>
          <p:cNvPr id="592899" name="Rectangle 3">
            <a:extLst>
              <a:ext uri="{FF2B5EF4-FFF2-40B4-BE49-F238E27FC236}">
                <a16:creationId xmlns:a16="http://schemas.microsoft.com/office/drawing/2014/main" id="{5A9808A4-F61E-4713-8A41-245C80C1402F}"/>
              </a:ext>
            </a:extLst>
          </p:cNvPr>
          <p:cNvSpPr>
            <a:spLocks noGrp="1" noChangeArrowheads="1"/>
          </p:cNvSpPr>
          <p:nvPr>
            <p:ph type="body" idx="1"/>
          </p:nvPr>
        </p:nvSpPr>
        <p:spPr/>
        <p:txBody>
          <a:bodyPr/>
          <a:lstStyle/>
          <a:p>
            <a:endParaRPr lang="it-IT" alt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a:extLst>
              <a:ext uri="{FF2B5EF4-FFF2-40B4-BE49-F238E27FC236}">
                <a16:creationId xmlns:a16="http://schemas.microsoft.com/office/drawing/2014/main" id="{6B46A355-B01F-454E-86C3-EBF00D9FFCF0}"/>
              </a:ext>
            </a:extLst>
          </p:cNvPr>
          <p:cNvSpPr>
            <a:spLocks noGrp="1" noRot="1" noChangeAspect="1" noChangeArrowheads="1" noTextEdit="1"/>
          </p:cNvSpPr>
          <p:nvPr>
            <p:ph type="sldImg"/>
          </p:nvPr>
        </p:nvSpPr>
        <p:spPr>
          <a:ln/>
        </p:spPr>
      </p:sp>
      <p:sp>
        <p:nvSpPr>
          <p:cNvPr id="505859" name="Rectangle 3">
            <a:extLst>
              <a:ext uri="{FF2B5EF4-FFF2-40B4-BE49-F238E27FC236}">
                <a16:creationId xmlns:a16="http://schemas.microsoft.com/office/drawing/2014/main" id="{828AD112-A9B1-46DE-8429-377DC7DC0A90}"/>
              </a:ext>
            </a:extLst>
          </p:cNvPr>
          <p:cNvSpPr>
            <a:spLocks noGrp="1" noChangeArrowheads="1"/>
          </p:cNvSpPr>
          <p:nvPr>
            <p:ph type="body" idx="1"/>
          </p:nvPr>
        </p:nvSpPr>
        <p:spPr/>
        <p:txBody>
          <a:bodyPr/>
          <a:lstStyle/>
          <a:p>
            <a:r>
              <a:rPr lang="it-IT" altLang="it-IT"/>
              <a:t>RWM is assessed by evaluating the endocardial border excursion and SWT is assessed by</a:t>
            </a:r>
          </a:p>
          <a:p>
            <a:r>
              <a:rPr lang="it-IT" altLang="it-IT"/>
              <a:t>Evaluating the changes in brightness (count intensity) from the end-diastolic to the end-systolic frame.</a:t>
            </a:r>
          </a:p>
          <a:p>
            <a:r>
              <a:rPr lang="it-IT" altLang="it-IT"/>
              <a:t>QGS offer automatic quantitative indices of RWM (in mm) and SWT (% diastolic thickness), which are displayed on a segmental, circumferential model of the LV</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BCE92C9-EB54-41D8-B904-C7F2C61CD45B}"/>
              </a:ext>
            </a:extLst>
          </p:cNvPr>
          <p:cNvSpPr>
            <a:spLocks noGrp="1" noRot="1" noChangeAspect="1" noChangeArrowheads="1" noTextEdit="1"/>
          </p:cNvSpPr>
          <p:nvPr>
            <p:ph type="sldImg"/>
          </p:nvPr>
        </p:nvSpPr>
        <p:spPr>
          <a:xfrm>
            <a:off x="1052513" y="865188"/>
            <a:ext cx="4537075" cy="3403600"/>
          </a:xfrm>
          <a:ln/>
        </p:spPr>
      </p:sp>
      <p:sp>
        <p:nvSpPr>
          <p:cNvPr id="43011" name="Rectangle 3">
            <a:extLst>
              <a:ext uri="{FF2B5EF4-FFF2-40B4-BE49-F238E27FC236}">
                <a16:creationId xmlns:a16="http://schemas.microsoft.com/office/drawing/2014/main" id="{073A257D-13E8-4C7F-9C1C-76A4A75295F7}"/>
              </a:ext>
            </a:extLst>
          </p:cNvPr>
          <p:cNvSpPr>
            <a:spLocks noGrp="1" noChangeArrowheads="1"/>
          </p:cNvSpPr>
          <p:nvPr>
            <p:ph type="body" idx="1"/>
          </p:nvPr>
        </p:nvSpPr>
        <p:spPr bwMode="auto">
          <a:xfrm>
            <a:off x="900113" y="4618038"/>
            <a:ext cx="4838700" cy="440848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it-IT" alt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a:extLst>
              <a:ext uri="{FF2B5EF4-FFF2-40B4-BE49-F238E27FC236}">
                <a16:creationId xmlns:a16="http://schemas.microsoft.com/office/drawing/2014/main" id="{FA5FA573-6D2A-4EF6-9A71-ABBF1AE85325}"/>
              </a:ext>
            </a:extLst>
          </p:cNvPr>
          <p:cNvSpPr>
            <a:spLocks noGrp="1" noRot="1" noChangeAspect="1" noChangeArrowheads="1" noTextEdit="1"/>
          </p:cNvSpPr>
          <p:nvPr>
            <p:ph type="sldImg"/>
          </p:nvPr>
        </p:nvSpPr>
        <p:spPr>
          <a:ln/>
        </p:spPr>
      </p:sp>
      <p:sp>
        <p:nvSpPr>
          <p:cNvPr id="594947" name="Rectangle 3">
            <a:extLst>
              <a:ext uri="{FF2B5EF4-FFF2-40B4-BE49-F238E27FC236}">
                <a16:creationId xmlns:a16="http://schemas.microsoft.com/office/drawing/2014/main" id="{8DCC4F6F-DE2E-4D54-9C4F-ACA52B8587DF}"/>
              </a:ext>
            </a:extLst>
          </p:cNvPr>
          <p:cNvSpPr>
            <a:spLocks noGrp="1" noChangeArrowheads="1"/>
          </p:cNvSpPr>
          <p:nvPr>
            <p:ph type="body" idx="1"/>
          </p:nvPr>
        </p:nvSpPr>
        <p:spPr/>
        <p:txBody>
          <a:bodyPr/>
          <a:lstStyle/>
          <a:p>
            <a:endParaRPr lang="it-IT" alt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a:extLst>
              <a:ext uri="{FF2B5EF4-FFF2-40B4-BE49-F238E27FC236}">
                <a16:creationId xmlns:a16="http://schemas.microsoft.com/office/drawing/2014/main" id="{7F8DCB19-63F3-4408-90B6-045572DC3F75}"/>
              </a:ext>
            </a:extLst>
          </p:cNvPr>
          <p:cNvSpPr>
            <a:spLocks noGrp="1" noRot="1" noChangeAspect="1" noChangeArrowheads="1" noTextEdit="1"/>
          </p:cNvSpPr>
          <p:nvPr>
            <p:ph type="sldImg"/>
          </p:nvPr>
        </p:nvSpPr>
        <p:spPr>
          <a:ln/>
        </p:spPr>
      </p:sp>
      <p:sp>
        <p:nvSpPr>
          <p:cNvPr id="599043" name="Rectangle 3">
            <a:extLst>
              <a:ext uri="{FF2B5EF4-FFF2-40B4-BE49-F238E27FC236}">
                <a16:creationId xmlns:a16="http://schemas.microsoft.com/office/drawing/2014/main" id="{1F24F72A-F4D5-4F72-A071-0C7AA96887B7}"/>
              </a:ext>
            </a:extLst>
          </p:cNvPr>
          <p:cNvSpPr>
            <a:spLocks noGrp="1" noChangeArrowheads="1"/>
          </p:cNvSpPr>
          <p:nvPr>
            <p:ph type="body" idx="1"/>
          </p:nvPr>
        </p:nvSpPr>
        <p:spPr/>
        <p:txBody>
          <a:bodyPr/>
          <a:lstStyle/>
          <a:p>
            <a:endParaRPr lang="it-IT" alt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a:extLst>
              <a:ext uri="{FF2B5EF4-FFF2-40B4-BE49-F238E27FC236}">
                <a16:creationId xmlns:a16="http://schemas.microsoft.com/office/drawing/2014/main" id="{E472617B-7291-4632-8420-4E0EB1E8BC5D}"/>
              </a:ext>
            </a:extLst>
          </p:cNvPr>
          <p:cNvSpPr>
            <a:spLocks noGrp="1" noRot="1" noChangeAspect="1" noChangeArrowheads="1" noTextEdit="1"/>
          </p:cNvSpPr>
          <p:nvPr>
            <p:ph type="sldImg"/>
          </p:nvPr>
        </p:nvSpPr>
        <p:spPr>
          <a:ln/>
        </p:spPr>
      </p:sp>
      <p:sp>
        <p:nvSpPr>
          <p:cNvPr id="593923" name="Rectangle 3">
            <a:extLst>
              <a:ext uri="{FF2B5EF4-FFF2-40B4-BE49-F238E27FC236}">
                <a16:creationId xmlns:a16="http://schemas.microsoft.com/office/drawing/2014/main" id="{411BA9E9-682C-4BBC-BB2A-EA52DAC01201}"/>
              </a:ext>
            </a:extLst>
          </p:cNvPr>
          <p:cNvSpPr>
            <a:spLocks noGrp="1" noChangeArrowheads="1"/>
          </p:cNvSpPr>
          <p:nvPr>
            <p:ph type="body" idx="1"/>
          </p:nvPr>
        </p:nvSpPr>
        <p:spPr/>
        <p:txBody>
          <a:bodyPr/>
          <a:lstStyle/>
          <a:p>
            <a:endParaRPr lang="it-IT" alt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a:extLst>
              <a:ext uri="{FF2B5EF4-FFF2-40B4-BE49-F238E27FC236}">
                <a16:creationId xmlns:a16="http://schemas.microsoft.com/office/drawing/2014/main" id="{15A32BB4-882C-4669-A5E2-12BDB38B8D8D}"/>
              </a:ext>
            </a:extLst>
          </p:cNvPr>
          <p:cNvSpPr>
            <a:spLocks noGrp="1" noRot="1" noChangeAspect="1" noChangeArrowheads="1" noTextEdit="1"/>
          </p:cNvSpPr>
          <p:nvPr>
            <p:ph type="sldImg"/>
          </p:nvPr>
        </p:nvSpPr>
        <p:spPr>
          <a:ln/>
        </p:spPr>
      </p:sp>
      <p:sp>
        <p:nvSpPr>
          <p:cNvPr id="509955" name="Rectangle 3">
            <a:extLst>
              <a:ext uri="{FF2B5EF4-FFF2-40B4-BE49-F238E27FC236}">
                <a16:creationId xmlns:a16="http://schemas.microsoft.com/office/drawing/2014/main" id="{94E65212-DC96-4601-8163-83B2DDEAC6D9}"/>
              </a:ext>
            </a:extLst>
          </p:cNvPr>
          <p:cNvSpPr>
            <a:spLocks noGrp="1" noChangeArrowheads="1"/>
          </p:cNvSpPr>
          <p:nvPr>
            <p:ph type="body" idx="1"/>
          </p:nvPr>
        </p:nvSpPr>
        <p:spPr/>
        <p:txBody>
          <a:bodyPr/>
          <a:lstStyle/>
          <a:p>
            <a:endParaRPr lang="it-IT" alt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a:extLst>
              <a:ext uri="{FF2B5EF4-FFF2-40B4-BE49-F238E27FC236}">
                <a16:creationId xmlns:a16="http://schemas.microsoft.com/office/drawing/2014/main" id="{4741E607-A324-4690-832F-1C84FB8E5724}"/>
              </a:ext>
            </a:extLst>
          </p:cNvPr>
          <p:cNvSpPr>
            <a:spLocks noGrp="1" noRot="1" noChangeAspect="1" noChangeArrowheads="1"/>
          </p:cNvSpPr>
          <p:nvPr>
            <p:ph type="sldImg"/>
          </p:nvPr>
        </p:nvSpPr>
        <p:spPr bwMode="auto">
          <a:xfrm>
            <a:off x="1042988" y="858838"/>
            <a:ext cx="4556125" cy="3416300"/>
          </a:xfrm>
          <a:prstGeom prst="rect">
            <a:avLst/>
          </a:prstGeom>
          <a:solidFill>
            <a:srgbClr val="FFFFFF"/>
          </a:solidFill>
          <a:ln>
            <a:solidFill>
              <a:srgbClr val="000000"/>
            </a:solidFill>
            <a:miter lim="800000"/>
            <a:headEnd/>
            <a:tailEnd/>
          </a:ln>
        </p:spPr>
      </p:sp>
      <p:sp>
        <p:nvSpPr>
          <p:cNvPr id="552963" name="Rectangle 3">
            <a:extLst>
              <a:ext uri="{FF2B5EF4-FFF2-40B4-BE49-F238E27FC236}">
                <a16:creationId xmlns:a16="http://schemas.microsoft.com/office/drawing/2014/main" id="{E9089FA7-61E5-4CDA-9FA9-C25DEE52626C}"/>
              </a:ext>
            </a:extLst>
          </p:cNvPr>
          <p:cNvSpPr>
            <a:spLocks noGrp="1" noChangeArrowheads="1"/>
          </p:cNvSpPr>
          <p:nvPr>
            <p:ph type="body" idx="1"/>
          </p:nvPr>
        </p:nvSpPr>
        <p:spPr bwMode="auto">
          <a:xfrm>
            <a:off x="885825" y="4645025"/>
            <a:ext cx="4868863" cy="4400550"/>
          </a:xfrm>
          <a:prstGeom prst="rect">
            <a:avLst/>
          </a:prstGeom>
          <a:solidFill>
            <a:srgbClr val="FFFFFF"/>
          </a:solidFill>
          <a:ln>
            <a:solidFill>
              <a:srgbClr val="000000"/>
            </a:solidFill>
            <a:miter lim="800000"/>
            <a:headEnd/>
            <a:tailEnd/>
          </a:ln>
        </p:spPr>
        <p:txBody>
          <a:bodyPr/>
          <a:lstStyle/>
          <a:p>
            <a:endParaRPr lang="it-IT" alt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a:extLst>
              <a:ext uri="{FF2B5EF4-FFF2-40B4-BE49-F238E27FC236}">
                <a16:creationId xmlns:a16="http://schemas.microsoft.com/office/drawing/2014/main" id="{7CC9BCE2-D591-481F-970D-85B4348249B1}"/>
              </a:ext>
            </a:extLst>
          </p:cNvPr>
          <p:cNvSpPr>
            <a:spLocks noGrp="1" noRot="1" noChangeAspect="1" noChangeArrowheads="1"/>
          </p:cNvSpPr>
          <p:nvPr>
            <p:ph type="sldImg"/>
          </p:nvPr>
        </p:nvSpPr>
        <p:spPr bwMode="auto">
          <a:xfrm>
            <a:off x="1042988" y="858838"/>
            <a:ext cx="4556125" cy="3416300"/>
          </a:xfrm>
          <a:prstGeom prst="rect">
            <a:avLst/>
          </a:prstGeom>
          <a:solidFill>
            <a:srgbClr val="FFFFFF"/>
          </a:solidFill>
          <a:ln>
            <a:solidFill>
              <a:srgbClr val="000000"/>
            </a:solidFill>
            <a:miter lim="800000"/>
            <a:headEnd/>
            <a:tailEnd/>
          </a:ln>
        </p:spPr>
      </p:sp>
      <p:sp>
        <p:nvSpPr>
          <p:cNvPr id="604163" name="Rectangle 3">
            <a:extLst>
              <a:ext uri="{FF2B5EF4-FFF2-40B4-BE49-F238E27FC236}">
                <a16:creationId xmlns:a16="http://schemas.microsoft.com/office/drawing/2014/main" id="{4CF7FEAB-DC02-42BC-BAA1-30D71C0F69E4}"/>
              </a:ext>
            </a:extLst>
          </p:cNvPr>
          <p:cNvSpPr>
            <a:spLocks noGrp="1" noChangeArrowheads="1"/>
          </p:cNvSpPr>
          <p:nvPr>
            <p:ph type="body" idx="1"/>
          </p:nvPr>
        </p:nvSpPr>
        <p:spPr bwMode="auto">
          <a:xfrm>
            <a:off x="885825" y="4645025"/>
            <a:ext cx="4868863" cy="4400550"/>
          </a:xfrm>
          <a:prstGeom prst="rect">
            <a:avLst/>
          </a:prstGeom>
          <a:solidFill>
            <a:srgbClr val="FFFFFF"/>
          </a:solidFill>
          <a:ln>
            <a:solidFill>
              <a:srgbClr val="000000"/>
            </a:solidFill>
            <a:miter lim="800000"/>
            <a:headEnd/>
            <a:tailEnd/>
          </a:ln>
        </p:spPr>
        <p:txBody>
          <a:bodyPr/>
          <a:lstStyle/>
          <a:p>
            <a:endParaRPr lang="it-IT" alt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a:extLst>
              <a:ext uri="{FF2B5EF4-FFF2-40B4-BE49-F238E27FC236}">
                <a16:creationId xmlns:a16="http://schemas.microsoft.com/office/drawing/2014/main" id="{7751BA57-D4A5-4F90-B0C2-CDD8BCDE77DB}"/>
              </a:ext>
            </a:extLst>
          </p:cNvPr>
          <p:cNvSpPr>
            <a:spLocks noGrp="1" noRot="1" noChangeAspect="1" noChangeArrowheads="1"/>
          </p:cNvSpPr>
          <p:nvPr>
            <p:ph type="sldImg"/>
          </p:nvPr>
        </p:nvSpPr>
        <p:spPr bwMode="auto">
          <a:xfrm>
            <a:off x="1042988" y="858838"/>
            <a:ext cx="4556125" cy="3416300"/>
          </a:xfrm>
          <a:prstGeom prst="rect">
            <a:avLst/>
          </a:prstGeom>
          <a:solidFill>
            <a:srgbClr val="FFFFFF"/>
          </a:solidFill>
          <a:ln>
            <a:solidFill>
              <a:srgbClr val="000000"/>
            </a:solidFill>
            <a:miter lim="800000"/>
            <a:headEnd/>
            <a:tailEnd/>
          </a:ln>
        </p:spPr>
      </p:sp>
      <p:sp>
        <p:nvSpPr>
          <p:cNvPr id="606211" name="Rectangle 3">
            <a:extLst>
              <a:ext uri="{FF2B5EF4-FFF2-40B4-BE49-F238E27FC236}">
                <a16:creationId xmlns:a16="http://schemas.microsoft.com/office/drawing/2014/main" id="{23E0C119-9137-4312-98AC-88BC3CA5A85B}"/>
              </a:ext>
            </a:extLst>
          </p:cNvPr>
          <p:cNvSpPr>
            <a:spLocks noGrp="1" noChangeArrowheads="1"/>
          </p:cNvSpPr>
          <p:nvPr>
            <p:ph type="body" idx="1"/>
          </p:nvPr>
        </p:nvSpPr>
        <p:spPr bwMode="auto">
          <a:xfrm>
            <a:off x="885825" y="4645025"/>
            <a:ext cx="4868863" cy="4400550"/>
          </a:xfrm>
          <a:prstGeom prst="rect">
            <a:avLst/>
          </a:prstGeom>
          <a:solidFill>
            <a:srgbClr val="FFFFFF"/>
          </a:solidFill>
          <a:ln>
            <a:solidFill>
              <a:srgbClr val="000000"/>
            </a:solidFill>
            <a:miter lim="800000"/>
            <a:headEnd/>
            <a:tailEnd/>
          </a:ln>
        </p:spPr>
        <p:txBody>
          <a:bodyPr/>
          <a:lstStyle/>
          <a:p>
            <a:endParaRPr lang="it-IT" alt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a:extLst>
              <a:ext uri="{FF2B5EF4-FFF2-40B4-BE49-F238E27FC236}">
                <a16:creationId xmlns:a16="http://schemas.microsoft.com/office/drawing/2014/main" id="{7527FD4C-49A5-40C8-98D6-0D6CEA39767A}"/>
              </a:ext>
            </a:extLst>
          </p:cNvPr>
          <p:cNvSpPr>
            <a:spLocks noGrp="1" noRot="1" noChangeAspect="1" noChangeArrowheads="1"/>
          </p:cNvSpPr>
          <p:nvPr>
            <p:ph type="sldImg"/>
          </p:nvPr>
        </p:nvSpPr>
        <p:spPr bwMode="auto">
          <a:xfrm>
            <a:off x="1042988" y="858838"/>
            <a:ext cx="4556125" cy="3416300"/>
          </a:xfrm>
          <a:prstGeom prst="rect">
            <a:avLst/>
          </a:prstGeom>
          <a:solidFill>
            <a:srgbClr val="FFFFFF"/>
          </a:solidFill>
          <a:ln>
            <a:solidFill>
              <a:srgbClr val="000000"/>
            </a:solidFill>
            <a:miter lim="800000"/>
            <a:headEnd/>
            <a:tailEnd/>
          </a:ln>
        </p:spPr>
      </p:sp>
      <p:sp>
        <p:nvSpPr>
          <p:cNvPr id="611331" name="Rectangle 3">
            <a:extLst>
              <a:ext uri="{FF2B5EF4-FFF2-40B4-BE49-F238E27FC236}">
                <a16:creationId xmlns:a16="http://schemas.microsoft.com/office/drawing/2014/main" id="{D3512F2A-1C09-4CFD-9482-0339043F2FDA}"/>
              </a:ext>
            </a:extLst>
          </p:cNvPr>
          <p:cNvSpPr>
            <a:spLocks noGrp="1" noChangeArrowheads="1"/>
          </p:cNvSpPr>
          <p:nvPr>
            <p:ph type="body" idx="1"/>
          </p:nvPr>
        </p:nvSpPr>
        <p:spPr bwMode="auto">
          <a:xfrm>
            <a:off x="885825" y="4645025"/>
            <a:ext cx="4868863" cy="4400550"/>
          </a:xfrm>
          <a:prstGeom prst="rect">
            <a:avLst/>
          </a:prstGeom>
          <a:solidFill>
            <a:srgbClr val="FFFFFF"/>
          </a:solidFill>
          <a:ln>
            <a:solidFill>
              <a:srgbClr val="000000"/>
            </a:solidFill>
            <a:miter lim="800000"/>
            <a:headEnd/>
            <a:tailEnd/>
          </a:ln>
        </p:spPr>
        <p:txBody>
          <a:bodyPr/>
          <a:lstStyle/>
          <a:p>
            <a:endParaRPr lang="it-IT" alt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a:extLst>
              <a:ext uri="{FF2B5EF4-FFF2-40B4-BE49-F238E27FC236}">
                <a16:creationId xmlns:a16="http://schemas.microsoft.com/office/drawing/2014/main" id="{2571126E-13B2-448C-B381-4ADEF94D8681}"/>
              </a:ext>
            </a:extLst>
          </p:cNvPr>
          <p:cNvSpPr>
            <a:spLocks noGrp="1" noRot="1" noChangeAspect="1" noChangeArrowheads="1"/>
          </p:cNvSpPr>
          <p:nvPr>
            <p:ph type="sldImg"/>
          </p:nvPr>
        </p:nvSpPr>
        <p:spPr bwMode="auto">
          <a:xfrm>
            <a:off x="1042988" y="858838"/>
            <a:ext cx="4556125" cy="3416300"/>
          </a:xfrm>
          <a:prstGeom prst="rect">
            <a:avLst/>
          </a:prstGeom>
          <a:solidFill>
            <a:srgbClr val="FFFFFF"/>
          </a:solidFill>
          <a:ln>
            <a:solidFill>
              <a:srgbClr val="000000"/>
            </a:solidFill>
            <a:miter lim="800000"/>
            <a:headEnd/>
            <a:tailEnd/>
          </a:ln>
        </p:spPr>
      </p:sp>
      <p:sp>
        <p:nvSpPr>
          <p:cNvPr id="613379" name="Rectangle 3">
            <a:extLst>
              <a:ext uri="{FF2B5EF4-FFF2-40B4-BE49-F238E27FC236}">
                <a16:creationId xmlns:a16="http://schemas.microsoft.com/office/drawing/2014/main" id="{71E9DD25-0459-44F9-9B3A-9B3AFD3F9A7C}"/>
              </a:ext>
            </a:extLst>
          </p:cNvPr>
          <p:cNvSpPr>
            <a:spLocks noGrp="1" noChangeArrowheads="1"/>
          </p:cNvSpPr>
          <p:nvPr>
            <p:ph type="body" idx="1"/>
          </p:nvPr>
        </p:nvSpPr>
        <p:spPr bwMode="auto">
          <a:xfrm>
            <a:off x="885825" y="4645025"/>
            <a:ext cx="4868863" cy="4400550"/>
          </a:xfrm>
          <a:prstGeom prst="rect">
            <a:avLst/>
          </a:prstGeom>
          <a:solidFill>
            <a:srgbClr val="FFFFFF"/>
          </a:solidFill>
          <a:ln>
            <a:solidFill>
              <a:srgbClr val="000000"/>
            </a:solidFill>
            <a:miter lim="800000"/>
            <a:headEnd/>
            <a:tailEnd/>
          </a:ln>
        </p:spPr>
        <p:txBody>
          <a:bodyPr/>
          <a:lstStyle/>
          <a:p>
            <a:endParaRPr lang="it-IT" altLang="it-IT"/>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a:extLst>
              <a:ext uri="{FF2B5EF4-FFF2-40B4-BE49-F238E27FC236}">
                <a16:creationId xmlns:a16="http://schemas.microsoft.com/office/drawing/2014/main" id="{5A6799B2-4D88-4614-995F-BC354508F541}"/>
              </a:ext>
            </a:extLst>
          </p:cNvPr>
          <p:cNvSpPr>
            <a:spLocks noGrp="1" noRot="1" noChangeAspect="1" noChangeArrowheads="1"/>
          </p:cNvSpPr>
          <p:nvPr>
            <p:ph type="sldImg"/>
          </p:nvPr>
        </p:nvSpPr>
        <p:spPr bwMode="auto">
          <a:xfrm>
            <a:off x="1042988" y="858838"/>
            <a:ext cx="4556125" cy="3416300"/>
          </a:xfrm>
          <a:prstGeom prst="rect">
            <a:avLst/>
          </a:prstGeom>
          <a:solidFill>
            <a:srgbClr val="FFFFFF"/>
          </a:solidFill>
          <a:ln>
            <a:solidFill>
              <a:srgbClr val="000000"/>
            </a:solidFill>
            <a:miter lim="800000"/>
            <a:headEnd/>
            <a:tailEnd/>
          </a:ln>
        </p:spPr>
      </p:sp>
      <p:sp>
        <p:nvSpPr>
          <p:cNvPr id="550915" name="Rectangle 3">
            <a:extLst>
              <a:ext uri="{FF2B5EF4-FFF2-40B4-BE49-F238E27FC236}">
                <a16:creationId xmlns:a16="http://schemas.microsoft.com/office/drawing/2014/main" id="{A425F8F7-C315-4CA7-87A3-C551A22722FA}"/>
              </a:ext>
            </a:extLst>
          </p:cNvPr>
          <p:cNvSpPr>
            <a:spLocks noGrp="1" noChangeArrowheads="1"/>
          </p:cNvSpPr>
          <p:nvPr>
            <p:ph type="body" idx="1"/>
          </p:nvPr>
        </p:nvSpPr>
        <p:spPr bwMode="auto">
          <a:xfrm>
            <a:off x="885825" y="4645025"/>
            <a:ext cx="4868863" cy="4400550"/>
          </a:xfrm>
          <a:prstGeom prst="rect">
            <a:avLst/>
          </a:prstGeom>
          <a:solidFill>
            <a:srgbClr val="FFFFFF"/>
          </a:solidFill>
          <a:ln>
            <a:solidFill>
              <a:srgbClr val="000000"/>
            </a:solidFill>
            <a:miter lim="800000"/>
            <a:headEnd/>
            <a:tailEnd/>
          </a:ln>
        </p:spPr>
        <p:txBody>
          <a:bodyP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61CCF5B-EC25-4302-93DE-B9BA2E935617}"/>
              </a:ext>
            </a:extLst>
          </p:cNvPr>
          <p:cNvSpPr>
            <a:spLocks noGrp="1" noRot="1" noChangeAspect="1" noChangeArrowheads="1" noTextEdit="1"/>
          </p:cNvSpPr>
          <p:nvPr>
            <p:ph type="sldImg"/>
          </p:nvPr>
        </p:nvSpPr>
        <p:spPr>
          <a:xfrm>
            <a:off x="1052513" y="865188"/>
            <a:ext cx="4537075" cy="3403600"/>
          </a:xfrm>
          <a:ln/>
        </p:spPr>
      </p:sp>
      <p:sp>
        <p:nvSpPr>
          <p:cNvPr id="45059" name="Rectangle 3">
            <a:extLst>
              <a:ext uri="{FF2B5EF4-FFF2-40B4-BE49-F238E27FC236}">
                <a16:creationId xmlns:a16="http://schemas.microsoft.com/office/drawing/2014/main" id="{40D7CF0B-35CC-4498-B1C6-46C459BFA988}"/>
              </a:ext>
            </a:extLst>
          </p:cNvPr>
          <p:cNvSpPr>
            <a:spLocks noGrp="1" noChangeArrowheads="1"/>
          </p:cNvSpPr>
          <p:nvPr>
            <p:ph type="body" idx="1"/>
          </p:nvPr>
        </p:nvSpPr>
        <p:spPr bwMode="auto">
          <a:xfrm>
            <a:off x="900113" y="4618038"/>
            <a:ext cx="4838700" cy="440848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it-IT" altLang="it-I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a:extLst>
              <a:ext uri="{FF2B5EF4-FFF2-40B4-BE49-F238E27FC236}">
                <a16:creationId xmlns:a16="http://schemas.microsoft.com/office/drawing/2014/main" id="{38014202-F0F5-4B94-9B52-B050AFAC5E61}"/>
              </a:ext>
            </a:extLst>
          </p:cNvPr>
          <p:cNvSpPr>
            <a:spLocks noGrp="1" noRot="1" noChangeAspect="1" noChangeArrowheads="1" noTextEdit="1"/>
          </p:cNvSpPr>
          <p:nvPr>
            <p:ph type="sldImg"/>
          </p:nvPr>
        </p:nvSpPr>
        <p:spPr>
          <a:ln/>
        </p:spPr>
      </p:sp>
      <p:sp>
        <p:nvSpPr>
          <p:cNvPr id="595971" name="Rectangle 3">
            <a:extLst>
              <a:ext uri="{FF2B5EF4-FFF2-40B4-BE49-F238E27FC236}">
                <a16:creationId xmlns:a16="http://schemas.microsoft.com/office/drawing/2014/main" id="{3E5B3001-C8C1-4E0B-BB9E-4D187939B411}"/>
              </a:ext>
            </a:extLst>
          </p:cNvPr>
          <p:cNvSpPr>
            <a:spLocks noGrp="1" noChangeArrowheads="1"/>
          </p:cNvSpPr>
          <p:nvPr>
            <p:ph type="body" idx="1"/>
          </p:nvPr>
        </p:nvSpPr>
        <p:spPr/>
        <p:txBody>
          <a:bodyPr/>
          <a:lstStyle/>
          <a:p>
            <a:endParaRPr lang="it-IT" altLang="it-IT"/>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a:extLst>
              <a:ext uri="{FF2B5EF4-FFF2-40B4-BE49-F238E27FC236}">
                <a16:creationId xmlns:a16="http://schemas.microsoft.com/office/drawing/2014/main" id="{41496654-4B07-47BE-A932-FDA165E420AE}"/>
              </a:ext>
            </a:extLst>
          </p:cNvPr>
          <p:cNvSpPr>
            <a:spLocks noGrp="1" noRot="1" noChangeAspect="1" noChangeArrowheads="1"/>
          </p:cNvSpPr>
          <p:nvPr>
            <p:ph type="sldImg"/>
          </p:nvPr>
        </p:nvSpPr>
        <p:spPr bwMode="auto">
          <a:xfrm>
            <a:off x="876300" y="733425"/>
            <a:ext cx="4889500" cy="3667125"/>
          </a:xfrm>
          <a:prstGeom prst="rect">
            <a:avLst/>
          </a:prstGeom>
          <a:solidFill>
            <a:srgbClr val="FFFFFF"/>
          </a:solidFill>
          <a:ln>
            <a:solidFill>
              <a:srgbClr val="000000"/>
            </a:solidFill>
            <a:miter lim="800000"/>
            <a:headEnd/>
            <a:tailEnd/>
          </a:ln>
        </p:spPr>
      </p:sp>
      <p:sp>
        <p:nvSpPr>
          <p:cNvPr id="548867" name="Rectangle 3">
            <a:extLst>
              <a:ext uri="{FF2B5EF4-FFF2-40B4-BE49-F238E27FC236}">
                <a16:creationId xmlns:a16="http://schemas.microsoft.com/office/drawing/2014/main" id="{1BB014FD-FEB0-4A3A-833A-A553958DE43E}"/>
              </a:ext>
            </a:extLst>
          </p:cNvPr>
          <p:cNvSpPr>
            <a:spLocks noGrp="1" noChangeArrowheads="1"/>
          </p:cNvSpPr>
          <p:nvPr>
            <p:ph type="body" idx="1"/>
          </p:nvPr>
        </p:nvSpPr>
        <p:spPr bwMode="auto">
          <a:xfrm>
            <a:off x="885825" y="4645025"/>
            <a:ext cx="4870450" cy="4400550"/>
          </a:xfrm>
          <a:prstGeom prst="rect">
            <a:avLst/>
          </a:prstGeom>
          <a:solidFill>
            <a:srgbClr val="FFFFFF"/>
          </a:solidFill>
          <a:ln>
            <a:solidFill>
              <a:srgbClr val="000000"/>
            </a:solidFill>
            <a:miter lim="800000"/>
            <a:headEnd/>
            <a:tailEnd/>
          </a:ln>
        </p:spPr>
        <p:txBody>
          <a:bodyPr/>
          <a:lstStyle/>
          <a:p>
            <a:endParaRPr lang="it-IT" altLang="it-IT"/>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2">
            <a:extLst>
              <a:ext uri="{FF2B5EF4-FFF2-40B4-BE49-F238E27FC236}">
                <a16:creationId xmlns:a16="http://schemas.microsoft.com/office/drawing/2014/main" id="{C9C4148C-F871-4E18-8838-5F5987F90CA7}"/>
              </a:ext>
            </a:extLst>
          </p:cNvPr>
          <p:cNvSpPr>
            <a:spLocks noChangeArrowheads="1" noTextEdit="1"/>
          </p:cNvSpPr>
          <p:nvPr>
            <p:ph type="sldImg"/>
          </p:nvPr>
        </p:nvSpPr>
        <p:spPr>
          <a:ln/>
        </p:spPr>
      </p:sp>
      <p:sp>
        <p:nvSpPr>
          <p:cNvPr id="1012739" name="Rectangle 3">
            <a:extLst>
              <a:ext uri="{FF2B5EF4-FFF2-40B4-BE49-F238E27FC236}">
                <a16:creationId xmlns:a16="http://schemas.microsoft.com/office/drawing/2014/main" id="{FC340078-D782-43F9-AF87-624100F80DB7}"/>
              </a:ext>
            </a:extLst>
          </p:cNvPr>
          <p:cNvSpPr>
            <a:spLocks noGrp="1" noChangeArrowheads="1"/>
          </p:cNvSpPr>
          <p:nvPr>
            <p:ph type="body" idx="1"/>
          </p:nvPr>
        </p:nvSpPr>
        <p:spPr/>
        <p:txBody>
          <a:bodyPr/>
          <a:lstStyle/>
          <a:p>
            <a:endParaRPr lang="it-IT" altLang="it-IT"/>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a:extLst>
              <a:ext uri="{FF2B5EF4-FFF2-40B4-BE49-F238E27FC236}">
                <a16:creationId xmlns:a16="http://schemas.microsoft.com/office/drawing/2014/main" id="{2C0EC5B2-EA98-427C-9A99-9834D6D2314E}"/>
              </a:ext>
            </a:extLst>
          </p:cNvPr>
          <p:cNvSpPr>
            <a:spLocks noChangeArrowheads="1" noTextEdit="1"/>
          </p:cNvSpPr>
          <p:nvPr>
            <p:ph type="sldImg"/>
          </p:nvPr>
        </p:nvSpPr>
        <p:spPr>
          <a:ln/>
        </p:spPr>
      </p:sp>
      <p:sp>
        <p:nvSpPr>
          <p:cNvPr id="1011715" name="Rectangle 3">
            <a:extLst>
              <a:ext uri="{FF2B5EF4-FFF2-40B4-BE49-F238E27FC236}">
                <a16:creationId xmlns:a16="http://schemas.microsoft.com/office/drawing/2014/main" id="{7DDE9448-40F8-4F1E-B3C4-6F7687D1A81A}"/>
              </a:ext>
            </a:extLst>
          </p:cNvPr>
          <p:cNvSpPr>
            <a:spLocks noGrp="1" noChangeArrowheads="1"/>
          </p:cNvSpPr>
          <p:nvPr>
            <p:ph type="body" idx="1"/>
          </p:nvPr>
        </p:nvSpPr>
        <p:spPr/>
        <p:txBody>
          <a:bodyPr/>
          <a:lstStyle/>
          <a:p>
            <a:endParaRPr lang="it-IT" altLang="it-IT"/>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Rectangle 1026">
            <a:extLst>
              <a:ext uri="{FF2B5EF4-FFF2-40B4-BE49-F238E27FC236}">
                <a16:creationId xmlns:a16="http://schemas.microsoft.com/office/drawing/2014/main" id="{B77221A9-9F62-4274-825F-9097C00921C5}"/>
              </a:ext>
            </a:extLst>
          </p:cNvPr>
          <p:cNvSpPr>
            <a:spLocks noChangeArrowheads="1" noTextEdit="1"/>
          </p:cNvSpPr>
          <p:nvPr>
            <p:ph type="sldImg"/>
          </p:nvPr>
        </p:nvSpPr>
        <p:spPr>
          <a:ln/>
        </p:spPr>
      </p:sp>
      <p:sp>
        <p:nvSpPr>
          <p:cNvPr id="1074179" name="Rectangle 1027">
            <a:extLst>
              <a:ext uri="{FF2B5EF4-FFF2-40B4-BE49-F238E27FC236}">
                <a16:creationId xmlns:a16="http://schemas.microsoft.com/office/drawing/2014/main" id="{A60BAFE6-BE06-45AB-A87F-B5106D2F2F1D}"/>
              </a:ext>
            </a:extLst>
          </p:cNvPr>
          <p:cNvSpPr>
            <a:spLocks noGrp="1" noChangeArrowheads="1"/>
          </p:cNvSpPr>
          <p:nvPr>
            <p:ph type="body" idx="1"/>
          </p:nvPr>
        </p:nvSpPr>
        <p:spPr/>
        <p:txBody>
          <a:bodyPr/>
          <a:lstStyle/>
          <a:p>
            <a:r>
              <a:rPr lang="it-IT" altLang="it-IT"/>
              <a:t>True quantification of regional, myocardial perfusion is possible with PET, but not with SPET, although several attempts are underway to create such programs for SPET.</a:t>
            </a:r>
          </a:p>
          <a:p>
            <a:r>
              <a:rPr lang="it-IT" altLang="it-IT"/>
              <a:t>Quantitative analysis of relative perfusion distribution and myocardial function is available and adds useful information including prognostic information, improving both reliability and reproducibility of interpretations.</a:t>
            </a:r>
          </a:p>
          <a:p>
            <a:r>
              <a:rPr lang="it-IT" altLang="it-IT"/>
              <a:t>A number of programs for quantitative analysis have been validated.</a:t>
            </a:r>
          </a:p>
          <a:p>
            <a:r>
              <a:rPr lang="it-IT" altLang="it-IT"/>
              <a:t>It is, however, important to emphasize that the quantitative analysis should be used as a supplement to the visual review of the images and should not be reported isolated from the review of the images.</a:t>
            </a:r>
          </a:p>
          <a:p>
            <a:r>
              <a:rPr lang="it-IT" altLang="it-IT"/>
              <a:t>Technical problems and most artifacts will not be recognized, if only quantitative analysis is performed.</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298" name="Rectangle 2">
            <a:extLst>
              <a:ext uri="{FF2B5EF4-FFF2-40B4-BE49-F238E27FC236}">
                <a16:creationId xmlns:a16="http://schemas.microsoft.com/office/drawing/2014/main" id="{933559F6-1E4C-4029-974C-6ED84CF0E95E}"/>
              </a:ext>
            </a:extLst>
          </p:cNvPr>
          <p:cNvSpPr>
            <a:spLocks noChangeArrowheads="1" noTextEdit="1"/>
          </p:cNvSpPr>
          <p:nvPr>
            <p:ph type="sldImg"/>
          </p:nvPr>
        </p:nvSpPr>
        <p:spPr>
          <a:ln/>
        </p:spPr>
      </p:sp>
      <p:sp>
        <p:nvSpPr>
          <p:cNvPr id="1079299" name="Rectangle 3">
            <a:extLst>
              <a:ext uri="{FF2B5EF4-FFF2-40B4-BE49-F238E27FC236}">
                <a16:creationId xmlns:a16="http://schemas.microsoft.com/office/drawing/2014/main" id="{9F9DA6EA-33B1-4786-B712-5BD6CEA49D38}"/>
              </a:ext>
            </a:extLst>
          </p:cNvPr>
          <p:cNvSpPr>
            <a:spLocks noGrp="1" noChangeArrowheads="1"/>
          </p:cNvSpPr>
          <p:nvPr>
            <p:ph type="body" idx="1"/>
          </p:nvPr>
        </p:nvSpPr>
        <p:spPr/>
        <p:txBody>
          <a:bodyPr/>
          <a:lstStyle/>
          <a:p>
            <a:r>
              <a:rPr lang="it-IT" altLang="it-IT"/>
              <a:t>There are several programs that highlight regions with “significantly” reduced tracer uptake and quantify the extent and severity of perfusion defects. This type of analysis is based on a database comprising a reference population, often a combination of subjects with low likelihood of coronary artery disease or normal coronary angiography and patients with known coronary artery disease. There are many parameters that potentially may influence the myocardial perfusion images for example gender, tracer, acquisition and processing protocols, patient position, and attenuation compensation. Both the size of the database and similarity with the parameters, just mentioned, of the patient population examined locally are important for a reliable analysis. This is, however, not always available and the physician should be aware of this limitation as well as the fact that small activity defects are often found also in healthy subjects.</a:t>
            </a:r>
          </a:p>
          <a:p>
            <a:endParaRPr lang="it-IT" altLang="it-IT"/>
          </a:p>
          <a:p>
            <a:r>
              <a:rPr lang="it-IT" altLang="it-IT"/>
              <a:t>Segmental models.</a:t>
            </a:r>
          </a:p>
          <a:p>
            <a:r>
              <a:rPr lang="it-IT" altLang="it-IT"/>
              <a:t>One approach to quantify myocardial perfusion images is to first divide the myocardium into a number of segments, e.g 17 segments. Each segment is scored separately using a 5-point model ranging from 0 (normal uptake) to 4 (uptake absent).</a:t>
            </a:r>
          </a:p>
          <a:p>
            <a:r>
              <a:rPr lang="it-IT" altLang="it-IT"/>
              <a:t>The total score of the left ventricle is referred to as the Summed Stress Score (SSS), Summed Rest Score (SRS), and Summed Difference Score (SDS). All scores have been shown to be of prognostic value.</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4" name="Rectangle 2">
            <a:extLst>
              <a:ext uri="{FF2B5EF4-FFF2-40B4-BE49-F238E27FC236}">
                <a16:creationId xmlns:a16="http://schemas.microsoft.com/office/drawing/2014/main" id="{3B84A7CB-6A67-4CFB-8B71-06CFE2F76BDD}"/>
              </a:ext>
            </a:extLst>
          </p:cNvPr>
          <p:cNvSpPr>
            <a:spLocks noChangeArrowheads="1" noTextEdit="1"/>
          </p:cNvSpPr>
          <p:nvPr>
            <p:ph type="sldImg"/>
          </p:nvPr>
        </p:nvSpPr>
        <p:spPr>
          <a:ln/>
        </p:spPr>
      </p:sp>
      <p:sp>
        <p:nvSpPr>
          <p:cNvPr id="1114115" name="Rectangle 3">
            <a:extLst>
              <a:ext uri="{FF2B5EF4-FFF2-40B4-BE49-F238E27FC236}">
                <a16:creationId xmlns:a16="http://schemas.microsoft.com/office/drawing/2014/main" id="{9D5A6444-8C26-4593-8770-A2D5E6F1ABE9}"/>
              </a:ext>
            </a:extLst>
          </p:cNvPr>
          <p:cNvSpPr>
            <a:spLocks noGrp="1" noChangeArrowheads="1"/>
          </p:cNvSpPr>
          <p:nvPr>
            <p:ph type="body" idx="1"/>
          </p:nvPr>
        </p:nvSpPr>
        <p:spPr/>
        <p:txBody>
          <a:bodyPr/>
          <a:lstStyle/>
          <a:p>
            <a:endParaRPr lang="it-IT" altLang="it-IT"/>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Rectangle 2">
            <a:extLst>
              <a:ext uri="{FF2B5EF4-FFF2-40B4-BE49-F238E27FC236}">
                <a16:creationId xmlns:a16="http://schemas.microsoft.com/office/drawing/2014/main" id="{4BB401DC-33E4-4AF9-B7D8-1F82BEE32444}"/>
              </a:ext>
            </a:extLst>
          </p:cNvPr>
          <p:cNvSpPr>
            <a:spLocks noChangeArrowheads="1" noTextEdit="1"/>
          </p:cNvSpPr>
          <p:nvPr>
            <p:ph type="sldImg"/>
          </p:nvPr>
        </p:nvSpPr>
        <p:spPr>
          <a:ln/>
        </p:spPr>
      </p:sp>
      <p:sp>
        <p:nvSpPr>
          <p:cNvPr id="1115139" name="Rectangle 3">
            <a:extLst>
              <a:ext uri="{FF2B5EF4-FFF2-40B4-BE49-F238E27FC236}">
                <a16:creationId xmlns:a16="http://schemas.microsoft.com/office/drawing/2014/main" id="{404840BC-8F16-4830-847E-1F2027ED0208}"/>
              </a:ext>
            </a:extLst>
          </p:cNvPr>
          <p:cNvSpPr>
            <a:spLocks noGrp="1" noChangeArrowheads="1"/>
          </p:cNvSpPr>
          <p:nvPr>
            <p:ph type="body" idx="1"/>
          </p:nvPr>
        </p:nvSpPr>
        <p:spPr/>
        <p:txBody>
          <a:bodyPr/>
          <a:lstStyle/>
          <a:p>
            <a:endParaRPr lang="it-IT" altLang="it-IT"/>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6" name="Rectangle 2">
            <a:extLst>
              <a:ext uri="{FF2B5EF4-FFF2-40B4-BE49-F238E27FC236}">
                <a16:creationId xmlns:a16="http://schemas.microsoft.com/office/drawing/2014/main" id="{B01B3047-C627-4DF1-8B18-B7AF54C30CEE}"/>
              </a:ext>
            </a:extLst>
          </p:cNvPr>
          <p:cNvSpPr>
            <a:spLocks noChangeArrowheads="1" noTextEdit="1"/>
          </p:cNvSpPr>
          <p:nvPr>
            <p:ph type="sldImg"/>
          </p:nvPr>
        </p:nvSpPr>
        <p:spPr>
          <a:ln/>
        </p:spPr>
      </p:sp>
      <p:sp>
        <p:nvSpPr>
          <p:cNvPr id="1081347" name="Rectangle 3">
            <a:extLst>
              <a:ext uri="{FF2B5EF4-FFF2-40B4-BE49-F238E27FC236}">
                <a16:creationId xmlns:a16="http://schemas.microsoft.com/office/drawing/2014/main" id="{A2A3681A-CF0D-4766-9A88-2B344AC90125}"/>
              </a:ext>
            </a:extLst>
          </p:cNvPr>
          <p:cNvSpPr>
            <a:spLocks noGrp="1" noChangeArrowheads="1"/>
          </p:cNvSpPr>
          <p:nvPr>
            <p:ph type="body" idx="1"/>
          </p:nvPr>
        </p:nvSpPr>
        <p:spPr/>
        <p:txBody>
          <a:bodyPr/>
          <a:lstStyle/>
          <a:p>
            <a:r>
              <a:rPr lang="it-IT" altLang="it-IT"/>
              <a:t>Coronary artery supply and SPET images. Some quantitative analysis programs may give the option to assign myocardial segments to a specific vascular territory.</a:t>
            </a:r>
          </a:p>
          <a:p>
            <a:r>
              <a:rPr lang="it-IT" altLang="it-IT"/>
              <a:t>One has to bear in mind, however, that there is a large inter-individual variability in the territories subtended by the three main coronary arteries and their branches. Programs that allow matching of the angiographic data and perfusion data within one person are not commercially available yet.</a:t>
            </a:r>
          </a:p>
          <a:p>
            <a:r>
              <a:rPr lang="it-IT" altLang="it-IT"/>
              <a:t>Until then one has to be careful assigning myocardial segments to specific vascular territories.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Rectangle 2">
            <a:extLst>
              <a:ext uri="{FF2B5EF4-FFF2-40B4-BE49-F238E27FC236}">
                <a16:creationId xmlns:a16="http://schemas.microsoft.com/office/drawing/2014/main" id="{D5958837-765B-45C9-9CDE-301D4929B4A8}"/>
              </a:ext>
            </a:extLst>
          </p:cNvPr>
          <p:cNvSpPr>
            <a:spLocks noChangeArrowheads="1" noTextEdit="1"/>
          </p:cNvSpPr>
          <p:nvPr>
            <p:ph type="sldImg"/>
          </p:nvPr>
        </p:nvSpPr>
        <p:spPr>
          <a:ln/>
        </p:spPr>
      </p:sp>
      <p:sp>
        <p:nvSpPr>
          <p:cNvPr id="1083395" name="Rectangle 3">
            <a:extLst>
              <a:ext uri="{FF2B5EF4-FFF2-40B4-BE49-F238E27FC236}">
                <a16:creationId xmlns:a16="http://schemas.microsoft.com/office/drawing/2014/main" id="{3F282C94-2F20-429D-9095-D4EEECBA3ABC}"/>
              </a:ext>
            </a:extLst>
          </p:cNvPr>
          <p:cNvSpPr>
            <a:spLocks noGrp="1" noChangeArrowheads="1"/>
          </p:cNvSpPr>
          <p:nvPr>
            <p:ph type="body" idx="1"/>
          </p:nvPr>
        </p:nvSpPr>
        <p:spPr/>
        <p:txBody>
          <a:bodyPr/>
          <a:lstStyle/>
          <a:p>
            <a:r>
              <a:rPr lang="it-IT" altLang="it-IT"/>
              <a:t>Pixel and voxel based models.</a:t>
            </a:r>
          </a:p>
          <a:p>
            <a:r>
              <a:rPr lang="it-IT" altLang="it-IT"/>
              <a:t>A quantitative analysis can be performed of the polar maps.</a:t>
            </a:r>
          </a:p>
          <a:p>
            <a:r>
              <a:rPr lang="it-IT" altLang="it-IT"/>
              <a:t>Pixels with relative count values below reference limits are highlighted as black-outs.</a:t>
            </a:r>
          </a:p>
          <a:p>
            <a:r>
              <a:rPr lang="it-IT" altLang="it-IT"/>
              <a:t>The number of pixels in the different vascular territories are calculated to give a quantification of the extent of a perfusion defects. There are also programs that use a three-dimensional analysis instead of the polar maps. In these programs abnormal voxels are highlighted in the display and the quantification of the perfusion defects are performed in a similar way.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EB68042-8AF8-4F2E-92E1-8FE55EA2A998}"/>
              </a:ext>
            </a:extLst>
          </p:cNvPr>
          <p:cNvSpPr>
            <a:spLocks noGrp="1" noRot="1" noChangeAspect="1" noChangeArrowheads="1" noTextEdit="1"/>
          </p:cNvSpPr>
          <p:nvPr>
            <p:ph type="sldImg"/>
          </p:nvPr>
        </p:nvSpPr>
        <p:spPr>
          <a:xfrm>
            <a:off x="1052513" y="865188"/>
            <a:ext cx="4537075" cy="3403600"/>
          </a:xfrm>
          <a:ln/>
        </p:spPr>
      </p:sp>
      <p:sp>
        <p:nvSpPr>
          <p:cNvPr id="47107" name="Rectangle 3">
            <a:extLst>
              <a:ext uri="{FF2B5EF4-FFF2-40B4-BE49-F238E27FC236}">
                <a16:creationId xmlns:a16="http://schemas.microsoft.com/office/drawing/2014/main" id="{9C4A35E8-7931-4669-82CF-530A05B8F617}"/>
              </a:ext>
            </a:extLst>
          </p:cNvPr>
          <p:cNvSpPr>
            <a:spLocks noGrp="1" noChangeArrowheads="1"/>
          </p:cNvSpPr>
          <p:nvPr>
            <p:ph type="body" idx="1"/>
          </p:nvPr>
        </p:nvSpPr>
        <p:spPr bwMode="auto">
          <a:xfrm>
            <a:off x="900113" y="4618038"/>
            <a:ext cx="4838700" cy="440848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it-IT" altLang="it-IT"/>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2" name="Rectangle 2">
            <a:extLst>
              <a:ext uri="{FF2B5EF4-FFF2-40B4-BE49-F238E27FC236}">
                <a16:creationId xmlns:a16="http://schemas.microsoft.com/office/drawing/2014/main" id="{551F3B50-16AA-476E-BFB2-A942C2F8EA17}"/>
              </a:ext>
            </a:extLst>
          </p:cNvPr>
          <p:cNvSpPr>
            <a:spLocks noChangeArrowheads="1" noTextEdit="1"/>
          </p:cNvSpPr>
          <p:nvPr>
            <p:ph type="sldImg"/>
          </p:nvPr>
        </p:nvSpPr>
        <p:spPr>
          <a:ln/>
        </p:spPr>
      </p:sp>
      <p:sp>
        <p:nvSpPr>
          <p:cNvPr id="1111043" name="Rectangle 3">
            <a:extLst>
              <a:ext uri="{FF2B5EF4-FFF2-40B4-BE49-F238E27FC236}">
                <a16:creationId xmlns:a16="http://schemas.microsoft.com/office/drawing/2014/main" id="{8C37EEED-B826-4465-86BF-EC4209D766CC}"/>
              </a:ext>
            </a:extLst>
          </p:cNvPr>
          <p:cNvSpPr>
            <a:spLocks noGrp="1" noChangeArrowheads="1"/>
          </p:cNvSpPr>
          <p:nvPr>
            <p:ph type="body" idx="1"/>
          </p:nvPr>
        </p:nvSpPr>
        <p:spPr/>
        <p:txBody>
          <a:bodyPr/>
          <a:lstStyle/>
          <a:p>
            <a:r>
              <a:rPr lang="it-IT" altLang="it-IT"/>
              <a:t>Quantification software provides the blackout polar maps and regional and</a:t>
            </a:r>
            <a:br>
              <a:rPr lang="it-IT" altLang="it-IT"/>
            </a:br>
            <a:r>
              <a:rPr lang="it-IT" altLang="it-IT"/>
              <a:t>global defect extent values for each vascular territory.</a:t>
            </a:r>
          </a:p>
          <a:p>
            <a:r>
              <a:rPr lang="it-IT" altLang="it-IT"/>
              <a:t>By use of the reversibility data, the regional defect extent values are classified as ischemic and scar.</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42" name="Rectangle 2">
            <a:extLst>
              <a:ext uri="{FF2B5EF4-FFF2-40B4-BE49-F238E27FC236}">
                <a16:creationId xmlns:a16="http://schemas.microsoft.com/office/drawing/2014/main" id="{0E0630D0-925C-4062-849A-8F5763618641}"/>
              </a:ext>
            </a:extLst>
          </p:cNvPr>
          <p:cNvSpPr>
            <a:spLocks noChangeArrowheads="1" noTextEdit="1"/>
          </p:cNvSpPr>
          <p:nvPr>
            <p:ph type="sldImg"/>
          </p:nvPr>
        </p:nvSpPr>
        <p:spPr>
          <a:ln/>
        </p:spPr>
      </p:sp>
      <p:sp>
        <p:nvSpPr>
          <p:cNvPr id="1085443" name="Rectangle 3">
            <a:extLst>
              <a:ext uri="{FF2B5EF4-FFF2-40B4-BE49-F238E27FC236}">
                <a16:creationId xmlns:a16="http://schemas.microsoft.com/office/drawing/2014/main" id="{FA39607D-F68B-4885-8AE2-97B03E5AA982}"/>
              </a:ext>
            </a:extLst>
          </p:cNvPr>
          <p:cNvSpPr>
            <a:spLocks noGrp="1" noChangeArrowheads="1"/>
          </p:cNvSpPr>
          <p:nvPr>
            <p:ph type="body" idx="1"/>
          </p:nvPr>
        </p:nvSpPr>
        <p:spPr/>
        <p:txBody>
          <a:bodyPr/>
          <a:lstStyle/>
          <a:p>
            <a:r>
              <a:rPr lang="it-IT" altLang="it-IT"/>
              <a:t>Transient left ventricular cavity dilatation (TID) during stress has shown to be a marker of coronary artery disease and an independent predictor of cardiac events</a:t>
            </a:r>
          </a:p>
          <a:p>
            <a:r>
              <a:rPr lang="it-IT" altLang="it-IT"/>
              <a:t>Automatic assessment of the transient ischemic dilation ratio is included in many of the software packages and this can be used as a complement to a qualitative assessment of the cavity size in the rest and stress images</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90" name="Rectangle 2">
            <a:extLst>
              <a:ext uri="{FF2B5EF4-FFF2-40B4-BE49-F238E27FC236}">
                <a16:creationId xmlns:a16="http://schemas.microsoft.com/office/drawing/2014/main" id="{DC06C676-689A-4F6F-AEF7-B9B279CB3DCD}"/>
              </a:ext>
            </a:extLst>
          </p:cNvPr>
          <p:cNvSpPr>
            <a:spLocks noChangeArrowheads="1" noTextEdit="1"/>
          </p:cNvSpPr>
          <p:nvPr>
            <p:ph type="sldImg"/>
          </p:nvPr>
        </p:nvSpPr>
        <p:spPr>
          <a:ln/>
        </p:spPr>
      </p:sp>
      <p:sp>
        <p:nvSpPr>
          <p:cNvPr id="1087491" name="Rectangle 3">
            <a:extLst>
              <a:ext uri="{FF2B5EF4-FFF2-40B4-BE49-F238E27FC236}">
                <a16:creationId xmlns:a16="http://schemas.microsoft.com/office/drawing/2014/main" id="{2EF60576-4AE7-4713-B0E4-34B4FC615A9F}"/>
              </a:ext>
            </a:extLst>
          </p:cNvPr>
          <p:cNvSpPr>
            <a:spLocks noGrp="1" noChangeArrowheads="1"/>
          </p:cNvSpPr>
          <p:nvPr>
            <p:ph type="body" idx="1"/>
          </p:nvPr>
        </p:nvSpPr>
        <p:spPr/>
        <p:txBody>
          <a:bodyPr/>
          <a:lstStyle/>
          <a:p>
            <a:r>
              <a:rPr lang="it-IT" altLang="it-IT"/>
              <a:t>There are several, commercially available programs for analysis of gated studies</a:t>
            </a:r>
          </a:p>
          <a:p>
            <a:r>
              <a:rPr lang="it-IT" altLang="it-IT"/>
              <a:t>Left ventricular end-diastolic volume, end-systolic volume, ejection fraction, regional wall motion and wall thickening are generally presented by these programs</a:t>
            </a:r>
          </a:p>
          <a:p>
            <a:r>
              <a:rPr lang="it-IT" altLang="it-IT"/>
              <a:t>The results are based on computer-derived endocardial and epicardial edges</a:t>
            </a:r>
          </a:p>
          <a:p>
            <a:r>
              <a:rPr lang="it-IT" altLang="it-IT"/>
              <a:t>They should be reviewed for edge detection errors. Common sources for detection errors are: large myocardial perfusion defects, extra-cardiac activity, small left ventricles, left ventricular hypertrophy and images with low counts</a:t>
            </a:r>
          </a:p>
          <a:p>
            <a:r>
              <a:rPr lang="it-IT" altLang="it-IT"/>
              <a:t>The accuracy of volume calculations have been well validated with MRI and contrast</a:t>
            </a:r>
          </a:p>
          <a:p>
            <a:r>
              <a:rPr lang="it-IT" altLang="it-IT"/>
              <a:t>ventriculography as gold standards for Tc-99m labelled tracers, and to some degree also for Tl-201, which is less accurate for this purpose</a:t>
            </a:r>
          </a:p>
          <a:p>
            <a:r>
              <a:rPr lang="it-IT" altLang="it-IT"/>
              <a:t>The accuracy of regional, systolic wall motion and thickening is less well validated and reference values limited</a:t>
            </a:r>
          </a:p>
          <a:p>
            <a:endParaRPr lang="it-IT" altLang="it-IT"/>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78" name="Rectangle 2">
            <a:extLst>
              <a:ext uri="{FF2B5EF4-FFF2-40B4-BE49-F238E27FC236}">
                <a16:creationId xmlns:a16="http://schemas.microsoft.com/office/drawing/2014/main" id="{4B749C77-ED64-464C-A65A-8EAC965D1A28}"/>
              </a:ext>
            </a:extLst>
          </p:cNvPr>
          <p:cNvSpPr>
            <a:spLocks noChangeArrowheads="1" noTextEdit="1"/>
          </p:cNvSpPr>
          <p:nvPr>
            <p:ph type="sldImg"/>
          </p:nvPr>
        </p:nvSpPr>
        <p:spPr>
          <a:xfrm>
            <a:off x="877888" y="733425"/>
            <a:ext cx="4889500" cy="3667125"/>
          </a:xfrm>
          <a:ln/>
        </p:spPr>
      </p:sp>
      <p:sp>
        <p:nvSpPr>
          <p:cNvPr id="1125379" name="Rectangle 3">
            <a:extLst>
              <a:ext uri="{FF2B5EF4-FFF2-40B4-BE49-F238E27FC236}">
                <a16:creationId xmlns:a16="http://schemas.microsoft.com/office/drawing/2014/main" id="{5E1272A2-7289-4E6B-9EFD-3BFA411F04E4}"/>
              </a:ext>
            </a:extLst>
          </p:cNvPr>
          <p:cNvSpPr>
            <a:spLocks noGrp="1" noChangeArrowheads="1"/>
          </p:cNvSpPr>
          <p:nvPr>
            <p:ph type="body" idx="1"/>
          </p:nvPr>
        </p:nvSpPr>
        <p:spPr>
          <a:xfrm>
            <a:off x="885825" y="4645025"/>
            <a:ext cx="4870450" cy="4400550"/>
          </a:xfrm>
        </p:spPr>
        <p:txBody>
          <a:bodyPr/>
          <a:lstStyle/>
          <a:p>
            <a:pPr marL="114300" indent="-114300">
              <a:buFontTx/>
              <a:buChar char="•"/>
            </a:pPr>
            <a:r>
              <a:rPr lang="en-US" altLang="en-US"/>
              <a:t>The gated portion of the SPECT study allows both the visual and quantitative assessment of left ventricular function. These measures include left ventricular ejection fraction and end-diastolic and end-systolic volumes. In addition, this modality achieves excellent visualization of both the endocardial and epicardial surfaces, allowing for the evaluation of left ventricular wall motion and wall thickening. </a:t>
            </a:r>
          </a:p>
          <a:p>
            <a:pPr marL="114300" indent="-114300">
              <a:buFontTx/>
              <a:buChar char="•"/>
            </a:pPr>
            <a:r>
              <a:rPr lang="en-US" altLang="en-US"/>
              <a:t>In this scan, the top row represents 3 short axis images (apical, mid, and basal short-axis slices) and the bottom row represents the mid, horizontal, and vertical long-axis slices.</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6" name="Rectangle 2">
            <a:extLst>
              <a:ext uri="{FF2B5EF4-FFF2-40B4-BE49-F238E27FC236}">
                <a16:creationId xmlns:a16="http://schemas.microsoft.com/office/drawing/2014/main" id="{E767E2E6-0886-4BDA-BEF9-8337405D77E3}"/>
              </a:ext>
            </a:extLst>
          </p:cNvPr>
          <p:cNvSpPr>
            <a:spLocks noChangeArrowheads="1" noTextEdit="1"/>
          </p:cNvSpPr>
          <p:nvPr>
            <p:ph type="sldImg"/>
          </p:nvPr>
        </p:nvSpPr>
        <p:spPr>
          <a:xfrm>
            <a:off x="877888" y="733425"/>
            <a:ext cx="4889500" cy="3667125"/>
          </a:xfrm>
          <a:ln/>
        </p:spPr>
      </p:sp>
      <p:sp>
        <p:nvSpPr>
          <p:cNvPr id="1127427" name="Rectangle 3">
            <a:extLst>
              <a:ext uri="{FF2B5EF4-FFF2-40B4-BE49-F238E27FC236}">
                <a16:creationId xmlns:a16="http://schemas.microsoft.com/office/drawing/2014/main" id="{61D045FE-E3A6-4CF5-B90F-5356BDBBFEA7}"/>
              </a:ext>
            </a:extLst>
          </p:cNvPr>
          <p:cNvSpPr>
            <a:spLocks noGrp="1" noChangeArrowheads="1"/>
          </p:cNvSpPr>
          <p:nvPr>
            <p:ph type="body" idx="1"/>
          </p:nvPr>
        </p:nvSpPr>
        <p:spPr>
          <a:xfrm>
            <a:off x="885825" y="4645025"/>
            <a:ext cx="4870450" cy="4400550"/>
          </a:xfrm>
        </p:spPr>
        <p:txBody>
          <a:bodyPr/>
          <a:lstStyle/>
          <a:p>
            <a:pPr marL="114300" indent="-114300">
              <a:buFontTx/>
              <a:buChar char="•"/>
            </a:pPr>
            <a:r>
              <a:rPr lang="en-US" altLang="en-US"/>
              <a:t>This slide represents computer-rendered, 3-dimensional left ventricular surfaces. From these surfaces, a volumetric calculation of left ventricular ejection fraction is made [LVEF = (EDV – ESV)/EDV]. </a:t>
            </a:r>
            <a:br>
              <a:rPr lang="en-US" altLang="en-US"/>
            </a:br>
            <a:r>
              <a:rPr lang="en-US" altLang="en-US"/>
              <a:t>It is important to recognize that this computer-rendered image is based on the epicardial and endocardial surfaces chosen by the computer program. Thus, this image should </a:t>
            </a:r>
            <a:r>
              <a:rPr lang="en-US" altLang="en-US" i="1"/>
              <a:t>only</a:t>
            </a:r>
            <a:r>
              <a:rPr lang="en-US" altLang="en-US"/>
              <a:t> be used to evaluate left ventricular wall motion, wall thickening, and ejection fraction after the surface contours have been visually verified.</a:t>
            </a:r>
          </a:p>
          <a:p>
            <a:pPr marL="114300" indent="-114300">
              <a:buFontTx/>
              <a:buChar char="•"/>
            </a:pPr>
            <a:r>
              <a:rPr lang="en-US" altLang="en-US"/>
              <a:t>In this image, the grid or cage represents the left ventricular </a:t>
            </a:r>
            <a:br>
              <a:rPr lang="en-US" altLang="en-US"/>
            </a:br>
            <a:r>
              <a:rPr lang="en-US" altLang="en-US"/>
              <a:t>epicardial surface and the gray surface represents the left </a:t>
            </a:r>
            <a:br>
              <a:rPr lang="en-US" altLang="en-US"/>
            </a:br>
            <a:r>
              <a:rPr lang="en-US" altLang="en-US"/>
              <a:t>ventricular endocardial surface. </a:t>
            </a:r>
          </a:p>
          <a:p>
            <a:pPr marL="114300" indent="-114300"/>
            <a:endParaRPr lang="en-US" altLang="en-US"/>
          </a:p>
          <a:p>
            <a:pPr marL="114300" indent="-114300"/>
            <a:endParaRPr lang="en-US" altLang="en-US"/>
          </a:p>
          <a:p>
            <a:pPr marL="114300" indent="-114300"/>
            <a:r>
              <a:rPr lang="en-US" altLang="en-US"/>
              <a:t>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2">
            <a:extLst>
              <a:ext uri="{FF2B5EF4-FFF2-40B4-BE49-F238E27FC236}">
                <a16:creationId xmlns:a16="http://schemas.microsoft.com/office/drawing/2014/main" id="{93753DD6-B56F-4307-9925-DDBBAE6CE928}"/>
              </a:ext>
            </a:extLst>
          </p:cNvPr>
          <p:cNvSpPr>
            <a:spLocks noChangeArrowheads="1" noTextEdit="1"/>
          </p:cNvSpPr>
          <p:nvPr>
            <p:ph type="sldImg"/>
          </p:nvPr>
        </p:nvSpPr>
        <p:spPr>
          <a:ln/>
        </p:spPr>
      </p:sp>
      <p:sp>
        <p:nvSpPr>
          <p:cNvPr id="1113091" name="Rectangle 3">
            <a:extLst>
              <a:ext uri="{FF2B5EF4-FFF2-40B4-BE49-F238E27FC236}">
                <a16:creationId xmlns:a16="http://schemas.microsoft.com/office/drawing/2014/main" id="{78D06470-4C0E-4EA5-A9A9-97A2B4A6359A}"/>
              </a:ext>
            </a:extLst>
          </p:cNvPr>
          <p:cNvSpPr>
            <a:spLocks noGrp="1" noChangeArrowheads="1"/>
          </p:cNvSpPr>
          <p:nvPr>
            <p:ph type="body" idx="1"/>
          </p:nvPr>
        </p:nvSpPr>
        <p:spPr/>
        <p:txBody>
          <a:bodyPr/>
          <a:lstStyle/>
          <a:p>
            <a:r>
              <a:rPr lang="it-IT" altLang="it-IT"/>
              <a:t>Gated stress (GStr)–ungated rest (Rst) myocardial perfusion SPECT images from a 2-day Tc-99m sestamibi protocol.</a:t>
            </a:r>
          </a:p>
          <a:p>
            <a:r>
              <a:rPr lang="it-IT" altLang="it-IT"/>
              <a:t>Quantification perfusion maps provide regional defect extent values and classification (normal, ischemia, scar).</a:t>
            </a:r>
          </a:p>
          <a:p>
            <a:r>
              <a:rPr lang="it-IT" altLang="it-IT"/>
              <a:t>Cine review of 3D-rendered images provides visual assessment of LV motion and thickening.</a:t>
            </a:r>
          </a:p>
          <a:p>
            <a:r>
              <a:rPr lang="it-IT" altLang="it-IT"/>
              <a:t>Volumetric data (EF, volumes, mass, transient ischemic dilatation (TID)) quantified from the gated stress images are presented in the panel on the left.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Rectangle 2">
            <a:extLst>
              <a:ext uri="{FF2B5EF4-FFF2-40B4-BE49-F238E27FC236}">
                <a16:creationId xmlns:a16="http://schemas.microsoft.com/office/drawing/2014/main" id="{4E471C15-2333-4FA6-9983-FE4A61305236}"/>
              </a:ext>
            </a:extLst>
          </p:cNvPr>
          <p:cNvSpPr>
            <a:spLocks noChangeArrowheads="1" noTextEdit="1"/>
          </p:cNvSpPr>
          <p:nvPr>
            <p:ph type="sldImg"/>
          </p:nvPr>
        </p:nvSpPr>
        <p:spPr>
          <a:ln/>
        </p:spPr>
      </p:sp>
      <p:sp>
        <p:nvSpPr>
          <p:cNvPr id="1014787" name="Rectangle 3">
            <a:extLst>
              <a:ext uri="{FF2B5EF4-FFF2-40B4-BE49-F238E27FC236}">
                <a16:creationId xmlns:a16="http://schemas.microsoft.com/office/drawing/2014/main" id="{0419EF63-2322-4E2A-8ABA-5449ADE7977A}"/>
              </a:ext>
            </a:extLst>
          </p:cNvPr>
          <p:cNvSpPr>
            <a:spLocks noGrp="1" noChangeArrowheads="1"/>
          </p:cNvSpPr>
          <p:nvPr>
            <p:ph type="body" idx="1"/>
          </p:nvPr>
        </p:nvSpPr>
        <p:spPr/>
        <p:txBody>
          <a:bodyPr/>
          <a:lstStyle/>
          <a:p>
            <a:r>
              <a:rPr lang="it-IT" altLang="it-IT"/>
              <a:t>Several software are commercially available for the quantitative analysis of gated-SPECT acquisitions.</a:t>
            </a:r>
          </a:p>
          <a:p>
            <a:pPr>
              <a:spcBef>
                <a:spcPct val="50000"/>
              </a:spcBef>
            </a:pPr>
            <a:r>
              <a:rPr lang="en-GB" altLang="it-IT"/>
              <a:t>QGS (Cedars-Sinai) Germano et al., J</a:t>
            </a:r>
            <a:r>
              <a:rPr lang="it-IT" altLang="it-IT"/>
              <a:t>NM</a:t>
            </a:r>
            <a:r>
              <a:rPr lang="en-GB" altLang="it-IT"/>
              <a:t> 1995;36:2138</a:t>
            </a:r>
          </a:p>
          <a:p>
            <a:pPr>
              <a:spcBef>
                <a:spcPct val="50000"/>
              </a:spcBef>
            </a:pPr>
            <a:r>
              <a:rPr lang="en-GB" altLang="it-IT"/>
              <a:t>Emory Toolbox (Emory U.) Faber et al., J</a:t>
            </a:r>
            <a:r>
              <a:rPr lang="it-IT" altLang="it-IT"/>
              <a:t>NM</a:t>
            </a:r>
            <a:r>
              <a:rPr lang="en-GB" altLang="it-IT"/>
              <a:t> 1999;40:650</a:t>
            </a:r>
          </a:p>
          <a:p>
            <a:pPr>
              <a:spcBef>
                <a:spcPct val="50000"/>
              </a:spcBef>
            </a:pPr>
            <a:r>
              <a:rPr lang="en-GB" altLang="it-IT"/>
              <a:t>4D-MSPECT (U. Michigan) Ficaro et al., Circulation 1999</a:t>
            </a:r>
          </a:p>
          <a:p>
            <a:pPr>
              <a:spcBef>
                <a:spcPct val="50000"/>
              </a:spcBef>
            </a:pPr>
            <a:r>
              <a:rPr lang="en-GB" altLang="it-IT"/>
              <a:t>Multidim (Stanford U.) Goris et al., Nucl Med Commun 1994</a:t>
            </a:r>
          </a:p>
          <a:p>
            <a:pPr>
              <a:spcBef>
                <a:spcPct val="50000"/>
              </a:spcBef>
            </a:pPr>
            <a:r>
              <a:rPr lang="en-GB" altLang="it-IT"/>
              <a:t>Yale CQ (Yale U.) Lam et al., J Nucl Med 2001</a:t>
            </a:r>
          </a:p>
          <a:p>
            <a:r>
              <a:rPr lang="it-IT" altLang="it-IT"/>
              <a:t>The left ventricular ejection fraction value provided by the quantitative analysis of gated-SPECT with the different software, have been evaluated by comparison with other imaging modalities in several studies (echo, MUGA, contrast ventriculography, 1</a:t>
            </a:r>
            <a:r>
              <a:rPr lang="it-IT" altLang="it-IT" baseline="30000"/>
              <a:t>st</a:t>
            </a:r>
            <a:r>
              <a:rPr lang="it-IT" altLang="it-IT"/>
              <a:t> pass, MRI). The average linear correlation coefficient for the different packages is reported.</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Rectangle 2">
            <a:extLst>
              <a:ext uri="{FF2B5EF4-FFF2-40B4-BE49-F238E27FC236}">
                <a16:creationId xmlns:a16="http://schemas.microsoft.com/office/drawing/2014/main" id="{61D07E93-920A-4BC9-A41F-0144582DA1F6}"/>
              </a:ext>
            </a:extLst>
          </p:cNvPr>
          <p:cNvSpPr>
            <a:spLocks noChangeArrowheads="1" noTextEdit="1"/>
          </p:cNvSpPr>
          <p:nvPr>
            <p:ph type="sldImg"/>
          </p:nvPr>
        </p:nvSpPr>
        <p:spPr>
          <a:ln/>
        </p:spPr>
      </p:sp>
      <p:sp>
        <p:nvSpPr>
          <p:cNvPr id="1017859" name="Rectangle 3">
            <a:extLst>
              <a:ext uri="{FF2B5EF4-FFF2-40B4-BE49-F238E27FC236}">
                <a16:creationId xmlns:a16="http://schemas.microsoft.com/office/drawing/2014/main" id="{D30E1281-61C4-4A9D-BE6C-68C815D7A977}"/>
              </a:ext>
            </a:extLst>
          </p:cNvPr>
          <p:cNvSpPr>
            <a:spLocks noGrp="1" noChangeArrowheads="1"/>
          </p:cNvSpPr>
          <p:nvPr>
            <p:ph type="body" idx="1"/>
          </p:nvPr>
        </p:nvSpPr>
        <p:spPr/>
        <p:txBody>
          <a:bodyPr/>
          <a:lstStyle/>
          <a:p>
            <a:r>
              <a:rPr lang="it-IT" altLang="it-IT"/>
              <a:t>Left ventricular volumes were also validated by comparison with reference imaging modalities.</a:t>
            </a:r>
          </a:p>
          <a:p>
            <a:r>
              <a:rPr lang="it-IT" altLang="it-IT"/>
              <a:t>The average linear correlation coefficient are reported for QGS and non-QGS softwares.</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a:extLst>
              <a:ext uri="{FF2B5EF4-FFF2-40B4-BE49-F238E27FC236}">
                <a16:creationId xmlns:a16="http://schemas.microsoft.com/office/drawing/2014/main" id="{EFE8C0AF-6930-4CD8-B97A-8C904B957BA9}"/>
              </a:ext>
            </a:extLst>
          </p:cNvPr>
          <p:cNvSpPr>
            <a:spLocks noChangeArrowheads="1" noTextEdit="1"/>
          </p:cNvSpPr>
          <p:nvPr>
            <p:ph type="sldImg"/>
          </p:nvPr>
        </p:nvSpPr>
        <p:spPr>
          <a:ln/>
        </p:spPr>
      </p:sp>
      <p:sp>
        <p:nvSpPr>
          <p:cNvPr id="1022979" name="Rectangle 3">
            <a:extLst>
              <a:ext uri="{FF2B5EF4-FFF2-40B4-BE49-F238E27FC236}">
                <a16:creationId xmlns:a16="http://schemas.microsoft.com/office/drawing/2014/main" id="{BC217665-8C6E-4B6A-8B80-03A2D96E2197}"/>
              </a:ext>
            </a:extLst>
          </p:cNvPr>
          <p:cNvSpPr>
            <a:spLocks noGrp="1" noChangeArrowheads="1"/>
          </p:cNvSpPr>
          <p:nvPr>
            <p:ph type="body" idx="1"/>
          </p:nvPr>
        </p:nvSpPr>
        <p:spPr/>
        <p:txBody>
          <a:bodyPr/>
          <a:lstStyle/>
          <a:p>
            <a:r>
              <a:rPr lang="it-IT" altLang="it-IT"/>
              <a:t>It is important to keep in mind that the different softwares provide different values for LV EF and volumes, because each method has unique characteristics that depend on its specific algorithm and thus behaves differently in the various patient subgroups.</a:t>
            </a:r>
          </a:p>
          <a:p>
            <a:r>
              <a:rPr lang="it-IT" altLang="it-IT"/>
              <a:t>Therefore, the methods should not be used interchangebly. Because implementation of methods may vary from one institution to another, the ideal mechanism for calibrating one of newer gated-SPECT methods versus an established technique is to perform an internal validation specific for that institution.</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2">
            <a:extLst>
              <a:ext uri="{FF2B5EF4-FFF2-40B4-BE49-F238E27FC236}">
                <a16:creationId xmlns:a16="http://schemas.microsoft.com/office/drawing/2014/main" id="{0814997D-6769-4FE4-8C6D-567B31706C2B}"/>
              </a:ext>
            </a:extLst>
          </p:cNvPr>
          <p:cNvSpPr>
            <a:spLocks noChangeArrowheads="1" noTextEdit="1"/>
          </p:cNvSpPr>
          <p:nvPr>
            <p:ph type="sldImg"/>
          </p:nvPr>
        </p:nvSpPr>
        <p:spPr>
          <a:ln/>
        </p:spPr>
      </p:sp>
      <p:sp>
        <p:nvSpPr>
          <p:cNvPr id="1025027" name="Rectangle 3">
            <a:extLst>
              <a:ext uri="{FF2B5EF4-FFF2-40B4-BE49-F238E27FC236}">
                <a16:creationId xmlns:a16="http://schemas.microsoft.com/office/drawing/2014/main" id="{C06BB19E-2B75-498F-93C7-6FD8256C5C72}"/>
              </a:ext>
            </a:extLst>
          </p:cNvPr>
          <p:cNvSpPr>
            <a:spLocks noGrp="1" noChangeArrowheads="1"/>
          </p:cNvSpPr>
          <p:nvPr>
            <p:ph type="body" idx="1"/>
          </p:nvPr>
        </p:nvSpPr>
        <p:spPr/>
        <p:txBody>
          <a:bodyPr/>
          <a:lstStyle/>
          <a:p>
            <a:r>
              <a:rPr lang="it-IT" altLang="it-IT"/>
              <a:t>Echocardiographic volumes were determined in 33 subjects with coronary artery disease using the modified Simpson’s rule technique applied to digitized apical 4-chamber and apical 2-chamber views of 4 averaged heartbeats. These volumes were compared with those from 3 gated SPECT methods based on Simpson’s rule LV modeling similar to standard echocardiographic algorithms (SPECT EF from St. Luke’s-Roosevelt Hospital) (method 1), Gaussian myocardial count profile curve fitting (QGS from Cedars-Sinai Medical Center) (method 2), and an endocardial model based on perfusion sampling and count-based thickening (Cardiac Toolbox from Emory University). </a:t>
            </a:r>
          </a:p>
          <a:p>
            <a:r>
              <a:rPr lang="it-IT" altLang="it-IT"/>
              <a:t>Although all gated parameters correlated well with the echographic data, QGS tends to give costant LVEF values above a large range of LV volumes when compared to echo, with a small underestimation (± 3-4% Units) in large LV and an overestimation in small LV. The other two algorithms tend to give different  LVEF values, in comparison to echo, with the increase in the LV volumes.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16C117D-796C-4AED-8D73-B27560D9AD47}"/>
              </a:ext>
            </a:extLst>
          </p:cNvPr>
          <p:cNvSpPr>
            <a:spLocks noGrp="1" noRot="1" noChangeAspect="1" noChangeArrowheads="1" noTextEdit="1"/>
          </p:cNvSpPr>
          <p:nvPr>
            <p:ph type="sldImg"/>
          </p:nvPr>
        </p:nvSpPr>
        <p:spPr>
          <a:xfrm>
            <a:off x="1052513" y="865188"/>
            <a:ext cx="4537075" cy="3403600"/>
          </a:xfrm>
          <a:ln/>
        </p:spPr>
      </p:sp>
      <p:sp>
        <p:nvSpPr>
          <p:cNvPr id="49155" name="Rectangle 3">
            <a:extLst>
              <a:ext uri="{FF2B5EF4-FFF2-40B4-BE49-F238E27FC236}">
                <a16:creationId xmlns:a16="http://schemas.microsoft.com/office/drawing/2014/main" id="{3A06B63A-085F-41E6-A698-4B39AC5EBA7B}"/>
              </a:ext>
            </a:extLst>
          </p:cNvPr>
          <p:cNvSpPr>
            <a:spLocks noGrp="1" noChangeArrowheads="1"/>
          </p:cNvSpPr>
          <p:nvPr>
            <p:ph type="body" idx="1"/>
          </p:nvPr>
        </p:nvSpPr>
        <p:spPr bwMode="auto">
          <a:xfrm>
            <a:off x="900113" y="4618038"/>
            <a:ext cx="4838700" cy="440848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it-IT" altLang="it-IT"/>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Rectangle 2">
            <a:extLst>
              <a:ext uri="{FF2B5EF4-FFF2-40B4-BE49-F238E27FC236}">
                <a16:creationId xmlns:a16="http://schemas.microsoft.com/office/drawing/2014/main" id="{8370098D-1A13-47F6-9C35-61E15129F041}"/>
              </a:ext>
            </a:extLst>
          </p:cNvPr>
          <p:cNvSpPr>
            <a:spLocks noChangeArrowheads="1" noTextEdit="1"/>
          </p:cNvSpPr>
          <p:nvPr>
            <p:ph type="sldImg"/>
          </p:nvPr>
        </p:nvSpPr>
        <p:spPr>
          <a:ln/>
        </p:spPr>
      </p:sp>
      <p:sp>
        <p:nvSpPr>
          <p:cNvPr id="1020931" name="Rectangle 3">
            <a:extLst>
              <a:ext uri="{FF2B5EF4-FFF2-40B4-BE49-F238E27FC236}">
                <a16:creationId xmlns:a16="http://schemas.microsoft.com/office/drawing/2014/main" id="{82F5341D-3B80-40AB-819B-485A122EDAA0}"/>
              </a:ext>
            </a:extLst>
          </p:cNvPr>
          <p:cNvSpPr>
            <a:spLocks noGrp="1" noChangeArrowheads="1"/>
          </p:cNvSpPr>
          <p:nvPr>
            <p:ph type="body" idx="1"/>
          </p:nvPr>
        </p:nvSpPr>
        <p:spPr/>
        <p:txBody>
          <a:bodyPr/>
          <a:lstStyle/>
          <a:p>
            <a:r>
              <a:rPr lang="it-IT" altLang="it-IT"/>
              <a:t>In the slide are reported the normal limits for LVEF and volumes obtained with QGS algorithm in different reports.</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2">
            <a:extLst>
              <a:ext uri="{FF2B5EF4-FFF2-40B4-BE49-F238E27FC236}">
                <a16:creationId xmlns:a16="http://schemas.microsoft.com/office/drawing/2014/main" id="{2BF61ED8-D4D6-4DD8-BECB-2DD6B1082281}"/>
              </a:ext>
            </a:extLst>
          </p:cNvPr>
          <p:cNvSpPr>
            <a:spLocks noChangeArrowheads="1" noTextEdit="1"/>
          </p:cNvSpPr>
          <p:nvPr>
            <p:ph type="sldImg"/>
          </p:nvPr>
        </p:nvSpPr>
        <p:spPr>
          <a:ln/>
        </p:spPr>
      </p:sp>
      <p:sp>
        <p:nvSpPr>
          <p:cNvPr id="1045507" name="Rectangle 3">
            <a:extLst>
              <a:ext uri="{FF2B5EF4-FFF2-40B4-BE49-F238E27FC236}">
                <a16:creationId xmlns:a16="http://schemas.microsoft.com/office/drawing/2014/main" id="{4537B261-399E-4CB3-A780-95E6C803D0A9}"/>
              </a:ext>
            </a:extLst>
          </p:cNvPr>
          <p:cNvSpPr>
            <a:spLocks noGrp="1" noChangeArrowheads="1"/>
          </p:cNvSpPr>
          <p:nvPr>
            <p:ph type="body" idx="1"/>
          </p:nvPr>
        </p:nvSpPr>
        <p:spPr/>
        <p:txBody>
          <a:bodyPr/>
          <a:lstStyle/>
          <a:p>
            <a:r>
              <a:rPr lang="it-IT" altLang="it-IT"/>
              <a:t>If a gated-SPECT image with an adequate number of frames per cardiac cycle (suggested 32 frames) is performed, in addiction to volumes and ejection fraction values, the diastolic function may be also evaluated.</a:t>
            </a:r>
          </a:p>
          <a:p>
            <a:endParaRPr lang="it-IT" altLang="it-IT"/>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2">
            <a:extLst>
              <a:ext uri="{FF2B5EF4-FFF2-40B4-BE49-F238E27FC236}">
                <a16:creationId xmlns:a16="http://schemas.microsoft.com/office/drawing/2014/main" id="{47D2999B-B99D-478E-A10C-740938051B2B}"/>
              </a:ext>
            </a:extLst>
          </p:cNvPr>
          <p:cNvSpPr>
            <a:spLocks noChangeArrowheads="1" noTextEdit="1"/>
          </p:cNvSpPr>
          <p:nvPr>
            <p:ph type="sldImg"/>
          </p:nvPr>
        </p:nvSpPr>
        <p:spPr>
          <a:ln/>
        </p:spPr>
      </p:sp>
      <p:sp>
        <p:nvSpPr>
          <p:cNvPr id="1043459" name="Rectangle 3">
            <a:extLst>
              <a:ext uri="{FF2B5EF4-FFF2-40B4-BE49-F238E27FC236}">
                <a16:creationId xmlns:a16="http://schemas.microsoft.com/office/drawing/2014/main" id="{F1348F9C-77C1-459E-B185-3D2D340FEB0F}"/>
              </a:ext>
            </a:extLst>
          </p:cNvPr>
          <p:cNvSpPr>
            <a:spLocks noGrp="1" noChangeArrowheads="1"/>
          </p:cNvSpPr>
          <p:nvPr>
            <p:ph type="body" idx="1"/>
          </p:nvPr>
        </p:nvSpPr>
        <p:spPr/>
        <p:txBody>
          <a:bodyPr/>
          <a:lstStyle/>
          <a:p>
            <a:r>
              <a:rPr lang="it-IT" altLang="it-IT"/>
              <a:t>Systolic and diastolic  function parameters obtained by 32 frames gated-SPECT are well correlated with data from radionuclide ventriculography, assumed as the reference technique. (Kikkawa, EJNM 2001.). </a:t>
            </a:r>
          </a:p>
          <a:p>
            <a:r>
              <a:rPr lang="it-IT" altLang="it-IT"/>
              <a:t>In a more recente paper, it was documented that in patients with chest pain and previous infarction , the values for  PER, and PFR were lower after stress than at rest;  in addiction, the time to PFR was significantly prolonged in patients with infarction after stress. Thus, modified QGS software and a 32-frame acquisition may be used to assess poststress systolic and diastolic dysfunction  at 30 minutes after exercise. (Sakamoto et al. J Nucl Cardiol 2004;11:152-8.)</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98" name="Rectangle 2">
            <a:extLst>
              <a:ext uri="{FF2B5EF4-FFF2-40B4-BE49-F238E27FC236}">
                <a16:creationId xmlns:a16="http://schemas.microsoft.com/office/drawing/2014/main" id="{7B4B41E1-9CF4-4C8C-83BB-19B94A802EF3}"/>
              </a:ext>
            </a:extLst>
          </p:cNvPr>
          <p:cNvSpPr>
            <a:spLocks noChangeArrowheads="1" noTextEdit="1"/>
          </p:cNvSpPr>
          <p:nvPr>
            <p:ph type="sldImg"/>
          </p:nvPr>
        </p:nvSpPr>
        <p:spPr>
          <a:ln/>
        </p:spPr>
      </p:sp>
      <p:sp>
        <p:nvSpPr>
          <p:cNvPr id="1028099" name="Rectangle 3">
            <a:extLst>
              <a:ext uri="{FF2B5EF4-FFF2-40B4-BE49-F238E27FC236}">
                <a16:creationId xmlns:a16="http://schemas.microsoft.com/office/drawing/2014/main" id="{A31E12B5-0156-4D9C-90CD-76281C53433A}"/>
              </a:ext>
            </a:extLst>
          </p:cNvPr>
          <p:cNvSpPr>
            <a:spLocks noGrp="1" noChangeArrowheads="1"/>
          </p:cNvSpPr>
          <p:nvPr>
            <p:ph type="body" idx="1"/>
          </p:nvPr>
        </p:nvSpPr>
        <p:spPr/>
        <p:txBody>
          <a:bodyPr/>
          <a:lstStyle/>
          <a:p>
            <a:r>
              <a:rPr lang="it-IT" altLang="it-IT"/>
              <a:t>The addition of the analysis of ECG-gated images to the reading of stress-rest perfusion images alone, reulsted in shifting the final scan interpretation to a more normal class in patients with a low pre-test likelihood of CAD, and to a more abnormal class in patients with high pre-test or known CAD. The number of borderline “normal” or “abnormal”  interpretations significantly reduced when gated images are interpreted simultaneously with stress and rest perfusion images.</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6" name="Rectangle 2">
            <a:extLst>
              <a:ext uri="{FF2B5EF4-FFF2-40B4-BE49-F238E27FC236}">
                <a16:creationId xmlns:a16="http://schemas.microsoft.com/office/drawing/2014/main" id="{24057C9B-3B72-4F30-9793-B46BF5D2AD6E}"/>
              </a:ext>
            </a:extLst>
          </p:cNvPr>
          <p:cNvSpPr>
            <a:spLocks noChangeArrowheads="1" noTextEdit="1"/>
          </p:cNvSpPr>
          <p:nvPr>
            <p:ph type="sldImg"/>
          </p:nvPr>
        </p:nvSpPr>
        <p:spPr>
          <a:ln/>
        </p:spPr>
      </p:sp>
      <p:sp>
        <p:nvSpPr>
          <p:cNvPr id="1030147" name="Rectangle 3">
            <a:extLst>
              <a:ext uri="{FF2B5EF4-FFF2-40B4-BE49-F238E27FC236}">
                <a16:creationId xmlns:a16="http://schemas.microsoft.com/office/drawing/2014/main" id="{8F0FDD9B-ACFB-41AE-94E1-3FFB5FBCBEB7}"/>
              </a:ext>
            </a:extLst>
          </p:cNvPr>
          <p:cNvSpPr>
            <a:spLocks noGrp="1" noChangeArrowheads="1"/>
          </p:cNvSpPr>
          <p:nvPr>
            <p:ph type="body" idx="1"/>
          </p:nvPr>
        </p:nvSpPr>
        <p:spPr/>
        <p:txBody>
          <a:bodyPr/>
          <a:lstStyle/>
          <a:p>
            <a:r>
              <a:rPr lang="it-IT" altLang="it-IT"/>
              <a:t>Taillefer et al, compared the diagnostic accuracy of Thallium-201, Sestamibi SPECT and gated-SPECT in a group of 115 with suspected CAD.</a:t>
            </a:r>
          </a:p>
          <a:p>
            <a:r>
              <a:rPr lang="it-IT" altLang="it-IT"/>
              <a:t>They documented that in the identification of stenosis &gt; 70% sestamibi was better than thallium-201, and that with gated-SPECT a further increase in accuracy was obtained. The increase in specificity was obtained without a concomitant decrease in sensitivity (84% with thallium-201 and 80% with sestamibi).</a:t>
            </a:r>
          </a:p>
          <a:p>
            <a:endParaRPr lang="it-IT" altLang="it-IT"/>
          </a:p>
          <a:p>
            <a:endParaRPr lang="it-IT" altLang="it-IT"/>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4" name="Rectangle 2">
            <a:extLst>
              <a:ext uri="{FF2B5EF4-FFF2-40B4-BE49-F238E27FC236}">
                <a16:creationId xmlns:a16="http://schemas.microsoft.com/office/drawing/2014/main" id="{B0486E10-454B-493C-A247-1CA110E1BC55}"/>
              </a:ext>
            </a:extLst>
          </p:cNvPr>
          <p:cNvSpPr>
            <a:spLocks noChangeArrowheads="1" noTextEdit="1"/>
          </p:cNvSpPr>
          <p:nvPr>
            <p:ph type="sldImg"/>
          </p:nvPr>
        </p:nvSpPr>
        <p:spPr>
          <a:ln/>
        </p:spPr>
      </p:sp>
      <p:sp>
        <p:nvSpPr>
          <p:cNvPr id="1047555" name="Rectangle 3">
            <a:extLst>
              <a:ext uri="{FF2B5EF4-FFF2-40B4-BE49-F238E27FC236}">
                <a16:creationId xmlns:a16="http://schemas.microsoft.com/office/drawing/2014/main" id="{AF03A58C-1338-4807-9E5C-6B979D0A9CAF}"/>
              </a:ext>
            </a:extLst>
          </p:cNvPr>
          <p:cNvSpPr>
            <a:spLocks noGrp="1" noChangeArrowheads="1"/>
          </p:cNvSpPr>
          <p:nvPr>
            <p:ph type="body" idx="1"/>
          </p:nvPr>
        </p:nvSpPr>
        <p:spPr/>
        <p:txBody>
          <a:bodyPr/>
          <a:lstStyle/>
          <a:p>
            <a:r>
              <a:rPr lang="en-GB" altLang="it-IT"/>
              <a:t>Perfusion data reflect the condition at the time of tracer injection (at rest or</a:t>
            </a:r>
            <a:r>
              <a:rPr lang="it-IT" altLang="it-IT"/>
              <a:t> </a:t>
            </a:r>
            <a:r>
              <a:rPr lang="en-GB" altLang="it-IT"/>
              <a:t>during stress) whereas the functional, gated SPECT data represent images of the LV</a:t>
            </a:r>
          </a:p>
          <a:p>
            <a:r>
              <a:rPr lang="en-GB" altLang="it-IT"/>
              <a:t>myocardium during the acquisition, i.e. generally under rest conditions.</a:t>
            </a:r>
            <a:r>
              <a:rPr lang="it-IT" altLang="it-IT"/>
              <a:t> </a:t>
            </a:r>
            <a:r>
              <a:rPr lang="en-GB" altLang="it-IT"/>
              <a:t>It should be noted that although the functional gated SPECT acquired after stress show the</a:t>
            </a:r>
          </a:p>
          <a:p>
            <a:r>
              <a:rPr lang="en-GB" altLang="it-IT"/>
              <a:t>LV at rest, it may sometimes represent a different physiological state: </a:t>
            </a:r>
            <a:r>
              <a:rPr lang="it-IT" altLang="it-IT"/>
              <a:t>i</a:t>
            </a:r>
            <a:r>
              <a:rPr lang="en-GB" altLang="it-IT"/>
              <a:t>f a patient is injected at</a:t>
            </a:r>
            <a:r>
              <a:rPr lang="it-IT" altLang="it-IT"/>
              <a:t> </a:t>
            </a:r>
            <a:r>
              <a:rPr lang="en-GB" altLang="it-IT"/>
              <a:t>the time of stress-induced ischaemia, transient wall motion abnormality and possibly dilated</a:t>
            </a:r>
            <a:r>
              <a:rPr lang="it-IT" altLang="it-IT"/>
              <a:t> </a:t>
            </a:r>
            <a:r>
              <a:rPr lang="en-GB" altLang="it-IT"/>
              <a:t>LV and reduced EF – myocardial stunning - may persist and be observed during the</a:t>
            </a:r>
            <a:r>
              <a:rPr lang="it-IT" altLang="it-IT"/>
              <a:t> </a:t>
            </a:r>
            <a:r>
              <a:rPr lang="en-GB" altLang="it-IT"/>
              <a:t>acquisition phase, up to 90 minutes or even later after the resolution of ischaemia. Detection</a:t>
            </a:r>
            <a:r>
              <a:rPr lang="it-IT" altLang="it-IT"/>
              <a:t> </a:t>
            </a:r>
            <a:r>
              <a:rPr lang="en-GB" altLang="it-IT"/>
              <a:t>of post-stress myocardial stunning by means of gated-SPECT may contain independent,</a:t>
            </a:r>
            <a:r>
              <a:rPr lang="it-IT" altLang="it-IT"/>
              <a:t> </a:t>
            </a:r>
            <a:r>
              <a:rPr lang="en-GB" altLang="it-IT"/>
              <a:t>important information about the LV, useful for both diagnostic and prognostic assessments.</a:t>
            </a:r>
            <a:r>
              <a:rPr lang="it-IT" altLang="it-IT"/>
              <a:t> </a:t>
            </a:r>
            <a:r>
              <a:rPr lang="en-GB" altLang="it-IT"/>
              <a:t>Gated 201Tl studies can be performed, but the documentation of the accuracy and</a:t>
            </a:r>
            <a:r>
              <a:rPr lang="it-IT" altLang="it-IT"/>
              <a:t> </a:t>
            </a:r>
            <a:r>
              <a:rPr lang="en-GB" altLang="it-IT"/>
              <a:t>reliability is less than for the 99mTc-labelled tracers.</a:t>
            </a:r>
            <a:endParaRPr lang="it-IT" altLang="it-IT"/>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a:extLst>
              <a:ext uri="{FF2B5EF4-FFF2-40B4-BE49-F238E27FC236}">
                <a16:creationId xmlns:a16="http://schemas.microsoft.com/office/drawing/2014/main" id="{4FEA9B00-5075-4863-BBCC-52F642E31B5C}"/>
              </a:ext>
            </a:extLst>
          </p:cNvPr>
          <p:cNvSpPr>
            <a:spLocks noChangeArrowheads="1" noTextEdit="1"/>
          </p:cNvSpPr>
          <p:nvPr>
            <p:ph type="sldImg"/>
          </p:nvPr>
        </p:nvSpPr>
        <p:spPr>
          <a:ln/>
        </p:spPr>
      </p:sp>
      <p:sp>
        <p:nvSpPr>
          <p:cNvPr id="1038339" name="Rectangle 3">
            <a:extLst>
              <a:ext uri="{FF2B5EF4-FFF2-40B4-BE49-F238E27FC236}">
                <a16:creationId xmlns:a16="http://schemas.microsoft.com/office/drawing/2014/main" id="{904952F9-1A15-4F61-8B86-10BBD49B717F}"/>
              </a:ext>
            </a:extLst>
          </p:cNvPr>
          <p:cNvSpPr>
            <a:spLocks noGrp="1" noChangeArrowheads="1"/>
          </p:cNvSpPr>
          <p:nvPr>
            <p:ph type="body" idx="1"/>
          </p:nvPr>
        </p:nvSpPr>
        <p:spPr/>
        <p:txBody>
          <a:bodyPr/>
          <a:lstStyle/>
          <a:p>
            <a:r>
              <a:rPr lang="it-IT" altLang="it-IT"/>
              <a:t>From ECG-gated SPECT, end-diastolic images can be easily derived. This may reduce the effect of wall thickening during systole and potentially improve the sensitivity of myocardial perfusion imaging, particularly in patients with small hearts. This hypothesis was tested by Taillefer et al in a group of 53 female patients, comparing the accuracy of end-diastolic images with standard summed perfusion images. Although a non significant trend toward and improved sensitivity in comparison with standard summed images, end-diastolic images showed more ischemic defects. Thus, the analysis of end-diastolic images may be useful adjunct to the analysis of standard perfusion images in patients with small hearts.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B7338E5-0E12-4D06-8BE6-AA3F9B647FBF}"/>
              </a:ext>
            </a:extLst>
          </p:cNvPr>
          <p:cNvSpPr>
            <a:spLocks noGrp="1" noRot="1" noChangeAspect="1" noChangeArrowheads="1" noTextEdit="1"/>
          </p:cNvSpPr>
          <p:nvPr>
            <p:ph type="sldImg"/>
          </p:nvPr>
        </p:nvSpPr>
        <p:spPr>
          <a:xfrm>
            <a:off x="768350" y="865188"/>
            <a:ext cx="5105400" cy="3403600"/>
          </a:xfrm>
          <a:ln/>
        </p:spPr>
      </p:sp>
      <p:sp>
        <p:nvSpPr>
          <p:cNvPr id="51203" name="Rectangle 3">
            <a:extLst>
              <a:ext uri="{FF2B5EF4-FFF2-40B4-BE49-F238E27FC236}">
                <a16:creationId xmlns:a16="http://schemas.microsoft.com/office/drawing/2014/main" id="{F67066AB-31F4-49FC-B5CA-60763B805EEE}"/>
              </a:ext>
            </a:extLst>
          </p:cNvPr>
          <p:cNvSpPr>
            <a:spLocks noGrp="1" noChangeArrowheads="1"/>
          </p:cNvSpPr>
          <p:nvPr>
            <p:ph type="body" idx="1"/>
          </p:nvPr>
        </p:nvSpPr>
        <p:spPr bwMode="auto">
          <a:xfrm>
            <a:off x="900113" y="4618038"/>
            <a:ext cx="4838700" cy="440848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36744EA-E4A5-44F8-A805-2F5AFD76726D}"/>
              </a:ext>
            </a:extLst>
          </p:cNvPr>
          <p:cNvSpPr>
            <a:spLocks noGrp="1" noRot="1" noChangeAspect="1" noChangeArrowheads="1" noTextEdit="1"/>
          </p:cNvSpPr>
          <p:nvPr>
            <p:ph type="sldImg"/>
          </p:nvPr>
        </p:nvSpPr>
        <p:spPr>
          <a:xfrm>
            <a:off x="1052513" y="865188"/>
            <a:ext cx="4537075" cy="3403600"/>
          </a:xfrm>
          <a:ln/>
        </p:spPr>
      </p:sp>
      <p:sp>
        <p:nvSpPr>
          <p:cNvPr id="53251" name="Rectangle 3">
            <a:extLst>
              <a:ext uri="{FF2B5EF4-FFF2-40B4-BE49-F238E27FC236}">
                <a16:creationId xmlns:a16="http://schemas.microsoft.com/office/drawing/2014/main" id="{3A4F905E-D757-4514-984A-D4C84E4263ED}"/>
              </a:ext>
            </a:extLst>
          </p:cNvPr>
          <p:cNvSpPr>
            <a:spLocks noGrp="1" noChangeArrowheads="1"/>
          </p:cNvSpPr>
          <p:nvPr>
            <p:ph type="body" idx="1"/>
          </p:nvPr>
        </p:nvSpPr>
        <p:spPr bwMode="auto">
          <a:xfrm>
            <a:off x="900113" y="4618038"/>
            <a:ext cx="4838700" cy="440848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F6B972A-A165-42B0-AC20-B87FF8842279}" type="datetimeFigureOut">
              <a:rPr lang="it-IT" smtClean="0"/>
              <a:t>09/07/2020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665B9F6-9800-4B33-8A89-3C792D943707}" type="slidenum">
              <a:rPr lang="it-IT" smtClean="0"/>
              <a:t>‹N›</a:t>
            </a:fld>
            <a:endParaRPr lang="it-IT"/>
          </a:p>
        </p:txBody>
      </p:sp>
    </p:spTree>
    <p:extLst>
      <p:ext uri="{BB962C8B-B14F-4D97-AF65-F5344CB8AC3E}">
        <p14:creationId xmlns:p14="http://schemas.microsoft.com/office/powerpoint/2010/main" val="3339430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F6B972A-A165-42B0-AC20-B87FF8842279}" type="datetimeFigureOut">
              <a:rPr lang="it-IT" smtClean="0"/>
              <a:t>09/07/2020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665B9F6-9800-4B33-8A89-3C792D943707}" type="slidenum">
              <a:rPr lang="it-IT" smtClean="0"/>
              <a:t>‹N›</a:t>
            </a:fld>
            <a:endParaRPr lang="it-IT"/>
          </a:p>
        </p:txBody>
      </p:sp>
    </p:spTree>
    <p:extLst>
      <p:ext uri="{BB962C8B-B14F-4D97-AF65-F5344CB8AC3E}">
        <p14:creationId xmlns:p14="http://schemas.microsoft.com/office/powerpoint/2010/main" val="27369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F6B972A-A165-42B0-AC20-B87FF8842279}" type="datetimeFigureOut">
              <a:rPr lang="it-IT" smtClean="0"/>
              <a:t>09/07/2020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665B9F6-9800-4B33-8A89-3C792D943707}" type="slidenum">
              <a:rPr lang="it-IT" smtClean="0"/>
              <a:t>‹N›</a:t>
            </a:fld>
            <a:endParaRPr lang="it-IT"/>
          </a:p>
        </p:txBody>
      </p:sp>
    </p:spTree>
    <p:extLst>
      <p:ext uri="{BB962C8B-B14F-4D97-AF65-F5344CB8AC3E}">
        <p14:creationId xmlns:p14="http://schemas.microsoft.com/office/powerpoint/2010/main" val="411937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F6B972A-A165-42B0-AC20-B87FF8842279}" type="datetimeFigureOut">
              <a:rPr lang="it-IT" smtClean="0"/>
              <a:t>09/07/2020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665B9F6-9800-4B33-8A89-3C792D943707}" type="slidenum">
              <a:rPr lang="it-IT" smtClean="0"/>
              <a:t>‹N›</a:t>
            </a:fld>
            <a:endParaRPr lang="it-IT"/>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94324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F6B972A-A165-42B0-AC20-B87FF8842279}" type="datetimeFigureOut">
              <a:rPr lang="it-IT" smtClean="0"/>
              <a:t>09/07/2020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665B9F6-9800-4B33-8A89-3C792D943707}" type="slidenum">
              <a:rPr lang="it-IT" smtClean="0"/>
              <a:t>‹N›</a:t>
            </a:fld>
            <a:endParaRPr lang="it-IT"/>
          </a:p>
        </p:txBody>
      </p:sp>
    </p:spTree>
    <p:extLst>
      <p:ext uri="{BB962C8B-B14F-4D97-AF65-F5344CB8AC3E}">
        <p14:creationId xmlns:p14="http://schemas.microsoft.com/office/powerpoint/2010/main" val="3686840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CF6B972A-A165-42B0-AC20-B87FF8842279}" type="datetimeFigureOut">
              <a:rPr lang="it-IT" smtClean="0"/>
              <a:t>09/07/2020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665B9F6-9800-4B33-8A89-3C792D943707}" type="slidenum">
              <a:rPr lang="it-IT" smtClean="0"/>
              <a:t>‹N›</a:t>
            </a:fld>
            <a:endParaRPr lang="it-IT"/>
          </a:p>
        </p:txBody>
      </p:sp>
    </p:spTree>
    <p:extLst>
      <p:ext uri="{BB962C8B-B14F-4D97-AF65-F5344CB8AC3E}">
        <p14:creationId xmlns:p14="http://schemas.microsoft.com/office/powerpoint/2010/main" val="1811810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CF6B972A-A165-42B0-AC20-B87FF8842279}" type="datetimeFigureOut">
              <a:rPr lang="it-IT" smtClean="0"/>
              <a:t>09/07/2020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665B9F6-9800-4B33-8A89-3C792D943707}" type="slidenum">
              <a:rPr lang="it-IT" smtClean="0"/>
              <a:t>‹N›</a:t>
            </a:fld>
            <a:endParaRPr lang="it-IT"/>
          </a:p>
        </p:txBody>
      </p:sp>
    </p:spTree>
    <p:extLst>
      <p:ext uri="{BB962C8B-B14F-4D97-AF65-F5344CB8AC3E}">
        <p14:creationId xmlns:p14="http://schemas.microsoft.com/office/powerpoint/2010/main" val="3697752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F6B972A-A165-42B0-AC20-B87FF8842279}" type="datetimeFigureOut">
              <a:rPr lang="it-IT" smtClean="0"/>
              <a:t>09/07/2020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665B9F6-9800-4B33-8A89-3C792D943707}" type="slidenum">
              <a:rPr lang="it-IT" smtClean="0"/>
              <a:t>‹N›</a:t>
            </a:fld>
            <a:endParaRPr lang="it-IT"/>
          </a:p>
        </p:txBody>
      </p:sp>
    </p:spTree>
    <p:extLst>
      <p:ext uri="{BB962C8B-B14F-4D97-AF65-F5344CB8AC3E}">
        <p14:creationId xmlns:p14="http://schemas.microsoft.com/office/powerpoint/2010/main" val="2898524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F6B972A-A165-42B0-AC20-B87FF8842279}" type="datetimeFigureOut">
              <a:rPr lang="it-IT" smtClean="0"/>
              <a:t>09/07/2020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665B9F6-9800-4B33-8A89-3C792D943707}" type="slidenum">
              <a:rPr lang="it-IT" smtClean="0"/>
              <a:t>‹N›</a:t>
            </a:fld>
            <a:endParaRPr lang="it-IT"/>
          </a:p>
        </p:txBody>
      </p:sp>
    </p:spTree>
    <p:extLst>
      <p:ext uri="{BB962C8B-B14F-4D97-AF65-F5344CB8AC3E}">
        <p14:creationId xmlns:p14="http://schemas.microsoft.com/office/powerpoint/2010/main" val="1934890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verTx">
  <p:cSld name="Titolo e contenuto sopra tes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94CE24-F643-4281-A32E-E2F546E4D1B0}"/>
              </a:ext>
            </a:extLst>
          </p:cNvPr>
          <p:cNvSpPr>
            <a:spLocks noGrp="1"/>
          </p:cNvSpPr>
          <p:nvPr>
            <p:ph type="title"/>
          </p:nvPr>
        </p:nvSpPr>
        <p:spPr>
          <a:xfrm>
            <a:off x="685800" y="609600"/>
            <a:ext cx="7772400" cy="1143000"/>
          </a:xfr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E7C5974-01EE-4F32-8101-6668BE2C8BF7}"/>
              </a:ext>
            </a:extLst>
          </p:cNvPr>
          <p:cNvSpPr>
            <a:spLocks noGrp="1"/>
          </p:cNvSpPr>
          <p:nvPr>
            <p:ph sz="half" idx="1"/>
          </p:nvPr>
        </p:nvSpPr>
        <p:spPr>
          <a:xfrm>
            <a:off x="685800" y="1981200"/>
            <a:ext cx="7772400" cy="1981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A602877-6F30-46F2-87BE-4AE39D6E18B4}"/>
              </a:ext>
            </a:extLst>
          </p:cNvPr>
          <p:cNvSpPr>
            <a:spLocks noGrp="1"/>
          </p:cNvSpPr>
          <p:nvPr>
            <p:ph type="body" sz="half" idx="2"/>
          </p:nvPr>
        </p:nvSpPr>
        <p:spPr>
          <a:xfrm>
            <a:off x="685800" y="4114800"/>
            <a:ext cx="7772400" cy="1981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002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olo, testo e ClipAr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CF1E15-0ED0-4BCA-A7C5-3F3D5C395895}"/>
              </a:ext>
            </a:extLst>
          </p:cNvPr>
          <p:cNvSpPr>
            <a:spLocks noGrp="1"/>
          </p:cNvSpPr>
          <p:nvPr>
            <p:ph type="title"/>
          </p:nvPr>
        </p:nvSpPr>
        <p:spPr>
          <a:xfrm>
            <a:off x="685800" y="609600"/>
            <a:ext cx="7772400" cy="1143000"/>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E8A4954-E316-458E-99C4-4732FC0A00D5}"/>
              </a:ext>
            </a:extLst>
          </p:cNvPr>
          <p:cNvSpPr>
            <a:spLocks noGrp="1"/>
          </p:cNvSpPr>
          <p:nvPr>
            <p:ph type="body" sz="half" idx="1"/>
          </p:nvPr>
        </p:nvSpPr>
        <p:spPr>
          <a:xfrm>
            <a:off x="685800" y="1981200"/>
            <a:ext cx="3810000"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a:extLst>
              <a:ext uri="{FF2B5EF4-FFF2-40B4-BE49-F238E27FC236}">
                <a16:creationId xmlns:a16="http://schemas.microsoft.com/office/drawing/2014/main" id="{ACAB692B-93AD-48E2-8B7B-64CA543DF8FB}"/>
              </a:ext>
            </a:extLst>
          </p:cNvPr>
          <p:cNvSpPr>
            <a:spLocks noGrp="1"/>
          </p:cNvSpPr>
          <p:nvPr>
            <p:ph type="clipArt" sz="half" idx="2"/>
          </p:nvPr>
        </p:nvSpPr>
        <p:spPr>
          <a:xfrm>
            <a:off x="4648200" y="1981200"/>
            <a:ext cx="3810000" cy="4114800"/>
          </a:xfrm>
        </p:spPr>
        <p:txBody>
          <a:bodyPr/>
          <a:lstStyle/>
          <a:p>
            <a:endParaRPr lang="it-IT"/>
          </a:p>
        </p:txBody>
      </p:sp>
    </p:spTree>
    <p:extLst>
      <p:ext uri="{BB962C8B-B14F-4D97-AF65-F5344CB8AC3E}">
        <p14:creationId xmlns:p14="http://schemas.microsoft.com/office/powerpoint/2010/main" val="1970912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F6B972A-A165-42B0-AC20-B87FF8842279}" type="datetimeFigureOut">
              <a:rPr lang="it-IT" smtClean="0"/>
              <a:t>09/07/2020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665B9F6-9800-4B33-8A89-3C792D943707}" type="slidenum">
              <a:rPr lang="it-IT" smtClean="0"/>
              <a:t>‹N›</a:t>
            </a:fld>
            <a:endParaRPr lang="it-IT"/>
          </a:p>
        </p:txBody>
      </p:sp>
    </p:spTree>
    <p:extLst>
      <p:ext uri="{BB962C8B-B14F-4D97-AF65-F5344CB8AC3E}">
        <p14:creationId xmlns:p14="http://schemas.microsoft.com/office/powerpoint/2010/main" val="11433523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94F2A07E-DD54-457D-936B-DCC2D7BA090E}"/>
              </a:ext>
            </a:extLst>
          </p:cNvPr>
          <p:cNvSpPr>
            <a:spLocks noGrp="1"/>
          </p:cNvSpPr>
          <p:nvPr>
            <p:ph/>
          </p:nvPr>
        </p:nvSpPr>
        <p:spPr>
          <a:xfrm>
            <a:off x="685800" y="609600"/>
            <a:ext cx="7772400" cy="54864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207177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39EDFD-B3B2-4AA5-9E80-6B2B6D801EF8}"/>
              </a:ext>
            </a:extLst>
          </p:cNvPr>
          <p:cNvSpPr>
            <a:spLocks noGrp="1"/>
          </p:cNvSpPr>
          <p:nvPr>
            <p:ph type="title"/>
          </p:nvPr>
        </p:nvSpPr>
        <p:spPr>
          <a:xfrm>
            <a:off x="685800" y="609600"/>
            <a:ext cx="7772400" cy="1143000"/>
          </a:xfrm>
        </p:spPr>
        <p:txBody>
          <a:bodyPr/>
          <a:lstStyle/>
          <a:p>
            <a:r>
              <a:rPr lang="it-IT"/>
              <a:t>Fare clic per modificare lo stile del titolo dello schema</a:t>
            </a:r>
          </a:p>
        </p:txBody>
      </p:sp>
      <p:sp>
        <p:nvSpPr>
          <p:cNvPr id="3" name="Segnaposto grafico 2">
            <a:extLst>
              <a:ext uri="{FF2B5EF4-FFF2-40B4-BE49-F238E27FC236}">
                <a16:creationId xmlns:a16="http://schemas.microsoft.com/office/drawing/2014/main" id="{D1A7859B-4BB0-4B66-809F-E0C95791440F}"/>
              </a:ext>
            </a:extLst>
          </p:cNvPr>
          <p:cNvSpPr>
            <a:spLocks noGrp="1"/>
          </p:cNvSpPr>
          <p:nvPr>
            <p:ph type="chart" idx="1"/>
          </p:nvPr>
        </p:nvSpPr>
        <p:spPr>
          <a:xfrm>
            <a:off x="685800" y="1981200"/>
            <a:ext cx="7772400" cy="4114800"/>
          </a:xfrm>
        </p:spPr>
        <p:txBody>
          <a:bodyPr/>
          <a:lstStyle/>
          <a:p>
            <a:endParaRPr lang="it-IT"/>
          </a:p>
        </p:txBody>
      </p:sp>
    </p:spTree>
    <p:extLst>
      <p:ext uri="{BB962C8B-B14F-4D97-AF65-F5344CB8AC3E}">
        <p14:creationId xmlns:p14="http://schemas.microsoft.com/office/powerpoint/2010/main" val="1297454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F6B972A-A165-42B0-AC20-B87FF8842279}" type="datetimeFigureOut">
              <a:rPr lang="it-IT" smtClean="0"/>
              <a:t>09/07/2020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665B9F6-9800-4B33-8A89-3C792D943707}" type="slidenum">
              <a:rPr lang="it-IT" smtClean="0"/>
              <a:t>‹N›</a:t>
            </a:fld>
            <a:endParaRPr lang="it-IT"/>
          </a:p>
        </p:txBody>
      </p:sp>
    </p:spTree>
    <p:extLst>
      <p:ext uri="{BB962C8B-B14F-4D97-AF65-F5344CB8AC3E}">
        <p14:creationId xmlns:p14="http://schemas.microsoft.com/office/powerpoint/2010/main" val="4178072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F6B972A-A165-42B0-AC20-B87FF8842279}" type="datetimeFigureOut">
              <a:rPr lang="it-IT" smtClean="0"/>
              <a:t>09/07/2020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665B9F6-9800-4B33-8A89-3C792D943707}" type="slidenum">
              <a:rPr lang="it-IT" smtClean="0"/>
              <a:t>‹N›</a:t>
            </a:fld>
            <a:endParaRPr lang="it-IT"/>
          </a:p>
        </p:txBody>
      </p:sp>
    </p:spTree>
    <p:extLst>
      <p:ext uri="{BB962C8B-B14F-4D97-AF65-F5344CB8AC3E}">
        <p14:creationId xmlns:p14="http://schemas.microsoft.com/office/powerpoint/2010/main" val="10876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F6B972A-A165-42B0-AC20-B87FF8842279}" type="datetimeFigureOut">
              <a:rPr lang="it-IT" smtClean="0"/>
              <a:t>09/07/2020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665B9F6-9800-4B33-8A89-3C792D943707}" type="slidenum">
              <a:rPr lang="it-IT" smtClean="0"/>
              <a:t>‹N›</a:t>
            </a:fld>
            <a:endParaRPr lang="it-IT"/>
          </a:p>
        </p:txBody>
      </p:sp>
    </p:spTree>
    <p:extLst>
      <p:ext uri="{BB962C8B-B14F-4D97-AF65-F5344CB8AC3E}">
        <p14:creationId xmlns:p14="http://schemas.microsoft.com/office/powerpoint/2010/main" val="2953316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CF6B972A-A165-42B0-AC20-B87FF8842279}" type="datetimeFigureOut">
              <a:rPr lang="it-IT" smtClean="0"/>
              <a:t>09/07/2020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665B9F6-9800-4B33-8A89-3C792D943707}" type="slidenum">
              <a:rPr lang="it-IT" smtClean="0"/>
              <a:t>‹N›</a:t>
            </a:fld>
            <a:endParaRPr lang="it-IT"/>
          </a:p>
        </p:txBody>
      </p:sp>
    </p:spTree>
    <p:extLst>
      <p:ext uri="{BB962C8B-B14F-4D97-AF65-F5344CB8AC3E}">
        <p14:creationId xmlns:p14="http://schemas.microsoft.com/office/powerpoint/2010/main" val="4211184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6B972A-A165-42B0-AC20-B87FF8842279}" type="datetimeFigureOut">
              <a:rPr lang="it-IT" smtClean="0"/>
              <a:t>09/07/2020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665B9F6-9800-4B33-8A89-3C792D943707}" type="slidenum">
              <a:rPr lang="it-IT" smtClean="0"/>
              <a:t>‹N›</a:t>
            </a:fld>
            <a:endParaRPr lang="it-IT"/>
          </a:p>
        </p:txBody>
      </p:sp>
    </p:spTree>
    <p:extLst>
      <p:ext uri="{BB962C8B-B14F-4D97-AF65-F5344CB8AC3E}">
        <p14:creationId xmlns:p14="http://schemas.microsoft.com/office/powerpoint/2010/main" val="1540153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F6B972A-A165-42B0-AC20-B87FF8842279}" type="datetimeFigureOut">
              <a:rPr lang="it-IT" smtClean="0"/>
              <a:t>09/07/2020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665B9F6-9800-4B33-8A89-3C792D943707}" type="slidenum">
              <a:rPr lang="it-IT" smtClean="0"/>
              <a:t>‹N›</a:t>
            </a:fld>
            <a:endParaRPr lang="it-IT"/>
          </a:p>
        </p:txBody>
      </p:sp>
    </p:spTree>
    <p:extLst>
      <p:ext uri="{BB962C8B-B14F-4D97-AF65-F5344CB8AC3E}">
        <p14:creationId xmlns:p14="http://schemas.microsoft.com/office/powerpoint/2010/main" val="1674012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F6B972A-A165-42B0-AC20-B87FF8842279}" type="datetimeFigureOut">
              <a:rPr lang="it-IT" smtClean="0"/>
              <a:t>09/07/2020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665B9F6-9800-4B33-8A89-3C792D943707}" type="slidenum">
              <a:rPr lang="it-IT" smtClean="0"/>
              <a:t>‹N›</a:t>
            </a:fld>
            <a:endParaRPr lang="it-IT"/>
          </a:p>
        </p:txBody>
      </p:sp>
    </p:spTree>
    <p:extLst>
      <p:ext uri="{BB962C8B-B14F-4D97-AF65-F5344CB8AC3E}">
        <p14:creationId xmlns:p14="http://schemas.microsoft.com/office/powerpoint/2010/main" val="4110880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F6B972A-A165-42B0-AC20-B87FF8842279}" type="datetimeFigureOut">
              <a:rPr lang="it-IT" smtClean="0"/>
              <a:t>09/07/2020</a:t>
            </a:fld>
            <a:endParaRPr lang="it-IT"/>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it-IT"/>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665B9F6-9800-4B33-8A89-3C792D943707}" type="slidenum">
              <a:rPr lang="it-IT" smtClean="0"/>
              <a:t>‹N›</a:t>
            </a:fld>
            <a:endParaRPr lang="it-IT"/>
          </a:p>
        </p:txBody>
      </p:sp>
    </p:spTree>
    <p:extLst>
      <p:ext uri="{BB962C8B-B14F-4D97-AF65-F5344CB8AC3E}">
        <p14:creationId xmlns:p14="http://schemas.microsoft.com/office/powerpoint/2010/main" val="859744550"/>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1.xml"/><Relationship Id="rId1" Type="http://schemas.openxmlformats.org/officeDocument/2006/relationships/vmlDrawing" Target="../drawings/vmlDrawing7.vml"/><Relationship Id="rId5" Type="http://schemas.openxmlformats.org/officeDocument/2006/relationships/image" Target="../media/image72.emf"/><Relationship Id="rId4" Type="http://schemas.openxmlformats.org/officeDocument/2006/relationships/oleObject" Target="../embeddings/oleObject8.bin"/></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6.xml"/><Relationship Id="rId1" Type="http://schemas.openxmlformats.org/officeDocument/2006/relationships/slideLayout" Target="../slideLayouts/slideLayout6.xml"/><Relationship Id="rId4" Type="http://schemas.openxmlformats.org/officeDocument/2006/relationships/image" Target="../media/image75.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_rels/slide3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image" Target="../media/image25.wmf"/><Relationship Id="rId10" Type="http://schemas.openxmlformats.org/officeDocument/2006/relationships/image" Target="../media/image30.wmf"/><Relationship Id="rId4" Type="http://schemas.openxmlformats.org/officeDocument/2006/relationships/image" Target="../media/image24.wmf"/><Relationship Id="rId9" Type="http://schemas.openxmlformats.org/officeDocument/2006/relationships/image" Target="../media/image29.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1.xml"/><Relationship Id="rId1" Type="http://schemas.openxmlformats.org/officeDocument/2006/relationships/vmlDrawing" Target="../drawings/vmlDrawing1.vml"/><Relationship Id="rId4" Type="http://schemas.openxmlformats.org/officeDocument/2006/relationships/image" Target="../media/image43.emf"/></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0.xml"/></Relationships>
</file>

<file path=ppt/slides/_rels/slide8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1.xml"/><Relationship Id="rId1" Type="http://schemas.openxmlformats.org/officeDocument/2006/relationships/vmlDrawing" Target="../drawings/vmlDrawing2.vml"/><Relationship Id="rId5" Type="http://schemas.openxmlformats.org/officeDocument/2006/relationships/image" Target="../media/image50.emf"/><Relationship Id="rId4" Type="http://schemas.openxmlformats.org/officeDocument/2006/relationships/oleObject" Target="../embeddings/oleObject2.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1.xml"/><Relationship Id="rId1" Type="http://schemas.openxmlformats.org/officeDocument/2006/relationships/vmlDrawing" Target="../drawings/vmlDrawing3.vml"/><Relationship Id="rId5" Type="http://schemas.openxmlformats.org/officeDocument/2006/relationships/image" Target="../media/image51.emf"/><Relationship Id="rId4" Type="http://schemas.openxmlformats.org/officeDocument/2006/relationships/oleObject" Target="../embeddings/oleObject3.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1.xml"/><Relationship Id="rId1" Type="http://schemas.openxmlformats.org/officeDocument/2006/relationships/vmlDrawing" Target="../drawings/vmlDrawing4.vml"/><Relationship Id="rId5" Type="http://schemas.openxmlformats.org/officeDocument/2006/relationships/image" Target="../media/image52.emf"/><Relationship Id="rId4" Type="http://schemas.openxmlformats.org/officeDocument/2006/relationships/oleObject" Target="../embeddings/oleObject4.bin"/></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image" Target="../media/image54.emf"/><Relationship Id="rId5" Type="http://schemas.openxmlformats.org/officeDocument/2006/relationships/oleObject" Target="../embeddings/oleObject6.bin"/><Relationship Id="rId4" Type="http://schemas.openxmlformats.org/officeDocument/2006/relationships/image" Target="../media/image53.emf"/></Relationships>
</file>

<file path=ppt/slides/_rels/slide8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69.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2.xml"/><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1.xml"/><Relationship Id="rId1" Type="http://schemas.openxmlformats.org/officeDocument/2006/relationships/vmlDrawing" Target="../drawings/vmlDrawing6.vml"/><Relationship Id="rId5" Type="http://schemas.openxmlformats.org/officeDocument/2006/relationships/image" Target="../media/image71.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40BA8E-1B03-474B-8183-91D9DF361988}"/>
              </a:ext>
            </a:extLst>
          </p:cNvPr>
          <p:cNvSpPr>
            <a:spLocks noGrp="1"/>
          </p:cNvSpPr>
          <p:nvPr>
            <p:ph type="ctrTitle"/>
          </p:nvPr>
        </p:nvSpPr>
        <p:spPr/>
        <p:txBody>
          <a:bodyPr/>
          <a:lstStyle/>
          <a:p>
            <a:r>
              <a:rPr lang="it-IT" dirty="0" err="1"/>
              <a:t>Miocardioscintigrafia</a:t>
            </a:r>
            <a:endParaRPr lang="it-IT" dirty="0"/>
          </a:p>
        </p:txBody>
      </p:sp>
      <p:sp>
        <p:nvSpPr>
          <p:cNvPr id="3" name="Sottotitolo 2">
            <a:extLst>
              <a:ext uri="{FF2B5EF4-FFF2-40B4-BE49-F238E27FC236}">
                <a16:creationId xmlns:a16="http://schemas.microsoft.com/office/drawing/2014/main" id="{26825230-102F-4147-95BA-47F05441CCA7}"/>
              </a:ext>
            </a:extLst>
          </p:cNvPr>
          <p:cNvSpPr>
            <a:spLocks noGrp="1"/>
          </p:cNvSpPr>
          <p:nvPr>
            <p:ph type="subTitle" idx="1"/>
          </p:nvPr>
        </p:nvSpPr>
        <p:spPr/>
        <p:txBody>
          <a:bodyPr/>
          <a:lstStyle/>
          <a:p>
            <a:r>
              <a:rPr lang="it-IT" dirty="0"/>
              <a:t>9.07.2020</a:t>
            </a:r>
          </a:p>
        </p:txBody>
      </p:sp>
    </p:spTree>
    <p:extLst>
      <p:ext uri="{BB962C8B-B14F-4D97-AF65-F5344CB8AC3E}">
        <p14:creationId xmlns:p14="http://schemas.microsoft.com/office/powerpoint/2010/main" val="2932763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3A524A9-E170-43AD-9C88-28AD5840EA8A}"/>
              </a:ext>
            </a:extLst>
          </p:cNvPr>
          <p:cNvSpPr>
            <a:spLocks noGrp="1" noChangeArrowheads="1"/>
          </p:cNvSpPr>
          <p:nvPr>
            <p:ph type="title"/>
          </p:nvPr>
        </p:nvSpPr>
        <p:spPr>
          <a:xfrm>
            <a:off x="1813279" y="990600"/>
            <a:ext cx="5551311" cy="502356"/>
          </a:xfrm>
          <a:noFill/>
          <a:ln/>
        </p:spPr>
        <p:txBody>
          <a:bodyPr>
            <a:normAutofit fontScale="90000"/>
          </a:bodyPr>
          <a:lstStyle/>
          <a:p>
            <a:r>
              <a:rPr lang="it-IT" altLang="it-IT" sz="3556">
                <a:solidFill>
                  <a:srgbClr val="FFFFFF"/>
                </a:solidFill>
              </a:rPr>
              <a:t>Protocolli di acquisizione</a:t>
            </a:r>
          </a:p>
        </p:txBody>
      </p:sp>
      <p:sp>
        <p:nvSpPr>
          <p:cNvPr id="41987" name="Rectangle 3">
            <a:extLst>
              <a:ext uri="{FF2B5EF4-FFF2-40B4-BE49-F238E27FC236}">
                <a16:creationId xmlns:a16="http://schemas.microsoft.com/office/drawing/2014/main" id="{625CBDCA-D7D9-4201-86EF-A8ABD0216DE6}"/>
              </a:ext>
            </a:extLst>
          </p:cNvPr>
          <p:cNvSpPr>
            <a:spLocks noGrp="1" noChangeArrowheads="1"/>
          </p:cNvSpPr>
          <p:nvPr>
            <p:ph type="body" sz="half" idx="1"/>
          </p:nvPr>
        </p:nvSpPr>
        <p:spPr bwMode="auto">
          <a:xfrm>
            <a:off x="338667" y="2311400"/>
            <a:ext cx="4267200" cy="250754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434" tIns="39511" rIns="80434" bIns="39511" numCol="1" rtlCol="0" anchor="t" anchorCtr="0" compatLnSpc="1">
            <a:prstTxWarp prst="textNoShape">
              <a:avLst/>
            </a:prstTxWarp>
            <a:normAutofit/>
          </a:bodyPr>
          <a:lstStyle/>
          <a:p>
            <a:pPr>
              <a:buFontTx/>
              <a:buNone/>
            </a:pPr>
            <a:r>
              <a:rPr lang="it-IT" altLang="it-IT" b="0" u="sng">
                <a:solidFill>
                  <a:srgbClr val="EAEC5E"/>
                </a:solidFill>
              </a:rPr>
              <a:t>Protocollo in doppia giornata</a:t>
            </a:r>
            <a:endParaRPr lang="it-IT" altLang="it-IT" sz="2489">
              <a:solidFill>
                <a:srgbClr val="EAEC5E"/>
              </a:solidFill>
            </a:endParaRPr>
          </a:p>
          <a:p>
            <a:pPr>
              <a:buFontTx/>
              <a:buNone/>
            </a:pPr>
            <a:endParaRPr lang="it-IT" altLang="it-IT" sz="1778">
              <a:solidFill>
                <a:srgbClr val="EAEC5E"/>
              </a:solidFill>
            </a:endParaRPr>
          </a:p>
          <a:p>
            <a:pPr>
              <a:spcBef>
                <a:spcPct val="40000"/>
              </a:spcBef>
            </a:pPr>
            <a:r>
              <a:rPr lang="it-IT" altLang="it-IT" b="0">
                <a:solidFill>
                  <a:srgbClr val="FFFFFF"/>
                </a:solidFill>
              </a:rPr>
              <a:t>Stress - riposo</a:t>
            </a:r>
          </a:p>
          <a:p>
            <a:pPr>
              <a:spcBef>
                <a:spcPct val="40000"/>
              </a:spcBef>
            </a:pPr>
            <a:r>
              <a:rPr lang="it-IT" altLang="it-IT" b="0">
                <a:solidFill>
                  <a:srgbClr val="FFFFFF"/>
                </a:solidFill>
              </a:rPr>
              <a:t>Riposo - stress</a:t>
            </a:r>
          </a:p>
          <a:p>
            <a:pPr>
              <a:spcBef>
                <a:spcPct val="40000"/>
              </a:spcBef>
            </a:pPr>
            <a:endParaRPr lang="it-IT" altLang="it-IT" b="0">
              <a:solidFill>
                <a:srgbClr val="FFFFFF"/>
              </a:solidFill>
            </a:endParaRPr>
          </a:p>
        </p:txBody>
      </p:sp>
      <p:sp>
        <p:nvSpPr>
          <p:cNvPr id="41988" name="Rectangle 4">
            <a:extLst>
              <a:ext uri="{FF2B5EF4-FFF2-40B4-BE49-F238E27FC236}">
                <a16:creationId xmlns:a16="http://schemas.microsoft.com/office/drawing/2014/main" id="{F198A539-AF31-43AB-8877-224CE2DF27B5}"/>
              </a:ext>
            </a:extLst>
          </p:cNvPr>
          <p:cNvSpPr>
            <a:spLocks noGrp="1" noChangeArrowheads="1"/>
          </p:cNvSpPr>
          <p:nvPr>
            <p:ph type="body" sz="half" idx="2"/>
          </p:nvPr>
        </p:nvSpPr>
        <p:spPr bwMode="auto">
          <a:xfrm>
            <a:off x="4673600" y="2277533"/>
            <a:ext cx="4334933" cy="257386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434" tIns="39511" rIns="80434" bIns="39511" numCol="1" rtlCol="0" anchor="t" anchorCtr="0" compatLnSpc="1">
            <a:prstTxWarp prst="textNoShape">
              <a:avLst/>
            </a:prstTxWarp>
            <a:normAutofit fontScale="92500" lnSpcReduction="10000"/>
          </a:bodyPr>
          <a:lstStyle/>
          <a:p>
            <a:pPr>
              <a:buFontTx/>
              <a:buNone/>
            </a:pPr>
            <a:r>
              <a:rPr lang="it-IT" altLang="it-IT" b="0" u="sng">
                <a:solidFill>
                  <a:srgbClr val="EAEC5E"/>
                </a:solidFill>
              </a:rPr>
              <a:t>Protocollo in singola giornata</a:t>
            </a:r>
          </a:p>
          <a:p>
            <a:pPr>
              <a:buFontTx/>
              <a:buNone/>
            </a:pPr>
            <a:endParaRPr lang="it-IT" altLang="it-IT" b="0">
              <a:solidFill>
                <a:srgbClr val="EAEC5E"/>
              </a:solidFill>
            </a:endParaRPr>
          </a:p>
          <a:p>
            <a:pPr>
              <a:spcBef>
                <a:spcPct val="40000"/>
              </a:spcBef>
            </a:pPr>
            <a:r>
              <a:rPr lang="it-IT" altLang="it-IT" b="0">
                <a:solidFill>
                  <a:srgbClr val="FFFFFF"/>
                </a:solidFill>
              </a:rPr>
              <a:t>Stress - riposo</a:t>
            </a:r>
          </a:p>
          <a:p>
            <a:pPr>
              <a:spcBef>
                <a:spcPct val="40000"/>
              </a:spcBef>
            </a:pPr>
            <a:r>
              <a:rPr lang="it-IT" altLang="it-IT" b="0">
                <a:solidFill>
                  <a:srgbClr val="FFFFFF"/>
                </a:solidFill>
              </a:rPr>
              <a:t>Riposo - stress</a:t>
            </a:r>
          </a:p>
          <a:p>
            <a:pPr>
              <a:spcBef>
                <a:spcPct val="40000"/>
              </a:spcBef>
            </a:pPr>
            <a:r>
              <a:rPr lang="it-IT" altLang="it-IT" b="0">
                <a:solidFill>
                  <a:srgbClr val="FFFFFF"/>
                </a:solidFill>
              </a:rPr>
              <a:t>Riposo - stress</a:t>
            </a:r>
          </a:p>
          <a:p>
            <a:pPr>
              <a:spcBef>
                <a:spcPct val="40000"/>
              </a:spcBef>
              <a:buFontTx/>
              <a:buNone/>
            </a:pPr>
            <a:r>
              <a:rPr lang="it-IT" altLang="it-IT" b="0">
                <a:solidFill>
                  <a:srgbClr val="FFFFFF"/>
                </a:solidFill>
              </a:rPr>
              <a:t>	(doppio tracciante)</a:t>
            </a: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Rectangle 2">
            <a:extLst>
              <a:ext uri="{FF2B5EF4-FFF2-40B4-BE49-F238E27FC236}">
                <a16:creationId xmlns:a16="http://schemas.microsoft.com/office/drawing/2014/main" id="{FA4C336C-45F0-4B20-BB2C-DA30731FA856}"/>
              </a:ext>
            </a:extLst>
          </p:cNvPr>
          <p:cNvSpPr>
            <a:spLocks noGrp="1" noChangeArrowheads="1"/>
          </p:cNvSpPr>
          <p:nvPr>
            <p:ph type="title"/>
          </p:nvPr>
        </p:nvSpPr>
        <p:spPr>
          <a:xfrm>
            <a:off x="685800" y="381000"/>
            <a:ext cx="7772400" cy="1143000"/>
          </a:xfrm>
        </p:spPr>
        <p:txBody>
          <a:bodyPr>
            <a:normAutofit fontScale="90000"/>
          </a:bodyPr>
          <a:lstStyle/>
          <a:p>
            <a:pPr>
              <a:lnSpc>
                <a:spcPct val="90000"/>
              </a:lnSpc>
            </a:pPr>
            <a:r>
              <a:rPr lang="it-IT" altLang="it-IT" sz="2800">
                <a:latin typeface="Arial" panose="020B0604020202020204" pitchFamily="34" charset="0"/>
              </a:rPr>
              <a:t>Increased Specificity for CAD Detection in Women by Gated-SPECT</a:t>
            </a:r>
            <a:br>
              <a:rPr lang="it-IT" altLang="it-IT" sz="2800">
                <a:latin typeface="Arial" panose="020B0604020202020204" pitchFamily="34" charset="0"/>
              </a:rPr>
            </a:br>
            <a:r>
              <a:rPr lang="it-IT" altLang="it-IT" sz="1800">
                <a:latin typeface="Arial" panose="020B0604020202020204" pitchFamily="34" charset="0"/>
              </a:rPr>
              <a:t> </a:t>
            </a:r>
            <a:br>
              <a:rPr lang="it-IT" altLang="it-IT" sz="1800">
                <a:latin typeface="Arial" panose="020B0604020202020204" pitchFamily="34" charset="0"/>
              </a:rPr>
            </a:br>
            <a:r>
              <a:rPr lang="it-IT" altLang="it-IT" sz="2400">
                <a:solidFill>
                  <a:schemeClr val="tx1"/>
                </a:solidFill>
                <a:latin typeface="Arial" panose="020B0604020202020204" pitchFamily="34" charset="0"/>
              </a:rPr>
              <a:t>Diagnostic Accuracy in 115 Women</a:t>
            </a:r>
          </a:p>
        </p:txBody>
      </p:sp>
      <p:graphicFrame>
        <p:nvGraphicFramePr>
          <p:cNvPr id="1029124" name="Object 4">
            <a:extLst>
              <a:ext uri="{FF2B5EF4-FFF2-40B4-BE49-F238E27FC236}">
                <a16:creationId xmlns:a16="http://schemas.microsoft.com/office/drawing/2014/main" id="{9A05324C-09EB-41E3-9D7C-4F2AF076160D}"/>
              </a:ext>
            </a:extLst>
          </p:cNvPr>
          <p:cNvGraphicFramePr>
            <a:graphicFrameLocks noChangeAspect="1"/>
          </p:cNvGraphicFramePr>
          <p:nvPr>
            <p:ph type="chart" idx="1"/>
          </p:nvPr>
        </p:nvGraphicFramePr>
        <p:xfrm>
          <a:off x="685800" y="1981200"/>
          <a:ext cx="7772400" cy="4113213"/>
        </p:xfrm>
        <a:graphic>
          <a:graphicData uri="http://schemas.openxmlformats.org/presentationml/2006/ole">
            <mc:AlternateContent xmlns:mc="http://schemas.openxmlformats.org/markup-compatibility/2006">
              <mc:Choice xmlns:v="urn:schemas-microsoft-com:vml" Requires="v">
                <p:oleObj spid="_x0000_s7171" name="Grafico" r:id="rId4" imgW="19431518" imgH="10287000" progId="MSGraph.Chart.8">
                  <p:embed followColorScheme="full"/>
                </p:oleObj>
              </mc:Choice>
              <mc:Fallback>
                <p:oleObj name="Grafico" r:id="rId4" imgW="19431518" imgH="10287000" progId="MSGraph.Chart.8">
                  <p:embed followColorScheme="full"/>
                  <p:pic>
                    <p:nvPicPr>
                      <p:cNvPr id="1029124" name="Object 4">
                        <a:extLst>
                          <a:ext uri="{FF2B5EF4-FFF2-40B4-BE49-F238E27FC236}">
                            <a16:creationId xmlns:a16="http://schemas.microsoft.com/office/drawing/2014/main" id="{9A05324C-09EB-41E3-9D7C-4F2AF076160D}"/>
                          </a:ext>
                        </a:extLst>
                      </p:cNvPr>
                      <p:cNvPicPr>
                        <a:picLocks noChangeAspect="1" noChangeArrowheads="1"/>
                      </p:cNvPicPr>
                      <p:nvPr/>
                    </p:nvPicPr>
                    <p:blipFill>
                      <a:blip r:embed="rId5"/>
                      <a:srcRect/>
                      <a:stretch>
                        <a:fillRect/>
                      </a:stretch>
                    </p:blipFill>
                    <p:spPr bwMode="auto">
                      <a:xfrm>
                        <a:off x="685800" y="1981200"/>
                        <a:ext cx="7772400" cy="411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125" name="Line 5">
            <a:extLst>
              <a:ext uri="{FF2B5EF4-FFF2-40B4-BE49-F238E27FC236}">
                <a16:creationId xmlns:a16="http://schemas.microsoft.com/office/drawing/2014/main" id="{2383A6AE-3C77-4E4A-9501-0CDF9E9DD0AF}"/>
              </a:ext>
            </a:extLst>
          </p:cNvPr>
          <p:cNvSpPr>
            <a:spLocks noChangeShapeType="1"/>
          </p:cNvSpPr>
          <p:nvPr/>
        </p:nvSpPr>
        <p:spPr bwMode="auto">
          <a:xfrm>
            <a:off x="381000" y="10668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170" name="Rectangle 2">
            <a:extLst>
              <a:ext uri="{FF2B5EF4-FFF2-40B4-BE49-F238E27FC236}">
                <a16:creationId xmlns:a16="http://schemas.microsoft.com/office/drawing/2014/main" id="{47437F88-1CC0-4EB5-BA73-DCA282FE5C9E}"/>
              </a:ext>
            </a:extLst>
          </p:cNvPr>
          <p:cNvSpPr>
            <a:spLocks noGrp="1" noChangeArrowheads="1"/>
          </p:cNvSpPr>
          <p:nvPr>
            <p:ph type="title"/>
          </p:nvPr>
        </p:nvSpPr>
        <p:spPr/>
        <p:txBody>
          <a:bodyPr>
            <a:normAutofit fontScale="90000"/>
          </a:bodyPr>
          <a:lstStyle/>
          <a:p>
            <a:pPr>
              <a:lnSpc>
                <a:spcPct val="90000"/>
              </a:lnSpc>
            </a:pPr>
            <a:r>
              <a:rPr lang="en-GB" altLang="it-IT" sz="3600">
                <a:latin typeface="Arial" panose="020B0604020202020204" pitchFamily="34" charset="0"/>
              </a:rPr>
              <a:t>Differentiating artifacts from true perfusion defects</a:t>
            </a:r>
            <a:endParaRPr lang="it-IT" altLang="it-IT" sz="3600">
              <a:latin typeface="Arial" panose="020B0604020202020204" pitchFamily="34" charset="0"/>
            </a:endParaRPr>
          </a:p>
        </p:txBody>
      </p:sp>
      <p:sp>
        <p:nvSpPr>
          <p:cNvPr id="1031171" name="Rectangle 3">
            <a:extLst>
              <a:ext uri="{FF2B5EF4-FFF2-40B4-BE49-F238E27FC236}">
                <a16:creationId xmlns:a16="http://schemas.microsoft.com/office/drawing/2014/main" id="{4FC658CE-FBBD-48A1-84FD-3291131200FD}"/>
              </a:ext>
            </a:extLst>
          </p:cNvPr>
          <p:cNvSpPr>
            <a:spLocks noGrp="1" noChangeArrowheads="1"/>
          </p:cNvSpPr>
          <p:nvPr>
            <p:ph type="body" idx="1"/>
          </p:nvPr>
        </p:nvSpPr>
        <p:spPr/>
        <p:txBody>
          <a:bodyPr/>
          <a:lstStyle/>
          <a:p>
            <a:pPr>
              <a:lnSpc>
                <a:spcPct val="90000"/>
              </a:lnSpc>
              <a:spcBef>
                <a:spcPct val="50000"/>
              </a:spcBef>
            </a:pPr>
            <a:r>
              <a:rPr lang="en-GB" altLang="it-IT">
                <a:latin typeface="Arial" panose="020B0604020202020204" pitchFamily="34" charset="0"/>
              </a:rPr>
              <a:t>Reversible defects</a:t>
            </a:r>
            <a:endParaRPr lang="it-IT" altLang="it-IT">
              <a:latin typeface="Arial" panose="020B0604020202020204" pitchFamily="34" charset="0"/>
            </a:endParaRPr>
          </a:p>
          <a:p>
            <a:pPr lvl="1">
              <a:lnSpc>
                <a:spcPct val="90000"/>
              </a:lnSpc>
              <a:spcBef>
                <a:spcPct val="50000"/>
              </a:spcBef>
            </a:pPr>
            <a:r>
              <a:rPr lang="en-GB" altLang="it-IT">
                <a:latin typeface="Arial" panose="020B0604020202020204" pitchFamily="34" charset="0"/>
              </a:rPr>
              <a:t>Usually assumed to be true perfusion defects</a:t>
            </a:r>
            <a:endParaRPr lang="it-IT" altLang="it-IT">
              <a:latin typeface="Arial" panose="020B0604020202020204" pitchFamily="34" charset="0"/>
            </a:endParaRPr>
          </a:p>
          <a:p>
            <a:pPr>
              <a:lnSpc>
                <a:spcPct val="90000"/>
              </a:lnSpc>
              <a:spcBef>
                <a:spcPct val="50000"/>
              </a:spcBef>
            </a:pPr>
            <a:r>
              <a:rPr lang="en-GB" altLang="it-IT">
                <a:latin typeface="Arial" panose="020B0604020202020204" pitchFamily="34" charset="0"/>
              </a:rPr>
              <a:t>Fixed Defects</a:t>
            </a:r>
          </a:p>
          <a:p>
            <a:pPr lvl="1">
              <a:lnSpc>
                <a:spcPct val="90000"/>
              </a:lnSpc>
              <a:spcBef>
                <a:spcPct val="50000"/>
              </a:spcBef>
            </a:pPr>
            <a:r>
              <a:rPr lang="en-GB" altLang="it-IT">
                <a:latin typeface="Arial" panose="020B0604020202020204" pitchFamily="34" charset="0"/>
              </a:rPr>
              <a:t>Normal thickening on gated images: artifacts</a:t>
            </a:r>
            <a:endParaRPr lang="it-IT" altLang="it-IT">
              <a:latin typeface="Arial" panose="020B0604020202020204" pitchFamily="34" charset="0"/>
            </a:endParaRPr>
          </a:p>
          <a:p>
            <a:pPr lvl="1">
              <a:lnSpc>
                <a:spcPct val="90000"/>
              </a:lnSpc>
              <a:spcBef>
                <a:spcPct val="50000"/>
              </a:spcBef>
            </a:pPr>
            <a:r>
              <a:rPr lang="it-IT" altLang="it-IT">
                <a:latin typeface="Arial" panose="020B0604020202020204" pitchFamily="34" charset="0"/>
              </a:rPr>
              <a:t>H</a:t>
            </a:r>
            <a:r>
              <a:rPr lang="en-GB" altLang="it-IT">
                <a:latin typeface="Arial" panose="020B0604020202020204" pitchFamily="34" charset="0"/>
              </a:rPr>
              <a:t>ypokinesis with decreased thickening: true perfusion defects</a:t>
            </a:r>
            <a:endParaRPr lang="it-IT" altLang="it-IT">
              <a:latin typeface="Arial" panose="020B0604020202020204" pitchFamily="34" charset="0"/>
            </a:endParaRPr>
          </a:p>
        </p:txBody>
      </p:sp>
      <p:sp>
        <p:nvSpPr>
          <p:cNvPr id="1031172" name="Line 4">
            <a:extLst>
              <a:ext uri="{FF2B5EF4-FFF2-40B4-BE49-F238E27FC236}">
                <a16:creationId xmlns:a16="http://schemas.microsoft.com/office/drawing/2014/main" id="{81D6D7DA-4DA2-4AB6-9E89-CFA3F845D051}"/>
              </a:ext>
            </a:extLst>
          </p:cNvPr>
          <p:cNvSpPr>
            <a:spLocks noChangeShapeType="1"/>
          </p:cNvSpPr>
          <p:nvPr/>
        </p:nvSpPr>
        <p:spPr bwMode="auto">
          <a:xfrm>
            <a:off x="381000" y="17526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Rectangle 2">
            <a:extLst>
              <a:ext uri="{FF2B5EF4-FFF2-40B4-BE49-F238E27FC236}">
                <a16:creationId xmlns:a16="http://schemas.microsoft.com/office/drawing/2014/main" id="{CB86EC15-3DED-4D53-8319-F23E9517CB3D}"/>
              </a:ext>
            </a:extLst>
          </p:cNvPr>
          <p:cNvSpPr>
            <a:spLocks noGrp="1" noChangeArrowheads="1"/>
          </p:cNvSpPr>
          <p:nvPr>
            <p:ph type="title"/>
          </p:nvPr>
        </p:nvSpPr>
        <p:spPr/>
        <p:txBody>
          <a:bodyPr>
            <a:normAutofit fontScale="90000"/>
          </a:bodyPr>
          <a:lstStyle/>
          <a:p>
            <a:pPr>
              <a:lnSpc>
                <a:spcPct val="90000"/>
              </a:lnSpc>
            </a:pPr>
            <a:r>
              <a:rPr lang="en-GB" altLang="it-IT" sz="3600">
                <a:latin typeface="Arial" panose="020B0604020202020204" pitchFamily="34" charset="0"/>
              </a:rPr>
              <a:t>Differentiating artifacts from true perfusion defects</a:t>
            </a:r>
            <a:endParaRPr lang="it-IT" altLang="it-IT" sz="3600">
              <a:latin typeface="Arial" panose="020B0604020202020204" pitchFamily="34" charset="0"/>
            </a:endParaRPr>
          </a:p>
        </p:txBody>
      </p:sp>
      <p:sp>
        <p:nvSpPr>
          <p:cNvPr id="1032195" name="Rectangle 3">
            <a:extLst>
              <a:ext uri="{FF2B5EF4-FFF2-40B4-BE49-F238E27FC236}">
                <a16:creationId xmlns:a16="http://schemas.microsoft.com/office/drawing/2014/main" id="{522EEAFF-043F-48F9-A888-FDDBC2017D2F}"/>
              </a:ext>
            </a:extLst>
          </p:cNvPr>
          <p:cNvSpPr>
            <a:spLocks noGrp="1" noChangeArrowheads="1"/>
          </p:cNvSpPr>
          <p:nvPr>
            <p:ph type="body" idx="1"/>
          </p:nvPr>
        </p:nvSpPr>
        <p:spPr/>
        <p:txBody>
          <a:bodyPr>
            <a:normAutofit fontScale="92500" lnSpcReduction="10000"/>
          </a:bodyPr>
          <a:lstStyle/>
          <a:p>
            <a:pPr>
              <a:lnSpc>
                <a:spcPct val="90000"/>
              </a:lnSpc>
              <a:spcBef>
                <a:spcPct val="50000"/>
              </a:spcBef>
              <a:buFontTx/>
              <a:buNone/>
            </a:pPr>
            <a:r>
              <a:rPr lang="en-GB" altLang="it-IT" sz="2400">
                <a:latin typeface="Arial" panose="020B0604020202020204" pitchFamily="34" charset="0"/>
              </a:rPr>
              <a:t>Quantitative analysis</a:t>
            </a:r>
            <a:endParaRPr lang="it-IT" altLang="it-IT" sz="2400">
              <a:latin typeface="Arial" panose="020B0604020202020204" pitchFamily="34" charset="0"/>
            </a:endParaRPr>
          </a:p>
          <a:p>
            <a:pPr>
              <a:lnSpc>
                <a:spcPct val="90000"/>
              </a:lnSpc>
              <a:spcBef>
                <a:spcPct val="50000"/>
              </a:spcBef>
            </a:pPr>
            <a:r>
              <a:rPr lang="en-GB" altLang="it-IT" sz="2400">
                <a:latin typeface="Arial" panose="020B0604020202020204" pitchFamily="34" charset="0"/>
              </a:rPr>
              <a:t>Compares patient data to gender matched regional count densities</a:t>
            </a:r>
            <a:endParaRPr lang="it-IT" altLang="it-IT" sz="2400">
              <a:latin typeface="Arial" panose="020B0604020202020204" pitchFamily="34" charset="0"/>
            </a:endParaRPr>
          </a:p>
          <a:p>
            <a:pPr>
              <a:lnSpc>
                <a:spcPct val="90000"/>
              </a:lnSpc>
              <a:spcBef>
                <a:spcPct val="50000"/>
              </a:spcBef>
            </a:pPr>
            <a:r>
              <a:rPr lang="en-GB" altLang="it-IT" sz="2400">
                <a:latin typeface="Arial" panose="020B0604020202020204" pitchFamily="34" charset="0"/>
              </a:rPr>
              <a:t>Does not take into account vast differences in body habitus</a:t>
            </a:r>
            <a:endParaRPr lang="it-IT" altLang="it-IT" sz="2400">
              <a:latin typeface="Arial" panose="020B0604020202020204" pitchFamily="34" charset="0"/>
            </a:endParaRPr>
          </a:p>
          <a:p>
            <a:pPr>
              <a:lnSpc>
                <a:spcPct val="90000"/>
              </a:lnSpc>
              <a:spcBef>
                <a:spcPct val="50000"/>
              </a:spcBef>
            </a:pPr>
            <a:r>
              <a:rPr lang="en-GB" altLang="it-IT" sz="2400">
                <a:latin typeface="Arial" panose="020B0604020202020204" pitchFamily="34" charset="0"/>
              </a:rPr>
              <a:t>May decrease specificity by identifying artifacts as true perfusion defects</a:t>
            </a:r>
            <a:endParaRPr lang="it-IT" altLang="it-IT" sz="2400">
              <a:latin typeface="Arial" panose="020B0604020202020204" pitchFamily="34" charset="0"/>
            </a:endParaRPr>
          </a:p>
          <a:p>
            <a:pPr>
              <a:lnSpc>
                <a:spcPct val="90000"/>
              </a:lnSpc>
              <a:spcBef>
                <a:spcPct val="50000"/>
              </a:spcBef>
              <a:buFontTx/>
              <a:buNone/>
            </a:pPr>
            <a:r>
              <a:rPr lang="en-GB" altLang="it-IT" sz="2400">
                <a:latin typeface="Arial" panose="020B0604020202020204" pitchFamily="34" charset="0"/>
              </a:rPr>
              <a:t>Prone images</a:t>
            </a:r>
            <a:endParaRPr lang="it-IT" altLang="it-IT" sz="2400">
              <a:latin typeface="Arial" panose="020B0604020202020204" pitchFamily="34" charset="0"/>
            </a:endParaRPr>
          </a:p>
          <a:p>
            <a:pPr>
              <a:lnSpc>
                <a:spcPct val="90000"/>
              </a:lnSpc>
              <a:spcBef>
                <a:spcPct val="50000"/>
              </a:spcBef>
            </a:pPr>
            <a:r>
              <a:rPr lang="en-GB" altLang="it-IT" sz="2400">
                <a:latin typeface="Arial" panose="020B0604020202020204" pitchFamily="34" charset="0"/>
              </a:rPr>
              <a:t>Inferior defects present on supine but absent on prone images are most likely artifacts</a:t>
            </a:r>
            <a:endParaRPr lang="it-IT" altLang="it-IT" sz="2400">
              <a:latin typeface="Arial" panose="020B0604020202020204" pitchFamily="34" charset="0"/>
            </a:endParaRPr>
          </a:p>
        </p:txBody>
      </p:sp>
      <p:sp>
        <p:nvSpPr>
          <p:cNvPr id="1032196" name="Line 4">
            <a:extLst>
              <a:ext uri="{FF2B5EF4-FFF2-40B4-BE49-F238E27FC236}">
                <a16:creationId xmlns:a16="http://schemas.microsoft.com/office/drawing/2014/main" id="{42625D15-465B-4A6A-A81F-15215412A94D}"/>
              </a:ext>
            </a:extLst>
          </p:cNvPr>
          <p:cNvSpPr>
            <a:spLocks noChangeShapeType="1"/>
          </p:cNvSpPr>
          <p:nvPr/>
        </p:nvSpPr>
        <p:spPr bwMode="auto">
          <a:xfrm>
            <a:off x="381000" y="17526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1" name="Rectangle 3">
            <a:extLst>
              <a:ext uri="{FF2B5EF4-FFF2-40B4-BE49-F238E27FC236}">
                <a16:creationId xmlns:a16="http://schemas.microsoft.com/office/drawing/2014/main" id="{B720CAA6-9012-4899-8E0E-046305012277}"/>
              </a:ext>
            </a:extLst>
          </p:cNvPr>
          <p:cNvSpPr>
            <a:spLocks noGrp="1" noChangeArrowheads="1"/>
          </p:cNvSpPr>
          <p:nvPr>
            <p:ph type="title"/>
          </p:nvPr>
        </p:nvSpPr>
        <p:spPr>
          <a:noFill/>
          <a:ln/>
        </p:spPr>
        <p:txBody>
          <a:bodyPr>
            <a:normAutofit fontScale="90000"/>
          </a:bodyPr>
          <a:lstStyle/>
          <a:p>
            <a:pPr>
              <a:lnSpc>
                <a:spcPct val="90000"/>
              </a:lnSpc>
            </a:pPr>
            <a:r>
              <a:rPr lang="en-GB" altLang="it-IT" sz="3200">
                <a:latin typeface="Arial" panose="020B0604020202020204" pitchFamily="34" charset="0"/>
              </a:rPr>
              <a:t>Prognostic value of gated SPECT LVEF</a:t>
            </a:r>
            <a:br>
              <a:rPr lang="en-GB" altLang="it-IT" sz="3200">
                <a:latin typeface="Arial" panose="020B0604020202020204" pitchFamily="34" charset="0"/>
              </a:rPr>
            </a:br>
            <a:r>
              <a:rPr lang="en-GB" altLang="it-IT" sz="3200">
                <a:latin typeface="Arial" panose="020B0604020202020204" pitchFamily="34" charset="0"/>
              </a:rPr>
              <a:t> </a:t>
            </a:r>
            <a:br>
              <a:rPr lang="en-GB" altLang="it-IT" sz="2000">
                <a:latin typeface="Arial" panose="020B0604020202020204" pitchFamily="34" charset="0"/>
              </a:rPr>
            </a:br>
            <a:r>
              <a:rPr lang="en-GB" altLang="it-IT" sz="2000">
                <a:solidFill>
                  <a:schemeClr val="tx1"/>
                </a:solidFill>
                <a:latin typeface="Arial" panose="020B0604020202020204" pitchFamily="34" charset="0"/>
              </a:rPr>
              <a:t>2,686 consecutive patients with known or suspected CAD</a:t>
            </a:r>
            <a:endParaRPr lang="en-GB" altLang="it-IT">
              <a:latin typeface="Arial" panose="020B0604020202020204" pitchFamily="34" charset="0"/>
            </a:endParaRPr>
          </a:p>
        </p:txBody>
      </p:sp>
      <p:pic>
        <p:nvPicPr>
          <p:cNvPr id="1046532" name="Picture 4">
            <a:extLst>
              <a:ext uri="{FF2B5EF4-FFF2-40B4-BE49-F238E27FC236}">
                <a16:creationId xmlns:a16="http://schemas.microsoft.com/office/drawing/2014/main" id="{5C7D4F73-335B-4EE1-8943-951754E99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2133600"/>
            <a:ext cx="6610350" cy="32512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6533" name="Line 5">
            <a:extLst>
              <a:ext uri="{FF2B5EF4-FFF2-40B4-BE49-F238E27FC236}">
                <a16:creationId xmlns:a16="http://schemas.microsoft.com/office/drawing/2014/main" id="{424C5E46-47C5-44D0-AB1C-FFAC39D8D011}"/>
              </a:ext>
            </a:extLst>
          </p:cNvPr>
          <p:cNvSpPr>
            <a:spLocks noChangeShapeType="1"/>
          </p:cNvSpPr>
          <p:nvPr/>
        </p:nvSpPr>
        <p:spPr bwMode="auto">
          <a:xfrm>
            <a:off x="381000" y="11430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6534" name="Text Box 6">
            <a:extLst>
              <a:ext uri="{FF2B5EF4-FFF2-40B4-BE49-F238E27FC236}">
                <a16:creationId xmlns:a16="http://schemas.microsoft.com/office/drawing/2014/main" id="{83E22993-FFC6-4A12-B442-FA3AEC726529}"/>
              </a:ext>
            </a:extLst>
          </p:cNvPr>
          <p:cNvSpPr txBox="1">
            <a:spLocks noChangeArrowheads="1"/>
          </p:cNvSpPr>
          <p:nvPr/>
        </p:nvSpPr>
        <p:spPr bwMode="auto">
          <a:xfrm>
            <a:off x="3049588" y="5486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a:t>LV ejection fraction%</a:t>
            </a:r>
            <a:endParaRPr lang="en-GB" altLang="it-IT"/>
          </a:p>
        </p:txBody>
      </p:sp>
      <p:sp>
        <p:nvSpPr>
          <p:cNvPr id="1046535" name="Text Box 7">
            <a:extLst>
              <a:ext uri="{FF2B5EF4-FFF2-40B4-BE49-F238E27FC236}">
                <a16:creationId xmlns:a16="http://schemas.microsoft.com/office/drawing/2014/main" id="{083D0AA9-46DD-40BE-B376-54E99EFD8F54}"/>
              </a:ext>
            </a:extLst>
          </p:cNvPr>
          <p:cNvSpPr txBox="1">
            <a:spLocks noChangeArrowheads="1"/>
          </p:cNvSpPr>
          <p:nvPr/>
        </p:nvSpPr>
        <p:spPr bwMode="auto">
          <a:xfrm rot="-5371871">
            <a:off x="-448469" y="3499644"/>
            <a:ext cx="2878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a:t>Cardiac death (%/y)</a:t>
            </a:r>
            <a:endParaRPr lang="en-GB" altLang="it-IT"/>
          </a:p>
        </p:txBody>
      </p:sp>
      <p:sp>
        <p:nvSpPr>
          <p:cNvPr id="1046536" name="Rectangle 8">
            <a:extLst>
              <a:ext uri="{FF2B5EF4-FFF2-40B4-BE49-F238E27FC236}">
                <a16:creationId xmlns:a16="http://schemas.microsoft.com/office/drawing/2014/main" id="{1AE55339-8442-435D-9517-C13D6B215E9E}"/>
              </a:ext>
            </a:extLst>
          </p:cNvPr>
          <p:cNvSpPr>
            <a:spLocks noChangeArrowheads="1"/>
          </p:cNvSpPr>
          <p:nvPr/>
        </p:nvSpPr>
        <p:spPr bwMode="auto">
          <a:xfrm>
            <a:off x="3333750" y="6219825"/>
            <a:ext cx="2476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it-IT" sz="1400"/>
              <a:t>Sharir et al. </a:t>
            </a:r>
            <a:r>
              <a:rPr lang="en-GB" altLang="it-IT" sz="1400" i="1"/>
              <a:t>J Nucl Med</a:t>
            </a:r>
            <a:r>
              <a:rPr lang="en-GB" altLang="it-IT" sz="1400"/>
              <a:t> 2001</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93" name="Rectangle 5">
            <a:extLst>
              <a:ext uri="{FF2B5EF4-FFF2-40B4-BE49-F238E27FC236}">
                <a16:creationId xmlns:a16="http://schemas.microsoft.com/office/drawing/2014/main" id="{8064C6BB-B34B-4CDB-997A-BA38360F789D}"/>
              </a:ext>
            </a:extLst>
          </p:cNvPr>
          <p:cNvSpPr>
            <a:spLocks noGrp="1" noChangeArrowheads="1"/>
          </p:cNvSpPr>
          <p:nvPr>
            <p:ph type="title"/>
          </p:nvPr>
        </p:nvSpPr>
        <p:spPr>
          <a:xfrm>
            <a:off x="685800" y="152400"/>
            <a:ext cx="7772400" cy="1143000"/>
          </a:xfrm>
          <a:noFill/>
          <a:ln/>
        </p:spPr>
        <p:txBody>
          <a:bodyPr/>
          <a:lstStyle/>
          <a:p>
            <a:r>
              <a:rPr lang="it-IT" altLang="it-IT" sz="3200">
                <a:solidFill>
                  <a:srgbClr val="FFFF00"/>
                </a:solidFill>
                <a:latin typeface="Arial" panose="020B0604020202020204" pitchFamily="34" charset="0"/>
              </a:rPr>
              <a:t>LV Perfusion in End-diastolic Frame</a:t>
            </a:r>
            <a:endParaRPr lang="en-GB" altLang="it-IT" sz="3200" b="1">
              <a:solidFill>
                <a:srgbClr val="FFFF00"/>
              </a:solidFill>
              <a:effectLst>
                <a:outerShdw blurRad="38100" dist="38100" dir="2700000" algn="tl">
                  <a:srgbClr val="000000"/>
                </a:outerShdw>
              </a:effectLst>
            </a:endParaRPr>
          </a:p>
        </p:txBody>
      </p:sp>
      <p:grpSp>
        <p:nvGrpSpPr>
          <p:cNvPr id="1036306" name="Group 18">
            <a:extLst>
              <a:ext uri="{FF2B5EF4-FFF2-40B4-BE49-F238E27FC236}">
                <a16:creationId xmlns:a16="http://schemas.microsoft.com/office/drawing/2014/main" id="{C954B0BA-0C95-463B-810C-19F7AF37D435}"/>
              </a:ext>
            </a:extLst>
          </p:cNvPr>
          <p:cNvGrpSpPr>
            <a:grpSpLocks/>
          </p:cNvGrpSpPr>
          <p:nvPr/>
        </p:nvGrpSpPr>
        <p:grpSpPr bwMode="auto">
          <a:xfrm>
            <a:off x="457200" y="1371600"/>
            <a:ext cx="8188325" cy="4648200"/>
            <a:chOff x="288" y="1008"/>
            <a:chExt cx="5158" cy="2928"/>
          </a:xfrm>
        </p:grpSpPr>
        <p:grpSp>
          <p:nvGrpSpPr>
            <p:cNvPr id="1036294" name="Group 6">
              <a:extLst>
                <a:ext uri="{FF2B5EF4-FFF2-40B4-BE49-F238E27FC236}">
                  <a16:creationId xmlns:a16="http://schemas.microsoft.com/office/drawing/2014/main" id="{54424531-7732-4C94-92BB-7892380ECF00}"/>
                </a:ext>
              </a:extLst>
            </p:cNvPr>
            <p:cNvGrpSpPr>
              <a:grpSpLocks/>
            </p:cNvGrpSpPr>
            <p:nvPr/>
          </p:nvGrpSpPr>
          <p:grpSpPr bwMode="auto">
            <a:xfrm>
              <a:off x="288" y="1008"/>
              <a:ext cx="2592" cy="2928"/>
              <a:chOff x="288" y="1008"/>
              <a:chExt cx="2592" cy="2928"/>
            </a:xfrm>
          </p:grpSpPr>
          <p:grpSp>
            <p:nvGrpSpPr>
              <p:cNvPr id="1036295" name="Group 7">
                <a:extLst>
                  <a:ext uri="{FF2B5EF4-FFF2-40B4-BE49-F238E27FC236}">
                    <a16:creationId xmlns:a16="http://schemas.microsoft.com/office/drawing/2014/main" id="{51930E34-BD4C-468B-8F14-0B99DEE03D1D}"/>
                  </a:ext>
                </a:extLst>
              </p:cNvPr>
              <p:cNvGrpSpPr>
                <a:grpSpLocks/>
              </p:cNvGrpSpPr>
              <p:nvPr/>
            </p:nvGrpSpPr>
            <p:grpSpPr bwMode="auto">
              <a:xfrm>
                <a:off x="288" y="1008"/>
                <a:ext cx="2592" cy="2928"/>
                <a:chOff x="288" y="1008"/>
                <a:chExt cx="2592" cy="2928"/>
              </a:xfrm>
            </p:grpSpPr>
            <p:grpSp>
              <p:nvGrpSpPr>
                <p:cNvPr id="1036296" name="Group 8">
                  <a:extLst>
                    <a:ext uri="{FF2B5EF4-FFF2-40B4-BE49-F238E27FC236}">
                      <a16:creationId xmlns:a16="http://schemas.microsoft.com/office/drawing/2014/main" id="{88E86FAA-C34D-4083-A37E-8D137F719E6A}"/>
                    </a:ext>
                  </a:extLst>
                </p:cNvPr>
                <p:cNvGrpSpPr>
                  <a:grpSpLocks/>
                </p:cNvGrpSpPr>
                <p:nvPr/>
              </p:nvGrpSpPr>
              <p:grpSpPr bwMode="auto">
                <a:xfrm>
                  <a:off x="288" y="1056"/>
                  <a:ext cx="2521" cy="2832"/>
                  <a:chOff x="288" y="1056"/>
                  <a:chExt cx="2521" cy="2832"/>
                </a:xfrm>
              </p:grpSpPr>
              <p:pic>
                <p:nvPicPr>
                  <p:cNvPr id="1036297" name="Picture 9">
                    <a:extLst>
                      <a:ext uri="{FF2B5EF4-FFF2-40B4-BE49-F238E27FC236}">
                        <a16:creationId xmlns:a16="http://schemas.microsoft.com/office/drawing/2014/main" id="{790BA616-09EC-4978-9878-B66FC308B1A2}"/>
                      </a:ext>
                    </a:extLst>
                  </p:cNvPr>
                  <p:cNvPicPr>
                    <a:picLocks noChangeAspect="1" noChangeArrowheads="1"/>
                  </p:cNvPicPr>
                  <p:nvPr/>
                </p:nvPicPr>
                <p:blipFill>
                  <a:blip r:embed="rId3">
                    <a:lum bright="-10000" contrast="20000"/>
                    <a:extLst>
                      <a:ext uri="{28A0092B-C50C-407E-A947-70E740481C1C}">
                        <a14:useLocalDpi xmlns:a14="http://schemas.microsoft.com/office/drawing/2010/main" val="0"/>
                      </a:ext>
                    </a:extLst>
                  </a:blip>
                  <a:srcRect/>
                  <a:stretch>
                    <a:fillRect/>
                  </a:stretch>
                </p:blipFill>
                <p:spPr bwMode="auto">
                  <a:xfrm>
                    <a:off x="288" y="1056"/>
                    <a:ext cx="2521" cy="283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6298" name="Rectangle 10">
                    <a:extLst>
                      <a:ext uri="{FF2B5EF4-FFF2-40B4-BE49-F238E27FC236}">
                        <a16:creationId xmlns:a16="http://schemas.microsoft.com/office/drawing/2014/main" id="{5998F521-8CD8-4DA8-B6DD-D1972E05932B}"/>
                      </a:ext>
                    </a:extLst>
                  </p:cNvPr>
                  <p:cNvSpPr>
                    <a:spLocks noChangeArrowheads="1"/>
                  </p:cNvSpPr>
                  <p:nvPr/>
                </p:nvSpPr>
                <p:spPr bwMode="auto">
                  <a:xfrm>
                    <a:off x="336" y="2064"/>
                    <a:ext cx="2352" cy="672"/>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1036299" name="Rectangle 11">
                  <a:extLst>
                    <a:ext uri="{FF2B5EF4-FFF2-40B4-BE49-F238E27FC236}">
                      <a16:creationId xmlns:a16="http://schemas.microsoft.com/office/drawing/2014/main" id="{33E51CDF-59F5-408E-975B-215FE34DDD0D}"/>
                    </a:ext>
                  </a:extLst>
                </p:cNvPr>
                <p:cNvSpPr>
                  <a:spLocks noChangeArrowheads="1"/>
                </p:cNvSpPr>
                <p:nvPr/>
              </p:nvSpPr>
              <p:spPr bwMode="auto">
                <a:xfrm>
                  <a:off x="2784" y="1008"/>
                  <a:ext cx="96" cy="2928"/>
                </a:xfrm>
                <a:prstGeom prst="rect">
                  <a:avLst/>
                </a:prstGeom>
                <a:solidFill>
                  <a:srgbClr val="00003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1036300" name="Text Box 12">
                <a:extLst>
                  <a:ext uri="{FF2B5EF4-FFF2-40B4-BE49-F238E27FC236}">
                    <a16:creationId xmlns:a16="http://schemas.microsoft.com/office/drawing/2014/main" id="{D94953E8-F8DF-41A0-96A5-DCF68A5D9168}"/>
                  </a:ext>
                </a:extLst>
              </p:cNvPr>
              <p:cNvSpPr txBox="1">
                <a:spLocks noChangeArrowheads="1"/>
              </p:cNvSpPr>
              <p:nvPr/>
            </p:nvSpPr>
            <p:spPr bwMode="auto">
              <a:xfrm>
                <a:off x="858" y="2356"/>
                <a:ext cx="1453" cy="231"/>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ctr"/>
                <a:r>
                  <a:rPr lang="it-IT" altLang="it-IT" sz="1800">
                    <a:latin typeface="Arial" panose="020B0604020202020204" pitchFamily="34" charset="0"/>
                  </a:rPr>
                  <a:t>End-diastolic Images</a:t>
                </a:r>
              </a:p>
            </p:txBody>
          </p:sp>
        </p:grpSp>
        <p:grpSp>
          <p:nvGrpSpPr>
            <p:cNvPr id="1036301" name="Group 13">
              <a:extLst>
                <a:ext uri="{FF2B5EF4-FFF2-40B4-BE49-F238E27FC236}">
                  <a16:creationId xmlns:a16="http://schemas.microsoft.com/office/drawing/2014/main" id="{A4C3B0F6-6E6C-4933-8E1D-428F99BFF353}"/>
                </a:ext>
              </a:extLst>
            </p:cNvPr>
            <p:cNvGrpSpPr>
              <a:grpSpLocks/>
            </p:cNvGrpSpPr>
            <p:nvPr/>
          </p:nvGrpSpPr>
          <p:grpSpPr bwMode="auto">
            <a:xfrm>
              <a:off x="3048" y="1038"/>
              <a:ext cx="2398" cy="2868"/>
              <a:chOff x="3048" y="1020"/>
              <a:chExt cx="2398" cy="2868"/>
            </a:xfrm>
          </p:grpSpPr>
          <p:grpSp>
            <p:nvGrpSpPr>
              <p:cNvPr id="1036302" name="Group 14">
                <a:extLst>
                  <a:ext uri="{FF2B5EF4-FFF2-40B4-BE49-F238E27FC236}">
                    <a16:creationId xmlns:a16="http://schemas.microsoft.com/office/drawing/2014/main" id="{BA6944C4-5286-4AD7-A3DB-15404F5009E9}"/>
                  </a:ext>
                </a:extLst>
              </p:cNvPr>
              <p:cNvGrpSpPr>
                <a:grpSpLocks/>
              </p:cNvGrpSpPr>
              <p:nvPr/>
            </p:nvGrpSpPr>
            <p:grpSpPr bwMode="auto">
              <a:xfrm>
                <a:off x="3048" y="1020"/>
                <a:ext cx="2398" cy="2868"/>
                <a:chOff x="3048" y="1020"/>
                <a:chExt cx="2398" cy="2868"/>
              </a:xfrm>
            </p:grpSpPr>
            <p:pic>
              <p:nvPicPr>
                <p:cNvPr id="1036303" name="Picture 15">
                  <a:extLst>
                    <a:ext uri="{FF2B5EF4-FFF2-40B4-BE49-F238E27FC236}">
                      <a16:creationId xmlns:a16="http://schemas.microsoft.com/office/drawing/2014/main" id="{6EFD356E-637E-413B-ADBE-704F8F9A11F5}"/>
                    </a:ext>
                  </a:extLst>
                </p:cNvPr>
                <p:cNvPicPr>
                  <a:picLocks noChangeAspect="1" noChangeArrowheads="1"/>
                </p:cNvPicPr>
                <p:nvPr/>
              </p:nvPicPr>
              <p:blipFill>
                <a:blip r:embed="rId4">
                  <a:lum bright="-10000" contrast="20000"/>
                  <a:extLst>
                    <a:ext uri="{28A0092B-C50C-407E-A947-70E740481C1C}">
                      <a14:useLocalDpi xmlns:a14="http://schemas.microsoft.com/office/drawing/2010/main" val="0"/>
                    </a:ext>
                  </a:extLst>
                </a:blip>
                <a:srcRect/>
                <a:stretch>
                  <a:fillRect/>
                </a:stretch>
              </p:blipFill>
              <p:spPr bwMode="auto">
                <a:xfrm>
                  <a:off x="3048" y="1020"/>
                  <a:ext cx="2398" cy="286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6304" name="Rectangle 16">
                  <a:extLst>
                    <a:ext uri="{FF2B5EF4-FFF2-40B4-BE49-F238E27FC236}">
                      <a16:creationId xmlns:a16="http://schemas.microsoft.com/office/drawing/2014/main" id="{2D4E3A5A-8F49-482A-93F0-C47CB3A0EE09}"/>
                    </a:ext>
                  </a:extLst>
                </p:cNvPr>
                <p:cNvSpPr>
                  <a:spLocks noChangeArrowheads="1"/>
                </p:cNvSpPr>
                <p:nvPr/>
              </p:nvSpPr>
              <p:spPr bwMode="auto">
                <a:xfrm>
                  <a:off x="3072" y="2064"/>
                  <a:ext cx="2352" cy="672"/>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1036305" name="Text Box 17">
                <a:extLst>
                  <a:ext uri="{FF2B5EF4-FFF2-40B4-BE49-F238E27FC236}">
                    <a16:creationId xmlns:a16="http://schemas.microsoft.com/office/drawing/2014/main" id="{CFB101B4-6806-46BB-AD93-99B265DDF4D7}"/>
                  </a:ext>
                </a:extLst>
              </p:cNvPr>
              <p:cNvSpPr txBox="1">
                <a:spLocks noChangeArrowheads="1"/>
              </p:cNvSpPr>
              <p:nvPr/>
            </p:nvSpPr>
            <p:spPr bwMode="auto">
              <a:xfrm>
                <a:off x="3645" y="2338"/>
                <a:ext cx="1204" cy="231"/>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ctr"/>
                <a:r>
                  <a:rPr lang="it-IT" altLang="it-IT" sz="1800">
                    <a:latin typeface="Arial" panose="020B0604020202020204" pitchFamily="34" charset="0"/>
                  </a:rPr>
                  <a:t>Summed Images</a:t>
                </a:r>
              </a:p>
            </p:txBody>
          </p:sp>
        </p:grpSp>
      </p:grpSp>
      <p:sp>
        <p:nvSpPr>
          <p:cNvPr id="1036307" name="Text Box 19">
            <a:extLst>
              <a:ext uri="{FF2B5EF4-FFF2-40B4-BE49-F238E27FC236}">
                <a16:creationId xmlns:a16="http://schemas.microsoft.com/office/drawing/2014/main" id="{499F0E67-B28C-4F83-ABEE-C1E16D896263}"/>
              </a:ext>
            </a:extLst>
          </p:cNvPr>
          <p:cNvSpPr txBox="1">
            <a:spLocks noChangeArrowheads="1"/>
          </p:cNvSpPr>
          <p:nvPr/>
        </p:nvSpPr>
        <p:spPr bwMode="auto">
          <a:xfrm>
            <a:off x="2917825" y="6172200"/>
            <a:ext cx="3316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ltLang="it-IT" sz="1400"/>
              <a:t>From </a:t>
            </a:r>
            <a:r>
              <a:rPr lang="en-GB" altLang="it-IT" sz="1400"/>
              <a:t>Taillefer et al. </a:t>
            </a:r>
            <a:r>
              <a:rPr lang="en-GB" altLang="it-IT" sz="1400" i="1"/>
              <a:t>J Nucl Cardiol</a:t>
            </a:r>
            <a:r>
              <a:rPr lang="en-GB" altLang="it-IT" sz="1400"/>
              <a:t> 1999</a:t>
            </a:r>
          </a:p>
        </p:txBody>
      </p:sp>
      <p:sp>
        <p:nvSpPr>
          <p:cNvPr id="1036308" name="Line 20">
            <a:extLst>
              <a:ext uri="{FF2B5EF4-FFF2-40B4-BE49-F238E27FC236}">
                <a16:creationId xmlns:a16="http://schemas.microsoft.com/office/drawing/2014/main" id="{B7352E0B-1F87-4B04-985C-A46B74A9627F}"/>
              </a:ext>
            </a:extLst>
          </p:cNvPr>
          <p:cNvSpPr>
            <a:spLocks noChangeShapeType="1"/>
          </p:cNvSpPr>
          <p:nvPr/>
        </p:nvSpPr>
        <p:spPr bwMode="auto">
          <a:xfrm>
            <a:off x="381000" y="10668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2">
            <a:extLst>
              <a:ext uri="{FF2B5EF4-FFF2-40B4-BE49-F238E27FC236}">
                <a16:creationId xmlns:a16="http://schemas.microsoft.com/office/drawing/2014/main" id="{2AF202E2-7A51-4BDF-9B88-958BA265941E}"/>
              </a:ext>
            </a:extLst>
          </p:cNvPr>
          <p:cNvSpPr>
            <a:spLocks noGrp="1" noChangeArrowheads="1"/>
          </p:cNvSpPr>
          <p:nvPr>
            <p:ph type="title"/>
          </p:nvPr>
        </p:nvSpPr>
        <p:spPr>
          <a:xfrm>
            <a:off x="685800" y="304800"/>
            <a:ext cx="7772400" cy="1143000"/>
          </a:xfrm>
        </p:spPr>
        <p:txBody>
          <a:bodyPr/>
          <a:lstStyle/>
          <a:p>
            <a:r>
              <a:rPr lang="it-IT" altLang="it-IT" sz="4000">
                <a:latin typeface="Arial" panose="020B0604020202020204" pitchFamily="34" charset="0"/>
              </a:rPr>
              <a:t>Conclusions</a:t>
            </a:r>
          </a:p>
        </p:txBody>
      </p:sp>
      <p:sp>
        <p:nvSpPr>
          <p:cNvPr id="1034243" name="Rectangle 3">
            <a:extLst>
              <a:ext uri="{FF2B5EF4-FFF2-40B4-BE49-F238E27FC236}">
                <a16:creationId xmlns:a16="http://schemas.microsoft.com/office/drawing/2014/main" id="{AD52A220-C013-4C5F-A7F2-C15C05B8CA70}"/>
              </a:ext>
            </a:extLst>
          </p:cNvPr>
          <p:cNvSpPr>
            <a:spLocks noGrp="1" noChangeArrowheads="1"/>
          </p:cNvSpPr>
          <p:nvPr>
            <p:ph type="body" idx="1"/>
          </p:nvPr>
        </p:nvSpPr>
        <p:spPr>
          <a:xfrm>
            <a:off x="685800" y="1524000"/>
            <a:ext cx="7772400" cy="4114800"/>
          </a:xfrm>
        </p:spPr>
        <p:txBody>
          <a:bodyPr>
            <a:normAutofit fontScale="92500" lnSpcReduction="20000"/>
          </a:bodyPr>
          <a:lstStyle/>
          <a:p>
            <a:pPr>
              <a:lnSpc>
                <a:spcPct val="90000"/>
              </a:lnSpc>
              <a:spcBef>
                <a:spcPct val="50000"/>
              </a:spcBef>
            </a:pPr>
            <a:r>
              <a:rPr lang="it-IT" altLang="it-IT" sz="2400">
                <a:latin typeface="Arial" panose="020B0604020202020204" pitchFamily="34" charset="0"/>
              </a:rPr>
              <a:t>Assessment of LV volumes and ejection fraction</a:t>
            </a:r>
          </a:p>
          <a:p>
            <a:pPr lvl="1">
              <a:lnSpc>
                <a:spcPct val="90000"/>
              </a:lnSpc>
              <a:spcBef>
                <a:spcPct val="50000"/>
              </a:spcBef>
            </a:pPr>
            <a:r>
              <a:rPr lang="it-IT" altLang="it-IT" sz="2000">
                <a:latin typeface="Arial" panose="020B0604020202020204" pitchFamily="34" charset="0"/>
              </a:rPr>
              <a:t>correlated with other imaging modalities</a:t>
            </a:r>
          </a:p>
          <a:p>
            <a:pPr>
              <a:lnSpc>
                <a:spcPct val="90000"/>
              </a:lnSpc>
              <a:spcBef>
                <a:spcPct val="50000"/>
              </a:spcBef>
            </a:pPr>
            <a:r>
              <a:rPr lang="it-IT" altLang="it-IT" sz="2400">
                <a:latin typeface="Arial" panose="020B0604020202020204" pitchFamily="34" charset="0"/>
              </a:rPr>
              <a:t>Increases the specificity</a:t>
            </a:r>
          </a:p>
          <a:p>
            <a:pPr lvl="1">
              <a:lnSpc>
                <a:spcPct val="90000"/>
              </a:lnSpc>
              <a:spcBef>
                <a:spcPct val="50000"/>
              </a:spcBef>
            </a:pPr>
            <a:r>
              <a:rPr lang="it-IT" altLang="it-IT" sz="2000">
                <a:latin typeface="Arial" panose="020B0604020202020204" pitchFamily="34" charset="0"/>
              </a:rPr>
              <a:t>particularly in women and obese patients</a:t>
            </a:r>
          </a:p>
          <a:p>
            <a:pPr>
              <a:lnSpc>
                <a:spcPct val="90000"/>
              </a:lnSpc>
              <a:spcBef>
                <a:spcPct val="50000"/>
              </a:spcBef>
            </a:pPr>
            <a:r>
              <a:rPr lang="it-IT" altLang="it-IT" sz="2400">
                <a:latin typeface="Arial" panose="020B0604020202020204" pitchFamily="34" charset="0"/>
              </a:rPr>
              <a:t>Reduces the number of borderline interpretation</a:t>
            </a:r>
          </a:p>
          <a:p>
            <a:pPr>
              <a:lnSpc>
                <a:spcPct val="90000"/>
              </a:lnSpc>
              <a:spcBef>
                <a:spcPct val="50000"/>
              </a:spcBef>
            </a:pPr>
            <a:r>
              <a:rPr lang="it-IT" altLang="it-IT" sz="2400">
                <a:latin typeface="Arial" panose="020B0604020202020204" pitchFamily="34" charset="0"/>
              </a:rPr>
              <a:t>Functional data provides incremental information</a:t>
            </a:r>
          </a:p>
          <a:p>
            <a:pPr>
              <a:lnSpc>
                <a:spcPct val="90000"/>
              </a:lnSpc>
              <a:spcBef>
                <a:spcPct val="50000"/>
              </a:spcBef>
            </a:pPr>
            <a:r>
              <a:rPr lang="it-IT" altLang="it-IT" sz="2400">
                <a:latin typeface="Arial" panose="020B0604020202020204" pitchFamily="34" charset="0"/>
              </a:rPr>
              <a:t>Assessment of systolic and diastolic functional indexes</a:t>
            </a:r>
          </a:p>
          <a:p>
            <a:pPr lvl="1">
              <a:lnSpc>
                <a:spcPct val="90000"/>
              </a:lnSpc>
              <a:spcBef>
                <a:spcPct val="50000"/>
              </a:spcBef>
            </a:pPr>
            <a:r>
              <a:rPr lang="it-IT" altLang="it-IT" sz="2000">
                <a:latin typeface="Arial" panose="020B0604020202020204" pitchFamily="34" charset="0"/>
              </a:rPr>
              <a:t>high framing rate acquisition (32 fr/cycle)</a:t>
            </a:r>
          </a:p>
          <a:p>
            <a:pPr lvl="1">
              <a:lnSpc>
                <a:spcPct val="90000"/>
              </a:lnSpc>
              <a:spcBef>
                <a:spcPct val="50000"/>
              </a:spcBef>
            </a:pPr>
            <a:r>
              <a:rPr lang="it-IT" altLang="it-IT" sz="2000">
                <a:latin typeface="Arial" panose="020B0604020202020204" pitchFamily="34" charset="0"/>
              </a:rPr>
              <a:t>correlated with data by RNA</a:t>
            </a:r>
          </a:p>
        </p:txBody>
      </p:sp>
      <p:sp>
        <p:nvSpPr>
          <p:cNvPr id="1034244" name="Line 4">
            <a:extLst>
              <a:ext uri="{FF2B5EF4-FFF2-40B4-BE49-F238E27FC236}">
                <a16:creationId xmlns:a16="http://schemas.microsoft.com/office/drawing/2014/main" id="{175C84E7-9ACB-43D9-9EF2-21D793DAA24D}"/>
              </a:ext>
            </a:extLst>
          </p:cNvPr>
          <p:cNvSpPr>
            <a:spLocks noChangeShapeType="1"/>
          </p:cNvSpPr>
          <p:nvPr/>
        </p:nvSpPr>
        <p:spPr bwMode="auto">
          <a:xfrm>
            <a:off x="381000" y="12192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CCE3D1B-2969-4E28-A7C0-1512E0C26366}"/>
              </a:ext>
            </a:extLst>
          </p:cNvPr>
          <p:cNvSpPr>
            <a:spLocks noChangeArrowheads="1"/>
          </p:cNvSpPr>
          <p:nvPr/>
        </p:nvSpPr>
        <p:spPr bwMode="auto">
          <a:xfrm>
            <a:off x="5181600" y="1402644"/>
            <a:ext cx="2257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44035" name="Rectangle 3">
            <a:extLst>
              <a:ext uri="{FF2B5EF4-FFF2-40B4-BE49-F238E27FC236}">
                <a16:creationId xmlns:a16="http://schemas.microsoft.com/office/drawing/2014/main" id="{E2789963-FB2F-4FDE-A576-F1868C30580F}"/>
              </a:ext>
            </a:extLst>
          </p:cNvPr>
          <p:cNvSpPr>
            <a:spLocks noChangeArrowheads="1"/>
          </p:cNvSpPr>
          <p:nvPr/>
        </p:nvSpPr>
        <p:spPr bwMode="auto">
          <a:xfrm>
            <a:off x="1072444" y="880533"/>
            <a:ext cx="7134578" cy="789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444" tIns="22578" rIns="56444" bIns="22578">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gn="ctr">
              <a:lnSpc>
                <a:spcPct val="85000"/>
              </a:lnSpc>
            </a:pPr>
            <a:r>
              <a:rPr lang="it-IT" altLang="it-IT" sz="2844">
                <a:solidFill>
                  <a:srgbClr val="EAEC5E"/>
                </a:solidFill>
              </a:rPr>
              <a:t>Protocollo in singola giornata stress -riposo </a:t>
            </a:r>
          </a:p>
          <a:p>
            <a:pPr algn="ctr">
              <a:lnSpc>
                <a:spcPct val="85000"/>
              </a:lnSpc>
            </a:pPr>
            <a:r>
              <a:rPr lang="it-IT" altLang="it-IT" sz="2844">
                <a:solidFill>
                  <a:srgbClr val="EAEC5E"/>
                </a:solidFill>
              </a:rPr>
              <a:t>Traccianti marcati con Tc-99m</a:t>
            </a:r>
          </a:p>
        </p:txBody>
      </p:sp>
      <p:sp>
        <p:nvSpPr>
          <p:cNvPr id="44036" name="Rectangle 4">
            <a:extLst>
              <a:ext uri="{FF2B5EF4-FFF2-40B4-BE49-F238E27FC236}">
                <a16:creationId xmlns:a16="http://schemas.microsoft.com/office/drawing/2014/main" id="{81F6F21D-699C-4078-8D76-20C82EEB4C10}"/>
              </a:ext>
            </a:extLst>
          </p:cNvPr>
          <p:cNvSpPr>
            <a:spLocks noChangeArrowheads="1"/>
          </p:cNvSpPr>
          <p:nvPr/>
        </p:nvSpPr>
        <p:spPr bwMode="auto">
          <a:xfrm>
            <a:off x="2968978" y="2147711"/>
            <a:ext cx="2257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44037" name="Rectangle 5">
            <a:extLst>
              <a:ext uri="{FF2B5EF4-FFF2-40B4-BE49-F238E27FC236}">
                <a16:creationId xmlns:a16="http://schemas.microsoft.com/office/drawing/2014/main" id="{B4497E2D-BF89-4EA5-8350-BFAB52663087}"/>
              </a:ext>
            </a:extLst>
          </p:cNvPr>
          <p:cNvSpPr>
            <a:spLocks noChangeArrowheads="1"/>
          </p:cNvSpPr>
          <p:nvPr/>
        </p:nvSpPr>
        <p:spPr bwMode="auto">
          <a:xfrm>
            <a:off x="541867" y="2418645"/>
            <a:ext cx="3330222" cy="88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44038" name="Rectangle 6">
            <a:extLst>
              <a:ext uri="{FF2B5EF4-FFF2-40B4-BE49-F238E27FC236}">
                <a16:creationId xmlns:a16="http://schemas.microsoft.com/office/drawing/2014/main" id="{B73045B5-8E9D-4376-BA71-53001BAF3CB5}"/>
              </a:ext>
            </a:extLst>
          </p:cNvPr>
          <p:cNvSpPr>
            <a:spLocks noChangeArrowheads="1"/>
          </p:cNvSpPr>
          <p:nvPr/>
        </p:nvSpPr>
        <p:spPr bwMode="auto">
          <a:xfrm>
            <a:off x="942622" y="5373511"/>
            <a:ext cx="7811911" cy="43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444" tIns="22578" rIns="56444" bIns="22578">
            <a:spAutoFit/>
          </a:bodyPr>
          <a:lstStyle>
            <a:lvl1pPr marL="381000" indent="-381000" defTabSz="152400">
              <a:defRPr>
                <a:solidFill>
                  <a:schemeClr val="tx1"/>
                </a:solidFill>
                <a:latin typeface="Arial" panose="020B0604020202020204" pitchFamily="34" charset="0"/>
              </a:defRPr>
            </a:lvl1pPr>
            <a:lvl2pPr marL="952500" indent="-381000" defTabSz="152400">
              <a:defRPr>
                <a:solidFill>
                  <a:schemeClr val="tx1"/>
                </a:solidFill>
                <a:latin typeface="Arial" panose="020B0604020202020204" pitchFamily="34" charset="0"/>
              </a:defRPr>
            </a:lvl2pPr>
            <a:lvl3pPr marL="1524000" indent="-381000" defTabSz="152400">
              <a:defRPr>
                <a:solidFill>
                  <a:schemeClr val="tx1"/>
                </a:solidFill>
                <a:latin typeface="Arial" panose="020B0604020202020204" pitchFamily="34" charset="0"/>
              </a:defRPr>
            </a:lvl3pPr>
            <a:lvl4pPr marL="2095500" indent="-381000" defTabSz="152400">
              <a:defRPr>
                <a:solidFill>
                  <a:schemeClr val="tx1"/>
                </a:solidFill>
                <a:latin typeface="Arial" panose="020B0604020202020204" pitchFamily="34" charset="0"/>
              </a:defRPr>
            </a:lvl4pPr>
            <a:lvl5pPr marL="2667000" indent="-381000" defTabSz="152400">
              <a:defRPr>
                <a:solidFill>
                  <a:schemeClr val="tx1"/>
                </a:solidFill>
                <a:latin typeface="Arial" panose="020B0604020202020204" pitchFamily="34" charset="0"/>
              </a:defRPr>
            </a:lvl5pPr>
            <a:lvl6pPr marL="3124200" indent="-381000" defTabSz="152400" fontAlgn="base">
              <a:spcBef>
                <a:spcPct val="0"/>
              </a:spcBef>
              <a:spcAft>
                <a:spcPct val="0"/>
              </a:spcAft>
              <a:defRPr>
                <a:solidFill>
                  <a:schemeClr val="tx1"/>
                </a:solidFill>
                <a:latin typeface="Arial" panose="020B0604020202020204" pitchFamily="34" charset="0"/>
              </a:defRPr>
            </a:lvl6pPr>
            <a:lvl7pPr marL="3581400" indent="-381000" defTabSz="152400" fontAlgn="base">
              <a:spcBef>
                <a:spcPct val="0"/>
              </a:spcBef>
              <a:spcAft>
                <a:spcPct val="0"/>
              </a:spcAft>
              <a:defRPr>
                <a:solidFill>
                  <a:schemeClr val="tx1"/>
                </a:solidFill>
                <a:latin typeface="Arial" panose="020B0604020202020204" pitchFamily="34" charset="0"/>
              </a:defRPr>
            </a:lvl7pPr>
            <a:lvl8pPr marL="4038600" indent="-381000" defTabSz="152400" fontAlgn="base">
              <a:spcBef>
                <a:spcPct val="0"/>
              </a:spcBef>
              <a:spcAft>
                <a:spcPct val="0"/>
              </a:spcAft>
              <a:defRPr>
                <a:solidFill>
                  <a:schemeClr val="tx1"/>
                </a:solidFill>
                <a:latin typeface="Arial" panose="020B0604020202020204" pitchFamily="34" charset="0"/>
              </a:defRPr>
            </a:lvl8pPr>
            <a:lvl9pPr marL="4495800" indent="-381000" defTabSz="152400" fontAlgn="base">
              <a:spcBef>
                <a:spcPct val="0"/>
              </a:spcBef>
              <a:spcAft>
                <a:spcPct val="0"/>
              </a:spcAft>
              <a:defRPr>
                <a:solidFill>
                  <a:schemeClr val="tx1"/>
                </a:solidFill>
                <a:latin typeface="Arial" panose="020B0604020202020204" pitchFamily="34" charset="0"/>
              </a:defRPr>
            </a:lvl9pPr>
          </a:lstStyle>
          <a:p>
            <a:pPr>
              <a:lnSpc>
                <a:spcPct val="90000"/>
              </a:lnSpc>
            </a:pPr>
            <a:r>
              <a:rPr lang="it-IT" altLang="it-IT" sz="1422" dirty="0">
                <a:solidFill>
                  <a:srgbClr val="FFFFFF"/>
                </a:solidFill>
              </a:rPr>
              <a:t> 0                  		 Picco				30/45 </a:t>
            </a:r>
            <a:r>
              <a:rPr lang="it-IT" altLang="it-IT" sz="1422" dirty="0" err="1">
                <a:solidFill>
                  <a:srgbClr val="FFFFFF"/>
                </a:solidFill>
              </a:rPr>
              <a:t>min</a:t>
            </a:r>
            <a:r>
              <a:rPr lang="it-IT" altLang="it-IT" sz="1422" dirty="0">
                <a:solidFill>
                  <a:srgbClr val="FFFFFF"/>
                </a:solidFill>
              </a:rPr>
              <a:t>											 3 ore					 30 </a:t>
            </a:r>
            <a:r>
              <a:rPr lang="it-IT" altLang="it-IT" sz="1422" dirty="0" err="1">
                <a:solidFill>
                  <a:srgbClr val="FFFFFF"/>
                </a:solidFill>
              </a:rPr>
              <a:t>min</a:t>
            </a:r>
            <a:r>
              <a:rPr lang="it-IT" altLang="it-IT" sz="1422" dirty="0">
                <a:solidFill>
                  <a:srgbClr val="FFFFFF"/>
                </a:solidFill>
              </a:rPr>
              <a:t>/1 ora										 esercizio   </a:t>
            </a:r>
          </a:p>
        </p:txBody>
      </p:sp>
      <p:sp>
        <p:nvSpPr>
          <p:cNvPr id="44039" name="Rectangle 7">
            <a:extLst>
              <a:ext uri="{FF2B5EF4-FFF2-40B4-BE49-F238E27FC236}">
                <a16:creationId xmlns:a16="http://schemas.microsoft.com/office/drawing/2014/main" id="{97247619-C8CF-4624-A585-2A7FC7319790}"/>
              </a:ext>
            </a:extLst>
          </p:cNvPr>
          <p:cNvSpPr>
            <a:spLocks noChangeArrowheads="1"/>
          </p:cNvSpPr>
          <p:nvPr/>
        </p:nvSpPr>
        <p:spPr bwMode="auto">
          <a:xfrm>
            <a:off x="2844800" y="2621844"/>
            <a:ext cx="2257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44040" name="Rectangle 8">
            <a:extLst>
              <a:ext uri="{FF2B5EF4-FFF2-40B4-BE49-F238E27FC236}">
                <a16:creationId xmlns:a16="http://schemas.microsoft.com/office/drawing/2014/main" id="{AB3F8A3D-5DF8-49CF-B4BD-8D867E086DEF}"/>
              </a:ext>
            </a:extLst>
          </p:cNvPr>
          <p:cNvSpPr>
            <a:spLocks noChangeArrowheads="1"/>
          </p:cNvSpPr>
          <p:nvPr/>
        </p:nvSpPr>
        <p:spPr bwMode="auto">
          <a:xfrm>
            <a:off x="2302933" y="2621844"/>
            <a:ext cx="2257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44041" name="Rectangle 9">
            <a:extLst>
              <a:ext uri="{FF2B5EF4-FFF2-40B4-BE49-F238E27FC236}">
                <a16:creationId xmlns:a16="http://schemas.microsoft.com/office/drawing/2014/main" id="{EDF4A782-F9CC-424F-9AC2-02AF231BB67D}"/>
              </a:ext>
            </a:extLst>
          </p:cNvPr>
          <p:cNvSpPr>
            <a:spLocks noChangeArrowheads="1"/>
          </p:cNvSpPr>
          <p:nvPr/>
        </p:nvSpPr>
        <p:spPr bwMode="auto">
          <a:xfrm>
            <a:off x="2088444" y="2621844"/>
            <a:ext cx="2257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44042" name="Line 10">
            <a:extLst>
              <a:ext uri="{FF2B5EF4-FFF2-40B4-BE49-F238E27FC236}">
                <a16:creationId xmlns:a16="http://schemas.microsoft.com/office/drawing/2014/main" id="{41B6CCE5-A175-4914-BA7D-F086B30B7FC9}"/>
              </a:ext>
            </a:extLst>
          </p:cNvPr>
          <p:cNvSpPr>
            <a:spLocks noChangeShapeType="1"/>
          </p:cNvSpPr>
          <p:nvPr/>
        </p:nvSpPr>
        <p:spPr bwMode="auto">
          <a:xfrm>
            <a:off x="2438400" y="3242733"/>
            <a:ext cx="0" cy="558800"/>
          </a:xfrm>
          <a:prstGeom prst="line">
            <a:avLst/>
          </a:prstGeom>
          <a:noFill/>
          <a:ln w="508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44043" name="Rectangle 11">
            <a:extLst>
              <a:ext uri="{FF2B5EF4-FFF2-40B4-BE49-F238E27FC236}">
                <a16:creationId xmlns:a16="http://schemas.microsoft.com/office/drawing/2014/main" id="{F95039BC-B121-400B-B2F3-F767B66E3F46}"/>
              </a:ext>
            </a:extLst>
          </p:cNvPr>
          <p:cNvSpPr>
            <a:spLocks noChangeArrowheads="1"/>
          </p:cNvSpPr>
          <p:nvPr/>
        </p:nvSpPr>
        <p:spPr bwMode="auto">
          <a:xfrm>
            <a:off x="598311" y="2212622"/>
            <a:ext cx="3691467" cy="86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444" tIns="22578" rIns="56444" bIns="22578">
            <a:spAutoFit/>
          </a:bodyPr>
          <a:lstStyle>
            <a:lvl1pPr marL="381000" indent="-381000" defTabSz="152400">
              <a:defRPr>
                <a:solidFill>
                  <a:schemeClr val="tx1"/>
                </a:solidFill>
                <a:latin typeface="Arial" panose="020B0604020202020204" pitchFamily="34" charset="0"/>
              </a:defRPr>
            </a:lvl1pPr>
            <a:lvl2pPr marL="952500" indent="-381000" defTabSz="152400">
              <a:defRPr>
                <a:solidFill>
                  <a:schemeClr val="tx1"/>
                </a:solidFill>
                <a:latin typeface="Arial" panose="020B0604020202020204" pitchFamily="34" charset="0"/>
              </a:defRPr>
            </a:lvl2pPr>
            <a:lvl3pPr marL="1524000" indent="-381000" defTabSz="152400">
              <a:defRPr>
                <a:solidFill>
                  <a:schemeClr val="tx1"/>
                </a:solidFill>
                <a:latin typeface="Arial" panose="020B0604020202020204" pitchFamily="34" charset="0"/>
              </a:defRPr>
            </a:lvl3pPr>
            <a:lvl4pPr marL="2095500" indent="-381000" defTabSz="152400">
              <a:defRPr>
                <a:solidFill>
                  <a:schemeClr val="tx1"/>
                </a:solidFill>
                <a:latin typeface="Arial" panose="020B0604020202020204" pitchFamily="34" charset="0"/>
              </a:defRPr>
            </a:lvl4pPr>
            <a:lvl5pPr marL="2667000" indent="-381000" defTabSz="152400">
              <a:defRPr>
                <a:solidFill>
                  <a:schemeClr val="tx1"/>
                </a:solidFill>
                <a:latin typeface="Arial" panose="020B0604020202020204" pitchFamily="34" charset="0"/>
              </a:defRPr>
            </a:lvl5pPr>
            <a:lvl6pPr marL="3124200" indent="-381000" defTabSz="152400" fontAlgn="base">
              <a:spcBef>
                <a:spcPct val="0"/>
              </a:spcBef>
              <a:spcAft>
                <a:spcPct val="0"/>
              </a:spcAft>
              <a:defRPr>
                <a:solidFill>
                  <a:schemeClr val="tx1"/>
                </a:solidFill>
                <a:latin typeface="Arial" panose="020B0604020202020204" pitchFamily="34" charset="0"/>
              </a:defRPr>
            </a:lvl6pPr>
            <a:lvl7pPr marL="3581400" indent="-381000" defTabSz="152400" fontAlgn="base">
              <a:spcBef>
                <a:spcPct val="0"/>
              </a:spcBef>
              <a:spcAft>
                <a:spcPct val="0"/>
              </a:spcAft>
              <a:defRPr>
                <a:solidFill>
                  <a:schemeClr val="tx1"/>
                </a:solidFill>
                <a:latin typeface="Arial" panose="020B0604020202020204" pitchFamily="34" charset="0"/>
              </a:defRPr>
            </a:lvl7pPr>
            <a:lvl8pPr marL="4038600" indent="-381000" defTabSz="152400" fontAlgn="base">
              <a:spcBef>
                <a:spcPct val="0"/>
              </a:spcBef>
              <a:spcAft>
                <a:spcPct val="0"/>
              </a:spcAft>
              <a:defRPr>
                <a:solidFill>
                  <a:schemeClr val="tx1"/>
                </a:solidFill>
                <a:latin typeface="Arial" panose="020B0604020202020204" pitchFamily="34" charset="0"/>
              </a:defRPr>
            </a:lvl8pPr>
            <a:lvl9pPr marL="4495800" indent="-381000" defTabSz="152400" fontAlgn="base">
              <a:spcBef>
                <a:spcPct val="0"/>
              </a:spcBef>
              <a:spcAft>
                <a:spcPct val="0"/>
              </a:spcAft>
              <a:defRPr>
                <a:solidFill>
                  <a:schemeClr val="tx1"/>
                </a:solidFill>
                <a:latin typeface="Arial" panose="020B0604020202020204" pitchFamily="34" charset="0"/>
              </a:defRPr>
            </a:lvl9pPr>
          </a:lstStyle>
          <a:p>
            <a:pPr algn="ctr"/>
            <a:r>
              <a:rPr lang="it-IT" altLang="it-IT" sz="1778">
                <a:solidFill>
                  <a:srgbClr val="FFFFFF"/>
                </a:solidFill>
              </a:rPr>
              <a:t>Sestamibi o</a:t>
            </a:r>
          </a:p>
          <a:p>
            <a:pPr algn="ctr"/>
            <a:r>
              <a:rPr lang="it-IT" altLang="it-IT" sz="1778">
                <a:solidFill>
                  <a:srgbClr val="FFFFFF"/>
                </a:solidFill>
              </a:rPr>
              <a:t>Tetrofosmina</a:t>
            </a:r>
          </a:p>
          <a:p>
            <a:pPr algn="ctr"/>
            <a:r>
              <a:rPr lang="it-IT" altLang="it-IT" sz="1778">
                <a:solidFill>
                  <a:srgbClr val="FFFFFF"/>
                </a:solidFill>
              </a:rPr>
              <a:t>(10 mCi e.v.)</a:t>
            </a:r>
          </a:p>
        </p:txBody>
      </p:sp>
      <p:grpSp>
        <p:nvGrpSpPr>
          <p:cNvPr id="44046" name="Group 14">
            <a:extLst>
              <a:ext uri="{FF2B5EF4-FFF2-40B4-BE49-F238E27FC236}">
                <a16:creationId xmlns:a16="http://schemas.microsoft.com/office/drawing/2014/main" id="{A50A7CC0-20D6-4D6B-8DC4-9F4B66216249}"/>
              </a:ext>
            </a:extLst>
          </p:cNvPr>
          <p:cNvGrpSpPr>
            <a:grpSpLocks/>
          </p:cNvGrpSpPr>
          <p:nvPr/>
        </p:nvGrpSpPr>
        <p:grpSpPr bwMode="auto">
          <a:xfrm>
            <a:off x="874889" y="3979333"/>
            <a:ext cx="1828800" cy="1117600"/>
            <a:chOff x="620" y="2550"/>
            <a:chExt cx="1296" cy="792"/>
          </a:xfrm>
        </p:grpSpPr>
        <p:sp>
          <p:nvSpPr>
            <p:cNvPr id="44044" name="Rectangle 12">
              <a:extLst>
                <a:ext uri="{FF2B5EF4-FFF2-40B4-BE49-F238E27FC236}">
                  <a16:creationId xmlns:a16="http://schemas.microsoft.com/office/drawing/2014/main" id="{D01029DA-A914-4B98-8919-A27E18F6C8A1}"/>
                </a:ext>
              </a:extLst>
            </p:cNvPr>
            <p:cNvSpPr>
              <a:spLocks noChangeArrowheads="1"/>
            </p:cNvSpPr>
            <p:nvPr/>
          </p:nvSpPr>
          <p:spPr bwMode="auto">
            <a:xfrm>
              <a:off x="620" y="2550"/>
              <a:ext cx="1220" cy="792"/>
            </a:xfrm>
            <a:prstGeom prst="rect">
              <a:avLst/>
            </a:prstGeom>
            <a:solidFill>
              <a:srgbClr val="676767"/>
            </a:solidFill>
            <a:ln w="254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44045" name="Rectangle 13">
              <a:extLst>
                <a:ext uri="{FF2B5EF4-FFF2-40B4-BE49-F238E27FC236}">
                  <a16:creationId xmlns:a16="http://schemas.microsoft.com/office/drawing/2014/main" id="{87ABA256-B6CB-41E2-817B-B2CC597EFFAD}"/>
                </a:ext>
              </a:extLst>
            </p:cNvPr>
            <p:cNvSpPr>
              <a:spLocks noChangeArrowheads="1"/>
            </p:cNvSpPr>
            <p:nvPr/>
          </p:nvSpPr>
          <p:spPr bwMode="auto">
            <a:xfrm>
              <a:off x="716" y="2755"/>
              <a:ext cx="12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444" tIns="22578" rIns="56444" bIns="22578">
              <a:spAutoFit/>
            </a:bodyPr>
            <a:lstStyle>
              <a:lvl1pPr marL="381000" indent="-381000" defTabSz="152400">
                <a:defRPr>
                  <a:solidFill>
                    <a:schemeClr val="tx1"/>
                  </a:solidFill>
                  <a:latin typeface="Arial" panose="020B0604020202020204" pitchFamily="34" charset="0"/>
                </a:defRPr>
              </a:lvl1pPr>
              <a:lvl2pPr marL="952500" indent="-381000" defTabSz="152400">
                <a:defRPr>
                  <a:solidFill>
                    <a:schemeClr val="tx1"/>
                  </a:solidFill>
                  <a:latin typeface="Arial" panose="020B0604020202020204" pitchFamily="34" charset="0"/>
                </a:defRPr>
              </a:lvl2pPr>
              <a:lvl3pPr marL="1524000" indent="-381000" defTabSz="152400">
                <a:defRPr>
                  <a:solidFill>
                    <a:schemeClr val="tx1"/>
                  </a:solidFill>
                  <a:latin typeface="Arial" panose="020B0604020202020204" pitchFamily="34" charset="0"/>
                </a:defRPr>
              </a:lvl3pPr>
              <a:lvl4pPr marL="2095500" indent="-381000" defTabSz="152400">
                <a:defRPr>
                  <a:solidFill>
                    <a:schemeClr val="tx1"/>
                  </a:solidFill>
                  <a:latin typeface="Arial" panose="020B0604020202020204" pitchFamily="34" charset="0"/>
                </a:defRPr>
              </a:lvl4pPr>
              <a:lvl5pPr marL="2667000" indent="-381000" defTabSz="152400">
                <a:defRPr>
                  <a:solidFill>
                    <a:schemeClr val="tx1"/>
                  </a:solidFill>
                  <a:latin typeface="Arial" panose="020B0604020202020204" pitchFamily="34" charset="0"/>
                </a:defRPr>
              </a:lvl5pPr>
              <a:lvl6pPr marL="3124200" indent="-381000" defTabSz="152400" fontAlgn="base">
                <a:spcBef>
                  <a:spcPct val="0"/>
                </a:spcBef>
                <a:spcAft>
                  <a:spcPct val="0"/>
                </a:spcAft>
                <a:defRPr>
                  <a:solidFill>
                    <a:schemeClr val="tx1"/>
                  </a:solidFill>
                  <a:latin typeface="Arial" panose="020B0604020202020204" pitchFamily="34" charset="0"/>
                </a:defRPr>
              </a:lvl6pPr>
              <a:lvl7pPr marL="3581400" indent="-381000" defTabSz="152400" fontAlgn="base">
                <a:spcBef>
                  <a:spcPct val="0"/>
                </a:spcBef>
                <a:spcAft>
                  <a:spcPct val="0"/>
                </a:spcAft>
                <a:defRPr>
                  <a:solidFill>
                    <a:schemeClr val="tx1"/>
                  </a:solidFill>
                  <a:latin typeface="Arial" panose="020B0604020202020204" pitchFamily="34" charset="0"/>
                </a:defRPr>
              </a:lvl7pPr>
              <a:lvl8pPr marL="4038600" indent="-381000" defTabSz="152400" fontAlgn="base">
                <a:spcBef>
                  <a:spcPct val="0"/>
                </a:spcBef>
                <a:spcAft>
                  <a:spcPct val="0"/>
                </a:spcAft>
                <a:defRPr>
                  <a:solidFill>
                    <a:schemeClr val="tx1"/>
                  </a:solidFill>
                  <a:latin typeface="Arial" panose="020B0604020202020204" pitchFamily="34" charset="0"/>
                </a:defRPr>
              </a:lvl8pPr>
              <a:lvl9pPr marL="4495800" indent="-381000" defTabSz="152400" fontAlgn="base">
                <a:spcBef>
                  <a:spcPct val="0"/>
                </a:spcBef>
                <a:spcAft>
                  <a:spcPct val="0"/>
                </a:spcAft>
                <a:defRPr>
                  <a:solidFill>
                    <a:schemeClr val="tx1"/>
                  </a:solidFill>
                  <a:latin typeface="Arial" panose="020B0604020202020204" pitchFamily="34" charset="0"/>
                </a:defRPr>
              </a:lvl9pPr>
            </a:lstStyle>
            <a:p>
              <a:pPr>
                <a:lnSpc>
                  <a:spcPct val="90000"/>
                </a:lnSpc>
                <a:spcBef>
                  <a:spcPct val="45000"/>
                </a:spcBef>
              </a:pPr>
              <a:r>
                <a:rPr lang="it-IT" altLang="it-IT" sz="2844">
                  <a:solidFill>
                    <a:srgbClr val="FFFFFF"/>
                  </a:solidFill>
                </a:rPr>
                <a:t>Esercizio</a:t>
              </a:r>
            </a:p>
          </p:txBody>
        </p:sp>
      </p:grpSp>
      <p:grpSp>
        <p:nvGrpSpPr>
          <p:cNvPr id="44049" name="Group 17">
            <a:extLst>
              <a:ext uri="{FF2B5EF4-FFF2-40B4-BE49-F238E27FC236}">
                <a16:creationId xmlns:a16="http://schemas.microsoft.com/office/drawing/2014/main" id="{C406C0E2-16A2-4C4E-AF6F-54F224EB8670}"/>
              </a:ext>
            </a:extLst>
          </p:cNvPr>
          <p:cNvGrpSpPr>
            <a:grpSpLocks/>
          </p:cNvGrpSpPr>
          <p:nvPr/>
        </p:nvGrpSpPr>
        <p:grpSpPr bwMode="auto">
          <a:xfrm>
            <a:off x="2748844" y="3979333"/>
            <a:ext cx="1721556" cy="1117600"/>
            <a:chOff x="1948" y="2550"/>
            <a:chExt cx="1220" cy="792"/>
          </a:xfrm>
        </p:grpSpPr>
        <p:sp>
          <p:nvSpPr>
            <p:cNvPr id="44047" name="Rectangle 15">
              <a:extLst>
                <a:ext uri="{FF2B5EF4-FFF2-40B4-BE49-F238E27FC236}">
                  <a16:creationId xmlns:a16="http://schemas.microsoft.com/office/drawing/2014/main" id="{A7837C67-1F2C-4932-86B1-10DF896952CB}"/>
                </a:ext>
              </a:extLst>
            </p:cNvPr>
            <p:cNvSpPr>
              <a:spLocks noChangeArrowheads="1"/>
            </p:cNvSpPr>
            <p:nvPr/>
          </p:nvSpPr>
          <p:spPr bwMode="auto">
            <a:xfrm>
              <a:off x="1948" y="2550"/>
              <a:ext cx="1220" cy="792"/>
            </a:xfrm>
            <a:prstGeom prst="rect">
              <a:avLst/>
            </a:prstGeom>
            <a:solidFill>
              <a:srgbClr val="676767"/>
            </a:solidFill>
            <a:ln w="254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44048" name="Rectangle 16">
              <a:extLst>
                <a:ext uri="{FF2B5EF4-FFF2-40B4-BE49-F238E27FC236}">
                  <a16:creationId xmlns:a16="http://schemas.microsoft.com/office/drawing/2014/main" id="{8EFFB502-24E2-4F34-B795-52A521C0FAF4}"/>
                </a:ext>
              </a:extLst>
            </p:cNvPr>
            <p:cNvSpPr>
              <a:spLocks noChangeArrowheads="1"/>
            </p:cNvSpPr>
            <p:nvPr/>
          </p:nvSpPr>
          <p:spPr bwMode="auto">
            <a:xfrm>
              <a:off x="1950" y="2784"/>
              <a:ext cx="1216"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444" tIns="22578" rIns="56444" bIns="22578">
              <a:spAutoFit/>
            </a:bodyPr>
            <a:lstStyle>
              <a:lvl1pPr marL="381000" indent="-381000" defTabSz="152400">
                <a:defRPr>
                  <a:solidFill>
                    <a:schemeClr val="tx1"/>
                  </a:solidFill>
                  <a:latin typeface="Arial" panose="020B0604020202020204" pitchFamily="34" charset="0"/>
                </a:defRPr>
              </a:lvl1pPr>
              <a:lvl2pPr marL="952500" indent="-381000" defTabSz="152400">
                <a:defRPr>
                  <a:solidFill>
                    <a:schemeClr val="tx1"/>
                  </a:solidFill>
                  <a:latin typeface="Arial" panose="020B0604020202020204" pitchFamily="34" charset="0"/>
                </a:defRPr>
              </a:lvl2pPr>
              <a:lvl3pPr marL="1524000" indent="-381000" defTabSz="152400">
                <a:defRPr>
                  <a:solidFill>
                    <a:schemeClr val="tx1"/>
                  </a:solidFill>
                  <a:latin typeface="Arial" panose="020B0604020202020204" pitchFamily="34" charset="0"/>
                </a:defRPr>
              </a:lvl3pPr>
              <a:lvl4pPr marL="2095500" indent="-381000" defTabSz="152400">
                <a:defRPr>
                  <a:solidFill>
                    <a:schemeClr val="tx1"/>
                  </a:solidFill>
                  <a:latin typeface="Arial" panose="020B0604020202020204" pitchFamily="34" charset="0"/>
                </a:defRPr>
              </a:lvl4pPr>
              <a:lvl5pPr marL="2667000" indent="-381000" defTabSz="152400">
                <a:defRPr>
                  <a:solidFill>
                    <a:schemeClr val="tx1"/>
                  </a:solidFill>
                  <a:latin typeface="Arial" panose="020B0604020202020204" pitchFamily="34" charset="0"/>
                </a:defRPr>
              </a:lvl5pPr>
              <a:lvl6pPr marL="3124200" indent="-381000" defTabSz="152400" fontAlgn="base">
                <a:spcBef>
                  <a:spcPct val="0"/>
                </a:spcBef>
                <a:spcAft>
                  <a:spcPct val="0"/>
                </a:spcAft>
                <a:defRPr>
                  <a:solidFill>
                    <a:schemeClr val="tx1"/>
                  </a:solidFill>
                  <a:latin typeface="Arial" panose="020B0604020202020204" pitchFamily="34" charset="0"/>
                </a:defRPr>
              </a:lvl6pPr>
              <a:lvl7pPr marL="3581400" indent="-381000" defTabSz="152400" fontAlgn="base">
                <a:spcBef>
                  <a:spcPct val="0"/>
                </a:spcBef>
                <a:spcAft>
                  <a:spcPct val="0"/>
                </a:spcAft>
                <a:defRPr>
                  <a:solidFill>
                    <a:schemeClr val="tx1"/>
                  </a:solidFill>
                  <a:latin typeface="Arial" panose="020B0604020202020204" pitchFamily="34" charset="0"/>
                </a:defRPr>
              </a:lvl7pPr>
              <a:lvl8pPr marL="4038600" indent="-381000" defTabSz="152400" fontAlgn="base">
                <a:spcBef>
                  <a:spcPct val="0"/>
                </a:spcBef>
                <a:spcAft>
                  <a:spcPct val="0"/>
                </a:spcAft>
                <a:defRPr>
                  <a:solidFill>
                    <a:schemeClr val="tx1"/>
                  </a:solidFill>
                  <a:latin typeface="Arial" panose="020B0604020202020204" pitchFamily="34" charset="0"/>
                </a:defRPr>
              </a:lvl8pPr>
              <a:lvl9pPr marL="4495800" indent="-381000" defTabSz="152400" fontAlgn="base">
                <a:spcBef>
                  <a:spcPct val="0"/>
                </a:spcBef>
                <a:spcAft>
                  <a:spcPct val="0"/>
                </a:spcAft>
                <a:defRPr>
                  <a:solidFill>
                    <a:schemeClr val="tx1"/>
                  </a:solidFill>
                  <a:latin typeface="Arial" panose="020B0604020202020204" pitchFamily="34" charset="0"/>
                </a:defRPr>
              </a:lvl9pPr>
            </a:lstStyle>
            <a:p>
              <a:pPr algn="ctr">
                <a:lnSpc>
                  <a:spcPct val="90000"/>
                </a:lnSpc>
                <a:spcBef>
                  <a:spcPct val="45000"/>
                </a:spcBef>
              </a:pPr>
              <a:r>
                <a:rPr lang="it-IT" altLang="it-IT" sz="2489">
                  <a:solidFill>
                    <a:srgbClr val="FFFFFF"/>
                  </a:solidFill>
                </a:rPr>
                <a:t>SPECT</a:t>
              </a:r>
            </a:p>
          </p:txBody>
        </p:sp>
      </p:grpSp>
      <p:sp>
        <p:nvSpPr>
          <p:cNvPr id="44050" name="Line 18">
            <a:extLst>
              <a:ext uri="{FF2B5EF4-FFF2-40B4-BE49-F238E27FC236}">
                <a16:creationId xmlns:a16="http://schemas.microsoft.com/office/drawing/2014/main" id="{76AD3D33-158B-4678-9E9A-544D3073A527}"/>
              </a:ext>
            </a:extLst>
          </p:cNvPr>
          <p:cNvSpPr>
            <a:spLocks noChangeShapeType="1"/>
          </p:cNvSpPr>
          <p:nvPr/>
        </p:nvSpPr>
        <p:spPr bwMode="auto">
          <a:xfrm>
            <a:off x="1083733" y="5111044"/>
            <a:ext cx="0" cy="163689"/>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44051" name="Line 19">
            <a:extLst>
              <a:ext uri="{FF2B5EF4-FFF2-40B4-BE49-F238E27FC236}">
                <a16:creationId xmlns:a16="http://schemas.microsoft.com/office/drawing/2014/main" id="{FC533037-5CFF-4CF3-8EE1-CFBA2471430E}"/>
              </a:ext>
            </a:extLst>
          </p:cNvPr>
          <p:cNvSpPr>
            <a:spLocks noChangeShapeType="1"/>
          </p:cNvSpPr>
          <p:nvPr/>
        </p:nvSpPr>
        <p:spPr bwMode="auto">
          <a:xfrm>
            <a:off x="2438400" y="5111044"/>
            <a:ext cx="0" cy="163689"/>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44052" name="Line 20">
            <a:extLst>
              <a:ext uri="{FF2B5EF4-FFF2-40B4-BE49-F238E27FC236}">
                <a16:creationId xmlns:a16="http://schemas.microsoft.com/office/drawing/2014/main" id="{551187E9-F2C3-4214-A44C-4F45FE2A62E7}"/>
              </a:ext>
            </a:extLst>
          </p:cNvPr>
          <p:cNvSpPr>
            <a:spLocks noChangeShapeType="1"/>
          </p:cNvSpPr>
          <p:nvPr/>
        </p:nvSpPr>
        <p:spPr bwMode="auto">
          <a:xfrm>
            <a:off x="3609622" y="5111044"/>
            <a:ext cx="0" cy="163689"/>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44053" name="Rectangle 21">
            <a:extLst>
              <a:ext uri="{FF2B5EF4-FFF2-40B4-BE49-F238E27FC236}">
                <a16:creationId xmlns:a16="http://schemas.microsoft.com/office/drawing/2014/main" id="{A7120ED7-A123-4E1D-A1F8-91B8084E6C43}"/>
              </a:ext>
            </a:extLst>
          </p:cNvPr>
          <p:cNvSpPr>
            <a:spLocks noChangeArrowheads="1"/>
          </p:cNvSpPr>
          <p:nvPr/>
        </p:nvSpPr>
        <p:spPr bwMode="auto">
          <a:xfrm>
            <a:off x="7213600" y="2644422"/>
            <a:ext cx="2257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44054" name="Rectangle 22">
            <a:extLst>
              <a:ext uri="{FF2B5EF4-FFF2-40B4-BE49-F238E27FC236}">
                <a16:creationId xmlns:a16="http://schemas.microsoft.com/office/drawing/2014/main" id="{FC3535AF-C09D-411D-8619-C599E1ECC944}"/>
              </a:ext>
            </a:extLst>
          </p:cNvPr>
          <p:cNvSpPr>
            <a:spLocks noChangeArrowheads="1"/>
          </p:cNvSpPr>
          <p:nvPr/>
        </p:nvSpPr>
        <p:spPr bwMode="auto">
          <a:xfrm>
            <a:off x="6671733" y="2644422"/>
            <a:ext cx="2257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44055" name="Rectangle 23">
            <a:extLst>
              <a:ext uri="{FF2B5EF4-FFF2-40B4-BE49-F238E27FC236}">
                <a16:creationId xmlns:a16="http://schemas.microsoft.com/office/drawing/2014/main" id="{81E6F3F0-990F-467A-AB8E-15B910B88683}"/>
              </a:ext>
            </a:extLst>
          </p:cNvPr>
          <p:cNvSpPr>
            <a:spLocks noChangeArrowheads="1"/>
          </p:cNvSpPr>
          <p:nvPr/>
        </p:nvSpPr>
        <p:spPr bwMode="auto">
          <a:xfrm>
            <a:off x="6457244" y="2644422"/>
            <a:ext cx="2257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44056" name="Line 24">
            <a:extLst>
              <a:ext uri="{FF2B5EF4-FFF2-40B4-BE49-F238E27FC236}">
                <a16:creationId xmlns:a16="http://schemas.microsoft.com/office/drawing/2014/main" id="{618FB368-ACAD-4062-B1D1-4C5CF6359B0C}"/>
              </a:ext>
            </a:extLst>
          </p:cNvPr>
          <p:cNvSpPr>
            <a:spLocks noChangeShapeType="1"/>
          </p:cNvSpPr>
          <p:nvPr/>
        </p:nvSpPr>
        <p:spPr bwMode="auto">
          <a:xfrm>
            <a:off x="5819422" y="3242733"/>
            <a:ext cx="0" cy="558800"/>
          </a:xfrm>
          <a:prstGeom prst="line">
            <a:avLst/>
          </a:prstGeom>
          <a:noFill/>
          <a:ln w="508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44057" name="Rectangle 25">
            <a:extLst>
              <a:ext uri="{FF2B5EF4-FFF2-40B4-BE49-F238E27FC236}">
                <a16:creationId xmlns:a16="http://schemas.microsoft.com/office/drawing/2014/main" id="{A71707B4-293F-48F5-873C-C134621C72D7}"/>
              </a:ext>
            </a:extLst>
          </p:cNvPr>
          <p:cNvSpPr>
            <a:spLocks noChangeArrowheads="1"/>
          </p:cNvSpPr>
          <p:nvPr/>
        </p:nvSpPr>
        <p:spPr bwMode="auto">
          <a:xfrm>
            <a:off x="3984978" y="2204156"/>
            <a:ext cx="3691467" cy="86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444" tIns="22578" rIns="56444" bIns="22578">
            <a:spAutoFit/>
          </a:bodyPr>
          <a:lstStyle>
            <a:lvl1pPr marL="381000" indent="-381000" defTabSz="152400">
              <a:defRPr>
                <a:solidFill>
                  <a:schemeClr val="tx1"/>
                </a:solidFill>
                <a:latin typeface="Arial" panose="020B0604020202020204" pitchFamily="34" charset="0"/>
              </a:defRPr>
            </a:lvl1pPr>
            <a:lvl2pPr marL="952500" indent="-381000" defTabSz="152400">
              <a:defRPr>
                <a:solidFill>
                  <a:schemeClr val="tx1"/>
                </a:solidFill>
                <a:latin typeface="Arial" panose="020B0604020202020204" pitchFamily="34" charset="0"/>
              </a:defRPr>
            </a:lvl2pPr>
            <a:lvl3pPr marL="1524000" indent="-381000" defTabSz="152400">
              <a:defRPr>
                <a:solidFill>
                  <a:schemeClr val="tx1"/>
                </a:solidFill>
                <a:latin typeface="Arial" panose="020B0604020202020204" pitchFamily="34" charset="0"/>
              </a:defRPr>
            </a:lvl3pPr>
            <a:lvl4pPr marL="2095500" indent="-381000" defTabSz="152400">
              <a:defRPr>
                <a:solidFill>
                  <a:schemeClr val="tx1"/>
                </a:solidFill>
                <a:latin typeface="Arial" panose="020B0604020202020204" pitchFamily="34" charset="0"/>
              </a:defRPr>
            </a:lvl4pPr>
            <a:lvl5pPr marL="2667000" indent="-381000" defTabSz="152400">
              <a:defRPr>
                <a:solidFill>
                  <a:schemeClr val="tx1"/>
                </a:solidFill>
                <a:latin typeface="Arial" panose="020B0604020202020204" pitchFamily="34" charset="0"/>
              </a:defRPr>
            </a:lvl5pPr>
            <a:lvl6pPr marL="3124200" indent="-381000" defTabSz="152400" fontAlgn="base">
              <a:spcBef>
                <a:spcPct val="0"/>
              </a:spcBef>
              <a:spcAft>
                <a:spcPct val="0"/>
              </a:spcAft>
              <a:defRPr>
                <a:solidFill>
                  <a:schemeClr val="tx1"/>
                </a:solidFill>
                <a:latin typeface="Arial" panose="020B0604020202020204" pitchFamily="34" charset="0"/>
              </a:defRPr>
            </a:lvl6pPr>
            <a:lvl7pPr marL="3581400" indent="-381000" defTabSz="152400" fontAlgn="base">
              <a:spcBef>
                <a:spcPct val="0"/>
              </a:spcBef>
              <a:spcAft>
                <a:spcPct val="0"/>
              </a:spcAft>
              <a:defRPr>
                <a:solidFill>
                  <a:schemeClr val="tx1"/>
                </a:solidFill>
                <a:latin typeface="Arial" panose="020B0604020202020204" pitchFamily="34" charset="0"/>
              </a:defRPr>
            </a:lvl7pPr>
            <a:lvl8pPr marL="4038600" indent="-381000" defTabSz="152400" fontAlgn="base">
              <a:spcBef>
                <a:spcPct val="0"/>
              </a:spcBef>
              <a:spcAft>
                <a:spcPct val="0"/>
              </a:spcAft>
              <a:defRPr>
                <a:solidFill>
                  <a:schemeClr val="tx1"/>
                </a:solidFill>
                <a:latin typeface="Arial" panose="020B0604020202020204" pitchFamily="34" charset="0"/>
              </a:defRPr>
            </a:lvl8pPr>
            <a:lvl9pPr marL="4495800" indent="-381000" defTabSz="152400" fontAlgn="base">
              <a:spcBef>
                <a:spcPct val="0"/>
              </a:spcBef>
              <a:spcAft>
                <a:spcPct val="0"/>
              </a:spcAft>
              <a:defRPr>
                <a:solidFill>
                  <a:schemeClr val="tx1"/>
                </a:solidFill>
                <a:latin typeface="Arial" panose="020B0604020202020204" pitchFamily="34" charset="0"/>
              </a:defRPr>
            </a:lvl9pPr>
          </a:lstStyle>
          <a:p>
            <a:pPr algn="ctr"/>
            <a:r>
              <a:rPr lang="it-IT" altLang="it-IT" sz="1778">
                <a:solidFill>
                  <a:srgbClr val="FFFFFF"/>
                </a:solidFill>
              </a:rPr>
              <a:t>Sestamibi o</a:t>
            </a:r>
          </a:p>
          <a:p>
            <a:pPr algn="ctr"/>
            <a:r>
              <a:rPr lang="it-IT" altLang="it-IT" sz="1778">
                <a:solidFill>
                  <a:srgbClr val="FFFFFF"/>
                </a:solidFill>
              </a:rPr>
              <a:t>Tetrofosmina</a:t>
            </a:r>
          </a:p>
          <a:p>
            <a:pPr algn="ctr"/>
            <a:r>
              <a:rPr lang="it-IT" altLang="it-IT" sz="1778">
                <a:solidFill>
                  <a:srgbClr val="FFFFFF"/>
                </a:solidFill>
              </a:rPr>
              <a:t>(30 mCi e.v.)</a:t>
            </a:r>
          </a:p>
        </p:txBody>
      </p:sp>
      <p:grpSp>
        <p:nvGrpSpPr>
          <p:cNvPr id="44060" name="Group 28">
            <a:extLst>
              <a:ext uri="{FF2B5EF4-FFF2-40B4-BE49-F238E27FC236}">
                <a16:creationId xmlns:a16="http://schemas.microsoft.com/office/drawing/2014/main" id="{4E31B149-E5C2-4847-8EB8-B5216A587DFE}"/>
              </a:ext>
            </a:extLst>
          </p:cNvPr>
          <p:cNvGrpSpPr>
            <a:grpSpLocks/>
          </p:cNvGrpSpPr>
          <p:nvPr/>
        </p:nvGrpSpPr>
        <p:grpSpPr bwMode="auto">
          <a:xfrm>
            <a:off x="4876800" y="3979333"/>
            <a:ext cx="1721556" cy="1117600"/>
            <a:chOff x="3456" y="2550"/>
            <a:chExt cx="1220" cy="792"/>
          </a:xfrm>
        </p:grpSpPr>
        <p:sp>
          <p:nvSpPr>
            <p:cNvPr id="44058" name="Rectangle 26">
              <a:extLst>
                <a:ext uri="{FF2B5EF4-FFF2-40B4-BE49-F238E27FC236}">
                  <a16:creationId xmlns:a16="http://schemas.microsoft.com/office/drawing/2014/main" id="{500C7C3C-82D8-4B61-B735-DF6BFA734FC6}"/>
                </a:ext>
              </a:extLst>
            </p:cNvPr>
            <p:cNvSpPr>
              <a:spLocks noChangeArrowheads="1"/>
            </p:cNvSpPr>
            <p:nvPr/>
          </p:nvSpPr>
          <p:spPr bwMode="auto">
            <a:xfrm>
              <a:off x="3456" y="2550"/>
              <a:ext cx="1220" cy="792"/>
            </a:xfrm>
            <a:prstGeom prst="rect">
              <a:avLst/>
            </a:prstGeom>
            <a:solidFill>
              <a:srgbClr val="676767"/>
            </a:solidFill>
            <a:ln w="254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44059" name="Rectangle 27">
              <a:extLst>
                <a:ext uri="{FF2B5EF4-FFF2-40B4-BE49-F238E27FC236}">
                  <a16:creationId xmlns:a16="http://schemas.microsoft.com/office/drawing/2014/main" id="{7A211E0A-9288-4D22-A6B3-AE01D61382C5}"/>
                </a:ext>
              </a:extLst>
            </p:cNvPr>
            <p:cNvSpPr>
              <a:spLocks noChangeArrowheads="1"/>
            </p:cNvSpPr>
            <p:nvPr/>
          </p:nvSpPr>
          <p:spPr bwMode="auto">
            <a:xfrm>
              <a:off x="3468" y="2767"/>
              <a:ext cx="12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444" tIns="22578" rIns="56444" bIns="22578">
              <a:spAutoFit/>
            </a:bodyPr>
            <a:lstStyle>
              <a:lvl1pPr marL="381000" indent="-381000" defTabSz="152400">
                <a:defRPr>
                  <a:solidFill>
                    <a:schemeClr val="tx1"/>
                  </a:solidFill>
                  <a:latin typeface="Arial" panose="020B0604020202020204" pitchFamily="34" charset="0"/>
                </a:defRPr>
              </a:lvl1pPr>
              <a:lvl2pPr marL="952500" indent="-381000" defTabSz="152400">
                <a:defRPr>
                  <a:solidFill>
                    <a:schemeClr val="tx1"/>
                  </a:solidFill>
                  <a:latin typeface="Arial" panose="020B0604020202020204" pitchFamily="34" charset="0"/>
                </a:defRPr>
              </a:lvl2pPr>
              <a:lvl3pPr marL="1524000" indent="-381000" defTabSz="152400">
                <a:defRPr>
                  <a:solidFill>
                    <a:schemeClr val="tx1"/>
                  </a:solidFill>
                  <a:latin typeface="Arial" panose="020B0604020202020204" pitchFamily="34" charset="0"/>
                </a:defRPr>
              </a:lvl3pPr>
              <a:lvl4pPr marL="2095500" indent="-381000" defTabSz="152400">
                <a:defRPr>
                  <a:solidFill>
                    <a:schemeClr val="tx1"/>
                  </a:solidFill>
                  <a:latin typeface="Arial" panose="020B0604020202020204" pitchFamily="34" charset="0"/>
                </a:defRPr>
              </a:lvl4pPr>
              <a:lvl5pPr marL="2667000" indent="-381000" defTabSz="152400">
                <a:defRPr>
                  <a:solidFill>
                    <a:schemeClr val="tx1"/>
                  </a:solidFill>
                  <a:latin typeface="Arial" panose="020B0604020202020204" pitchFamily="34" charset="0"/>
                </a:defRPr>
              </a:lvl5pPr>
              <a:lvl6pPr marL="3124200" indent="-381000" defTabSz="152400" fontAlgn="base">
                <a:spcBef>
                  <a:spcPct val="0"/>
                </a:spcBef>
                <a:spcAft>
                  <a:spcPct val="0"/>
                </a:spcAft>
                <a:defRPr>
                  <a:solidFill>
                    <a:schemeClr val="tx1"/>
                  </a:solidFill>
                  <a:latin typeface="Arial" panose="020B0604020202020204" pitchFamily="34" charset="0"/>
                </a:defRPr>
              </a:lvl6pPr>
              <a:lvl7pPr marL="3581400" indent="-381000" defTabSz="152400" fontAlgn="base">
                <a:spcBef>
                  <a:spcPct val="0"/>
                </a:spcBef>
                <a:spcAft>
                  <a:spcPct val="0"/>
                </a:spcAft>
                <a:defRPr>
                  <a:solidFill>
                    <a:schemeClr val="tx1"/>
                  </a:solidFill>
                  <a:latin typeface="Arial" panose="020B0604020202020204" pitchFamily="34" charset="0"/>
                </a:defRPr>
              </a:lvl7pPr>
              <a:lvl8pPr marL="4038600" indent="-381000" defTabSz="152400" fontAlgn="base">
                <a:spcBef>
                  <a:spcPct val="0"/>
                </a:spcBef>
                <a:spcAft>
                  <a:spcPct val="0"/>
                </a:spcAft>
                <a:defRPr>
                  <a:solidFill>
                    <a:schemeClr val="tx1"/>
                  </a:solidFill>
                  <a:latin typeface="Arial" panose="020B0604020202020204" pitchFamily="34" charset="0"/>
                </a:defRPr>
              </a:lvl8pPr>
              <a:lvl9pPr marL="4495800" indent="-381000" defTabSz="152400" fontAlgn="base">
                <a:spcBef>
                  <a:spcPct val="0"/>
                </a:spcBef>
                <a:spcAft>
                  <a:spcPct val="0"/>
                </a:spcAft>
                <a:defRPr>
                  <a:solidFill>
                    <a:schemeClr val="tx1"/>
                  </a:solidFill>
                  <a:latin typeface="Arial" panose="020B0604020202020204" pitchFamily="34" charset="0"/>
                </a:defRPr>
              </a:lvl9pPr>
            </a:lstStyle>
            <a:p>
              <a:pPr algn="ctr">
                <a:lnSpc>
                  <a:spcPct val="90000"/>
                </a:lnSpc>
                <a:spcBef>
                  <a:spcPct val="45000"/>
                </a:spcBef>
              </a:pPr>
              <a:r>
                <a:rPr lang="it-IT" altLang="it-IT" sz="2844">
                  <a:solidFill>
                    <a:srgbClr val="FFFFFF"/>
                  </a:solidFill>
                </a:rPr>
                <a:t>Riposo</a:t>
              </a:r>
            </a:p>
          </p:txBody>
        </p:sp>
      </p:grpSp>
      <p:grpSp>
        <p:nvGrpSpPr>
          <p:cNvPr id="44063" name="Group 31">
            <a:extLst>
              <a:ext uri="{FF2B5EF4-FFF2-40B4-BE49-F238E27FC236}">
                <a16:creationId xmlns:a16="http://schemas.microsoft.com/office/drawing/2014/main" id="{ED9E7398-0470-4A97-9FE3-A09A192EE54D}"/>
              </a:ext>
            </a:extLst>
          </p:cNvPr>
          <p:cNvGrpSpPr>
            <a:grpSpLocks/>
          </p:cNvGrpSpPr>
          <p:nvPr/>
        </p:nvGrpSpPr>
        <p:grpSpPr bwMode="auto">
          <a:xfrm>
            <a:off x="6733822" y="3979333"/>
            <a:ext cx="1732844" cy="1117600"/>
            <a:chOff x="4772" y="2550"/>
            <a:chExt cx="1228" cy="792"/>
          </a:xfrm>
        </p:grpSpPr>
        <p:sp>
          <p:nvSpPr>
            <p:cNvPr id="44061" name="Rectangle 29">
              <a:extLst>
                <a:ext uri="{FF2B5EF4-FFF2-40B4-BE49-F238E27FC236}">
                  <a16:creationId xmlns:a16="http://schemas.microsoft.com/office/drawing/2014/main" id="{5A9731EE-9878-4B3A-968B-52F92B57FBD3}"/>
                </a:ext>
              </a:extLst>
            </p:cNvPr>
            <p:cNvSpPr>
              <a:spLocks noChangeArrowheads="1"/>
            </p:cNvSpPr>
            <p:nvPr/>
          </p:nvSpPr>
          <p:spPr bwMode="auto">
            <a:xfrm>
              <a:off x="4780" y="2550"/>
              <a:ext cx="1220" cy="792"/>
            </a:xfrm>
            <a:prstGeom prst="rect">
              <a:avLst/>
            </a:prstGeom>
            <a:solidFill>
              <a:srgbClr val="676767"/>
            </a:solidFill>
            <a:ln w="254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44062" name="Rectangle 30">
              <a:extLst>
                <a:ext uri="{FF2B5EF4-FFF2-40B4-BE49-F238E27FC236}">
                  <a16:creationId xmlns:a16="http://schemas.microsoft.com/office/drawing/2014/main" id="{B4CC9924-9932-4618-A00C-8FB651D60533}"/>
                </a:ext>
              </a:extLst>
            </p:cNvPr>
            <p:cNvSpPr>
              <a:spLocks noChangeArrowheads="1"/>
            </p:cNvSpPr>
            <p:nvPr/>
          </p:nvSpPr>
          <p:spPr bwMode="auto">
            <a:xfrm>
              <a:off x="4772" y="2784"/>
              <a:ext cx="1216"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444" tIns="22578" rIns="56444" bIns="22578">
              <a:spAutoFit/>
            </a:bodyPr>
            <a:lstStyle>
              <a:lvl1pPr marL="381000" indent="-381000" defTabSz="152400">
                <a:defRPr>
                  <a:solidFill>
                    <a:schemeClr val="tx1"/>
                  </a:solidFill>
                  <a:latin typeface="Arial" panose="020B0604020202020204" pitchFamily="34" charset="0"/>
                </a:defRPr>
              </a:lvl1pPr>
              <a:lvl2pPr marL="952500" indent="-381000" defTabSz="152400">
                <a:defRPr>
                  <a:solidFill>
                    <a:schemeClr val="tx1"/>
                  </a:solidFill>
                  <a:latin typeface="Arial" panose="020B0604020202020204" pitchFamily="34" charset="0"/>
                </a:defRPr>
              </a:lvl2pPr>
              <a:lvl3pPr marL="1524000" indent="-381000" defTabSz="152400">
                <a:defRPr>
                  <a:solidFill>
                    <a:schemeClr val="tx1"/>
                  </a:solidFill>
                  <a:latin typeface="Arial" panose="020B0604020202020204" pitchFamily="34" charset="0"/>
                </a:defRPr>
              </a:lvl3pPr>
              <a:lvl4pPr marL="2095500" indent="-381000" defTabSz="152400">
                <a:defRPr>
                  <a:solidFill>
                    <a:schemeClr val="tx1"/>
                  </a:solidFill>
                  <a:latin typeface="Arial" panose="020B0604020202020204" pitchFamily="34" charset="0"/>
                </a:defRPr>
              </a:lvl4pPr>
              <a:lvl5pPr marL="2667000" indent="-381000" defTabSz="152400">
                <a:defRPr>
                  <a:solidFill>
                    <a:schemeClr val="tx1"/>
                  </a:solidFill>
                  <a:latin typeface="Arial" panose="020B0604020202020204" pitchFamily="34" charset="0"/>
                </a:defRPr>
              </a:lvl5pPr>
              <a:lvl6pPr marL="3124200" indent="-381000" defTabSz="152400" fontAlgn="base">
                <a:spcBef>
                  <a:spcPct val="0"/>
                </a:spcBef>
                <a:spcAft>
                  <a:spcPct val="0"/>
                </a:spcAft>
                <a:defRPr>
                  <a:solidFill>
                    <a:schemeClr val="tx1"/>
                  </a:solidFill>
                  <a:latin typeface="Arial" panose="020B0604020202020204" pitchFamily="34" charset="0"/>
                </a:defRPr>
              </a:lvl6pPr>
              <a:lvl7pPr marL="3581400" indent="-381000" defTabSz="152400" fontAlgn="base">
                <a:spcBef>
                  <a:spcPct val="0"/>
                </a:spcBef>
                <a:spcAft>
                  <a:spcPct val="0"/>
                </a:spcAft>
                <a:defRPr>
                  <a:solidFill>
                    <a:schemeClr val="tx1"/>
                  </a:solidFill>
                  <a:latin typeface="Arial" panose="020B0604020202020204" pitchFamily="34" charset="0"/>
                </a:defRPr>
              </a:lvl7pPr>
              <a:lvl8pPr marL="4038600" indent="-381000" defTabSz="152400" fontAlgn="base">
                <a:spcBef>
                  <a:spcPct val="0"/>
                </a:spcBef>
                <a:spcAft>
                  <a:spcPct val="0"/>
                </a:spcAft>
                <a:defRPr>
                  <a:solidFill>
                    <a:schemeClr val="tx1"/>
                  </a:solidFill>
                  <a:latin typeface="Arial" panose="020B0604020202020204" pitchFamily="34" charset="0"/>
                </a:defRPr>
              </a:lvl8pPr>
              <a:lvl9pPr marL="4495800" indent="-381000" defTabSz="152400" fontAlgn="base">
                <a:spcBef>
                  <a:spcPct val="0"/>
                </a:spcBef>
                <a:spcAft>
                  <a:spcPct val="0"/>
                </a:spcAft>
                <a:defRPr>
                  <a:solidFill>
                    <a:schemeClr val="tx1"/>
                  </a:solidFill>
                  <a:latin typeface="Arial" panose="020B0604020202020204" pitchFamily="34" charset="0"/>
                </a:defRPr>
              </a:lvl9pPr>
            </a:lstStyle>
            <a:p>
              <a:pPr algn="ctr">
                <a:lnSpc>
                  <a:spcPct val="90000"/>
                </a:lnSpc>
                <a:spcBef>
                  <a:spcPct val="45000"/>
                </a:spcBef>
              </a:pPr>
              <a:r>
                <a:rPr lang="it-IT" altLang="it-IT" sz="2489">
                  <a:solidFill>
                    <a:srgbClr val="FFFFFF"/>
                  </a:solidFill>
                </a:rPr>
                <a:t>SPECT</a:t>
              </a:r>
            </a:p>
          </p:txBody>
        </p:sp>
      </p:grpSp>
      <p:sp>
        <p:nvSpPr>
          <p:cNvPr id="44064" name="Line 32">
            <a:extLst>
              <a:ext uri="{FF2B5EF4-FFF2-40B4-BE49-F238E27FC236}">
                <a16:creationId xmlns:a16="http://schemas.microsoft.com/office/drawing/2014/main" id="{8F6EE8D3-4735-4720-BE71-1D6B48DF9C5C}"/>
              </a:ext>
            </a:extLst>
          </p:cNvPr>
          <p:cNvSpPr>
            <a:spLocks noChangeShapeType="1"/>
          </p:cNvSpPr>
          <p:nvPr/>
        </p:nvSpPr>
        <p:spPr bwMode="auto">
          <a:xfrm>
            <a:off x="5737578" y="5111044"/>
            <a:ext cx="0" cy="163689"/>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44065" name="Line 33">
            <a:extLst>
              <a:ext uri="{FF2B5EF4-FFF2-40B4-BE49-F238E27FC236}">
                <a16:creationId xmlns:a16="http://schemas.microsoft.com/office/drawing/2014/main" id="{F0851856-8CD4-4AD0-A86E-3A9603CCD82E}"/>
              </a:ext>
            </a:extLst>
          </p:cNvPr>
          <p:cNvSpPr>
            <a:spLocks noChangeShapeType="1"/>
          </p:cNvSpPr>
          <p:nvPr/>
        </p:nvSpPr>
        <p:spPr bwMode="auto">
          <a:xfrm>
            <a:off x="7605889" y="5111044"/>
            <a:ext cx="0" cy="163689"/>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44066" name="Rectangle 34">
            <a:extLst>
              <a:ext uri="{FF2B5EF4-FFF2-40B4-BE49-F238E27FC236}">
                <a16:creationId xmlns:a16="http://schemas.microsoft.com/office/drawing/2014/main" id="{DE070A5A-3615-48DB-A987-25F97053F174}"/>
              </a:ext>
            </a:extLst>
          </p:cNvPr>
          <p:cNvSpPr>
            <a:spLocks noChangeArrowheads="1"/>
          </p:cNvSpPr>
          <p:nvPr/>
        </p:nvSpPr>
        <p:spPr bwMode="auto">
          <a:xfrm>
            <a:off x="4330701" y="5884333"/>
            <a:ext cx="845703" cy="31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nSpc>
                <a:spcPct val="87000"/>
              </a:lnSpc>
            </a:pPr>
            <a:r>
              <a:rPr lang="it-IT" altLang="it-IT" sz="1778">
                <a:solidFill>
                  <a:srgbClr val="FFFFFF"/>
                </a:solidFill>
              </a:rPr>
              <a:t>Tempo</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687806B7-34F9-42F5-980E-98370014B2B7}"/>
              </a:ext>
            </a:extLst>
          </p:cNvPr>
          <p:cNvSpPr>
            <a:spLocks noChangeArrowheads="1"/>
          </p:cNvSpPr>
          <p:nvPr/>
        </p:nvSpPr>
        <p:spPr bwMode="auto">
          <a:xfrm>
            <a:off x="1823155" y="5341056"/>
            <a:ext cx="7134578" cy="43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444" tIns="22578" rIns="56444" bIns="22578">
            <a:spAutoFit/>
          </a:bodyPr>
          <a:lstStyle>
            <a:lvl1pPr marL="381000" indent="-381000" defTabSz="152400">
              <a:defRPr>
                <a:solidFill>
                  <a:schemeClr val="tx1"/>
                </a:solidFill>
                <a:latin typeface="Arial" panose="020B0604020202020204" pitchFamily="34" charset="0"/>
              </a:defRPr>
            </a:lvl1pPr>
            <a:lvl2pPr marL="952500" indent="-381000" defTabSz="152400">
              <a:defRPr>
                <a:solidFill>
                  <a:schemeClr val="tx1"/>
                </a:solidFill>
                <a:latin typeface="Arial" panose="020B0604020202020204" pitchFamily="34" charset="0"/>
              </a:defRPr>
            </a:lvl2pPr>
            <a:lvl3pPr marL="1524000" indent="-381000" defTabSz="152400">
              <a:defRPr>
                <a:solidFill>
                  <a:schemeClr val="tx1"/>
                </a:solidFill>
                <a:latin typeface="Arial" panose="020B0604020202020204" pitchFamily="34" charset="0"/>
              </a:defRPr>
            </a:lvl3pPr>
            <a:lvl4pPr marL="2095500" indent="-381000" defTabSz="152400">
              <a:defRPr>
                <a:solidFill>
                  <a:schemeClr val="tx1"/>
                </a:solidFill>
                <a:latin typeface="Arial" panose="020B0604020202020204" pitchFamily="34" charset="0"/>
              </a:defRPr>
            </a:lvl4pPr>
            <a:lvl5pPr marL="2667000" indent="-381000" defTabSz="152400">
              <a:defRPr>
                <a:solidFill>
                  <a:schemeClr val="tx1"/>
                </a:solidFill>
                <a:latin typeface="Arial" panose="020B0604020202020204" pitchFamily="34" charset="0"/>
              </a:defRPr>
            </a:lvl5pPr>
            <a:lvl6pPr marL="3124200" indent="-381000" defTabSz="152400" fontAlgn="base">
              <a:spcBef>
                <a:spcPct val="0"/>
              </a:spcBef>
              <a:spcAft>
                <a:spcPct val="0"/>
              </a:spcAft>
              <a:defRPr>
                <a:solidFill>
                  <a:schemeClr val="tx1"/>
                </a:solidFill>
                <a:latin typeface="Arial" panose="020B0604020202020204" pitchFamily="34" charset="0"/>
              </a:defRPr>
            </a:lvl6pPr>
            <a:lvl7pPr marL="3581400" indent="-381000" defTabSz="152400" fontAlgn="base">
              <a:spcBef>
                <a:spcPct val="0"/>
              </a:spcBef>
              <a:spcAft>
                <a:spcPct val="0"/>
              </a:spcAft>
              <a:defRPr>
                <a:solidFill>
                  <a:schemeClr val="tx1"/>
                </a:solidFill>
                <a:latin typeface="Arial" panose="020B0604020202020204" pitchFamily="34" charset="0"/>
              </a:defRPr>
            </a:lvl7pPr>
            <a:lvl8pPr marL="4038600" indent="-381000" defTabSz="152400" fontAlgn="base">
              <a:spcBef>
                <a:spcPct val="0"/>
              </a:spcBef>
              <a:spcAft>
                <a:spcPct val="0"/>
              </a:spcAft>
              <a:defRPr>
                <a:solidFill>
                  <a:schemeClr val="tx1"/>
                </a:solidFill>
                <a:latin typeface="Arial" panose="020B0604020202020204" pitchFamily="34" charset="0"/>
              </a:defRPr>
            </a:lvl8pPr>
            <a:lvl9pPr marL="4495800" indent="-381000" defTabSz="152400" fontAlgn="base">
              <a:spcBef>
                <a:spcPct val="0"/>
              </a:spcBef>
              <a:spcAft>
                <a:spcPct val="0"/>
              </a:spcAft>
              <a:defRPr>
                <a:solidFill>
                  <a:schemeClr val="tx1"/>
                </a:solidFill>
                <a:latin typeface="Arial" panose="020B0604020202020204" pitchFamily="34" charset="0"/>
              </a:defRPr>
            </a:lvl9pPr>
          </a:lstStyle>
          <a:p>
            <a:pPr>
              <a:lnSpc>
                <a:spcPct val="90000"/>
              </a:lnSpc>
            </a:pPr>
            <a:r>
              <a:rPr lang="it-IT" altLang="it-IT" sz="1422" dirty="0">
                <a:solidFill>
                  <a:srgbClr val="FFFFFF"/>
                </a:solidFill>
              </a:rPr>
              <a:t>0										30min/1 ora 									3 ore								30/45 </a:t>
            </a:r>
            <a:r>
              <a:rPr lang="it-IT" altLang="it-IT" sz="1422" dirty="0" err="1">
                <a:solidFill>
                  <a:srgbClr val="FFFFFF"/>
                </a:solidFill>
              </a:rPr>
              <a:t>min</a:t>
            </a:r>
            <a:r>
              <a:rPr lang="it-IT" altLang="it-IT" sz="1422" dirty="0">
                <a:solidFill>
                  <a:srgbClr val="FFFFFF"/>
                </a:solidFill>
              </a:rPr>
              <a:t>								            			</a:t>
            </a:r>
          </a:p>
        </p:txBody>
      </p:sp>
      <p:sp>
        <p:nvSpPr>
          <p:cNvPr id="46083" name="Line 3">
            <a:extLst>
              <a:ext uri="{FF2B5EF4-FFF2-40B4-BE49-F238E27FC236}">
                <a16:creationId xmlns:a16="http://schemas.microsoft.com/office/drawing/2014/main" id="{486CC248-0EFC-4FC8-810F-00D5EECBA97F}"/>
              </a:ext>
            </a:extLst>
          </p:cNvPr>
          <p:cNvSpPr>
            <a:spLocks noChangeShapeType="1"/>
          </p:cNvSpPr>
          <p:nvPr/>
        </p:nvSpPr>
        <p:spPr bwMode="auto">
          <a:xfrm>
            <a:off x="1969911" y="3162300"/>
            <a:ext cx="0" cy="558800"/>
          </a:xfrm>
          <a:prstGeom prst="line">
            <a:avLst/>
          </a:prstGeom>
          <a:noFill/>
          <a:ln w="508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46084" name="Rectangle 4">
            <a:extLst>
              <a:ext uri="{FF2B5EF4-FFF2-40B4-BE49-F238E27FC236}">
                <a16:creationId xmlns:a16="http://schemas.microsoft.com/office/drawing/2014/main" id="{A854DE6C-567F-4D64-AE24-49AEC657FAEC}"/>
              </a:ext>
            </a:extLst>
          </p:cNvPr>
          <p:cNvSpPr>
            <a:spLocks noChangeArrowheads="1"/>
          </p:cNvSpPr>
          <p:nvPr/>
        </p:nvSpPr>
        <p:spPr bwMode="auto">
          <a:xfrm>
            <a:off x="191911" y="2112434"/>
            <a:ext cx="3544711" cy="86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444" tIns="22578" rIns="56444" bIns="22578">
            <a:spAutoFit/>
          </a:bodyPr>
          <a:lstStyle>
            <a:lvl1pPr marL="381000" indent="-381000" defTabSz="152400">
              <a:defRPr>
                <a:solidFill>
                  <a:schemeClr val="tx1"/>
                </a:solidFill>
                <a:latin typeface="Arial" panose="020B0604020202020204" pitchFamily="34" charset="0"/>
              </a:defRPr>
            </a:lvl1pPr>
            <a:lvl2pPr marL="952500" indent="-381000" defTabSz="152400">
              <a:defRPr>
                <a:solidFill>
                  <a:schemeClr val="tx1"/>
                </a:solidFill>
                <a:latin typeface="Arial" panose="020B0604020202020204" pitchFamily="34" charset="0"/>
              </a:defRPr>
            </a:lvl2pPr>
            <a:lvl3pPr marL="1524000" indent="-381000" defTabSz="152400">
              <a:defRPr>
                <a:solidFill>
                  <a:schemeClr val="tx1"/>
                </a:solidFill>
                <a:latin typeface="Arial" panose="020B0604020202020204" pitchFamily="34" charset="0"/>
              </a:defRPr>
            </a:lvl3pPr>
            <a:lvl4pPr marL="2095500" indent="-381000" defTabSz="152400">
              <a:defRPr>
                <a:solidFill>
                  <a:schemeClr val="tx1"/>
                </a:solidFill>
                <a:latin typeface="Arial" panose="020B0604020202020204" pitchFamily="34" charset="0"/>
              </a:defRPr>
            </a:lvl4pPr>
            <a:lvl5pPr marL="2667000" indent="-381000" defTabSz="152400">
              <a:defRPr>
                <a:solidFill>
                  <a:schemeClr val="tx1"/>
                </a:solidFill>
                <a:latin typeface="Arial" panose="020B0604020202020204" pitchFamily="34" charset="0"/>
              </a:defRPr>
            </a:lvl5pPr>
            <a:lvl6pPr marL="3124200" indent="-381000" defTabSz="152400" fontAlgn="base">
              <a:spcBef>
                <a:spcPct val="0"/>
              </a:spcBef>
              <a:spcAft>
                <a:spcPct val="0"/>
              </a:spcAft>
              <a:defRPr>
                <a:solidFill>
                  <a:schemeClr val="tx1"/>
                </a:solidFill>
                <a:latin typeface="Arial" panose="020B0604020202020204" pitchFamily="34" charset="0"/>
              </a:defRPr>
            </a:lvl6pPr>
            <a:lvl7pPr marL="3581400" indent="-381000" defTabSz="152400" fontAlgn="base">
              <a:spcBef>
                <a:spcPct val="0"/>
              </a:spcBef>
              <a:spcAft>
                <a:spcPct val="0"/>
              </a:spcAft>
              <a:defRPr>
                <a:solidFill>
                  <a:schemeClr val="tx1"/>
                </a:solidFill>
                <a:latin typeface="Arial" panose="020B0604020202020204" pitchFamily="34" charset="0"/>
              </a:defRPr>
            </a:lvl7pPr>
            <a:lvl8pPr marL="4038600" indent="-381000" defTabSz="152400" fontAlgn="base">
              <a:spcBef>
                <a:spcPct val="0"/>
              </a:spcBef>
              <a:spcAft>
                <a:spcPct val="0"/>
              </a:spcAft>
              <a:defRPr>
                <a:solidFill>
                  <a:schemeClr val="tx1"/>
                </a:solidFill>
                <a:latin typeface="Arial" panose="020B0604020202020204" pitchFamily="34" charset="0"/>
              </a:defRPr>
            </a:lvl8pPr>
            <a:lvl9pPr marL="4495800" indent="-381000" defTabSz="152400" fontAlgn="base">
              <a:spcBef>
                <a:spcPct val="0"/>
              </a:spcBef>
              <a:spcAft>
                <a:spcPct val="0"/>
              </a:spcAft>
              <a:defRPr>
                <a:solidFill>
                  <a:schemeClr val="tx1"/>
                </a:solidFill>
                <a:latin typeface="Arial" panose="020B0604020202020204" pitchFamily="34" charset="0"/>
              </a:defRPr>
            </a:lvl9pPr>
          </a:lstStyle>
          <a:p>
            <a:pPr algn="ctr"/>
            <a:r>
              <a:rPr lang="it-IT" altLang="it-IT" sz="1778">
                <a:solidFill>
                  <a:srgbClr val="FFFFFF"/>
                </a:solidFill>
              </a:rPr>
              <a:t>Sestamibi o</a:t>
            </a:r>
          </a:p>
          <a:p>
            <a:pPr algn="ctr"/>
            <a:r>
              <a:rPr lang="it-IT" altLang="it-IT" sz="1778">
                <a:solidFill>
                  <a:srgbClr val="FFFFFF"/>
                </a:solidFill>
              </a:rPr>
              <a:t>Tetrofosmina</a:t>
            </a:r>
          </a:p>
          <a:p>
            <a:pPr algn="ctr"/>
            <a:r>
              <a:rPr lang="it-IT" altLang="it-IT" sz="1778">
                <a:solidFill>
                  <a:srgbClr val="FFFFFF"/>
                </a:solidFill>
              </a:rPr>
              <a:t>(10 mCi e.v.)</a:t>
            </a:r>
          </a:p>
        </p:txBody>
      </p:sp>
      <p:sp>
        <p:nvSpPr>
          <p:cNvPr id="46085" name="Rectangle 5">
            <a:extLst>
              <a:ext uri="{FF2B5EF4-FFF2-40B4-BE49-F238E27FC236}">
                <a16:creationId xmlns:a16="http://schemas.microsoft.com/office/drawing/2014/main" id="{4F15616A-139B-430A-8513-FFC72A30C357}"/>
              </a:ext>
            </a:extLst>
          </p:cNvPr>
          <p:cNvSpPr>
            <a:spLocks noChangeArrowheads="1"/>
          </p:cNvSpPr>
          <p:nvPr/>
        </p:nvSpPr>
        <p:spPr bwMode="auto">
          <a:xfrm>
            <a:off x="1075266" y="3941234"/>
            <a:ext cx="1721556" cy="1117600"/>
          </a:xfrm>
          <a:prstGeom prst="rect">
            <a:avLst/>
          </a:prstGeom>
          <a:solidFill>
            <a:srgbClr val="676767"/>
          </a:solidFill>
          <a:ln w="254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46086" name="Rectangle 6">
            <a:extLst>
              <a:ext uri="{FF2B5EF4-FFF2-40B4-BE49-F238E27FC236}">
                <a16:creationId xmlns:a16="http://schemas.microsoft.com/office/drawing/2014/main" id="{C1A923C7-7A5B-4F55-A7D3-C2DCC58E6444}"/>
              </a:ext>
            </a:extLst>
          </p:cNvPr>
          <p:cNvSpPr>
            <a:spLocks noChangeArrowheads="1"/>
          </p:cNvSpPr>
          <p:nvPr/>
        </p:nvSpPr>
        <p:spPr bwMode="auto">
          <a:xfrm>
            <a:off x="1213555" y="4200878"/>
            <a:ext cx="1444978" cy="43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444" tIns="22578" rIns="56444" bIns="22578">
            <a:spAutoFit/>
          </a:bodyPr>
          <a:lstStyle>
            <a:lvl1pPr marL="381000" indent="-381000" defTabSz="152400">
              <a:defRPr>
                <a:solidFill>
                  <a:schemeClr val="tx1"/>
                </a:solidFill>
                <a:latin typeface="Arial" panose="020B0604020202020204" pitchFamily="34" charset="0"/>
              </a:defRPr>
            </a:lvl1pPr>
            <a:lvl2pPr marL="952500" indent="-381000" defTabSz="152400">
              <a:defRPr>
                <a:solidFill>
                  <a:schemeClr val="tx1"/>
                </a:solidFill>
                <a:latin typeface="Arial" panose="020B0604020202020204" pitchFamily="34" charset="0"/>
              </a:defRPr>
            </a:lvl2pPr>
            <a:lvl3pPr marL="1524000" indent="-381000" defTabSz="152400">
              <a:defRPr>
                <a:solidFill>
                  <a:schemeClr val="tx1"/>
                </a:solidFill>
                <a:latin typeface="Arial" panose="020B0604020202020204" pitchFamily="34" charset="0"/>
              </a:defRPr>
            </a:lvl3pPr>
            <a:lvl4pPr marL="2095500" indent="-381000" defTabSz="152400">
              <a:defRPr>
                <a:solidFill>
                  <a:schemeClr val="tx1"/>
                </a:solidFill>
                <a:latin typeface="Arial" panose="020B0604020202020204" pitchFamily="34" charset="0"/>
              </a:defRPr>
            </a:lvl4pPr>
            <a:lvl5pPr marL="2667000" indent="-381000" defTabSz="152400">
              <a:defRPr>
                <a:solidFill>
                  <a:schemeClr val="tx1"/>
                </a:solidFill>
                <a:latin typeface="Arial" panose="020B0604020202020204" pitchFamily="34" charset="0"/>
              </a:defRPr>
            </a:lvl5pPr>
            <a:lvl6pPr marL="3124200" indent="-381000" defTabSz="152400" fontAlgn="base">
              <a:spcBef>
                <a:spcPct val="0"/>
              </a:spcBef>
              <a:spcAft>
                <a:spcPct val="0"/>
              </a:spcAft>
              <a:defRPr>
                <a:solidFill>
                  <a:schemeClr val="tx1"/>
                </a:solidFill>
                <a:latin typeface="Arial" panose="020B0604020202020204" pitchFamily="34" charset="0"/>
              </a:defRPr>
            </a:lvl6pPr>
            <a:lvl7pPr marL="3581400" indent="-381000" defTabSz="152400" fontAlgn="base">
              <a:spcBef>
                <a:spcPct val="0"/>
              </a:spcBef>
              <a:spcAft>
                <a:spcPct val="0"/>
              </a:spcAft>
              <a:defRPr>
                <a:solidFill>
                  <a:schemeClr val="tx1"/>
                </a:solidFill>
                <a:latin typeface="Arial" panose="020B0604020202020204" pitchFamily="34" charset="0"/>
              </a:defRPr>
            </a:lvl7pPr>
            <a:lvl8pPr marL="4038600" indent="-381000" defTabSz="152400" fontAlgn="base">
              <a:spcBef>
                <a:spcPct val="0"/>
              </a:spcBef>
              <a:spcAft>
                <a:spcPct val="0"/>
              </a:spcAft>
              <a:defRPr>
                <a:solidFill>
                  <a:schemeClr val="tx1"/>
                </a:solidFill>
                <a:latin typeface="Arial" panose="020B0604020202020204" pitchFamily="34" charset="0"/>
              </a:defRPr>
            </a:lvl8pPr>
            <a:lvl9pPr marL="4495800" indent="-381000" defTabSz="152400" fontAlgn="base">
              <a:spcBef>
                <a:spcPct val="0"/>
              </a:spcBef>
              <a:spcAft>
                <a:spcPct val="0"/>
              </a:spcAft>
              <a:defRPr>
                <a:solidFill>
                  <a:schemeClr val="tx1"/>
                </a:solidFill>
                <a:latin typeface="Arial" panose="020B0604020202020204" pitchFamily="34" charset="0"/>
              </a:defRPr>
            </a:lvl9pPr>
          </a:lstStyle>
          <a:p>
            <a:pPr>
              <a:lnSpc>
                <a:spcPct val="90000"/>
              </a:lnSpc>
              <a:spcBef>
                <a:spcPct val="45000"/>
              </a:spcBef>
            </a:pPr>
            <a:r>
              <a:rPr lang="it-IT" altLang="it-IT" sz="2844">
                <a:solidFill>
                  <a:srgbClr val="FFFFFF"/>
                </a:solidFill>
              </a:rPr>
              <a:t>Riposo</a:t>
            </a:r>
          </a:p>
        </p:txBody>
      </p:sp>
      <p:grpSp>
        <p:nvGrpSpPr>
          <p:cNvPr id="46089" name="Group 9">
            <a:extLst>
              <a:ext uri="{FF2B5EF4-FFF2-40B4-BE49-F238E27FC236}">
                <a16:creationId xmlns:a16="http://schemas.microsoft.com/office/drawing/2014/main" id="{58B9E336-CE03-4153-A8B7-C0A34DFB2BE2}"/>
              </a:ext>
            </a:extLst>
          </p:cNvPr>
          <p:cNvGrpSpPr>
            <a:grpSpLocks/>
          </p:cNvGrpSpPr>
          <p:nvPr/>
        </p:nvGrpSpPr>
        <p:grpSpPr bwMode="auto">
          <a:xfrm>
            <a:off x="2940756" y="3924300"/>
            <a:ext cx="1732844" cy="1117600"/>
            <a:chOff x="2084" y="2511"/>
            <a:chExt cx="1228" cy="792"/>
          </a:xfrm>
        </p:grpSpPr>
        <p:sp>
          <p:nvSpPr>
            <p:cNvPr id="46087" name="Rectangle 7">
              <a:extLst>
                <a:ext uri="{FF2B5EF4-FFF2-40B4-BE49-F238E27FC236}">
                  <a16:creationId xmlns:a16="http://schemas.microsoft.com/office/drawing/2014/main" id="{44B145C3-CD46-45F0-8DF0-E653B0F9B5D5}"/>
                </a:ext>
              </a:extLst>
            </p:cNvPr>
            <p:cNvSpPr>
              <a:spLocks noChangeArrowheads="1"/>
            </p:cNvSpPr>
            <p:nvPr/>
          </p:nvSpPr>
          <p:spPr bwMode="auto">
            <a:xfrm>
              <a:off x="2092" y="2511"/>
              <a:ext cx="1220" cy="792"/>
            </a:xfrm>
            <a:prstGeom prst="rect">
              <a:avLst/>
            </a:prstGeom>
            <a:solidFill>
              <a:srgbClr val="676767"/>
            </a:solidFill>
            <a:ln w="254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46088" name="Rectangle 8">
              <a:extLst>
                <a:ext uri="{FF2B5EF4-FFF2-40B4-BE49-F238E27FC236}">
                  <a16:creationId xmlns:a16="http://schemas.microsoft.com/office/drawing/2014/main" id="{A321CFE0-9779-4B3B-AA8F-55727797383E}"/>
                </a:ext>
              </a:extLst>
            </p:cNvPr>
            <p:cNvSpPr>
              <a:spLocks noChangeArrowheads="1"/>
            </p:cNvSpPr>
            <p:nvPr/>
          </p:nvSpPr>
          <p:spPr bwMode="auto">
            <a:xfrm>
              <a:off x="2084" y="2723"/>
              <a:ext cx="1216"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444" tIns="22578" rIns="56444" bIns="22578">
              <a:spAutoFit/>
            </a:bodyPr>
            <a:lstStyle>
              <a:lvl1pPr marL="381000" indent="-381000" defTabSz="152400">
                <a:defRPr>
                  <a:solidFill>
                    <a:schemeClr val="tx1"/>
                  </a:solidFill>
                  <a:latin typeface="Arial" panose="020B0604020202020204" pitchFamily="34" charset="0"/>
                </a:defRPr>
              </a:lvl1pPr>
              <a:lvl2pPr marL="952500" indent="-381000" defTabSz="152400">
                <a:defRPr>
                  <a:solidFill>
                    <a:schemeClr val="tx1"/>
                  </a:solidFill>
                  <a:latin typeface="Arial" panose="020B0604020202020204" pitchFamily="34" charset="0"/>
                </a:defRPr>
              </a:lvl2pPr>
              <a:lvl3pPr marL="1524000" indent="-381000" defTabSz="152400">
                <a:defRPr>
                  <a:solidFill>
                    <a:schemeClr val="tx1"/>
                  </a:solidFill>
                  <a:latin typeface="Arial" panose="020B0604020202020204" pitchFamily="34" charset="0"/>
                </a:defRPr>
              </a:lvl3pPr>
              <a:lvl4pPr marL="2095500" indent="-381000" defTabSz="152400">
                <a:defRPr>
                  <a:solidFill>
                    <a:schemeClr val="tx1"/>
                  </a:solidFill>
                  <a:latin typeface="Arial" panose="020B0604020202020204" pitchFamily="34" charset="0"/>
                </a:defRPr>
              </a:lvl4pPr>
              <a:lvl5pPr marL="2667000" indent="-381000" defTabSz="152400">
                <a:defRPr>
                  <a:solidFill>
                    <a:schemeClr val="tx1"/>
                  </a:solidFill>
                  <a:latin typeface="Arial" panose="020B0604020202020204" pitchFamily="34" charset="0"/>
                </a:defRPr>
              </a:lvl5pPr>
              <a:lvl6pPr marL="3124200" indent="-381000" defTabSz="152400" fontAlgn="base">
                <a:spcBef>
                  <a:spcPct val="0"/>
                </a:spcBef>
                <a:spcAft>
                  <a:spcPct val="0"/>
                </a:spcAft>
                <a:defRPr>
                  <a:solidFill>
                    <a:schemeClr val="tx1"/>
                  </a:solidFill>
                  <a:latin typeface="Arial" panose="020B0604020202020204" pitchFamily="34" charset="0"/>
                </a:defRPr>
              </a:lvl6pPr>
              <a:lvl7pPr marL="3581400" indent="-381000" defTabSz="152400" fontAlgn="base">
                <a:spcBef>
                  <a:spcPct val="0"/>
                </a:spcBef>
                <a:spcAft>
                  <a:spcPct val="0"/>
                </a:spcAft>
                <a:defRPr>
                  <a:solidFill>
                    <a:schemeClr val="tx1"/>
                  </a:solidFill>
                  <a:latin typeface="Arial" panose="020B0604020202020204" pitchFamily="34" charset="0"/>
                </a:defRPr>
              </a:lvl7pPr>
              <a:lvl8pPr marL="4038600" indent="-381000" defTabSz="152400" fontAlgn="base">
                <a:spcBef>
                  <a:spcPct val="0"/>
                </a:spcBef>
                <a:spcAft>
                  <a:spcPct val="0"/>
                </a:spcAft>
                <a:defRPr>
                  <a:solidFill>
                    <a:schemeClr val="tx1"/>
                  </a:solidFill>
                  <a:latin typeface="Arial" panose="020B0604020202020204" pitchFamily="34" charset="0"/>
                </a:defRPr>
              </a:lvl8pPr>
              <a:lvl9pPr marL="4495800" indent="-381000" defTabSz="152400" fontAlgn="base">
                <a:spcBef>
                  <a:spcPct val="0"/>
                </a:spcBef>
                <a:spcAft>
                  <a:spcPct val="0"/>
                </a:spcAft>
                <a:defRPr>
                  <a:solidFill>
                    <a:schemeClr val="tx1"/>
                  </a:solidFill>
                  <a:latin typeface="Arial" panose="020B0604020202020204" pitchFamily="34" charset="0"/>
                </a:defRPr>
              </a:lvl9pPr>
            </a:lstStyle>
            <a:p>
              <a:pPr algn="ctr">
                <a:lnSpc>
                  <a:spcPct val="90000"/>
                </a:lnSpc>
                <a:spcBef>
                  <a:spcPct val="45000"/>
                </a:spcBef>
              </a:pPr>
              <a:r>
                <a:rPr lang="it-IT" altLang="it-IT" sz="2489">
                  <a:solidFill>
                    <a:srgbClr val="FFFFFF"/>
                  </a:solidFill>
                </a:rPr>
                <a:t>SPECT</a:t>
              </a:r>
            </a:p>
          </p:txBody>
        </p:sp>
      </p:grpSp>
      <p:sp>
        <p:nvSpPr>
          <p:cNvPr id="46090" name="Line 10">
            <a:extLst>
              <a:ext uri="{FF2B5EF4-FFF2-40B4-BE49-F238E27FC236}">
                <a16:creationId xmlns:a16="http://schemas.microsoft.com/office/drawing/2014/main" id="{2D269850-13F5-4DA6-9925-D7B5383283A0}"/>
              </a:ext>
            </a:extLst>
          </p:cNvPr>
          <p:cNvSpPr>
            <a:spLocks noChangeShapeType="1"/>
          </p:cNvSpPr>
          <p:nvPr/>
        </p:nvSpPr>
        <p:spPr bwMode="auto">
          <a:xfrm>
            <a:off x="1896533" y="5064478"/>
            <a:ext cx="0" cy="163689"/>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46091" name="Line 11">
            <a:extLst>
              <a:ext uri="{FF2B5EF4-FFF2-40B4-BE49-F238E27FC236}">
                <a16:creationId xmlns:a16="http://schemas.microsoft.com/office/drawing/2014/main" id="{A5C5441C-9F43-49B7-88A5-BDFA66A6DE37}"/>
              </a:ext>
            </a:extLst>
          </p:cNvPr>
          <p:cNvSpPr>
            <a:spLocks noChangeShapeType="1"/>
          </p:cNvSpPr>
          <p:nvPr/>
        </p:nvSpPr>
        <p:spPr bwMode="auto">
          <a:xfrm>
            <a:off x="3793067" y="5064478"/>
            <a:ext cx="0" cy="163689"/>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46092" name="Line 12">
            <a:extLst>
              <a:ext uri="{FF2B5EF4-FFF2-40B4-BE49-F238E27FC236}">
                <a16:creationId xmlns:a16="http://schemas.microsoft.com/office/drawing/2014/main" id="{619FD74A-E521-4819-A93C-0A2DF6182626}"/>
              </a:ext>
            </a:extLst>
          </p:cNvPr>
          <p:cNvSpPr>
            <a:spLocks noChangeShapeType="1"/>
          </p:cNvSpPr>
          <p:nvPr/>
        </p:nvSpPr>
        <p:spPr bwMode="auto">
          <a:xfrm>
            <a:off x="6033911" y="3162300"/>
            <a:ext cx="0" cy="558800"/>
          </a:xfrm>
          <a:prstGeom prst="line">
            <a:avLst/>
          </a:prstGeom>
          <a:noFill/>
          <a:ln w="508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46093" name="Rectangle 13">
            <a:extLst>
              <a:ext uri="{FF2B5EF4-FFF2-40B4-BE49-F238E27FC236}">
                <a16:creationId xmlns:a16="http://schemas.microsoft.com/office/drawing/2014/main" id="{3B1A09D8-CA78-465C-BE2D-109743CEB6F4}"/>
              </a:ext>
            </a:extLst>
          </p:cNvPr>
          <p:cNvSpPr>
            <a:spLocks noChangeArrowheads="1"/>
          </p:cNvSpPr>
          <p:nvPr/>
        </p:nvSpPr>
        <p:spPr bwMode="auto">
          <a:xfrm>
            <a:off x="4255911" y="2112434"/>
            <a:ext cx="3544711" cy="86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444" tIns="22578" rIns="56444" bIns="22578">
            <a:spAutoFit/>
          </a:bodyPr>
          <a:lstStyle>
            <a:lvl1pPr marL="381000" indent="-381000" defTabSz="152400">
              <a:defRPr>
                <a:solidFill>
                  <a:schemeClr val="tx1"/>
                </a:solidFill>
                <a:latin typeface="Arial" panose="020B0604020202020204" pitchFamily="34" charset="0"/>
              </a:defRPr>
            </a:lvl1pPr>
            <a:lvl2pPr marL="952500" indent="-381000" defTabSz="152400">
              <a:defRPr>
                <a:solidFill>
                  <a:schemeClr val="tx1"/>
                </a:solidFill>
                <a:latin typeface="Arial" panose="020B0604020202020204" pitchFamily="34" charset="0"/>
              </a:defRPr>
            </a:lvl2pPr>
            <a:lvl3pPr marL="1524000" indent="-381000" defTabSz="152400">
              <a:defRPr>
                <a:solidFill>
                  <a:schemeClr val="tx1"/>
                </a:solidFill>
                <a:latin typeface="Arial" panose="020B0604020202020204" pitchFamily="34" charset="0"/>
              </a:defRPr>
            </a:lvl3pPr>
            <a:lvl4pPr marL="2095500" indent="-381000" defTabSz="152400">
              <a:defRPr>
                <a:solidFill>
                  <a:schemeClr val="tx1"/>
                </a:solidFill>
                <a:latin typeface="Arial" panose="020B0604020202020204" pitchFamily="34" charset="0"/>
              </a:defRPr>
            </a:lvl4pPr>
            <a:lvl5pPr marL="2667000" indent="-381000" defTabSz="152400">
              <a:defRPr>
                <a:solidFill>
                  <a:schemeClr val="tx1"/>
                </a:solidFill>
                <a:latin typeface="Arial" panose="020B0604020202020204" pitchFamily="34" charset="0"/>
              </a:defRPr>
            </a:lvl5pPr>
            <a:lvl6pPr marL="3124200" indent="-381000" defTabSz="152400" fontAlgn="base">
              <a:spcBef>
                <a:spcPct val="0"/>
              </a:spcBef>
              <a:spcAft>
                <a:spcPct val="0"/>
              </a:spcAft>
              <a:defRPr>
                <a:solidFill>
                  <a:schemeClr val="tx1"/>
                </a:solidFill>
                <a:latin typeface="Arial" panose="020B0604020202020204" pitchFamily="34" charset="0"/>
              </a:defRPr>
            </a:lvl6pPr>
            <a:lvl7pPr marL="3581400" indent="-381000" defTabSz="152400" fontAlgn="base">
              <a:spcBef>
                <a:spcPct val="0"/>
              </a:spcBef>
              <a:spcAft>
                <a:spcPct val="0"/>
              </a:spcAft>
              <a:defRPr>
                <a:solidFill>
                  <a:schemeClr val="tx1"/>
                </a:solidFill>
                <a:latin typeface="Arial" panose="020B0604020202020204" pitchFamily="34" charset="0"/>
              </a:defRPr>
            </a:lvl7pPr>
            <a:lvl8pPr marL="4038600" indent="-381000" defTabSz="152400" fontAlgn="base">
              <a:spcBef>
                <a:spcPct val="0"/>
              </a:spcBef>
              <a:spcAft>
                <a:spcPct val="0"/>
              </a:spcAft>
              <a:defRPr>
                <a:solidFill>
                  <a:schemeClr val="tx1"/>
                </a:solidFill>
                <a:latin typeface="Arial" panose="020B0604020202020204" pitchFamily="34" charset="0"/>
              </a:defRPr>
            </a:lvl8pPr>
            <a:lvl9pPr marL="4495800" indent="-381000" defTabSz="152400" fontAlgn="base">
              <a:spcBef>
                <a:spcPct val="0"/>
              </a:spcBef>
              <a:spcAft>
                <a:spcPct val="0"/>
              </a:spcAft>
              <a:defRPr>
                <a:solidFill>
                  <a:schemeClr val="tx1"/>
                </a:solidFill>
                <a:latin typeface="Arial" panose="020B0604020202020204" pitchFamily="34" charset="0"/>
              </a:defRPr>
            </a:lvl9pPr>
          </a:lstStyle>
          <a:p>
            <a:pPr algn="ctr"/>
            <a:r>
              <a:rPr lang="it-IT" altLang="it-IT" sz="1778">
                <a:solidFill>
                  <a:srgbClr val="FFFFFF"/>
                </a:solidFill>
              </a:rPr>
              <a:t>Sestamibi o</a:t>
            </a:r>
          </a:p>
          <a:p>
            <a:pPr algn="ctr"/>
            <a:r>
              <a:rPr lang="it-IT" altLang="it-IT" sz="1778">
                <a:solidFill>
                  <a:srgbClr val="FFFFFF"/>
                </a:solidFill>
              </a:rPr>
              <a:t>Tetrofosmina</a:t>
            </a:r>
          </a:p>
          <a:p>
            <a:pPr algn="ctr"/>
            <a:r>
              <a:rPr lang="it-IT" altLang="it-IT" sz="1778">
                <a:solidFill>
                  <a:srgbClr val="FFFFFF"/>
                </a:solidFill>
              </a:rPr>
              <a:t>(30 mCi e.v.)</a:t>
            </a:r>
          </a:p>
        </p:txBody>
      </p:sp>
      <p:grpSp>
        <p:nvGrpSpPr>
          <p:cNvPr id="46096" name="Group 16">
            <a:extLst>
              <a:ext uri="{FF2B5EF4-FFF2-40B4-BE49-F238E27FC236}">
                <a16:creationId xmlns:a16="http://schemas.microsoft.com/office/drawing/2014/main" id="{E313E958-C5E1-47A6-AF79-ABAE548FC37C}"/>
              </a:ext>
            </a:extLst>
          </p:cNvPr>
          <p:cNvGrpSpPr>
            <a:grpSpLocks/>
          </p:cNvGrpSpPr>
          <p:nvPr/>
        </p:nvGrpSpPr>
        <p:grpSpPr bwMode="auto">
          <a:xfrm>
            <a:off x="5080000" y="3924300"/>
            <a:ext cx="1721556" cy="1117600"/>
            <a:chOff x="3600" y="2511"/>
            <a:chExt cx="1220" cy="792"/>
          </a:xfrm>
        </p:grpSpPr>
        <p:sp>
          <p:nvSpPr>
            <p:cNvPr id="46094" name="Rectangle 14">
              <a:extLst>
                <a:ext uri="{FF2B5EF4-FFF2-40B4-BE49-F238E27FC236}">
                  <a16:creationId xmlns:a16="http://schemas.microsoft.com/office/drawing/2014/main" id="{0AEE22ED-A40E-48CE-ACFE-9493C9E0D64B}"/>
                </a:ext>
              </a:extLst>
            </p:cNvPr>
            <p:cNvSpPr>
              <a:spLocks noChangeArrowheads="1"/>
            </p:cNvSpPr>
            <p:nvPr/>
          </p:nvSpPr>
          <p:spPr bwMode="auto">
            <a:xfrm>
              <a:off x="3600" y="2511"/>
              <a:ext cx="1220" cy="792"/>
            </a:xfrm>
            <a:prstGeom prst="rect">
              <a:avLst/>
            </a:prstGeom>
            <a:solidFill>
              <a:srgbClr val="676767"/>
            </a:solidFill>
            <a:ln w="254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46095" name="Rectangle 15">
              <a:extLst>
                <a:ext uri="{FF2B5EF4-FFF2-40B4-BE49-F238E27FC236}">
                  <a16:creationId xmlns:a16="http://schemas.microsoft.com/office/drawing/2014/main" id="{5C56AF28-7AEA-46DA-96B8-21A8877989EB}"/>
                </a:ext>
              </a:extLst>
            </p:cNvPr>
            <p:cNvSpPr>
              <a:spLocks noChangeArrowheads="1"/>
            </p:cNvSpPr>
            <p:nvPr/>
          </p:nvSpPr>
          <p:spPr bwMode="auto">
            <a:xfrm>
              <a:off x="3612" y="2695"/>
              <a:ext cx="12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444" tIns="22578" rIns="56444" bIns="22578">
              <a:spAutoFit/>
            </a:bodyPr>
            <a:lstStyle>
              <a:lvl1pPr marL="381000" indent="-381000" defTabSz="152400">
                <a:defRPr>
                  <a:solidFill>
                    <a:schemeClr val="tx1"/>
                  </a:solidFill>
                  <a:latin typeface="Arial" panose="020B0604020202020204" pitchFamily="34" charset="0"/>
                </a:defRPr>
              </a:lvl1pPr>
              <a:lvl2pPr marL="952500" indent="-381000" defTabSz="152400">
                <a:defRPr>
                  <a:solidFill>
                    <a:schemeClr val="tx1"/>
                  </a:solidFill>
                  <a:latin typeface="Arial" panose="020B0604020202020204" pitchFamily="34" charset="0"/>
                </a:defRPr>
              </a:lvl2pPr>
              <a:lvl3pPr marL="1524000" indent="-381000" defTabSz="152400">
                <a:defRPr>
                  <a:solidFill>
                    <a:schemeClr val="tx1"/>
                  </a:solidFill>
                  <a:latin typeface="Arial" panose="020B0604020202020204" pitchFamily="34" charset="0"/>
                </a:defRPr>
              </a:lvl3pPr>
              <a:lvl4pPr marL="2095500" indent="-381000" defTabSz="152400">
                <a:defRPr>
                  <a:solidFill>
                    <a:schemeClr val="tx1"/>
                  </a:solidFill>
                  <a:latin typeface="Arial" panose="020B0604020202020204" pitchFamily="34" charset="0"/>
                </a:defRPr>
              </a:lvl4pPr>
              <a:lvl5pPr marL="2667000" indent="-381000" defTabSz="152400">
                <a:defRPr>
                  <a:solidFill>
                    <a:schemeClr val="tx1"/>
                  </a:solidFill>
                  <a:latin typeface="Arial" panose="020B0604020202020204" pitchFamily="34" charset="0"/>
                </a:defRPr>
              </a:lvl5pPr>
              <a:lvl6pPr marL="3124200" indent="-381000" defTabSz="152400" fontAlgn="base">
                <a:spcBef>
                  <a:spcPct val="0"/>
                </a:spcBef>
                <a:spcAft>
                  <a:spcPct val="0"/>
                </a:spcAft>
                <a:defRPr>
                  <a:solidFill>
                    <a:schemeClr val="tx1"/>
                  </a:solidFill>
                  <a:latin typeface="Arial" panose="020B0604020202020204" pitchFamily="34" charset="0"/>
                </a:defRPr>
              </a:lvl6pPr>
              <a:lvl7pPr marL="3581400" indent="-381000" defTabSz="152400" fontAlgn="base">
                <a:spcBef>
                  <a:spcPct val="0"/>
                </a:spcBef>
                <a:spcAft>
                  <a:spcPct val="0"/>
                </a:spcAft>
                <a:defRPr>
                  <a:solidFill>
                    <a:schemeClr val="tx1"/>
                  </a:solidFill>
                  <a:latin typeface="Arial" panose="020B0604020202020204" pitchFamily="34" charset="0"/>
                </a:defRPr>
              </a:lvl7pPr>
              <a:lvl8pPr marL="4038600" indent="-381000" defTabSz="152400" fontAlgn="base">
                <a:spcBef>
                  <a:spcPct val="0"/>
                </a:spcBef>
                <a:spcAft>
                  <a:spcPct val="0"/>
                </a:spcAft>
                <a:defRPr>
                  <a:solidFill>
                    <a:schemeClr val="tx1"/>
                  </a:solidFill>
                  <a:latin typeface="Arial" panose="020B0604020202020204" pitchFamily="34" charset="0"/>
                </a:defRPr>
              </a:lvl8pPr>
              <a:lvl9pPr marL="4495800" indent="-381000" defTabSz="152400" fontAlgn="base">
                <a:spcBef>
                  <a:spcPct val="0"/>
                </a:spcBef>
                <a:spcAft>
                  <a:spcPct val="0"/>
                </a:spcAft>
                <a:defRPr>
                  <a:solidFill>
                    <a:schemeClr val="tx1"/>
                  </a:solidFill>
                  <a:latin typeface="Arial" panose="020B0604020202020204" pitchFamily="34" charset="0"/>
                </a:defRPr>
              </a:lvl9pPr>
            </a:lstStyle>
            <a:p>
              <a:pPr algn="ctr">
                <a:lnSpc>
                  <a:spcPct val="90000"/>
                </a:lnSpc>
                <a:spcBef>
                  <a:spcPct val="45000"/>
                </a:spcBef>
              </a:pPr>
              <a:r>
                <a:rPr lang="it-IT" altLang="it-IT" sz="2844">
                  <a:solidFill>
                    <a:srgbClr val="FFFFFF"/>
                  </a:solidFill>
                </a:rPr>
                <a:t>Esercizio</a:t>
              </a:r>
            </a:p>
          </p:txBody>
        </p:sp>
      </p:grpSp>
      <p:grpSp>
        <p:nvGrpSpPr>
          <p:cNvPr id="46099" name="Group 19">
            <a:extLst>
              <a:ext uri="{FF2B5EF4-FFF2-40B4-BE49-F238E27FC236}">
                <a16:creationId xmlns:a16="http://schemas.microsoft.com/office/drawing/2014/main" id="{E838D31A-14E4-4A00-B4EA-D54515857732}"/>
              </a:ext>
            </a:extLst>
          </p:cNvPr>
          <p:cNvGrpSpPr>
            <a:grpSpLocks/>
          </p:cNvGrpSpPr>
          <p:nvPr/>
        </p:nvGrpSpPr>
        <p:grpSpPr bwMode="auto">
          <a:xfrm>
            <a:off x="6937022" y="3924300"/>
            <a:ext cx="1732844" cy="1117600"/>
            <a:chOff x="4916" y="2511"/>
            <a:chExt cx="1228" cy="792"/>
          </a:xfrm>
        </p:grpSpPr>
        <p:sp>
          <p:nvSpPr>
            <p:cNvPr id="46097" name="Rectangle 17">
              <a:extLst>
                <a:ext uri="{FF2B5EF4-FFF2-40B4-BE49-F238E27FC236}">
                  <a16:creationId xmlns:a16="http://schemas.microsoft.com/office/drawing/2014/main" id="{313BFAFE-85EF-4211-977E-958BA44D960C}"/>
                </a:ext>
              </a:extLst>
            </p:cNvPr>
            <p:cNvSpPr>
              <a:spLocks noChangeArrowheads="1"/>
            </p:cNvSpPr>
            <p:nvPr/>
          </p:nvSpPr>
          <p:spPr bwMode="auto">
            <a:xfrm>
              <a:off x="4924" y="2511"/>
              <a:ext cx="1220" cy="792"/>
            </a:xfrm>
            <a:prstGeom prst="rect">
              <a:avLst/>
            </a:prstGeom>
            <a:solidFill>
              <a:srgbClr val="676767"/>
            </a:solidFill>
            <a:ln w="254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46098" name="Rectangle 18">
              <a:extLst>
                <a:ext uri="{FF2B5EF4-FFF2-40B4-BE49-F238E27FC236}">
                  <a16:creationId xmlns:a16="http://schemas.microsoft.com/office/drawing/2014/main" id="{E4272B61-EA49-4D80-9854-DFC69A9B3346}"/>
                </a:ext>
              </a:extLst>
            </p:cNvPr>
            <p:cNvSpPr>
              <a:spLocks noChangeArrowheads="1"/>
            </p:cNvSpPr>
            <p:nvPr/>
          </p:nvSpPr>
          <p:spPr bwMode="auto">
            <a:xfrm>
              <a:off x="4916" y="2723"/>
              <a:ext cx="1216"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444" tIns="22578" rIns="56444" bIns="22578">
              <a:spAutoFit/>
            </a:bodyPr>
            <a:lstStyle>
              <a:lvl1pPr marL="381000" indent="-381000" defTabSz="152400">
                <a:defRPr>
                  <a:solidFill>
                    <a:schemeClr val="tx1"/>
                  </a:solidFill>
                  <a:latin typeface="Arial" panose="020B0604020202020204" pitchFamily="34" charset="0"/>
                </a:defRPr>
              </a:lvl1pPr>
              <a:lvl2pPr marL="952500" indent="-381000" defTabSz="152400">
                <a:defRPr>
                  <a:solidFill>
                    <a:schemeClr val="tx1"/>
                  </a:solidFill>
                  <a:latin typeface="Arial" panose="020B0604020202020204" pitchFamily="34" charset="0"/>
                </a:defRPr>
              </a:lvl2pPr>
              <a:lvl3pPr marL="1524000" indent="-381000" defTabSz="152400">
                <a:defRPr>
                  <a:solidFill>
                    <a:schemeClr val="tx1"/>
                  </a:solidFill>
                  <a:latin typeface="Arial" panose="020B0604020202020204" pitchFamily="34" charset="0"/>
                </a:defRPr>
              </a:lvl3pPr>
              <a:lvl4pPr marL="2095500" indent="-381000" defTabSz="152400">
                <a:defRPr>
                  <a:solidFill>
                    <a:schemeClr val="tx1"/>
                  </a:solidFill>
                  <a:latin typeface="Arial" panose="020B0604020202020204" pitchFamily="34" charset="0"/>
                </a:defRPr>
              </a:lvl4pPr>
              <a:lvl5pPr marL="2667000" indent="-381000" defTabSz="152400">
                <a:defRPr>
                  <a:solidFill>
                    <a:schemeClr val="tx1"/>
                  </a:solidFill>
                  <a:latin typeface="Arial" panose="020B0604020202020204" pitchFamily="34" charset="0"/>
                </a:defRPr>
              </a:lvl5pPr>
              <a:lvl6pPr marL="3124200" indent="-381000" defTabSz="152400" fontAlgn="base">
                <a:spcBef>
                  <a:spcPct val="0"/>
                </a:spcBef>
                <a:spcAft>
                  <a:spcPct val="0"/>
                </a:spcAft>
                <a:defRPr>
                  <a:solidFill>
                    <a:schemeClr val="tx1"/>
                  </a:solidFill>
                  <a:latin typeface="Arial" panose="020B0604020202020204" pitchFamily="34" charset="0"/>
                </a:defRPr>
              </a:lvl6pPr>
              <a:lvl7pPr marL="3581400" indent="-381000" defTabSz="152400" fontAlgn="base">
                <a:spcBef>
                  <a:spcPct val="0"/>
                </a:spcBef>
                <a:spcAft>
                  <a:spcPct val="0"/>
                </a:spcAft>
                <a:defRPr>
                  <a:solidFill>
                    <a:schemeClr val="tx1"/>
                  </a:solidFill>
                  <a:latin typeface="Arial" panose="020B0604020202020204" pitchFamily="34" charset="0"/>
                </a:defRPr>
              </a:lvl7pPr>
              <a:lvl8pPr marL="4038600" indent="-381000" defTabSz="152400" fontAlgn="base">
                <a:spcBef>
                  <a:spcPct val="0"/>
                </a:spcBef>
                <a:spcAft>
                  <a:spcPct val="0"/>
                </a:spcAft>
                <a:defRPr>
                  <a:solidFill>
                    <a:schemeClr val="tx1"/>
                  </a:solidFill>
                  <a:latin typeface="Arial" panose="020B0604020202020204" pitchFamily="34" charset="0"/>
                </a:defRPr>
              </a:lvl8pPr>
              <a:lvl9pPr marL="4495800" indent="-381000" defTabSz="152400" fontAlgn="base">
                <a:spcBef>
                  <a:spcPct val="0"/>
                </a:spcBef>
                <a:spcAft>
                  <a:spcPct val="0"/>
                </a:spcAft>
                <a:defRPr>
                  <a:solidFill>
                    <a:schemeClr val="tx1"/>
                  </a:solidFill>
                  <a:latin typeface="Arial" panose="020B0604020202020204" pitchFamily="34" charset="0"/>
                </a:defRPr>
              </a:lvl9pPr>
            </a:lstStyle>
            <a:p>
              <a:pPr algn="ctr">
                <a:lnSpc>
                  <a:spcPct val="90000"/>
                </a:lnSpc>
                <a:spcBef>
                  <a:spcPct val="45000"/>
                </a:spcBef>
              </a:pPr>
              <a:r>
                <a:rPr lang="it-IT" altLang="it-IT" sz="2489">
                  <a:solidFill>
                    <a:srgbClr val="FFFFFF"/>
                  </a:solidFill>
                </a:rPr>
                <a:t>SPECT</a:t>
              </a:r>
            </a:p>
          </p:txBody>
        </p:sp>
      </p:grpSp>
      <p:sp>
        <p:nvSpPr>
          <p:cNvPr id="46100" name="Line 20">
            <a:extLst>
              <a:ext uri="{FF2B5EF4-FFF2-40B4-BE49-F238E27FC236}">
                <a16:creationId xmlns:a16="http://schemas.microsoft.com/office/drawing/2014/main" id="{9DF2F02A-3E71-4889-A8A6-A62831202E86}"/>
              </a:ext>
            </a:extLst>
          </p:cNvPr>
          <p:cNvSpPr>
            <a:spLocks noChangeShapeType="1"/>
          </p:cNvSpPr>
          <p:nvPr/>
        </p:nvSpPr>
        <p:spPr bwMode="auto">
          <a:xfrm>
            <a:off x="5960533" y="5064478"/>
            <a:ext cx="0" cy="163689"/>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46101" name="Line 21">
            <a:extLst>
              <a:ext uri="{FF2B5EF4-FFF2-40B4-BE49-F238E27FC236}">
                <a16:creationId xmlns:a16="http://schemas.microsoft.com/office/drawing/2014/main" id="{FA601477-0656-431D-B7E2-2E68B4302A8E}"/>
              </a:ext>
            </a:extLst>
          </p:cNvPr>
          <p:cNvSpPr>
            <a:spLocks noChangeShapeType="1"/>
          </p:cNvSpPr>
          <p:nvPr/>
        </p:nvSpPr>
        <p:spPr bwMode="auto">
          <a:xfrm>
            <a:off x="7721600" y="5064478"/>
            <a:ext cx="0" cy="163689"/>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46102" name="Rectangle 22">
            <a:extLst>
              <a:ext uri="{FF2B5EF4-FFF2-40B4-BE49-F238E27FC236}">
                <a16:creationId xmlns:a16="http://schemas.microsoft.com/office/drawing/2014/main" id="{43FC479F-16B4-4E1E-873B-923B98BC60A3}"/>
              </a:ext>
            </a:extLst>
          </p:cNvPr>
          <p:cNvSpPr>
            <a:spLocks noChangeArrowheads="1"/>
          </p:cNvSpPr>
          <p:nvPr/>
        </p:nvSpPr>
        <p:spPr bwMode="auto">
          <a:xfrm>
            <a:off x="4533901" y="5748867"/>
            <a:ext cx="845703" cy="31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nSpc>
                <a:spcPct val="87000"/>
              </a:lnSpc>
            </a:pPr>
            <a:r>
              <a:rPr lang="it-IT" altLang="it-IT" sz="1778">
                <a:solidFill>
                  <a:srgbClr val="FFFFFF"/>
                </a:solidFill>
              </a:rPr>
              <a:t>Tempo</a:t>
            </a:r>
          </a:p>
        </p:txBody>
      </p:sp>
      <p:sp>
        <p:nvSpPr>
          <p:cNvPr id="46103" name="Rectangle 23">
            <a:extLst>
              <a:ext uri="{FF2B5EF4-FFF2-40B4-BE49-F238E27FC236}">
                <a16:creationId xmlns:a16="http://schemas.microsoft.com/office/drawing/2014/main" id="{8E2F4459-6129-4A8B-B33E-A345035004EF}"/>
              </a:ext>
            </a:extLst>
          </p:cNvPr>
          <p:cNvSpPr>
            <a:spLocks noChangeArrowheads="1"/>
          </p:cNvSpPr>
          <p:nvPr/>
        </p:nvSpPr>
        <p:spPr bwMode="auto">
          <a:xfrm>
            <a:off x="1004711" y="781756"/>
            <a:ext cx="7134578" cy="789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444" tIns="22578" rIns="56444" bIns="22578">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gn="ctr">
              <a:lnSpc>
                <a:spcPct val="85000"/>
              </a:lnSpc>
            </a:pPr>
            <a:r>
              <a:rPr lang="it-IT" altLang="it-IT" sz="2844">
                <a:solidFill>
                  <a:srgbClr val="EAEC5E"/>
                </a:solidFill>
              </a:rPr>
              <a:t>Protocollo in singola giornata riposo-stress </a:t>
            </a:r>
          </a:p>
          <a:p>
            <a:pPr algn="ctr">
              <a:lnSpc>
                <a:spcPct val="85000"/>
              </a:lnSpc>
            </a:pPr>
            <a:r>
              <a:rPr lang="it-IT" altLang="it-IT" sz="2844">
                <a:solidFill>
                  <a:srgbClr val="EAEC5E"/>
                </a:solidFill>
              </a:rPr>
              <a:t>Traccianti marcati con Tc-99m</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5A0D61AD-8C71-4D7B-90C9-E97C3D5B9AB2}"/>
              </a:ext>
            </a:extLst>
          </p:cNvPr>
          <p:cNvSpPr>
            <a:spLocks noGrp="1" noChangeArrowheads="1"/>
          </p:cNvSpPr>
          <p:nvPr>
            <p:ph type="body" idx="1"/>
          </p:nvPr>
        </p:nvSpPr>
        <p:spPr bwMode="auto">
          <a:xfrm>
            <a:off x="812800" y="2480734"/>
            <a:ext cx="7789333" cy="372533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434" tIns="39511" rIns="80434" bIns="39511" numCol="1" rtlCol="0" anchor="t" anchorCtr="0" compatLnSpc="1">
            <a:prstTxWarp prst="textNoShape">
              <a:avLst/>
            </a:prstTxWarp>
            <a:normAutofit fontScale="92500" lnSpcReduction="10000"/>
          </a:bodyPr>
          <a:lstStyle/>
          <a:p>
            <a:pPr>
              <a:buFontTx/>
              <a:buNone/>
            </a:pPr>
            <a:r>
              <a:rPr lang="it-IT" altLang="it-IT" b="0">
                <a:solidFill>
                  <a:srgbClr val="EAEC5E"/>
                </a:solidFill>
              </a:rPr>
              <a:t>VANTAGGI</a:t>
            </a:r>
            <a:endParaRPr lang="it-IT" altLang="it-IT" sz="889">
              <a:solidFill>
                <a:srgbClr val="EAEC5E"/>
              </a:solidFill>
            </a:endParaRPr>
          </a:p>
          <a:p>
            <a:pPr>
              <a:buFontTx/>
              <a:buNone/>
            </a:pPr>
            <a:endParaRPr lang="it-IT" altLang="it-IT" sz="889">
              <a:solidFill>
                <a:srgbClr val="EAEC5E"/>
              </a:solidFill>
            </a:endParaRPr>
          </a:p>
          <a:p>
            <a:r>
              <a:rPr lang="it-IT" altLang="it-IT" b="0">
                <a:solidFill>
                  <a:srgbClr val="FFFFFF"/>
                </a:solidFill>
              </a:rPr>
              <a:t>Alta dose di tracciante sia per lo studio dopo stress sia per lo studio a riposo</a:t>
            </a:r>
          </a:p>
          <a:p>
            <a:r>
              <a:rPr lang="it-IT" altLang="it-IT" b="0">
                <a:solidFill>
                  <a:srgbClr val="FFFFFF"/>
                </a:solidFill>
              </a:rPr>
              <a:t>Immagini di elevata qualità ed elevata statistica di conteggio per una adeguata valutazione della perfusione miocardica</a:t>
            </a:r>
            <a:endParaRPr lang="it-IT" altLang="it-IT" sz="1244">
              <a:solidFill>
                <a:srgbClr val="FFFFFF"/>
              </a:solidFill>
            </a:endParaRPr>
          </a:p>
          <a:p>
            <a:endParaRPr lang="it-IT" altLang="it-IT" sz="1244">
              <a:solidFill>
                <a:srgbClr val="FFFFFF"/>
              </a:solidFill>
            </a:endParaRPr>
          </a:p>
          <a:p>
            <a:pPr>
              <a:buFontTx/>
              <a:buNone/>
            </a:pPr>
            <a:r>
              <a:rPr lang="it-IT" altLang="it-IT" b="0">
                <a:solidFill>
                  <a:srgbClr val="EAEC5E"/>
                </a:solidFill>
              </a:rPr>
              <a:t>SVANTAGGI</a:t>
            </a:r>
            <a:endParaRPr lang="it-IT" altLang="it-IT" sz="889">
              <a:solidFill>
                <a:srgbClr val="EAEC5E"/>
              </a:solidFill>
            </a:endParaRPr>
          </a:p>
          <a:p>
            <a:pPr>
              <a:buFontTx/>
              <a:buNone/>
            </a:pPr>
            <a:endParaRPr lang="it-IT" altLang="it-IT" sz="889">
              <a:solidFill>
                <a:srgbClr val="FFFFFF"/>
              </a:solidFill>
            </a:endParaRPr>
          </a:p>
          <a:p>
            <a:r>
              <a:rPr lang="it-IT" altLang="it-IT" b="0">
                <a:solidFill>
                  <a:srgbClr val="FFFFFF"/>
                </a:solidFill>
              </a:rPr>
              <a:t>Due giornate di imaging</a:t>
            </a:r>
          </a:p>
          <a:p>
            <a:r>
              <a:rPr lang="it-IT" altLang="it-IT" b="0">
                <a:solidFill>
                  <a:srgbClr val="FFFFFF"/>
                </a:solidFill>
              </a:rPr>
              <a:t>Ritardo nella interpretazione dell’esame</a:t>
            </a:r>
          </a:p>
          <a:p>
            <a:endParaRPr lang="it-IT" altLang="it-IT" b="0">
              <a:solidFill>
                <a:srgbClr val="FFFFFF"/>
              </a:solidFill>
            </a:endParaRPr>
          </a:p>
          <a:p>
            <a:endParaRPr lang="it-IT" altLang="it-IT" b="0">
              <a:solidFill>
                <a:srgbClr val="FFFFFF"/>
              </a:solidFill>
            </a:endParaRPr>
          </a:p>
        </p:txBody>
      </p:sp>
      <p:sp>
        <p:nvSpPr>
          <p:cNvPr id="48131" name="Rectangle 3">
            <a:extLst>
              <a:ext uri="{FF2B5EF4-FFF2-40B4-BE49-F238E27FC236}">
                <a16:creationId xmlns:a16="http://schemas.microsoft.com/office/drawing/2014/main" id="{08FF0B35-3DBC-4C11-B75D-B77D5A14C671}"/>
              </a:ext>
            </a:extLst>
          </p:cNvPr>
          <p:cNvSpPr>
            <a:spLocks noChangeArrowheads="1"/>
          </p:cNvSpPr>
          <p:nvPr/>
        </p:nvSpPr>
        <p:spPr bwMode="auto">
          <a:xfrm>
            <a:off x="1004711" y="646289"/>
            <a:ext cx="7405511" cy="134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444" tIns="22578" rIns="56444" bIns="22578">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gn="ctr">
              <a:lnSpc>
                <a:spcPct val="85000"/>
              </a:lnSpc>
            </a:pPr>
            <a:r>
              <a:rPr lang="it-IT" altLang="it-IT" sz="2844">
                <a:solidFill>
                  <a:srgbClr val="EAEC5E"/>
                </a:solidFill>
              </a:rPr>
              <a:t>Protocollo in doppia giornata</a:t>
            </a:r>
          </a:p>
          <a:p>
            <a:pPr algn="ctr">
              <a:lnSpc>
                <a:spcPct val="85000"/>
              </a:lnSpc>
            </a:pPr>
            <a:r>
              <a:rPr lang="it-IT" altLang="it-IT" sz="2844">
                <a:solidFill>
                  <a:srgbClr val="EAEC5E"/>
                </a:solidFill>
              </a:rPr>
              <a:t> riposo-stress/stress-riposo</a:t>
            </a:r>
            <a:endParaRPr lang="it-IT" altLang="it-IT" sz="1422">
              <a:solidFill>
                <a:srgbClr val="EAEC5E"/>
              </a:solidFill>
            </a:endParaRPr>
          </a:p>
          <a:p>
            <a:pPr algn="ctr">
              <a:lnSpc>
                <a:spcPct val="85000"/>
              </a:lnSpc>
            </a:pPr>
            <a:r>
              <a:rPr lang="it-IT" altLang="it-IT" sz="1422">
                <a:solidFill>
                  <a:srgbClr val="EAEC5E"/>
                </a:solidFill>
              </a:rPr>
              <a:t> </a:t>
            </a:r>
          </a:p>
          <a:p>
            <a:pPr algn="ctr">
              <a:lnSpc>
                <a:spcPct val="85000"/>
              </a:lnSpc>
            </a:pPr>
            <a:r>
              <a:rPr lang="it-IT" altLang="it-IT" sz="2844">
                <a:solidFill>
                  <a:srgbClr val="FFFFFF"/>
                </a:solidFill>
              </a:rPr>
              <a:t>Traccianti marcati con Tc-99m</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93EEE2D7-3B95-41FF-8656-4361B64A22EA}"/>
              </a:ext>
            </a:extLst>
          </p:cNvPr>
          <p:cNvSpPr>
            <a:spLocks noChangeArrowheads="1"/>
          </p:cNvSpPr>
          <p:nvPr/>
        </p:nvSpPr>
        <p:spPr bwMode="auto">
          <a:xfrm>
            <a:off x="970845" y="646289"/>
            <a:ext cx="7405511" cy="134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444" tIns="22578" rIns="56444" bIns="22578">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gn="ctr">
              <a:lnSpc>
                <a:spcPct val="85000"/>
              </a:lnSpc>
            </a:pPr>
            <a:r>
              <a:rPr lang="it-IT" altLang="it-IT" sz="2844">
                <a:solidFill>
                  <a:srgbClr val="EAEC5E"/>
                </a:solidFill>
              </a:rPr>
              <a:t>Protocollo in singola giornata</a:t>
            </a:r>
          </a:p>
          <a:p>
            <a:pPr algn="ctr">
              <a:lnSpc>
                <a:spcPct val="85000"/>
              </a:lnSpc>
            </a:pPr>
            <a:r>
              <a:rPr lang="it-IT" altLang="it-IT" sz="2844">
                <a:solidFill>
                  <a:srgbClr val="EAEC5E"/>
                </a:solidFill>
              </a:rPr>
              <a:t> riposo-stress/stress-riposo</a:t>
            </a:r>
            <a:endParaRPr lang="it-IT" altLang="it-IT" sz="1422">
              <a:solidFill>
                <a:srgbClr val="EAEC5E"/>
              </a:solidFill>
            </a:endParaRPr>
          </a:p>
          <a:p>
            <a:pPr algn="ctr">
              <a:lnSpc>
                <a:spcPct val="85000"/>
              </a:lnSpc>
            </a:pPr>
            <a:r>
              <a:rPr lang="it-IT" altLang="it-IT" sz="1422">
                <a:solidFill>
                  <a:srgbClr val="EAEC5E"/>
                </a:solidFill>
              </a:rPr>
              <a:t> </a:t>
            </a:r>
          </a:p>
          <a:p>
            <a:pPr algn="ctr">
              <a:lnSpc>
                <a:spcPct val="85000"/>
              </a:lnSpc>
            </a:pPr>
            <a:r>
              <a:rPr lang="it-IT" altLang="it-IT" sz="2844">
                <a:solidFill>
                  <a:srgbClr val="FFFFFF"/>
                </a:solidFill>
              </a:rPr>
              <a:t>Traccianti marcati con Tc-99m</a:t>
            </a:r>
          </a:p>
        </p:txBody>
      </p:sp>
      <p:grpSp>
        <p:nvGrpSpPr>
          <p:cNvPr id="50181" name="Group 5">
            <a:extLst>
              <a:ext uri="{FF2B5EF4-FFF2-40B4-BE49-F238E27FC236}">
                <a16:creationId xmlns:a16="http://schemas.microsoft.com/office/drawing/2014/main" id="{1949035F-788E-41B3-B101-FF6FBEDDB956}"/>
              </a:ext>
            </a:extLst>
          </p:cNvPr>
          <p:cNvGrpSpPr>
            <a:grpSpLocks/>
          </p:cNvGrpSpPr>
          <p:nvPr/>
        </p:nvGrpSpPr>
        <p:grpSpPr bwMode="auto">
          <a:xfrm>
            <a:off x="338667" y="2548467"/>
            <a:ext cx="8669867" cy="2641600"/>
            <a:chOff x="240" y="1536"/>
            <a:chExt cx="6144" cy="1872"/>
          </a:xfrm>
        </p:grpSpPr>
        <p:sp>
          <p:nvSpPr>
            <p:cNvPr id="50179" name="Rectangle 3">
              <a:extLst>
                <a:ext uri="{FF2B5EF4-FFF2-40B4-BE49-F238E27FC236}">
                  <a16:creationId xmlns:a16="http://schemas.microsoft.com/office/drawing/2014/main" id="{417791F0-E84D-4170-BF53-D50501A146D7}"/>
                </a:ext>
              </a:extLst>
            </p:cNvPr>
            <p:cNvSpPr>
              <a:spLocks noChangeArrowheads="1"/>
            </p:cNvSpPr>
            <p:nvPr/>
          </p:nvSpPr>
          <p:spPr bwMode="auto">
            <a:xfrm>
              <a:off x="240" y="1560"/>
              <a:ext cx="3024" cy="1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85750" indent="-285750" defTabSz="762000">
                <a:defRPr>
                  <a:solidFill>
                    <a:schemeClr val="tx1"/>
                  </a:solidFill>
                  <a:latin typeface="Arial" panose="020B0604020202020204" pitchFamily="34" charset="0"/>
                </a:defRPr>
              </a:lvl1pPr>
              <a:lvl2pPr marL="685800" indent="-22860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543050" indent="-171450" defTabSz="762000">
                <a:defRPr>
                  <a:solidFill>
                    <a:schemeClr val="tx1"/>
                  </a:solidFill>
                  <a:latin typeface="Arial" panose="020B0604020202020204" pitchFamily="34" charset="0"/>
                </a:defRPr>
              </a:lvl4pPr>
              <a:lvl5pPr marL="2000250" indent="-171450" defTabSz="762000">
                <a:defRPr>
                  <a:solidFill>
                    <a:schemeClr val="tx1"/>
                  </a:solidFill>
                  <a:latin typeface="Arial" panose="020B0604020202020204" pitchFamily="34" charset="0"/>
                </a:defRPr>
              </a:lvl5pPr>
              <a:lvl6pPr marL="2457450" indent="-171450" defTabSz="762000" fontAlgn="base">
                <a:spcBef>
                  <a:spcPct val="0"/>
                </a:spcBef>
                <a:spcAft>
                  <a:spcPct val="0"/>
                </a:spcAft>
                <a:defRPr>
                  <a:solidFill>
                    <a:schemeClr val="tx1"/>
                  </a:solidFill>
                  <a:latin typeface="Arial" panose="020B0604020202020204" pitchFamily="34" charset="0"/>
                </a:defRPr>
              </a:lvl6pPr>
              <a:lvl7pPr marL="2914650" indent="-171450" defTabSz="762000" fontAlgn="base">
                <a:spcBef>
                  <a:spcPct val="0"/>
                </a:spcBef>
                <a:spcAft>
                  <a:spcPct val="0"/>
                </a:spcAft>
                <a:defRPr>
                  <a:solidFill>
                    <a:schemeClr val="tx1"/>
                  </a:solidFill>
                  <a:latin typeface="Arial" panose="020B0604020202020204" pitchFamily="34" charset="0"/>
                </a:defRPr>
              </a:lvl7pPr>
              <a:lvl8pPr marL="3371850" indent="-171450" defTabSz="762000" fontAlgn="base">
                <a:spcBef>
                  <a:spcPct val="0"/>
                </a:spcBef>
                <a:spcAft>
                  <a:spcPct val="0"/>
                </a:spcAft>
                <a:defRPr>
                  <a:solidFill>
                    <a:schemeClr val="tx1"/>
                  </a:solidFill>
                  <a:latin typeface="Arial" panose="020B0604020202020204" pitchFamily="34" charset="0"/>
                </a:defRPr>
              </a:lvl8pPr>
              <a:lvl9pPr marL="3829050" indent="-171450" defTabSz="762000" fontAlgn="base">
                <a:spcBef>
                  <a:spcPct val="0"/>
                </a:spcBef>
                <a:spcAft>
                  <a:spcPct val="0"/>
                </a:spcAft>
                <a:defRPr>
                  <a:solidFill>
                    <a:schemeClr val="tx1"/>
                  </a:solidFill>
                  <a:latin typeface="Arial" panose="020B0604020202020204" pitchFamily="34" charset="0"/>
                </a:defRPr>
              </a:lvl9pPr>
            </a:lstStyle>
            <a:p>
              <a:pPr>
                <a:lnSpc>
                  <a:spcPct val="90000"/>
                </a:lnSpc>
                <a:spcBef>
                  <a:spcPct val="30000"/>
                </a:spcBef>
              </a:pPr>
              <a:r>
                <a:rPr lang="it-IT" altLang="it-IT" sz="1600" u="sng">
                  <a:solidFill>
                    <a:srgbClr val="EAEC5E"/>
                  </a:solidFill>
                </a:rPr>
                <a:t>Protocollo riposo-stress</a:t>
              </a:r>
              <a:endParaRPr lang="it-IT" altLang="it-IT" sz="1244" u="sng">
                <a:solidFill>
                  <a:srgbClr val="EAEC5E"/>
                </a:solidFill>
              </a:endParaRPr>
            </a:p>
            <a:p>
              <a:pPr>
                <a:lnSpc>
                  <a:spcPct val="90000"/>
                </a:lnSpc>
                <a:spcBef>
                  <a:spcPct val="30000"/>
                </a:spcBef>
              </a:pPr>
              <a:endParaRPr lang="it-IT" altLang="it-IT" sz="1244" u="sng">
                <a:solidFill>
                  <a:srgbClr val="EAEC5E"/>
                </a:solidFill>
              </a:endParaRPr>
            </a:p>
            <a:p>
              <a:pPr>
                <a:lnSpc>
                  <a:spcPct val="90000"/>
                </a:lnSpc>
                <a:spcBef>
                  <a:spcPct val="30000"/>
                </a:spcBef>
              </a:pPr>
              <a:r>
                <a:rPr lang="it-IT" altLang="it-IT" sz="1778">
                  <a:solidFill>
                    <a:srgbClr val="EAEC5E"/>
                  </a:solidFill>
                </a:rPr>
                <a:t>SVANTAGGI</a:t>
              </a:r>
            </a:p>
            <a:p>
              <a:pPr>
                <a:lnSpc>
                  <a:spcPct val="90000"/>
                </a:lnSpc>
                <a:spcBef>
                  <a:spcPct val="30000"/>
                </a:spcBef>
                <a:buSzPct val="100000"/>
                <a:buFontTx/>
                <a:buChar char="•"/>
              </a:pPr>
              <a:r>
                <a:rPr lang="it-IT" altLang="it-IT" sz="1778">
                  <a:solidFill>
                    <a:srgbClr val="FFFFFF"/>
                  </a:solidFill>
                </a:rPr>
                <a:t>Riduzione del contrasto del difetto dopo stress</a:t>
              </a:r>
              <a:endParaRPr lang="it-IT" altLang="it-IT" sz="1244">
                <a:solidFill>
                  <a:srgbClr val="FFFFFF"/>
                </a:solidFill>
              </a:endParaRPr>
            </a:p>
            <a:p>
              <a:pPr>
                <a:lnSpc>
                  <a:spcPct val="90000"/>
                </a:lnSpc>
                <a:spcBef>
                  <a:spcPct val="30000"/>
                </a:spcBef>
              </a:pPr>
              <a:endParaRPr lang="it-IT" altLang="it-IT" sz="1244">
                <a:solidFill>
                  <a:srgbClr val="FFFFFF"/>
                </a:solidFill>
              </a:endParaRPr>
            </a:p>
            <a:p>
              <a:pPr>
                <a:lnSpc>
                  <a:spcPct val="90000"/>
                </a:lnSpc>
                <a:spcBef>
                  <a:spcPct val="30000"/>
                </a:spcBef>
                <a:buSzPct val="100000"/>
                <a:buFontTx/>
                <a:buChar char="•"/>
              </a:pPr>
              <a:r>
                <a:rPr lang="it-IT" altLang="it-IT" sz="1778">
                  <a:solidFill>
                    <a:srgbClr val="FFFFFF"/>
                  </a:solidFill>
                </a:rPr>
                <a:t>15% circa della radioattività al momento dello stress  proviene dalla distribuzione miocardica del tracciante a riposo</a:t>
              </a:r>
              <a:endParaRPr lang="it-IT" altLang="it-IT" sz="1422">
                <a:solidFill>
                  <a:srgbClr val="FFFFFF"/>
                </a:solidFill>
              </a:endParaRPr>
            </a:p>
            <a:p>
              <a:pPr latinLnBrk="1">
                <a:lnSpc>
                  <a:spcPct val="90000"/>
                </a:lnSpc>
                <a:spcBef>
                  <a:spcPct val="30000"/>
                </a:spcBef>
                <a:buSzPct val="100000"/>
                <a:buFontTx/>
                <a:buChar char="•"/>
              </a:pPr>
              <a:endParaRPr lang="it-IT" altLang="it-IT" sz="1422">
                <a:solidFill>
                  <a:srgbClr val="FFFFFF"/>
                </a:solidFill>
              </a:endParaRPr>
            </a:p>
          </p:txBody>
        </p:sp>
        <p:sp>
          <p:nvSpPr>
            <p:cNvPr id="50180" name="Rectangle 4">
              <a:extLst>
                <a:ext uri="{FF2B5EF4-FFF2-40B4-BE49-F238E27FC236}">
                  <a16:creationId xmlns:a16="http://schemas.microsoft.com/office/drawing/2014/main" id="{278B2FF8-7EFC-4936-8734-AE7C565A2F75}"/>
                </a:ext>
              </a:extLst>
            </p:cNvPr>
            <p:cNvSpPr>
              <a:spLocks noChangeArrowheads="1"/>
            </p:cNvSpPr>
            <p:nvPr/>
          </p:nvSpPr>
          <p:spPr bwMode="auto">
            <a:xfrm>
              <a:off x="3312" y="1536"/>
              <a:ext cx="3072" cy="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85750" indent="-285750" defTabSz="762000">
                <a:defRPr>
                  <a:solidFill>
                    <a:schemeClr val="tx1"/>
                  </a:solidFill>
                  <a:latin typeface="Arial" panose="020B0604020202020204" pitchFamily="34" charset="0"/>
                </a:defRPr>
              </a:lvl1pPr>
              <a:lvl2pPr marL="685800" indent="-22860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543050" indent="-171450" defTabSz="762000">
                <a:defRPr>
                  <a:solidFill>
                    <a:schemeClr val="tx1"/>
                  </a:solidFill>
                  <a:latin typeface="Arial" panose="020B0604020202020204" pitchFamily="34" charset="0"/>
                </a:defRPr>
              </a:lvl4pPr>
              <a:lvl5pPr marL="2000250" indent="-171450" defTabSz="762000">
                <a:defRPr>
                  <a:solidFill>
                    <a:schemeClr val="tx1"/>
                  </a:solidFill>
                  <a:latin typeface="Arial" panose="020B0604020202020204" pitchFamily="34" charset="0"/>
                </a:defRPr>
              </a:lvl5pPr>
              <a:lvl6pPr marL="2457450" indent="-171450" defTabSz="762000" fontAlgn="base">
                <a:spcBef>
                  <a:spcPct val="0"/>
                </a:spcBef>
                <a:spcAft>
                  <a:spcPct val="0"/>
                </a:spcAft>
                <a:defRPr>
                  <a:solidFill>
                    <a:schemeClr val="tx1"/>
                  </a:solidFill>
                  <a:latin typeface="Arial" panose="020B0604020202020204" pitchFamily="34" charset="0"/>
                </a:defRPr>
              </a:lvl6pPr>
              <a:lvl7pPr marL="2914650" indent="-171450" defTabSz="762000" fontAlgn="base">
                <a:spcBef>
                  <a:spcPct val="0"/>
                </a:spcBef>
                <a:spcAft>
                  <a:spcPct val="0"/>
                </a:spcAft>
                <a:defRPr>
                  <a:solidFill>
                    <a:schemeClr val="tx1"/>
                  </a:solidFill>
                  <a:latin typeface="Arial" panose="020B0604020202020204" pitchFamily="34" charset="0"/>
                </a:defRPr>
              </a:lvl7pPr>
              <a:lvl8pPr marL="3371850" indent="-171450" defTabSz="762000" fontAlgn="base">
                <a:spcBef>
                  <a:spcPct val="0"/>
                </a:spcBef>
                <a:spcAft>
                  <a:spcPct val="0"/>
                </a:spcAft>
                <a:defRPr>
                  <a:solidFill>
                    <a:schemeClr val="tx1"/>
                  </a:solidFill>
                  <a:latin typeface="Arial" panose="020B0604020202020204" pitchFamily="34" charset="0"/>
                </a:defRPr>
              </a:lvl8pPr>
              <a:lvl9pPr marL="3829050" indent="-171450" defTabSz="762000" fontAlgn="base">
                <a:spcBef>
                  <a:spcPct val="0"/>
                </a:spcBef>
                <a:spcAft>
                  <a:spcPct val="0"/>
                </a:spcAft>
                <a:defRPr>
                  <a:solidFill>
                    <a:schemeClr val="tx1"/>
                  </a:solidFill>
                  <a:latin typeface="Arial" panose="020B0604020202020204" pitchFamily="34" charset="0"/>
                </a:defRPr>
              </a:lvl9pPr>
            </a:lstStyle>
            <a:p>
              <a:pPr>
                <a:lnSpc>
                  <a:spcPct val="90000"/>
                </a:lnSpc>
                <a:spcBef>
                  <a:spcPct val="30000"/>
                </a:spcBef>
              </a:pPr>
              <a:r>
                <a:rPr lang="it-IT" altLang="it-IT" sz="1600" u="sng">
                  <a:solidFill>
                    <a:srgbClr val="EAEC5E"/>
                  </a:solidFill>
                </a:rPr>
                <a:t>Protocollo stress-riposo</a:t>
              </a:r>
              <a:endParaRPr lang="it-IT" altLang="it-IT" sz="1244" u="sng">
                <a:solidFill>
                  <a:srgbClr val="EAEC5E"/>
                </a:solidFill>
              </a:endParaRPr>
            </a:p>
            <a:p>
              <a:pPr>
                <a:lnSpc>
                  <a:spcPct val="90000"/>
                </a:lnSpc>
                <a:spcBef>
                  <a:spcPct val="30000"/>
                </a:spcBef>
              </a:pPr>
              <a:endParaRPr lang="it-IT" altLang="it-IT" sz="1244" u="sng">
                <a:solidFill>
                  <a:srgbClr val="EAEC5E"/>
                </a:solidFill>
              </a:endParaRPr>
            </a:p>
            <a:p>
              <a:pPr>
                <a:lnSpc>
                  <a:spcPct val="90000"/>
                </a:lnSpc>
                <a:spcBef>
                  <a:spcPct val="30000"/>
                </a:spcBef>
              </a:pPr>
              <a:r>
                <a:rPr lang="it-IT" altLang="it-IT" sz="1778">
                  <a:solidFill>
                    <a:srgbClr val="EAEC5E"/>
                  </a:solidFill>
                </a:rPr>
                <a:t>VANTAGGI</a:t>
              </a:r>
            </a:p>
            <a:p>
              <a:pPr>
                <a:lnSpc>
                  <a:spcPct val="90000"/>
                </a:lnSpc>
                <a:spcBef>
                  <a:spcPct val="30000"/>
                </a:spcBef>
                <a:buSzPct val="100000"/>
                <a:buFontTx/>
                <a:buChar char="•"/>
              </a:pPr>
              <a:r>
                <a:rPr lang="it-IT" altLang="it-IT" sz="1778">
                  <a:solidFill>
                    <a:srgbClr val="FFFFFF"/>
                  </a:solidFill>
                </a:rPr>
                <a:t>Tempo di acquisizione delle immagini analogo all’imaging con Tallio</a:t>
              </a:r>
            </a:p>
            <a:p>
              <a:pPr>
                <a:lnSpc>
                  <a:spcPct val="90000"/>
                </a:lnSpc>
                <a:spcBef>
                  <a:spcPct val="30000"/>
                </a:spcBef>
                <a:buSzPct val="100000"/>
                <a:buFontTx/>
                <a:buChar char="•"/>
              </a:pPr>
              <a:endParaRPr lang="it-IT" altLang="it-IT" sz="1778">
                <a:solidFill>
                  <a:srgbClr val="EAEC5E"/>
                </a:solidFill>
              </a:endParaRPr>
            </a:p>
            <a:p>
              <a:pPr>
                <a:lnSpc>
                  <a:spcPct val="90000"/>
                </a:lnSpc>
                <a:spcBef>
                  <a:spcPct val="30000"/>
                </a:spcBef>
              </a:pPr>
              <a:r>
                <a:rPr lang="it-IT" altLang="it-IT" sz="1778">
                  <a:solidFill>
                    <a:srgbClr val="EAEC5E"/>
                  </a:solidFill>
                </a:rPr>
                <a:t>SVANTAGGI</a:t>
              </a:r>
            </a:p>
            <a:p>
              <a:pPr>
                <a:lnSpc>
                  <a:spcPct val="90000"/>
                </a:lnSpc>
                <a:spcBef>
                  <a:spcPct val="30000"/>
                </a:spcBef>
                <a:buSzPct val="100000"/>
                <a:buFontTx/>
                <a:buChar char="•"/>
              </a:pPr>
              <a:r>
                <a:rPr lang="it-IT" altLang="it-IT" sz="1778">
                  <a:solidFill>
                    <a:srgbClr val="FFFFFF"/>
                  </a:solidFill>
                </a:rPr>
                <a:t>Rate di conteggio non ideale presente nell’ immagine dopo stress</a:t>
              </a:r>
            </a:p>
            <a:p>
              <a:pPr latinLnBrk="1">
                <a:lnSpc>
                  <a:spcPct val="90000"/>
                </a:lnSpc>
                <a:spcBef>
                  <a:spcPct val="30000"/>
                </a:spcBef>
                <a:buSzPct val="100000"/>
                <a:buFontTx/>
                <a:buChar char="•"/>
              </a:pPr>
              <a:endParaRPr lang="it-IT" altLang="it-IT" sz="1778">
                <a:solidFill>
                  <a:srgbClr val="FFFFFF"/>
                </a:solidFill>
              </a:endParaRPr>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CDB3B5B-BF9F-4375-8FD3-B4EE14397E7A}"/>
              </a:ext>
            </a:extLst>
          </p:cNvPr>
          <p:cNvSpPr>
            <a:spLocks noChangeArrowheads="1"/>
          </p:cNvSpPr>
          <p:nvPr/>
        </p:nvSpPr>
        <p:spPr bwMode="auto">
          <a:xfrm>
            <a:off x="3522133" y="2147711"/>
            <a:ext cx="2257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52227" name="Rectangle 3">
            <a:extLst>
              <a:ext uri="{FF2B5EF4-FFF2-40B4-BE49-F238E27FC236}">
                <a16:creationId xmlns:a16="http://schemas.microsoft.com/office/drawing/2014/main" id="{662B9850-FAAB-4C40-BD96-9BCC03D53DEC}"/>
              </a:ext>
            </a:extLst>
          </p:cNvPr>
          <p:cNvSpPr>
            <a:spLocks noChangeArrowheads="1"/>
          </p:cNvSpPr>
          <p:nvPr/>
        </p:nvSpPr>
        <p:spPr bwMode="auto">
          <a:xfrm>
            <a:off x="2415822" y="2181578"/>
            <a:ext cx="4831644" cy="434622"/>
          </a:xfrm>
          <a:prstGeom prst="rect">
            <a:avLst/>
          </a:prstGeom>
          <a:solidFill>
            <a:srgbClr val="676767"/>
          </a:solidFill>
          <a:ln w="254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52228" name="Rectangle 4">
            <a:extLst>
              <a:ext uri="{FF2B5EF4-FFF2-40B4-BE49-F238E27FC236}">
                <a16:creationId xmlns:a16="http://schemas.microsoft.com/office/drawing/2014/main" id="{E48F36C4-7D07-4461-8C65-BED33F5CED93}"/>
              </a:ext>
            </a:extLst>
          </p:cNvPr>
          <p:cNvSpPr>
            <a:spLocks noChangeArrowheads="1"/>
          </p:cNvSpPr>
          <p:nvPr/>
        </p:nvSpPr>
        <p:spPr bwMode="auto">
          <a:xfrm>
            <a:off x="214489" y="3615267"/>
            <a:ext cx="6152444" cy="1196622"/>
          </a:xfrm>
          <a:prstGeom prst="rect">
            <a:avLst/>
          </a:prstGeom>
          <a:solidFill>
            <a:srgbClr val="676767"/>
          </a:solidFill>
          <a:ln w="254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52229" name="Rectangle 5">
            <a:extLst>
              <a:ext uri="{FF2B5EF4-FFF2-40B4-BE49-F238E27FC236}">
                <a16:creationId xmlns:a16="http://schemas.microsoft.com/office/drawing/2014/main" id="{D3BB887E-3E62-4368-9D0A-41FFBA0A5B56}"/>
              </a:ext>
            </a:extLst>
          </p:cNvPr>
          <p:cNvSpPr>
            <a:spLocks noChangeArrowheads="1"/>
          </p:cNvSpPr>
          <p:nvPr/>
        </p:nvSpPr>
        <p:spPr bwMode="auto">
          <a:xfrm>
            <a:off x="807155" y="3965223"/>
            <a:ext cx="5712178" cy="59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444" tIns="22578" rIns="56444" bIns="22578">
            <a:spAutoFit/>
          </a:bodyPr>
          <a:lstStyle>
            <a:lvl1pPr marL="381000" indent="-381000" defTabSz="152400">
              <a:defRPr>
                <a:solidFill>
                  <a:schemeClr val="tx1"/>
                </a:solidFill>
                <a:latin typeface="Arial" panose="020B0604020202020204" pitchFamily="34" charset="0"/>
              </a:defRPr>
            </a:lvl1pPr>
            <a:lvl2pPr marL="952500" indent="-381000" defTabSz="152400">
              <a:defRPr>
                <a:solidFill>
                  <a:schemeClr val="tx1"/>
                </a:solidFill>
                <a:latin typeface="Arial" panose="020B0604020202020204" pitchFamily="34" charset="0"/>
              </a:defRPr>
            </a:lvl2pPr>
            <a:lvl3pPr marL="1524000" indent="-381000" defTabSz="152400">
              <a:defRPr>
                <a:solidFill>
                  <a:schemeClr val="tx1"/>
                </a:solidFill>
                <a:latin typeface="Arial" panose="020B0604020202020204" pitchFamily="34" charset="0"/>
              </a:defRPr>
            </a:lvl3pPr>
            <a:lvl4pPr marL="2095500" indent="-381000" defTabSz="152400">
              <a:defRPr>
                <a:solidFill>
                  <a:schemeClr val="tx1"/>
                </a:solidFill>
                <a:latin typeface="Arial" panose="020B0604020202020204" pitchFamily="34" charset="0"/>
              </a:defRPr>
            </a:lvl4pPr>
            <a:lvl5pPr marL="2667000" indent="-381000" defTabSz="152400">
              <a:defRPr>
                <a:solidFill>
                  <a:schemeClr val="tx1"/>
                </a:solidFill>
                <a:latin typeface="Arial" panose="020B0604020202020204" pitchFamily="34" charset="0"/>
              </a:defRPr>
            </a:lvl5pPr>
            <a:lvl6pPr marL="3124200" indent="-381000" defTabSz="152400" fontAlgn="base">
              <a:spcBef>
                <a:spcPct val="0"/>
              </a:spcBef>
              <a:spcAft>
                <a:spcPct val="0"/>
              </a:spcAft>
              <a:defRPr>
                <a:solidFill>
                  <a:schemeClr val="tx1"/>
                </a:solidFill>
                <a:latin typeface="Arial" panose="020B0604020202020204" pitchFamily="34" charset="0"/>
              </a:defRPr>
            </a:lvl6pPr>
            <a:lvl7pPr marL="3581400" indent="-381000" defTabSz="152400" fontAlgn="base">
              <a:spcBef>
                <a:spcPct val="0"/>
              </a:spcBef>
              <a:spcAft>
                <a:spcPct val="0"/>
              </a:spcAft>
              <a:defRPr>
                <a:solidFill>
                  <a:schemeClr val="tx1"/>
                </a:solidFill>
                <a:latin typeface="Arial" panose="020B0604020202020204" pitchFamily="34" charset="0"/>
              </a:defRPr>
            </a:lvl7pPr>
            <a:lvl8pPr marL="4038600" indent="-381000" defTabSz="152400" fontAlgn="base">
              <a:spcBef>
                <a:spcPct val="0"/>
              </a:spcBef>
              <a:spcAft>
                <a:spcPct val="0"/>
              </a:spcAft>
              <a:defRPr>
                <a:solidFill>
                  <a:schemeClr val="tx1"/>
                </a:solidFill>
                <a:latin typeface="Arial" panose="020B0604020202020204" pitchFamily="34" charset="0"/>
              </a:defRPr>
            </a:lvl8pPr>
            <a:lvl9pPr marL="4495800" indent="-381000" defTabSz="152400" fontAlgn="base">
              <a:spcBef>
                <a:spcPct val="0"/>
              </a:spcBef>
              <a:spcAft>
                <a:spcPct val="0"/>
              </a:spcAft>
              <a:defRPr>
                <a:solidFill>
                  <a:schemeClr val="tx1"/>
                </a:solidFill>
                <a:latin typeface="Arial" panose="020B0604020202020204" pitchFamily="34" charset="0"/>
              </a:defRPr>
            </a:lvl9pPr>
          </a:lstStyle>
          <a:p>
            <a:pPr>
              <a:lnSpc>
                <a:spcPct val="90000"/>
              </a:lnSpc>
              <a:spcBef>
                <a:spcPct val="45000"/>
              </a:spcBef>
            </a:pPr>
            <a:r>
              <a:rPr lang="it-IT" altLang="it-IT" sz="1600" dirty="0" err="1">
                <a:solidFill>
                  <a:srgbClr val="FFFFFF"/>
                </a:solidFill>
              </a:rPr>
              <a:t>Dipiridamolo</a:t>
            </a:r>
            <a:r>
              <a:rPr lang="it-IT" altLang="it-IT" sz="1600" dirty="0">
                <a:solidFill>
                  <a:srgbClr val="FFFFFF"/>
                </a:solidFill>
              </a:rPr>
              <a:t> 0.56 mg / kg  in 4 </a:t>
            </a:r>
            <a:r>
              <a:rPr lang="it-IT" altLang="it-IT" sz="1600" dirty="0" err="1">
                <a:solidFill>
                  <a:srgbClr val="FFFFFF"/>
                </a:solidFill>
              </a:rPr>
              <a:t>min</a:t>
            </a:r>
            <a:endParaRPr lang="it-IT" altLang="it-IT" sz="1600" dirty="0">
              <a:solidFill>
                <a:srgbClr val="FFFFFF"/>
              </a:solidFill>
            </a:endParaRPr>
          </a:p>
          <a:p>
            <a:pPr>
              <a:lnSpc>
                <a:spcPct val="90000"/>
              </a:lnSpc>
              <a:spcBef>
                <a:spcPct val="45000"/>
              </a:spcBef>
            </a:pPr>
            <a:r>
              <a:rPr lang="it-IT" altLang="it-IT" sz="1600" dirty="0" err="1">
                <a:solidFill>
                  <a:srgbClr val="FFFFFF"/>
                </a:solidFill>
              </a:rPr>
              <a:t>Dipiridamolo</a:t>
            </a:r>
            <a:r>
              <a:rPr lang="it-IT" altLang="it-IT" sz="1600" dirty="0">
                <a:solidFill>
                  <a:srgbClr val="FFFFFF"/>
                </a:solidFill>
              </a:rPr>
              <a:t> 0.76 mg/kg in 6 </a:t>
            </a:r>
            <a:r>
              <a:rPr lang="it-IT" altLang="it-IT" sz="1600" dirty="0" err="1">
                <a:solidFill>
                  <a:srgbClr val="FFFFFF"/>
                </a:solidFill>
              </a:rPr>
              <a:t>min</a:t>
            </a:r>
            <a:endParaRPr lang="it-IT" altLang="it-IT" sz="1600" dirty="0">
              <a:solidFill>
                <a:srgbClr val="FFFFFF"/>
              </a:solidFill>
            </a:endParaRPr>
          </a:p>
        </p:txBody>
      </p:sp>
      <p:sp>
        <p:nvSpPr>
          <p:cNvPr id="52230" name="Line 6">
            <a:extLst>
              <a:ext uri="{FF2B5EF4-FFF2-40B4-BE49-F238E27FC236}">
                <a16:creationId xmlns:a16="http://schemas.microsoft.com/office/drawing/2014/main" id="{8D155B89-CC1A-452C-A648-58E56D4FCC6B}"/>
              </a:ext>
            </a:extLst>
          </p:cNvPr>
          <p:cNvSpPr>
            <a:spLocks noChangeShapeType="1"/>
          </p:cNvSpPr>
          <p:nvPr/>
        </p:nvSpPr>
        <p:spPr bwMode="auto">
          <a:xfrm>
            <a:off x="812800" y="4873978"/>
            <a:ext cx="0" cy="107244"/>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52231" name="Line 7">
            <a:extLst>
              <a:ext uri="{FF2B5EF4-FFF2-40B4-BE49-F238E27FC236}">
                <a16:creationId xmlns:a16="http://schemas.microsoft.com/office/drawing/2014/main" id="{B2386EAB-A4DA-4A93-84B3-FA447682C34C}"/>
              </a:ext>
            </a:extLst>
          </p:cNvPr>
          <p:cNvSpPr>
            <a:spLocks noChangeShapeType="1"/>
          </p:cNvSpPr>
          <p:nvPr/>
        </p:nvSpPr>
        <p:spPr bwMode="auto">
          <a:xfrm>
            <a:off x="4323644" y="2887133"/>
            <a:ext cx="0" cy="558800"/>
          </a:xfrm>
          <a:prstGeom prst="line">
            <a:avLst/>
          </a:prstGeom>
          <a:noFill/>
          <a:ln w="508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grpSp>
        <p:nvGrpSpPr>
          <p:cNvPr id="52234" name="Group 10">
            <a:extLst>
              <a:ext uri="{FF2B5EF4-FFF2-40B4-BE49-F238E27FC236}">
                <a16:creationId xmlns:a16="http://schemas.microsoft.com/office/drawing/2014/main" id="{88FDBA79-76AA-4535-9F07-1476F4B499BC}"/>
              </a:ext>
            </a:extLst>
          </p:cNvPr>
          <p:cNvGrpSpPr>
            <a:grpSpLocks/>
          </p:cNvGrpSpPr>
          <p:nvPr/>
        </p:nvGrpSpPr>
        <p:grpSpPr bwMode="auto">
          <a:xfrm>
            <a:off x="6637867" y="3632200"/>
            <a:ext cx="1343378" cy="1196622"/>
            <a:chOff x="4704" y="2304"/>
            <a:chExt cx="952" cy="848"/>
          </a:xfrm>
        </p:grpSpPr>
        <p:sp>
          <p:nvSpPr>
            <p:cNvPr id="52232" name="Rectangle 8">
              <a:extLst>
                <a:ext uri="{FF2B5EF4-FFF2-40B4-BE49-F238E27FC236}">
                  <a16:creationId xmlns:a16="http://schemas.microsoft.com/office/drawing/2014/main" id="{BD2EAE3D-2B55-41D0-BD7A-395EAFD053A2}"/>
                </a:ext>
              </a:extLst>
            </p:cNvPr>
            <p:cNvSpPr>
              <a:spLocks noChangeArrowheads="1"/>
            </p:cNvSpPr>
            <p:nvPr/>
          </p:nvSpPr>
          <p:spPr bwMode="auto">
            <a:xfrm>
              <a:off x="4704" y="2304"/>
              <a:ext cx="952" cy="848"/>
            </a:xfrm>
            <a:prstGeom prst="rect">
              <a:avLst/>
            </a:prstGeom>
            <a:solidFill>
              <a:srgbClr val="676767"/>
            </a:solidFill>
            <a:ln w="254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52233" name="Rectangle 9">
              <a:extLst>
                <a:ext uri="{FF2B5EF4-FFF2-40B4-BE49-F238E27FC236}">
                  <a16:creationId xmlns:a16="http://schemas.microsoft.com/office/drawing/2014/main" id="{E80D8C3A-A488-44FE-A2B2-3DF8DECCBDB0}"/>
                </a:ext>
              </a:extLst>
            </p:cNvPr>
            <p:cNvSpPr>
              <a:spLocks noChangeArrowheads="1"/>
            </p:cNvSpPr>
            <p:nvPr/>
          </p:nvSpPr>
          <p:spPr bwMode="auto">
            <a:xfrm>
              <a:off x="4816" y="2588"/>
              <a:ext cx="564"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6444" tIns="22578" rIns="56444" bIns="22578">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nSpc>
                  <a:spcPct val="85000"/>
                </a:lnSpc>
              </a:pPr>
              <a:r>
                <a:rPr lang="it-IT" altLang="it-IT" sz="1600">
                  <a:solidFill>
                    <a:srgbClr val="FFFFFF"/>
                  </a:solidFill>
                </a:rPr>
                <a:t>SPECT</a:t>
              </a:r>
            </a:p>
          </p:txBody>
        </p:sp>
      </p:grpSp>
      <p:sp>
        <p:nvSpPr>
          <p:cNvPr id="52235" name="Rectangle 11">
            <a:extLst>
              <a:ext uri="{FF2B5EF4-FFF2-40B4-BE49-F238E27FC236}">
                <a16:creationId xmlns:a16="http://schemas.microsoft.com/office/drawing/2014/main" id="{7FA25472-54FD-482C-8761-9A89B31A4035}"/>
              </a:ext>
            </a:extLst>
          </p:cNvPr>
          <p:cNvSpPr>
            <a:spLocks noChangeArrowheads="1"/>
          </p:cNvSpPr>
          <p:nvPr/>
        </p:nvSpPr>
        <p:spPr bwMode="auto">
          <a:xfrm>
            <a:off x="5683956" y="2204156"/>
            <a:ext cx="1162226" cy="37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6444" tIns="22578" rIns="56444" bIns="22578">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nSpc>
                <a:spcPct val="85000"/>
              </a:lnSpc>
            </a:pPr>
            <a:r>
              <a:rPr lang="it-IT" altLang="it-IT" sz="2489">
                <a:solidFill>
                  <a:srgbClr val="FFFFFF"/>
                </a:solidFill>
              </a:rPr>
              <a:t>Tc-99m</a:t>
            </a:r>
          </a:p>
        </p:txBody>
      </p:sp>
      <p:sp>
        <p:nvSpPr>
          <p:cNvPr id="52236" name="Rectangle 12">
            <a:extLst>
              <a:ext uri="{FF2B5EF4-FFF2-40B4-BE49-F238E27FC236}">
                <a16:creationId xmlns:a16="http://schemas.microsoft.com/office/drawing/2014/main" id="{D9B1055D-A0E8-4BE4-9B27-3BA810D4C59E}"/>
              </a:ext>
            </a:extLst>
          </p:cNvPr>
          <p:cNvSpPr>
            <a:spLocks noChangeArrowheads="1"/>
          </p:cNvSpPr>
          <p:nvPr/>
        </p:nvSpPr>
        <p:spPr bwMode="auto">
          <a:xfrm>
            <a:off x="666044" y="849489"/>
            <a:ext cx="7947378" cy="88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444" tIns="22578" rIns="56444" bIns="22578">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gn="ctr">
              <a:lnSpc>
                <a:spcPct val="85000"/>
              </a:lnSpc>
            </a:pPr>
            <a:r>
              <a:rPr lang="it-IT" altLang="it-IT" sz="3556">
                <a:solidFill>
                  <a:srgbClr val="EAEC5E"/>
                </a:solidFill>
              </a:rPr>
              <a:t>Stress Farmacologico</a:t>
            </a:r>
            <a:r>
              <a:rPr lang="it-IT" altLang="it-IT" sz="3200">
                <a:solidFill>
                  <a:srgbClr val="EAEC5E"/>
                </a:solidFill>
              </a:rPr>
              <a:t> </a:t>
            </a:r>
          </a:p>
          <a:p>
            <a:pPr algn="ctr">
              <a:lnSpc>
                <a:spcPct val="85000"/>
              </a:lnSpc>
            </a:pPr>
            <a:r>
              <a:rPr lang="it-IT" altLang="it-IT" sz="2844" i="1">
                <a:solidFill>
                  <a:srgbClr val="EAEC5E"/>
                </a:solidFill>
              </a:rPr>
              <a:t>Dipiridamolo </a:t>
            </a:r>
          </a:p>
        </p:txBody>
      </p:sp>
      <p:sp>
        <p:nvSpPr>
          <p:cNvPr id="52237" name="Rectangle 13">
            <a:extLst>
              <a:ext uri="{FF2B5EF4-FFF2-40B4-BE49-F238E27FC236}">
                <a16:creationId xmlns:a16="http://schemas.microsoft.com/office/drawing/2014/main" id="{808DA28C-BCC7-409C-886B-B171DBD5A96E}"/>
              </a:ext>
            </a:extLst>
          </p:cNvPr>
          <p:cNvSpPr>
            <a:spLocks noChangeArrowheads="1"/>
          </p:cNvSpPr>
          <p:nvPr/>
        </p:nvSpPr>
        <p:spPr bwMode="auto">
          <a:xfrm>
            <a:off x="673101" y="5118101"/>
            <a:ext cx="5548529" cy="35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r>
              <a:rPr lang="it-IT" altLang="it-IT" sz="1778" dirty="0">
                <a:solidFill>
                  <a:srgbClr val="FFFFFF"/>
                </a:solidFill>
              </a:rPr>
              <a:t>1           2	  3	      4	   5	    6	     7	</a:t>
            </a:r>
          </a:p>
        </p:txBody>
      </p:sp>
      <p:sp>
        <p:nvSpPr>
          <p:cNvPr id="52238" name="Line 14">
            <a:extLst>
              <a:ext uri="{FF2B5EF4-FFF2-40B4-BE49-F238E27FC236}">
                <a16:creationId xmlns:a16="http://schemas.microsoft.com/office/drawing/2014/main" id="{BE6FBD81-6E78-4FC5-B284-531DFC21DE89}"/>
              </a:ext>
            </a:extLst>
          </p:cNvPr>
          <p:cNvSpPr>
            <a:spLocks noChangeShapeType="1"/>
          </p:cNvSpPr>
          <p:nvPr/>
        </p:nvSpPr>
        <p:spPr bwMode="auto">
          <a:xfrm>
            <a:off x="812800" y="4873978"/>
            <a:ext cx="0" cy="107244"/>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52239" name="Line 15">
            <a:extLst>
              <a:ext uri="{FF2B5EF4-FFF2-40B4-BE49-F238E27FC236}">
                <a16:creationId xmlns:a16="http://schemas.microsoft.com/office/drawing/2014/main" id="{68BEB906-9965-47A1-9E33-195067246A9C}"/>
              </a:ext>
            </a:extLst>
          </p:cNvPr>
          <p:cNvSpPr>
            <a:spLocks noChangeShapeType="1"/>
          </p:cNvSpPr>
          <p:nvPr/>
        </p:nvSpPr>
        <p:spPr bwMode="auto">
          <a:xfrm>
            <a:off x="2438400" y="4873978"/>
            <a:ext cx="0" cy="107244"/>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52240" name="Line 16">
            <a:extLst>
              <a:ext uri="{FF2B5EF4-FFF2-40B4-BE49-F238E27FC236}">
                <a16:creationId xmlns:a16="http://schemas.microsoft.com/office/drawing/2014/main" id="{A56893BE-516D-4273-81F0-F17A32EAD519}"/>
              </a:ext>
            </a:extLst>
          </p:cNvPr>
          <p:cNvSpPr>
            <a:spLocks noChangeShapeType="1"/>
          </p:cNvSpPr>
          <p:nvPr/>
        </p:nvSpPr>
        <p:spPr bwMode="auto">
          <a:xfrm>
            <a:off x="3251200" y="4873978"/>
            <a:ext cx="0" cy="107244"/>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52241" name="Line 17">
            <a:extLst>
              <a:ext uri="{FF2B5EF4-FFF2-40B4-BE49-F238E27FC236}">
                <a16:creationId xmlns:a16="http://schemas.microsoft.com/office/drawing/2014/main" id="{1DB75684-44C2-4505-96E2-E2157598E9E0}"/>
              </a:ext>
            </a:extLst>
          </p:cNvPr>
          <p:cNvSpPr>
            <a:spLocks noChangeShapeType="1"/>
          </p:cNvSpPr>
          <p:nvPr/>
        </p:nvSpPr>
        <p:spPr bwMode="auto">
          <a:xfrm>
            <a:off x="4064000" y="4873978"/>
            <a:ext cx="0" cy="107244"/>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52242" name="Line 18">
            <a:extLst>
              <a:ext uri="{FF2B5EF4-FFF2-40B4-BE49-F238E27FC236}">
                <a16:creationId xmlns:a16="http://schemas.microsoft.com/office/drawing/2014/main" id="{C2E23998-5F32-464C-858C-44A3ABD8C17B}"/>
              </a:ext>
            </a:extLst>
          </p:cNvPr>
          <p:cNvSpPr>
            <a:spLocks noChangeShapeType="1"/>
          </p:cNvSpPr>
          <p:nvPr/>
        </p:nvSpPr>
        <p:spPr bwMode="auto">
          <a:xfrm>
            <a:off x="4876800" y="4845756"/>
            <a:ext cx="0" cy="107244"/>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52243" name="Line 19">
            <a:extLst>
              <a:ext uri="{FF2B5EF4-FFF2-40B4-BE49-F238E27FC236}">
                <a16:creationId xmlns:a16="http://schemas.microsoft.com/office/drawing/2014/main" id="{4B7C2A46-F292-4C67-AEA1-F1D629A43829}"/>
              </a:ext>
            </a:extLst>
          </p:cNvPr>
          <p:cNvSpPr>
            <a:spLocks noChangeShapeType="1"/>
          </p:cNvSpPr>
          <p:nvPr/>
        </p:nvSpPr>
        <p:spPr bwMode="auto">
          <a:xfrm>
            <a:off x="1625600" y="4890911"/>
            <a:ext cx="0" cy="107244"/>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52244" name="Line 20">
            <a:extLst>
              <a:ext uri="{FF2B5EF4-FFF2-40B4-BE49-F238E27FC236}">
                <a16:creationId xmlns:a16="http://schemas.microsoft.com/office/drawing/2014/main" id="{5E649207-FFFD-443E-831B-4A8874A9A1D3}"/>
              </a:ext>
            </a:extLst>
          </p:cNvPr>
          <p:cNvSpPr>
            <a:spLocks noChangeShapeType="1"/>
          </p:cNvSpPr>
          <p:nvPr/>
        </p:nvSpPr>
        <p:spPr bwMode="auto">
          <a:xfrm>
            <a:off x="5689600" y="4845756"/>
            <a:ext cx="0" cy="107244"/>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52245" name="Rectangle 21">
            <a:extLst>
              <a:ext uri="{FF2B5EF4-FFF2-40B4-BE49-F238E27FC236}">
                <a16:creationId xmlns:a16="http://schemas.microsoft.com/office/drawing/2014/main" id="{0C560A48-6510-42D1-9E3C-9A3BA5AA3536}"/>
              </a:ext>
            </a:extLst>
          </p:cNvPr>
          <p:cNvSpPr>
            <a:spLocks noChangeArrowheads="1"/>
          </p:cNvSpPr>
          <p:nvPr/>
        </p:nvSpPr>
        <p:spPr bwMode="auto">
          <a:xfrm>
            <a:off x="3698523" y="5561189"/>
            <a:ext cx="1427594" cy="31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nSpc>
                <a:spcPct val="87000"/>
              </a:lnSpc>
            </a:pPr>
            <a:r>
              <a:rPr lang="it-IT" altLang="it-IT" sz="1778">
                <a:solidFill>
                  <a:srgbClr val="FFFFFF"/>
                </a:solidFill>
              </a:rPr>
              <a:t>Tempo (min)</a:t>
            </a:r>
          </a:p>
        </p:txBody>
      </p:sp>
      <p:sp>
        <p:nvSpPr>
          <p:cNvPr id="52246" name="Line 22">
            <a:extLst>
              <a:ext uri="{FF2B5EF4-FFF2-40B4-BE49-F238E27FC236}">
                <a16:creationId xmlns:a16="http://schemas.microsoft.com/office/drawing/2014/main" id="{428D26D5-ABEE-4F90-8F3D-B1AE70BBCFEE}"/>
              </a:ext>
            </a:extLst>
          </p:cNvPr>
          <p:cNvSpPr>
            <a:spLocks noChangeShapeType="1"/>
          </p:cNvSpPr>
          <p:nvPr/>
        </p:nvSpPr>
        <p:spPr bwMode="auto">
          <a:xfrm>
            <a:off x="7315200" y="4890911"/>
            <a:ext cx="0" cy="107244"/>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52247" name="Rectangle 23">
            <a:extLst>
              <a:ext uri="{FF2B5EF4-FFF2-40B4-BE49-F238E27FC236}">
                <a16:creationId xmlns:a16="http://schemas.microsoft.com/office/drawing/2014/main" id="{1C3427CB-1845-4729-B259-5A59C63C2971}"/>
              </a:ext>
            </a:extLst>
          </p:cNvPr>
          <p:cNvSpPr>
            <a:spLocks noChangeArrowheads="1"/>
          </p:cNvSpPr>
          <p:nvPr/>
        </p:nvSpPr>
        <p:spPr bwMode="auto">
          <a:xfrm>
            <a:off x="6949494" y="5119511"/>
            <a:ext cx="733108" cy="35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r>
              <a:rPr lang="it-IT" altLang="it-IT" sz="1778" dirty="0">
                <a:solidFill>
                  <a:srgbClr val="FFFFFF"/>
                </a:solidFill>
              </a:rPr>
              <a:t>30/45</a:t>
            </a:r>
          </a:p>
        </p:txBody>
      </p:sp>
      <p:sp>
        <p:nvSpPr>
          <p:cNvPr id="52248" name="Rectangle 24">
            <a:extLst>
              <a:ext uri="{FF2B5EF4-FFF2-40B4-BE49-F238E27FC236}">
                <a16:creationId xmlns:a16="http://schemas.microsoft.com/office/drawing/2014/main" id="{ED8DA977-1E59-4DD7-A17C-39E64E99A345}"/>
              </a:ext>
            </a:extLst>
          </p:cNvPr>
          <p:cNvSpPr>
            <a:spLocks noChangeArrowheads="1"/>
          </p:cNvSpPr>
          <p:nvPr/>
        </p:nvSpPr>
        <p:spPr bwMode="auto">
          <a:xfrm>
            <a:off x="2541412" y="2204156"/>
            <a:ext cx="3226381" cy="37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6444" tIns="22578" rIns="56444" bIns="22578">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nSpc>
                <a:spcPct val="85000"/>
              </a:lnSpc>
            </a:pPr>
            <a:r>
              <a:rPr lang="it-IT" altLang="it-IT" sz="2489">
                <a:solidFill>
                  <a:srgbClr val="FFFFFF"/>
                </a:solidFill>
              </a:rPr>
              <a:t>Traccianti marcati con</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FF84FD30-675B-4164-B117-EC582F371736}"/>
              </a:ext>
            </a:extLst>
          </p:cNvPr>
          <p:cNvSpPr>
            <a:spLocks noChangeArrowheads="1"/>
          </p:cNvSpPr>
          <p:nvPr/>
        </p:nvSpPr>
        <p:spPr bwMode="auto">
          <a:xfrm>
            <a:off x="3522133" y="2147711"/>
            <a:ext cx="2257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54275" name="Rectangle 3">
            <a:extLst>
              <a:ext uri="{FF2B5EF4-FFF2-40B4-BE49-F238E27FC236}">
                <a16:creationId xmlns:a16="http://schemas.microsoft.com/office/drawing/2014/main" id="{8B4BFB17-8741-4170-B1A4-BC7C37B12D55}"/>
              </a:ext>
            </a:extLst>
          </p:cNvPr>
          <p:cNvSpPr>
            <a:spLocks noChangeArrowheads="1"/>
          </p:cNvSpPr>
          <p:nvPr/>
        </p:nvSpPr>
        <p:spPr bwMode="auto">
          <a:xfrm>
            <a:off x="214489" y="3615267"/>
            <a:ext cx="6152444" cy="1196622"/>
          </a:xfrm>
          <a:prstGeom prst="rect">
            <a:avLst/>
          </a:prstGeom>
          <a:solidFill>
            <a:srgbClr val="676767"/>
          </a:solidFill>
          <a:ln w="254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54276" name="Rectangle 4">
            <a:extLst>
              <a:ext uri="{FF2B5EF4-FFF2-40B4-BE49-F238E27FC236}">
                <a16:creationId xmlns:a16="http://schemas.microsoft.com/office/drawing/2014/main" id="{697EEB22-44C2-49BB-ACD1-9ADFDDEAC47D}"/>
              </a:ext>
            </a:extLst>
          </p:cNvPr>
          <p:cNvSpPr>
            <a:spLocks noChangeArrowheads="1"/>
          </p:cNvSpPr>
          <p:nvPr/>
        </p:nvSpPr>
        <p:spPr bwMode="auto">
          <a:xfrm>
            <a:off x="812800" y="3970867"/>
            <a:ext cx="5712178" cy="33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54277" name="Line 5">
            <a:extLst>
              <a:ext uri="{FF2B5EF4-FFF2-40B4-BE49-F238E27FC236}">
                <a16:creationId xmlns:a16="http://schemas.microsoft.com/office/drawing/2014/main" id="{21BA3B5E-DF42-42E8-9ACB-6869E5D1647F}"/>
              </a:ext>
            </a:extLst>
          </p:cNvPr>
          <p:cNvSpPr>
            <a:spLocks noChangeShapeType="1"/>
          </p:cNvSpPr>
          <p:nvPr/>
        </p:nvSpPr>
        <p:spPr bwMode="auto">
          <a:xfrm>
            <a:off x="812800" y="4873978"/>
            <a:ext cx="0" cy="107244"/>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54278" name="Line 6">
            <a:extLst>
              <a:ext uri="{FF2B5EF4-FFF2-40B4-BE49-F238E27FC236}">
                <a16:creationId xmlns:a16="http://schemas.microsoft.com/office/drawing/2014/main" id="{2EDB838D-BBEC-4A9B-AFC1-E859AB5A0E19}"/>
              </a:ext>
            </a:extLst>
          </p:cNvPr>
          <p:cNvSpPr>
            <a:spLocks noChangeShapeType="1"/>
          </p:cNvSpPr>
          <p:nvPr/>
        </p:nvSpPr>
        <p:spPr bwMode="auto">
          <a:xfrm>
            <a:off x="4323644" y="2887133"/>
            <a:ext cx="0" cy="558800"/>
          </a:xfrm>
          <a:prstGeom prst="line">
            <a:avLst/>
          </a:prstGeom>
          <a:noFill/>
          <a:ln w="508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grpSp>
        <p:nvGrpSpPr>
          <p:cNvPr id="54281" name="Group 9">
            <a:extLst>
              <a:ext uri="{FF2B5EF4-FFF2-40B4-BE49-F238E27FC236}">
                <a16:creationId xmlns:a16="http://schemas.microsoft.com/office/drawing/2014/main" id="{37BA276B-B75F-4764-B5B2-F7D168E221E8}"/>
              </a:ext>
            </a:extLst>
          </p:cNvPr>
          <p:cNvGrpSpPr>
            <a:grpSpLocks/>
          </p:cNvGrpSpPr>
          <p:nvPr/>
        </p:nvGrpSpPr>
        <p:grpSpPr bwMode="auto">
          <a:xfrm>
            <a:off x="6637867" y="3632200"/>
            <a:ext cx="1343378" cy="1196622"/>
            <a:chOff x="4704" y="2304"/>
            <a:chExt cx="952" cy="848"/>
          </a:xfrm>
        </p:grpSpPr>
        <p:sp>
          <p:nvSpPr>
            <p:cNvPr id="54279" name="Rectangle 7">
              <a:extLst>
                <a:ext uri="{FF2B5EF4-FFF2-40B4-BE49-F238E27FC236}">
                  <a16:creationId xmlns:a16="http://schemas.microsoft.com/office/drawing/2014/main" id="{4C9F76D8-4096-458A-A1A2-5B8245742035}"/>
                </a:ext>
              </a:extLst>
            </p:cNvPr>
            <p:cNvSpPr>
              <a:spLocks noChangeArrowheads="1"/>
            </p:cNvSpPr>
            <p:nvPr/>
          </p:nvSpPr>
          <p:spPr bwMode="auto">
            <a:xfrm>
              <a:off x="4704" y="2304"/>
              <a:ext cx="952" cy="848"/>
            </a:xfrm>
            <a:prstGeom prst="rect">
              <a:avLst/>
            </a:prstGeom>
            <a:solidFill>
              <a:srgbClr val="676767"/>
            </a:solidFill>
            <a:ln w="254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54280" name="Rectangle 8">
              <a:extLst>
                <a:ext uri="{FF2B5EF4-FFF2-40B4-BE49-F238E27FC236}">
                  <a16:creationId xmlns:a16="http://schemas.microsoft.com/office/drawing/2014/main" id="{F00C8654-2AD1-4851-A4C3-9F7DD83F0E46}"/>
                </a:ext>
              </a:extLst>
            </p:cNvPr>
            <p:cNvSpPr>
              <a:spLocks noChangeArrowheads="1"/>
            </p:cNvSpPr>
            <p:nvPr/>
          </p:nvSpPr>
          <p:spPr bwMode="auto">
            <a:xfrm>
              <a:off x="4816" y="2588"/>
              <a:ext cx="564"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6444" tIns="22578" rIns="56444" bIns="22578">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nSpc>
                  <a:spcPct val="85000"/>
                </a:lnSpc>
              </a:pPr>
              <a:r>
                <a:rPr lang="it-IT" altLang="it-IT" sz="1600">
                  <a:solidFill>
                    <a:srgbClr val="FFFFFF"/>
                  </a:solidFill>
                </a:rPr>
                <a:t>SPECT</a:t>
              </a:r>
            </a:p>
          </p:txBody>
        </p:sp>
      </p:grpSp>
      <p:sp>
        <p:nvSpPr>
          <p:cNvPr id="54282" name="Rectangle 10">
            <a:extLst>
              <a:ext uri="{FF2B5EF4-FFF2-40B4-BE49-F238E27FC236}">
                <a16:creationId xmlns:a16="http://schemas.microsoft.com/office/drawing/2014/main" id="{C4970DD3-AF6A-45D1-B269-20C6C06F0798}"/>
              </a:ext>
            </a:extLst>
          </p:cNvPr>
          <p:cNvSpPr>
            <a:spLocks noChangeArrowheads="1"/>
          </p:cNvSpPr>
          <p:nvPr/>
        </p:nvSpPr>
        <p:spPr bwMode="auto">
          <a:xfrm>
            <a:off x="673101" y="5118101"/>
            <a:ext cx="5548529" cy="35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r>
              <a:rPr lang="it-IT" altLang="it-IT" sz="1778">
                <a:solidFill>
                  <a:srgbClr val="FFFFFF"/>
                </a:solidFill>
              </a:rPr>
              <a:t>1	  2	    3	      4	         5	6	  7	</a:t>
            </a:r>
          </a:p>
        </p:txBody>
      </p:sp>
      <p:sp>
        <p:nvSpPr>
          <p:cNvPr id="54283" name="Line 11">
            <a:extLst>
              <a:ext uri="{FF2B5EF4-FFF2-40B4-BE49-F238E27FC236}">
                <a16:creationId xmlns:a16="http://schemas.microsoft.com/office/drawing/2014/main" id="{79AA01D8-D2D3-4206-9031-2BE5643339C4}"/>
              </a:ext>
            </a:extLst>
          </p:cNvPr>
          <p:cNvSpPr>
            <a:spLocks noChangeShapeType="1"/>
          </p:cNvSpPr>
          <p:nvPr/>
        </p:nvSpPr>
        <p:spPr bwMode="auto">
          <a:xfrm>
            <a:off x="812800" y="4873978"/>
            <a:ext cx="0" cy="107244"/>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54284" name="Line 12">
            <a:extLst>
              <a:ext uri="{FF2B5EF4-FFF2-40B4-BE49-F238E27FC236}">
                <a16:creationId xmlns:a16="http://schemas.microsoft.com/office/drawing/2014/main" id="{3E3E1404-5C1B-490A-B5FA-524B64F681D8}"/>
              </a:ext>
            </a:extLst>
          </p:cNvPr>
          <p:cNvSpPr>
            <a:spLocks noChangeShapeType="1"/>
          </p:cNvSpPr>
          <p:nvPr/>
        </p:nvSpPr>
        <p:spPr bwMode="auto">
          <a:xfrm>
            <a:off x="2438400" y="4873978"/>
            <a:ext cx="0" cy="107244"/>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54285" name="Line 13">
            <a:extLst>
              <a:ext uri="{FF2B5EF4-FFF2-40B4-BE49-F238E27FC236}">
                <a16:creationId xmlns:a16="http://schemas.microsoft.com/office/drawing/2014/main" id="{20A03D2A-4DE2-4639-86A4-666284D77885}"/>
              </a:ext>
            </a:extLst>
          </p:cNvPr>
          <p:cNvSpPr>
            <a:spLocks noChangeShapeType="1"/>
          </p:cNvSpPr>
          <p:nvPr/>
        </p:nvSpPr>
        <p:spPr bwMode="auto">
          <a:xfrm>
            <a:off x="3251200" y="4873978"/>
            <a:ext cx="0" cy="107244"/>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54286" name="Line 14">
            <a:extLst>
              <a:ext uri="{FF2B5EF4-FFF2-40B4-BE49-F238E27FC236}">
                <a16:creationId xmlns:a16="http://schemas.microsoft.com/office/drawing/2014/main" id="{532903D8-CBB5-49D8-AB84-AFC2EED95C08}"/>
              </a:ext>
            </a:extLst>
          </p:cNvPr>
          <p:cNvSpPr>
            <a:spLocks noChangeShapeType="1"/>
          </p:cNvSpPr>
          <p:nvPr/>
        </p:nvSpPr>
        <p:spPr bwMode="auto">
          <a:xfrm>
            <a:off x="4064000" y="4873978"/>
            <a:ext cx="0" cy="107244"/>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54287" name="Line 15">
            <a:extLst>
              <a:ext uri="{FF2B5EF4-FFF2-40B4-BE49-F238E27FC236}">
                <a16:creationId xmlns:a16="http://schemas.microsoft.com/office/drawing/2014/main" id="{45ED1020-728B-4B1D-AF57-2C1C5C993F0C}"/>
              </a:ext>
            </a:extLst>
          </p:cNvPr>
          <p:cNvSpPr>
            <a:spLocks noChangeShapeType="1"/>
          </p:cNvSpPr>
          <p:nvPr/>
        </p:nvSpPr>
        <p:spPr bwMode="auto">
          <a:xfrm>
            <a:off x="4876800" y="4845756"/>
            <a:ext cx="0" cy="107244"/>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54288" name="Line 16">
            <a:extLst>
              <a:ext uri="{FF2B5EF4-FFF2-40B4-BE49-F238E27FC236}">
                <a16:creationId xmlns:a16="http://schemas.microsoft.com/office/drawing/2014/main" id="{AA3B8F53-69DB-4D15-B8C5-C3DFC52AFE3C}"/>
              </a:ext>
            </a:extLst>
          </p:cNvPr>
          <p:cNvSpPr>
            <a:spLocks noChangeShapeType="1"/>
          </p:cNvSpPr>
          <p:nvPr/>
        </p:nvSpPr>
        <p:spPr bwMode="auto">
          <a:xfrm>
            <a:off x="1625600" y="4890911"/>
            <a:ext cx="0" cy="107244"/>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54289" name="Line 17">
            <a:extLst>
              <a:ext uri="{FF2B5EF4-FFF2-40B4-BE49-F238E27FC236}">
                <a16:creationId xmlns:a16="http://schemas.microsoft.com/office/drawing/2014/main" id="{D35CDCEF-D099-4467-8D43-B36F363F1E64}"/>
              </a:ext>
            </a:extLst>
          </p:cNvPr>
          <p:cNvSpPr>
            <a:spLocks noChangeShapeType="1"/>
          </p:cNvSpPr>
          <p:nvPr/>
        </p:nvSpPr>
        <p:spPr bwMode="auto">
          <a:xfrm>
            <a:off x="5689600" y="4845756"/>
            <a:ext cx="0" cy="107244"/>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54290" name="Rectangle 18">
            <a:extLst>
              <a:ext uri="{FF2B5EF4-FFF2-40B4-BE49-F238E27FC236}">
                <a16:creationId xmlns:a16="http://schemas.microsoft.com/office/drawing/2014/main" id="{327661F2-D82F-46FE-86FA-3542E3981C77}"/>
              </a:ext>
            </a:extLst>
          </p:cNvPr>
          <p:cNvSpPr>
            <a:spLocks noChangeArrowheads="1"/>
          </p:cNvSpPr>
          <p:nvPr/>
        </p:nvSpPr>
        <p:spPr bwMode="auto">
          <a:xfrm>
            <a:off x="3698523" y="5561189"/>
            <a:ext cx="1427594" cy="31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nSpc>
                <a:spcPct val="87000"/>
              </a:lnSpc>
            </a:pPr>
            <a:r>
              <a:rPr lang="it-IT" altLang="it-IT" sz="1778">
                <a:solidFill>
                  <a:srgbClr val="FFFFFF"/>
                </a:solidFill>
              </a:rPr>
              <a:t>Tempo (min)</a:t>
            </a:r>
          </a:p>
        </p:txBody>
      </p:sp>
      <p:sp>
        <p:nvSpPr>
          <p:cNvPr id="54291" name="Line 19">
            <a:extLst>
              <a:ext uri="{FF2B5EF4-FFF2-40B4-BE49-F238E27FC236}">
                <a16:creationId xmlns:a16="http://schemas.microsoft.com/office/drawing/2014/main" id="{A194CB14-0F80-44CD-96ED-2D20E5049DD8}"/>
              </a:ext>
            </a:extLst>
          </p:cNvPr>
          <p:cNvSpPr>
            <a:spLocks noChangeShapeType="1"/>
          </p:cNvSpPr>
          <p:nvPr/>
        </p:nvSpPr>
        <p:spPr bwMode="auto">
          <a:xfrm>
            <a:off x="7315200" y="4890911"/>
            <a:ext cx="0" cy="107244"/>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54292" name="Rectangle 20">
            <a:extLst>
              <a:ext uri="{FF2B5EF4-FFF2-40B4-BE49-F238E27FC236}">
                <a16:creationId xmlns:a16="http://schemas.microsoft.com/office/drawing/2014/main" id="{81C04BF7-D772-4500-A24F-8E89AC1BE9EF}"/>
              </a:ext>
            </a:extLst>
          </p:cNvPr>
          <p:cNvSpPr>
            <a:spLocks noChangeArrowheads="1"/>
          </p:cNvSpPr>
          <p:nvPr/>
        </p:nvSpPr>
        <p:spPr bwMode="auto">
          <a:xfrm>
            <a:off x="6943002" y="5136664"/>
            <a:ext cx="733108" cy="35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r>
              <a:rPr lang="it-IT" altLang="it-IT" sz="1778" dirty="0">
                <a:solidFill>
                  <a:srgbClr val="FFFFFF"/>
                </a:solidFill>
              </a:rPr>
              <a:t>30/45</a:t>
            </a:r>
          </a:p>
        </p:txBody>
      </p:sp>
      <p:sp>
        <p:nvSpPr>
          <p:cNvPr id="54293" name="Rectangle 21">
            <a:extLst>
              <a:ext uri="{FF2B5EF4-FFF2-40B4-BE49-F238E27FC236}">
                <a16:creationId xmlns:a16="http://schemas.microsoft.com/office/drawing/2014/main" id="{2CCE6025-46BC-45E0-88E4-5BC3B437A0D2}"/>
              </a:ext>
            </a:extLst>
          </p:cNvPr>
          <p:cNvSpPr>
            <a:spLocks noChangeArrowheads="1"/>
          </p:cNvSpPr>
          <p:nvPr/>
        </p:nvSpPr>
        <p:spPr bwMode="auto">
          <a:xfrm>
            <a:off x="807155" y="3965223"/>
            <a:ext cx="5712178" cy="26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444" tIns="22578" rIns="56444" bIns="22578">
            <a:spAutoFit/>
          </a:bodyPr>
          <a:lstStyle>
            <a:lvl1pPr marL="381000" indent="-381000" defTabSz="152400">
              <a:defRPr>
                <a:solidFill>
                  <a:schemeClr val="tx1"/>
                </a:solidFill>
                <a:latin typeface="Arial" panose="020B0604020202020204" pitchFamily="34" charset="0"/>
              </a:defRPr>
            </a:lvl1pPr>
            <a:lvl2pPr marL="952500" indent="-381000" defTabSz="152400">
              <a:defRPr>
                <a:solidFill>
                  <a:schemeClr val="tx1"/>
                </a:solidFill>
                <a:latin typeface="Arial" panose="020B0604020202020204" pitchFamily="34" charset="0"/>
              </a:defRPr>
            </a:lvl2pPr>
            <a:lvl3pPr marL="1524000" indent="-381000" defTabSz="152400">
              <a:defRPr>
                <a:solidFill>
                  <a:schemeClr val="tx1"/>
                </a:solidFill>
                <a:latin typeface="Arial" panose="020B0604020202020204" pitchFamily="34" charset="0"/>
              </a:defRPr>
            </a:lvl3pPr>
            <a:lvl4pPr marL="2095500" indent="-381000" defTabSz="152400">
              <a:defRPr>
                <a:solidFill>
                  <a:schemeClr val="tx1"/>
                </a:solidFill>
                <a:latin typeface="Arial" panose="020B0604020202020204" pitchFamily="34" charset="0"/>
              </a:defRPr>
            </a:lvl4pPr>
            <a:lvl5pPr marL="2667000" indent="-381000" defTabSz="152400">
              <a:defRPr>
                <a:solidFill>
                  <a:schemeClr val="tx1"/>
                </a:solidFill>
                <a:latin typeface="Arial" panose="020B0604020202020204" pitchFamily="34" charset="0"/>
              </a:defRPr>
            </a:lvl5pPr>
            <a:lvl6pPr marL="3124200" indent="-381000" defTabSz="152400" fontAlgn="base">
              <a:spcBef>
                <a:spcPct val="0"/>
              </a:spcBef>
              <a:spcAft>
                <a:spcPct val="0"/>
              </a:spcAft>
              <a:defRPr>
                <a:solidFill>
                  <a:schemeClr val="tx1"/>
                </a:solidFill>
                <a:latin typeface="Arial" panose="020B0604020202020204" pitchFamily="34" charset="0"/>
              </a:defRPr>
            </a:lvl6pPr>
            <a:lvl7pPr marL="3581400" indent="-381000" defTabSz="152400" fontAlgn="base">
              <a:spcBef>
                <a:spcPct val="0"/>
              </a:spcBef>
              <a:spcAft>
                <a:spcPct val="0"/>
              </a:spcAft>
              <a:defRPr>
                <a:solidFill>
                  <a:schemeClr val="tx1"/>
                </a:solidFill>
                <a:latin typeface="Arial" panose="020B0604020202020204" pitchFamily="34" charset="0"/>
              </a:defRPr>
            </a:lvl7pPr>
            <a:lvl8pPr marL="4038600" indent="-381000" defTabSz="152400" fontAlgn="base">
              <a:spcBef>
                <a:spcPct val="0"/>
              </a:spcBef>
              <a:spcAft>
                <a:spcPct val="0"/>
              </a:spcAft>
              <a:defRPr>
                <a:solidFill>
                  <a:schemeClr val="tx1"/>
                </a:solidFill>
                <a:latin typeface="Arial" panose="020B0604020202020204" pitchFamily="34" charset="0"/>
              </a:defRPr>
            </a:lvl8pPr>
            <a:lvl9pPr marL="4495800" indent="-381000" defTabSz="152400" fontAlgn="base">
              <a:spcBef>
                <a:spcPct val="0"/>
              </a:spcBef>
              <a:spcAft>
                <a:spcPct val="0"/>
              </a:spcAft>
              <a:defRPr>
                <a:solidFill>
                  <a:schemeClr val="tx1"/>
                </a:solidFill>
                <a:latin typeface="Arial" panose="020B0604020202020204" pitchFamily="34" charset="0"/>
              </a:defRPr>
            </a:lvl9pPr>
          </a:lstStyle>
          <a:p>
            <a:pPr>
              <a:lnSpc>
                <a:spcPct val="90000"/>
              </a:lnSpc>
              <a:spcBef>
                <a:spcPct val="45000"/>
              </a:spcBef>
            </a:pPr>
            <a:r>
              <a:rPr lang="it-IT" altLang="it-IT" sz="1600">
                <a:solidFill>
                  <a:srgbClr val="FFFFFF"/>
                </a:solidFill>
              </a:rPr>
              <a:t>Adenosina 140 mcg / kg / min in 6 min</a:t>
            </a:r>
          </a:p>
        </p:txBody>
      </p:sp>
      <p:sp>
        <p:nvSpPr>
          <p:cNvPr id="54294" name="Rectangle 22">
            <a:extLst>
              <a:ext uri="{FF2B5EF4-FFF2-40B4-BE49-F238E27FC236}">
                <a16:creationId xmlns:a16="http://schemas.microsoft.com/office/drawing/2014/main" id="{4CB0E2EA-B080-4B5B-8085-1EBC4DAB189D}"/>
              </a:ext>
            </a:extLst>
          </p:cNvPr>
          <p:cNvSpPr>
            <a:spLocks noChangeArrowheads="1"/>
          </p:cNvSpPr>
          <p:nvPr/>
        </p:nvSpPr>
        <p:spPr bwMode="auto">
          <a:xfrm>
            <a:off x="666044" y="849489"/>
            <a:ext cx="7947378" cy="88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444" tIns="22578" rIns="56444" bIns="22578">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gn="ctr">
              <a:lnSpc>
                <a:spcPct val="85000"/>
              </a:lnSpc>
            </a:pPr>
            <a:r>
              <a:rPr lang="it-IT" altLang="it-IT" sz="3556">
                <a:solidFill>
                  <a:srgbClr val="EAEC5E"/>
                </a:solidFill>
              </a:rPr>
              <a:t>Stress Farmacologico</a:t>
            </a:r>
            <a:r>
              <a:rPr lang="it-IT" altLang="it-IT" sz="3200">
                <a:solidFill>
                  <a:srgbClr val="EAEC5E"/>
                </a:solidFill>
              </a:rPr>
              <a:t> </a:t>
            </a:r>
          </a:p>
          <a:p>
            <a:pPr algn="ctr">
              <a:lnSpc>
                <a:spcPct val="85000"/>
              </a:lnSpc>
            </a:pPr>
            <a:r>
              <a:rPr lang="it-IT" altLang="it-IT" sz="2844" i="1">
                <a:solidFill>
                  <a:srgbClr val="EAEC5E"/>
                </a:solidFill>
              </a:rPr>
              <a:t>Adenosina</a:t>
            </a:r>
          </a:p>
        </p:txBody>
      </p:sp>
      <p:sp>
        <p:nvSpPr>
          <p:cNvPr id="54295" name="Rectangle 23">
            <a:extLst>
              <a:ext uri="{FF2B5EF4-FFF2-40B4-BE49-F238E27FC236}">
                <a16:creationId xmlns:a16="http://schemas.microsoft.com/office/drawing/2014/main" id="{3BF4D7CE-721F-4F14-BA56-0B70681AC867}"/>
              </a:ext>
            </a:extLst>
          </p:cNvPr>
          <p:cNvSpPr>
            <a:spLocks noChangeArrowheads="1"/>
          </p:cNvSpPr>
          <p:nvPr/>
        </p:nvSpPr>
        <p:spPr bwMode="auto">
          <a:xfrm>
            <a:off x="2415822" y="2181578"/>
            <a:ext cx="4831644" cy="434622"/>
          </a:xfrm>
          <a:prstGeom prst="rect">
            <a:avLst/>
          </a:prstGeom>
          <a:solidFill>
            <a:srgbClr val="676767"/>
          </a:solidFill>
          <a:ln w="254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54296" name="Rectangle 24">
            <a:extLst>
              <a:ext uri="{FF2B5EF4-FFF2-40B4-BE49-F238E27FC236}">
                <a16:creationId xmlns:a16="http://schemas.microsoft.com/office/drawing/2014/main" id="{D6E1014C-6E40-4C2A-B3CE-9DCAD793D7BF}"/>
              </a:ext>
            </a:extLst>
          </p:cNvPr>
          <p:cNvSpPr>
            <a:spLocks noChangeArrowheads="1"/>
          </p:cNvSpPr>
          <p:nvPr/>
        </p:nvSpPr>
        <p:spPr bwMode="auto">
          <a:xfrm>
            <a:off x="5683956" y="2204156"/>
            <a:ext cx="1162226" cy="37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6444" tIns="22578" rIns="56444" bIns="22578">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nSpc>
                <a:spcPct val="85000"/>
              </a:lnSpc>
            </a:pPr>
            <a:r>
              <a:rPr lang="it-IT" altLang="it-IT" sz="2489">
                <a:solidFill>
                  <a:srgbClr val="FFFFFF"/>
                </a:solidFill>
              </a:rPr>
              <a:t>Tc-99m</a:t>
            </a:r>
          </a:p>
        </p:txBody>
      </p:sp>
      <p:sp>
        <p:nvSpPr>
          <p:cNvPr id="54297" name="Rectangle 25">
            <a:extLst>
              <a:ext uri="{FF2B5EF4-FFF2-40B4-BE49-F238E27FC236}">
                <a16:creationId xmlns:a16="http://schemas.microsoft.com/office/drawing/2014/main" id="{B1542FEE-E793-4DDB-9B2E-0F01B8656DB1}"/>
              </a:ext>
            </a:extLst>
          </p:cNvPr>
          <p:cNvSpPr>
            <a:spLocks noChangeArrowheads="1"/>
          </p:cNvSpPr>
          <p:nvPr/>
        </p:nvSpPr>
        <p:spPr bwMode="auto">
          <a:xfrm>
            <a:off x="2541412" y="2204156"/>
            <a:ext cx="3226381" cy="37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6444" tIns="22578" rIns="56444" bIns="22578">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nSpc>
                <a:spcPct val="85000"/>
              </a:lnSpc>
            </a:pPr>
            <a:r>
              <a:rPr lang="it-IT" altLang="it-IT" sz="2489">
                <a:solidFill>
                  <a:srgbClr val="FFFFFF"/>
                </a:solidFill>
              </a:rPr>
              <a:t>Traccianti marcati con</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E1CB207-9AF0-4721-B74D-E869A15FBC10}"/>
              </a:ext>
            </a:extLst>
          </p:cNvPr>
          <p:cNvSpPr>
            <a:spLocks noChangeArrowheads="1"/>
          </p:cNvSpPr>
          <p:nvPr/>
        </p:nvSpPr>
        <p:spPr bwMode="auto">
          <a:xfrm>
            <a:off x="214489" y="3615267"/>
            <a:ext cx="6152444" cy="1196622"/>
          </a:xfrm>
          <a:prstGeom prst="rect">
            <a:avLst/>
          </a:prstGeom>
          <a:solidFill>
            <a:srgbClr val="676767"/>
          </a:solidFill>
          <a:ln w="254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56323" name="Rectangle 3">
            <a:extLst>
              <a:ext uri="{FF2B5EF4-FFF2-40B4-BE49-F238E27FC236}">
                <a16:creationId xmlns:a16="http://schemas.microsoft.com/office/drawing/2014/main" id="{79B34133-8A75-4E36-8A10-70FE4CC24235}"/>
              </a:ext>
            </a:extLst>
          </p:cNvPr>
          <p:cNvSpPr>
            <a:spLocks noChangeArrowheads="1"/>
          </p:cNvSpPr>
          <p:nvPr/>
        </p:nvSpPr>
        <p:spPr bwMode="auto">
          <a:xfrm>
            <a:off x="812800" y="3970867"/>
            <a:ext cx="5712178" cy="33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56324" name="Line 4">
            <a:extLst>
              <a:ext uri="{FF2B5EF4-FFF2-40B4-BE49-F238E27FC236}">
                <a16:creationId xmlns:a16="http://schemas.microsoft.com/office/drawing/2014/main" id="{2C8AF8F4-F6AC-453E-BB3F-0C826599E208}"/>
              </a:ext>
            </a:extLst>
          </p:cNvPr>
          <p:cNvSpPr>
            <a:spLocks noChangeShapeType="1"/>
          </p:cNvSpPr>
          <p:nvPr/>
        </p:nvSpPr>
        <p:spPr bwMode="auto">
          <a:xfrm>
            <a:off x="812800" y="4873978"/>
            <a:ext cx="0" cy="107244"/>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56325" name="Line 5">
            <a:extLst>
              <a:ext uri="{FF2B5EF4-FFF2-40B4-BE49-F238E27FC236}">
                <a16:creationId xmlns:a16="http://schemas.microsoft.com/office/drawing/2014/main" id="{1A5A24FF-B2B2-497B-8AB8-8B3C75E37F38}"/>
              </a:ext>
            </a:extLst>
          </p:cNvPr>
          <p:cNvSpPr>
            <a:spLocks noChangeShapeType="1"/>
          </p:cNvSpPr>
          <p:nvPr/>
        </p:nvSpPr>
        <p:spPr bwMode="auto">
          <a:xfrm>
            <a:off x="4323644" y="2887133"/>
            <a:ext cx="0" cy="558800"/>
          </a:xfrm>
          <a:prstGeom prst="line">
            <a:avLst/>
          </a:prstGeom>
          <a:noFill/>
          <a:ln w="508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grpSp>
        <p:nvGrpSpPr>
          <p:cNvPr id="56328" name="Group 8">
            <a:extLst>
              <a:ext uri="{FF2B5EF4-FFF2-40B4-BE49-F238E27FC236}">
                <a16:creationId xmlns:a16="http://schemas.microsoft.com/office/drawing/2014/main" id="{567F3C51-B942-49EE-BF64-35E9B0E55F5C}"/>
              </a:ext>
            </a:extLst>
          </p:cNvPr>
          <p:cNvGrpSpPr>
            <a:grpSpLocks/>
          </p:cNvGrpSpPr>
          <p:nvPr/>
        </p:nvGrpSpPr>
        <p:grpSpPr bwMode="auto">
          <a:xfrm>
            <a:off x="6637867" y="3632200"/>
            <a:ext cx="1343378" cy="1196622"/>
            <a:chOff x="4704" y="2304"/>
            <a:chExt cx="952" cy="848"/>
          </a:xfrm>
        </p:grpSpPr>
        <p:sp>
          <p:nvSpPr>
            <p:cNvPr id="56326" name="Rectangle 6">
              <a:extLst>
                <a:ext uri="{FF2B5EF4-FFF2-40B4-BE49-F238E27FC236}">
                  <a16:creationId xmlns:a16="http://schemas.microsoft.com/office/drawing/2014/main" id="{08B9226E-F7C1-4448-8698-5719FEBF647B}"/>
                </a:ext>
              </a:extLst>
            </p:cNvPr>
            <p:cNvSpPr>
              <a:spLocks noChangeArrowheads="1"/>
            </p:cNvSpPr>
            <p:nvPr/>
          </p:nvSpPr>
          <p:spPr bwMode="auto">
            <a:xfrm>
              <a:off x="4704" y="2304"/>
              <a:ext cx="952" cy="848"/>
            </a:xfrm>
            <a:prstGeom prst="rect">
              <a:avLst/>
            </a:prstGeom>
            <a:solidFill>
              <a:srgbClr val="676767"/>
            </a:solidFill>
            <a:ln w="254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56327" name="Rectangle 7">
              <a:extLst>
                <a:ext uri="{FF2B5EF4-FFF2-40B4-BE49-F238E27FC236}">
                  <a16:creationId xmlns:a16="http://schemas.microsoft.com/office/drawing/2014/main" id="{817ADE8A-FF3A-4952-AEEF-F257B800D7DC}"/>
                </a:ext>
              </a:extLst>
            </p:cNvPr>
            <p:cNvSpPr>
              <a:spLocks noChangeArrowheads="1"/>
            </p:cNvSpPr>
            <p:nvPr/>
          </p:nvSpPr>
          <p:spPr bwMode="auto">
            <a:xfrm>
              <a:off x="4816" y="2588"/>
              <a:ext cx="564"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6444" tIns="22578" rIns="56444" bIns="22578">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nSpc>
                  <a:spcPct val="85000"/>
                </a:lnSpc>
              </a:pPr>
              <a:r>
                <a:rPr lang="it-IT" altLang="it-IT" sz="1600">
                  <a:solidFill>
                    <a:srgbClr val="FFFFFF"/>
                  </a:solidFill>
                </a:rPr>
                <a:t>SPECT</a:t>
              </a:r>
            </a:p>
          </p:txBody>
        </p:sp>
      </p:grpSp>
      <p:sp>
        <p:nvSpPr>
          <p:cNvPr id="56329" name="Rectangle 9">
            <a:extLst>
              <a:ext uri="{FF2B5EF4-FFF2-40B4-BE49-F238E27FC236}">
                <a16:creationId xmlns:a16="http://schemas.microsoft.com/office/drawing/2014/main" id="{5810BEDC-7C9C-4395-98A6-60168E464014}"/>
              </a:ext>
            </a:extLst>
          </p:cNvPr>
          <p:cNvSpPr>
            <a:spLocks noChangeArrowheads="1"/>
          </p:cNvSpPr>
          <p:nvPr/>
        </p:nvSpPr>
        <p:spPr bwMode="auto">
          <a:xfrm>
            <a:off x="673101" y="5118101"/>
            <a:ext cx="6317970" cy="35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r>
              <a:rPr lang="it-IT" altLang="it-IT" sz="1778">
                <a:solidFill>
                  <a:srgbClr val="FFFFFF"/>
                </a:solidFill>
              </a:rPr>
              <a:t>0	  2	    4	      6	         8          10	 12	</a:t>
            </a:r>
          </a:p>
        </p:txBody>
      </p:sp>
      <p:sp>
        <p:nvSpPr>
          <p:cNvPr id="56330" name="Line 10">
            <a:extLst>
              <a:ext uri="{FF2B5EF4-FFF2-40B4-BE49-F238E27FC236}">
                <a16:creationId xmlns:a16="http://schemas.microsoft.com/office/drawing/2014/main" id="{50D5DE66-8B87-4510-B646-792C73DEBDAE}"/>
              </a:ext>
            </a:extLst>
          </p:cNvPr>
          <p:cNvSpPr>
            <a:spLocks noChangeShapeType="1"/>
          </p:cNvSpPr>
          <p:nvPr/>
        </p:nvSpPr>
        <p:spPr bwMode="auto">
          <a:xfrm>
            <a:off x="812800" y="4873978"/>
            <a:ext cx="0" cy="107244"/>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56331" name="Line 11">
            <a:extLst>
              <a:ext uri="{FF2B5EF4-FFF2-40B4-BE49-F238E27FC236}">
                <a16:creationId xmlns:a16="http://schemas.microsoft.com/office/drawing/2014/main" id="{F2269842-F731-41D7-BC6B-D12B6C2D6FBD}"/>
              </a:ext>
            </a:extLst>
          </p:cNvPr>
          <p:cNvSpPr>
            <a:spLocks noChangeShapeType="1"/>
          </p:cNvSpPr>
          <p:nvPr/>
        </p:nvSpPr>
        <p:spPr bwMode="auto">
          <a:xfrm>
            <a:off x="2438400" y="4873978"/>
            <a:ext cx="0" cy="107244"/>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56332" name="Line 12">
            <a:extLst>
              <a:ext uri="{FF2B5EF4-FFF2-40B4-BE49-F238E27FC236}">
                <a16:creationId xmlns:a16="http://schemas.microsoft.com/office/drawing/2014/main" id="{9E8017F2-5289-484D-9AAE-740444C1A9DF}"/>
              </a:ext>
            </a:extLst>
          </p:cNvPr>
          <p:cNvSpPr>
            <a:spLocks noChangeShapeType="1"/>
          </p:cNvSpPr>
          <p:nvPr/>
        </p:nvSpPr>
        <p:spPr bwMode="auto">
          <a:xfrm>
            <a:off x="3251200" y="4873978"/>
            <a:ext cx="0" cy="107244"/>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56333" name="Line 13">
            <a:extLst>
              <a:ext uri="{FF2B5EF4-FFF2-40B4-BE49-F238E27FC236}">
                <a16:creationId xmlns:a16="http://schemas.microsoft.com/office/drawing/2014/main" id="{797D6DBB-1AB4-4CD8-9DE0-6B3D713F32EE}"/>
              </a:ext>
            </a:extLst>
          </p:cNvPr>
          <p:cNvSpPr>
            <a:spLocks noChangeShapeType="1"/>
          </p:cNvSpPr>
          <p:nvPr/>
        </p:nvSpPr>
        <p:spPr bwMode="auto">
          <a:xfrm>
            <a:off x="4064000" y="4873978"/>
            <a:ext cx="0" cy="107244"/>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56334" name="Line 14">
            <a:extLst>
              <a:ext uri="{FF2B5EF4-FFF2-40B4-BE49-F238E27FC236}">
                <a16:creationId xmlns:a16="http://schemas.microsoft.com/office/drawing/2014/main" id="{95281B59-2CAC-476F-AEB5-90DB99316B13}"/>
              </a:ext>
            </a:extLst>
          </p:cNvPr>
          <p:cNvSpPr>
            <a:spLocks noChangeShapeType="1"/>
          </p:cNvSpPr>
          <p:nvPr/>
        </p:nvSpPr>
        <p:spPr bwMode="auto">
          <a:xfrm>
            <a:off x="4876800" y="4845756"/>
            <a:ext cx="0" cy="107244"/>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56335" name="Line 15">
            <a:extLst>
              <a:ext uri="{FF2B5EF4-FFF2-40B4-BE49-F238E27FC236}">
                <a16:creationId xmlns:a16="http://schemas.microsoft.com/office/drawing/2014/main" id="{3A7FD6BA-4201-49CB-A2ED-708785304F7A}"/>
              </a:ext>
            </a:extLst>
          </p:cNvPr>
          <p:cNvSpPr>
            <a:spLocks noChangeShapeType="1"/>
          </p:cNvSpPr>
          <p:nvPr/>
        </p:nvSpPr>
        <p:spPr bwMode="auto">
          <a:xfrm>
            <a:off x="1625600" y="4890911"/>
            <a:ext cx="0" cy="107244"/>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56336" name="Line 16">
            <a:extLst>
              <a:ext uri="{FF2B5EF4-FFF2-40B4-BE49-F238E27FC236}">
                <a16:creationId xmlns:a16="http://schemas.microsoft.com/office/drawing/2014/main" id="{1703A54B-8CC4-45F8-89EC-E0D63B058F5D}"/>
              </a:ext>
            </a:extLst>
          </p:cNvPr>
          <p:cNvSpPr>
            <a:spLocks noChangeShapeType="1"/>
          </p:cNvSpPr>
          <p:nvPr/>
        </p:nvSpPr>
        <p:spPr bwMode="auto">
          <a:xfrm>
            <a:off x="5689600" y="4845756"/>
            <a:ext cx="0" cy="107244"/>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56337" name="Rectangle 17">
            <a:extLst>
              <a:ext uri="{FF2B5EF4-FFF2-40B4-BE49-F238E27FC236}">
                <a16:creationId xmlns:a16="http://schemas.microsoft.com/office/drawing/2014/main" id="{5DA55808-C207-4E19-BEAE-A4D639FA73A9}"/>
              </a:ext>
            </a:extLst>
          </p:cNvPr>
          <p:cNvSpPr>
            <a:spLocks noChangeArrowheads="1"/>
          </p:cNvSpPr>
          <p:nvPr/>
        </p:nvSpPr>
        <p:spPr bwMode="auto">
          <a:xfrm>
            <a:off x="3698523" y="5561189"/>
            <a:ext cx="1242415" cy="31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nSpc>
                <a:spcPct val="87000"/>
              </a:lnSpc>
            </a:pPr>
            <a:r>
              <a:rPr lang="it-IT" altLang="it-IT" sz="1778">
                <a:solidFill>
                  <a:srgbClr val="FFFFFF"/>
                </a:solidFill>
              </a:rPr>
              <a:t>Time (min)</a:t>
            </a:r>
          </a:p>
        </p:txBody>
      </p:sp>
      <p:sp>
        <p:nvSpPr>
          <p:cNvPr id="56338" name="Line 18">
            <a:extLst>
              <a:ext uri="{FF2B5EF4-FFF2-40B4-BE49-F238E27FC236}">
                <a16:creationId xmlns:a16="http://schemas.microsoft.com/office/drawing/2014/main" id="{7780D9D4-1A6E-421E-8C33-08B354BEC315}"/>
              </a:ext>
            </a:extLst>
          </p:cNvPr>
          <p:cNvSpPr>
            <a:spLocks noChangeShapeType="1"/>
          </p:cNvSpPr>
          <p:nvPr/>
        </p:nvSpPr>
        <p:spPr bwMode="auto">
          <a:xfrm>
            <a:off x="7315200" y="4890911"/>
            <a:ext cx="0" cy="107244"/>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56339" name="Rectangle 19">
            <a:extLst>
              <a:ext uri="{FF2B5EF4-FFF2-40B4-BE49-F238E27FC236}">
                <a16:creationId xmlns:a16="http://schemas.microsoft.com/office/drawing/2014/main" id="{1C77CDA1-8A7D-4776-9AE1-06CF9462F7B0}"/>
              </a:ext>
            </a:extLst>
          </p:cNvPr>
          <p:cNvSpPr>
            <a:spLocks noChangeArrowheads="1"/>
          </p:cNvSpPr>
          <p:nvPr/>
        </p:nvSpPr>
        <p:spPr bwMode="auto">
          <a:xfrm>
            <a:off x="6949505" y="5119511"/>
            <a:ext cx="733108" cy="35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r>
              <a:rPr lang="it-IT" altLang="it-IT" sz="1778" dirty="0">
                <a:solidFill>
                  <a:srgbClr val="FFFFFF"/>
                </a:solidFill>
              </a:rPr>
              <a:t>30/45</a:t>
            </a:r>
          </a:p>
        </p:txBody>
      </p:sp>
      <p:sp>
        <p:nvSpPr>
          <p:cNvPr id="56340" name="Rectangle 20">
            <a:extLst>
              <a:ext uri="{FF2B5EF4-FFF2-40B4-BE49-F238E27FC236}">
                <a16:creationId xmlns:a16="http://schemas.microsoft.com/office/drawing/2014/main" id="{CD3AACE8-E43A-40E1-AD1E-A4F0B883A9F1}"/>
              </a:ext>
            </a:extLst>
          </p:cNvPr>
          <p:cNvSpPr>
            <a:spLocks noChangeArrowheads="1"/>
          </p:cNvSpPr>
          <p:nvPr/>
        </p:nvSpPr>
        <p:spPr bwMode="auto">
          <a:xfrm>
            <a:off x="1078089" y="3965223"/>
            <a:ext cx="4831644" cy="26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444" tIns="22578" rIns="56444" bIns="22578">
            <a:spAutoFit/>
          </a:bodyPr>
          <a:lstStyle>
            <a:lvl1pPr marL="381000" indent="-381000" defTabSz="152400">
              <a:defRPr>
                <a:solidFill>
                  <a:schemeClr val="tx1"/>
                </a:solidFill>
                <a:latin typeface="Arial" panose="020B0604020202020204" pitchFamily="34" charset="0"/>
              </a:defRPr>
            </a:lvl1pPr>
            <a:lvl2pPr marL="952500" indent="-381000" defTabSz="152400">
              <a:defRPr>
                <a:solidFill>
                  <a:schemeClr val="tx1"/>
                </a:solidFill>
                <a:latin typeface="Arial" panose="020B0604020202020204" pitchFamily="34" charset="0"/>
              </a:defRPr>
            </a:lvl2pPr>
            <a:lvl3pPr marL="1524000" indent="-381000" defTabSz="152400">
              <a:defRPr>
                <a:solidFill>
                  <a:schemeClr val="tx1"/>
                </a:solidFill>
                <a:latin typeface="Arial" panose="020B0604020202020204" pitchFamily="34" charset="0"/>
              </a:defRPr>
            </a:lvl3pPr>
            <a:lvl4pPr marL="2095500" indent="-381000" defTabSz="152400">
              <a:defRPr>
                <a:solidFill>
                  <a:schemeClr val="tx1"/>
                </a:solidFill>
                <a:latin typeface="Arial" panose="020B0604020202020204" pitchFamily="34" charset="0"/>
              </a:defRPr>
            </a:lvl4pPr>
            <a:lvl5pPr marL="2667000" indent="-381000" defTabSz="152400">
              <a:defRPr>
                <a:solidFill>
                  <a:schemeClr val="tx1"/>
                </a:solidFill>
                <a:latin typeface="Arial" panose="020B0604020202020204" pitchFamily="34" charset="0"/>
              </a:defRPr>
            </a:lvl5pPr>
            <a:lvl6pPr marL="3124200" indent="-381000" defTabSz="152400" fontAlgn="base">
              <a:spcBef>
                <a:spcPct val="0"/>
              </a:spcBef>
              <a:spcAft>
                <a:spcPct val="0"/>
              </a:spcAft>
              <a:defRPr>
                <a:solidFill>
                  <a:schemeClr val="tx1"/>
                </a:solidFill>
                <a:latin typeface="Arial" panose="020B0604020202020204" pitchFamily="34" charset="0"/>
              </a:defRPr>
            </a:lvl6pPr>
            <a:lvl7pPr marL="3581400" indent="-381000" defTabSz="152400" fontAlgn="base">
              <a:spcBef>
                <a:spcPct val="0"/>
              </a:spcBef>
              <a:spcAft>
                <a:spcPct val="0"/>
              </a:spcAft>
              <a:defRPr>
                <a:solidFill>
                  <a:schemeClr val="tx1"/>
                </a:solidFill>
                <a:latin typeface="Arial" panose="020B0604020202020204" pitchFamily="34" charset="0"/>
              </a:defRPr>
            </a:lvl7pPr>
            <a:lvl8pPr marL="4038600" indent="-381000" defTabSz="152400" fontAlgn="base">
              <a:spcBef>
                <a:spcPct val="0"/>
              </a:spcBef>
              <a:spcAft>
                <a:spcPct val="0"/>
              </a:spcAft>
              <a:defRPr>
                <a:solidFill>
                  <a:schemeClr val="tx1"/>
                </a:solidFill>
                <a:latin typeface="Arial" panose="020B0604020202020204" pitchFamily="34" charset="0"/>
              </a:defRPr>
            </a:lvl8pPr>
            <a:lvl9pPr marL="4495800" indent="-381000" defTabSz="152400" fontAlgn="base">
              <a:spcBef>
                <a:spcPct val="0"/>
              </a:spcBef>
              <a:spcAft>
                <a:spcPct val="0"/>
              </a:spcAft>
              <a:defRPr>
                <a:solidFill>
                  <a:schemeClr val="tx1"/>
                </a:solidFill>
                <a:latin typeface="Arial" panose="020B0604020202020204" pitchFamily="34" charset="0"/>
              </a:defRPr>
            </a:lvl9pPr>
          </a:lstStyle>
          <a:p>
            <a:pPr>
              <a:lnSpc>
                <a:spcPct val="90000"/>
              </a:lnSpc>
              <a:spcBef>
                <a:spcPct val="45000"/>
              </a:spcBef>
            </a:pPr>
            <a:r>
              <a:rPr lang="it-IT" altLang="it-IT" sz="1600">
                <a:solidFill>
                  <a:srgbClr val="FFFFFF"/>
                </a:solidFill>
              </a:rPr>
              <a:t>Dobutamina 5 µg / kg / min</a:t>
            </a:r>
            <a:r>
              <a:rPr lang="it-IT" altLang="it-IT" sz="1600" b="1">
                <a:solidFill>
                  <a:srgbClr val="FFFFFF"/>
                </a:solidFill>
              </a:rPr>
              <a:t> </a:t>
            </a:r>
            <a:r>
              <a:rPr lang="it-IT" altLang="it-IT" sz="1600">
                <a:solidFill>
                  <a:srgbClr val="FFFFFF"/>
                </a:solidFill>
              </a:rPr>
              <a:t>in 8 min</a:t>
            </a:r>
          </a:p>
        </p:txBody>
      </p:sp>
      <p:sp>
        <p:nvSpPr>
          <p:cNvPr id="56341" name="Rectangle 21">
            <a:extLst>
              <a:ext uri="{FF2B5EF4-FFF2-40B4-BE49-F238E27FC236}">
                <a16:creationId xmlns:a16="http://schemas.microsoft.com/office/drawing/2014/main" id="{904C012B-810A-4095-A85E-3C8F1ACBD980}"/>
              </a:ext>
            </a:extLst>
          </p:cNvPr>
          <p:cNvSpPr>
            <a:spLocks noChangeArrowheads="1"/>
          </p:cNvSpPr>
          <p:nvPr/>
        </p:nvSpPr>
        <p:spPr bwMode="auto">
          <a:xfrm>
            <a:off x="666044" y="849489"/>
            <a:ext cx="7947378" cy="88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444" tIns="22578" rIns="56444" bIns="22578">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gn="ctr">
              <a:lnSpc>
                <a:spcPct val="85000"/>
              </a:lnSpc>
            </a:pPr>
            <a:r>
              <a:rPr lang="it-IT" altLang="it-IT" sz="3556">
                <a:solidFill>
                  <a:srgbClr val="EAEC5E"/>
                </a:solidFill>
              </a:rPr>
              <a:t>Stress Farmacologico</a:t>
            </a:r>
            <a:r>
              <a:rPr lang="it-IT" altLang="it-IT" sz="3200">
                <a:solidFill>
                  <a:srgbClr val="EAEC5E"/>
                </a:solidFill>
              </a:rPr>
              <a:t> </a:t>
            </a:r>
          </a:p>
          <a:p>
            <a:pPr algn="ctr">
              <a:lnSpc>
                <a:spcPct val="85000"/>
              </a:lnSpc>
            </a:pPr>
            <a:r>
              <a:rPr lang="it-IT" altLang="it-IT" sz="2844" i="1">
                <a:solidFill>
                  <a:srgbClr val="EAEC5E"/>
                </a:solidFill>
              </a:rPr>
              <a:t>Dobutamina</a:t>
            </a:r>
          </a:p>
        </p:txBody>
      </p:sp>
      <p:sp>
        <p:nvSpPr>
          <p:cNvPr id="56342" name="Rectangle 22">
            <a:extLst>
              <a:ext uri="{FF2B5EF4-FFF2-40B4-BE49-F238E27FC236}">
                <a16:creationId xmlns:a16="http://schemas.microsoft.com/office/drawing/2014/main" id="{875DC943-4015-4151-910F-EF085AF38765}"/>
              </a:ext>
            </a:extLst>
          </p:cNvPr>
          <p:cNvSpPr>
            <a:spLocks noChangeArrowheads="1"/>
          </p:cNvSpPr>
          <p:nvPr/>
        </p:nvSpPr>
        <p:spPr bwMode="auto">
          <a:xfrm>
            <a:off x="2415822" y="2181578"/>
            <a:ext cx="4831644" cy="434622"/>
          </a:xfrm>
          <a:prstGeom prst="rect">
            <a:avLst/>
          </a:prstGeom>
          <a:solidFill>
            <a:srgbClr val="676767"/>
          </a:solidFill>
          <a:ln w="254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56343" name="Rectangle 23">
            <a:extLst>
              <a:ext uri="{FF2B5EF4-FFF2-40B4-BE49-F238E27FC236}">
                <a16:creationId xmlns:a16="http://schemas.microsoft.com/office/drawing/2014/main" id="{5F8356CB-DCDE-4E60-93D5-E2D60064AF67}"/>
              </a:ext>
            </a:extLst>
          </p:cNvPr>
          <p:cNvSpPr>
            <a:spLocks noChangeArrowheads="1"/>
          </p:cNvSpPr>
          <p:nvPr/>
        </p:nvSpPr>
        <p:spPr bwMode="auto">
          <a:xfrm>
            <a:off x="5683956" y="2204156"/>
            <a:ext cx="1162226" cy="37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6444" tIns="22578" rIns="56444" bIns="22578">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nSpc>
                <a:spcPct val="85000"/>
              </a:lnSpc>
            </a:pPr>
            <a:r>
              <a:rPr lang="it-IT" altLang="it-IT" sz="2489">
                <a:solidFill>
                  <a:srgbClr val="FFFFFF"/>
                </a:solidFill>
              </a:rPr>
              <a:t>Tc-99m</a:t>
            </a:r>
          </a:p>
        </p:txBody>
      </p:sp>
      <p:sp>
        <p:nvSpPr>
          <p:cNvPr id="56344" name="Rectangle 24">
            <a:extLst>
              <a:ext uri="{FF2B5EF4-FFF2-40B4-BE49-F238E27FC236}">
                <a16:creationId xmlns:a16="http://schemas.microsoft.com/office/drawing/2014/main" id="{EDA4A38E-3CE4-4790-8D1D-52BC290AF52A}"/>
              </a:ext>
            </a:extLst>
          </p:cNvPr>
          <p:cNvSpPr>
            <a:spLocks noChangeArrowheads="1"/>
          </p:cNvSpPr>
          <p:nvPr/>
        </p:nvSpPr>
        <p:spPr bwMode="auto">
          <a:xfrm>
            <a:off x="2541412" y="2204156"/>
            <a:ext cx="3226381" cy="37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6444" tIns="22578" rIns="56444" bIns="22578">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nSpc>
                <a:spcPct val="85000"/>
              </a:lnSpc>
            </a:pPr>
            <a:r>
              <a:rPr lang="it-IT" altLang="it-IT" sz="2489">
                <a:solidFill>
                  <a:srgbClr val="FFFFFF"/>
                </a:solidFill>
              </a:rPr>
              <a:t>Traccianti marcati con</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reeform 2">
            <a:extLst>
              <a:ext uri="{FF2B5EF4-FFF2-40B4-BE49-F238E27FC236}">
                <a16:creationId xmlns:a16="http://schemas.microsoft.com/office/drawing/2014/main" id="{16C9C5B9-38AC-4CF0-B66E-3F3CFDD346EF}"/>
              </a:ext>
            </a:extLst>
          </p:cNvPr>
          <p:cNvSpPr>
            <a:spLocks/>
          </p:cNvSpPr>
          <p:nvPr/>
        </p:nvSpPr>
        <p:spPr bwMode="auto">
          <a:xfrm>
            <a:off x="1223434" y="3622323"/>
            <a:ext cx="1978378" cy="570089"/>
          </a:xfrm>
          <a:custGeom>
            <a:avLst/>
            <a:gdLst>
              <a:gd name="T0" fmla="*/ 0 w 1402"/>
              <a:gd name="T1" fmla="*/ 0 h 404"/>
              <a:gd name="T2" fmla="*/ 1401 w 1402"/>
              <a:gd name="T3" fmla="*/ 0 h 404"/>
              <a:gd name="T4" fmla="*/ 1401 w 1402"/>
              <a:gd name="T5" fmla="*/ 403 h 404"/>
              <a:gd name="T6" fmla="*/ 0 w 1402"/>
              <a:gd name="T7" fmla="*/ 403 h 404"/>
              <a:gd name="T8" fmla="*/ 0 w 1402"/>
              <a:gd name="T9" fmla="*/ 0 h 404"/>
            </a:gdLst>
            <a:ahLst/>
            <a:cxnLst>
              <a:cxn ang="0">
                <a:pos x="T0" y="T1"/>
              </a:cxn>
              <a:cxn ang="0">
                <a:pos x="T2" y="T3"/>
              </a:cxn>
              <a:cxn ang="0">
                <a:pos x="T4" y="T5"/>
              </a:cxn>
              <a:cxn ang="0">
                <a:pos x="T6" y="T7"/>
              </a:cxn>
              <a:cxn ang="0">
                <a:pos x="T8" y="T9"/>
              </a:cxn>
            </a:cxnLst>
            <a:rect l="0" t="0" r="r" b="b"/>
            <a:pathLst>
              <a:path w="1402" h="404">
                <a:moveTo>
                  <a:pt x="0" y="0"/>
                </a:moveTo>
                <a:lnTo>
                  <a:pt x="1401" y="0"/>
                </a:lnTo>
                <a:lnTo>
                  <a:pt x="1401" y="403"/>
                </a:lnTo>
                <a:lnTo>
                  <a:pt x="0" y="403"/>
                </a:lnTo>
                <a:lnTo>
                  <a:pt x="0" y="0"/>
                </a:lnTo>
              </a:path>
            </a:pathLst>
          </a:custGeom>
          <a:solidFill>
            <a:srgbClr val="808080"/>
          </a:solidFill>
          <a:ln>
            <a:noFill/>
          </a:ln>
          <a:effectLst/>
          <a:extLst>
            <a:ext uri="{91240B29-F687-4F45-9708-019B960494DF}">
              <a14:hiddenLine xmlns:a14="http://schemas.microsoft.com/office/drawing/2010/main" w="12700" cap="rnd" cmpd="sng">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60419" name="Rectangle 3">
            <a:extLst>
              <a:ext uri="{FF2B5EF4-FFF2-40B4-BE49-F238E27FC236}">
                <a16:creationId xmlns:a16="http://schemas.microsoft.com/office/drawing/2014/main" id="{AEE3CD69-46CB-4B9B-9570-10325E1FB152}"/>
              </a:ext>
            </a:extLst>
          </p:cNvPr>
          <p:cNvSpPr>
            <a:spLocks noChangeArrowheads="1"/>
          </p:cNvSpPr>
          <p:nvPr/>
        </p:nvSpPr>
        <p:spPr bwMode="auto">
          <a:xfrm>
            <a:off x="1219200" y="3618089"/>
            <a:ext cx="1985434" cy="577145"/>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60420" name="Freeform 4">
            <a:extLst>
              <a:ext uri="{FF2B5EF4-FFF2-40B4-BE49-F238E27FC236}">
                <a16:creationId xmlns:a16="http://schemas.microsoft.com/office/drawing/2014/main" id="{BB979329-BB5A-4105-B8C7-F5F6E0C6CAC3}"/>
              </a:ext>
            </a:extLst>
          </p:cNvPr>
          <p:cNvSpPr>
            <a:spLocks/>
          </p:cNvSpPr>
          <p:nvPr/>
        </p:nvSpPr>
        <p:spPr bwMode="auto">
          <a:xfrm>
            <a:off x="1223434" y="3032478"/>
            <a:ext cx="1978378" cy="338667"/>
          </a:xfrm>
          <a:custGeom>
            <a:avLst/>
            <a:gdLst>
              <a:gd name="T0" fmla="*/ 0 w 1402"/>
              <a:gd name="T1" fmla="*/ 0 h 240"/>
              <a:gd name="T2" fmla="*/ 1401 w 1402"/>
              <a:gd name="T3" fmla="*/ 0 h 240"/>
              <a:gd name="T4" fmla="*/ 1401 w 1402"/>
              <a:gd name="T5" fmla="*/ 239 h 240"/>
              <a:gd name="T6" fmla="*/ 0 w 1402"/>
              <a:gd name="T7" fmla="*/ 239 h 240"/>
              <a:gd name="T8" fmla="*/ 0 w 1402"/>
              <a:gd name="T9" fmla="*/ 0 h 240"/>
            </a:gdLst>
            <a:ahLst/>
            <a:cxnLst>
              <a:cxn ang="0">
                <a:pos x="T0" y="T1"/>
              </a:cxn>
              <a:cxn ang="0">
                <a:pos x="T2" y="T3"/>
              </a:cxn>
              <a:cxn ang="0">
                <a:pos x="T4" y="T5"/>
              </a:cxn>
              <a:cxn ang="0">
                <a:pos x="T6" y="T7"/>
              </a:cxn>
              <a:cxn ang="0">
                <a:pos x="T8" y="T9"/>
              </a:cxn>
            </a:cxnLst>
            <a:rect l="0" t="0" r="r" b="b"/>
            <a:pathLst>
              <a:path w="1402" h="240">
                <a:moveTo>
                  <a:pt x="0" y="0"/>
                </a:moveTo>
                <a:lnTo>
                  <a:pt x="1401" y="0"/>
                </a:lnTo>
                <a:lnTo>
                  <a:pt x="1401" y="239"/>
                </a:lnTo>
                <a:lnTo>
                  <a:pt x="0" y="239"/>
                </a:lnTo>
                <a:lnTo>
                  <a:pt x="0" y="0"/>
                </a:lnTo>
              </a:path>
            </a:pathLst>
          </a:custGeom>
          <a:solidFill>
            <a:srgbClr val="808080"/>
          </a:solidFill>
          <a:ln>
            <a:noFill/>
          </a:ln>
          <a:effectLst/>
          <a:extLst>
            <a:ext uri="{91240B29-F687-4F45-9708-019B960494DF}">
              <a14:hiddenLine xmlns:a14="http://schemas.microsoft.com/office/drawing/2010/main" w="12700" cap="rnd" cmpd="sng">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60421" name="Rectangle 5">
            <a:extLst>
              <a:ext uri="{FF2B5EF4-FFF2-40B4-BE49-F238E27FC236}">
                <a16:creationId xmlns:a16="http://schemas.microsoft.com/office/drawing/2014/main" id="{C23E8483-6D98-4AF8-8668-6E09330A2DAE}"/>
              </a:ext>
            </a:extLst>
          </p:cNvPr>
          <p:cNvSpPr>
            <a:spLocks noChangeArrowheads="1"/>
          </p:cNvSpPr>
          <p:nvPr/>
        </p:nvSpPr>
        <p:spPr bwMode="auto">
          <a:xfrm>
            <a:off x="1219200" y="3028244"/>
            <a:ext cx="1985434" cy="345723"/>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grpSp>
        <p:nvGrpSpPr>
          <p:cNvPr id="60463" name="Group 47">
            <a:extLst>
              <a:ext uri="{FF2B5EF4-FFF2-40B4-BE49-F238E27FC236}">
                <a16:creationId xmlns:a16="http://schemas.microsoft.com/office/drawing/2014/main" id="{7240BD80-6788-4383-A476-4B6BC1DDB5A3}"/>
              </a:ext>
            </a:extLst>
          </p:cNvPr>
          <p:cNvGrpSpPr>
            <a:grpSpLocks/>
          </p:cNvGrpSpPr>
          <p:nvPr/>
        </p:nvGrpSpPr>
        <p:grpSpPr bwMode="auto">
          <a:xfrm>
            <a:off x="1618545" y="2405945"/>
            <a:ext cx="5794022" cy="3114322"/>
            <a:chOff x="1147" y="1435"/>
            <a:chExt cx="4106" cy="2207"/>
          </a:xfrm>
        </p:grpSpPr>
        <p:sp>
          <p:nvSpPr>
            <p:cNvPr id="60422" name="Line 6">
              <a:extLst>
                <a:ext uri="{FF2B5EF4-FFF2-40B4-BE49-F238E27FC236}">
                  <a16:creationId xmlns:a16="http://schemas.microsoft.com/office/drawing/2014/main" id="{0CD38D3B-231F-40B0-85CF-FAB2DB6C6E35}"/>
                </a:ext>
              </a:extLst>
            </p:cNvPr>
            <p:cNvSpPr>
              <a:spLocks noChangeShapeType="1"/>
            </p:cNvSpPr>
            <p:nvPr/>
          </p:nvSpPr>
          <p:spPr bwMode="auto">
            <a:xfrm>
              <a:off x="3119" y="1702"/>
              <a:ext cx="1" cy="6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60423" name="Line 7">
              <a:extLst>
                <a:ext uri="{FF2B5EF4-FFF2-40B4-BE49-F238E27FC236}">
                  <a16:creationId xmlns:a16="http://schemas.microsoft.com/office/drawing/2014/main" id="{F46778B3-9103-4A3E-9760-D1414D923F75}"/>
                </a:ext>
              </a:extLst>
            </p:cNvPr>
            <p:cNvSpPr>
              <a:spLocks noChangeShapeType="1"/>
            </p:cNvSpPr>
            <p:nvPr/>
          </p:nvSpPr>
          <p:spPr bwMode="auto">
            <a:xfrm>
              <a:off x="1568" y="1791"/>
              <a:ext cx="1" cy="7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60424" name="Line 8">
              <a:extLst>
                <a:ext uri="{FF2B5EF4-FFF2-40B4-BE49-F238E27FC236}">
                  <a16:creationId xmlns:a16="http://schemas.microsoft.com/office/drawing/2014/main" id="{E83919DD-ADBB-4BFB-8C77-A3598405BCE2}"/>
                </a:ext>
              </a:extLst>
            </p:cNvPr>
            <p:cNvSpPr>
              <a:spLocks noChangeShapeType="1"/>
            </p:cNvSpPr>
            <p:nvPr/>
          </p:nvSpPr>
          <p:spPr bwMode="auto">
            <a:xfrm>
              <a:off x="3059" y="1791"/>
              <a:ext cx="1" cy="7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60425" name="Line 9">
              <a:extLst>
                <a:ext uri="{FF2B5EF4-FFF2-40B4-BE49-F238E27FC236}">
                  <a16:creationId xmlns:a16="http://schemas.microsoft.com/office/drawing/2014/main" id="{86F182DA-7068-433B-A410-A76AFAFEEC8C}"/>
                </a:ext>
              </a:extLst>
            </p:cNvPr>
            <p:cNvSpPr>
              <a:spLocks noChangeShapeType="1"/>
            </p:cNvSpPr>
            <p:nvPr/>
          </p:nvSpPr>
          <p:spPr bwMode="auto">
            <a:xfrm>
              <a:off x="4549" y="1791"/>
              <a:ext cx="1" cy="7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60426" name="Freeform 10">
              <a:extLst>
                <a:ext uri="{FF2B5EF4-FFF2-40B4-BE49-F238E27FC236}">
                  <a16:creationId xmlns:a16="http://schemas.microsoft.com/office/drawing/2014/main" id="{A9019A72-735F-4C44-85DC-B9F8361471FF}"/>
                </a:ext>
              </a:extLst>
            </p:cNvPr>
            <p:cNvSpPr>
              <a:spLocks/>
            </p:cNvSpPr>
            <p:nvPr/>
          </p:nvSpPr>
          <p:spPr bwMode="auto">
            <a:xfrm>
              <a:off x="1568" y="1775"/>
              <a:ext cx="2982" cy="1"/>
            </a:xfrm>
            <a:custGeom>
              <a:avLst/>
              <a:gdLst>
                <a:gd name="T0" fmla="*/ 0 w 2982"/>
                <a:gd name="T1" fmla="*/ 0 h 1"/>
                <a:gd name="T2" fmla="*/ 1491 w 2982"/>
                <a:gd name="T3" fmla="*/ 0 h 1"/>
                <a:gd name="T4" fmla="*/ 2981 w 2982"/>
                <a:gd name="T5" fmla="*/ 0 h 1"/>
              </a:gdLst>
              <a:ahLst/>
              <a:cxnLst>
                <a:cxn ang="0">
                  <a:pos x="T0" y="T1"/>
                </a:cxn>
                <a:cxn ang="0">
                  <a:pos x="T2" y="T3"/>
                </a:cxn>
                <a:cxn ang="0">
                  <a:pos x="T4" y="T5"/>
                </a:cxn>
              </a:cxnLst>
              <a:rect l="0" t="0" r="r" b="b"/>
              <a:pathLst>
                <a:path w="2982" h="1">
                  <a:moveTo>
                    <a:pt x="0" y="0"/>
                  </a:moveTo>
                  <a:lnTo>
                    <a:pt x="1491" y="0"/>
                  </a:lnTo>
                  <a:lnTo>
                    <a:pt x="2981" y="0"/>
                  </a:lnTo>
                </a:path>
              </a:pathLst>
            </a:custGeom>
            <a:noFill/>
            <a:ln w="127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60427" name="Line 11">
              <a:extLst>
                <a:ext uri="{FF2B5EF4-FFF2-40B4-BE49-F238E27FC236}">
                  <a16:creationId xmlns:a16="http://schemas.microsoft.com/office/drawing/2014/main" id="{53E058DE-1D9F-4A6F-AD79-0475D8D01A4B}"/>
                </a:ext>
              </a:extLst>
            </p:cNvPr>
            <p:cNvSpPr>
              <a:spLocks noChangeShapeType="1"/>
            </p:cNvSpPr>
            <p:nvPr/>
          </p:nvSpPr>
          <p:spPr bwMode="auto">
            <a:xfrm>
              <a:off x="1568" y="2134"/>
              <a:ext cx="1" cy="15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60428" name="Rectangle 12">
              <a:extLst>
                <a:ext uri="{FF2B5EF4-FFF2-40B4-BE49-F238E27FC236}">
                  <a16:creationId xmlns:a16="http://schemas.microsoft.com/office/drawing/2014/main" id="{336DF62E-0914-432D-A154-EFD14F0B4E26}"/>
                </a:ext>
              </a:extLst>
            </p:cNvPr>
            <p:cNvSpPr>
              <a:spLocks noChangeArrowheads="1"/>
            </p:cNvSpPr>
            <p:nvPr/>
          </p:nvSpPr>
          <p:spPr bwMode="auto">
            <a:xfrm>
              <a:off x="1147" y="2352"/>
              <a:ext cx="969"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gn="ctr">
                <a:lnSpc>
                  <a:spcPct val="90000"/>
                </a:lnSpc>
              </a:pPr>
              <a:r>
                <a:rPr lang="it-IT" altLang="it-IT" sz="1867">
                  <a:solidFill>
                    <a:srgbClr val="FFFFFF"/>
                  </a:solidFill>
                </a:rPr>
                <a:t>Imaging con </a:t>
              </a:r>
            </a:p>
            <a:p>
              <a:pPr algn="ctr">
                <a:lnSpc>
                  <a:spcPct val="90000"/>
                </a:lnSpc>
              </a:pPr>
              <a:r>
                <a:rPr lang="it-IT" altLang="it-IT" sz="1867">
                  <a:solidFill>
                    <a:srgbClr val="FFFFFF"/>
                  </a:solidFill>
                </a:rPr>
                <a:t>esercizio</a:t>
              </a:r>
            </a:p>
          </p:txBody>
        </p:sp>
        <p:sp>
          <p:nvSpPr>
            <p:cNvPr id="60429" name="Rectangle 13">
              <a:extLst>
                <a:ext uri="{FF2B5EF4-FFF2-40B4-BE49-F238E27FC236}">
                  <a16:creationId xmlns:a16="http://schemas.microsoft.com/office/drawing/2014/main" id="{3A411B0A-EF52-47C7-8942-AEACB8E846F8}"/>
                </a:ext>
              </a:extLst>
            </p:cNvPr>
            <p:cNvSpPr>
              <a:spLocks noChangeArrowheads="1"/>
            </p:cNvSpPr>
            <p:nvPr/>
          </p:nvSpPr>
          <p:spPr bwMode="auto">
            <a:xfrm>
              <a:off x="1425" y="1916"/>
              <a:ext cx="160"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nSpc>
                  <a:spcPct val="90000"/>
                </a:lnSpc>
              </a:pPr>
              <a:r>
                <a:rPr lang="it-IT" altLang="it-IT" sz="1867">
                  <a:solidFill>
                    <a:srgbClr val="FFFFFF"/>
                  </a:solidFill>
                </a:rPr>
                <a:t>SI</a:t>
              </a:r>
            </a:p>
          </p:txBody>
        </p:sp>
        <p:sp>
          <p:nvSpPr>
            <p:cNvPr id="60430" name="Line 14">
              <a:extLst>
                <a:ext uri="{FF2B5EF4-FFF2-40B4-BE49-F238E27FC236}">
                  <a16:creationId xmlns:a16="http://schemas.microsoft.com/office/drawing/2014/main" id="{14E7CE06-D8C2-4934-A03E-FA93CB181712}"/>
                </a:ext>
              </a:extLst>
            </p:cNvPr>
            <p:cNvSpPr>
              <a:spLocks noChangeShapeType="1"/>
            </p:cNvSpPr>
            <p:nvPr/>
          </p:nvSpPr>
          <p:spPr bwMode="auto">
            <a:xfrm>
              <a:off x="3071" y="2134"/>
              <a:ext cx="1" cy="15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60431" name="Freeform 15">
              <a:extLst>
                <a:ext uri="{FF2B5EF4-FFF2-40B4-BE49-F238E27FC236}">
                  <a16:creationId xmlns:a16="http://schemas.microsoft.com/office/drawing/2014/main" id="{BD2DF1C9-0282-41AF-B345-E065AF54D8D9}"/>
                </a:ext>
              </a:extLst>
            </p:cNvPr>
            <p:cNvSpPr>
              <a:spLocks/>
            </p:cNvSpPr>
            <p:nvPr/>
          </p:nvSpPr>
          <p:spPr bwMode="auto">
            <a:xfrm>
              <a:off x="3059" y="2700"/>
              <a:ext cx="1" cy="224"/>
            </a:xfrm>
            <a:custGeom>
              <a:avLst/>
              <a:gdLst>
                <a:gd name="T0" fmla="*/ 0 w 1"/>
                <a:gd name="T1" fmla="*/ 223 h 224"/>
                <a:gd name="T2" fmla="*/ 0 w 1"/>
                <a:gd name="T3" fmla="*/ 0 h 224"/>
                <a:gd name="T4" fmla="*/ 0 w 1"/>
                <a:gd name="T5" fmla="*/ 223 h 224"/>
              </a:gdLst>
              <a:ahLst/>
              <a:cxnLst>
                <a:cxn ang="0">
                  <a:pos x="T0" y="T1"/>
                </a:cxn>
                <a:cxn ang="0">
                  <a:pos x="T2" y="T3"/>
                </a:cxn>
                <a:cxn ang="0">
                  <a:pos x="T4" y="T5"/>
                </a:cxn>
              </a:cxnLst>
              <a:rect l="0" t="0" r="r" b="b"/>
              <a:pathLst>
                <a:path w="1" h="224">
                  <a:moveTo>
                    <a:pt x="0" y="223"/>
                  </a:moveTo>
                  <a:lnTo>
                    <a:pt x="0" y="0"/>
                  </a:lnTo>
                  <a:lnTo>
                    <a:pt x="0" y="223"/>
                  </a:lnTo>
                </a:path>
              </a:pathLst>
            </a:custGeom>
            <a:noFill/>
            <a:ln w="127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60432" name="Freeform 16">
              <a:extLst>
                <a:ext uri="{FF2B5EF4-FFF2-40B4-BE49-F238E27FC236}">
                  <a16:creationId xmlns:a16="http://schemas.microsoft.com/office/drawing/2014/main" id="{C393545E-582F-4461-997B-0AD4AD812325}"/>
                </a:ext>
              </a:extLst>
            </p:cNvPr>
            <p:cNvSpPr>
              <a:spLocks/>
            </p:cNvSpPr>
            <p:nvPr/>
          </p:nvSpPr>
          <p:spPr bwMode="auto">
            <a:xfrm>
              <a:off x="2969" y="2923"/>
              <a:ext cx="180" cy="1"/>
            </a:xfrm>
            <a:custGeom>
              <a:avLst/>
              <a:gdLst>
                <a:gd name="T0" fmla="*/ 0 w 180"/>
                <a:gd name="T1" fmla="*/ 0 h 1"/>
                <a:gd name="T2" fmla="*/ 90 w 180"/>
                <a:gd name="T3" fmla="*/ 0 h 1"/>
                <a:gd name="T4" fmla="*/ 179 w 180"/>
                <a:gd name="T5" fmla="*/ 0 h 1"/>
              </a:gdLst>
              <a:ahLst/>
              <a:cxnLst>
                <a:cxn ang="0">
                  <a:pos x="T0" y="T1"/>
                </a:cxn>
                <a:cxn ang="0">
                  <a:pos x="T2" y="T3"/>
                </a:cxn>
                <a:cxn ang="0">
                  <a:pos x="T4" y="T5"/>
                </a:cxn>
              </a:cxnLst>
              <a:rect l="0" t="0" r="r" b="b"/>
              <a:pathLst>
                <a:path w="180" h="1">
                  <a:moveTo>
                    <a:pt x="0" y="0"/>
                  </a:moveTo>
                  <a:lnTo>
                    <a:pt x="90" y="0"/>
                  </a:lnTo>
                  <a:lnTo>
                    <a:pt x="179" y="0"/>
                  </a:lnTo>
                </a:path>
              </a:pathLst>
            </a:custGeom>
            <a:noFill/>
            <a:ln w="127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60433" name="Line 17">
              <a:extLst>
                <a:ext uri="{FF2B5EF4-FFF2-40B4-BE49-F238E27FC236}">
                  <a16:creationId xmlns:a16="http://schemas.microsoft.com/office/drawing/2014/main" id="{81E6BF15-9750-4DCE-B360-DCDB59DAB2DE}"/>
                </a:ext>
              </a:extLst>
            </p:cNvPr>
            <p:cNvSpPr>
              <a:spLocks noChangeShapeType="1"/>
            </p:cNvSpPr>
            <p:nvPr/>
          </p:nvSpPr>
          <p:spPr bwMode="auto">
            <a:xfrm>
              <a:off x="2462" y="3059"/>
              <a:ext cx="1" cy="15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60434" name="Freeform 18">
              <a:extLst>
                <a:ext uri="{FF2B5EF4-FFF2-40B4-BE49-F238E27FC236}">
                  <a16:creationId xmlns:a16="http://schemas.microsoft.com/office/drawing/2014/main" id="{EFC688F9-F5A2-4D29-993F-E303E8BA8BA7}"/>
                </a:ext>
              </a:extLst>
            </p:cNvPr>
            <p:cNvSpPr>
              <a:spLocks/>
            </p:cNvSpPr>
            <p:nvPr/>
          </p:nvSpPr>
          <p:spPr bwMode="auto">
            <a:xfrm>
              <a:off x="1955" y="3222"/>
              <a:ext cx="1015" cy="418"/>
            </a:xfrm>
            <a:custGeom>
              <a:avLst/>
              <a:gdLst>
                <a:gd name="T0" fmla="*/ 0 w 1015"/>
                <a:gd name="T1" fmla="*/ 0 h 418"/>
                <a:gd name="T2" fmla="*/ 1014 w 1015"/>
                <a:gd name="T3" fmla="*/ 0 h 418"/>
                <a:gd name="T4" fmla="*/ 1014 w 1015"/>
                <a:gd name="T5" fmla="*/ 417 h 418"/>
                <a:gd name="T6" fmla="*/ 0 w 1015"/>
                <a:gd name="T7" fmla="*/ 417 h 418"/>
                <a:gd name="T8" fmla="*/ 0 w 1015"/>
                <a:gd name="T9" fmla="*/ 0 h 418"/>
              </a:gdLst>
              <a:ahLst/>
              <a:cxnLst>
                <a:cxn ang="0">
                  <a:pos x="T0" y="T1"/>
                </a:cxn>
                <a:cxn ang="0">
                  <a:pos x="T2" y="T3"/>
                </a:cxn>
                <a:cxn ang="0">
                  <a:pos x="T4" y="T5"/>
                </a:cxn>
                <a:cxn ang="0">
                  <a:pos x="T6" y="T7"/>
                </a:cxn>
                <a:cxn ang="0">
                  <a:pos x="T8" y="T9"/>
                </a:cxn>
              </a:cxnLst>
              <a:rect l="0" t="0" r="r" b="b"/>
              <a:pathLst>
                <a:path w="1015" h="418">
                  <a:moveTo>
                    <a:pt x="0" y="0"/>
                  </a:moveTo>
                  <a:lnTo>
                    <a:pt x="1014" y="0"/>
                  </a:lnTo>
                  <a:lnTo>
                    <a:pt x="1014" y="417"/>
                  </a:lnTo>
                  <a:lnTo>
                    <a:pt x="0" y="417"/>
                  </a:lnTo>
                  <a:lnTo>
                    <a:pt x="0" y="0"/>
                  </a:lnTo>
                </a:path>
              </a:pathLst>
            </a:custGeom>
            <a:solidFill>
              <a:srgbClr val="808080"/>
            </a:solidFill>
            <a:ln>
              <a:noFill/>
            </a:ln>
            <a:effectLst/>
            <a:extLst>
              <a:ext uri="{91240B29-F687-4F45-9708-019B960494DF}">
                <a14:hiddenLine xmlns:a14="http://schemas.microsoft.com/office/drawing/2010/main" w="12700" cap="rnd" cmpd="sng">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60435" name="Rectangle 19">
              <a:extLst>
                <a:ext uri="{FF2B5EF4-FFF2-40B4-BE49-F238E27FC236}">
                  <a16:creationId xmlns:a16="http://schemas.microsoft.com/office/drawing/2014/main" id="{5B15FC0C-24AF-48BD-94CA-9F4A258E6AEF}"/>
                </a:ext>
              </a:extLst>
            </p:cNvPr>
            <p:cNvSpPr>
              <a:spLocks noChangeArrowheads="1"/>
            </p:cNvSpPr>
            <p:nvPr/>
          </p:nvSpPr>
          <p:spPr bwMode="auto">
            <a:xfrm>
              <a:off x="2037" y="3370"/>
              <a:ext cx="913"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nSpc>
                  <a:spcPct val="90000"/>
                </a:lnSpc>
              </a:pPr>
              <a:r>
                <a:rPr lang="it-IT" altLang="it-IT" sz="1867">
                  <a:solidFill>
                    <a:srgbClr val="FFFFFF"/>
                  </a:solidFill>
                </a:rPr>
                <a:t>Dobutamina</a:t>
              </a:r>
            </a:p>
          </p:txBody>
        </p:sp>
        <p:sp>
          <p:nvSpPr>
            <p:cNvPr id="60436" name="Rectangle 20">
              <a:extLst>
                <a:ext uri="{FF2B5EF4-FFF2-40B4-BE49-F238E27FC236}">
                  <a16:creationId xmlns:a16="http://schemas.microsoft.com/office/drawing/2014/main" id="{9C24D934-FDA7-4C1C-9404-52917E3D1DF5}"/>
                </a:ext>
              </a:extLst>
            </p:cNvPr>
            <p:cNvSpPr>
              <a:spLocks noChangeArrowheads="1"/>
            </p:cNvSpPr>
            <p:nvPr/>
          </p:nvSpPr>
          <p:spPr bwMode="auto">
            <a:xfrm>
              <a:off x="1952" y="3219"/>
              <a:ext cx="1020" cy="423"/>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60437" name="Freeform 21">
              <a:extLst>
                <a:ext uri="{FF2B5EF4-FFF2-40B4-BE49-F238E27FC236}">
                  <a16:creationId xmlns:a16="http://schemas.microsoft.com/office/drawing/2014/main" id="{F112BDEB-B6FC-437D-9CB5-789BC35F0243}"/>
                </a:ext>
              </a:extLst>
            </p:cNvPr>
            <p:cNvSpPr>
              <a:spLocks/>
            </p:cNvSpPr>
            <p:nvPr/>
          </p:nvSpPr>
          <p:spPr bwMode="auto">
            <a:xfrm>
              <a:off x="1955" y="2804"/>
              <a:ext cx="1015" cy="240"/>
            </a:xfrm>
            <a:custGeom>
              <a:avLst/>
              <a:gdLst>
                <a:gd name="T0" fmla="*/ 0 w 1015"/>
                <a:gd name="T1" fmla="*/ 0 h 240"/>
                <a:gd name="T2" fmla="*/ 1014 w 1015"/>
                <a:gd name="T3" fmla="*/ 0 h 240"/>
                <a:gd name="T4" fmla="*/ 1014 w 1015"/>
                <a:gd name="T5" fmla="*/ 239 h 240"/>
                <a:gd name="T6" fmla="*/ 0 w 1015"/>
                <a:gd name="T7" fmla="*/ 239 h 240"/>
                <a:gd name="T8" fmla="*/ 0 w 1015"/>
                <a:gd name="T9" fmla="*/ 0 h 240"/>
              </a:gdLst>
              <a:ahLst/>
              <a:cxnLst>
                <a:cxn ang="0">
                  <a:pos x="T0" y="T1"/>
                </a:cxn>
                <a:cxn ang="0">
                  <a:pos x="T2" y="T3"/>
                </a:cxn>
                <a:cxn ang="0">
                  <a:pos x="T4" y="T5"/>
                </a:cxn>
                <a:cxn ang="0">
                  <a:pos x="T6" y="T7"/>
                </a:cxn>
                <a:cxn ang="0">
                  <a:pos x="T8" y="T9"/>
                </a:cxn>
              </a:cxnLst>
              <a:rect l="0" t="0" r="r" b="b"/>
              <a:pathLst>
                <a:path w="1015" h="240">
                  <a:moveTo>
                    <a:pt x="0" y="0"/>
                  </a:moveTo>
                  <a:lnTo>
                    <a:pt x="1014" y="0"/>
                  </a:lnTo>
                  <a:lnTo>
                    <a:pt x="1014" y="239"/>
                  </a:lnTo>
                  <a:lnTo>
                    <a:pt x="0" y="239"/>
                  </a:lnTo>
                  <a:lnTo>
                    <a:pt x="0" y="0"/>
                  </a:lnTo>
                </a:path>
              </a:pathLst>
            </a:custGeom>
            <a:solidFill>
              <a:srgbClr val="808080"/>
            </a:solidFill>
            <a:ln>
              <a:noFill/>
            </a:ln>
            <a:effectLst/>
            <a:extLst>
              <a:ext uri="{91240B29-F687-4F45-9708-019B960494DF}">
                <a14:hiddenLine xmlns:a14="http://schemas.microsoft.com/office/drawing/2010/main" w="12700" cap="rnd" cmpd="sng">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60438" name="Rectangle 22">
              <a:extLst>
                <a:ext uri="{FF2B5EF4-FFF2-40B4-BE49-F238E27FC236}">
                  <a16:creationId xmlns:a16="http://schemas.microsoft.com/office/drawing/2014/main" id="{ADA9EE32-E0EA-48F4-AB3E-B8781B7C5A60}"/>
                </a:ext>
              </a:extLst>
            </p:cNvPr>
            <p:cNvSpPr>
              <a:spLocks noChangeArrowheads="1"/>
            </p:cNvSpPr>
            <p:nvPr/>
          </p:nvSpPr>
          <p:spPr bwMode="auto">
            <a:xfrm>
              <a:off x="2320" y="2841"/>
              <a:ext cx="15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nSpc>
                  <a:spcPct val="90000"/>
                </a:lnSpc>
              </a:pPr>
              <a:r>
                <a:rPr lang="it-IT" altLang="it-IT" sz="1867">
                  <a:solidFill>
                    <a:srgbClr val="FFFFFF"/>
                  </a:solidFill>
                </a:rPr>
                <a:t>Si</a:t>
              </a:r>
            </a:p>
          </p:txBody>
        </p:sp>
        <p:sp>
          <p:nvSpPr>
            <p:cNvPr id="60439" name="Rectangle 23">
              <a:extLst>
                <a:ext uri="{FF2B5EF4-FFF2-40B4-BE49-F238E27FC236}">
                  <a16:creationId xmlns:a16="http://schemas.microsoft.com/office/drawing/2014/main" id="{B98EF691-6F77-4595-AE8E-4BDE603013DE}"/>
                </a:ext>
              </a:extLst>
            </p:cNvPr>
            <p:cNvSpPr>
              <a:spLocks noChangeArrowheads="1"/>
            </p:cNvSpPr>
            <p:nvPr/>
          </p:nvSpPr>
          <p:spPr bwMode="auto">
            <a:xfrm>
              <a:off x="1952" y="2801"/>
              <a:ext cx="1020" cy="245"/>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60440" name="Line 24">
              <a:extLst>
                <a:ext uri="{FF2B5EF4-FFF2-40B4-BE49-F238E27FC236}">
                  <a16:creationId xmlns:a16="http://schemas.microsoft.com/office/drawing/2014/main" id="{4E00A9E8-DD10-4240-A0A7-6F38732E72D9}"/>
                </a:ext>
              </a:extLst>
            </p:cNvPr>
            <p:cNvSpPr>
              <a:spLocks noChangeShapeType="1"/>
            </p:cNvSpPr>
            <p:nvPr/>
          </p:nvSpPr>
          <p:spPr bwMode="auto">
            <a:xfrm>
              <a:off x="3655" y="3059"/>
              <a:ext cx="1" cy="15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60441" name="Freeform 25">
              <a:extLst>
                <a:ext uri="{FF2B5EF4-FFF2-40B4-BE49-F238E27FC236}">
                  <a16:creationId xmlns:a16="http://schemas.microsoft.com/office/drawing/2014/main" id="{72814016-98CA-4F22-A491-18A176C8CFDF}"/>
                </a:ext>
              </a:extLst>
            </p:cNvPr>
            <p:cNvSpPr>
              <a:spLocks/>
            </p:cNvSpPr>
            <p:nvPr/>
          </p:nvSpPr>
          <p:spPr bwMode="auto">
            <a:xfrm>
              <a:off x="3148" y="3222"/>
              <a:ext cx="1015" cy="418"/>
            </a:xfrm>
            <a:custGeom>
              <a:avLst/>
              <a:gdLst>
                <a:gd name="T0" fmla="*/ 0 w 1015"/>
                <a:gd name="T1" fmla="*/ 0 h 418"/>
                <a:gd name="T2" fmla="*/ 1014 w 1015"/>
                <a:gd name="T3" fmla="*/ 0 h 418"/>
                <a:gd name="T4" fmla="*/ 1014 w 1015"/>
                <a:gd name="T5" fmla="*/ 417 h 418"/>
                <a:gd name="T6" fmla="*/ 0 w 1015"/>
                <a:gd name="T7" fmla="*/ 417 h 418"/>
                <a:gd name="T8" fmla="*/ 0 w 1015"/>
                <a:gd name="T9" fmla="*/ 0 h 418"/>
              </a:gdLst>
              <a:ahLst/>
              <a:cxnLst>
                <a:cxn ang="0">
                  <a:pos x="T0" y="T1"/>
                </a:cxn>
                <a:cxn ang="0">
                  <a:pos x="T2" y="T3"/>
                </a:cxn>
                <a:cxn ang="0">
                  <a:pos x="T4" y="T5"/>
                </a:cxn>
                <a:cxn ang="0">
                  <a:pos x="T6" y="T7"/>
                </a:cxn>
                <a:cxn ang="0">
                  <a:pos x="T8" y="T9"/>
                </a:cxn>
              </a:cxnLst>
              <a:rect l="0" t="0" r="r" b="b"/>
              <a:pathLst>
                <a:path w="1015" h="418">
                  <a:moveTo>
                    <a:pt x="0" y="0"/>
                  </a:moveTo>
                  <a:lnTo>
                    <a:pt x="1014" y="0"/>
                  </a:lnTo>
                  <a:lnTo>
                    <a:pt x="1014" y="417"/>
                  </a:lnTo>
                  <a:lnTo>
                    <a:pt x="0" y="417"/>
                  </a:lnTo>
                  <a:lnTo>
                    <a:pt x="0" y="0"/>
                  </a:lnTo>
                </a:path>
              </a:pathLst>
            </a:custGeom>
            <a:solidFill>
              <a:srgbClr val="808080"/>
            </a:solidFill>
            <a:ln>
              <a:noFill/>
            </a:ln>
            <a:effectLst/>
            <a:extLst>
              <a:ext uri="{91240B29-F687-4F45-9708-019B960494DF}">
                <a14:hiddenLine xmlns:a14="http://schemas.microsoft.com/office/drawing/2010/main" w="12700" cap="rnd" cmpd="sng">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60442" name="Rectangle 26">
              <a:extLst>
                <a:ext uri="{FF2B5EF4-FFF2-40B4-BE49-F238E27FC236}">
                  <a16:creationId xmlns:a16="http://schemas.microsoft.com/office/drawing/2014/main" id="{CAD1DEC2-5570-41D2-B3E5-FB163FCCA2AF}"/>
                </a:ext>
              </a:extLst>
            </p:cNvPr>
            <p:cNvSpPr>
              <a:spLocks noChangeArrowheads="1"/>
            </p:cNvSpPr>
            <p:nvPr/>
          </p:nvSpPr>
          <p:spPr bwMode="auto">
            <a:xfrm>
              <a:off x="3168" y="3360"/>
              <a:ext cx="98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nSpc>
                  <a:spcPct val="90000"/>
                </a:lnSpc>
              </a:pPr>
              <a:r>
                <a:rPr lang="it-IT" altLang="it-IT" sz="1867">
                  <a:solidFill>
                    <a:srgbClr val="FFFFFF"/>
                  </a:solidFill>
                </a:rPr>
                <a:t>Dipyridamolo</a:t>
              </a:r>
            </a:p>
          </p:txBody>
        </p:sp>
        <p:sp>
          <p:nvSpPr>
            <p:cNvPr id="60443" name="Rectangle 27">
              <a:extLst>
                <a:ext uri="{FF2B5EF4-FFF2-40B4-BE49-F238E27FC236}">
                  <a16:creationId xmlns:a16="http://schemas.microsoft.com/office/drawing/2014/main" id="{FD044E86-4405-41A9-A8DA-4A3F6C39F79A}"/>
                </a:ext>
              </a:extLst>
            </p:cNvPr>
            <p:cNvSpPr>
              <a:spLocks noChangeArrowheads="1"/>
            </p:cNvSpPr>
            <p:nvPr/>
          </p:nvSpPr>
          <p:spPr bwMode="auto">
            <a:xfrm>
              <a:off x="3145" y="3219"/>
              <a:ext cx="1020" cy="423"/>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60444" name="Freeform 28">
              <a:extLst>
                <a:ext uri="{FF2B5EF4-FFF2-40B4-BE49-F238E27FC236}">
                  <a16:creationId xmlns:a16="http://schemas.microsoft.com/office/drawing/2014/main" id="{2A0F5E16-1C27-4935-B0B7-1CCE525084A9}"/>
                </a:ext>
              </a:extLst>
            </p:cNvPr>
            <p:cNvSpPr>
              <a:spLocks/>
            </p:cNvSpPr>
            <p:nvPr/>
          </p:nvSpPr>
          <p:spPr bwMode="auto">
            <a:xfrm>
              <a:off x="3148" y="2804"/>
              <a:ext cx="1015" cy="240"/>
            </a:xfrm>
            <a:custGeom>
              <a:avLst/>
              <a:gdLst>
                <a:gd name="T0" fmla="*/ 0 w 1015"/>
                <a:gd name="T1" fmla="*/ 0 h 240"/>
                <a:gd name="T2" fmla="*/ 1014 w 1015"/>
                <a:gd name="T3" fmla="*/ 0 h 240"/>
                <a:gd name="T4" fmla="*/ 1014 w 1015"/>
                <a:gd name="T5" fmla="*/ 239 h 240"/>
                <a:gd name="T6" fmla="*/ 0 w 1015"/>
                <a:gd name="T7" fmla="*/ 239 h 240"/>
                <a:gd name="T8" fmla="*/ 0 w 1015"/>
                <a:gd name="T9" fmla="*/ 0 h 240"/>
              </a:gdLst>
              <a:ahLst/>
              <a:cxnLst>
                <a:cxn ang="0">
                  <a:pos x="T0" y="T1"/>
                </a:cxn>
                <a:cxn ang="0">
                  <a:pos x="T2" y="T3"/>
                </a:cxn>
                <a:cxn ang="0">
                  <a:pos x="T4" y="T5"/>
                </a:cxn>
                <a:cxn ang="0">
                  <a:pos x="T6" y="T7"/>
                </a:cxn>
                <a:cxn ang="0">
                  <a:pos x="T8" y="T9"/>
                </a:cxn>
              </a:cxnLst>
              <a:rect l="0" t="0" r="r" b="b"/>
              <a:pathLst>
                <a:path w="1015" h="240">
                  <a:moveTo>
                    <a:pt x="0" y="0"/>
                  </a:moveTo>
                  <a:lnTo>
                    <a:pt x="1014" y="0"/>
                  </a:lnTo>
                  <a:lnTo>
                    <a:pt x="1014" y="239"/>
                  </a:lnTo>
                  <a:lnTo>
                    <a:pt x="0" y="239"/>
                  </a:lnTo>
                  <a:lnTo>
                    <a:pt x="0" y="0"/>
                  </a:lnTo>
                </a:path>
              </a:pathLst>
            </a:custGeom>
            <a:solidFill>
              <a:srgbClr val="808080"/>
            </a:solidFill>
            <a:ln>
              <a:noFill/>
            </a:ln>
            <a:effectLst/>
            <a:extLst>
              <a:ext uri="{91240B29-F687-4F45-9708-019B960494DF}">
                <a14:hiddenLine xmlns:a14="http://schemas.microsoft.com/office/drawing/2010/main" w="12700" cap="rnd" cmpd="sng">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60445" name="Rectangle 29">
              <a:extLst>
                <a:ext uri="{FF2B5EF4-FFF2-40B4-BE49-F238E27FC236}">
                  <a16:creationId xmlns:a16="http://schemas.microsoft.com/office/drawing/2014/main" id="{E49D1E7D-9095-4C3B-9B8A-4BEFE554C4EB}"/>
                </a:ext>
              </a:extLst>
            </p:cNvPr>
            <p:cNvSpPr>
              <a:spLocks noChangeArrowheads="1"/>
            </p:cNvSpPr>
            <p:nvPr/>
          </p:nvSpPr>
          <p:spPr bwMode="auto">
            <a:xfrm>
              <a:off x="3557" y="2841"/>
              <a:ext cx="217"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nSpc>
                  <a:spcPct val="90000"/>
                </a:lnSpc>
              </a:pPr>
              <a:r>
                <a:rPr lang="it-IT" altLang="it-IT" sz="1867">
                  <a:solidFill>
                    <a:srgbClr val="FFFFFF"/>
                  </a:solidFill>
                </a:rPr>
                <a:t>No</a:t>
              </a:r>
            </a:p>
          </p:txBody>
        </p:sp>
        <p:sp>
          <p:nvSpPr>
            <p:cNvPr id="60446" name="Rectangle 30">
              <a:extLst>
                <a:ext uri="{FF2B5EF4-FFF2-40B4-BE49-F238E27FC236}">
                  <a16:creationId xmlns:a16="http://schemas.microsoft.com/office/drawing/2014/main" id="{56FE59CB-4E15-4962-A815-BCDF660E285B}"/>
                </a:ext>
              </a:extLst>
            </p:cNvPr>
            <p:cNvSpPr>
              <a:spLocks noChangeArrowheads="1"/>
            </p:cNvSpPr>
            <p:nvPr/>
          </p:nvSpPr>
          <p:spPr bwMode="auto">
            <a:xfrm>
              <a:off x="3145" y="2801"/>
              <a:ext cx="1020" cy="245"/>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60447" name="Freeform 31">
              <a:extLst>
                <a:ext uri="{FF2B5EF4-FFF2-40B4-BE49-F238E27FC236}">
                  <a16:creationId xmlns:a16="http://schemas.microsoft.com/office/drawing/2014/main" id="{22820984-B4C9-494A-A97E-374A8222D7C1}"/>
                </a:ext>
              </a:extLst>
            </p:cNvPr>
            <p:cNvSpPr>
              <a:spLocks/>
            </p:cNvSpPr>
            <p:nvPr/>
          </p:nvSpPr>
          <p:spPr bwMode="auto">
            <a:xfrm>
              <a:off x="2358" y="2297"/>
              <a:ext cx="1402" cy="404"/>
            </a:xfrm>
            <a:custGeom>
              <a:avLst/>
              <a:gdLst>
                <a:gd name="T0" fmla="*/ 0 w 1402"/>
                <a:gd name="T1" fmla="*/ 0 h 404"/>
                <a:gd name="T2" fmla="*/ 1401 w 1402"/>
                <a:gd name="T3" fmla="*/ 0 h 404"/>
                <a:gd name="T4" fmla="*/ 1401 w 1402"/>
                <a:gd name="T5" fmla="*/ 403 h 404"/>
                <a:gd name="T6" fmla="*/ 0 w 1402"/>
                <a:gd name="T7" fmla="*/ 403 h 404"/>
                <a:gd name="T8" fmla="*/ 0 w 1402"/>
                <a:gd name="T9" fmla="*/ 0 h 404"/>
              </a:gdLst>
              <a:ahLst/>
              <a:cxnLst>
                <a:cxn ang="0">
                  <a:pos x="T0" y="T1"/>
                </a:cxn>
                <a:cxn ang="0">
                  <a:pos x="T2" y="T3"/>
                </a:cxn>
                <a:cxn ang="0">
                  <a:pos x="T4" y="T5"/>
                </a:cxn>
                <a:cxn ang="0">
                  <a:pos x="T6" y="T7"/>
                </a:cxn>
                <a:cxn ang="0">
                  <a:pos x="T8" y="T9"/>
                </a:cxn>
              </a:cxnLst>
              <a:rect l="0" t="0" r="r" b="b"/>
              <a:pathLst>
                <a:path w="1402" h="404">
                  <a:moveTo>
                    <a:pt x="0" y="0"/>
                  </a:moveTo>
                  <a:lnTo>
                    <a:pt x="1401" y="0"/>
                  </a:lnTo>
                  <a:lnTo>
                    <a:pt x="1401" y="403"/>
                  </a:lnTo>
                  <a:lnTo>
                    <a:pt x="0" y="403"/>
                  </a:lnTo>
                  <a:lnTo>
                    <a:pt x="0" y="0"/>
                  </a:lnTo>
                </a:path>
              </a:pathLst>
            </a:custGeom>
            <a:solidFill>
              <a:srgbClr val="808080"/>
            </a:solidFill>
            <a:ln>
              <a:noFill/>
            </a:ln>
            <a:effectLst/>
            <a:extLst>
              <a:ext uri="{91240B29-F687-4F45-9708-019B960494DF}">
                <a14:hiddenLine xmlns:a14="http://schemas.microsoft.com/office/drawing/2010/main" w="12700" cap="rnd" cmpd="sng">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60448" name="Rectangle 32">
              <a:extLst>
                <a:ext uri="{FF2B5EF4-FFF2-40B4-BE49-F238E27FC236}">
                  <a16:creationId xmlns:a16="http://schemas.microsoft.com/office/drawing/2014/main" id="{CF8D5684-DC6B-46D0-82F8-B9441C511774}"/>
                </a:ext>
              </a:extLst>
            </p:cNvPr>
            <p:cNvSpPr>
              <a:spLocks noChangeArrowheads="1"/>
            </p:cNvSpPr>
            <p:nvPr/>
          </p:nvSpPr>
          <p:spPr bwMode="auto">
            <a:xfrm>
              <a:off x="2469" y="2334"/>
              <a:ext cx="1227"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nSpc>
                  <a:spcPct val="90000"/>
                </a:lnSpc>
              </a:pPr>
              <a:r>
                <a:rPr lang="it-IT" altLang="it-IT" sz="1867">
                  <a:solidFill>
                    <a:srgbClr val="FFFFFF"/>
                  </a:solidFill>
                </a:rPr>
                <a:t>Broncospasmo?</a:t>
              </a:r>
            </a:p>
          </p:txBody>
        </p:sp>
        <p:sp>
          <p:nvSpPr>
            <p:cNvPr id="60449" name="Rectangle 33">
              <a:extLst>
                <a:ext uri="{FF2B5EF4-FFF2-40B4-BE49-F238E27FC236}">
                  <a16:creationId xmlns:a16="http://schemas.microsoft.com/office/drawing/2014/main" id="{1F54B9F7-8F43-440A-A016-6A0D3130BC08}"/>
                </a:ext>
              </a:extLst>
            </p:cNvPr>
            <p:cNvSpPr>
              <a:spLocks noChangeArrowheads="1"/>
            </p:cNvSpPr>
            <p:nvPr/>
          </p:nvSpPr>
          <p:spPr bwMode="auto">
            <a:xfrm>
              <a:off x="2409" y="2513"/>
              <a:ext cx="1353"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nSpc>
                  <a:spcPct val="90000"/>
                </a:lnSpc>
              </a:pPr>
              <a:r>
                <a:rPr lang="it-IT" altLang="it-IT" sz="1867">
                  <a:solidFill>
                    <a:srgbClr val="FFFFFF"/>
                  </a:solidFill>
                </a:rPr>
                <a:t>COPD?</a:t>
              </a:r>
              <a:r>
                <a:rPr lang="it-IT" altLang="it-IT" sz="1867">
                  <a:solidFill>
                    <a:srgbClr val="000000"/>
                  </a:solidFill>
                </a:rPr>
                <a:t> </a:t>
              </a:r>
              <a:r>
                <a:rPr lang="it-IT" altLang="it-IT" sz="1867">
                  <a:solidFill>
                    <a:srgbClr val="FFFFFF"/>
                  </a:solidFill>
                </a:rPr>
                <a:t>Caffeina?</a:t>
              </a:r>
            </a:p>
          </p:txBody>
        </p:sp>
        <p:sp>
          <p:nvSpPr>
            <p:cNvPr id="60450" name="Rectangle 34">
              <a:extLst>
                <a:ext uri="{FF2B5EF4-FFF2-40B4-BE49-F238E27FC236}">
                  <a16:creationId xmlns:a16="http://schemas.microsoft.com/office/drawing/2014/main" id="{2E1DF7D4-14B8-4BF4-96A3-581550E38C9B}"/>
                </a:ext>
              </a:extLst>
            </p:cNvPr>
            <p:cNvSpPr>
              <a:spLocks noChangeArrowheads="1"/>
            </p:cNvSpPr>
            <p:nvPr/>
          </p:nvSpPr>
          <p:spPr bwMode="auto">
            <a:xfrm>
              <a:off x="2355" y="2294"/>
              <a:ext cx="1407" cy="409"/>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60451" name="Freeform 35">
              <a:extLst>
                <a:ext uri="{FF2B5EF4-FFF2-40B4-BE49-F238E27FC236}">
                  <a16:creationId xmlns:a16="http://schemas.microsoft.com/office/drawing/2014/main" id="{A23B6A41-AE52-4E50-8E73-93CA53E3EB67}"/>
                </a:ext>
              </a:extLst>
            </p:cNvPr>
            <p:cNvSpPr>
              <a:spLocks/>
            </p:cNvSpPr>
            <p:nvPr/>
          </p:nvSpPr>
          <p:spPr bwMode="auto">
            <a:xfrm>
              <a:off x="2358" y="1879"/>
              <a:ext cx="1402" cy="240"/>
            </a:xfrm>
            <a:custGeom>
              <a:avLst/>
              <a:gdLst>
                <a:gd name="T0" fmla="*/ 0 w 1402"/>
                <a:gd name="T1" fmla="*/ 0 h 240"/>
                <a:gd name="T2" fmla="*/ 1401 w 1402"/>
                <a:gd name="T3" fmla="*/ 0 h 240"/>
                <a:gd name="T4" fmla="*/ 1401 w 1402"/>
                <a:gd name="T5" fmla="*/ 239 h 240"/>
                <a:gd name="T6" fmla="*/ 0 w 1402"/>
                <a:gd name="T7" fmla="*/ 239 h 240"/>
                <a:gd name="T8" fmla="*/ 0 w 1402"/>
                <a:gd name="T9" fmla="*/ 0 h 240"/>
              </a:gdLst>
              <a:ahLst/>
              <a:cxnLst>
                <a:cxn ang="0">
                  <a:pos x="T0" y="T1"/>
                </a:cxn>
                <a:cxn ang="0">
                  <a:pos x="T2" y="T3"/>
                </a:cxn>
                <a:cxn ang="0">
                  <a:pos x="T4" y="T5"/>
                </a:cxn>
                <a:cxn ang="0">
                  <a:pos x="T6" y="T7"/>
                </a:cxn>
                <a:cxn ang="0">
                  <a:pos x="T8" y="T9"/>
                </a:cxn>
              </a:cxnLst>
              <a:rect l="0" t="0" r="r" b="b"/>
              <a:pathLst>
                <a:path w="1402" h="240">
                  <a:moveTo>
                    <a:pt x="0" y="0"/>
                  </a:moveTo>
                  <a:lnTo>
                    <a:pt x="1401" y="0"/>
                  </a:lnTo>
                  <a:lnTo>
                    <a:pt x="1401" y="239"/>
                  </a:lnTo>
                  <a:lnTo>
                    <a:pt x="0" y="239"/>
                  </a:lnTo>
                  <a:lnTo>
                    <a:pt x="0" y="0"/>
                  </a:lnTo>
                </a:path>
              </a:pathLst>
            </a:custGeom>
            <a:solidFill>
              <a:srgbClr val="808080"/>
            </a:solidFill>
            <a:ln>
              <a:noFill/>
            </a:ln>
            <a:effectLst/>
            <a:extLst>
              <a:ext uri="{91240B29-F687-4F45-9708-019B960494DF}">
                <a14:hiddenLine xmlns:a14="http://schemas.microsoft.com/office/drawing/2010/main" w="12700" cap="rnd" cmpd="sng">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60452" name="Rectangle 36">
              <a:extLst>
                <a:ext uri="{FF2B5EF4-FFF2-40B4-BE49-F238E27FC236}">
                  <a16:creationId xmlns:a16="http://schemas.microsoft.com/office/drawing/2014/main" id="{57495807-D352-4B2E-B05D-07B900673ECB}"/>
                </a:ext>
              </a:extLst>
            </p:cNvPr>
            <p:cNvSpPr>
              <a:spLocks noChangeArrowheads="1"/>
            </p:cNvSpPr>
            <p:nvPr/>
          </p:nvSpPr>
          <p:spPr bwMode="auto">
            <a:xfrm>
              <a:off x="2961" y="1916"/>
              <a:ext cx="254"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nSpc>
                  <a:spcPct val="90000"/>
                </a:lnSpc>
              </a:pPr>
              <a:r>
                <a:rPr lang="it-IT" altLang="it-IT" sz="1867">
                  <a:solidFill>
                    <a:srgbClr val="FFFFFF"/>
                  </a:solidFill>
                </a:rPr>
                <a:t>NO</a:t>
              </a:r>
            </a:p>
          </p:txBody>
        </p:sp>
        <p:sp>
          <p:nvSpPr>
            <p:cNvPr id="60453" name="Rectangle 37">
              <a:extLst>
                <a:ext uri="{FF2B5EF4-FFF2-40B4-BE49-F238E27FC236}">
                  <a16:creationId xmlns:a16="http://schemas.microsoft.com/office/drawing/2014/main" id="{6DAFC421-4C72-4C19-9557-E3E79A6345FE}"/>
                </a:ext>
              </a:extLst>
            </p:cNvPr>
            <p:cNvSpPr>
              <a:spLocks noChangeArrowheads="1"/>
            </p:cNvSpPr>
            <p:nvPr/>
          </p:nvSpPr>
          <p:spPr bwMode="auto">
            <a:xfrm>
              <a:off x="2355" y="1876"/>
              <a:ext cx="1407" cy="245"/>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60454" name="Line 38">
              <a:extLst>
                <a:ext uri="{FF2B5EF4-FFF2-40B4-BE49-F238E27FC236}">
                  <a16:creationId xmlns:a16="http://schemas.microsoft.com/office/drawing/2014/main" id="{FA82C05C-FF30-4909-9872-CB6EAE2BA680}"/>
                </a:ext>
              </a:extLst>
            </p:cNvPr>
            <p:cNvSpPr>
              <a:spLocks noChangeShapeType="1"/>
            </p:cNvSpPr>
            <p:nvPr/>
          </p:nvSpPr>
          <p:spPr bwMode="auto">
            <a:xfrm>
              <a:off x="4549" y="2134"/>
              <a:ext cx="1" cy="15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60455" name="Freeform 39">
              <a:extLst>
                <a:ext uri="{FF2B5EF4-FFF2-40B4-BE49-F238E27FC236}">
                  <a16:creationId xmlns:a16="http://schemas.microsoft.com/office/drawing/2014/main" id="{0EFB08E0-FDCA-408B-94C5-970AD72D2FDB}"/>
                </a:ext>
              </a:extLst>
            </p:cNvPr>
            <p:cNvSpPr>
              <a:spLocks/>
            </p:cNvSpPr>
            <p:nvPr/>
          </p:nvSpPr>
          <p:spPr bwMode="auto">
            <a:xfrm>
              <a:off x="3849" y="2297"/>
              <a:ext cx="1402" cy="404"/>
            </a:xfrm>
            <a:custGeom>
              <a:avLst/>
              <a:gdLst>
                <a:gd name="T0" fmla="*/ 0 w 1402"/>
                <a:gd name="T1" fmla="*/ 0 h 404"/>
                <a:gd name="T2" fmla="*/ 1401 w 1402"/>
                <a:gd name="T3" fmla="*/ 0 h 404"/>
                <a:gd name="T4" fmla="*/ 1401 w 1402"/>
                <a:gd name="T5" fmla="*/ 403 h 404"/>
                <a:gd name="T6" fmla="*/ 0 w 1402"/>
                <a:gd name="T7" fmla="*/ 403 h 404"/>
                <a:gd name="T8" fmla="*/ 0 w 1402"/>
                <a:gd name="T9" fmla="*/ 0 h 404"/>
              </a:gdLst>
              <a:ahLst/>
              <a:cxnLst>
                <a:cxn ang="0">
                  <a:pos x="T0" y="T1"/>
                </a:cxn>
                <a:cxn ang="0">
                  <a:pos x="T2" y="T3"/>
                </a:cxn>
                <a:cxn ang="0">
                  <a:pos x="T4" y="T5"/>
                </a:cxn>
                <a:cxn ang="0">
                  <a:pos x="T6" y="T7"/>
                </a:cxn>
                <a:cxn ang="0">
                  <a:pos x="T8" y="T9"/>
                </a:cxn>
              </a:cxnLst>
              <a:rect l="0" t="0" r="r" b="b"/>
              <a:pathLst>
                <a:path w="1402" h="404">
                  <a:moveTo>
                    <a:pt x="0" y="0"/>
                  </a:moveTo>
                  <a:lnTo>
                    <a:pt x="1401" y="0"/>
                  </a:lnTo>
                  <a:lnTo>
                    <a:pt x="1401" y="403"/>
                  </a:lnTo>
                  <a:lnTo>
                    <a:pt x="0" y="403"/>
                  </a:lnTo>
                  <a:lnTo>
                    <a:pt x="0" y="0"/>
                  </a:lnTo>
                </a:path>
              </a:pathLst>
            </a:custGeom>
            <a:solidFill>
              <a:srgbClr val="808080"/>
            </a:solidFill>
            <a:ln>
              <a:noFill/>
            </a:ln>
            <a:effectLst/>
            <a:extLst>
              <a:ext uri="{91240B29-F687-4F45-9708-019B960494DF}">
                <a14:hiddenLine xmlns:a14="http://schemas.microsoft.com/office/drawing/2010/main" w="12700" cap="rnd" cmpd="sng">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60456" name="Rectangle 40">
              <a:extLst>
                <a:ext uri="{FF2B5EF4-FFF2-40B4-BE49-F238E27FC236}">
                  <a16:creationId xmlns:a16="http://schemas.microsoft.com/office/drawing/2014/main" id="{20C770EC-9B30-4767-8C1C-5342668A7A58}"/>
                </a:ext>
              </a:extLst>
            </p:cNvPr>
            <p:cNvSpPr>
              <a:spLocks noChangeArrowheads="1"/>
            </p:cNvSpPr>
            <p:nvPr/>
          </p:nvSpPr>
          <p:spPr bwMode="auto">
            <a:xfrm>
              <a:off x="4094" y="2334"/>
              <a:ext cx="94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nSpc>
                  <a:spcPct val="90000"/>
                </a:lnSpc>
              </a:pPr>
              <a:r>
                <a:rPr lang="it-IT" altLang="it-IT" sz="1867">
                  <a:solidFill>
                    <a:srgbClr val="FFFFFF"/>
                  </a:solidFill>
                </a:rPr>
                <a:t>Dipiridamolo</a:t>
              </a:r>
            </a:p>
          </p:txBody>
        </p:sp>
        <p:sp>
          <p:nvSpPr>
            <p:cNvPr id="60457" name="Rectangle 41">
              <a:extLst>
                <a:ext uri="{FF2B5EF4-FFF2-40B4-BE49-F238E27FC236}">
                  <a16:creationId xmlns:a16="http://schemas.microsoft.com/office/drawing/2014/main" id="{7E91EEFF-07AA-4EBF-A1D0-F799EACA21C1}"/>
                </a:ext>
              </a:extLst>
            </p:cNvPr>
            <p:cNvSpPr>
              <a:spLocks noChangeArrowheads="1"/>
            </p:cNvSpPr>
            <p:nvPr/>
          </p:nvSpPr>
          <p:spPr bwMode="auto">
            <a:xfrm>
              <a:off x="4169" y="2513"/>
              <a:ext cx="835"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nSpc>
                  <a:spcPct val="90000"/>
                </a:lnSpc>
              </a:pPr>
              <a:r>
                <a:rPr lang="it-IT" altLang="it-IT" sz="1867">
                  <a:solidFill>
                    <a:srgbClr val="FFFFFF"/>
                  </a:solidFill>
                </a:rPr>
                <a:t>+ Esercizio</a:t>
              </a:r>
            </a:p>
          </p:txBody>
        </p:sp>
        <p:sp>
          <p:nvSpPr>
            <p:cNvPr id="60458" name="Rectangle 42">
              <a:extLst>
                <a:ext uri="{FF2B5EF4-FFF2-40B4-BE49-F238E27FC236}">
                  <a16:creationId xmlns:a16="http://schemas.microsoft.com/office/drawing/2014/main" id="{0A0522C2-39E0-40A1-A6E2-CAAA80EAF5D6}"/>
                </a:ext>
              </a:extLst>
            </p:cNvPr>
            <p:cNvSpPr>
              <a:spLocks noChangeArrowheads="1"/>
            </p:cNvSpPr>
            <p:nvPr/>
          </p:nvSpPr>
          <p:spPr bwMode="auto">
            <a:xfrm>
              <a:off x="3846" y="2294"/>
              <a:ext cx="1407" cy="409"/>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60459" name="Freeform 43">
              <a:extLst>
                <a:ext uri="{FF2B5EF4-FFF2-40B4-BE49-F238E27FC236}">
                  <a16:creationId xmlns:a16="http://schemas.microsoft.com/office/drawing/2014/main" id="{750F5130-D82C-4C64-A107-723354D025B4}"/>
                </a:ext>
              </a:extLst>
            </p:cNvPr>
            <p:cNvSpPr>
              <a:spLocks/>
            </p:cNvSpPr>
            <p:nvPr/>
          </p:nvSpPr>
          <p:spPr bwMode="auto">
            <a:xfrm>
              <a:off x="3849" y="1879"/>
              <a:ext cx="1402" cy="240"/>
            </a:xfrm>
            <a:custGeom>
              <a:avLst/>
              <a:gdLst>
                <a:gd name="T0" fmla="*/ 0 w 1402"/>
                <a:gd name="T1" fmla="*/ 0 h 240"/>
                <a:gd name="T2" fmla="*/ 1401 w 1402"/>
                <a:gd name="T3" fmla="*/ 0 h 240"/>
                <a:gd name="T4" fmla="*/ 1401 w 1402"/>
                <a:gd name="T5" fmla="*/ 239 h 240"/>
                <a:gd name="T6" fmla="*/ 0 w 1402"/>
                <a:gd name="T7" fmla="*/ 239 h 240"/>
                <a:gd name="T8" fmla="*/ 0 w 1402"/>
                <a:gd name="T9" fmla="*/ 0 h 240"/>
              </a:gdLst>
              <a:ahLst/>
              <a:cxnLst>
                <a:cxn ang="0">
                  <a:pos x="T0" y="T1"/>
                </a:cxn>
                <a:cxn ang="0">
                  <a:pos x="T2" y="T3"/>
                </a:cxn>
                <a:cxn ang="0">
                  <a:pos x="T4" y="T5"/>
                </a:cxn>
                <a:cxn ang="0">
                  <a:pos x="T6" y="T7"/>
                </a:cxn>
                <a:cxn ang="0">
                  <a:pos x="T8" y="T9"/>
                </a:cxn>
              </a:cxnLst>
              <a:rect l="0" t="0" r="r" b="b"/>
              <a:pathLst>
                <a:path w="1402" h="240">
                  <a:moveTo>
                    <a:pt x="0" y="0"/>
                  </a:moveTo>
                  <a:lnTo>
                    <a:pt x="1401" y="0"/>
                  </a:lnTo>
                  <a:lnTo>
                    <a:pt x="1401" y="239"/>
                  </a:lnTo>
                  <a:lnTo>
                    <a:pt x="0" y="239"/>
                  </a:lnTo>
                  <a:lnTo>
                    <a:pt x="0" y="0"/>
                  </a:lnTo>
                </a:path>
              </a:pathLst>
            </a:custGeom>
            <a:solidFill>
              <a:srgbClr val="808080"/>
            </a:solidFill>
            <a:ln>
              <a:noFill/>
            </a:ln>
            <a:effectLst/>
            <a:extLst>
              <a:ext uri="{91240B29-F687-4F45-9708-019B960494DF}">
                <a14:hiddenLine xmlns:a14="http://schemas.microsoft.com/office/drawing/2010/main" w="12700" cap="rnd" cmpd="sng">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60460" name="Rectangle 44">
              <a:extLst>
                <a:ext uri="{FF2B5EF4-FFF2-40B4-BE49-F238E27FC236}">
                  <a16:creationId xmlns:a16="http://schemas.microsoft.com/office/drawing/2014/main" id="{C7B3E4B5-95C1-4828-805B-DD1288660CF7}"/>
                </a:ext>
              </a:extLst>
            </p:cNvPr>
            <p:cNvSpPr>
              <a:spLocks noChangeArrowheads="1"/>
            </p:cNvSpPr>
            <p:nvPr/>
          </p:nvSpPr>
          <p:spPr bwMode="auto">
            <a:xfrm>
              <a:off x="4288" y="1916"/>
              <a:ext cx="820"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nSpc>
                  <a:spcPct val="90000"/>
                </a:lnSpc>
              </a:pPr>
              <a:r>
                <a:rPr lang="it-IT" altLang="it-IT" sz="1867">
                  <a:solidFill>
                    <a:srgbClr val="FFFFFF"/>
                  </a:solidFill>
                </a:rPr>
                <a:t>Non chiaro</a:t>
              </a:r>
            </a:p>
          </p:txBody>
        </p:sp>
        <p:sp>
          <p:nvSpPr>
            <p:cNvPr id="60461" name="Rectangle 45">
              <a:extLst>
                <a:ext uri="{FF2B5EF4-FFF2-40B4-BE49-F238E27FC236}">
                  <a16:creationId xmlns:a16="http://schemas.microsoft.com/office/drawing/2014/main" id="{3EA81F1B-260E-46AB-9FD2-B635E71B3F7A}"/>
                </a:ext>
              </a:extLst>
            </p:cNvPr>
            <p:cNvSpPr>
              <a:spLocks noChangeArrowheads="1"/>
            </p:cNvSpPr>
            <p:nvPr/>
          </p:nvSpPr>
          <p:spPr bwMode="auto">
            <a:xfrm>
              <a:off x="3846" y="1876"/>
              <a:ext cx="1407" cy="245"/>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60462" name="Rectangle 46">
              <a:extLst>
                <a:ext uri="{FF2B5EF4-FFF2-40B4-BE49-F238E27FC236}">
                  <a16:creationId xmlns:a16="http://schemas.microsoft.com/office/drawing/2014/main" id="{20565D65-E4FC-4331-A702-9F8D49188286}"/>
                </a:ext>
              </a:extLst>
            </p:cNvPr>
            <p:cNvSpPr>
              <a:spLocks noChangeArrowheads="1"/>
            </p:cNvSpPr>
            <p:nvPr/>
          </p:nvSpPr>
          <p:spPr bwMode="auto">
            <a:xfrm>
              <a:off x="1677" y="1435"/>
              <a:ext cx="2886" cy="245"/>
            </a:xfrm>
            <a:prstGeom prst="rect">
              <a:avLst/>
            </a:prstGeom>
            <a:solidFill>
              <a:schemeClr val="bg2"/>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nSpc>
                  <a:spcPct val="90000"/>
                </a:lnSpc>
              </a:pPr>
              <a:r>
                <a:rPr lang="it-IT" altLang="it-IT" sz="1867">
                  <a:solidFill>
                    <a:srgbClr val="FFFFFF"/>
                  </a:solidFill>
                </a:rPr>
                <a:t>Può il paziente eseguire l’esercizio?</a:t>
              </a:r>
            </a:p>
          </p:txBody>
        </p:sp>
      </p:grpSp>
      <p:sp>
        <p:nvSpPr>
          <p:cNvPr id="60464" name="Rectangle 48">
            <a:extLst>
              <a:ext uri="{FF2B5EF4-FFF2-40B4-BE49-F238E27FC236}">
                <a16:creationId xmlns:a16="http://schemas.microsoft.com/office/drawing/2014/main" id="{ADA1014C-D6E7-4502-ABD4-2334A67440A9}"/>
              </a:ext>
            </a:extLst>
          </p:cNvPr>
          <p:cNvSpPr>
            <a:spLocks noChangeArrowheads="1"/>
          </p:cNvSpPr>
          <p:nvPr/>
        </p:nvSpPr>
        <p:spPr bwMode="auto">
          <a:xfrm>
            <a:off x="739422" y="1058333"/>
            <a:ext cx="7936089" cy="464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444" tIns="22578" rIns="56444" bIns="22578">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gn="ctr">
              <a:lnSpc>
                <a:spcPct val="85000"/>
              </a:lnSpc>
            </a:pPr>
            <a:r>
              <a:rPr lang="it-IT" altLang="it-IT" sz="3200">
                <a:solidFill>
                  <a:srgbClr val="EAEC5E"/>
                </a:solidFill>
              </a:rPr>
              <a:t>Stress Fisico o Farmacologico </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EAD19D1B-2797-446D-87C0-92F7813C5BB9}"/>
              </a:ext>
            </a:extLst>
          </p:cNvPr>
          <p:cNvSpPr>
            <a:spLocks noGrp="1" noChangeArrowheads="1"/>
          </p:cNvSpPr>
          <p:nvPr>
            <p:ph type="title"/>
          </p:nvPr>
        </p:nvSpPr>
        <p:spPr>
          <a:xfrm>
            <a:off x="1117600" y="1126067"/>
            <a:ext cx="7112000" cy="872067"/>
          </a:xfrm>
          <a:noFill/>
          <a:ln/>
        </p:spPr>
        <p:txBody>
          <a:bodyPr wrap="square">
            <a:normAutofit fontScale="90000"/>
          </a:bodyPr>
          <a:lstStyle/>
          <a:p>
            <a:r>
              <a:rPr lang="it-IT" altLang="it-IT" sz="3200">
                <a:solidFill>
                  <a:srgbClr val="EAEC5E"/>
                </a:solidFill>
              </a:rPr>
              <a:t>Imaging di Perfusione Miocardica</a:t>
            </a:r>
            <a:br>
              <a:rPr lang="it-IT" altLang="it-IT" sz="3200">
                <a:solidFill>
                  <a:srgbClr val="EAEC5E"/>
                </a:solidFill>
              </a:rPr>
            </a:br>
            <a:r>
              <a:rPr lang="it-IT" altLang="it-IT" sz="3200">
                <a:solidFill>
                  <a:srgbClr val="EAEC5E"/>
                </a:solidFill>
              </a:rPr>
              <a:t> </a:t>
            </a:r>
            <a:r>
              <a:rPr lang="it-IT" altLang="it-IT" sz="2844" i="1">
                <a:solidFill>
                  <a:srgbClr val="EAEC5E"/>
                </a:solidFill>
              </a:rPr>
              <a:t>Stress Farmacologico</a:t>
            </a:r>
          </a:p>
        </p:txBody>
      </p:sp>
      <p:sp>
        <p:nvSpPr>
          <p:cNvPr id="62467" name="Rectangle 3">
            <a:extLst>
              <a:ext uri="{FF2B5EF4-FFF2-40B4-BE49-F238E27FC236}">
                <a16:creationId xmlns:a16="http://schemas.microsoft.com/office/drawing/2014/main" id="{83FFCB37-84D3-4841-AC4F-D985FE50E0D5}"/>
              </a:ext>
            </a:extLst>
          </p:cNvPr>
          <p:cNvSpPr>
            <a:spLocks noGrp="1" noChangeArrowheads="1"/>
          </p:cNvSpPr>
          <p:nvPr>
            <p:ph type="body" idx="1"/>
          </p:nvPr>
        </p:nvSpPr>
        <p:spPr bwMode="auto">
          <a:xfrm>
            <a:off x="745067" y="2683933"/>
            <a:ext cx="7857067" cy="24384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434" tIns="39511" rIns="80434" bIns="39511" numCol="1" rtlCol="0" anchor="t" anchorCtr="0" compatLnSpc="1">
            <a:prstTxWarp prst="textNoShape">
              <a:avLst/>
            </a:prstTxWarp>
            <a:normAutofit fontScale="92500" lnSpcReduction="10000"/>
          </a:bodyPr>
          <a:lstStyle/>
          <a:p>
            <a:r>
              <a:rPr lang="it-IT" altLang="it-IT" sz="2844">
                <a:solidFill>
                  <a:srgbClr val="FFFFFF"/>
                </a:solidFill>
              </a:rPr>
              <a:t>Pazienti impossibilitati ad eseguire un adeguato stress fisico</a:t>
            </a:r>
            <a:endParaRPr lang="it-IT" altLang="it-IT" sz="1244">
              <a:solidFill>
                <a:srgbClr val="FFFFFF"/>
              </a:solidFill>
            </a:endParaRPr>
          </a:p>
          <a:p>
            <a:pPr>
              <a:buFontTx/>
              <a:buNone/>
            </a:pPr>
            <a:endParaRPr lang="it-IT" altLang="it-IT" sz="1244">
              <a:solidFill>
                <a:srgbClr val="FFFFFF"/>
              </a:solidFill>
            </a:endParaRPr>
          </a:p>
          <a:p>
            <a:r>
              <a:rPr lang="it-IT" altLang="it-IT" sz="2844">
                <a:solidFill>
                  <a:srgbClr val="FFFFFF"/>
                </a:solidFill>
              </a:rPr>
              <a:t>Donne con sospetta patologia coronarica</a:t>
            </a:r>
            <a:endParaRPr lang="it-IT" altLang="it-IT" sz="1244">
              <a:solidFill>
                <a:srgbClr val="FFFFFF"/>
              </a:solidFill>
            </a:endParaRPr>
          </a:p>
          <a:p>
            <a:endParaRPr lang="it-IT" altLang="it-IT" sz="1244">
              <a:solidFill>
                <a:srgbClr val="FFFFFF"/>
              </a:solidFill>
            </a:endParaRPr>
          </a:p>
          <a:p>
            <a:r>
              <a:rPr lang="it-IT" altLang="it-IT" sz="2844">
                <a:solidFill>
                  <a:srgbClr val="FFFFFF"/>
                </a:solidFill>
              </a:rPr>
              <a:t>Pazienti con blocco di branca sinistra</a:t>
            </a:r>
            <a:r>
              <a:rPr lang="it-IT" altLang="it-IT" b="0">
                <a:solidFill>
                  <a:srgbClr val="FFFFFF"/>
                </a:solidFill>
              </a:rPr>
              <a:t>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E89C65-E7A4-4C8E-84AA-AF9BEF659BF9}"/>
              </a:ext>
            </a:extLst>
          </p:cNvPr>
          <p:cNvSpPr>
            <a:spLocks noGrp="1"/>
          </p:cNvSpPr>
          <p:nvPr>
            <p:ph type="title"/>
          </p:nvPr>
        </p:nvSpPr>
        <p:spPr/>
        <p:txBody>
          <a:bodyPr/>
          <a:lstStyle/>
          <a:p>
            <a:r>
              <a:rPr lang="it-IT" dirty="0"/>
              <a:t>Indicazioni</a:t>
            </a:r>
          </a:p>
        </p:txBody>
      </p:sp>
      <p:sp>
        <p:nvSpPr>
          <p:cNvPr id="3" name="Segnaposto contenuto 2">
            <a:extLst>
              <a:ext uri="{FF2B5EF4-FFF2-40B4-BE49-F238E27FC236}">
                <a16:creationId xmlns:a16="http://schemas.microsoft.com/office/drawing/2014/main" id="{2F8B71EF-9D18-444A-85CB-921232684680}"/>
              </a:ext>
            </a:extLst>
          </p:cNvPr>
          <p:cNvSpPr>
            <a:spLocks noGrp="1"/>
          </p:cNvSpPr>
          <p:nvPr>
            <p:ph idx="1"/>
          </p:nvPr>
        </p:nvSpPr>
        <p:spPr/>
        <p:txBody>
          <a:bodyPr/>
          <a:lstStyle/>
          <a:p>
            <a:r>
              <a:rPr lang="it-IT" dirty="0"/>
              <a:t>Valutazione della cardiomiopatia ischemica (presenza, sede, severità, estensione della necrosi, valutazione funzionale della stenosi)</a:t>
            </a:r>
          </a:p>
          <a:p>
            <a:r>
              <a:rPr lang="it-IT" dirty="0"/>
              <a:t>Valutazione della vitalità miocardica</a:t>
            </a:r>
          </a:p>
          <a:p>
            <a:r>
              <a:rPr lang="it-IT" dirty="0"/>
              <a:t>Stratificazione prognostica dopo infarto del miocardio o prima di interventi chirurgici</a:t>
            </a:r>
          </a:p>
          <a:p>
            <a:r>
              <a:rPr lang="it-IT" dirty="0"/>
              <a:t>Valutazione del trattamento emodinamico</a:t>
            </a:r>
          </a:p>
          <a:p>
            <a:r>
              <a:rPr lang="it-IT" dirty="0"/>
              <a:t>Valore prognostico</a:t>
            </a:r>
          </a:p>
        </p:txBody>
      </p:sp>
    </p:spTree>
    <p:extLst>
      <p:ext uri="{BB962C8B-B14F-4D97-AF65-F5344CB8AC3E}">
        <p14:creationId xmlns:p14="http://schemas.microsoft.com/office/powerpoint/2010/main" val="3866424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6884" name="Picture 4">
            <a:extLst>
              <a:ext uri="{FF2B5EF4-FFF2-40B4-BE49-F238E27FC236}">
                <a16:creationId xmlns:a16="http://schemas.microsoft.com/office/drawing/2014/main" id="{6ADF6DDC-B9D5-4007-BF41-6F77C71EB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514600"/>
            <a:ext cx="7023100" cy="3505200"/>
          </a:xfrm>
          <a:prstGeom prst="rect">
            <a:avLst/>
          </a:prstGeom>
          <a:noFill/>
          <a:extLst>
            <a:ext uri="{909E8E84-426E-40DD-AFC4-6F175D3DCCD1}">
              <a14:hiddenFill xmlns:a14="http://schemas.microsoft.com/office/drawing/2010/main">
                <a:solidFill>
                  <a:srgbClr val="FFFFFF"/>
                </a:solidFill>
              </a14:hiddenFill>
            </a:ext>
          </a:extLst>
        </p:spPr>
      </p:pic>
      <p:sp>
        <p:nvSpPr>
          <p:cNvPr id="506886" name="Line 6">
            <a:extLst>
              <a:ext uri="{FF2B5EF4-FFF2-40B4-BE49-F238E27FC236}">
                <a16:creationId xmlns:a16="http://schemas.microsoft.com/office/drawing/2014/main" id="{D09A2B92-5D85-4EE7-9A22-BCB4D5A1870C}"/>
              </a:ext>
            </a:extLst>
          </p:cNvPr>
          <p:cNvSpPr>
            <a:spLocks noChangeShapeType="1"/>
          </p:cNvSpPr>
          <p:nvPr/>
        </p:nvSpPr>
        <p:spPr bwMode="auto">
          <a:xfrm>
            <a:off x="838200" y="1981200"/>
            <a:ext cx="7467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06887" name="Rectangle 7">
            <a:extLst>
              <a:ext uri="{FF2B5EF4-FFF2-40B4-BE49-F238E27FC236}">
                <a16:creationId xmlns:a16="http://schemas.microsoft.com/office/drawing/2014/main" id="{B5B3C073-5DC7-487C-8291-01CAC2FE4A4A}"/>
              </a:ext>
            </a:extLst>
          </p:cNvPr>
          <p:cNvSpPr>
            <a:spLocks noChangeArrowheads="1"/>
          </p:cNvSpPr>
          <p:nvPr/>
        </p:nvSpPr>
        <p:spPr bwMode="auto">
          <a:xfrm>
            <a:off x="685800" y="457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spcBef>
                <a:spcPct val="50000"/>
              </a:spcBef>
            </a:pPr>
            <a:r>
              <a:rPr lang="it-IT" altLang="it-IT">
                <a:latin typeface="Arial" panose="020B0604020202020204" pitchFamily="34" charset="0"/>
              </a:rPr>
              <a:t>GATED SPECT</a:t>
            </a:r>
            <a:br>
              <a:rPr lang="it-IT" altLang="it-IT">
                <a:latin typeface="Arial" panose="020B0604020202020204" pitchFamily="34" charset="0"/>
              </a:rPr>
            </a:br>
            <a:r>
              <a:rPr lang="it-IT" altLang="it-IT" sz="4000">
                <a:latin typeface="Arial" panose="020B0604020202020204" pitchFamily="34" charset="0"/>
              </a:rPr>
              <a:t>Acquisition Parameters</a:t>
            </a:r>
            <a:endParaRPr lang="it-IT" altLang="it-IT" sz="3600">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4C8D25-32D8-4836-9EE6-435026CA6490}"/>
              </a:ext>
            </a:extLst>
          </p:cNvPr>
          <p:cNvSpPr>
            <a:spLocks noGrp="1"/>
          </p:cNvSpPr>
          <p:nvPr>
            <p:ph type="title"/>
          </p:nvPr>
        </p:nvSpPr>
        <p:spPr/>
        <p:txBody>
          <a:bodyPr/>
          <a:lstStyle/>
          <a:p>
            <a:r>
              <a:rPr lang="it-IT" dirty="0"/>
              <a:t>Metodi di ricostruzione</a:t>
            </a:r>
          </a:p>
        </p:txBody>
      </p:sp>
      <p:sp>
        <p:nvSpPr>
          <p:cNvPr id="3" name="Segnaposto contenuto 2">
            <a:extLst>
              <a:ext uri="{FF2B5EF4-FFF2-40B4-BE49-F238E27FC236}">
                <a16:creationId xmlns:a16="http://schemas.microsoft.com/office/drawing/2014/main" id="{6F45A7FA-DC98-41E2-AE09-0B85D212CE68}"/>
              </a:ext>
            </a:extLst>
          </p:cNvPr>
          <p:cNvSpPr>
            <a:spLocks noGrp="1"/>
          </p:cNvSpPr>
          <p:nvPr>
            <p:ph idx="1"/>
          </p:nvPr>
        </p:nvSpPr>
        <p:spPr/>
        <p:txBody>
          <a:bodyPr/>
          <a:lstStyle/>
          <a:p>
            <a:r>
              <a:rPr lang="it-IT" dirty="0"/>
              <a:t>FBP con filtri (</a:t>
            </a:r>
            <a:r>
              <a:rPr lang="it-IT" dirty="0" err="1"/>
              <a:t>Butterworth</a:t>
            </a:r>
            <a:r>
              <a:rPr lang="it-IT" dirty="0"/>
              <a:t> con </a:t>
            </a:r>
            <a:r>
              <a:rPr lang="it-IT" dirty="0" err="1"/>
              <a:t>cut</a:t>
            </a:r>
            <a:r>
              <a:rPr lang="it-IT" dirty="0"/>
              <a:t>-off 0,28 cicli/cm, ordine 10)</a:t>
            </a:r>
          </a:p>
          <a:p>
            <a:r>
              <a:rPr lang="it-IT" dirty="0"/>
              <a:t>Iterativa (OSEM e metodologia RR)</a:t>
            </a:r>
          </a:p>
          <a:p>
            <a:pPr marL="36900" indent="0">
              <a:buNone/>
            </a:pPr>
            <a:endParaRPr lang="it-IT" dirty="0"/>
          </a:p>
        </p:txBody>
      </p:sp>
    </p:spTree>
    <p:extLst>
      <p:ext uri="{BB962C8B-B14F-4D97-AF65-F5344CB8AC3E}">
        <p14:creationId xmlns:p14="http://schemas.microsoft.com/office/powerpoint/2010/main" val="3809667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C103347A-4076-4EF4-AEF5-E863C319A91B}"/>
              </a:ext>
            </a:extLst>
          </p:cNvPr>
          <p:cNvSpPr>
            <a:spLocks noGrp="1" noChangeArrowheads="1"/>
          </p:cNvSpPr>
          <p:nvPr>
            <p:ph type="title"/>
          </p:nvPr>
        </p:nvSpPr>
        <p:spPr>
          <a:xfrm>
            <a:off x="406400" y="188913"/>
            <a:ext cx="8413750" cy="960437"/>
          </a:xfrm>
        </p:spPr>
        <p:txBody>
          <a:bodyPr>
            <a:normAutofit fontScale="90000"/>
          </a:bodyPr>
          <a:lstStyle/>
          <a:p>
            <a:r>
              <a:rPr lang="en-GB" altLang="it-IT" sz="3200">
                <a:solidFill>
                  <a:srgbClr val="FFFF66"/>
                </a:solidFill>
                <a:latin typeface="Helvetica" panose="020B0604020202020204" pitchFamily="34" charset="0"/>
              </a:rPr>
              <a:t>Ipercaptazione epatica</a:t>
            </a:r>
            <a:r>
              <a:rPr lang="it-IT" altLang="it-IT" sz="3200">
                <a:solidFill>
                  <a:srgbClr val="FFFF66"/>
                </a:solidFill>
                <a:latin typeface="Helvetica" panose="020B0604020202020204" pitchFamily="34" charset="0"/>
              </a:rPr>
              <a:t>,</a:t>
            </a:r>
            <a:r>
              <a:rPr lang="en-GB" altLang="it-IT" sz="3200">
                <a:solidFill>
                  <a:srgbClr val="FFFF66"/>
                </a:solidFill>
                <a:latin typeface="Helvetica" panose="020B0604020202020204" pitchFamily="34" charset="0"/>
              </a:rPr>
              <a:t>Ristagno del tracciante</a:t>
            </a:r>
            <a:r>
              <a:rPr lang="it-IT" altLang="it-IT" sz="3200">
                <a:solidFill>
                  <a:srgbClr val="FFFF66"/>
                </a:solidFill>
                <a:latin typeface="Helvetica" panose="020B0604020202020204" pitchFamily="34" charset="0"/>
              </a:rPr>
              <a:t> </a:t>
            </a:r>
            <a:r>
              <a:rPr lang="en-GB" altLang="it-IT" sz="3200">
                <a:solidFill>
                  <a:srgbClr val="FFFF66"/>
                </a:solidFill>
                <a:latin typeface="Helvetica" panose="020B0604020202020204" pitchFamily="34" charset="0"/>
              </a:rPr>
              <a:t>in colecisti</a:t>
            </a:r>
          </a:p>
        </p:txBody>
      </p:sp>
      <p:pic>
        <p:nvPicPr>
          <p:cNvPr id="69635" name="Picture 3">
            <a:extLst>
              <a:ext uri="{FF2B5EF4-FFF2-40B4-BE49-F238E27FC236}">
                <a16:creationId xmlns:a16="http://schemas.microsoft.com/office/drawing/2014/main" id="{2836439C-D2FC-4BB5-8F8C-94E106CFB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2663" y="1433513"/>
            <a:ext cx="4943475" cy="5424487"/>
          </a:xfrm>
          <a:prstGeom prst="rect">
            <a:avLst/>
          </a:prstGeom>
          <a:noFill/>
          <a:extLst>
            <a:ext uri="{909E8E84-426E-40DD-AFC4-6F175D3DCCD1}">
              <a14:hiddenFill xmlns:a14="http://schemas.microsoft.com/office/drawing/2010/main">
                <a:solidFill>
                  <a:srgbClr val="FFFFFF"/>
                </a:solidFill>
              </a14:hiddenFill>
            </a:ext>
          </a:extLst>
        </p:spPr>
      </p:pic>
      <p:sp>
        <p:nvSpPr>
          <p:cNvPr id="69636" name="Text Box 4">
            <a:extLst>
              <a:ext uri="{FF2B5EF4-FFF2-40B4-BE49-F238E27FC236}">
                <a16:creationId xmlns:a16="http://schemas.microsoft.com/office/drawing/2014/main" id="{29A93DBA-E478-4F76-BA5B-BE2A20C42F7B}"/>
              </a:ext>
            </a:extLst>
          </p:cNvPr>
          <p:cNvSpPr txBox="1">
            <a:spLocks noChangeArrowheads="1"/>
          </p:cNvSpPr>
          <p:nvPr/>
        </p:nvSpPr>
        <p:spPr bwMode="auto">
          <a:xfrm>
            <a:off x="4945063" y="1447800"/>
            <a:ext cx="3921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r>
              <a:rPr lang="en-GB" altLang="it-IT" sz="2800">
                <a:effectLst>
                  <a:outerShdw blurRad="38100" dist="38100" dir="2700000" algn="tl">
                    <a:srgbClr val="FFFFFF"/>
                  </a:outerShdw>
                </a:effectLst>
                <a:latin typeface="Times" panose="02020603050405020304" pitchFamily="18" charset="0"/>
              </a:rPr>
              <a:t>Sforzo		     Riposo</a:t>
            </a:r>
          </a:p>
        </p:txBody>
      </p:sp>
      <p:sp>
        <p:nvSpPr>
          <p:cNvPr id="69637" name="Line 5">
            <a:extLst>
              <a:ext uri="{FF2B5EF4-FFF2-40B4-BE49-F238E27FC236}">
                <a16:creationId xmlns:a16="http://schemas.microsoft.com/office/drawing/2014/main" id="{4B92F1CC-183D-4809-A2E6-0EFDFC0259C9}"/>
              </a:ext>
            </a:extLst>
          </p:cNvPr>
          <p:cNvSpPr>
            <a:spLocks noChangeShapeType="1"/>
          </p:cNvSpPr>
          <p:nvPr/>
        </p:nvSpPr>
        <p:spPr bwMode="auto">
          <a:xfrm>
            <a:off x="2573338" y="5562600"/>
            <a:ext cx="1355725"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9638" name="Line 6">
            <a:extLst>
              <a:ext uri="{FF2B5EF4-FFF2-40B4-BE49-F238E27FC236}">
                <a16:creationId xmlns:a16="http://schemas.microsoft.com/office/drawing/2014/main" id="{D3F43E0E-C99E-48B3-9181-00D395AC5D67}"/>
              </a:ext>
            </a:extLst>
          </p:cNvPr>
          <p:cNvSpPr>
            <a:spLocks noChangeShapeType="1"/>
          </p:cNvSpPr>
          <p:nvPr/>
        </p:nvSpPr>
        <p:spPr bwMode="auto">
          <a:xfrm>
            <a:off x="2573338" y="6248400"/>
            <a:ext cx="1355725"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9639" name="Text Box 7">
            <a:extLst>
              <a:ext uri="{FF2B5EF4-FFF2-40B4-BE49-F238E27FC236}">
                <a16:creationId xmlns:a16="http://schemas.microsoft.com/office/drawing/2014/main" id="{BB28F7ED-C864-4850-AED3-DC545756819D}"/>
              </a:ext>
            </a:extLst>
          </p:cNvPr>
          <p:cNvSpPr txBox="1">
            <a:spLocks noChangeArrowheads="1"/>
          </p:cNvSpPr>
          <p:nvPr/>
        </p:nvSpPr>
        <p:spPr bwMode="auto">
          <a:xfrm>
            <a:off x="1476375" y="5172075"/>
            <a:ext cx="10715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r>
              <a:rPr lang="en-GB" altLang="it-IT" sz="2800" i="1">
                <a:solidFill>
                  <a:srgbClr val="FFFF00"/>
                </a:solidFill>
                <a:effectLst>
                  <a:outerShdw blurRad="38100" dist="38100" dir="2700000" algn="tl">
                    <a:srgbClr val="000000"/>
                  </a:outerShdw>
                </a:effectLst>
                <a:latin typeface="Times" panose="02020603050405020304" pitchFamily="18" charset="0"/>
              </a:rPr>
              <a:t>fegato</a:t>
            </a:r>
          </a:p>
        </p:txBody>
      </p:sp>
      <p:sp>
        <p:nvSpPr>
          <p:cNvPr id="69640" name="Text Box 8">
            <a:extLst>
              <a:ext uri="{FF2B5EF4-FFF2-40B4-BE49-F238E27FC236}">
                <a16:creationId xmlns:a16="http://schemas.microsoft.com/office/drawing/2014/main" id="{21025651-E0B4-4C9E-8F3E-E6C9C3ECA6B6}"/>
              </a:ext>
            </a:extLst>
          </p:cNvPr>
          <p:cNvSpPr txBox="1">
            <a:spLocks noChangeArrowheads="1"/>
          </p:cNvSpPr>
          <p:nvPr/>
        </p:nvSpPr>
        <p:spPr bwMode="auto">
          <a:xfrm>
            <a:off x="1150938" y="5949950"/>
            <a:ext cx="1365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r>
              <a:rPr lang="en-GB" altLang="it-IT" sz="2800" i="1">
                <a:solidFill>
                  <a:srgbClr val="FFFF00"/>
                </a:solidFill>
                <a:effectLst>
                  <a:outerShdw blurRad="38100" dist="38100" dir="2700000" algn="tl">
                    <a:srgbClr val="000000"/>
                  </a:outerShdw>
                </a:effectLst>
                <a:latin typeface="Times" panose="02020603050405020304" pitchFamily="18" charset="0"/>
              </a:rPr>
              <a:t>colecisti</a:t>
            </a:r>
          </a:p>
        </p:txBody>
      </p:sp>
      <p:sp>
        <p:nvSpPr>
          <p:cNvPr id="69641" name="Line 9">
            <a:extLst>
              <a:ext uri="{FF2B5EF4-FFF2-40B4-BE49-F238E27FC236}">
                <a16:creationId xmlns:a16="http://schemas.microsoft.com/office/drawing/2014/main" id="{B52EA3A3-F917-40C6-864F-4532B26FA241}"/>
              </a:ext>
            </a:extLst>
          </p:cNvPr>
          <p:cNvSpPr>
            <a:spLocks noChangeShapeType="1"/>
          </p:cNvSpPr>
          <p:nvPr/>
        </p:nvSpPr>
        <p:spPr bwMode="auto">
          <a:xfrm>
            <a:off x="2303463" y="2819400"/>
            <a:ext cx="1354137"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9642" name="Line 10">
            <a:extLst>
              <a:ext uri="{FF2B5EF4-FFF2-40B4-BE49-F238E27FC236}">
                <a16:creationId xmlns:a16="http://schemas.microsoft.com/office/drawing/2014/main" id="{37B047AB-5A1C-417C-B2AF-5D649F869B91}"/>
              </a:ext>
            </a:extLst>
          </p:cNvPr>
          <p:cNvSpPr>
            <a:spLocks noChangeShapeType="1"/>
          </p:cNvSpPr>
          <p:nvPr/>
        </p:nvSpPr>
        <p:spPr bwMode="auto">
          <a:xfrm>
            <a:off x="2303463" y="3505200"/>
            <a:ext cx="1354137"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9643" name="Text Box 11">
            <a:extLst>
              <a:ext uri="{FF2B5EF4-FFF2-40B4-BE49-F238E27FC236}">
                <a16:creationId xmlns:a16="http://schemas.microsoft.com/office/drawing/2014/main" id="{24A367CC-B5A4-4BD7-8443-297144B74AB2}"/>
              </a:ext>
            </a:extLst>
          </p:cNvPr>
          <p:cNvSpPr txBox="1">
            <a:spLocks noChangeArrowheads="1"/>
          </p:cNvSpPr>
          <p:nvPr/>
        </p:nvSpPr>
        <p:spPr bwMode="auto">
          <a:xfrm>
            <a:off x="1204913" y="2428875"/>
            <a:ext cx="10715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r>
              <a:rPr lang="en-GB" altLang="it-IT" sz="2800" i="1">
                <a:solidFill>
                  <a:srgbClr val="FFFF00"/>
                </a:solidFill>
                <a:effectLst>
                  <a:outerShdw blurRad="38100" dist="38100" dir="2700000" algn="tl">
                    <a:srgbClr val="000000"/>
                  </a:outerShdw>
                </a:effectLst>
                <a:latin typeface="Times" panose="02020603050405020304" pitchFamily="18" charset="0"/>
              </a:rPr>
              <a:t>fegato</a:t>
            </a:r>
          </a:p>
        </p:txBody>
      </p:sp>
      <p:sp>
        <p:nvSpPr>
          <p:cNvPr id="69644" name="Text Box 12">
            <a:extLst>
              <a:ext uri="{FF2B5EF4-FFF2-40B4-BE49-F238E27FC236}">
                <a16:creationId xmlns:a16="http://schemas.microsoft.com/office/drawing/2014/main" id="{5D852D19-EDF5-4A40-BEB1-79B1E3E59915}"/>
              </a:ext>
            </a:extLst>
          </p:cNvPr>
          <p:cNvSpPr txBox="1">
            <a:spLocks noChangeArrowheads="1"/>
          </p:cNvSpPr>
          <p:nvPr/>
        </p:nvSpPr>
        <p:spPr bwMode="auto">
          <a:xfrm>
            <a:off x="903288" y="3213100"/>
            <a:ext cx="1365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r>
              <a:rPr lang="en-GB" altLang="it-IT" sz="2800" i="1">
                <a:solidFill>
                  <a:srgbClr val="FFFF00"/>
                </a:solidFill>
                <a:effectLst>
                  <a:outerShdw blurRad="38100" dist="38100" dir="2700000" algn="tl">
                    <a:srgbClr val="000000"/>
                  </a:outerShdw>
                </a:effectLst>
                <a:latin typeface="Times" panose="02020603050405020304" pitchFamily="18" charset="0"/>
              </a:rPr>
              <a:t>colecisti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5202" name="Picture 2">
            <a:extLst>
              <a:ext uri="{FF2B5EF4-FFF2-40B4-BE49-F238E27FC236}">
                <a16:creationId xmlns:a16="http://schemas.microsoft.com/office/drawing/2014/main" id="{62A21F20-2567-4605-A39E-A638572547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01975"/>
            <a:ext cx="9144000" cy="2538413"/>
          </a:xfrm>
          <a:prstGeom prst="rect">
            <a:avLst/>
          </a:prstGeom>
          <a:noFill/>
          <a:extLst>
            <a:ext uri="{909E8E84-426E-40DD-AFC4-6F175D3DCCD1}">
              <a14:hiddenFill xmlns:a14="http://schemas.microsoft.com/office/drawing/2010/main">
                <a:solidFill>
                  <a:srgbClr val="FFFFFF"/>
                </a:solidFill>
              </a14:hiddenFill>
            </a:ext>
          </a:extLst>
        </p:spPr>
      </p:pic>
      <p:sp>
        <p:nvSpPr>
          <p:cNvPr id="435203" name="Text Box 3">
            <a:extLst>
              <a:ext uri="{FF2B5EF4-FFF2-40B4-BE49-F238E27FC236}">
                <a16:creationId xmlns:a16="http://schemas.microsoft.com/office/drawing/2014/main" id="{A2169829-8094-4CE1-93CF-7689FF646DB4}"/>
              </a:ext>
            </a:extLst>
          </p:cNvPr>
          <p:cNvSpPr txBox="1">
            <a:spLocks noChangeArrowheads="1"/>
          </p:cNvSpPr>
          <p:nvPr/>
        </p:nvSpPr>
        <p:spPr bwMode="auto">
          <a:xfrm>
            <a:off x="1693863" y="549275"/>
            <a:ext cx="49069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r>
              <a:rPr lang="en-GB" altLang="it-IT" sz="2800">
                <a:solidFill>
                  <a:srgbClr val="FFFF66"/>
                </a:solidFill>
                <a:effectLst>
                  <a:outerShdw blurRad="38100" dist="38100" dir="2700000" algn="tl">
                    <a:srgbClr val="000000"/>
                  </a:outerShdw>
                </a:effectLst>
                <a:latin typeface="Times" panose="02020603050405020304" pitchFamily="18" charset="0"/>
              </a:rPr>
              <a:t>Riconoscimento Manuale</a:t>
            </a:r>
          </a:p>
          <a:p>
            <a:pPr eaLnBrk="0" hangingPunct="0"/>
            <a:r>
              <a:rPr lang="en-GB" altLang="it-IT" sz="2800">
                <a:solidFill>
                  <a:srgbClr val="FFFF66"/>
                </a:solidFill>
                <a:effectLst>
                  <a:outerShdw blurRad="38100" dist="38100" dir="2700000" algn="tl">
                    <a:srgbClr val="000000"/>
                  </a:outerShdw>
                </a:effectLst>
                <a:latin typeface="Times" panose="02020603050405020304" pitchFamily="18" charset="0"/>
              </a:rPr>
              <a:t>Riorientamento Semi-automatico</a:t>
            </a:r>
          </a:p>
        </p:txBody>
      </p:sp>
      <p:sp>
        <p:nvSpPr>
          <p:cNvPr id="435204" name="Line 4">
            <a:extLst>
              <a:ext uri="{FF2B5EF4-FFF2-40B4-BE49-F238E27FC236}">
                <a16:creationId xmlns:a16="http://schemas.microsoft.com/office/drawing/2014/main" id="{BA9240E3-22CB-4532-802D-8E100A3E7BE1}"/>
              </a:ext>
            </a:extLst>
          </p:cNvPr>
          <p:cNvSpPr>
            <a:spLocks noChangeShapeType="1"/>
          </p:cNvSpPr>
          <p:nvPr/>
        </p:nvSpPr>
        <p:spPr bwMode="auto">
          <a:xfrm flipH="1">
            <a:off x="2100263" y="2590800"/>
            <a:ext cx="1016000" cy="1219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35205" name="Text Box 5">
            <a:extLst>
              <a:ext uri="{FF2B5EF4-FFF2-40B4-BE49-F238E27FC236}">
                <a16:creationId xmlns:a16="http://schemas.microsoft.com/office/drawing/2014/main" id="{22E55C8E-6870-4113-B70D-BD4514133FE7}"/>
              </a:ext>
            </a:extLst>
          </p:cNvPr>
          <p:cNvSpPr txBox="1">
            <a:spLocks noChangeArrowheads="1"/>
          </p:cNvSpPr>
          <p:nvPr/>
        </p:nvSpPr>
        <p:spPr bwMode="auto">
          <a:xfrm>
            <a:off x="2898775" y="2124075"/>
            <a:ext cx="31861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r>
              <a:rPr lang="en-GB" altLang="it-IT" sz="2800" i="1">
                <a:solidFill>
                  <a:srgbClr val="FFFF00"/>
                </a:solidFill>
                <a:effectLst>
                  <a:outerShdw blurRad="38100" dist="38100" dir="2700000" algn="tl">
                    <a:srgbClr val="000000"/>
                  </a:outerShdw>
                </a:effectLst>
                <a:latin typeface="Times" panose="02020603050405020304" pitchFamily="18" charset="0"/>
              </a:rPr>
              <a:t>ROI  del VS manuale</a:t>
            </a:r>
          </a:p>
        </p:txBody>
      </p:sp>
      <p:sp>
        <p:nvSpPr>
          <p:cNvPr id="435206" name="Line 6">
            <a:extLst>
              <a:ext uri="{FF2B5EF4-FFF2-40B4-BE49-F238E27FC236}">
                <a16:creationId xmlns:a16="http://schemas.microsoft.com/office/drawing/2014/main" id="{3D9F228D-235E-48EF-8D3C-504E117A2CA1}"/>
              </a:ext>
            </a:extLst>
          </p:cNvPr>
          <p:cNvSpPr>
            <a:spLocks noChangeShapeType="1"/>
          </p:cNvSpPr>
          <p:nvPr/>
        </p:nvSpPr>
        <p:spPr bwMode="auto">
          <a:xfrm flipH="1" flipV="1">
            <a:off x="3657600" y="5486400"/>
            <a:ext cx="1828800" cy="990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35207" name="Line 7">
            <a:extLst>
              <a:ext uri="{FF2B5EF4-FFF2-40B4-BE49-F238E27FC236}">
                <a16:creationId xmlns:a16="http://schemas.microsoft.com/office/drawing/2014/main" id="{0DF26367-ACA0-4EA4-BEAA-F5CACB1ACEC2}"/>
              </a:ext>
            </a:extLst>
          </p:cNvPr>
          <p:cNvSpPr>
            <a:spLocks noChangeShapeType="1"/>
          </p:cNvSpPr>
          <p:nvPr/>
        </p:nvSpPr>
        <p:spPr bwMode="auto">
          <a:xfrm flipH="1" flipV="1">
            <a:off x="5283200" y="4800600"/>
            <a:ext cx="203200" cy="1524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35208" name="Text Box 8">
            <a:extLst>
              <a:ext uri="{FF2B5EF4-FFF2-40B4-BE49-F238E27FC236}">
                <a16:creationId xmlns:a16="http://schemas.microsoft.com/office/drawing/2014/main" id="{AD888A71-414E-43EC-9C44-84CC1F4567D7}"/>
              </a:ext>
            </a:extLst>
          </p:cNvPr>
          <p:cNvSpPr txBox="1">
            <a:spLocks noChangeArrowheads="1"/>
          </p:cNvSpPr>
          <p:nvPr/>
        </p:nvSpPr>
        <p:spPr bwMode="auto">
          <a:xfrm>
            <a:off x="5675313" y="6162675"/>
            <a:ext cx="30940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r>
              <a:rPr lang="en-GB" altLang="it-IT" sz="2800" i="1">
                <a:solidFill>
                  <a:srgbClr val="FFFF00"/>
                </a:solidFill>
                <a:effectLst>
                  <a:outerShdw blurRad="38100" dist="38100" dir="2700000" algn="tl">
                    <a:srgbClr val="000000"/>
                  </a:outerShdw>
                </a:effectLst>
                <a:latin typeface="Times" panose="02020603050405020304" pitchFamily="18" charset="0"/>
              </a:rPr>
              <a:t>Correzione manuale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a:extLst>
              <a:ext uri="{FF2B5EF4-FFF2-40B4-BE49-F238E27FC236}">
                <a16:creationId xmlns:a16="http://schemas.microsoft.com/office/drawing/2014/main" id="{546567CD-59FC-45F3-AEE0-E614435A4E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063" y="0"/>
            <a:ext cx="7585075"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23" name="Text Box 3">
            <a:extLst>
              <a:ext uri="{FF2B5EF4-FFF2-40B4-BE49-F238E27FC236}">
                <a16:creationId xmlns:a16="http://schemas.microsoft.com/office/drawing/2014/main" id="{F9DACF39-A479-469A-BE22-83DF45873CFB}"/>
              </a:ext>
            </a:extLst>
          </p:cNvPr>
          <p:cNvSpPr txBox="1">
            <a:spLocks noChangeArrowheads="1"/>
          </p:cNvSpPr>
          <p:nvPr/>
        </p:nvSpPr>
        <p:spPr bwMode="auto">
          <a:xfrm>
            <a:off x="1557338" y="2362200"/>
            <a:ext cx="6213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r>
              <a:rPr lang="en-GB" altLang="it-IT" sz="2800" b="1" i="1">
                <a:solidFill>
                  <a:srgbClr val="000000"/>
                </a:solidFill>
                <a:effectLst>
                  <a:outerShdw blurRad="38100" dist="38100" dir="2700000" algn="tl">
                    <a:srgbClr val="FFFFFF"/>
                  </a:outerShdw>
                </a:effectLst>
                <a:latin typeface="Times" panose="02020603050405020304" pitchFamily="18" charset="0"/>
              </a:rPr>
              <a:t>ANATOMIA DEL VENTRICOLO SINISTRO</a:t>
            </a:r>
            <a:endParaRPr lang="en-GB" altLang="it-IT" sz="2800" i="1">
              <a:effectLst>
                <a:outerShdw blurRad="38100" dist="38100" dir="2700000" algn="tl">
                  <a:srgbClr val="FFFFFF"/>
                </a:outerShdw>
              </a:effectLst>
              <a:latin typeface="Times"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a:extLst>
              <a:ext uri="{FF2B5EF4-FFF2-40B4-BE49-F238E27FC236}">
                <a16:creationId xmlns:a16="http://schemas.microsoft.com/office/drawing/2014/main" id="{F10DB972-7735-4C13-BC7E-8884BB0F1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3" y="0"/>
            <a:ext cx="5624512" cy="6858000"/>
          </a:xfrm>
          <a:prstGeom prst="rect">
            <a:avLst/>
          </a:prstGeom>
          <a:noFill/>
          <a:extLst>
            <a:ext uri="{909E8E84-426E-40DD-AFC4-6F175D3DCCD1}">
              <a14:hiddenFill xmlns:a14="http://schemas.microsoft.com/office/drawing/2010/main">
                <a:solidFill>
                  <a:srgbClr val="FFFFFF"/>
                </a:solidFill>
              </a14:hiddenFill>
            </a:ext>
          </a:extLst>
        </p:spPr>
      </p:pic>
      <p:sp>
        <p:nvSpPr>
          <p:cNvPr id="83971" name="Text Box 3">
            <a:extLst>
              <a:ext uri="{FF2B5EF4-FFF2-40B4-BE49-F238E27FC236}">
                <a16:creationId xmlns:a16="http://schemas.microsoft.com/office/drawing/2014/main" id="{0D6E30E7-5B42-49EC-92A5-FC48389DB843}"/>
              </a:ext>
            </a:extLst>
          </p:cNvPr>
          <p:cNvSpPr txBox="1">
            <a:spLocks noChangeArrowheads="1"/>
          </p:cNvSpPr>
          <p:nvPr/>
        </p:nvSpPr>
        <p:spPr bwMode="auto">
          <a:xfrm>
            <a:off x="179388" y="2852738"/>
            <a:ext cx="2709862"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r>
              <a:rPr lang="en-GB" altLang="it-IT" sz="2400" b="1">
                <a:solidFill>
                  <a:srgbClr val="FFFF00"/>
                </a:solidFill>
              </a:rPr>
              <a:t>ANATOMIA SPET</a:t>
            </a:r>
          </a:p>
          <a:p>
            <a:pPr eaLnBrk="0" hangingPunct="0"/>
            <a:r>
              <a:rPr lang="en-GB" altLang="it-IT" sz="2400" b="1">
                <a:solidFill>
                  <a:srgbClr val="FFFF00"/>
                </a:solidFill>
              </a:rPr>
              <a:t>DEL </a:t>
            </a:r>
          </a:p>
          <a:p>
            <a:pPr eaLnBrk="0" hangingPunct="0"/>
            <a:r>
              <a:rPr lang="en-GB" altLang="it-IT" sz="2400" b="1">
                <a:solidFill>
                  <a:srgbClr val="FFFF00"/>
                </a:solidFill>
              </a:rPr>
              <a:t>VENTRICOLO</a:t>
            </a:r>
          </a:p>
          <a:p>
            <a:pPr eaLnBrk="0" hangingPunct="0"/>
            <a:r>
              <a:rPr lang="en-GB" altLang="it-IT" sz="2400" b="1">
                <a:solidFill>
                  <a:srgbClr val="FFFF00"/>
                </a:solidFill>
              </a:rPr>
              <a:t>SINISTRO</a:t>
            </a:r>
            <a:endParaRPr lang="en-GB" altLang="it-IT" sz="2400">
              <a:solidFill>
                <a:srgbClr val="FFFF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a:extLst>
              <a:ext uri="{FF2B5EF4-FFF2-40B4-BE49-F238E27FC236}">
                <a16:creationId xmlns:a16="http://schemas.microsoft.com/office/drawing/2014/main" id="{0465CE07-D834-4977-BFC7-BD43EA18429F}"/>
              </a:ext>
            </a:extLst>
          </p:cNvPr>
          <p:cNvSpPr>
            <a:spLocks noGrp="1" noChangeArrowheads="1"/>
          </p:cNvSpPr>
          <p:nvPr>
            <p:ph type="title"/>
          </p:nvPr>
        </p:nvSpPr>
        <p:spPr>
          <a:xfrm>
            <a:off x="1117600" y="228600"/>
            <a:ext cx="6908800" cy="1143000"/>
          </a:xfrm>
        </p:spPr>
        <p:txBody>
          <a:bodyPr/>
          <a:lstStyle/>
          <a:p>
            <a:r>
              <a:rPr lang="it-IT" altLang="it-IT">
                <a:solidFill>
                  <a:srgbClr val="FFFF00"/>
                </a:solidFill>
              </a:rPr>
              <a:t>Irrorazione Miocardica</a:t>
            </a:r>
          </a:p>
        </p:txBody>
      </p:sp>
      <p:sp>
        <p:nvSpPr>
          <p:cNvPr id="437251" name="Rectangle 3">
            <a:extLst>
              <a:ext uri="{FF2B5EF4-FFF2-40B4-BE49-F238E27FC236}">
                <a16:creationId xmlns:a16="http://schemas.microsoft.com/office/drawing/2014/main" id="{77DFA88F-4C73-42D0-8069-6B659264A73E}"/>
              </a:ext>
            </a:extLst>
          </p:cNvPr>
          <p:cNvSpPr>
            <a:spLocks noGrp="1" noChangeArrowheads="1"/>
          </p:cNvSpPr>
          <p:nvPr>
            <p:ph type="body" idx="1"/>
          </p:nvPr>
        </p:nvSpPr>
        <p:spPr>
          <a:xfrm>
            <a:off x="5214938" y="1981200"/>
            <a:ext cx="3624262" cy="4114800"/>
          </a:xfrm>
        </p:spPr>
        <p:txBody>
          <a:bodyPr>
            <a:normAutofit fontScale="92500" lnSpcReduction="10000"/>
          </a:bodyPr>
          <a:lstStyle/>
          <a:p>
            <a:pPr>
              <a:buFontTx/>
              <a:buNone/>
            </a:pPr>
            <a:r>
              <a:rPr lang="it-IT" altLang="it-IT" sz="2800">
                <a:solidFill>
                  <a:schemeClr val="tx1"/>
                </a:solidFill>
                <a:latin typeface="Helvetica" panose="020B0604020202020204" pitchFamily="34" charset="0"/>
              </a:rPr>
              <a:t>	Parete anteriore</a:t>
            </a:r>
          </a:p>
          <a:p>
            <a:pPr>
              <a:buFontTx/>
              <a:buNone/>
            </a:pPr>
            <a:r>
              <a:rPr lang="it-IT" altLang="it-IT" sz="2800">
                <a:solidFill>
                  <a:schemeClr val="tx1"/>
                </a:solidFill>
                <a:latin typeface="Helvetica" panose="020B0604020202020204" pitchFamily="34" charset="0"/>
              </a:rPr>
              <a:t>	e setto interventricolare</a:t>
            </a:r>
          </a:p>
          <a:p>
            <a:pPr>
              <a:buFontTx/>
              <a:buNone/>
            </a:pPr>
            <a:endParaRPr lang="it-IT" altLang="it-IT" sz="2800">
              <a:solidFill>
                <a:schemeClr val="tx1"/>
              </a:solidFill>
              <a:latin typeface="Helvetica" panose="020B0604020202020204" pitchFamily="34" charset="0"/>
            </a:endParaRPr>
          </a:p>
          <a:p>
            <a:pPr>
              <a:buFontTx/>
              <a:buNone/>
            </a:pPr>
            <a:r>
              <a:rPr lang="it-IT" altLang="it-IT" sz="2800">
                <a:solidFill>
                  <a:schemeClr val="tx1"/>
                </a:solidFill>
                <a:latin typeface="Helvetica" panose="020B0604020202020204" pitchFamily="34" charset="0"/>
              </a:rPr>
              <a:t>	Parete laterale</a:t>
            </a:r>
          </a:p>
          <a:p>
            <a:pPr>
              <a:buFontTx/>
              <a:buNone/>
            </a:pPr>
            <a:endParaRPr lang="it-IT" altLang="it-IT" sz="2800">
              <a:solidFill>
                <a:schemeClr val="tx1"/>
              </a:solidFill>
              <a:latin typeface="Helvetica" panose="020B0604020202020204" pitchFamily="34" charset="0"/>
            </a:endParaRPr>
          </a:p>
          <a:p>
            <a:pPr>
              <a:buFontTx/>
              <a:buNone/>
            </a:pPr>
            <a:r>
              <a:rPr lang="it-IT" altLang="it-IT" sz="2800">
                <a:solidFill>
                  <a:schemeClr val="tx1"/>
                </a:solidFill>
                <a:latin typeface="Helvetica" panose="020B0604020202020204" pitchFamily="34" charset="0"/>
              </a:rPr>
              <a:t>	</a:t>
            </a:r>
          </a:p>
          <a:p>
            <a:pPr>
              <a:buFontTx/>
              <a:buNone/>
            </a:pPr>
            <a:r>
              <a:rPr lang="it-IT" altLang="it-IT" sz="2800">
                <a:solidFill>
                  <a:schemeClr val="tx1"/>
                </a:solidFill>
                <a:latin typeface="Helvetica" panose="020B0604020202020204" pitchFamily="34" charset="0"/>
              </a:rPr>
              <a:t>	Parete inferiore</a:t>
            </a:r>
          </a:p>
        </p:txBody>
      </p:sp>
      <p:sp>
        <p:nvSpPr>
          <p:cNvPr id="437252" name="Rectangle 4">
            <a:extLst>
              <a:ext uri="{FF2B5EF4-FFF2-40B4-BE49-F238E27FC236}">
                <a16:creationId xmlns:a16="http://schemas.microsoft.com/office/drawing/2014/main" id="{CE1EA77E-CB25-4E07-A75A-4124291B68A5}"/>
              </a:ext>
            </a:extLst>
          </p:cNvPr>
          <p:cNvSpPr>
            <a:spLocks noChangeArrowheads="1"/>
          </p:cNvSpPr>
          <p:nvPr/>
        </p:nvSpPr>
        <p:spPr bwMode="auto">
          <a:xfrm>
            <a:off x="338138" y="1752600"/>
            <a:ext cx="338772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r">
              <a:buFontTx/>
              <a:buNone/>
            </a:pPr>
            <a:r>
              <a:rPr lang="it-IT" altLang="it-IT">
                <a:latin typeface="Helvetica" panose="020B0604020202020204" pitchFamily="34" charset="0"/>
              </a:rPr>
              <a:t>Coronaria discendente anteriore</a:t>
            </a:r>
          </a:p>
          <a:p>
            <a:pPr algn="r">
              <a:buFontTx/>
              <a:buNone/>
            </a:pPr>
            <a:endParaRPr lang="it-IT" altLang="it-IT">
              <a:latin typeface="Helvetica" panose="020B0604020202020204" pitchFamily="34" charset="0"/>
            </a:endParaRPr>
          </a:p>
          <a:p>
            <a:pPr algn="r">
              <a:buFontTx/>
              <a:buNone/>
            </a:pPr>
            <a:r>
              <a:rPr lang="it-IT" altLang="it-IT">
                <a:latin typeface="Helvetica" panose="020B0604020202020204" pitchFamily="34" charset="0"/>
              </a:rPr>
              <a:t>Coronaria circonflessa</a:t>
            </a:r>
          </a:p>
          <a:p>
            <a:pPr algn="r">
              <a:buFontTx/>
              <a:buNone/>
            </a:pPr>
            <a:endParaRPr lang="it-IT" altLang="it-IT">
              <a:latin typeface="Helvetica" panose="020B0604020202020204" pitchFamily="34" charset="0"/>
            </a:endParaRPr>
          </a:p>
          <a:p>
            <a:pPr algn="r">
              <a:buFontTx/>
              <a:buNone/>
            </a:pPr>
            <a:r>
              <a:rPr lang="it-IT" altLang="it-IT">
                <a:latin typeface="Helvetica" panose="020B0604020202020204" pitchFamily="34" charset="0"/>
              </a:rPr>
              <a:t>Coronaria  destra</a:t>
            </a:r>
          </a:p>
        </p:txBody>
      </p:sp>
      <p:sp>
        <p:nvSpPr>
          <p:cNvPr id="437253" name="AutoShape 5">
            <a:extLst>
              <a:ext uri="{FF2B5EF4-FFF2-40B4-BE49-F238E27FC236}">
                <a16:creationId xmlns:a16="http://schemas.microsoft.com/office/drawing/2014/main" id="{37323486-43D2-49AA-A36B-C4AB881873F1}"/>
              </a:ext>
            </a:extLst>
          </p:cNvPr>
          <p:cNvSpPr>
            <a:spLocks noChangeArrowheads="1"/>
          </p:cNvSpPr>
          <p:nvPr/>
        </p:nvSpPr>
        <p:spPr bwMode="auto">
          <a:xfrm>
            <a:off x="3929063" y="2438400"/>
            <a:ext cx="1285875" cy="457200"/>
          </a:xfrm>
          <a:prstGeom prst="rightArrow">
            <a:avLst>
              <a:gd name="adj1" fmla="val 50000"/>
              <a:gd name="adj2" fmla="val 7031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37254" name="AutoShape 6">
            <a:extLst>
              <a:ext uri="{FF2B5EF4-FFF2-40B4-BE49-F238E27FC236}">
                <a16:creationId xmlns:a16="http://schemas.microsoft.com/office/drawing/2014/main" id="{58F4EB64-1B7B-43C3-A8FE-066A85402560}"/>
              </a:ext>
            </a:extLst>
          </p:cNvPr>
          <p:cNvSpPr>
            <a:spLocks noChangeArrowheads="1"/>
          </p:cNvSpPr>
          <p:nvPr/>
        </p:nvSpPr>
        <p:spPr bwMode="auto">
          <a:xfrm>
            <a:off x="3929063" y="4191000"/>
            <a:ext cx="1285875" cy="457200"/>
          </a:xfrm>
          <a:prstGeom prst="rightArrow">
            <a:avLst>
              <a:gd name="adj1" fmla="val 50000"/>
              <a:gd name="adj2" fmla="val 7031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37255" name="AutoShape 7">
            <a:extLst>
              <a:ext uri="{FF2B5EF4-FFF2-40B4-BE49-F238E27FC236}">
                <a16:creationId xmlns:a16="http://schemas.microsoft.com/office/drawing/2014/main" id="{1570927C-3261-4BDA-BF1D-46E60C034854}"/>
              </a:ext>
            </a:extLst>
          </p:cNvPr>
          <p:cNvSpPr>
            <a:spLocks noChangeArrowheads="1"/>
          </p:cNvSpPr>
          <p:nvPr/>
        </p:nvSpPr>
        <p:spPr bwMode="auto">
          <a:xfrm>
            <a:off x="3929063" y="5661025"/>
            <a:ext cx="1285875" cy="457200"/>
          </a:xfrm>
          <a:prstGeom prst="rightArrow">
            <a:avLst>
              <a:gd name="adj1" fmla="val 50000"/>
              <a:gd name="adj2" fmla="val 7031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8A003730-82A5-4384-A235-A263DD68797B}"/>
              </a:ext>
            </a:extLst>
          </p:cNvPr>
          <p:cNvSpPr>
            <a:spLocks noGrp="1" noChangeArrowheads="1"/>
          </p:cNvSpPr>
          <p:nvPr>
            <p:ph type="title"/>
          </p:nvPr>
        </p:nvSpPr>
        <p:spPr>
          <a:xfrm>
            <a:off x="338138" y="304800"/>
            <a:ext cx="8399462"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r>
              <a:rPr lang="it-IT" altLang="it-IT" sz="4000" b="1">
                <a:solidFill>
                  <a:srgbClr val="FFFF00"/>
                </a:solidFill>
                <a:latin typeface="Helvetica" panose="020B0604020202020204" pitchFamily="34" charset="0"/>
              </a:rPr>
              <a:t>SEMEIOTICA IN SPECT MIOCARDICA</a:t>
            </a:r>
            <a:endParaRPr lang="it-IT" altLang="it-IT" sz="3200">
              <a:solidFill>
                <a:srgbClr val="FFFF00"/>
              </a:solidFill>
              <a:latin typeface="Helvetica" panose="020B0604020202020204" pitchFamily="34" charset="0"/>
            </a:endParaRPr>
          </a:p>
        </p:txBody>
      </p:sp>
      <p:sp>
        <p:nvSpPr>
          <p:cNvPr id="94211" name="Rectangle 3">
            <a:extLst>
              <a:ext uri="{FF2B5EF4-FFF2-40B4-BE49-F238E27FC236}">
                <a16:creationId xmlns:a16="http://schemas.microsoft.com/office/drawing/2014/main" id="{8C18F333-3879-47BE-8E19-888CF9891A2D}"/>
              </a:ext>
            </a:extLst>
          </p:cNvPr>
          <p:cNvSpPr>
            <a:spLocks noGrp="1" noChangeArrowheads="1"/>
          </p:cNvSpPr>
          <p:nvPr>
            <p:ph type="body" idx="1"/>
          </p:nvPr>
        </p:nvSpPr>
        <p:spPr>
          <a:xfrm>
            <a:off x="744538" y="1752600"/>
            <a:ext cx="7940675" cy="46482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lnSpcReduction="10000"/>
          </a:bodyPr>
          <a:lstStyle/>
          <a:p>
            <a:r>
              <a:rPr lang="it-IT" altLang="it-IT" sz="2400" i="1" dirty="0">
                <a:solidFill>
                  <a:schemeClr val="tx1"/>
                </a:solidFill>
                <a:effectLst>
                  <a:outerShdw blurRad="38100" dist="38100" dir="2700000" algn="tl">
                    <a:srgbClr val="000000"/>
                  </a:outerShdw>
                </a:effectLst>
                <a:latin typeface="Helvetica" panose="020B0604020202020204" pitchFamily="34" charset="0"/>
              </a:rPr>
              <a:t>Omogenea distribuzione del tracciante di perfusione nel VS sia sotto sforzo che a riposo                       </a:t>
            </a:r>
            <a:r>
              <a:rPr lang="it-IT" altLang="it-IT" sz="2400" b="1" u="sng" dirty="0">
                <a:solidFill>
                  <a:schemeClr val="tx1"/>
                </a:solidFill>
                <a:effectLst>
                  <a:outerShdw blurRad="38100" dist="38100" dir="2700000" algn="tl">
                    <a:srgbClr val="000000"/>
                  </a:outerShdw>
                </a:effectLst>
                <a:latin typeface="Helvetica" panose="020B0604020202020204" pitchFamily="34" charset="0"/>
              </a:rPr>
              <a:t>QUADRO NORMALE</a:t>
            </a:r>
            <a:r>
              <a:rPr lang="it-IT" altLang="it-IT" sz="2400" i="1" dirty="0">
                <a:solidFill>
                  <a:schemeClr val="tx1"/>
                </a:solidFill>
                <a:effectLst>
                  <a:outerShdw blurRad="38100" dist="38100" dir="2700000" algn="tl">
                    <a:srgbClr val="000000"/>
                  </a:outerShdw>
                </a:effectLst>
                <a:latin typeface="Helvetica" panose="020B0604020202020204" pitchFamily="34" charset="0"/>
              </a:rPr>
              <a:t> </a:t>
            </a:r>
          </a:p>
          <a:p>
            <a:endParaRPr lang="it-IT" altLang="it-IT" sz="2400" i="1" dirty="0">
              <a:solidFill>
                <a:schemeClr val="tx1"/>
              </a:solidFill>
              <a:effectLst>
                <a:outerShdw blurRad="38100" dist="38100" dir="2700000" algn="tl">
                  <a:srgbClr val="000000"/>
                </a:outerShdw>
              </a:effectLst>
              <a:latin typeface="Helvetica" panose="020B0604020202020204" pitchFamily="34" charset="0"/>
            </a:endParaRPr>
          </a:p>
          <a:p>
            <a:r>
              <a:rPr lang="it-IT" altLang="it-IT" sz="2400" i="1" dirty="0">
                <a:solidFill>
                  <a:schemeClr val="tx1"/>
                </a:solidFill>
                <a:effectLst>
                  <a:outerShdw blurRad="38100" dist="38100" dir="2700000" algn="tl">
                    <a:srgbClr val="000000"/>
                  </a:outerShdw>
                </a:effectLst>
                <a:latin typeface="Helvetica" panose="020B0604020202020204" pitchFamily="34" charset="0"/>
              </a:rPr>
              <a:t>Deficit Reversibile (presente sotto sforzo, assente o chiaramente ridotto a riposo) 	</a:t>
            </a:r>
          </a:p>
          <a:p>
            <a:pPr>
              <a:buFontTx/>
              <a:buNone/>
            </a:pPr>
            <a:r>
              <a:rPr lang="it-IT" altLang="it-IT" sz="2400" b="1" dirty="0">
                <a:solidFill>
                  <a:schemeClr val="tx1"/>
                </a:solidFill>
                <a:effectLst>
                  <a:outerShdw blurRad="38100" dist="38100" dir="2700000" algn="tl">
                    <a:srgbClr val="000000"/>
                  </a:outerShdw>
                </a:effectLst>
                <a:latin typeface="Helvetica" panose="020B0604020202020204" pitchFamily="34" charset="0"/>
              </a:rPr>
              <a:t>	</a:t>
            </a:r>
            <a:r>
              <a:rPr lang="it-IT" altLang="it-IT" sz="2400" b="1" u="sng" dirty="0">
                <a:solidFill>
                  <a:schemeClr val="tx1"/>
                </a:solidFill>
                <a:effectLst>
                  <a:outerShdw blurRad="38100" dist="38100" dir="2700000" algn="tl">
                    <a:srgbClr val="000000"/>
                  </a:outerShdw>
                </a:effectLst>
                <a:latin typeface="Helvetica" panose="020B0604020202020204" pitchFamily="34" charset="0"/>
              </a:rPr>
              <a:t>ISCHEMIA MIOCARDICA</a:t>
            </a:r>
            <a:endParaRPr lang="it-IT" altLang="it-IT" sz="2400" i="1" dirty="0">
              <a:solidFill>
                <a:schemeClr val="tx1"/>
              </a:solidFill>
              <a:effectLst>
                <a:outerShdw blurRad="38100" dist="38100" dir="2700000" algn="tl">
                  <a:srgbClr val="000000"/>
                </a:outerShdw>
              </a:effectLst>
              <a:latin typeface="Helvetica" panose="020B0604020202020204" pitchFamily="34" charset="0"/>
            </a:endParaRPr>
          </a:p>
          <a:p>
            <a:endParaRPr lang="it-IT" altLang="it-IT" sz="2400" i="1" dirty="0">
              <a:solidFill>
                <a:schemeClr val="tx1"/>
              </a:solidFill>
              <a:effectLst>
                <a:outerShdw blurRad="38100" dist="38100" dir="2700000" algn="tl">
                  <a:srgbClr val="000000"/>
                </a:outerShdw>
              </a:effectLst>
              <a:latin typeface="Helvetica" panose="020B0604020202020204" pitchFamily="34" charset="0"/>
            </a:endParaRPr>
          </a:p>
          <a:p>
            <a:r>
              <a:rPr lang="it-IT" altLang="it-IT" sz="2400" i="1" dirty="0">
                <a:solidFill>
                  <a:schemeClr val="tx1"/>
                </a:solidFill>
                <a:effectLst>
                  <a:outerShdw blurRad="38100" dist="38100" dir="2700000" algn="tl">
                    <a:srgbClr val="000000"/>
                  </a:outerShdw>
                </a:effectLst>
                <a:latin typeface="Helvetica" panose="020B0604020202020204" pitchFamily="34" charset="0"/>
              </a:rPr>
              <a:t>Deficit Irreversibile (o fisso, cioè immodificato tra sforzo e riposo) 				</a:t>
            </a:r>
          </a:p>
          <a:p>
            <a:pPr>
              <a:buFontTx/>
              <a:buNone/>
            </a:pPr>
            <a:r>
              <a:rPr lang="it-IT" altLang="it-IT" sz="2400" b="1" dirty="0">
                <a:solidFill>
                  <a:schemeClr val="tx1"/>
                </a:solidFill>
                <a:effectLst>
                  <a:outerShdw blurRad="38100" dist="38100" dir="2700000" algn="tl">
                    <a:srgbClr val="000000"/>
                  </a:outerShdw>
                </a:effectLst>
                <a:latin typeface="Helvetica" panose="020B0604020202020204" pitchFamily="34" charset="0"/>
              </a:rPr>
              <a:t>	</a:t>
            </a:r>
            <a:r>
              <a:rPr lang="it-IT" altLang="it-IT" sz="2400" b="1" u="sng" dirty="0">
                <a:solidFill>
                  <a:schemeClr val="tx1"/>
                </a:solidFill>
                <a:effectLst>
                  <a:outerShdw blurRad="38100" dist="38100" dir="2700000" algn="tl">
                    <a:srgbClr val="000000"/>
                  </a:outerShdw>
                </a:effectLst>
                <a:latin typeface="Helvetica" panose="020B0604020202020204" pitchFamily="34" charset="0"/>
              </a:rPr>
              <a:t>PREGRESSA NECROSI MIOCARDICA</a:t>
            </a:r>
            <a:endParaRPr lang="it-IT" altLang="it-IT" sz="2400" i="1" dirty="0">
              <a:solidFill>
                <a:schemeClr val="tx1"/>
              </a:solidFill>
              <a:effectLst>
                <a:outerShdw blurRad="38100" dist="38100" dir="2700000" algn="tl">
                  <a:srgbClr val="000000"/>
                </a:outerShdw>
              </a:effectLst>
              <a:latin typeface="Helvetica" panose="020B0604020202020204" pitchFamily="34"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0D9EA805-9625-46DB-912B-FA808C9CCAE0}"/>
              </a:ext>
            </a:extLst>
          </p:cNvPr>
          <p:cNvSpPr>
            <a:spLocks noGrp="1" noChangeArrowheads="1"/>
          </p:cNvSpPr>
          <p:nvPr>
            <p:ph type="title"/>
          </p:nvPr>
        </p:nvSpPr>
        <p:spPr>
          <a:xfrm>
            <a:off x="338138" y="381000"/>
            <a:ext cx="8399462"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r>
              <a:rPr lang="it-IT" altLang="it-IT" sz="4000" b="1">
                <a:solidFill>
                  <a:srgbClr val="FFFF66"/>
                </a:solidFill>
                <a:latin typeface="Helvetica" panose="020B0604020202020204" pitchFamily="34" charset="0"/>
              </a:rPr>
              <a:t>SEMEIOTICA IN SPECT MIOCARDICA</a:t>
            </a:r>
            <a:endParaRPr lang="it-IT" altLang="it-IT" sz="4000">
              <a:solidFill>
                <a:srgbClr val="FFFF66"/>
              </a:solidFill>
              <a:latin typeface="Helvetica" panose="020B0604020202020204" pitchFamily="34" charset="0"/>
            </a:endParaRPr>
          </a:p>
        </p:txBody>
      </p:sp>
      <p:sp>
        <p:nvSpPr>
          <p:cNvPr id="96259" name="Rectangle 3">
            <a:extLst>
              <a:ext uri="{FF2B5EF4-FFF2-40B4-BE49-F238E27FC236}">
                <a16:creationId xmlns:a16="http://schemas.microsoft.com/office/drawing/2014/main" id="{F4F33265-AB21-4BF9-884A-7EC2911E262B}"/>
              </a:ext>
            </a:extLst>
          </p:cNvPr>
          <p:cNvSpPr>
            <a:spLocks noGrp="1" noChangeArrowheads="1"/>
          </p:cNvSpPr>
          <p:nvPr>
            <p:ph type="body" idx="1"/>
          </p:nvPr>
        </p:nvSpPr>
        <p:spPr>
          <a:xfrm>
            <a:off x="744538" y="1981200"/>
            <a:ext cx="7940675" cy="4114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it-IT" altLang="it-IT" sz="2400" i="1" dirty="0" err="1">
                <a:solidFill>
                  <a:schemeClr val="tx1"/>
                </a:solidFill>
                <a:effectLst>
                  <a:outerShdw blurRad="38100" dist="38100" dir="2700000" algn="tl">
                    <a:srgbClr val="000000"/>
                  </a:outerShdw>
                </a:effectLst>
                <a:latin typeface="Helvetica" panose="020B0604020202020204" pitchFamily="34" charset="0"/>
              </a:rPr>
              <a:t>Ipercaptazione</a:t>
            </a:r>
            <a:r>
              <a:rPr lang="it-IT" altLang="it-IT" sz="2400" i="1" dirty="0">
                <a:solidFill>
                  <a:schemeClr val="tx1"/>
                </a:solidFill>
                <a:effectLst>
                  <a:outerShdw blurRad="38100" dist="38100" dir="2700000" algn="tl">
                    <a:srgbClr val="000000"/>
                  </a:outerShdw>
                </a:effectLst>
                <a:latin typeface="Helvetica" panose="020B0604020202020204" pitchFamily="34" charset="0"/>
              </a:rPr>
              <a:t> polmonare nella SPET sotto sforzo</a:t>
            </a:r>
          </a:p>
          <a:p>
            <a:r>
              <a:rPr lang="it-IT" altLang="it-IT" sz="2400" i="1" dirty="0">
                <a:solidFill>
                  <a:schemeClr val="tx1"/>
                </a:solidFill>
                <a:effectLst>
                  <a:outerShdw blurRad="38100" dist="38100" dir="2700000" algn="tl">
                    <a:srgbClr val="000000"/>
                  </a:outerShdw>
                </a:effectLst>
                <a:latin typeface="Helvetica" panose="020B0604020202020204" pitchFamily="34" charset="0"/>
              </a:rPr>
              <a:t>Dilatazione reversibile della cavità del Ventricolo Sinistro:</a:t>
            </a:r>
          </a:p>
          <a:p>
            <a:pPr>
              <a:buFontTx/>
              <a:buNone/>
            </a:pPr>
            <a:r>
              <a:rPr lang="it-IT" altLang="it-IT" sz="2400" i="1" dirty="0">
                <a:effectLst>
                  <a:outerShdw blurRad="38100" dist="38100" dir="2700000" algn="tl">
                    <a:srgbClr val="FFFFFF"/>
                  </a:outerShdw>
                </a:effectLst>
                <a:latin typeface="Helvetica" panose="020B0604020202020204" pitchFamily="34" charset="0"/>
              </a:rPr>
              <a:t>	</a:t>
            </a:r>
            <a:r>
              <a:rPr lang="it-IT" altLang="it-IT" sz="2400" b="1" u="sng" dirty="0">
                <a:solidFill>
                  <a:srgbClr val="FFFF66"/>
                </a:solidFill>
                <a:effectLst>
                  <a:outerShdw blurRad="38100" dist="38100" dir="2700000" algn="tl">
                    <a:srgbClr val="000000"/>
                  </a:outerShdw>
                </a:effectLst>
                <a:latin typeface="Helvetica" panose="020B0604020202020204" pitchFamily="34" charset="0"/>
              </a:rPr>
              <a:t>SEGNI INDIRETTI DI DISFUNZIONE VENTRICOLARE SINISTRA DA SFORZO</a:t>
            </a:r>
            <a:endParaRPr lang="it-IT" altLang="it-IT" sz="2400" i="1" dirty="0">
              <a:solidFill>
                <a:srgbClr val="FFFF66"/>
              </a:solidFill>
              <a:effectLst>
                <a:outerShdw blurRad="38100" dist="38100" dir="2700000" algn="tl">
                  <a:srgbClr val="000000"/>
                </a:outerShdw>
              </a:effectLst>
              <a:latin typeface="Helvetica" panose="020B0604020202020204" pitchFamily="34"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67C4CFC7-0145-4B80-A94B-8EBDE9220777}"/>
              </a:ext>
            </a:extLst>
          </p:cNvPr>
          <p:cNvSpPr>
            <a:spLocks noGrp="1" noChangeArrowheads="1"/>
          </p:cNvSpPr>
          <p:nvPr>
            <p:ph type="title"/>
          </p:nvPr>
        </p:nvSpPr>
        <p:spPr>
          <a:xfrm rot="16214570">
            <a:off x="-1612900" y="3035300"/>
            <a:ext cx="4953000" cy="1016000"/>
          </a:xfrm>
        </p:spPr>
        <p:txBody>
          <a:bodyPr/>
          <a:lstStyle/>
          <a:p>
            <a:r>
              <a:rPr lang="en-GB" altLang="it-IT" sz="4000">
                <a:solidFill>
                  <a:srgbClr val="FFFF66"/>
                </a:solidFill>
                <a:latin typeface="Helvetica" panose="020B0604020202020204" pitchFamily="34" charset="0"/>
              </a:rPr>
              <a:t>NORMALE</a:t>
            </a:r>
          </a:p>
        </p:txBody>
      </p:sp>
      <p:pic>
        <p:nvPicPr>
          <p:cNvPr id="98307" name="Picture 3">
            <a:extLst>
              <a:ext uri="{FF2B5EF4-FFF2-40B4-BE49-F238E27FC236}">
                <a16:creationId xmlns:a16="http://schemas.microsoft.com/office/drawing/2014/main" id="{C8C1079F-9D18-4872-A721-AC1ACF596A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0538" y="0"/>
            <a:ext cx="7383462" cy="6843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E3414C-6E4B-45A1-9459-4CD234249FFB}"/>
              </a:ext>
            </a:extLst>
          </p:cNvPr>
          <p:cNvSpPr>
            <a:spLocks noGrp="1"/>
          </p:cNvSpPr>
          <p:nvPr>
            <p:ph type="title"/>
          </p:nvPr>
        </p:nvSpPr>
        <p:spPr/>
        <p:txBody>
          <a:bodyPr/>
          <a:lstStyle/>
          <a:p>
            <a:r>
              <a:rPr lang="it-IT" dirty="0"/>
              <a:t>Preparazione del paziente</a:t>
            </a:r>
          </a:p>
        </p:txBody>
      </p:sp>
      <p:sp>
        <p:nvSpPr>
          <p:cNvPr id="3" name="Segnaposto contenuto 2">
            <a:extLst>
              <a:ext uri="{FF2B5EF4-FFF2-40B4-BE49-F238E27FC236}">
                <a16:creationId xmlns:a16="http://schemas.microsoft.com/office/drawing/2014/main" id="{7ABB81B2-5105-45FB-A67D-56B54F270F40}"/>
              </a:ext>
            </a:extLst>
          </p:cNvPr>
          <p:cNvSpPr>
            <a:spLocks noGrp="1"/>
          </p:cNvSpPr>
          <p:nvPr>
            <p:ph idx="1"/>
          </p:nvPr>
        </p:nvSpPr>
        <p:spPr/>
        <p:txBody>
          <a:bodyPr/>
          <a:lstStyle/>
          <a:p>
            <a:r>
              <a:rPr lang="it-IT" dirty="0"/>
              <a:t>Gravidanza (controindicazione assoluta)</a:t>
            </a:r>
          </a:p>
          <a:p>
            <a:r>
              <a:rPr lang="it-IT" dirty="0"/>
              <a:t>Se allattamento sospendere almeno 24-48h dall’esame</a:t>
            </a:r>
          </a:p>
          <a:p>
            <a:r>
              <a:rPr lang="it-IT" dirty="0"/>
              <a:t>Digiuno di almeno 4 ore prima dello stress</a:t>
            </a:r>
          </a:p>
          <a:p>
            <a:r>
              <a:rPr lang="it-IT" dirty="0"/>
              <a:t>Sospendere i farmaci (valutare con lo specialista)</a:t>
            </a:r>
          </a:p>
          <a:p>
            <a:pPr lvl="1"/>
            <a:r>
              <a:rPr lang="it-IT" dirty="0"/>
              <a:t>Nitroderivati (almeno 3 ore prima)</a:t>
            </a:r>
          </a:p>
          <a:p>
            <a:pPr lvl="1"/>
            <a:r>
              <a:rPr lang="it-IT" dirty="0"/>
              <a:t>Beta-bloccanti, calcio antagonisti e nitroderivati a lunga azione (almeno 48 ore prima)</a:t>
            </a:r>
          </a:p>
        </p:txBody>
      </p:sp>
    </p:spTree>
    <p:extLst>
      <p:ext uri="{BB962C8B-B14F-4D97-AF65-F5344CB8AC3E}">
        <p14:creationId xmlns:p14="http://schemas.microsoft.com/office/powerpoint/2010/main" val="4058305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826A0A1B-F10F-429B-A4FE-CA0B895BD55C}"/>
              </a:ext>
            </a:extLst>
          </p:cNvPr>
          <p:cNvSpPr>
            <a:spLocks noChangeArrowheads="1"/>
          </p:cNvSpPr>
          <p:nvPr/>
        </p:nvSpPr>
        <p:spPr bwMode="auto">
          <a:xfrm rot="-5385430">
            <a:off x="-1765300" y="3111500"/>
            <a:ext cx="4953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GB" altLang="it-IT" sz="4000">
                <a:solidFill>
                  <a:srgbClr val="FFFF00"/>
                </a:solidFill>
                <a:latin typeface="Helvetica" panose="020B0604020202020204" pitchFamily="34" charset="0"/>
              </a:rPr>
              <a:t>DEFICIT REVERSIBILE</a:t>
            </a:r>
          </a:p>
        </p:txBody>
      </p:sp>
      <p:sp>
        <p:nvSpPr>
          <p:cNvPr id="100355" name="Text Box 3">
            <a:extLst>
              <a:ext uri="{FF2B5EF4-FFF2-40B4-BE49-F238E27FC236}">
                <a16:creationId xmlns:a16="http://schemas.microsoft.com/office/drawing/2014/main" id="{03032012-BE6E-4E01-A5F8-094F70310E3F}"/>
              </a:ext>
            </a:extLst>
          </p:cNvPr>
          <p:cNvSpPr txBox="1">
            <a:spLocks noChangeArrowheads="1"/>
          </p:cNvSpPr>
          <p:nvPr/>
        </p:nvSpPr>
        <p:spPr bwMode="auto">
          <a:xfrm>
            <a:off x="7246938" y="6507163"/>
            <a:ext cx="16160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r>
              <a:rPr lang="en-GB" altLang="it-IT" sz="1200" i="1">
                <a:effectLst>
                  <a:outerShdw blurRad="38100" dist="38100" dir="2700000" algn="tl">
                    <a:srgbClr val="FFFFFF"/>
                  </a:outerShdw>
                </a:effectLst>
                <a:latin typeface="Times" panose="02020603050405020304" pitchFamily="18" charset="0"/>
              </a:rPr>
              <a:t>università cattolica - roma</a:t>
            </a:r>
            <a:endParaRPr lang="en-GB" altLang="it-IT" sz="2800" i="1">
              <a:effectLst>
                <a:outerShdw blurRad="38100" dist="38100" dir="2700000" algn="tl">
                  <a:srgbClr val="FFFFFF"/>
                </a:outerShdw>
              </a:effectLst>
              <a:latin typeface="Times" panose="02020603050405020304" pitchFamily="18" charset="0"/>
            </a:endParaRPr>
          </a:p>
        </p:txBody>
      </p:sp>
      <p:pic>
        <p:nvPicPr>
          <p:cNvPr id="100356" name="Picture 4">
            <a:extLst>
              <a:ext uri="{FF2B5EF4-FFF2-40B4-BE49-F238E27FC236}">
                <a16:creationId xmlns:a16="http://schemas.microsoft.com/office/drawing/2014/main" id="{470D60BA-197D-4DCE-8E1D-244F6390FBE2}"/>
              </a:ext>
            </a:extLst>
          </p:cNvPr>
          <p:cNvPicPr>
            <a:picLocks noChangeAspect="1" noChangeArrowheads="1"/>
          </p:cNvPicPr>
          <p:nvPr/>
        </p:nvPicPr>
        <p:blipFill>
          <a:blip r:embed="rId3">
            <a:lum bright="28000" contrast="26000"/>
            <a:extLst>
              <a:ext uri="{28A0092B-C50C-407E-A947-70E740481C1C}">
                <a14:useLocalDpi xmlns:a14="http://schemas.microsoft.com/office/drawing/2010/main" val="0"/>
              </a:ext>
            </a:extLst>
          </a:blip>
          <a:srcRect/>
          <a:stretch>
            <a:fillRect/>
          </a:stretch>
        </p:blipFill>
        <p:spPr bwMode="auto">
          <a:xfrm>
            <a:off x="1897063" y="265113"/>
            <a:ext cx="7246937" cy="6592887"/>
          </a:xfrm>
          <a:prstGeom prst="rect">
            <a:avLst/>
          </a:prstGeom>
          <a:noFill/>
          <a:extLst>
            <a:ext uri="{909E8E84-426E-40DD-AFC4-6F175D3DCCD1}">
              <a14:hiddenFill xmlns:a14="http://schemas.microsoft.com/office/drawing/2010/main">
                <a:solidFill>
                  <a:srgbClr val="FFFFFF"/>
                </a:solidFill>
              </a14:hiddenFill>
            </a:ext>
          </a:extLst>
        </p:spPr>
      </p:pic>
      <p:sp>
        <p:nvSpPr>
          <p:cNvPr id="100357" name="Line 5">
            <a:extLst>
              <a:ext uri="{FF2B5EF4-FFF2-40B4-BE49-F238E27FC236}">
                <a16:creationId xmlns:a16="http://schemas.microsoft.com/office/drawing/2014/main" id="{31C572FC-9A52-4EA7-9A70-17788D9B41EB}"/>
              </a:ext>
            </a:extLst>
          </p:cNvPr>
          <p:cNvSpPr>
            <a:spLocks noChangeShapeType="1"/>
          </p:cNvSpPr>
          <p:nvPr/>
        </p:nvSpPr>
        <p:spPr bwMode="auto">
          <a:xfrm flipH="1" flipV="1">
            <a:off x="6908800" y="838200"/>
            <a:ext cx="134938" cy="3810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0358" name="Line 6">
            <a:extLst>
              <a:ext uri="{FF2B5EF4-FFF2-40B4-BE49-F238E27FC236}">
                <a16:creationId xmlns:a16="http://schemas.microsoft.com/office/drawing/2014/main" id="{39F60407-26C1-442B-8CC1-4CFB66A88B6E}"/>
              </a:ext>
            </a:extLst>
          </p:cNvPr>
          <p:cNvSpPr>
            <a:spLocks noChangeShapeType="1"/>
          </p:cNvSpPr>
          <p:nvPr/>
        </p:nvSpPr>
        <p:spPr bwMode="auto">
          <a:xfrm flipH="1" flipV="1">
            <a:off x="5148263" y="838200"/>
            <a:ext cx="134937" cy="3810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0359" name="Line 7">
            <a:extLst>
              <a:ext uri="{FF2B5EF4-FFF2-40B4-BE49-F238E27FC236}">
                <a16:creationId xmlns:a16="http://schemas.microsoft.com/office/drawing/2014/main" id="{573B40FF-1267-4ED0-A8C1-7FDC790C795E}"/>
              </a:ext>
            </a:extLst>
          </p:cNvPr>
          <p:cNvSpPr>
            <a:spLocks noChangeShapeType="1"/>
          </p:cNvSpPr>
          <p:nvPr/>
        </p:nvSpPr>
        <p:spPr bwMode="auto">
          <a:xfrm flipH="1" flipV="1">
            <a:off x="6027738" y="838200"/>
            <a:ext cx="136525" cy="3810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0360" name="Line 8">
            <a:extLst>
              <a:ext uri="{FF2B5EF4-FFF2-40B4-BE49-F238E27FC236}">
                <a16:creationId xmlns:a16="http://schemas.microsoft.com/office/drawing/2014/main" id="{A1533F7E-AF27-4E8E-8E98-B9D5BBD15F84}"/>
              </a:ext>
            </a:extLst>
          </p:cNvPr>
          <p:cNvSpPr>
            <a:spLocks noChangeShapeType="1"/>
          </p:cNvSpPr>
          <p:nvPr/>
        </p:nvSpPr>
        <p:spPr bwMode="auto">
          <a:xfrm flipH="1" flipV="1">
            <a:off x="7721600" y="838200"/>
            <a:ext cx="134938" cy="3810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0361" name="Line 9">
            <a:extLst>
              <a:ext uri="{FF2B5EF4-FFF2-40B4-BE49-F238E27FC236}">
                <a16:creationId xmlns:a16="http://schemas.microsoft.com/office/drawing/2014/main" id="{6FACA74A-75C7-46B7-A572-697A22CDCD33}"/>
              </a:ext>
            </a:extLst>
          </p:cNvPr>
          <p:cNvSpPr>
            <a:spLocks noChangeShapeType="1"/>
          </p:cNvSpPr>
          <p:nvPr/>
        </p:nvSpPr>
        <p:spPr bwMode="auto">
          <a:xfrm flipH="1" flipV="1">
            <a:off x="5011738" y="3048000"/>
            <a:ext cx="136525" cy="3810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0362" name="Line 10">
            <a:extLst>
              <a:ext uri="{FF2B5EF4-FFF2-40B4-BE49-F238E27FC236}">
                <a16:creationId xmlns:a16="http://schemas.microsoft.com/office/drawing/2014/main" id="{C415A4C4-41C5-4D35-BD12-91D191803493}"/>
              </a:ext>
            </a:extLst>
          </p:cNvPr>
          <p:cNvSpPr>
            <a:spLocks noChangeShapeType="1"/>
          </p:cNvSpPr>
          <p:nvPr/>
        </p:nvSpPr>
        <p:spPr bwMode="auto">
          <a:xfrm flipH="1" flipV="1">
            <a:off x="5961063" y="3048000"/>
            <a:ext cx="134937" cy="3810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0363" name="Line 11">
            <a:extLst>
              <a:ext uri="{FF2B5EF4-FFF2-40B4-BE49-F238E27FC236}">
                <a16:creationId xmlns:a16="http://schemas.microsoft.com/office/drawing/2014/main" id="{7F3A3FC2-B031-4203-AE29-365E5CDD7986}"/>
              </a:ext>
            </a:extLst>
          </p:cNvPr>
          <p:cNvSpPr>
            <a:spLocks noChangeShapeType="1"/>
          </p:cNvSpPr>
          <p:nvPr/>
        </p:nvSpPr>
        <p:spPr bwMode="auto">
          <a:xfrm flipH="1" flipV="1">
            <a:off x="4132263" y="2971800"/>
            <a:ext cx="134937" cy="3810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0364" name="Line 12">
            <a:extLst>
              <a:ext uri="{FF2B5EF4-FFF2-40B4-BE49-F238E27FC236}">
                <a16:creationId xmlns:a16="http://schemas.microsoft.com/office/drawing/2014/main" id="{3426357A-534F-49BC-BD18-5547C59D587E}"/>
              </a:ext>
            </a:extLst>
          </p:cNvPr>
          <p:cNvSpPr>
            <a:spLocks noChangeShapeType="1"/>
          </p:cNvSpPr>
          <p:nvPr/>
        </p:nvSpPr>
        <p:spPr bwMode="auto">
          <a:xfrm flipH="1" flipV="1">
            <a:off x="4198938" y="914400"/>
            <a:ext cx="136525" cy="3810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a:extLst>
              <a:ext uri="{FF2B5EF4-FFF2-40B4-BE49-F238E27FC236}">
                <a16:creationId xmlns:a16="http://schemas.microsoft.com/office/drawing/2014/main" id="{AC031075-F09A-4B32-BD7B-EA747F47C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0538" y="42863"/>
            <a:ext cx="7383462" cy="6815137"/>
          </a:xfrm>
          <a:prstGeom prst="rect">
            <a:avLst/>
          </a:prstGeom>
          <a:noFill/>
          <a:extLst>
            <a:ext uri="{909E8E84-426E-40DD-AFC4-6F175D3DCCD1}">
              <a14:hiddenFill xmlns:a14="http://schemas.microsoft.com/office/drawing/2010/main">
                <a:solidFill>
                  <a:srgbClr val="FFFFFF"/>
                </a:solidFill>
              </a14:hiddenFill>
            </a:ext>
          </a:extLst>
        </p:spPr>
      </p:pic>
      <p:sp>
        <p:nvSpPr>
          <p:cNvPr id="102403" name="Rectangle 3">
            <a:extLst>
              <a:ext uri="{FF2B5EF4-FFF2-40B4-BE49-F238E27FC236}">
                <a16:creationId xmlns:a16="http://schemas.microsoft.com/office/drawing/2014/main" id="{8CD288C7-3F58-4532-B189-77C4FC311049}"/>
              </a:ext>
            </a:extLst>
          </p:cNvPr>
          <p:cNvSpPr>
            <a:spLocks noChangeArrowheads="1"/>
          </p:cNvSpPr>
          <p:nvPr/>
        </p:nvSpPr>
        <p:spPr bwMode="auto">
          <a:xfrm rot="-5385430">
            <a:off x="-1765300" y="3111500"/>
            <a:ext cx="4953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GB" altLang="it-IT" sz="4000">
                <a:solidFill>
                  <a:srgbClr val="FFFF00"/>
                </a:solidFill>
                <a:latin typeface="Helvetica" panose="020B0604020202020204" pitchFamily="34" charset="0"/>
              </a:rPr>
              <a:t>DEFICIT IRREVERSIBILE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87885084-4DE8-4103-813A-F2BAD2D5D6A4}"/>
              </a:ext>
            </a:extLst>
          </p:cNvPr>
          <p:cNvSpPr>
            <a:spLocks noChangeArrowheads="1"/>
          </p:cNvSpPr>
          <p:nvPr/>
        </p:nvSpPr>
        <p:spPr bwMode="auto">
          <a:xfrm>
            <a:off x="228600" y="719667"/>
            <a:ext cx="86868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nchor="ctr"/>
          <a:lstStyle/>
          <a:p>
            <a:pPr algn="ctr">
              <a:lnSpc>
                <a:spcPct val="89000"/>
              </a:lnSpc>
            </a:pPr>
            <a:r>
              <a:rPr lang="it-IT" altLang="it-IT" sz="3200" i="1">
                <a:solidFill>
                  <a:srgbClr val="EAEC5E"/>
                </a:solidFill>
                <a:latin typeface="Arial" panose="020B0604020202020204" pitchFamily="34" charset="0"/>
              </a:rPr>
              <a:t>Imaging di Perfusione Miocardica</a:t>
            </a:r>
          </a:p>
        </p:txBody>
      </p:sp>
      <p:grpSp>
        <p:nvGrpSpPr>
          <p:cNvPr id="64529" name="Group 17">
            <a:extLst>
              <a:ext uri="{FF2B5EF4-FFF2-40B4-BE49-F238E27FC236}">
                <a16:creationId xmlns:a16="http://schemas.microsoft.com/office/drawing/2014/main" id="{02B06FAB-6A11-422C-9C96-9E9C1E16E763}"/>
              </a:ext>
            </a:extLst>
          </p:cNvPr>
          <p:cNvGrpSpPr>
            <a:grpSpLocks/>
          </p:cNvGrpSpPr>
          <p:nvPr/>
        </p:nvGrpSpPr>
        <p:grpSpPr bwMode="auto">
          <a:xfrm>
            <a:off x="745067" y="1938867"/>
            <a:ext cx="7800622" cy="3134078"/>
            <a:chOff x="528" y="1104"/>
            <a:chExt cx="5528" cy="2221"/>
          </a:xfrm>
        </p:grpSpPr>
        <p:sp>
          <p:nvSpPr>
            <p:cNvPr id="64515" name="Rectangle 3">
              <a:extLst>
                <a:ext uri="{FF2B5EF4-FFF2-40B4-BE49-F238E27FC236}">
                  <a16:creationId xmlns:a16="http://schemas.microsoft.com/office/drawing/2014/main" id="{0B2A99A2-1217-4A67-8A04-AAA0DD7DF059}"/>
                </a:ext>
              </a:extLst>
            </p:cNvPr>
            <p:cNvSpPr>
              <a:spLocks noChangeArrowheads="1"/>
            </p:cNvSpPr>
            <p:nvPr/>
          </p:nvSpPr>
          <p:spPr bwMode="auto">
            <a:xfrm>
              <a:off x="528" y="1399"/>
              <a:ext cx="757"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r>
                <a:rPr lang="it-IT" altLang="it-IT" sz="2489" i="1">
                  <a:solidFill>
                    <a:srgbClr val="FFFFFF"/>
                  </a:solidFill>
                </a:rPr>
                <a:t>Stress</a:t>
              </a:r>
            </a:p>
          </p:txBody>
        </p:sp>
        <p:sp>
          <p:nvSpPr>
            <p:cNvPr id="64516" name="Rectangle 4">
              <a:extLst>
                <a:ext uri="{FF2B5EF4-FFF2-40B4-BE49-F238E27FC236}">
                  <a16:creationId xmlns:a16="http://schemas.microsoft.com/office/drawing/2014/main" id="{B90700F8-EEC9-4C68-ACF5-B7F633BF7C13}"/>
                </a:ext>
              </a:extLst>
            </p:cNvPr>
            <p:cNvSpPr>
              <a:spLocks noChangeArrowheads="1"/>
            </p:cNvSpPr>
            <p:nvPr/>
          </p:nvSpPr>
          <p:spPr bwMode="auto">
            <a:xfrm>
              <a:off x="624" y="2583"/>
              <a:ext cx="821"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r>
                <a:rPr lang="it-IT" altLang="it-IT" sz="2489" i="1">
                  <a:solidFill>
                    <a:srgbClr val="FFFFFF"/>
                  </a:solidFill>
                </a:rPr>
                <a:t>Riposo</a:t>
              </a:r>
            </a:p>
          </p:txBody>
        </p:sp>
        <p:pic>
          <p:nvPicPr>
            <p:cNvPr id="64517" name="Picture 5">
              <a:extLst>
                <a:ext uri="{FF2B5EF4-FFF2-40B4-BE49-F238E27FC236}">
                  <a16:creationId xmlns:a16="http://schemas.microsoft.com/office/drawing/2014/main" id="{CACF4488-1286-4C2A-99F6-F477A44D6A4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 y="1224"/>
              <a:ext cx="2744" cy="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8" name="Picture 6">
              <a:extLst>
                <a:ext uri="{FF2B5EF4-FFF2-40B4-BE49-F238E27FC236}">
                  <a16:creationId xmlns:a16="http://schemas.microsoft.com/office/drawing/2014/main" id="{76DBC2EE-0BA8-4D29-B122-9FC8692CC0C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2" y="1104"/>
              <a:ext cx="832" cy="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9" name="Picture 7">
              <a:extLst>
                <a:ext uri="{FF2B5EF4-FFF2-40B4-BE49-F238E27FC236}">
                  <a16:creationId xmlns:a16="http://schemas.microsoft.com/office/drawing/2014/main" id="{AC3A8A9A-06D0-4749-8AE6-ECFE6DAB097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8" y="1272"/>
              <a:ext cx="928" cy="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20" name="Picture 8">
              <a:extLst>
                <a:ext uri="{FF2B5EF4-FFF2-40B4-BE49-F238E27FC236}">
                  <a16:creationId xmlns:a16="http://schemas.microsoft.com/office/drawing/2014/main" id="{E8CB3DEB-775C-4182-ADD4-00E3A15CC2FA}"/>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8" y="2280"/>
              <a:ext cx="800" cy="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21" name="Picture 9">
              <a:extLst>
                <a:ext uri="{FF2B5EF4-FFF2-40B4-BE49-F238E27FC236}">
                  <a16:creationId xmlns:a16="http://schemas.microsoft.com/office/drawing/2014/main" id="{595DE8D5-5E6F-4D53-9993-4811CE50D785}"/>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8" y="2464"/>
              <a:ext cx="928" cy="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22" name="Picture 10">
              <a:extLst>
                <a:ext uri="{FF2B5EF4-FFF2-40B4-BE49-F238E27FC236}">
                  <a16:creationId xmlns:a16="http://schemas.microsoft.com/office/drawing/2014/main" id="{FC8E4B21-F92F-4819-A582-EB8CDE6ECADB}"/>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0" y="2408"/>
              <a:ext cx="2744" cy="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23" name="Rectangle 11">
              <a:extLst>
                <a:ext uri="{FF2B5EF4-FFF2-40B4-BE49-F238E27FC236}">
                  <a16:creationId xmlns:a16="http://schemas.microsoft.com/office/drawing/2014/main" id="{BD4161F2-0AEA-46D7-9186-C2032805B4F4}"/>
                </a:ext>
              </a:extLst>
            </p:cNvPr>
            <p:cNvSpPr>
              <a:spLocks noChangeArrowheads="1"/>
            </p:cNvSpPr>
            <p:nvPr/>
          </p:nvSpPr>
          <p:spPr bwMode="auto">
            <a:xfrm>
              <a:off x="2861" y="3094"/>
              <a:ext cx="3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r>
                <a:rPr lang="it-IT" altLang="it-IT" sz="1600">
                  <a:solidFill>
                    <a:srgbClr val="FFFFFF"/>
                  </a:solidFill>
                </a:rPr>
                <a:t>SA</a:t>
              </a:r>
            </a:p>
          </p:txBody>
        </p:sp>
        <p:sp>
          <p:nvSpPr>
            <p:cNvPr id="64524" name="Rectangle 12">
              <a:extLst>
                <a:ext uri="{FF2B5EF4-FFF2-40B4-BE49-F238E27FC236}">
                  <a16:creationId xmlns:a16="http://schemas.microsoft.com/office/drawing/2014/main" id="{9CA6C56A-AFCB-4BFE-83FF-67A0D4FA9EA6}"/>
                </a:ext>
              </a:extLst>
            </p:cNvPr>
            <p:cNvSpPr>
              <a:spLocks noChangeArrowheads="1"/>
            </p:cNvSpPr>
            <p:nvPr/>
          </p:nvSpPr>
          <p:spPr bwMode="auto">
            <a:xfrm>
              <a:off x="4561" y="3094"/>
              <a:ext cx="3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r>
                <a:rPr lang="it-IT" altLang="it-IT" sz="1600">
                  <a:solidFill>
                    <a:srgbClr val="FFFFFF"/>
                  </a:solidFill>
                </a:rPr>
                <a:t>HLA</a:t>
              </a:r>
            </a:p>
          </p:txBody>
        </p:sp>
        <p:sp>
          <p:nvSpPr>
            <p:cNvPr id="64525" name="Rectangle 13">
              <a:extLst>
                <a:ext uri="{FF2B5EF4-FFF2-40B4-BE49-F238E27FC236}">
                  <a16:creationId xmlns:a16="http://schemas.microsoft.com/office/drawing/2014/main" id="{6418031A-9AF1-47C2-86D0-B1FADD793E7B}"/>
                </a:ext>
              </a:extLst>
            </p:cNvPr>
            <p:cNvSpPr>
              <a:spLocks noChangeArrowheads="1"/>
            </p:cNvSpPr>
            <p:nvPr/>
          </p:nvSpPr>
          <p:spPr bwMode="auto">
            <a:xfrm>
              <a:off x="5349" y="3094"/>
              <a:ext cx="3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r>
                <a:rPr lang="it-IT" altLang="it-IT" sz="1600">
                  <a:solidFill>
                    <a:srgbClr val="FFFFFF"/>
                  </a:solidFill>
                </a:rPr>
                <a:t>VLA</a:t>
              </a:r>
            </a:p>
          </p:txBody>
        </p:sp>
        <p:sp>
          <p:nvSpPr>
            <p:cNvPr id="64526" name="Rectangle 14">
              <a:extLst>
                <a:ext uri="{FF2B5EF4-FFF2-40B4-BE49-F238E27FC236}">
                  <a16:creationId xmlns:a16="http://schemas.microsoft.com/office/drawing/2014/main" id="{64D3A264-76C0-4E6E-B5BC-1017E365865A}"/>
                </a:ext>
              </a:extLst>
            </p:cNvPr>
            <p:cNvSpPr>
              <a:spLocks noChangeArrowheads="1"/>
            </p:cNvSpPr>
            <p:nvPr/>
          </p:nvSpPr>
          <p:spPr bwMode="auto">
            <a:xfrm>
              <a:off x="2868" y="1883"/>
              <a:ext cx="3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r>
                <a:rPr lang="it-IT" altLang="it-IT" sz="1600">
                  <a:solidFill>
                    <a:srgbClr val="FFFFFF"/>
                  </a:solidFill>
                </a:rPr>
                <a:t>SA</a:t>
              </a:r>
            </a:p>
          </p:txBody>
        </p:sp>
        <p:sp>
          <p:nvSpPr>
            <p:cNvPr id="64527" name="Rectangle 15">
              <a:extLst>
                <a:ext uri="{FF2B5EF4-FFF2-40B4-BE49-F238E27FC236}">
                  <a16:creationId xmlns:a16="http://schemas.microsoft.com/office/drawing/2014/main" id="{E7853C86-16E5-4E12-BDCA-245E0307C380}"/>
                </a:ext>
              </a:extLst>
            </p:cNvPr>
            <p:cNvSpPr>
              <a:spLocks noChangeArrowheads="1"/>
            </p:cNvSpPr>
            <p:nvPr/>
          </p:nvSpPr>
          <p:spPr bwMode="auto">
            <a:xfrm>
              <a:off x="4567" y="1883"/>
              <a:ext cx="3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r>
                <a:rPr lang="it-IT" altLang="it-IT" sz="1600">
                  <a:solidFill>
                    <a:srgbClr val="FFFFFF"/>
                  </a:solidFill>
                </a:rPr>
                <a:t>HLA</a:t>
              </a:r>
            </a:p>
          </p:txBody>
        </p:sp>
        <p:sp>
          <p:nvSpPr>
            <p:cNvPr id="64528" name="Rectangle 16">
              <a:extLst>
                <a:ext uri="{FF2B5EF4-FFF2-40B4-BE49-F238E27FC236}">
                  <a16:creationId xmlns:a16="http://schemas.microsoft.com/office/drawing/2014/main" id="{F45A01DC-3CFA-4B51-A618-FA940C332787}"/>
                </a:ext>
              </a:extLst>
            </p:cNvPr>
            <p:cNvSpPr>
              <a:spLocks noChangeArrowheads="1"/>
            </p:cNvSpPr>
            <p:nvPr/>
          </p:nvSpPr>
          <p:spPr bwMode="auto">
            <a:xfrm>
              <a:off x="5356" y="1883"/>
              <a:ext cx="3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r>
                <a:rPr lang="it-IT" altLang="it-IT" sz="1600">
                  <a:solidFill>
                    <a:srgbClr val="FFFFFF"/>
                  </a:solidFill>
                </a:rPr>
                <a:t>VLA</a:t>
              </a:r>
            </a:p>
          </p:txBody>
        </p:sp>
      </p:grpSp>
      <p:sp>
        <p:nvSpPr>
          <p:cNvPr id="64530" name="Rectangle 18">
            <a:extLst>
              <a:ext uri="{FF2B5EF4-FFF2-40B4-BE49-F238E27FC236}">
                <a16:creationId xmlns:a16="http://schemas.microsoft.com/office/drawing/2014/main" id="{7B52219B-C86E-4905-94E6-C394FAEBBD4F}"/>
              </a:ext>
            </a:extLst>
          </p:cNvPr>
          <p:cNvSpPr>
            <a:spLocks noChangeArrowheads="1"/>
          </p:cNvSpPr>
          <p:nvPr/>
        </p:nvSpPr>
        <p:spPr bwMode="auto">
          <a:xfrm>
            <a:off x="2912533" y="5461000"/>
            <a:ext cx="399626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nchor="ctr"/>
          <a:lstStyle/>
          <a:p>
            <a:pPr algn="ctr">
              <a:lnSpc>
                <a:spcPct val="89000"/>
              </a:lnSpc>
            </a:pPr>
            <a:r>
              <a:rPr lang="it-IT" altLang="it-IT" sz="2844">
                <a:solidFill>
                  <a:srgbClr val="FFFFFF"/>
                </a:solidFill>
                <a:latin typeface="Arial" panose="020B0604020202020204" pitchFamily="34" charset="0"/>
              </a:rPr>
              <a:t>Normale Perfusione</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a:extLst>
              <a:ext uri="{FF2B5EF4-FFF2-40B4-BE49-F238E27FC236}">
                <a16:creationId xmlns:a16="http://schemas.microsoft.com/office/drawing/2014/main" id="{EA52199D-845F-4A27-A8D2-81B1C9D1E03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33" y="1509889"/>
            <a:ext cx="8861778" cy="3623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3" name="Rectangle 3">
            <a:extLst>
              <a:ext uri="{FF2B5EF4-FFF2-40B4-BE49-F238E27FC236}">
                <a16:creationId xmlns:a16="http://schemas.microsoft.com/office/drawing/2014/main" id="{4F82602C-DED2-4D75-B2E2-C66EAA3C370A}"/>
              </a:ext>
            </a:extLst>
          </p:cNvPr>
          <p:cNvSpPr>
            <a:spLocks noChangeArrowheads="1"/>
          </p:cNvSpPr>
          <p:nvPr/>
        </p:nvSpPr>
        <p:spPr bwMode="auto">
          <a:xfrm>
            <a:off x="1816100" y="740834"/>
            <a:ext cx="6220188" cy="498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nSpc>
                <a:spcPct val="85000"/>
              </a:lnSpc>
            </a:pPr>
            <a:r>
              <a:rPr lang="it-IT" altLang="it-IT" sz="3200" i="1">
                <a:solidFill>
                  <a:srgbClr val="EAEC5E"/>
                </a:solidFill>
              </a:rPr>
              <a:t>Imaging di Perfusione Miocardica</a:t>
            </a:r>
          </a:p>
        </p:txBody>
      </p:sp>
      <p:sp>
        <p:nvSpPr>
          <p:cNvPr id="66564" name="Rectangle 4">
            <a:extLst>
              <a:ext uri="{FF2B5EF4-FFF2-40B4-BE49-F238E27FC236}">
                <a16:creationId xmlns:a16="http://schemas.microsoft.com/office/drawing/2014/main" id="{7F4F579C-E2BC-47B1-97C0-76755FEA89E4}"/>
              </a:ext>
            </a:extLst>
          </p:cNvPr>
          <p:cNvSpPr>
            <a:spLocks noChangeArrowheads="1"/>
          </p:cNvSpPr>
          <p:nvPr/>
        </p:nvSpPr>
        <p:spPr bwMode="auto">
          <a:xfrm>
            <a:off x="745066" y="5257800"/>
            <a:ext cx="741821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nchor="ctr"/>
          <a:lstStyle/>
          <a:p>
            <a:pPr algn="ctr">
              <a:lnSpc>
                <a:spcPct val="89000"/>
              </a:lnSpc>
            </a:pPr>
            <a:r>
              <a:rPr lang="it-IT" altLang="it-IT" sz="2844">
                <a:solidFill>
                  <a:srgbClr val="FFFFFF"/>
                </a:solidFill>
                <a:latin typeface="Arial" panose="020B0604020202020204" pitchFamily="34" charset="0"/>
              </a:rPr>
              <a:t>Ischemia miocardica (parete laterale)</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3A667684-035F-4556-91F9-EF9DCB1425EA}"/>
              </a:ext>
            </a:extLst>
          </p:cNvPr>
          <p:cNvSpPr>
            <a:spLocks noChangeArrowheads="1"/>
          </p:cNvSpPr>
          <p:nvPr/>
        </p:nvSpPr>
        <p:spPr bwMode="auto">
          <a:xfrm>
            <a:off x="1219200" y="651933"/>
            <a:ext cx="7151511"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nchor="ctr"/>
          <a:lstStyle/>
          <a:p>
            <a:pPr algn="ctr">
              <a:lnSpc>
                <a:spcPct val="89000"/>
              </a:lnSpc>
            </a:pPr>
            <a:r>
              <a:rPr lang="it-IT" altLang="it-IT" sz="3200" i="1">
                <a:solidFill>
                  <a:srgbClr val="EAEC5E"/>
                </a:solidFill>
                <a:latin typeface="Arial" panose="020B0604020202020204" pitchFamily="34" charset="0"/>
              </a:rPr>
              <a:t>Imaging di Perfusione Miocardica</a:t>
            </a:r>
          </a:p>
        </p:txBody>
      </p:sp>
      <p:grpSp>
        <p:nvGrpSpPr>
          <p:cNvPr id="68634" name="Group 26">
            <a:extLst>
              <a:ext uri="{FF2B5EF4-FFF2-40B4-BE49-F238E27FC236}">
                <a16:creationId xmlns:a16="http://schemas.microsoft.com/office/drawing/2014/main" id="{31724F7C-467E-4E26-846B-78A345D33E15}"/>
              </a:ext>
            </a:extLst>
          </p:cNvPr>
          <p:cNvGrpSpPr>
            <a:grpSpLocks/>
          </p:cNvGrpSpPr>
          <p:nvPr/>
        </p:nvGrpSpPr>
        <p:grpSpPr bwMode="auto">
          <a:xfrm>
            <a:off x="718256" y="1905000"/>
            <a:ext cx="7861300" cy="3152423"/>
            <a:chOff x="509" y="1080"/>
            <a:chExt cx="5571" cy="2234"/>
          </a:xfrm>
        </p:grpSpPr>
        <p:sp>
          <p:nvSpPr>
            <p:cNvPr id="68611" name="Rectangle 3">
              <a:extLst>
                <a:ext uri="{FF2B5EF4-FFF2-40B4-BE49-F238E27FC236}">
                  <a16:creationId xmlns:a16="http://schemas.microsoft.com/office/drawing/2014/main" id="{6CBCAEDB-C4DA-4AD6-9EFB-592AA02C09B2}"/>
                </a:ext>
              </a:extLst>
            </p:cNvPr>
            <p:cNvSpPr>
              <a:spLocks noChangeArrowheads="1"/>
            </p:cNvSpPr>
            <p:nvPr/>
          </p:nvSpPr>
          <p:spPr bwMode="auto">
            <a:xfrm>
              <a:off x="509" y="1443"/>
              <a:ext cx="757"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r>
                <a:rPr lang="it-IT" altLang="it-IT" sz="2489" i="1">
                  <a:solidFill>
                    <a:srgbClr val="FFFFFF"/>
                  </a:solidFill>
                </a:rPr>
                <a:t>Stress</a:t>
              </a:r>
            </a:p>
          </p:txBody>
        </p:sp>
        <p:sp>
          <p:nvSpPr>
            <p:cNvPr id="68612" name="Rectangle 4">
              <a:extLst>
                <a:ext uri="{FF2B5EF4-FFF2-40B4-BE49-F238E27FC236}">
                  <a16:creationId xmlns:a16="http://schemas.microsoft.com/office/drawing/2014/main" id="{D4BFC9BA-0396-4546-897D-3151B9D2F776}"/>
                </a:ext>
              </a:extLst>
            </p:cNvPr>
            <p:cNvSpPr>
              <a:spLocks noChangeArrowheads="1"/>
            </p:cNvSpPr>
            <p:nvPr/>
          </p:nvSpPr>
          <p:spPr bwMode="auto">
            <a:xfrm>
              <a:off x="620" y="2480"/>
              <a:ext cx="821"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r>
                <a:rPr lang="it-IT" altLang="it-IT" sz="2489" i="1">
                  <a:solidFill>
                    <a:srgbClr val="FFFFFF"/>
                  </a:solidFill>
                </a:rPr>
                <a:t>Riposo</a:t>
              </a:r>
            </a:p>
          </p:txBody>
        </p:sp>
        <p:sp>
          <p:nvSpPr>
            <p:cNvPr id="68613" name="Rectangle 5">
              <a:extLst>
                <a:ext uri="{FF2B5EF4-FFF2-40B4-BE49-F238E27FC236}">
                  <a16:creationId xmlns:a16="http://schemas.microsoft.com/office/drawing/2014/main" id="{AFF52F07-0FE6-4215-8287-1D41C965566E}"/>
                </a:ext>
              </a:extLst>
            </p:cNvPr>
            <p:cNvSpPr>
              <a:spLocks noChangeArrowheads="1"/>
            </p:cNvSpPr>
            <p:nvPr/>
          </p:nvSpPr>
          <p:spPr bwMode="auto">
            <a:xfrm>
              <a:off x="2691" y="3083"/>
              <a:ext cx="3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r>
                <a:rPr lang="it-IT" altLang="it-IT" sz="1600">
                  <a:solidFill>
                    <a:srgbClr val="FFFFFF"/>
                  </a:solidFill>
                </a:rPr>
                <a:t>SA</a:t>
              </a:r>
            </a:p>
          </p:txBody>
        </p:sp>
        <p:sp>
          <p:nvSpPr>
            <p:cNvPr id="68614" name="Rectangle 6">
              <a:extLst>
                <a:ext uri="{FF2B5EF4-FFF2-40B4-BE49-F238E27FC236}">
                  <a16:creationId xmlns:a16="http://schemas.microsoft.com/office/drawing/2014/main" id="{430FC749-E229-4E7D-B82D-F927B7306B3D}"/>
                </a:ext>
              </a:extLst>
            </p:cNvPr>
            <p:cNvSpPr>
              <a:spLocks noChangeArrowheads="1"/>
            </p:cNvSpPr>
            <p:nvPr/>
          </p:nvSpPr>
          <p:spPr bwMode="auto">
            <a:xfrm>
              <a:off x="4383" y="3083"/>
              <a:ext cx="3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r>
                <a:rPr lang="it-IT" altLang="it-IT" sz="1600">
                  <a:solidFill>
                    <a:srgbClr val="FFFFFF"/>
                  </a:solidFill>
                </a:rPr>
                <a:t>HLA</a:t>
              </a:r>
            </a:p>
          </p:txBody>
        </p:sp>
        <p:sp>
          <p:nvSpPr>
            <p:cNvPr id="68615" name="Rectangle 7">
              <a:extLst>
                <a:ext uri="{FF2B5EF4-FFF2-40B4-BE49-F238E27FC236}">
                  <a16:creationId xmlns:a16="http://schemas.microsoft.com/office/drawing/2014/main" id="{6C84D2A7-56C0-4AAE-B770-8E823E2137C7}"/>
                </a:ext>
              </a:extLst>
            </p:cNvPr>
            <p:cNvSpPr>
              <a:spLocks noChangeArrowheads="1"/>
            </p:cNvSpPr>
            <p:nvPr/>
          </p:nvSpPr>
          <p:spPr bwMode="auto">
            <a:xfrm>
              <a:off x="5367" y="3083"/>
              <a:ext cx="3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r>
                <a:rPr lang="it-IT" altLang="it-IT" sz="1600">
                  <a:solidFill>
                    <a:srgbClr val="FFFFFF"/>
                  </a:solidFill>
                </a:rPr>
                <a:t>VLA</a:t>
              </a:r>
            </a:p>
          </p:txBody>
        </p:sp>
        <p:pic>
          <p:nvPicPr>
            <p:cNvPr id="68616" name="Picture 8">
              <a:extLst>
                <a:ext uri="{FF2B5EF4-FFF2-40B4-BE49-F238E27FC236}">
                  <a16:creationId xmlns:a16="http://schemas.microsoft.com/office/drawing/2014/main" id="{01B66232-2650-41F5-B9C8-1BD8B48B5E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 y="1080"/>
              <a:ext cx="936" cy="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7" name="Picture 9">
              <a:extLst>
                <a:ext uri="{FF2B5EF4-FFF2-40B4-BE49-F238E27FC236}">
                  <a16:creationId xmlns:a16="http://schemas.microsoft.com/office/drawing/2014/main" id="{A7C500CF-1F85-4FBF-AC50-5933900F978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0" y="2184"/>
              <a:ext cx="936" cy="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8" name="Picture 10">
              <a:extLst>
                <a:ext uri="{FF2B5EF4-FFF2-40B4-BE49-F238E27FC236}">
                  <a16:creationId xmlns:a16="http://schemas.microsoft.com/office/drawing/2014/main" id="{1D950009-7F9B-44EC-A324-DF1A1DEA697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6" y="1288"/>
              <a:ext cx="944" cy="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9" name="Picture 11">
              <a:extLst>
                <a:ext uri="{FF2B5EF4-FFF2-40B4-BE49-F238E27FC236}">
                  <a16:creationId xmlns:a16="http://schemas.microsoft.com/office/drawing/2014/main" id="{1D5D4F4D-19E0-4F25-80A7-FDD0EB5B6C41}"/>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4" y="2424"/>
              <a:ext cx="928" cy="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8624" name="Group 16">
              <a:extLst>
                <a:ext uri="{FF2B5EF4-FFF2-40B4-BE49-F238E27FC236}">
                  <a16:creationId xmlns:a16="http://schemas.microsoft.com/office/drawing/2014/main" id="{8A5EC4CF-5B07-4AE7-882D-7D560C635F58}"/>
                </a:ext>
              </a:extLst>
            </p:cNvPr>
            <p:cNvGrpSpPr>
              <a:grpSpLocks/>
            </p:cNvGrpSpPr>
            <p:nvPr/>
          </p:nvGrpSpPr>
          <p:grpSpPr bwMode="auto">
            <a:xfrm>
              <a:off x="1716" y="1402"/>
              <a:ext cx="2316" cy="510"/>
              <a:chOff x="1716" y="1402"/>
              <a:chExt cx="2316" cy="510"/>
            </a:xfrm>
          </p:grpSpPr>
          <p:grpSp>
            <p:nvGrpSpPr>
              <p:cNvPr id="68622" name="Group 14">
                <a:extLst>
                  <a:ext uri="{FF2B5EF4-FFF2-40B4-BE49-F238E27FC236}">
                    <a16:creationId xmlns:a16="http://schemas.microsoft.com/office/drawing/2014/main" id="{3FB1D178-ED22-495A-B322-545A5C1DE954}"/>
                  </a:ext>
                </a:extLst>
              </p:cNvPr>
              <p:cNvGrpSpPr>
                <a:grpSpLocks/>
              </p:cNvGrpSpPr>
              <p:nvPr/>
            </p:nvGrpSpPr>
            <p:grpSpPr bwMode="auto">
              <a:xfrm>
                <a:off x="1736" y="1408"/>
                <a:ext cx="2296" cy="504"/>
                <a:chOff x="1736" y="1408"/>
                <a:chExt cx="2296" cy="504"/>
              </a:xfrm>
            </p:grpSpPr>
            <p:pic>
              <p:nvPicPr>
                <p:cNvPr id="68620" name="Picture 12">
                  <a:extLst>
                    <a:ext uri="{FF2B5EF4-FFF2-40B4-BE49-F238E27FC236}">
                      <a16:creationId xmlns:a16="http://schemas.microsoft.com/office/drawing/2014/main" id="{A79A1EF1-2F63-4CD4-8388-4C84693189A9}"/>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6" y="1408"/>
                  <a:ext cx="1544" cy="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21" name="Picture 13">
                  <a:extLst>
                    <a:ext uri="{FF2B5EF4-FFF2-40B4-BE49-F238E27FC236}">
                      <a16:creationId xmlns:a16="http://schemas.microsoft.com/office/drawing/2014/main" id="{BE59E550-69B7-43E5-A354-2126400423E3}"/>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4" y="1408"/>
                  <a:ext cx="768" cy="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8623" name="Rectangle 15">
                <a:extLst>
                  <a:ext uri="{FF2B5EF4-FFF2-40B4-BE49-F238E27FC236}">
                    <a16:creationId xmlns:a16="http://schemas.microsoft.com/office/drawing/2014/main" id="{CADCDE68-D483-4992-BDE0-67F76CE028B3}"/>
                  </a:ext>
                </a:extLst>
              </p:cNvPr>
              <p:cNvSpPr>
                <a:spLocks noChangeArrowheads="1"/>
              </p:cNvSpPr>
              <p:nvPr/>
            </p:nvSpPr>
            <p:spPr bwMode="auto">
              <a:xfrm>
                <a:off x="1716" y="1402"/>
                <a:ext cx="2304" cy="464"/>
              </a:xfrm>
              <a:prstGeom prst="rect">
                <a:avLst/>
              </a:prstGeom>
              <a:noFill/>
              <a:ln w="25400">
                <a:solidFill>
                  <a:srgbClr val="EAEC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grpSp>
        <p:sp>
          <p:nvSpPr>
            <p:cNvPr id="68625" name="Rectangle 17">
              <a:extLst>
                <a:ext uri="{FF2B5EF4-FFF2-40B4-BE49-F238E27FC236}">
                  <a16:creationId xmlns:a16="http://schemas.microsoft.com/office/drawing/2014/main" id="{5A70DD0A-90A8-40AD-AB5A-C7C911F6BEFA}"/>
                </a:ext>
              </a:extLst>
            </p:cNvPr>
            <p:cNvSpPr>
              <a:spLocks noChangeArrowheads="1"/>
            </p:cNvSpPr>
            <p:nvPr/>
          </p:nvSpPr>
          <p:spPr bwMode="auto">
            <a:xfrm>
              <a:off x="1716" y="2737"/>
              <a:ext cx="2304" cy="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68626" name="Rectangle 18">
              <a:extLst>
                <a:ext uri="{FF2B5EF4-FFF2-40B4-BE49-F238E27FC236}">
                  <a16:creationId xmlns:a16="http://schemas.microsoft.com/office/drawing/2014/main" id="{E01D25FE-34AF-47B9-8ED3-80115D6F93FF}"/>
                </a:ext>
              </a:extLst>
            </p:cNvPr>
            <p:cNvSpPr>
              <a:spLocks noChangeArrowheads="1"/>
            </p:cNvSpPr>
            <p:nvPr/>
          </p:nvSpPr>
          <p:spPr bwMode="auto">
            <a:xfrm>
              <a:off x="2682" y="1931"/>
              <a:ext cx="3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r>
                <a:rPr lang="it-IT" altLang="it-IT" sz="1600">
                  <a:solidFill>
                    <a:srgbClr val="FFFFFF"/>
                  </a:solidFill>
                </a:rPr>
                <a:t>SA</a:t>
              </a:r>
            </a:p>
          </p:txBody>
        </p:sp>
        <p:sp>
          <p:nvSpPr>
            <p:cNvPr id="68627" name="Rectangle 19">
              <a:extLst>
                <a:ext uri="{FF2B5EF4-FFF2-40B4-BE49-F238E27FC236}">
                  <a16:creationId xmlns:a16="http://schemas.microsoft.com/office/drawing/2014/main" id="{D5ED37FD-20FE-4FB7-A9DD-694B769AE04F}"/>
                </a:ext>
              </a:extLst>
            </p:cNvPr>
            <p:cNvSpPr>
              <a:spLocks noChangeArrowheads="1"/>
            </p:cNvSpPr>
            <p:nvPr/>
          </p:nvSpPr>
          <p:spPr bwMode="auto">
            <a:xfrm>
              <a:off x="4374" y="1931"/>
              <a:ext cx="3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r>
                <a:rPr lang="it-IT" altLang="it-IT" sz="1600">
                  <a:solidFill>
                    <a:srgbClr val="FFFFFF"/>
                  </a:solidFill>
                </a:rPr>
                <a:t>HLA</a:t>
              </a:r>
            </a:p>
          </p:txBody>
        </p:sp>
        <p:sp>
          <p:nvSpPr>
            <p:cNvPr id="68628" name="Rectangle 20">
              <a:extLst>
                <a:ext uri="{FF2B5EF4-FFF2-40B4-BE49-F238E27FC236}">
                  <a16:creationId xmlns:a16="http://schemas.microsoft.com/office/drawing/2014/main" id="{07FCEAC9-E14A-4E78-8C74-6E7A93F980CD}"/>
                </a:ext>
              </a:extLst>
            </p:cNvPr>
            <p:cNvSpPr>
              <a:spLocks noChangeArrowheads="1"/>
            </p:cNvSpPr>
            <p:nvPr/>
          </p:nvSpPr>
          <p:spPr bwMode="auto">
            <a:xfrm>
              <a:off x="5358" y="1931"/>
              <a:ext cx="3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r>
                <a:rPr lang="it-IT" altLang="it-IT" sz="1600">
                  <a:solidFill>
                    <a:srgbClr val="FFFFFF"/>
                  </a:solidFill>
                </a:rPr>
                <a:t>VLA</a:t>
              </a:r>
            </a:p>
          </p:txBody>
        </p:sp>
        <p:grpSp>
          <p:nvGrpSpPr>
            <p:cNvPr id="68633" name="Group 25">
              <a:extLst>
                <a:ext uri="{FF2B5EF4-FFF2-40B4-BE49-F238E27FC236}">
                  <a16:creationId xmlns:a16="http://schemas.microsoft.com/office/drawing/2014/main" id="{E5C8C36C-C1FF-494C-80E2-982802ED2B8A}"/>
                </a:ext>
              </a:extLst>
            </p:cNvPr>
            <p:cNvGrpSpPr>
              <a:grpSpLocks/>
            </p:cNvGrpSpPr>
            <p:nvPr/>
          </p:nvGrpSpPr>
          <p:grpSpPr bwMode="auto">
            <a:xfrm>
              <a:off x="1710" y="2496"/>
              <a:ext cx="2306" cy="512"/>
              <a:chOff x="1710" y="2496"/>
              <a:chExt cx="2306" cy="512"/>
            </a:xfrm>
          </p:grpSpPr>
          <p:grpSp>
            <p:nvGrpSpPr>
              <p:cNvPr id="68631" name="Group 23">
                <a:extLst>
                  <a:ext uri="{FF2B5EF4-FFF2-40B4-BE49-F238E27FC236}">
                    <a16:creationId xmlns:a16="http://schemas.microsoft.com/office/drawing/2014/main" id="{57CFC08F-439D-4B9B-B85D-4403C3FD3210}"/>
                  </a:ext>
                </a:extLst>
              </p:cNvPr>
              <p:cNvGrpSpPr>
                <a:grpSpLocks/>
              </p:cNvGrpSpPr>
              <p:nvPr/>
            </p:nvGrpSpPr>
            <p:grpSpPr bwMode="auto">
              <a:xfrm>
                <a:off x="1720" y="2496"/>
                <a:ext cx="2296" cy="512"/>
                <a:chOff x="1720" y="2496"/>
                <a:chExt cx="2296" cy="512"/>
              </a:xfrm>
            </p:grpSpPr>
            <p:pic>
              <p:nvPicPr>
                <p:cNvPr id="68629" name="Picture 21">
                  <a:extLst>
                    <a:ext uri="{FF2B5EF4-FFF2-40B4-BE49-F238E27FC236}">
                      <a16:creationId xmlns:a16="http://schemas.microsoft.com/office/drawing/2014/main" id="{38DB4316-C065-4265-ADCB-43A120ED0C73}"/>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0" y="2504"/>
                  <a:ext cx="1568" cy="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30" name="Picture 22">
                  <a:extLst>
                    <a:ext uri="{FF2B5EF4-FFF2-40B4-BE49-F238E27FC236}">
                      <a16:creationId xmlns:a16="http://schemas.microsoft.com/office/drawing/2014/main" id="{92042690-362B-4E90-BB11-B4196B129B90}"/>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2" y="2496"/>
                  <a:ext cx="744"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8632" name="Rectangle 24">
                <a:extLst>
                  <a:ext uri="{FF2B5EF4-FFF2-40B4-BE49-F238E27FC236}">
                    <a16:creationId xmlns:a16="http://schemas.microsoft.com/office/drawing/2014/main" id="{5E534A19-668D-4B74-8BD6-3C15B487A8F2}"/>
                  </a:ext>
                </a:extLst>
              </p:cNvPr>
              <p:cNvSpPr>
                <a:spLocks noChangeArrowheads="1"/>
              </p:cNvSpPr>
              <p:nvPr/>
            </p:nvSpPr>
            <p:spPr bwMode="auto">
              <a:xfrm>
                <a:off x="1710" y="2498"/>
                <a:ext cx="2304" cy="464"/>
              </a:xfrm>
              <a:prstGeom prst="rect">
                <a:avLst/>
              </a:prstGeom>
              <a:noFill/>
              <a:ln w="25400">
                <a:solidFill>
                  <a:srgbClr val="EAEC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grpSp>
      </p:grpSp>
      <p:sp>
        <p:nvSpPr>
          <p:cNvPr id="68635" name="Rectangle 27">
            <a:extLst>
              <a:ext uri="{FF2B5EF4-FFF2-40B4-BE49-F238E27FC236}">
                <a16:creationId xmlns:a16="http://schemas.microsoft.com/office/drawing/2014/main" id="{D3CAA4AC-AD88-48CD-86B9-D730D37B1A75}"/>
              </a:ext>
            </a:extLst>
          </p:cNvPr>
          <p:cNvSpPr>
            <a:spLocks noChangeArrowheads="1"/>
          </p:cNvSpPr>
          <p:nvPr/>
        </p:nvSpPr>
        <p:spPr bwMode="auto">
          <a:xfrm>
            <a:off x="880533" y="5325533"/>
            <a:ext cx="735471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nchor="ctr"/>
          <a:lstStyle/>
          <a:p>
            <a:pPr algn="ctr">
              <a:lnSpc>
                <a:spcPct val="89000"/>
              </a:lnSpc>
            </a:pPr>
            <a:r>
              <a:rPr lang="it-IT" altLang="it-IT" sz="2844">
                <a:solidFill>
                  <a:srgbClr val="FFFFFF"/>
                </a:solidFill>
                <a:latin typeface="Arial" panose="020B0604020202020204" pitchFamily="34" charset="0"/>
              </a:rPr>
              <a:t>Infarto miocardico (pareti inferiore e laterale)</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a:extLst>
              <a:ext uri="{FF2B5EF4-FFF2-40B4-BE49-F238E27FC236}">
                <a16:creationId xmlns:a16="http://schemas.microsoft.com/office/drawing/2014/main" id="{A903CEC5-051D-4216-8981-1264F402F762}"/>
              </a:ext>
            </a:extLst>
          </p:cNvPr>
          <p:cNvSpPr>
            <a:spLocks noGrp="1" noChangeArrowheads="1"/>
          </p:cNvSpPr>
          <p:nvPr>
            <p:ph type="ctrTitle"/>
          </p:nvPr>
        </p:nvSpPr>
        <p:spPr>
          <a:xfrm>
            <a:off x="685800" y="1905000"/>
            <a:ext cx="7772400" cy="1143000"/>
          </a:xfrm>
        </p:spPr>
        <p:txBody>
          <a:bodyPr anchor="ctr"/>
          <a:lstStyle/>
          <a:p>
            <a:r>
              <a:rPr lang="it-IT" altLang="it-IT">
                <a:latin typeface="Arial" panose="020B0604020202020204" pitchFamily="34" charset="0"/>
              </a:rPr>
              <a:t>GATED  SPECT</a:t>
            </a:r>
          </a:p>
        </p:txBody>
      </p:sp>
      <p:sp>
        <p:nvSpPr>
          <p:cNvPr id="516100" name="Line 4">
            <a:extLst>
              <a:ext uri="{FF2B5EF4-FFF2-40B4-BE49-F238E27FC236}">
                <a16:creationId xmlns:a16="http://schemas.microsoft.com/office/drawing/2014/main" id="{BA967ACE-F10E-408D-AF45-7756C09A21F7}"/>
              </a:ext>
            </a:extLst>
          </p:cNvPr>
          <p:cNvSpPr>
            <a:spLocks noChangeShapeType="1"/>
          </p:cNvSpPr>
          <p:nvPr/>
        </p:nvSpPr>
        <p:spPr bwMode="auto">
          <a:xfrm>
            <a:off x="838200" y="3200400"/>
            <a:ext cx="7467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6101" name="Rectangle 5">
            <a:extLst>
              <a:ext uri="{FF2B5EF4-FFF2-40B4-BE49-F238E27FC236}">
                <a16:creationId xmlns:a16="http://schemas.microsoft.com/office/drawing/2014/main" id="{73F8B5D7-5ECB-4892-A757-136A21F21857}"/>
              </a:ext>
            </a:extLst>
          </p:cNvPr>
          <p:cNvSpPr>
            <a:spLocks noGrp="1" noChangeArrowheads="1"/>
          </p:cNvSpPr>
          <p:nvPr>
            <p:ph type="subTitle" idx="1"/>
          </p:nvPr>
        </p:nvSpPr>
        <p:spPr>
          <a:xfrm>
            <a:off x="1371600" y="3505200"/>
            <a:ext cx="6400800" cy="1752600"/>
          </a:xfrm>
        </p:spPr>
        <p:txBody>
          <a:bodyPr/>
          <a:lstStyle/>
          <a:p>
            <a:r>
              <a:rPr lang="it-IT" altLang="it-IT" sz="3600">
                <a:latin typeface="Arial" panose="020B0604020202020204" pitchFamily="34" charset="0"/>
              </a:rPr>
              <a:t>Basic Principles, Technical Aspects and Clinical Application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a:extLst>
              <a:ext uri="{FF2B5EF4-FFF2-40B4-BE49-F238E27FC236}">
                <a16:creationId xmlns:a16="http://schemas.microsoft.com/office/drawing/2014/main" id="{59FB4BA7-939A-4AD0-A9D5-1B0313A24649}"/>
              </a:ext>
            </a:extLst>
          </p:cNvPr>
          <p:cNvSpPr>
            <a:spLocks noGrp="1" noChangeArrowheads="1"/>
          </p:cNvSpPr>
          <p:nvPr>
            <p:ph type="title"/>
          </p:nvPr>
        </p:nvSpPr>
        <p:spPr>
          <a:xfrm>
            <a:off x="685800" y="457200"/>
            <a:ext cx="7772400" cy="1143000"/>
          </a:xfrm>
        </p:spPr>
        <p:txBody>
          <a:bodyPr>
            <a:normAutofit fontScale="90000"/>
          </a:bodyPr>
          <a:lstStyle/>
          <a:p>
            <a:pPr>
              <a:spcBef>
                <a:spcPct val="50000"/>
              </a:spcBef>
            </a:pPr>
            <a:r>
              <a:rPr lang="it-IT" altLang="it-IT">
                <a:latin typeface="Arial" panose="020B0604020202020204" pitchFamily="34" charset="0"/>
              </a:rPr>
              <a:t>GATED SPECT</a:t>
            </a:r>
            <a:br>
              <a:rPr lang="it-IT" altLang="it-IT">
                <a:latin typeface="Arial" panose="020B0604020202020204" pitchFamily="34" charset="0"/>
              </a:rPr>
            </a:br>
            <a:r>
              <a:rPr lang="it-IT" altLang="it-IT" sz="4000">
                <a:latin typeface="Arial" panose="020B0604020202020204" pitchFamily="34" charset="0"/>
              </a:rPr>
              <a:t>General Principles</a:t>
            </a:r>
            <a:endParaRPr lang="it-IT" altLang="it-IT" sz="3600">
              <a:latin typeface="Arial" panose="020B0604020202020204" pitchFamily="34" charset="0"/>
            </a:endParaRPr>
          </a:p>
        </p:txBody>
      </p:sp>
      <p:sp>
        <p:nvSpPr>
          <p:cNvPr id="519171" name="Rectangle 3">
            <a:extLst>
              <a:ext uri="{FF2B5EF4-FFF2-40B4-BE49-F238E27FC236}">
                <a16:creationId xmlns:a16="http://schemas.microsoft.com/office/drawing/2014/main" id="{9F664D77-BF65-4140-A40C-9CDDEC7252B5}"/>
              </a:ext>
            </a:extLst>
          </p:cNvPr>
          <p:cNvSpPr>
            <a:spLocks noGrp="1" noChangeArrowheads="1"/>
          </p:cNvSpPr>
          <p:nvPr>
            <p:ph type="body" idx="1"/>
          </p:nvPr>
        </p:nvSpPr>
        <p:spPr>
          <a:xfrm>
            <a:off x="685800" y="2209800"/>
            <a:ext cx="7772400" cy="4114800"/>
          </a:xfrm>
        </p:spPr>
        <p:txBody>
          <a:bodyPr/>
          <a:lstStyle/>
          <a:p>
            <a:pPr>
              <a:spcBef>
                <a:spcPct val="50000"/>
              </a:spcBef>
            </a:pPr>
            <a:r>
              <a:rPr lang="it-IT" altLang="it-IT" sz="3600">
                <a:latin typeface="Arial" panose="020B0604020202020204" pitchFamily="34" charset="0"/>
              </a:rPr>
              <a:t>Gating and Framing</a:t>
            </a:r>
          </a:p>
          <a:p>
            <a:pPr>
              <a:spcBef>
                <a:spcPct val="50000"/>
              </a:spcBef>
            </a:pPr>
            <a:r>
              <a:rPr lang="it-IT" altLang="it-IT" sz="3600">
                <a:latin typeface="Arial" panose="020B0604020202020204" pitchFamily="34" charset="0"/>
              </a:rPr>
              <a:t>Heartbeat Variation and Tolerance</a:t>
            </a:r>
            <a:endParaRPr lang="it-IT" altLang="it-IT" sz="3600">
              <a:solidFill>
                <a:srgbClr val="FFFFFF"/>
              </a:solidFill>
              <a:latin typeface="Arial" panose="020B0604020202020204" pitchFamily="34" charset="0"/>
            </a:endParaRPr>
          </a:p>
          <a:p>
            <a:pPr>
              <a:spcBef>
                <a:spcPct val="50000"/>
              </a:spcBef>
            </a:pPr>
            <a:r>
              <a:rPr lang="it-IT" altLang="it-IT" sz="3600">
                <a:solidFill>
                  <a:srgbClr val="FFFFFF"/>
                </a:solidFill>
                <a:latin typeface="Arial" panose="020B0604020202020204" pitchFamily="34" charset="0"/>
              </a:rPr>
              <a:t>Quantitation</a:t>
            </a:r>
            <a:endParaRPr lang="it-IT" altLang="it-IT" sz="3600">
              <a:latin typeface="Arial" panose="020B0604020202020204" pitchFamily="34" charset="0"/>
            </a:endParaRPr>
          </a:p>
        </p:txBody>
      </p:sp>
      <p:sp>
        <p:nvSpPr>
          <p:cNvPr id="519172" name="Line 4">
            <a:extLst>
              <a:ext uri="{FF2B5EF4-FFF2-40B4-BE49-F238E27FC236}">
                <a16:creationId xmlns:a16="http://schemas.microsoft.com/office/drawing/2014/main" id="{BBBBBBCE-2EBF-4F9A-8300-04AECBB8E383}"/>
              </a:ext>
            </a:extLst>
          </p:cNvPr>
          <p:cNvSpPr>
            <a:spLocks noChangeShapeType="1"/>
          </p:cNvSpPr>
          <p:nvPr/>
        </p:nvSpPr>
        <p:spPr bwMode="auto">
          <a:xfrm>
            <a:off x="842963" y="1828800"/>
            <a:ext cx="7467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a:extLst>
              <a:ext uri="{FF2B5EF4-FFF2-40B4-BE49-F238E27FC236}">
                <a16:creationId xmlns:a16="http://schemas.microsoft.com/office/drawing/2014/main" id="{1C879C40-F193-4E17-B30F-B48BEFE3B10E}"/>
              </a:ext>
            </a:extLst>
          </p:cNvPr>
          <p:cNvSpPr>
            <a:spLocks noGrp="1" noChangeArrowheads="1"/>
          </p:cNvSpPr>
          <p:nvPr>
            <p:ph type="title"/>
          </p:nvPr>
        </p:nvSpPr>
        <p:spPr>
          <a:xfrm>
            <a:off x="685800" y="381000"/>
            <a:ext cx="7772400" cy="1143000"/>
          </a:xfrm>
        </p:spPr>
        <p:txBody>
          <a:bodyPr>
            <a:normAutofit fontScale="90000"/>
          </a:bodyPr>
          <a:lstStyle/>
          <a:p>
            <a:r>
              <a:rPr lang="it-IT" altLang="it-IT">
                <a:latin typeface="Arial" panose="020B0604020202020204" pitchFamily="34" charset="0"/>
              </a:rPr>
              <a:t>ECG-Gated </a:t>
            </a:r>
            <a:br>
              <a:rPr lang="it-IT" altLang="it-IT">
                <a:latin typeface="Arial" panose="020B0604020202020204" pitchFamily="34" charset="0"/>
              </a:rPr>
            </a:br>
            <a:r>
              <a:rPr lang="it-IT" altLang="it-IT" sz="4000">
                <a:latin typeface="Arial" panose="020B0604020202020204" pitchFamily="34" charset="0"/>
              </a:rPr>
              <a:t>General Principles</a:t>
            </a:r>
          </a:p>
        </p:txBody>
      </p:sp>
      <p:sp>
        <p:nvSpPr>
          <p:cNvPr id="510980" name="Rectangle 4">
            <a:extLst>
              <a:ext uri="{FF2B5EF4-FFF2-40B4-BE49-F238E27FC236}">
                <a16:creationId xmlns:a16="http://schemas.microsoft.com/office/drawing/2014/main" id="{25384752-D2B5-4C18-BB0B-BDB9B3E9ED55}"/>
              </a:ext>
            </a:extLst>
          </p:cNvPr>
          <p:cNvSpPr>
            <a:spLocks noGrp="1" noChangeArrowheads="1"/>
          </p:cNvSpPr>
          <p:nvPr>
            <p:ph type="body" sz="half" idx="2"/>
          </p:nvPr>
        </p:nvSpPr>
        <p:spPr>
          <a:xfrm>
            <a:off x="4648200" y="2057400"/>
            <a:ext cx="3810000" cy="4419600"/>
          </a:xfrm>
        </p:spPr>
        <p:txBody>
          <a:bodyPr>
            <a:normAutofit lnSpcReduction="10000"/>
          </a:bodyPr>
          <a:lstStyle/>
          <a:p>
            <a:pPr>
              <a:buFontTx/>
              <a:buNone/>
            </a:pPr>
            <a:r>
              <a:rPr lang="it-IT" altLang="it-IT" sz="2800">
                <a:solidFill>
                  <a:schemeClr val="hlink"/>
                </a:solidFill>
                <a:latin typeface="Arial" panose="020B0604020202020204" pitchFamily="34" charset="0"/>
              </a:rPr>
              <a:t>Gating and Framing:</a:t>
            </a:r>
            <a:endParaRPr lang="it-IT" altLang="it-IT" sz="2400">
              <a:latin typeface="Arial" panose="020B0604020202020204" pitchFamily="34" charset="0"/>
            </a:endParaRPr>
          </a:p>
          <a:p>
            <a:r>
              <a:rPr lang="it-IT" altLang="it-IT" sz="2400">
                <a:latin typeface="Arial" panose="020B0604020202020204" pitchFamily="34" charset="0"/>
              </a:rPr>
              <a:t>8 frames per cardiac cycle is satisfactory</a:t>
            </a:r>
          </a:p>
          <a:p>
            <a:r>
              <a:rPr lang="it-IT" altLang="it-IT" sz="2400">
                <a:latin typeface="Arial" panose="020B0604020202020204" pitchFamily="34" charset="0"/>
              </a:rPr>
              <a:t>Greater number of frames gives better temporal resolution but lower counts </a:t>
            </a:r>
          </a:p>
          <a:p>
            <a:r>
              <a:rPr lang="it-IT" altLang="it-IT" sz="2400">
                <a:latin typeface="Arial" panose="020B0604020202020204" pitchFamily="34" charset="0"/>
              </a:rPr>
              <a:t>8-frame LVEF is 3 units lower than 16-frame, but the relatioship is fairly uniform</a:t>
            </a:r>
          </a:p>
        </p:txBody>
      </p:sp>
      <p:pic>
        <p:nvPicPr>
          <p:cNvPr id="510981" name="Picture 5">
            <a:extLst>
              <a:ext uri="{FF2B5EF4-FFF2-40B4-BE49-F238E27FC236}">
                <a16:creationId xmlns:a16="http://schemas.microsoft.com/office/drawing/2014/main" id="{2D4E50F3-3507-4A05-955C-3E68999FD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1981200"/>
            <a:ext cx="3860800" cy="4551363"/>
          </a:xfrm>
          <a:prstGeom prst="rect">
            <a:avLst/>
          </a:prstGeom>
          <a:noFill/>
          <a:extLst>
            <a:ext uri="{909E8E84-426E-40DD-AFC4-6F175D3DCCD1}">
              <a14:hiddenFill xmlns:a14="http://schemas.microsoft.com/office/drawing/2010/main">
                <a:solidFill>
                  <a:srgbClr val="FFFFFF"/>
                </a:solidFill>
              </a14:hiddenFill>
            </a:ext>
          </a:extLst>
        </p:spPr>
      </p:pic>
      <p:sp>
        <p:nvSpPr>
          <p:cNvPr id="510982" name="Line 6">
            <a:extLst>
              <a:ext uri="{FF2B5EF4-FFF2-40B4-BE49-F238E27FC236}">
                <a16:creationId xmlns:a16="http://schemas.microsoft.com/office/drawing/2014/main" id="{65A50BFF-FD74-45BF-9C81-14D4CB178333}"/>
              </a:ext>
            </a:extLst>
          </p:cNvPr>
          <p:cNvSpPr>
            <a:spLocks noChangeShapeType="1"/>
          </p:cNvSpPr>
          <p:nvPr/>
        </p:nvSpPr>
        <p:spPr bwMode="auto">
          <a:xfrm>
            <a:off x="838200" y="1752600"/>
            <a:ext cx="7467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9" name="Rectangle 3">
            <a:extLst>
              <a:ext uri="{FF2B5EF4-FFF2-40B4-BE49-F238E27FC236}">
                <a16:creationId xmlns:a16="http://schemas.microsoft.com/office/drawing/2014/main" id="{DDF99DD3-68FA-4939-9FF1-622EBCA79803}"/>
              </a:ext>
            </a:extLst>
          </p:cNvPr>
          <p:cNvSpPr>
            <a:spLocks noGrp="1" noChangeArrowheads="1"/>
          </p:cNvSpPr>
          <p:nvPr>
            <p:ph type="body" idx="1"/>
          </p:nvPr>
        </p:nvSpPr>
        <p:spPr>
          <a:xfrm>
            <a:off x="685800" y="2209800"/>
            <a:ext cx="7772400" cy="4114800"/>
          </a:xfrm>
        </p:spPr>
        <p:txBody>
          <a:bodyPr/>
          <a:lstStyle/>
          <a:p>
            <a:pPr>
              <a:spcBef>
                <a:spcPct val="50000"/>
              </a:spcBef>
              <a:buFontTx/>
              <a:buNone/>
            </a:pPr>
            <a:r>
              <a:rPr lang="it-IT" altLang="it-IT" sz="3600">
                <a:solidFill>
                  <a:schemeClr val="hlink"/>
                </a:solidFill>
                <a:latin typeface="Arial" panose="020B0604020202020204" pitchFamily="34" charset="0"/>
              </a:rPr>
              <a:t>Heartbeat Variation and Tolerance</a:t>
            </a:r>
            <a:endParaRPr lang="it-IT" altLang="it-IT" sz="3600">
              <a:latin typeface="Arial" panose="020B0604020202020204" pitchFamily="34" charset="0"/>
            </a:endParaRPr>
          </a:p>
          <a:p>
            <a:pPr>
              <a:spcBef>
                <a:spcPct val="50000"/>
              </a:spcBef>
            </a:pPr>
            <a:r>
              <a:rPr lang="it-IT" altLang="it-IT" sz="3600">
                <a:latin typeface="Arial" panose="020B0604020202020204" pitchFamily="34" charset="0"/>
              </a:rPr>
              <a:t>Flashing artifact</a:t>
            </a:r>
          </a:p>
          <a:p>
            <a:pPr>
              <a:spcBef>
                <a:spcPct val="50000"/>
              </a:spcBef>
            </a:pPr>
            <a:r>
              <a:rPr lang="it-IT" altLang="it-IT" sz="3600">
                <a:latin typeface="Arial" panose="020B0604020202020204" pitchFamily="34" charset="0"/>
              </a:rPr>
              <a:t>Temporal blurring</a:t>
            </a:r>
          </a:p>
          <a:p>
            <a:pPr>
              <a:spcBef>
                <a:spcPct val="50000"/>
              </a:spcBef>
            </a:pPr>
            <a:r>
              <a:rPr lang="it-IT" altLang="it-IT" sz="3600">
                <a:latin typeface="Arial" panose="020B0604020202020204" pitchFamily="34" charset="0"/>
              </a:rPr>
              <a:t>Acceptance window</a:t>
            </a:r>
            <a:endParaRPr lang="it-IT" altLang="it-IT" sz="3600">
              <a:solidFill>
                <a:srgbClr val="FFFFFF"/>
              </a:solidFill>
              <a:latin typeface="Arial" panose="020B0604020202020204" pitchFamily="34" charset="0"/>
            </a:endParaRPr>
          </a:p>
        </p:txBody>
      </p:sp>
      <p:sp>
        <p:nvSpPr>
          <p:cNvPr id="521220" name="Line 4">
            <a:extLst>
              <a:ext uri="{FF2B5EF4-FFF2-40B4-BE49-F238E27FC236}">
                <a16:creationId xmlns:a16="http://schemas.microsoft.com/office/drawing/2014/main" id="{D9731CF8-A294-4437-B950-3BBB5EFD7124}"/>
              </a:ext>
            </a:extLst>
          </p:cNvPr>
          <p:cNvSpPr>
            <a:spLocks noChangeShapeType="1"/>
          </p:cNvSpPr>
          <p:nvPr/>
        </p:nvSpPr>
        <p:spPr bwMode="auto">
          <a:xfrm>
            <a:off x="842963" y="1828800"/>
            <a:ext cx="7467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1222" name="Rectangle 6">
            <a:extLst>
              <a:ext uri="{FF2B5EF4-FFF2-40B4-BE49-F238E27FC236}">
                <a16:creationId xmlns:a16="http://schemas.microsoft.com/office/drawing/2014/main" id="{91F8715E-44EF-4435-841A-06CA3B193E01}"/>
              </a:ext>
            </a:extLst>
          </p:cNvPr>
          <p:cNvSpPr>
            <a:spLocks noGrp="1" noChangeArrowheads="1"/>
          </p:cNvSpPr>
          <p:nvPr>
            <p:ph type="title"/>
          </p:nvPr>
        </p:nvSpPr>
        <p:spPr>
          <a:noFill/>
          <a:ln/>
        </p:spPr>
        <p:txBody>
          <a:bodyPr>
            <a:normAutofit fontScale="90000"/>
          </a:bodyPr>
          <a:lstStyle/>
          <a:p>
            <a:r>
              <a:rPr lang="it-IT" altLang="it-IT">
                <a:latin typeface="Arial" panose="020B0604020202020204" pitchFamily="34" charset="0"/>
              </a:rPr>
              <a:t>ECG-Gated </a:t>
            </a:r>
            <a:br>
              <a:rPr lang="it-IT" altLang="it-IT">
                <a:latin typeface="Arial" panose="020B0604020202020204" pitchFamily="34" charset="0"/>
              </a:rPr>
            </a:br>
            <a:r>
              <a:rPr lang="it-IT" altLang="it-IT" sz="4000">
                <a:latin typeface="Arial" panose="020B0604020202020204" pitchFamily="34" charset="0"/>
              </a:rPr>
              <a:t>General Principles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a:extLst>
              <a:ext uri="{FF2B5EF4-FFF2-40B4-BE49-F238E27FC236}">
                <a16:creationId xmlns:a16="http://schemas.microsoft.com/office/drawing/2014/main" id="{838F50AB-3C13-4DDE-8C50-83180A3BFC7B}"/>
              </a:ext>
            </a:extLst>
          </p:cNvPr>
          <p:cNvSpPr>
            <a:spLocks noGrp="1" noChangeArrowheads="1"/>
          </p:cNvSpPr>
          <p:nvPr>
            <p:ph type="body" idx="1"/>
          </p:nvPr>
        </p:nvSpPr>
        <p:spPr>
          <a:xfrm>
            <a:off x="342900" y="2133600"/>
            <a:ext cx="8458200" cy="3581400"/>
          </a:xfrm>
        </p:spPr>
        <p:txBody>
          <a:bodyPr>
            <a:normAutofit lnSpcReduction="10000"/>
          </a:bodyPr>
          <a:lstStyle/>
          <a:p>
            <a:pPr>
              <a:lnSpc>
                <a:spcPct val="90000"/>
              </a:lnSpc>
              <a:spcBef>
                <a:spcPct val="40000"/>
              </a:spcBef>
              <a:buFontTx/>
              <a:buNone/>
            </a:pPr>
            <a:r>
              <a:rPr lang="en-US" altLang="it-IT" sz="4000">
                <a:solidFill>
                  <a:schemeClr val="hlink"/>
                </a:solidFill>
                <a:latin typeface="Arial" panose="020B0604020202020204" pitchFamily="34" charset="0"/>
              </a:rPr>
              <a:t>Quantification</a:t>
            </a:r>
          </a:p>
          <a:p>
            <a:pPr lvl="1">
              <a:lnSpc>
                <a:spcPct val="90000"/>
              </a:lnSpc>
              <a:spcBef>
                <a:spcPct val="40000"/>
              </a:spcBef>
            </a:pPr>
            <a:r>
              <a:rPr lang="en-US" altLang="it-IT" sz="3600">
                <a:latin typeface="Arial" panose="020B0604020202020204" pitchFamily="34" charset="0"/>
              </a:rPr>
              <a:t>Myocardial perfusion</a:t>
            </a:r>
          </a:p>
          <a:p>
            <a:pPr lvl="1">
              <a:lnSpc>
                <a:spcPct val="90000"/>
              </a:lnSpc>
              <a:spcBef>
                <a:spcPct val="40000"/>
              </a:spcBef>
            </a:pPr>
            <a:r>
              <a:rPr lang="en-US" altLang="it-IT" sz="3600">
                <a:latin typeface="Arial" panose="020B0604020202020204" pitchFamily="34" charset="0"/>
              </a:rPr>
              <a:t>LV systolic function</a:t>
            </a:r>
          </a:p>
          <a:p>
            <a:pPr lvl="1">
              <a:lnSpc>
                <a:spcPct val="90000"/>
              </a:lnSpc>
              <a:spcBef>
                <a:spcPct val="40000"/>
              </a:spcBef>
            </a:pPr>
            <a:r>
              <a:rPr lang="en-US" altLang="it-IT" sz="3600">
                <a:latin typeface="Arial" panose="020B0604020202020204" pitchFamily="34" charset="0"/>
              </a:rPr>
              <a:t>LV diastolic function</a:t>
            </a:r>
          </a:p>
          <a:p>
            <a:pPr lvl="1">
              <a:lnSpc>
                <a:spcPct val="90000"/>
              </a:lnSpc>
              <a:spcBef>
                <a:spcPct val="40000"/>
              </a:spcBef>
            </a:pPr>
            <a:r>
              <a:rPr lang="en-US" altLang="it-IT" sz="3600">
                <a:latin typeface="Arial" panose="020B0604020202020204" pitchFamily="34" charset="0"/>
              </a:rPr>
              <a:t>Cardiac geometry</a:t>
            </a:r>
          </a:p>
        </p:txBody>
      </p:sp>
      <p:sp>
        <p:nvSpPr>
          <p:cNvPr id="536579" name="Line 3">
            <a:extLst>
              <a:ext uri="{FF2B5EF4-FFF2-40B4-BE49-F238E27FC236}">
                <a16:creationId xmlns:a16="http://schemas.microsoft.com/office/drawing/2014/main" id="{D379E5C1-DCD6-4033-9958-9660DCFF9334}"/>
              </a:ext>
            </a:extLst>
          </p:cNvPr>
          <p:cNvSpPr>
            <a:spLocks noChangeShapeType="1"/>
          </p:cNvSpPr>
          <p:nvPr/>
        </p:nvSpPr>
        <p:spPr bwMode="auto">
          <a:xfrm>
            <a:off x="838200" y="1600200"/>
            <a:ext cx="7467600" cy="15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36582" name="Rectangle 6">
            <a:extLst>
              <a:ext uri="{FF2B5EF4-FFF2-40B4-BE49-F238E27FC236}">
                <a16:creationId xmlns:a16="http://schemas.microsoft.com/office/drawing/2014/main" id="{6317B204-FF03-4B44-ABF6-5B6B1DEB0706}"/>
              </a:ext>
            </a:extLst>
          </p:cNvPr>
          <p:cNvSpPr>
            <a:spLocks noGrp="1" noChangeArrowheads="1"/>
          </p:cNvSpPr>
          <p:nvPr>
            <p:ph type="title"/>
          </p:nvPr>
        </p:nvSpPr>
        <p:spPr>
          <a:xfrm>
            <a:off x="685800" y="304800"/>
            <a:ext cx="7772400" cy="1143000"/>
          </a:xfrm>
          <a:noFill/>
          <a:ln/>
        </p:spPr>
        <p:txBody>
          <a:bodyPr>
            <a:normAutofit fontScale="90000"/>
          </a:bodyPr>
          <a:lstStyle/>
          <a:p>
            <a:pPr>
              <a:spcBef>
                <a:spcPct val="50000"/>
              </a:spcBef>
            </a:pPr>
            <a:r>
              <a:rPr lang="it-IT" altLang="it-IT">
                <a:latin typeface="Arial" panose="020B0604020202020204" pitchFamily="34" charset="0"/>
              </a:rPr>
              <a:t>GATED SPECT:</a:t>
            </a:r>
            <a:br>
              <a:rPr lang="it-IT" altLang="it-IT">
                <a:latin typeface="Arial" panose="020B0604020202020204" pitchFamily="34" charset="0"/>
              </a:rPr>
            </a:br>
            <a:r>
              <a:rPr lang="it-IT" altLang="it-IT" sz="4000">
                <a:latin typeface="Arial" panose="020B0604020202020204" pitchFamily="34" charset="0"/>
              </a:rPr>
              <a:t>Measurement and Analysis</a:t>
            </a:r>
            <a:endParaRPr lang="it-IT" altLang="it-IT" sz="360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A69A71-159B-4DD8-8AD6-667BE8FE5849}"/>
              </a:ext>
            </a:extLst>
          </p:cNvPr>
          <p:cNvSpPr>
            <a:spLocks noGrp="1"/>
          </p:cNvSpPr>
          <p:nvPr>
            <p:ph type="title"/>
          </p:nvPr>
        </p:nvSpPr>
        <p:spPr/>
        <p:txBody>
          <a:bodyPr/>
          <a:lstStyle/>
          <a:p>
            <a:r>
              <a:rPr lang="it-IT" dirty="0"/>
              <a:t>Stress test</a:t>
            </a:r>
          </a:p>
        </p:txBody>
      </p:sp>
      <p:sp>
        <p:nvSpPr>
          <p:cNvPr id="3" name="Segnaposto contenuto 2">
            <a:extLst>
              <a:ext uri="{FF2B5EF4-FFF2-40B4-BE49-F238E27FC236}">
                <a16:creationId xmlns:a16="http://schemas.microsoft.com/office/drawing/2014/main" id="{61D13E82-616A-4A1C-B72E-F7E1D5B411BC}"/>
              </a:ext>
            </a:extLst>
          </p:cNvPr>
          <p:cNvSpPr>
            <a:spLocks noGrp="1"/>
          </p:cNvSpPr>
          <p:nvPr>
            <p:ph idx="1"/>
          </p:nvPr>
        </p:nvSpPr>
        <p:spPr/>
        <p:txBody>
          <a:bodyPr>
            <a:normAutofit fontScale="92500" lnSpcReduction="20000"/>
          </a:bodyPr>
          <a:lstStyle/>
          <a:p>
            <a:r>
              <a:rPr lang="it-IT" dirty="0"/>
              <a:t>Esercizio fisico (</a:t>
            </a:r>
            <a:r>
              <a:rPr lang="it-IT" dirty="0" err="1"/>
              <a:t>raggungimento</a:t>
            </a:r>
            <a:r>
              <a:rPr lang="it-IT" dirty="0"/>
              <a:t> della FCMT fino ad 85%) e continuazione dopo almeno 1-2 </a:t>
            </a:r>
            <a:r>
              <a:rPr lang="it-IT" dirty="0" err="1"/>
              <a:t>min</a:t>
            </a:r>
            <a:r>
              <a:rPr lang="it-IT" dirty="0"/>
              <a:t> dalla </a:t>
            </a:r>
            <a:r>
              <a:rPr lang="it-IT" dirty="0" err="1"/>
              <a:t>somm</a:t>
            </a:r>
            <a:r>
              <a:rPr lang="it-IT" dirty="0"/>
              <a:t> del tracciante (aumento del consumo di ossigeno e quindi della perfusione miocardica)</a:t>
            </a:r>
          </a:p>
          <a:p>
            <a:r>
              <a:rPr lang="it-IT" dirty="0"/>
              <a:t>Adenosina (infusione continua 0.14 mg/kg iniezione del RF dopo 2-3 </a:t>
            </a:r>
            <a:r>
              <a:rPr lang="it-IT" dirty="0" err="1"/>
              <a:t>min</a:t>
            </a:r>
            <a:r>
              <a:rPr lang="it-IT" dirty="0"/>
              <a:t> e prosecuzione per altri 3 </a:t>
            </a:r>
            <a:r>
              <a:rPr lang="it-IT" dirty="0" err="1"/>
              <a:t>min</a:t>
            </a:r>
            <a:r>
              <a:rPr lang="it-IT" dirty="0"/>
              <a:t>) (vasodilatatori con induzione della iperemia coronarica o riserva coronarica)</a:t>
            </a:r>
          </a:p>
          <a:p>
            <a:r>
              <a:rPr lang="it-IT" dirty="0" err="1"/>
              <a:t>Dipiridamolo</a:t>
            </a:r>
            <a:r>
              <a:rPr lang="it-IT" dirty="0"/>
              <a:t> (infusione 0.56 mg/kg in 4 </a:t>
            </a:r>
            <a:r>
              <a:rPr lang="it-IT" dirty="0" err="1"/>
              <a:t>min</a:t>
            </a:r>
            <a:r>
              <a:rPr lang="it-IT" dirty="0"/>
              <a:t>) (induce iperemia coronarica)</a:t>
            </a:r>
          </a:p>
          <a:p>
            <a:r>
              <a:rPr lang="it-IT" dirty="0" err="1"/>
              <a:t>Regadenoson</a:t>
            </a:r>
            <a:r>
              <a:rPr lang="it-IT" dirty="0"/>
              <a:t> (iniezione in bolo di 400 </a:t>
            </a:r>
            <a:r>
              <a:rPr lang="it-IT" dirty="0" err="1"/>
              <a:t>microg</a:t>
            </a:r>
            <a:r>
              <a:rPr lang="it-IT" dirty="0"/>
              <a:t>/5ml seguiti da lavaggio, iniezione del RF immediatamente dopo) (induce iperemia coronarica)</a:t>
            </a:r>
          </a:p>
          <a:p>
            <a:r>
              <a:rPr lang="it-IT" dirty="0" err="1"/>
              <a:t>Dobutamina</a:t>
            </a:r>
            <a:r>
              <a:rPr lang="it-IT" dirty="0"/>
              <a:t> (dosi crescenti con iniezione di 3 </a:t>
            </a:r>
            <a:r>
              <a:rPr lang="it-IT" dirty="0" err="1"/>
              <a:t>min</a:t>
            </a:r>
            <a:r>
              <a:rPr lang="it-IT" dirty="0"/>
              <a:t> e continuazione per ulteriore 3 </a:t>
            </a:r>
            <a:r>
              <a:rPr lang="it-IT" dirty="0" err="1"/>
              <a:t>min</a:t>
            </a:r>
            <a:r>
              <a:rPr lang="it-IT" dirty="0"/>
              <a:t> della infusione (incrementa la domanda miocardica di ossigeno)</a:t>
            </a:r>
          </a:p>
        </p:txBody>
      </p:sp>
    </p:spTree>
    <p:extLst>
      <p:ext uri="{BB962C8B-B14F-4D97-AF65-F5344CB8AC3E}">
        <p14:creationId xmlns:p14="http://schemas.microsoft.com/office/powerpoint/2010/main" val="3993585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a:extLst>
              <a:ext uri="{FF2B5EF4-FFF2-40B4-BE49-F238E27FC236}">
                <a16:creationId xmlns:a16="http://schemas.microsoft.com/office/drawing/2014/main" id="{3C738A17-EC77-4D8E-9378-CCF1E8CFD4D3}"/>
              </a:ext>
            </a:extLst>
          </p:cNvPr>
          <p:cNvSpPr>
            <a:spLocks noGrp="1" noChangeArrowheads="1"/>
          </p:cNvSpPr>
          <p:nvPr>
            <p:ph type="body" idx="1"/>
          </p:nvPr>
        </p:nvSpPr>
        <p:spPr>
          <a:xfrm>
            <a:off x="342900" y="2133600"/>
            <a:ext cx="8458200" cy="3581400"/>
          </a:xfrm>
        </p:spPr>
        <p:txBody>
          <a:bodyPr>
            <a:normAutofit lnSpcReduction="10000"/>
          </a:bodyPr>
          <a:lstStyle/>
          <a:p>
            <a:pPr>
              <a:lnSpc>
                <a:spcPct val="90000"/>
              </a:lnSpc>
              <a:spcBef>
                <a:spcPct val="40000"/>
              </a:spcBef>
              <a:buFontTx/>
              <a:buNone/>
            </a:pPr>
            <a:r>
              <a:rPr lang="en-US" altLang="it-IT" sz="3600">
                <a:solidFill>
                  <a:schemeClr val="hlink"/>
                </a:solidFill>
                <a:latin typeface="Arial" panose="020B0604020202020204" pitchFamily="34" charset="0"/>
              </a:rPr>
              <a:t>Quantification</a:t>
            </a:r>
          </a:p>
          <a:p>
            <a:pPr lvl="1">
              <a:lnSpc>
                <a:spcPct val="90000"/>
              </a:lnSpc>
              <a:spcBef>
                <a:spcPct val="40000"/>
              </a:spcBef>
            </a:pPr>
            <a:r>
              <a:rPr lang="en-US" altLang="it-IT" sz="3200">
                <a:solidFill>
                  <a:schemeClr val="hlink"/>
                </a:solidFill>
                <a:latin typeface="Arial" panose="020B0604020202020204" pitchFamily="34" charset="0"/>
              </a:rPr>
              <a:t>Regional myocardial perfusion and function</a:t>
            </a:r>
            <a:endParaRPr lang="en-US" altLang="it-IT" sz="3200">
              <a:latin typeface="Arial" panose="020B0604020202020204" pitchFamily="34" charset="0"/>
            </a:endParaRPr>
          </a:p>
          <a:p>
            <a:pPr lvl="1">
              <a:lnSpc>
                <a:spcPct val="90000"/>
              </a:lnSpc>
              <a:spcBef>
                <a:spcPct val="40000"/>
              </a:spcBef>
            </a:pPr>
            <a:r>
              <a:rPr lang="en-US" altLang="it-IT" sz="3200">
                <a:latin typeface="Arial" panose="020B0604020202020204" pitchFamily="34" charset="0"/>
              </a:rPr>
              <a:t>LV systolic function</a:t>
            </a:r>
          </a:p>
          <a:p>
            <a:pPr lvl="1">
              <a:lnSpc>
                <a:spcPct val="90000"/>
              </a:lnSpc>
              <a:spcBef>
                <a:spcPct val="40000"/>
              </a:spcBef>
            </a:pPr>
            <a:r>
              <a:rPr lang="en-US" altLang="it-IT" sz="3200">
                <a:latin typeface="Arial" panose="020B0604020202020204" pitchFamily="34" charset="0"/>
              </a:rPr>
              <a:t>LV diastolic function</a:t>
            </a:r>
          </a:p>
          <a:p>
            <a:pPr lvl="1">
              <a:lnSpc>
                <a:spcPct val="90000"/>
              </a:lnSpc>
              <a:spcBef>
                <a:spcPct val="40000"/>
              </a:spcBef>
            </a:pPr>
            <a:r>
              <a:rPr lang="en-US" altLang="it-IT" sz="3200">
                <a:latin typeface="Arial" panose="020B0604020202020204" pitchFamily="34" charset="0"/>
              </a:rPr>
              <a:t>Cardiac geometry</a:t>
            </a:r>
          </a:p>
        </p:txBody>
      </p:sp>
      <p:sp>
        <p:nvSpPr>
          <p:cNvPr id="544771" name="Line 3">
            <a:extLst>
              <a:ext uri="{FF2B5EF4-FFF2-40B4-BE49-F238E27FC236}">
                <a16:creationId xmlns:a16="http://schemas.microsoft.com/office/drawing/2014/main" id="{EA270B99-1CD3-41F2-9D08-46AE9B0E8568}"/>
              </a:ext>
            </a:extLst>
          </p:cNvPr>
          <p:cNvSpPr>
            <a:spLocks noChangeShapeType="1"/>
          </p:cNvSpPr>
          <p:nvPr/>
        </p:nvSpPr>
        <p:spPr bwMode="auto">
          <a:xfrm>
            <a:off x="838200" y="1600200"/>
            <a:ext cx="7467600" cy="15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44772" name="Rectangle 4">
            <a:extLst>
              <a:ext uri="{FF2B5EF4-FFF2-40B4-BE49-F238E27FC236}">
                <a16:creationId xmlns:a16="http://schemas.microsoft.com/office/drawing/2014/main" id="{941AE7B5-B4A5-4415-A313-25B5CED27AAB}"/>
              </a:ext>
            </a:extLst>
          </p:cNvPr>
          <p:cNvSpPr>
            <a:spLocks noGrp="1" noChangeArrowheads="1"/>
          </p:cNvSpPr>
          <p:nvPr>
            <p:ph type="title"/>
          </p:nvPr>
        </p:nvSpPr>
        <p:spPr>
          <a:xfrm>
            <a:off x="685800" y="304800"/>
            <a:ext cx="7772400" cy="1143000"/>
          </a:xfrm>
          <a:noFill/>
          <a:ln/>
        </p:spPr>
        <p:txBody>
          <a:bodyPr>
            <a:normAutofit fontScale="90000"/>
          </a:bodyPr>
          <a:lstStyle/>
          <a:p>
            <a:pPr>
              <a:spcBef>
                <a:spcPct val="50000"/>
              </a:spcBef>
            </a:pPr>
            <a:r>
              <a:rPr lang="it-IT" altLang="it-IT">
                <a:latin typeface="Arial" panose="020B0604020202020204" pitchFamily="34" charset="0"/>
              </a:rPr>
              <a:t>GATED SPECT:</a:t>
            </a:r>
            <a:br>
              <a:rPr lang="it-IT" altLang="it-IT">
                <a:latin typeface="Arial" panose="020B0604020202020204" pitchFamily="34" charset="0"/>
              </a:rPr>
            </a:br>
            <a:r>
              <a:rPr lang="it-IT" altLang="it-IT" sz="4000">
                <a:latin typeface="Arial" panose="020B0604020202020204" pitchFamily="34" charset="0"/>
              </a:rPr>
              <a:t>Measurement and Analysis</a:t>
            </a:r>
            <a:endParaRPr lang="it-IT" altLang="it-IT" sz="3600">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a:extLst>
              <a:ext uri="{FF2B5EF4-FFF2-40B4-BE49-F238E27FC236}">
                <a16:creationId xmlns:a16="http://schemas.microsoft.com/office/drawing/2014/main" id="{81CC8F4D-027D-48B5-B79E-962260A46A16}"/>
              </a:ext>
            </a:extLst>
          </p:cNvPr>
          <p:cNvSpPr>
            <a:spLocks noChangeArrowheads="1"/>
          </p:cNvSpPr>
          <p:nvPr/>
        </p:nvSpPr>
        <p:spPr bwMode="auto">
          <a:xfrm>
            <a:off x="685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en-US" altLang="it-IT" sz="3200">
                <a:latin typeface="Arial" panose="020B0604020202020204" pitchFamily="34" charset="0"/>
              </a:rPr>
              <a:t>Standardized myocardial segmentation for SPECT imaging of the heart</a:t>
            </a:r>
            <a:endParaRPr lang="en-US" altLang="it-IT" sz="2800">
              <a:latin typeface="Arial" panose="020B0604020202020204" pitchFamily="34" charset="0"/>
            </a:endParaRPr>
          </a:p>
        </p:txBody>
      </p:sp>
      <p:grpSp>
        <p:nvGrpSpPr>
          <p:cNvPr id="537603" name="Group 3">
            <a:extLst>
              <a:ext uri="{FF2B5EF4-FFF2-40B4-BE49-F238E27FC236}">
                <a16:creationId xmlns:a16="http://schemas.microsoft.com/office/drawing/2014/main" id="{A0B66085-60EF-4DFB-BC59-5DCEC7EFF769}"/>
              </a:ext>
            </a:extLst>
          </p:cNvPr>
          <p:cNvGrpSpPr>
            <a:grpSpLocks/>
          </p:cNvGrpSpPr>
          <p:nvPr/>
        </p:nvGrpSpPr>
        <p:grpSpPr bwMode="auto">
          <a:xfrm>
            <a:off x="720725" y="2352675"/>
            <a:ext cx="7700963" cy="2371725"/>
            <a:chOff x="454" y="1338"/>
            <a:chExt cx="4851" cy="1494"/>
          </a:xfrm>
        </p:grpSpPr>
        <p:grpSp>
          <p:nvGrpSpPr>
            <p:cNvPr id="537604" name="Group 4">
              <a:extLst>
                <a:ext uri="{FF2B5EF4-FFF2-40B4-BE49-F238E27FC236}">
                  <a16:creationId xmlns:a16="http://schemas.microsoft.com/office/drawing/2014/main" id="{138ADBA0-F1FA-4C31-9155-497CF89B3C23}"/>
                </a:ext>
              </a:extLst>
            </p:cNvPr>
            <p:cNvGrpSpPr>
              <a:grpSpLocks/>
            </p:cNvGrpSpPr>
            <p:nvPr/>
          </p:nvGrpSpPr>
          <p:grpSpPr bwMode="auto">
            <a:xfrm>
              <a:off x="4136" y="1952"/>
              <a:ext cx="871" cy="786"/>
              <a:chOff x="4136" y="1952"/>
              <a:chExt cx="871" cy="786"/>
            </a:xfrm>
          </p:grpSpPr>
          <p:grpSp>
            <p:nvGrpSpPr>
              <p:cNvPr id="537605" name="Group 5">
                <a:extLst>
                  <a:ext uri="{FF2B5EF4-FFF2-40B4-BE49-F238E27FC236}">
                    <a16:creationId xmlns:a16="http://schemas.microsoft.com/office/drawing/2014/main" id="{99E32ACA-E791-4038-8BA6-2012528EB7A1}"/>
                  </a:ext>
                </a:extLst>
              </p:cNvPr>
              <p:cNvGrpSpPr>
                <a:grpSpLocks/>
              </p:cNvGrpSpPr>
              <p:nvPr/>
            </p:nvGrpSpPr>
            <p:grpSpPr bwMode="auto">
              <a:xfrm>
                <a:off x="4141" y="1952"/>
                <a:ext cx="866" cy="786"/>
                <a:chOff x="4141" y="1952"/>
                <a:chExt cx="866" cy="786"/>
              </a:xfrm>
            </p:grpSpPr>
            <p:sp>
              <p:nvSpPr>
                <p:cNvPr id="537606" name="Freeform 6">
                  <a:extLst>
                    <a:ext uri="{FF2B5EF4-FFF2-40B4-BE49-F238E27FC236}">
                      <a16:creationId xmlns:a16="http://schemas.microsoft.com/office/drawing/2014/main" id="{FEB4211B-0DA2-427C-AB24-D725E1D475BA}"/>
                    </a:ext>
                  </a:extLst>
                </p:cNvPr>
                <p:cNvSpPr>
                  <a:spLocks/>
                </p:cNvSpPr>
                <p:nvPr/>
              </p:nvSpPr>
              <p:spPr bwMode="auto">
                <a:xfrm>
                  <a:off x="4150" y="1960"/>
                  <a:ext cx="848" cy="769"/>
                </a:xfrm>
                <a:custGeom>
                  <a:avLst/>
                  <a:gdLst>
                    <a:gd name="T0" fmla="*/ 424 w 848"/>
                    <a:gd name="T1" fmla="*/ 0 h 769"/>
                    <a:gd name="T2" fmla="*/ 468 w 848"/>
                    <a:gd name="T3" fmla="*/ 3 h 769"/>
                    <a:gd name="T4" fmla="*/ 509 w 848"/>
                    <a:gd name="T5" fmla="*/ 8 h 769"/>
                    <a:gd name="T6" fmla="*/ 550 w 848"/>
                    <a:gd name="T7" fmla="*/ 18 h 769"/>
                    <a:gd name="T8" fmla="*/ 588 w 848"/>
                    <a:gd name="T9" fmla="*/ 30 h 769"/>
                    <a:gd name="T10" fmla="*/ 626 w 848"/>
                    <a:gd name="T11" fmla="*/ 46 h 769"/>
                    <a:gd name="T12" fmla="*/ 661 w 848"/>
                    <a:gd name="T13" fmla="*/ 66 h 769"/>
                    <a:gd name="T14" fmla="*/ 693 w 848"/>
                    <a:gd name="T15" fmla="*/ 88 h 769"/>
                    <a:gd name="T16" fmla="*/ 724 w 848"/>
                    <a:gd name="T17" fmla="*/ 113 h 769"/>
                    <a:gd name="T18" fmla="*/ 751 w 848"/>
                    <a:gd name="T19" fmla="*/ 140 h 769"/>
                    <a:gd name="T20" fmla="*/ 775 w 848"/>
                    <a:gd name="T21" fmla="*/ 170 h 769"/>
                    <a:gd name="T22" fmla="*/ 797 w 848"/>
                    <a:gd name="T23" fmla="*/ 201 h 769"/>
                    <a:gd name="T24" fmla="*/ 815 w 848"/>
                    <a:gd name="T25" fmla="*/ 235 h 769"/>
                    <a:gd name="T26" fmla="*/ 829 w 848"/>
                    <a:gd name="T27" fmla="*/ 271 h 769"/>
                    <a:gd name="T28" fmla="*/ 839 w 848"/>
                    <a:gd name="T29" fmla="*/ 307 h 769"/>
                    <a:gd name="T30" fmla="*/ 846 w 848"/>
                    <a:gd name="T31" fmla="*/ 345 h 769"/>
                    <a:gd name="T32" fmla="*/ 848 w 848"/>
                    <a:gd name="T33" fmla="*/ 365 h 769"/>
                    <a:gd name="T34" fmla="*/ 848 w 848"/>
                    <a:gd name="T35" fmla="*/ 385 h 769"/>
                    <a:gd name="T36" fmla="*/ 848 w 848"/>
                    <a:gd name="T37" fmla="*/ 405 h 769"/>
                    <a:gd name="T38" fmla="*/ 846 w 848"/>
                    <a:gd name="T39" fmla="*/ 424 h 769"/>
                    <a:gd name="T40" fmla="*/ 839 w 848"/>
                    <a:gd name="T41" fmla="*/ 463 h 769"/>
                    <a:gd name="T42" fmla="*/ 829 w 848"/>
                    <a:gd name="T43" fmla="*/ 499 h 769"/>
                    <a:gd name="T44" fmla="*/ 815 w 848"/>
                    <a:gd name="T45" fmla="*/ 534 h 769"/>
                    <a:gd name="T46" fmla="*/ 797 w 848"/>
                    <a:gd name="T47" fmla="*/ 569 h 769"/>
                    <a:gd name="T48" fmla="*/ 775 w 848"/>
                    <a:gd name="T49" fmla="*/ 600 h 769"/>
                    <a:gd name="T50" fmla="*/ 751 w 848"/>
                    <a:gd name="T51" fmla="*/ 629 h 769"/>
                    <a:gd name="T52" fmla="*/ 724 w 848"/>
                    <a:gd name="T53" fmla="*/ 657 h 769"/>
                    <a:gd name="T54" fmla="*/ 693 w 848"/>
                    <a:gd name="T55" fmla="*/ 682 h 769"/>
                    <a:gd name="T56" fmla="*/ 661 w 848"/>
                    <a:gd name="T57" fmla="*/ 704 h 769"/>
                    <a:gd name="T58" fmla="*/ 626 w 848"/>
                    <a:gd name="T59" fmla="*/ 723 h 769"/>
                    <a:gd name="T60" fmla="*/ 588 w 848"/>
                    <a:gd name="T61" fmla="*/ 739 h 769"/>
                    <a:gd name="T62" fmla="*/ 550 w 848"/>
                    <a:gd name="T63" fmla="*/ 752 h 769"/>
                    <a:gd name="T64" fmla="*/ 509 w 848"/>
                    <a:gd name="T65" fmla="*/ 762 h 769"/>
                    <a:gd name="T66" fmla="*/ 468 w 848"/>
                    <a:gd name="T67" fmla="*/ 767 h 769"/>
                    <a:gd name="T68" fmla="*/ 424 w 848"/>
                    <a:gd name="T69" fmla="*/ 769 h 769"/>
                    <a:gd name="T70" fmla="*/ 0 w 848"/>
                    <a:gd name="T71" fmla="*/ 769 h 769"/>
                    <a:gd name="T72" fmla="*/ 0 w 848"/>
                    <a:gd name="T73" fmla="*/ 0 h 769"/>
                    <a:gd name="T74" fmla="*/ 424 w 848"/>
                    <a:gd name="T75"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8" h="769">
                      <a:moveTo>
                        <a:pt x="424" y="0"/>
                      </a:moveTo>
                      <a:lnTo>
                        <a:pt x="468" y="3"/>
                      </a:lnTo>
                      <a:lnTo>
                        <a:pt x="509" y="8"/>
                      </a:lnTo>
                      <a:lnTo>
                        <a:pt x="550" y="18"/>
                      </a:lnTo>
                      <a:lnTo>
                        <a:pt x="588" y="30"/>
                      </a:lnTo>
                      <a:lnTo>
                        <a:pt x="626" y="46"/>
                      </a:lnTo>
                      <a:lnTo>
                        <a:pt x="661" y="66"/>
                      </a:lnTo>
                      <a:lnTo>
                        <a:pt x="693" y="88"/>
                      </a:lnTo>
                      <a:lnTo>
                        <a:pt x="724" y="113"/>
                      </a:lnTo>
                      <a:lnTo>
                        <a:pt x="751" y="140"/>
                      </a:lnTo>
                      <a:lnTo>
                        <a:pt x="775" y="170"/>
                      </a:lnTo>
                      <a:lnTo>
                        <a:pt x="797" y="201"/>
                      </a:lnTo>
                      <a:lnTo>
                        <a:pt x="815" y="235"/>
                      </a:lnTo>
                      <a:lnTo>
                        <a:pt x="829" y="271"/>
                      </a:lnTo>
                      <a:lnTo>
                        <a:pt x="839" y="307"/>
                      </a:lnTo>
                      <a:lnTo>
                        <a:pt x="846" y="345"/>
                      </a:lnTo>
                      <a:lnTo>
                        <a:pt x="848" y="365"/>
                      </a:lnTo>
                      <a:lnTo>
                        <a:pt x="848" y="385"/>
                      </a:lnTo>
                      <a:lnTo>
                        <a:pt x="848" y="405"/>
                      </a:lnTo>
                      <a:lnTo>
                        <a:pt x="846" y="424"/>
                      </a:lnTo>
                      <a:lnTo>
                        <a:pt x="839" y="463"/>
                      </a:lnTo>
                      <a:lnTo>
                        <a:pt x="829" y="499"/>
                      </a:lnTo>
                      <a:lnTo>
                        <a:pt x="815" y="534"/>
                      </a:lnTo>
                      <a:lnTo>
                        <a:pt x="797" y="569"/>
                      </a:lnTo>
                      <a:lnTo>
                        <a:pt x="775" y="600"/>
                      </a:lnTo>
                      <a:lnTo>
                        <a:pt x="751" y="629"/>
                      </a:lnTo>
                      <a:lnTo>
                        <a:pt x="724" y="657"/>
                      </a:lnTo>
                      <a:lnTo>
                        <a:pt x="693" y="682"/>
                      </a:lnTo>
                      <a:lnTo>
                        <a:pt x="661" y="704"/>
                      </a:lnTo>
                      <a:lnTo>
                        <a:pt x="626" y="723"/>
                      </a:lnTo>
                      <a:lnTo>
                        <a:pt x="588" y="739"/>
                      </a:lnTo>
                      <a:lnTo>
                        <a:pt x="550" y="752"/>
                      </a:lnTo>
                      <a:lnTo>
                        <a:pt x="509" y="762"/>
                      </a:lnTo>
                      <a:lnTo>
                        <a:pt x="468" y="767"/>
                      </a:lnTo>
                      <a:lnTo>
                        <a:pt x="424" y="769"/>
                      </a:lnTo>
                      <a:lnTo>
                        <a:pt x="0" y="769"/>
                      </a:lnTo>
                      <a:lnTo>
                        <a:pt x="0" y="0"/>
                      </a:lnTo>
                      <a:lnTo>
                        <a:pt x="42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537607" name="Freeform 7">
                  <a:extLst>
                    <a:ext uri="{FF2B5EF4-FFF2-40B4-BE49-F238E27FC236}">
                      <a16:creationId xmlns:a16="http://schemas.microsoft.com/office/drawing/2014/main" id="{12578AB0-CA1D-4BF1-BD9F-0CBD09A87824}"/>
                    </a:ext>
                  </a:extLst>
                </p:cNvPr>
                <p:cNvSpPr>
                  <a:spLocks/>
                </p:cNvSpPr>
                <p:nvPr/>
              </p:nvSpPr>
              <p:spPr bwMode="auto">
                <a:xfrm>
                  <a:off x="4141" y="1952"/>
                  <a:ext cx="866" cy="786"/>
                </a:xfrm>
                <a:custGeom>
                  <a:avLst/>
                  <a:gdLst>
                    <a:gd name="T0" fmla="*/ 516 w 866"/>
                    <a:gd name="T1" fmla="*/ 24 h 786"/>
                    <a:gd name="T2" fmla="*/ 595 w 866"/>
                    <a:gd name="T3" fmla="*/ 47 h 786"/>
                    <a:gd name="T4" fmla="*/ 667 w 866"/>
                    <a:gd name="T5" fmla="*/ 82 h 786"/>
                    <a:gd name="T6" fmla="*/ 697 w 866"/>
                    <a:gd name="T7" fmla="*/ 102 h 786"/>
                    <a:gd name="T8" fmla="*/ 754 w 866"/>
                    <a:gd name="T9" fmla="*/ 155 h 786"/>
                    <a:gd name="T10" fmla="*/ 798 w 866"/>
                    <a:gd name="T11" fmla="*/ 215 h 786"/>
                    <a:gd name="T12" fmla="*/ 830 w 866"/>
                    <a:gd name="T13" fmla="*/ 282 h 786"/>
                    <a:gd name="T14" fmla="*/ 841 w 866"/>
                    <a:gd name="T15" fmla="*/ 319 h 786"/>
                    <a:gd name="T16" fmla="*/ 848 w 866"/>
                    <a:gd name="T17" fmla="*/ 374 h 786"/>
                    <a:gd name="T18" fmla="*/ 848 w 866"/>
                    <a:gd name="T19" fmla="*/ 413 h 786"/>
                    <a:gd name="T20" fmla="*/ 841 w 866"/>
                    <a:gd name="T21" fmla="*/ 468 h 786"/>
                    <a:gd name="T22" fmla="*/ 830 w 866"/>
                    <a:gd name="T23" fmla="*/ 504 h 786"/>
                    <a:gd name="T24" fmla="*/ 798 w 866"/>
                    <a:gd name="T25" fmla="*/ 573 h 786"/>
                    <a:gd name="T26" fmla="*/ 754 w 866"/>
                    <a:gd name="T27" fmla="*/ 632 h 786"/>
                    <a:gd name="T28" fmla="*/ 699 w 866"/>
                    <a:gd name="T29" fmla="*/ 682 h 786"/>
                    <a:gd name="T30" fmla="*/ 632 w 866"/>
                    <a:gd name="T31" fmla="*/ 723 h 786"/>
                    <a:gd name="T32" fmla="*/ 556 w 866"/>
                    <a:gd name="T33" fmla="*/ 753 h 786"/>
                    <a:gd name="T34" fmla="*/ 477 w 866"/>
                    <a:gd name="T35" fmla="*/ 767 h 786"/>
                    <a:gd name="T36" fmla="*/ 17 w 866"/>
                    <a:gd name="T37" fmla="*/ 769 h 786"/>
                    <a:gd name="T38" fmla="*/ 433 w 866"/>
                    <a:gd name="T39" fmla="*/ 17 h 786"/>
                    <a:gd name="T40" fmla="*/ 433 w 866"/>
                    <a:gd name="T41" fmla="*/ 0 h 786"/>
                    <a:gd name="T42" fmla="*/ 0 w 866"/>
                    <a:gd name="T43" fmla="*/ 0 h 786"/>
                    <a:gd name="T44" fmla="*/ 0 w 866"/>
                    <a:gd name="T45" fmla="*/ 777 h 786"/>
                    <a:gd name="T46" fmla="*/ 9 w 866"/>
                    <a:gd name="T47" fmla="*/ 786 h 786"/>
                    <a:gd name="T48" fmla="*/ 477 w 866"/>
                    <a:gd name="T49" fmla="*/ 784 h 786"/>
                    <a:gd name="T50" fmla="*/ 522 w 866"/>
                    <a:gd name="T51" fmla="*/ 777 h 786"/>
                    <a:gd name="T52" fmla="*/ 602 w 866"/>
                    <a:gd name="T53" fmla="*/ 756 h 786"/>
                    <a:gd name="T54" fmla="*/ 673 w 866"/>
                    <a:gd name="T55" fmla="*/ 720 h 786"/>
                    <a:gd name="T56" fmla="*/ 709 w 866"/>
                    <a:gd name="T57" fmla="*/ 696 h 786"/>
                    <a:gd name="T58" fmla="*/ 766 w 866"/>
                    <a:gd name="T59" fmla="*/ 644 h 786"/>
                    <a:gd name="T60" fmla="*/ 793 w 866"/>
                    <a:gd name="T61" fmla="*/ 612 h 786"/>
                    <a:gd name="T62" fmla="*/ 832 w 866"/>
                    <a:gd name="T63" fmla="*/ 546 h 786"/>
                    <a:gd name="T64" fmla="*/ 857 w 866"/>
                    <a:gd name="T65" fmla="*/ 474 h 786"/>
                    <a:gd name="T66" fmla="*/ 857 w 866"/>
                    <a:gd name="T67" fmla="*/ 471 h 786"/>
                    <a:gd name="T68" fmla="*/ 866 w 866"/>
                    <a:gd name="T69" fmla="*/ 413 h 786"/>
                    <a:gd name="T70" fmla="*/ 866 w 866"/>
                    <a:gd name="T71" fmla="*/ 374 h 786"/>
                    <a:gd name="T72" fmla="*/ 857 w 866"/>
                    <a:gd name="T73" fmla="*/ 316 h 786"/>
                    <a:gd name="T74" fmla="*/ 846 w 866"/>
                    <a:gd name="T75" fmla="*/ 275 h 786"/>
                    <a:gd name="T76" fmla="*/ 814 w 866"/>
                    <a:gd name="T77" fmla="*/ 207 h 786"/>
                    <a:gd name="T78" fmla="*/ 791 w 866"/>
                    <a:gd name="T79" fmla="*/ 172 h 786"/>
                    <a:gd name="T80" fmla="*/ 739 w 866"/>
                    <a:gd name="T81" fmla="*/ 115 h 786"/>
                    <a:gd name="T82" fmla="*/ 706 w 866"/>
                    <a:gd name="T83" fmla="*/ 89 h 786"/>
                    <a:gd name="T84" fmla="*/ 638 w 866"/>
                    <a:gd name="T85" fmla="*/ 47 h 786"/>
                    <a:gd name="T86" fmla="*/ 562 w 866"/>
                    <a:gd name="T87" fmla="*/ 18 h 786"/>
                    <a:gd name="T88" fmla="*/ 518 w 866"/>
                    <a:gd name="T89" fmla="*/ 8 h 786"/>
                    <a:gd name="T90" fmla="*/ 433 w 866"/>
                    <a:gd name="T9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6" h="786">
                      <a:moveTo>
                        <a:pt x="477" y="19"/>
                      </a:moveTo>
                      <a:lnTo>
                        <a:pt x="516" y="24"/>
                      </a:lnTo>
                      <a:lnTo>
                        <a:pt x="556" y="34"/>
                      </a:lnTo>
                      <a:lnTo>
                        <a:pt x="595" y="47"/>
                      </a:lnTo>
                      <a:lnTo>
                        <a:pt x="632" y="63"/>
                      </a:lnTo>
                      <a:lnTo>
                        <a:pt x="667" y="82"/>
                      </a:lnTo>
                      <a:lnTo>
                        <a:pt x="697" y="102"/>
                      </a:lnTo>
                      <a:lnTo>
                        <a:pt x="697" y="102"/>
                      </a:lnTo>
                      <a:lnTo>
                        <a:pt x="727" y="127"/>
                      </a:lnTo>
                      <a:lnTo>
                        <a:pt x="754" y="155"/>
                      </a:lnTo>
                      <a:lnTo>
                        <a:pt x="778" y="184"/>
                      </a:lnTo>
                      <a:lnTo>
                        <a:pt x="798" y="215"/>
                      </a:lnTo>
                      <a:lnTo>
                        <a:pt x="816" y="247"/>
                      </a:lnTo>
                      <a:lnTo>
                        <a:pt x="830" y="282"/>
                      </a:lnTo>
                      <a:lnTo>
                        <a:pt x="841" y="319"/>
                      </a:lnTo>
                      <a:lnTo>
                        <a:pt x="841" y="319"/>
                      </a:lnTo>
                      <a:lnTo>
                        <a:pt x="846" y="353"/>
                      </a:lnTo>
                      <a:lnTo>
                        <a:pt x="848" y="374"/>
                      </a:lnTo>
                      <a:lnTo>
                        <a:pt x="848" y="393"/>
                      </a:lnTo>
                      <a:lnTo>
                        <a:pt x="848" y="413"/>
                      </a:lnTo>
                      <a:lnTo>
                        <a:pt x="846" y="432"/>
                      </a:lnTo>
                      <a:lnTo>
                        <a:pt x="841" y="468"/>
                      </a:lnTo>
                      <a:lnTo>
                        <a:pt x="841" y="468"/>
                      </a:lnTo>
                      <a:lnTo>
                        <a:pt x="830" y="504"/>
                      </a:lnTo>
                      <a:lnTo>
                        <a:pt x="816" y="539"/>
                      </a:lnTo>
                      <a:lnTo>
                        <a:pt x="798" y="573"/>
                      </a:lnTo>
                      <a:lnTo>
                        <a:pt x="777" y="604"/>
                      </a:lnTo>
                      <a:lnTo>
                        <a:pt x="754" y="632"/>
                      </a:lnTo>
                      <a:lnTo>
                        <a:pt x="727" y="659"/>
                      </a:lnTo>
                      <a:lnTo>
                        <a:pt x="699" y="682"/>
                      </a:lnTo>
                      <a:lnTo>
                        <a:pt x="667" y="704"/>
                      </a:lnTo>
                      <a:lnTo>
                        <a:pt x="632" y="723"/>
                      </a:lnTo>
                      <a:lnTo>
                        <a:pt x="595" y="740"/>
                      </a:lnTo>
                      <a:lnTo>
                        <a:pt x="556" y="753"/>
                      </a:lnTo>
                      <a:lnTo>
                        <a:pt x="516" y="761"/>
                      </a:lnTo>
                      <a:lnTo>
                        <a:pt x="477" y="767"/>
                      </a:lnTo>
                      <a:lnTo>
                        <a:pt x="433" y="769"/>
                      </a:lnTo>
                      <a:lnTo>
                        <a:pt x="17" y="769"/>
                      </a:lnTo>
                      <a:lnTo>
                        <a:pt x="17" y="17"/>
                      </a:lnTo>
                      <a:lnTo>
                        <a:pt x="433" y="17"/>
                      </a:lnTo>
                      <a:lnTo>
                        <a:pt x="477" y="19"/>
                      </a:lnTo>
                      <a:lnTo>
                        <a:pt x="433" y="0"/>
                      </a:lnTo>
                      <a:lnTo>
                        <a:pt x="9" y="0"/>
                      </a:lnTo>
                      <a:lnTo>
                        <a:pt x="0" y="0"/>
                      </a:lnTo>
                      <a:lnTo>
                        <a:pt x="0" y="8"/>
                      </a:lnTo>
                      <a:lnTo>
                        <a:pt x="0" y="777"/>
                      </a:lnTo>
                      <a:lnTo>
                        <a:pt x="0" y="786"/>
                      </a:lnTo>
                      <a:lnTo>
                        <a:pt x="9" y="786"/>
                      </a:lnTo>
                      <a:lnTo>
                        <a:pt x="433" y="786"/>
                      </a:lnTo>
                      <a:lnTo>
                        <a:pt x="477" y="784"/>
                      </a:lnTo>
                      <a:lnTo>
                        <a:pt x="518" y="778"/>
                      </a:lnTo>
                      <a:lnTo>
                        <a:pt x="522" y="777"/>
                      </a:lnTo>
                      <a:lnTo>
                        <a:pt x="562" y="769"/>
                      </a:lnTo>
                      <a:lnTo>
                        <a:pt x="602" y="756"/>
                      </a:lnTo>
                      <a:lnTo>
                        <a:pt x="638" y="739"/>
                      </a:lnTo>
                      <a:lnTo>
                        <a:pt x="673" y="720"/>
                      </a:lnTo>
                      <a:lnTo>
                        <a:pt x="706" y="698"/>
                      </a:lnTo>
                      <a:lnTo>
                        <a:pt x="709" y="696"/>
                      </a:lnTo>
                      <a:lnTo>
                        <a:pt x="738" y="671"/>
                      </a:lnTo>
                      <a:lnTo>
                        <a:pt x="766" y="644"/>
                      </a:lnTo>
                      <a:lnTo>
                        <a:pt x="791" y="614"/>
                      </a:lnTo>
                      <a:lnTo>
                        <a:pt x="793" y="612"/>
                      </a:lnTo>
                      <a:lnTo>
                        <a:pt x="814" y="580"/>
                      </a:lnTo>
                      <a:lnTo>
                        <a:pt x="832" y="546"/>
                      </a:lnTo>
                      <a:lnTo>
                        <a:pt x="846" y="510"/>
                      </a:lnTo>
                      <a:lnTo>
                        <a:pt x="857" y="474"/>
                      </a:lnTo>
                      <a:lnTo>
                        <a:pt x="857" y="471"/>
                      </a:lnTo>
                      <a:lnTo>
                        <a:pt x="857" y="471"/>
                      </a:lnTo>
                      <a:lnTo>
                        <a:pt x="863" y="432"/>
                      </a:lnTo>
                      <a:lnTo>
                        <a:pt x="866" y="413"/>
                      </a:lnTo>
                      <a:lnTo>
                        <a:pt x="866" y="393"/>
                      </a:lnTo>
                      <a:lnTo>
                        <a:pt x="866" y="374"/>
                      </a:lnTo>
                      <a:lnTo>
                        <a:pt x="863" y="353"/>
                      </a:lnTo>
                      <a:lnTo>
                        <a:pt x="857" y="316"/>
                      </a:lnTo>
                      <a:lnTo>
                        <a:pt x="857" y="313"/>
                      </a:lnTo>
                      <a:lnTo>
                        <a:pt x="846" y="275"/>
                      </a:lnTo>
                      <a:lnTo>
                        <a:pt x="832" y="240"/>
                      </a:lnTo>
                      <a:lnTo>
                        <a:pt x="814" y="207"/>
                      </a:lnTo>
                      <a:lnTo>
                        <a:pt x="812" y="204"/>
                      </a:lnTo>
                      <a:lnTo>
                        <a:pt x="791" y="172"/>
                      </a:lnTo>
                      <a:lnTo>
                        <a:pt x="767" y="143"/>
                      </a:lnTo>
                      <a:lnTo>
                        <a:pt x="739" y="115"/>
                      </a:lnTo>
                      <a:lnTo>
                        <a:pt x="710" y="91"/>
                      </a:lnTo>
                      <a:lnTo>
                        <a:pt x="706" y="89"/>
                      </a:lnTo>
                      <a:lnTo>
                        <a:pt x="673" y="66"/>
                      </a:lnTo>
                      <a:lnTo>
                        <a:pt x="638" y="47"/>
                      </a:lnTo>
                      <a:lnTo>
                        <a:pt x="602" y="31"/>
                      </a:lnTo>
                      <a:lnTo>
                        <a:pt x="562" y="18"/>
                      </a:lnTo>
                      <a:lnTo>
                        <a:pt x="522" y="8"/>
                      </a:lnTo>
                      <a:lnTo>
                        <a:pt x="518" y="8"/>
                      </a:lnTo>
                      <a:lnTo>
                        <a:pt x="477" y="2"/>
                      </a:lnTo>
                      <a:lnTo>
                        <a:pt x="433" y="0"/>
                      </a:lnTo>
                      <a:lnTo>
                        <a:pt x="47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537608" name="Group 8">
                <a:extLst>
                  <a:ext uri="{FF2B5EF4-FFF2-40B4-BE49-F238E27FC236}">
                    <a16:creationId xmlns:a16="http://schemas.microsoft.com/office/drawing/2014/main" id="{D38943E2-3250-40CE-95C8-7071386A8434}"/>
                  </a:ext>
                </a:extLst>
              </p:cNvPr>
              <p:cNvGrpSpPr>
                <a:grpSpLocks/>
              </p:cNvGrpSpPr>
              <p:nvPr/>
            </p:nvGrpSpPr>
            <p:grpSpPr bwMode="auto">
              <a:xfrm>
                <a:off x="4141" y="2157"/>
                <a:ext cx="660" cy="376"/>
                <a:chOff x="4141" y="2157"/>
                <a:chExt cx="660" cy="376"/>
              </a:xfrm>
            </p:grpSpPr>
            <p:sp>
              <p:nvSpPr>
                <p:cNvPr id="537609" name="Freeform 9">
                  <a:extLst>
                    <a:ext uri="{FF2B5EF4-FFF2-40B4-BE49-F238E27FC236}">
                      <a16:creationId xmlns:a16="http://schemas.microsoft.com/office/drawing/2014/main" id="{E7A47464-5AE0-4367-B846-0BBB075101B6}"/>
                    </a:ext>
                  </a:extLst>
                </p:cNvPr>
                <p:cNvSpPr>
                  <a:spLocks/>
                </p:cNvSpPr>
                <p:nvPr/>
              </p:nvSpPr>
              <p:spPr bwMode="auto">
                <a:xfrm>
                  <a:off x="4150" y="2165"/>
                  <a:ext cx="643" cy="359"/>
                </a:xfrm>
                <a:custGeom>
                  <a:avLst/>
                  <a:gdLst>
                    <a:gd name="T0" fmla="*/ 321 w 643"/>
                    <a:gd name="T1" fmla="*/ 0 h 359"/>
                    <a:gd name="T2" fmla="*/ 355 w 643"/>
                    <a:gd name="T3" fmla="*/ 2 h 359"/>
                    <a:gd name="T4" fmla="*/ 387 w 643"/>
                    <a:gd name="T5" fmla="*/ 4 h 359"/>
                    <a:gd name="T6" fmla="*/ 416 w 643"/>
                    <a:gd name="T7" fmla="*/ 9 h 359"/>
                    <a:gd name="T8" fmla="*/ 446 w 643"/>
                    <a:gd name="T9" fmla="*/ 14 h 359"/>
                    <a:gd name="T10" fmla="*/ 474 w 643"/>
                    <a:gd name="T11" fmla="*/ 22 h 359"/>
                    <a:gd name="T12" fmla="*/ 501 w 643"/>
                    <a:gd name="T13" fmla="*/ 31 h 359"/>
                    <a:gd name="T14" fmla="*/ 525 w 643"/>
                    <a:gd name="T15" fmla="*/ 41 h 359"/>
                    <a:gd name="T16" fmla="*/ 549 w 643"/>
                    <a:gd name="T17" fmla="*/ 53 h 359"/>
                    <a:gd name="T18" fmla="*/ 569 w 643"/>
                    <a:gd name="T19" fmla="*/ 66 h 359"/>
                    <a:gd name="T20" fmla="*/ 588 w 643"/>
                    <a:gd name="T21" fmla="*/ 80 h 359"/>
                    <a:gd name="T22" fmla="*/ 604 w 643"/>
                    <a:gd name="T23" fmla="*/ 94 h 359"/>
                    <a:gd name="T24" fmla="*/ 617 w 643"/>
                    <a:gd name="T25" fmla="*/ 110 h 359"/>
                    <a:gd name="T26" fmla="*/ 628 w 643"/>
                    <a:gd name="T27" fmla="*/ 126 h 359"/>
                    <a:gd name="T28" fmla="*/ 636 w 643"/>
                    <a:gd name="T29" fmla="*/ 144 h 359"/>
                    <a:gd name="T30" fmla="*/ 641 w 643"/>
                    <a:gd name="T31" fmla="*/ 162 h 359"/>
                    <a:gd name="T32" fmla="*/ 643 w 643"/>
                    <a:gd name="T33" fmla="*/ 180 h 359"/>
                    <a:gd name="T34" fmla="*/ 641 w 643"/>
                    <a:gd name="T35" fmla="*/ 198 h 359"/>
                    <a:gd name="T36" fmla="*/ 636 w 643"/>
                    <a:gd name="T37" fmla="*/ 216 h 359"/>
                    <a:gd name="T38" fmla="*/ 628 w 643"/>
                    <a:gd name="T39" fmla="*/ 233 h 359"/>
                    <a:gd name="T40" fmla="*/ 617 w 643"/>
                    <a:gd name="T41" fmla="*/ 250 h 359"/>
                    <a:gd name="T42" fmla="*/ 604 w 643"/>
                    <a:gd name="T43" fmla="*/ 265 h 359"/>
                    <a:gd name="T44" fmla="*/ 588 w 643"/>
                    <a:gd name="T45" fmla="*/ 280 h 359"/>
                    <a:gd name="T46" fmla="*/ 569 w 643"/>
                    <a:gd name="T47" fmla="*/ 294 h 359"/>
                    <a:gd name="T48" fmla="*/ 549 w 643"/>
                    <a:gd name="T49" fmla="*/ 307 h 359"/>
                    <a:gd name="T50" fmla="*/ 525 w 643"/>
                    <a:gd name="T51" fmla="*/ 319 h 359"/>
                    <a:gd name="T52" fmla="*/ 501 w 643"/>
                    <a:gd name="T53" fmla="*/ 328 h 359"/>
                    <a:gd name="T54" fmla="*/ 474 w 643"/>
                    <a:gd name="T55" fmla="*/ 338 h 359"/>
                    <a:gd name="T56" fmla="*/ 446 w 643"/>
                    <a:gd name="T57" fmla="*/ 345 h 359"/>
                    <a:gd name="T58" fmla="*/ 416 w 643"/>
                    <a:gd name="T59" fmla="*/ 351 h 359"/>
                    <a:gd name="T60" fmla="*/ 387 w 643"/>
                    <a:gd name="T61" fmla="*/ 356 h 359"/>
                    <a:gd name="T62" fmla="*/ 355 w 643"/>
                    <a:gd name="T63" fmla="*/ 358 h 359"/>
                    <a:gd name="T64" fmla="*/ 321 w 643"/>
                    <a:gd name="T65" fmla="*/ 359 h 359"/>
                    <a:gd name="T66" fmla="*/ 0 w 643"/>
                    <a:gd name="T67" fmla="*/ 359 h 359"/>
                    <a:gd name="T68" fmla="*/ 0 w 643"/>
                    <a:gd name="T69" fmla="*/ 0 h 359"/>
                    <a:gd name="T70" fmla="*/ 321 w 643"/>
                    <a:gd name="T7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3" h="359">
                      <a:moveTo>
                        <a:pt x="321" y="0"/>
                      </a:moveTo>
                      <a:lnTo>
                        <a:pt x="355" y="2"/>
                      </a:lnTo>
                      <a:lnTo>
                        <a:pt x="387" y="4"/>
                      </a:lnTo>
                      <a:lnTo>
                        <a:pt x="416" y="9"/>
                      </a:lnTo>
                      <a:lnTo>
                        <a:pt x="446" y="14"/>
                      </a:lnTo>
                      <a:lnTo>
                        <a:pt x="474" y="22"/>
                      </a:lnTo>
                      <a:lnTo>
                        <a:pt x="501" y="31"/>
                      </a:lnTo>
                      <a:lnTo>
                        <a:pt x="525" y="41"/>
                      </a:lnTo>
                      <a:lnTo>
                        <a:pt x="549" y="53"/>
                      </a:lnTo>
                      <a:lnTo>
                        <a:pt x="569" y="66"/>
                      </a:lnTo>
                      <a:lnTo>
                        <a:pt x="588" y="80"/>
                      </a:lnTo>
                      <a:lnTo>
                        <a:pt x="604" y="94"/>
                      </a:lnTo>
                      <a:lnTo>
                        <a:pt x="617" y="110"/>
                      </a:lnTo>
                      <a:lnTo>
                        <a:pt x="628" y="126"/>
                      </a:lnTo>
                      <a:lnTo>
                        <a:pt x="636" y="144"/>
                      </a:lnTo>
                      <a:lnTo>
                        <a:pt x="641" y="162"/>
                      </a:lnTo>
                      <a:lnTo>
                        <a:pt x="643" y="180"/>
                      </a:lnTo>
                      <a:lnTo>
                        <a:pt x="641" y="198"/>
                      </a:lnTo>
                      <a:lnTo>
                        <a:pt x="636" y="216"/>
                      </a:lnTo>
                      <a:lnTo>
                        <a:pt x="628" y="233"/>
                      </a:lnTo>
                      <a:lnTo>
                        <a:pt x="617" y="250"/>
                      </a:lnTo>
                      <a:lnTo>
                        <a:pt x="604" y="265"/>
                      </a:lnTo>
                      <a:lnTo>
                        <a:pt x="588" y="280"/>
                      </a:lnTo>
                      <a:lnTo>
                        <a:pt x="569" y="294"/>
                      </a:lnTo>
                      <a:lnTo>
                        <a:pt x="549" y="307"/>
                      </a:lnTo>
                      <a:lnTo>
                        <a:pt x="525" y="319"/>
                      </a:lnTo>
                      <a:lnTo>
                        <a:pt x="501" y="328"/>
                      </a:lnTo>
                      <a:lnTo>
                        <a:pt x="474" y="338"/>
                      </a:lnTo>
                      <a:lnTo>
                        <a:pt x="446" y="345"/>
                      </a:lnTo>
                      <a:lnTo>
                        <a:pt x="416" y="351"/>
                      </a:lnTo>
                      <a:lnTo>
                        <a:pt x="387" y="356"/>
                      </a:lnTo>
                      <a:lnTo>
                        <a:pt x="355" y="358"/>
                      </a:lnTo>
                      <a:lnTo>
                        <a:pt x="321" y="359"/>
                      </a:lnTo>
                      <a:lnTo>
                        <a:pt x="0" y="359"/>
                      </a:lnTo>
                      <a:lnTo>
                        <a:pt x="0" y="0"/>
                      </a:lnTo>
                      <a:lnTo>
                        <a:pt x="321"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537610" name="Freeform 10">
                  <a:extLst>
                    <a:ext uri="{FF2B5EF4-FFF2-40B4-BE49-F238E27FC236}">
                      <a16:creationId xmlns:a16="http://schemas.microsoft.com/office/drawing/2014/main" id="{41CF3BDF-2114-41FE-905A-761766360D75}"/>
                    </a:ext>
                  </a:extLst>
                </p:cNvPr>
                <p:cNvSpPr>
                  <a:spLocks/>
                </p:cNvSpPr>
                <p:nvPr/>
              </p:nvSpPr>
              <p:spPr bwMode="auto">
                <a:xfrm>
                  <a:off x="4141" y="2157"/>
                  <a:ext cx="660" cy="376"/>
                </a:xfrm>
                <a:custGeom>
                  <a:avLst/>
                  <a:gdLst>
                    <a:gd name="T0" fmla="*/ 396 w 660"/>
                    <a:gd name="T1" fmla="*/ 21 h 376"/>
                    <a:gd name="T2" fmla="*/ 452 w 660"/>
                    <a:gd name="T3" fmla="*/ 31 h 376"/>
                    <a:gd name="T4" fmla="*/ 507 w 660"/>
                    <a:gd name="T5" fmla="*/ 47 h 376"/>
                    <a:gd name="T6" fmla="*/ 555 w 660"/>
                    <a:gd name="T7" fmla="*/ 69 h 376"/>
                    <a:gd name="T8" fmla="*/ 591 w 660"/>
                    <a:gd name="T9" fmla="*/ 94 h 376"/>
                    <a:gd name="T10" fmla="*/ 621 w 660"/>
                    <a:gd name="T11" fmla="*/ 124 h 376"/>
                    <a:gd name="T12" fmla="*/ 629 w 660"/>
                    <a:gd name="T13" fmla="*/ 138 h 376"/>
                    <a:gd name="T14" fmla="*/ 642 w 660"/>
                    <a:gd name="T15" fmla="*/ 172 h 376"/>
                    <a:gd name="T16" fmla="*/ 642 w 660"/>
                    <a:gd name="T17" fmla="*/ 205 h 376"/>
                    <a:gd name="T18" fmla="*/ 629 w 660"/>
                    <a:gd name="T19" fmla="*/ 238 h 376"/>
                    <a:gd name="T20" fmla="*/ 607 w 660"/>
                    <a:gd name="T21" fmla="*/ 268 h 376"/>
                    <a:gd name="T22" fmla="*/ 575 w 660"/>
                    <a:gd name="T23" fmla="*/ 295 h 376"/>
                    <a:gd name="T24" fmla="*/ 555 w 660"/>
                    <a:gd name="T25" fmla="*/ 308 h 376"/>
                    <a:gd name="T26" fmla="*/ 507 w 660"/>
                    <a:gd name="T27" fmla="*/ 329 h 376"/>
                    <a:gd name="T28" fmla="*/ 452 w 660"/>
                    <a:gd name="T29" fmla="*/ 346 h 376"/>
                    <a:gd name="T30" fmla="*/ 396 w 660"/>
                    <a:gd name="T31" fmla="*/ 356 h 376"/>
                    <a:gd name="T32" fmla="*/ 330 w 660"/>
                    <a:gd name="T33" fmla="*/ 359 h 376"/>
                    <a:gd name="T34" fmla="*/ 17 w 660"/>
                    <a:gd name="T35" fmla="*/ 17 h 376"/>
                    <a:gd name="T36" fmla="*/ 364 w 660"/>
                    <a:gd name="T37" fmla="*/ 18 h 376"/>
                    <a:gd name="T38" fmla="*/ 9 w 660"/>
                    <a:gd name="T39" fmla="*/ 0 h 376"/>
                    <a:gd name="T40" fmla="*/ 0 w 660"/>
                    <a:gd name="T41" fmla="*/ 8 h 376"/>
                    <a:gd name="T42" fmla="*/ 0 w 660"/>
                    <a:gd name="T43" fmla="*/ 376 h 376"/>
                    <a:gd name="T44" fmla="*/ 330 w 660"/>
                    <a:gd name="T45" fmla="*/ 376 h 376"/>
                    <a:gd name="T46" fmla="*/ 396 w 660"/>
                    <a:gd name="T47" fmla="*/ 373 h 376"/>
                    <a:gd name="T48" fmla="*/ 430 w 660"/>
                    <a:gd name="T49" fmla="*/ 367 h 376"/>
                    <a:gd name="T50" fmla="*/ 487 w 660"/>
                    <a:gd name="T51" fmla="*/ 354 h 376"/>
                    <a:gd name="T52" fmla="*/ 539 w 660"/>
                    <a:gd name="T53" fmla="*/ 334 h 376"/>
                    <a:gd name="T54" fmla="*/ 581 w 660"/>
                    <a:gd name="T55" fmla="*/ 311 h 376"/>
                    <a:gd name="T56" fmla="*/ 603 w 660"/>
                    <a:gd name="T57" fmla="*/ 295 h 376"/>
                    <a:gd name="T58" fmla="*/ 633 w 660"/>
                    <a:gd name="T59" fmla="*/ 264 h 376"/>
                    <a:gd name="T60" fmla="*/ 645 w 660"/>
                    <a:gd name="T61" fmla="*/ 244 h 376"/>
                    <a:gd name="T62" fmla="*/ 658 w 660"/>
                    <a:gd name="T63" fmla="*/ 209 h 376"/>
                    <a:gd name="T64" fmla="*/ 659 w 660"/>
                    <a:gd name="T65" fmla="*/ 206 h 376"/>
                    <a:gd name="T66" fmla="*/ 659 w 660"/>
                    <a:gd name="T67" fmla="*/ 170 h 376"/>
                    <a:gd name="T68" fmla="*/ 654 w 660"/>
                    <a:gd name="T69" fmla="*/ 148 h 376"/>
                    <a:gd name="T70" fmla="*/ 635 w 660"/>
                    <a:gd name="T71" fmla="*/ 115 h 376"/>
                    <a:gd name="T72" fmla="*/ 620 w 660"/>
                    <a:gd name="T73" fmla="*/ 97 h 376"/>
                    <a:gd name="T74" fmla="*/ 585 w 660"/>
                    <a:gd name="T75" fmla="*/ 68 h 376"/>
                    <a:gd name="T76" fmla="*/ 561 w 660"/>
                    <a:gd name="T77" fmla="*/ 53 h 376"/>
                    <a:gd name="T78" fmla="*/ 513 w 660"/>
                    <a:gd name="T79" fmla="*/ 31 h 376"/>
                    <a:gd name="T80" fmla="*/ 459 w 660"/>
                    <a:gd name="T81" fmla="*/ 15 h 376"/>
                    <a:gd name="T82" fmla="*/ 427 w 660"/>
                    <a:gd name="T83" fmla="*/ 8 h 376"/>
                    <a:gd name="T84" fmla="*/ 364 w 660"/>
                    <a:gd name="T85" fmla="*/ 1 h 376"/>
                    <a:gd name="T86" fmla="*/ 364 w 660"/>
                    <a:gd name="T87" fmla="*/ 1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0" h="376">
                      <a:moveTo>
                        <a:pt x="364" y="18"/>
                      </a:moveTo>
                      <a:lnTo>
                        <a:pt x="396" y="21"/>
                      </a:lnTo>
                      <a:lnTo>
                        <a:pt x="424" y="26"/>
                      </a:lnTo>
                      <a:lnTo>
                        <a:pt x="452" y="31"/>
                      </a:lnTo>
                      <a:lnTo>
                        <a:pt x="481" y="38"/>
                      </a:lnTo>
                      <a:lnTo>
                        <a:pt x="507" y="47"/>
                      </a:lnTo>
                      <a:lnTo>
                        <a:pt x="532" y="58"/>
                      </a:lnTo>
                      <a:lnTo>
                        <a:pt x="555" y="69"/>
                      </a:lnTo>
                      <a:lnTo>
                        <a:pt x="574" y="81"/>
                      </a:lnTo>
                      <a:lnTo>
                        <a:pt x="591" y="94"/>
                      </a:lnTo>
                      <a:lnTo>
                        <a:pt x="607" y="109"/>
                      </a:lnTo>
                      <a:lnTo>
                        <a:pt x="621" y="124"/>
                      </a:lnTo>
                      <a:lnTo>
                        <a:pt x="621" y="124"/>
                      </a:lnTo>
                      <a:lnTo>
                        <a:pt x="629" y="138"/>
                      </a:lnTo>
                      <a:lnTo>
                        <a:pt x="638" y="155"/>
                      </a:lnTo>
                      <a:lnTo>
                        <a:pt x="642" y="172"/>
                      </a:lnTo>
                      <a:lnTo>
                        <a:pt x="643" y="188"/>
                      </a:lnTo>
                      <a:lnTo>
                        <a:pt x="642" y="205"/>
                      </a:lnTo>
                      <a:lnTo>
                        <a:pt x="638" y="221"/>
                      </a:lnTo>
                      <a:lnTo>
                        <a:pt x="629" y="238"/>
                      </a:lnTo>
                      <a:lnTo>
                        <a:pt x="620" y="254"/>
                      </a:lnTo>
                      <a:lnTo>
                        <a:pt x="607" y="268"/>
                      </a:lnTo>
                      <a:lnTo>
                        <a:pt x="591" y="283"/>
                      </a:lnTo>
                      <a:lnTo>
                        <a:pt x="575" y="295"/>
                      </a:lnTo>
                      <a:lnTo>
                        <a:pt x="575" y="295"/>
                      </a:lnTo>
                      <a:lnTo>
                        <a:pt x="555" y="308"/>
                      </a:lnTo>
                      <a:lnTo>
                        <a:pt x="532" y="318"/>
                      </a:lnTo>
                      <a:lnTo>
                        <a:pt x="507" y="329"/>
                      </a:lnTo>
                      <a:lnTo>
                        <a:pt x="481" y="338"/>
                      </a:lnTo>
                      <a:lnTo>
                        <a:pt x="452" y="346"/>
                      </a:lnTo>
                      <a:lnTo>
                        <a:pt x="424" y="351"/>
                      </a:lnTo>
                      <a:lnTo>
                        <a:pt x="396" y="356"/>
                      </a:lnTo>
                      <a:lnTo>
                        <a:pt x="364" y="358"/>
                      </a:lnTo>
                      <a:lnTo>
                        <a:pt x="330" y="359"/>
                      </a:lnTo>
                      <a:lnTo>
                        <a:pt x="17" y="359"/>
                      </a:lnTo>
                      <a:lnTo>
                        <a:pt x="17" y="17"/>
                      </a:lnTo>
                      <a:lnTo>
                        <a:pt x="330" y="17"/>
                      </a:lnTo>
                      <a:lnTo>
                        <a:pt x="364" y="18"/>
                      </a:lnTo>
                      <a:lnTo>
                        <a:pt x="330" y="0"/>
                      </a:lnTo>
                      <a:lnTo>
                        <a:pt x="9" y="0"/>
                      </a:lnTo>
                      <a:lnTo>
                        <a:pt x="0" y="0"/>
                      </a:lnTo>
                      <a:lnTo>
                        <a:pt x="0" y="8"/>
                      </a:lnTo>
                      <a:lnTo>
                        <a:pt x="0" y="367"/>
                      </a:lnTo>
                      <a:lnTo>
                        <a:pt x="0" y="376"/>
                      </a:lnTo>
                      <a:lnTo>
                        <a:pt x="9" y="376"/>
                      </a:lnTo>
                      <a:lnTo>
                        <a:pt x="330" y="376"/>
                      </a:lnTo>
                      <a:lnTo>
                        <a:pt x="364" y="375"/>
                      </a:lnTo>
                      <a:lnTo>
                        <a:pt x="396" y="373"/>
                      </a:lnTo>
                      <a:lnTo>
                        <a:pt x="427" y="368"/>
                      </a:lnTo>
                      <a:lnTo>
                        <a:pt x="430" y="367"/>
                      </a:lnTo>
                      <a:lnTo>
                        <a:pt x="459" y="362"/>
                      </a:lnTo>
                      <a:lnTo>
                        <a:pt x="487" y="354"/>
                      </a:lnTo>
                      <a:lnTo>
                        <a:pt x="513" y="345"/>
                      </a:lnTo>
                      <a:lnTo>
                        <a:pt x="539" y="334"/>
                      </a:lnTo>
                      <a:lnTo>
                        <a:pt x="561" y="324"/>
                      </a:lnTo>
                      <a:lnTo>
                        <a:pt x="581" y="311"/>
                      </a:lnTo>
                      <a:lnTo>
                        <a:pt x="585" y="309"/>
                      </a:lnTo>
                      <a:lnTo>
                        <a:pt x="603" y="295"/>
                      </a:lnTo>
                      <a:lnTo>
                        <a:pt x="619" y="280"/>
                      </a:lnTo>
                      <a:lnTo>
                        <a:pt x="633" y="264"/>
                      </a:lnTo>
                      <a:lnTo>
                        <a:pt x="635" y="262"/>
                      </a:lnTo>
                      <a:lnTo>
                        <a:pt x="645" y="244"/>
                      </a:lnTo>
                      <a:lnTo>
                        <a:pt x="654" y="227"/>
                      </a:lnTo>
                      <a:lnTo>
                        <a:pt x="658" y="209"/>
                      </a:lnTo>
                      <a:lnTo>
                        <a:pt x="659" y="206"/>
                      </a:lnTo>
                      <a:lnTo>
                        <a:pt x="659" y="206"/>
                      </a:lnTo>
                      <a:lnTo>
                        <a:pt x="660" y="188"/>
                      </a:lnTo>
                      <a:lnTo>
                        <a:pt x="659" y="170"/>
                      </a:lnTo>
                      <a:lnTo>
                        <a:pt x="658" y="167"/>
                      </a:lnTo>
                      <a:lnTo>
                        <a:pt x="654" y="148"/>
                      </a:lnTo>
                      <a:lnTo>
                        <a:pt x="645" y="131"/>
                      </a:lnTo>
                      <a:lnTo>
                        <a:pt x="635" y="115"/>
                      </a:lnTo>
                      <a:lnTo>
                        <a:pt x="634" y="112"/>
                      </a:lnTo>
                      <a:lnTo>
                        <a:pt x="620" y="97"/>
                      </a:lnTo>
                      <a:lnTo>
                        <a:pt x="604" y="82"/>
                      </a:lnTo>
                      <a:lnTo>
                        <a:pt x="585" y="68"/>
                      </a:lnTo>
                      <a:lnTo>
                        <a:pt x="581" y="66"/>
                      </a:lnTo>
                      <a:lnTo>
                        <a:pt x="561" y="53"/>
                      </a:lnTo>
                      <a:lnTo>
                        <a:pt x="539" y="42"/>
                      </a:lnTo>
                      <a:lnTo>
                        <a:pt x="513" y="31"/>
                      </a:lnTo>
                      <a:lnTo>
                        <a:pt x="487" y="22"/>
                      </a:lnTo>
                      <a:lnTo>
                        <a:pt x="459" y="15"/>
                      </a:lnTo>
                      <a:lnTo>
                        <a:pt x="430" y="8"/>
                      </a:lnTo>
                      <a:lnTo>
                        <a:pt x="427" y="8"/>
                      </a:lnTo>
                      <a:lnTo>
                        <a:pt x="396" y="4"/>
                      </a:lnTo>
                      <a:lnTo>
                        <a:pt x="364" y="1"/>
                      </a:lnTo>
                      <a:lnTo>
                        <a:pt x="330" y="0"/>
                      </a:lnTo>
                      <a:lnTo>
                        <a:pt x="36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sp>
            <p:nvSpPr>
              <p:cNvPr id="537611" name="Rectangle 11">
                <a:extLst>
                  <a:ext uri="{FF2B5EF4-FFF2-40B4-BE49-F238E27FC236}">
                    <a16:creationId xmlns:a16="http://schemas.microsoft.com/office/drawing/2014/main" id="{F2E6C956-3E5D-48D5-A6B0-AFEEE8249F51}"/>
                  </a:ext>
                </a:extLst>
              </p:cNvPr>
              <p:cNvSpPr>
                <a:spLocks noChangeArrowheads="1"/>
              </p:cNvSpPr>
              <p:nvPr/>
            </p:nvSpPr>
            <p:spPr bwMode="auto">
              <a:xfrm>
                <a:off x="4136" y="1999"/>
                <a:ext cx="17" cy="7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537612" name="Rectangle 12">
                <a:extLst>
                  <a:ext uri="{FF2B5EF4-FFF2-40B4-BE49-F238E27FC236}">
                    <a16:creationId xmlns:a16="http://schemas.microsoft.com/office/drawing/2014/main" id="{B914EDD1-3475-40D8-8251-0489397D833A}"/>
                  </a:ext>
                </a:extLst>
              </p:cNvPr>
              <p:cNvSpPr>
                <a:spLocks noChangeArrowheads="1"/>
              </p:cNvSpPr>
              <p:nvPr/>
            </p:nvSpPr>
            <p:spPr bwMode="auto">
              <a:xfrm>
                <a:off x="4467" y="2524"/>
                <a:ext cx="17" cy="1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537613" name="Freeform 13">
                <a:extLst>
                  <a:ext uri="{FF2B5EF4-FFF2-40B4-BE49-F238E27FC236}">
                    <a16:creationId xmlns:a16="http://schemas.microsoft.com/office/drawing/2014/main" id="{AE8EB901-1427-40F8-AF57-DBEF2634E0D5}"/>
                  </a:ext>
                </a:extLst>
              </p:cNvPr>
              <p:cNvSpPr>
                <a:spLocks/>
              </p:cNvSpPr>
              <p:nvPr/>
            </p:nvSpPr>
            <p:spPr bwMode="auto">
              <a:xfrm>
                <a:off x="4682" y="2029"/>
                <a:ext cx="160" cy="198"/>
              </a:xfrm>
              <a:custGeom>
                <a:avLst/>
                <a:gdLst>
                  <a:gd name="T0" fmla="*/ 0 w 160"/>
                  <a:gd name="T1" fmla="*/ 188 h 198"/>
                  <a:gd name="T2" fmla="*/ 13 w 160"/>
                  <a:gd name="T3" fmla="*/ 198 h 198"/>
                  <a:gd name="T4" fmla="*/ 160 w 160"/>
                  <a:gd name="T5" fmla="*/ 10 h 198"/>
                  <a:gd name="T6" fmla="*/ 147 w 160"/>
                  <a:gd name="T7" fmla="*/ 0 h 198"/>
                  <a:gd name="T8" fmla="*/ 0 w 160"/>
                  <a:gd name="T9" fmla="*/ 188 h 198"/>
                </a:gdLst>
                <a:ahLst/>
                <a:cxnLst>
                  <a:cxn ang="0">
                    <a:pos x="T0" y="T1"/>
                  </a:cxn>
                  <a:cxn ang="0">
                    <a:pos x="T2" y="T3"/>
                  </a:cxn>
                  <a:cxn ang="0">
                    <a:pos x="T4" y="T5"/>
                  </a:cxn>
                  <a:cxn ang="0">
                    <a:pos x="T6" y="T7"/>
                  </a:cxn>
                  <a:cxn ang="0">
                    <a:pos x="T8" y="T9"/>
                  </a:cxn>
                </a:cxnLst>
                <a:rect l="0" t="0" r="r" b="b"/>
                <a:pathLst>
                  <a:path w="160" h="198">
                    <a:moveTo>
                      <a:pt x="0" y="188"/>
                    </a:moveTo>
                    <a:lnTo>
                      <a:pt x="13" y="198"/>
                    </a:lnTo>
                    <a:lnTo>
                      <a:pt x="160" y="10"/>
                    </a:lnTo>
                    <a:lnTo>
                      <a:pt x="147" y="0"/>
                    </a:lnTo>
                    <a:lnTo>
                      <a:pt x="0" y="1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537614" name="Freeform 14">
                <a:extLst>
                  <a:ext uri="{FF2B5EF4-FFF2-40B4-BE49-F238E27FC236}">
                    <a16:creationId xmlns:a16="http://schemas.microsoft.com/office/drawing/2014/main" id="{7943B736-A3B0-46EA-A98B-4013720E222C}"/>
                  </a:ext>
                </a:extLst>
              </p:cNvPr>
              <p:cNvSpPr>
                <a:spLocks/>
              </p:cNvSpPr>
              <p:nvPr/>
            </p:nvSpPr>
            <p:spPr bwMode="auto">
              <a:xfrm>
                <a:off x="4673" y="2485"/>
                <a:ext cx="227" cy="99"/>
              </a:xfrm>
              <a:custGeom>
                <a:avLst/>
                <a:gdLst>
                  <a:gd name="T0" fmla="*/ 7 w 227"/>
                  <a:gd name="T1" fmla="*/ 0 h 99"/>
                  <a:gd name="T2" fmla="*/ 0 w 227"/>
                  <a:gd name="T3" fmla="*/ 16 h 99"/>
                  <a:gd name="T4" fmla="*/ 220 w 227"/>
                  <a:gd name="T5" fmla="*/ 99 h 99"/>
                  <a:gd name="T6" fmla="*/ 227 w 227"/>
                  <a:gd name="T7" fmla="*/ 83 h 99"/>
                  <a:gd name="T8" fmla="*/ 7 w 227"/>
                  <a:gd name="T9" fmla="*/ 0 h 99"/>
                </a:gdLst>
                <a:ahLst/>
                <a:cxnLst>
                  <a:cxn ang="0">
                    <a:pos x="T0" y="T1"/>
                  </a:cxn>
                  <a:cxn ang="0">
                    <a:pos x="T2" y="T3"/>
                  </a:cxn>
                  <a:cxn ang="0">
                    <a:pos x="T4" y="T5"/>
                  </a:cxn>
                  <a:cxn ang="0">
                    <a:pos x="T6" y="T7"/>
                  </a:cxn>
                  <a:cxn ang="0">
                    <a:pos x="T8" y="T9"/>
                  </a:cxn>
                </a:cxnLst>
                <a:rect l="0" t="0" r="r" b="b"/>
                <a:pathLst>
                  <a:path w="227" h="99">
                    <a:moveTo>
                      <a:pt x="7" y="0"/>
                    </a:moveTo>
                    <a:lnTo>
                      <a:pt x="0" y="16"/>
                    </a:lnTo>
                    <a:lnTo>
                      <a:pt x="220" y="99"/>
                    </a:lnTo>
                    <a:lnTo>
                      <a:pt x="227" y="83"/>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537615" name="Rectangle 15">
                <a:extLst>
                  <a:ext uri="{FF2B5EF4-FFF2-40B4-BE49-F238E27FC236}">
                    <a16:creationId xmlns:a16="http://schemas.microsoft.com/office/drawing/2014/main" id="{9409AE52-D025-47FC-963B-208816EFB24F}"/>
                  </a:ext>
                </a:extLst>
              </p:cNvPr>
              <p:cNvSpPr>
                <a:spLocks noChangeArrowheads="1"/>
              </p:cNvSpPr>
              <p:nvPr/>
            </p:nvSpPr>
            <p:spPr bwMode="auto">
              <a:xfrm>
                <a:off x="4822" y="2275"/>
                <a:ext cx="13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altLang="it-IT" sz="1500" b="1">
                    <a:solidFill>
                      <a:srgbClr val="FFFFFF"/>
                    </a:solidFill>
                    <a:latin typeface="Arial" panose="020B0604020202020204" pitchFamily="34" charset="0"/>
                  </a:rPr>
                  <a:t>17</a:t>
                </a:r>
                <a:endParaRPr lang="it-IT" altLang="it-IT" sz="4400" b="1">
                  <a:latin typeface="Arial" panose="020B0604020202020204" pitchFamily="34" charset="0"/>
                </a:endParaRPr>
              </a:p>
            </p:txBody>
          </p:sp>
        </p:grpSp>
        <p:grpSp>
          <p:nvGrpSpPr>
            <p:cNvPr id="537616" name="Group 16">
              <a:extLst>
                <a:ext uri="{FF2B5EF4-FFF2-40B4-BE49-F238E27FC236}">
                  <a16:creationId xmlns:a16="http://schemas.microsoft.com/office/drawing/2014/main" id="{E12274A9-BD00-4AEA-8F46-8F95BF21A9A3}"/>
                </a:ext>
              </a:extLst>
            </p:cNvPr>
            <p:cNvGrpSpPr>
              <a:grpSpLocks/>
            </p:cNvGrpSpPr>
            <p:nvPr/>
          </p:nvGrpSpPr>
          <p:grpSpPr bwMode="auto">
            <a:xfrm>
              <a:off x="1448" y="1943"/>
              <a:ext cx="803" cy="806"/>
              <a:chOff x="1448" y="1943"/>
              <a:chExt cx="803" cy="806"/>
            </a:xfrm>
          </p:grpSpPr>
          <p:sp>
            <p:nvSpPr>
              <p:cNvPr id="537617" name="Oval 17">
                <a:extLst>
                  <a:ext uri="{FF2B5EF4-FFF2-40B4-BE49-F238E27FC236}">
                    <a16:creationId xmlns:a16="http://schemas.microsoft.com/office/drawing/2014/main" id="{13DAA8B5-3F43-4929-8473-1E7FFFF7EAE1}"/>
                  </a:ext>
                </a:extLst>
              </p:cNvPr>
              <p:cNvSpPr>
                <a:spLocks noChangeArrowheads="1"/>
              </p:cNvSpPr>
              <p:nvPr/>
            </p:nvSpPr>
            <p:spPr bwMode="auto">
              <a:xfrm>
                <a:off x="1690" y="2176"/>
                <a:ext cx="318" cy="34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537618" name="Oval 18">
                <a:extLst>
                  <a:ext uri="{FF2B5EF4-FFF2-40B4-BE49-F238E27FC236}">
                    <a16:creationId xmlns:a16="http://schemas.microsoft.com/office/drawing/2014/main" id="{9760C93A-E353-4373-97FA-1690167629CF}"/>
                  </a:ext>
                </a:extLst>
              </p:cNvPr>
              <p:cNvSpPr>
                <a:spLocks noChangeArrowheads="1"/>
              </p:cNvSpPr>
              <p:nvPr/>
            </p:nvSpPr>
            <p:spPr bwMode="auto">
              <a:xfrm>
                <a:off x="1682" y="2168"/>
                <a:ext cx="335" cy="356"/>
              </a:xfrm>
              <a:prstGeom prst="ellipse">
                <a:avLst/>
              </a:pr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nvGrpSpPr>
              <p:cNvPr id="537619" name="Group 19">
                <a:extLst>
                  <a:ext uri="{FF2B5EF4-FFF2-40B4-BE49-F238E27FC236}">
                    <a16:creationId xmlns:a16="http://schemas.microsoft.com/office/drawing/2014/main" id="{211C3200-F0ED-4486-9826-6A656CDA4F4D}"/>
                  </a:ext>
                </a:extLst>
              </p:cNvPr>
              <p:cNvGrpSpPr>
                <a:grpSpLocks/>
              </p:cNvGrpSpPr>
              <p:nvPr/>
            </p:nvGrpSpPr>
            <p:grpSpPr bwMode="auto">
              <a:xfrm>
                <a:off x="1448" y="1943"/>
                <a:ext cx="803" cy="806"/>
                <a:chOff x="1448" y="1943"/>
                <a:chExt cx="803" cy="806"/>
              </a:xfrm>
            </p:grpSpPr>
            <p:sp>
              <p:nvSpPr>
                <p:cNvPr id="537620" name="Oval 20">
                  <a:extLst>
                    <a:ext uri="{FF2B5EF4-FFF2-40B4-BE49-F238E27FC236}">
                      <a16:creationId xmlns:a16="http://schemas.microsoft.com/office/drawing/2014/main" id="{0EE843B9-4469-4DEA-8263-ABFA08234723}"/>
                    </a:ext>
                  </a:extLst>
                </p:cNvPr>
                <p:cNvSpPr>
                  <a:spLocks noChangeArrowheads="1"/>
                </p:cNvSpPr>
                <p:nvPr/>
              </p:nvSpPr>
              <p:spPr bwMode="auto">
                <a:xfrm>
                  <a:off x="1465" y="1960"/>
                  <a:ext cx="769" cy="77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537621" name="Oval 21">
                  <a:extLst>
                    <a:ext uri="{FF2B5EF4-FFF2-40B4-BE49-F238E27FC236}">
                      <a16:creationId xmlns:a16="http://schemas.microsoft.com/office/drawing/2014/main" id="{0FB51D26-0D15-42AA-8CCE-26A7FBF6460D}"/>
                    </a:ext>
                  </a:extLst>
                </p:cNvPr>
                <p:cNvSpPr>
                  <a:spLocks noChangeArrowheads="1"/>
                </p:cNvSpPr>
                <p:nvPr/>
              </p:nvSpPr>
              <p:spPr bwMode="auto">
                <a:xfrm>
                  <a:off x="1448" y="1943"/>
                  <a:ext cx="803" cy="806"/>
                </a:xfrm>
                <a:prstGeom prst="ellipse">
                  <a:avLst/>
                </a:prstGeom>
                <a:noFill/>
                <a:ln w="269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537622" name="Rectangle 22">
                  <a:extLst>
                    <a:ext uri="{FF2B5EF4-FFF2-40B4-BE49-F238E27FC236}">
                      <a16:creationId xmlns:a16="http://schemas.microsoft.com/office/drawing/2014/main" id="{3616F910-1D74-459B-8D18-28F6E89BB0B0}"/>
                    </a:ext>
                  </a:extLst>
                </p:cNvPr>
                <p:cNvSpPr>
                  <a:spLocks noChangeArrowheads="1"/>
                </p:cNvSpPr>
                <p:nvPr/>
              </p:nvSpPr>
              <p:spPr bwMode="auto">
                <a:xfrm>
                  <a:off x="1468" y="2328"/>
                  <a:ext cx="762"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537623" name="Freeform 23">
                  <a:extLst>
                    <a:ext uri="{FF2B5EF4-FFF2-40B4-BE49-F238E27FC236}">
                      <a16:creationId xmlns:a16="http://schemas.microsoft.com/office/drawing/2014/main" id="{1FA4D359-AD11-4867-B1AD-3DFFC786FCEA}"/>
                    </a:ext>
                  </a:extLst>
                </p:cNvPr>
                <p:cNvSpPr>
                  <a:spLocks/>
                </p:cNvSpPr>
                <p:nvPr/>
              </p:nvSpPr>
              <p:spPr bwMode="auto">
                <a:xfrm>
                  <a:off x="1610" y="2010"/>
                  <a:ext cx="456" cy="661"/>
                </a:xfrm>
                <a:custGeom>
                  <a:avLst/>
                  <a:gdLst>
                    <a:gd name="T0" fmla="*/ 456 w 456"/>
                    <a:gd name="T1" fmla="*/ 9 h 661"/>
                    <a:gd name="T2" fmla="*/ 442 w 456"/>
                    <a:gd name="T3" fmla="*/ 0 h 661"/>
                    <a:gd name="T4" fmla="*/ 0 w 456"/>
                    <a:gd name="T5" fmla="*/ 651 h 661"/>
                    <a:gd name="T6" fmla="*/ 14 w 456"/>
                    <a:gd name="T7" fmla="*/ 661 h 661"/>
                    <a:gd name="T8" fmla="*/ 456 w 456"/>
                    <a:gd name="T9" fmla="*/ 9 h 661"/>
                  </a:gdLst>
                  <a:ahLst/>
                  <a:cxnLst>
                    <a:cxn ang="0">
                      <a:pos x="T0" y="T1"/>
                    </a:cxn>
                    <a:cxn ang="0">
                      <a:pos x="T2" y="T3"/>
                    </a:cxn>
                    <a:cxn ang="0">
                      <a:pos x="T4" y="T5"/>
                    </a:cxn>
                    <a:cxn ang="0">
                      <a:pos x="T6" y="T7"/>
                    </a:cxn>
                    <a:cxn ang="0">
                      <a:pos x="T8" y="T9"/>
                    </a:cxn>
                  </a:cxnLst>
                  <a:rect l="0" t="0" r="r" b="b"/>
                  <a:pathLst>
                    <a:path w="456" h="661">
                      <a:moveTo>
                        <a:pt x="456" y="9"/>
                      </a:moveTo>
                      <a:lnTo>
                        <a:pt x="442" y="0"/>
                      </a:lnTo>
                      <a:lnTo>
                        <a:pt x="0" y="651"/>
                      </a:lnTo>
                      <a:lnTo>
                        <a:pt x="14" y="661"/>
                      </a:lnTo>
                      <a:lnTo>
                        <a:pt x="45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537624" name="Freeform 24">
                  <a:extLst>
                    <a:ext uri="{FF2B5EF4-FFF2-40B4-BE49-F238E27FC236}">
                      <a16:creationId xmlns:a16="http://schemas.microsoft.com/office/drawing/2014/main" id="{A2D050E1-FE36-4872-8AF3-7A2DD72FFEC4}"/>
                    </a:ext>
                  </a:extLst>
                </p:cNvPr>
                <p:cNvSpPr>
                  <a:spLocks/>
                </p:cNvSpPr>
                <p:nvPr/>
              </p:nvSpPr>
              <p:spPr bwMode="auto">
                <a:xfrm>
                  <a:off x="1622" y="2027"/>
                  <a:ext cx="448" cy="644"/>
                </a:xfrm>
                <a:custGeom>
                  <a:avLst/>
                  <a:gdLst>
                    <a:gd name="T0" fmla="*/ 14 w 448"/>
                    <a:gd name="T1" fmla="*/ 0 h 644"/>
                    <a:gd name="T2" fmla="*/ 0 w 448"/>
                    <a:gd name="T3" fmla="*/ 9 h 644"/>
                    <a:gd name="T4" fmla="*/ 435 w 448"/>
                    <a:gd name="T5" fmla="*/ 644 h 644"/>
                    <a:gd name="T6" fmla="*/ 448 w 448"/>
                    <a:gd name="T7" fmla="*/ 634 h 644"/>
                    <a:gd name="T8" fmla="*/ 14 w 448"/>
                    <a:gd name="T9" fmla="*/ 0 h 644"/>
                  </a:gdLst>
                  <a:ahLst/>
                  <a:cxnLst>
                    <a:cxn ang="0">
                      <a:pos x="T0" y="T1"/>
                    </a:cxn>
                    <a:cxn ang="0">
                      <a:pos x="T2" y="T3"/>
                    </a:cxn>
                    <a:cxn ang="0">
                      <a:pos x="T4" y="T5"/>
                    </a:cxn>
                    <a:cxn ang="0">
                      <a:pos x="T6" y="T7"/>
                    </a:cxn>
                    <a:cxn ang="0">
                      <a:pos x="T8" y="T9"/>
                    </a:cxn>
                  </a:cxnLst>
                  <a:rect l="0" t="0" r="r" b="b"/>
                  <a:pathLst>
                    <a:path w="448" h="644">
                      <a:moveTo>
                        <a:pt x="14" y="0"/>
                      </a:moveTo>
                      <a:lnTo>
                        <a:pt x="0" y="9"/>
                      </a:lnTo>
                      <a:lnTo>
                        <a:pt x="435" y="644"/>
                      </a:lnTo>
                      <a:lnTo>
                        <a:pt x="448" y="634"/>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537625" name="Oval 25">
                  <a:extLst>
                    <a:ext uri="{FF2B5EF4-FFF2-40B4-BE49-F238E27FC236}">
                      <a16:creationId xmlns:a16="http://schemas.microsoft.com/office/drawing/2014/main" id="{D5949096-78E2-46D0-9EAD-338FC22B70D9}"/>
                    </a:ext>
                  </a:extLst>
                </p:cNvPr>
                <p:cNvSpPr>
                  <a:spLocks noChangeArrowheads="1"/>
                </p:cNvSpPr>
                <p:nvPr/>
              </p:nvSpPr>
              <p:spPr bwMode="auto">
                <a:xfrm>
                  <a:off x="1684" y="2185"/>
                  <a:ext cx="331" cy="322"/>
                </a:xfrm>
                <a:prstGeom prst="ellipse">
                  <a:avLst/>
                </a:pr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537626" name="Oval 26">
                  <a:extLst>
                    <a:ext uri="{FF2B5EF4-FFF2-40B4-BE49-F238E27FC236}">
                      <a16:creationId xmlns:a16="http://schemas.microsoft.com/office/drawing/2014/main" id="{0C9981CD-56CB-4A02-9B0E-B721ADCD211B}"/>
                    </a:ext>
                  </a:extLst>
                </p:cNvPr>
                <p:cNvSpPr>
                  <a:spLocks noChangeArrowheads="1"/>
                </p:cNvSpPr>
                <p:nvPr/>
              </p:nvSpPr>
              <p:spPr bwMode="auto">
                <a:xfrm>
                  <a:off x="1667" y="2168"/>
                  <a:ext cx="365" cy="356"/>
                </a:xfrm>
                <a:prstGeom prst="ellipse">
                  <a:avLst/>
                </a:prstGeom>
                <a:noFill/>
                <a:ln w="269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537627" name="Rectangle 27">
                <a:extLst>
                  <a:ext uri="{FF2B5EF4-FFF2-40B4-BE49-F238E27FC236}">
                    <a16:creationId xmlns:a16="http://schemas.microsoft.com/office/drawing/2014/main" id="{D67FAA95-8390-4663-A00A-667C2A29589C}"/>
                  </a:ext>
                </a:extLst>
              </p:cNvPr>
              <p:cNvSpPr>
                <a:spLocks noChangeArrowheads="1"/>
              </p:cNvSpPr>
              <p:nvPr/>
            </p:nvSpPr>
            <p:spPr bwMode="auto">
              <a:xfrm>
                <a:off x="1808" y="2008"/>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altLang="it-IT" sz="1500" b="1">
                    <a:solidFill>
                      <a:srgbClr val="FFFFFF"/>
                    </a:solidFill>
                    <a:latin typeface="Arial" panose="020B0604020202020204" pitchFamily="34" charset="0"/>
                  </a:rPr>
                  <a:t>7</a:t>
                </a:r>
                <a:endParaRPr lang="it-IT" altLang="it-IT" sz="4400" b="1">
                  <a:latin typeface="Arial" panose="020B0604020202020204" pitchFamily="34" charset="0"/>
                </a:endParaRPr>
              </a:p>
            </p:txBody>
          </p:sp>
          <p:sp>
            <p:nvSpPr>
              <p:cNvPr id="537628" name="Rectangle 28">
                <a:extLst>
                  <a:ext uri="{FF2B5EF4-FFF2-40B4-BE49-F238E27FC236}">
                    <a16:creationId xmlns:a16="http://schemas.microsoft.com/office/drawing/2014/main" id="{3DF0A007-7A86-4DDF-B863-5382D22995D6}"/>
                  </a:ext>
                </a:extLst>
              </p:cNvPr>
              <p:cNvSpPr>
                <a:spLocks noChangeArrowheads="1"/>
              </p:cNvSpPr>
              <p:nvPr/>
            </p:nvSpPr>
            <p:spPr bwMode="auto">
              <a:xfrm>
                <a:off x="1564" y="2150"/>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altLang="it-IT" sz="1500" b="1">
                    <a:solidFill>
                      <a:srgbClr val="FFFFFF"/>
                    </a:solidFill>
                    <a:latin typeface="Arial" panose="020B0604020202020204" pitchFamily="34" charset="0"/>
                  </a:rPr>
                  <a:t>8</a:t>
                </a:r>
                <a:endParaRPr lang="it-IT" altLang="it-IT" sz="4400" b="1">
                  <a:latin typeface="Arial" panose="020B0604020202020204" pitchFamily="34" charset="0"/>
                </a:endParaRPr>
              </a:p>
            </p:txBody>
          </p:sp>
          <p:sp>
            <p:nvSpPr>
              <p:cNvPr id="537629" name="Rectangle 29">
                <a:extLst>
                  <a:ext uri="{FF2B5EF4-FFF2-40B4-BE49-F238E27FC236}">
                    <a16:creationId xmlns:a16="http://schemas.microsoft.com/office/drawing/2014/main" id="{1137FCF0-AA65-41C6-BE6D-AFDF289FFE9D}"/>
                  </a:ext>
                </a:extLst>
              </p:cNvPr>
              <p:cNvSpPr>
                <a:spLocks noChangeArrowheads="1"/>
              </p:cNvSpPr>
              <p:nvPr/>
            </p:nvSpPr>
            <p:spPr bwMode="auto">
              <a:xfrm>
                <a:off x="2020" y="2150"/>
                <a:ext cx="13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altLang="it-IT" sz="1500" b="1">
                    <a:solidFill>
                      <a:srgbClr val="FFFFFF"/>
                    </a:solidFill>
                    <a:latin typeface="Arial" panose="020B0604020202020204" pitchFamily="34" charset="0"/>
                  </a:rPr>
                  <a:t>12</a:t>
                </a:r>
                <a:endParaRPr lang="it-IT" altLang="it-IT" sz="4400" b="1">
                  <a:latin typeface="Arial" panose="020B0604020202020204" pitchFamily="34" charset="0"/>
                </a:endParaRPr>
              </a:p>
            </p:txBody>
          </p:sp>
          <p:sp>
            <p:nvSpPr>
              <p:cNvPr id="537630" name="Rectangle 30">
                <a:extLst>
                  <a:ext uri="{FF2B5EF4-FFF2-40B4-BE49-F238E27FC236}">
                    <a16:creationId xmlns:a16="http://schemas.microsoft.com/office/drawing/2014/main" id="{BF4FD845-2CAD-4F72-BD35-EE8AE0FB75B0}"/>
                  </a:ext>
                </a:extLst>
              </p:cNvPr>
              <p:cNvSpPr>
                <a:spLocks noChangeArrowheads="1"/>
              </p:cNvSpPr>
              <p:nvPr/>
            </p:nvSpPr>
            <p:spPr bwMode="auto">
              <a:xfrm>
                <a:off x="2021" y="2402"/>
                <a:ext cx="13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altLang="it-IT" sz="1500" b="1">
                    <a:solidFill>
                      <a:srgbClr val="FFFFFF"/>
                    </a:solidFill>
                    <a:latin typeface="Arial" panose="020B0604020202020204" pitchFamily="34" charset="0"/>
                  </a:rPr>
                  <a:t>11</a:t>
                </a:r>
                <a:endParaRPr lang="it-IT" altLang="it-IT" sz="4400" b="1">
                  <a:latin typeface="Arial" panose="020B0604020202020204" pitchFamily="34" charset="0"/>
                </a:endParaRPr>
              </a:p>
            </p:txBody>
          </p:sp>
          <p:sp>
            <p:nvSpPr>
              <p:cNvPr id="537631" name="Rectangle 31">
                <a:extLst>
                  <a:ext uri="{FF2B5EF4-FFF2-40B4-BE49-F238E27FC236}">
                    <a16:creationId xmlns:a16="http://schemas.microsoft.com/office/drawing/2014/main" id="{8D279C7B-C05C-4F79-BB61-2553E06689DA}"/>
                  </a:ext>
                </a:extLst>
              </p:cNvPr>
              <p:cNvSpPr>
                <a:spLocks noChangeArrowheads="1"/>
              </p:cNvSpPr>
              <p:nvPr/>
            </p:nvSpPr>
            <p:spPr bwMode="auto">
              <a:xfrm>
                <a:off x="1565" y="2402"/>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altLang="it-IT" sz="1500" b="1">
                    <a:solidFill>
                      <a:srgbClr val="FFFFFF"/>
                    </a:solidFill>
                    <a:latin typeface="Arial" panose="020B0604020202020204" pitchFamily="34" charset="0"/>
                  </a:rPr>
                  <a:t>9</a:t>
                </a:r>
                <a:endParaRPr lang="it-IT" altLang="it-IT" sz="4400" b="1">
                  <a:latin typeface="Arial" panose="020B0604020202020204" pitchFamily="34" charset="0"/>
                </a:endParaRPr>
              </a:p>
            </p:txBody>
          </p:sp>
          <p:sp>
            <p:nvSpPr>
              <p:cNvPr id="537632" name="Rectangle 32">
                <a:extLst>
                  <a:ext uri="{FF2B5EF4-FFF2-40B4-BE49-F238E27FC236}">
                    <a16:creationId xmlns:a16="http://schemas.microsoft.com/office/drawing/2014/main" id="{E2096F86-E206-489F-8DA8-2A2190F3BFE2}"/>
                  </a:ext>
                </a:extLst>
              </p:cNvPr>
              <p:cNvSpPr>
                <a:spLocks noChangeArrowheads="1"/>
              </p:cNvSpPr>
              <p:nvPr/>
            </p:nvSpPr>
            <p:spPr bwMode="auto">
              <a:xfrm>
                <a:off x="1775" y="2566"/>
                <a:ext cx="13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altLang="it-IT" sz="1500" b="1">
                    <a:solidFill>
                      <a:srgbClr val="FFFFFF"/>
                    </a:solidFill>
                    <a:latin typeface="Arial" panose="020B0604020202020204" pitchFamily="34" charset="0"/>
                  </a:rPr>
                  <a:t>10</a:t>
                </a:r>
                <a:endParaRPr lang="it-IT" altLang="it-IT" sz="4400" b="1">
                  <a:latin typeface="Arial" panose="020B0604020202020204" pitchFamily="34" charset="0"/>
                </a:endParaRPr>
              </a:p>
            </p:txBody>
          </p:sp>
        </p:grpSp>
        <p:sp>
          <p:nvSpPr>
            <p:cNvPr id="537633" name="Rectangle 33">
              <a:extLst>
                <a:ext uri="{FF2B5EF4-FFF2-40B4-BE49-F238E27FC236}">
                  <a16:creationId xmlns:a16="http://schemas.microsoft.com/office/drawing/2014/main" id="{98694653-6B3C-4CEB-AE80-FFCB729D594F}"/>
                </a:ext>
              </a:extLst>
            </p:cNvPr>
            <p:cNvSpPr>
              <a:spLocks noChangeArrowheads="1"/>
            </p:cNvSpPr>
            <p:nvPr/>
          </p:nvSpPr>
          <p:spPr bwMode="auto">
            <a:xfrm>
              <a:off x="550" y="1634"/>
              <a:ext cx="47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altLang="it-IT" sz="2200">
                  <a:solidFill>
                    <a:srgbClr val="FFFFFF"/>
                  </a:solidFill>
                  <a:latin typeface="Arial" panose="020B0604020202020204" pitchFamily="34" charset="0"/>
                </a:rPr>
                <a:t>Apical</a:t>
              </a:r>
              <a:endParaRPr lang="it-IT" altLang="it-IT" sz="4400" b="1">
                <a:latin typeface="Arial" panose="020B0604020202020204" pitchFamily="34" charset="0"/>
              </a:endParaRPr>
            </a:p>
          </p:txBody>
        </p:sp>
        <p:sp>
          <p:nvSpPr>
            <p:cNvPr id="537634" name="Rectangle 34">
              <a:extLst>
                <a:ext uri="{FF2B5EF4-FFF2-40B4-BE49-F238E27FC236}">
                  <a16:creationId xmlns:a16="http://schemas.microsoft.com/office/drawing/2014/main" id="{F6C9BC13-7279-4C8C-B569-FCB713F7CDF9}"/>
                </a:ext>
              </a:extLst>
            </p:cNvPr>
            <p:cNvSpPr>
              <a:spLocks noChangeArrowheads="1"/>
            </p:cNvSpPr>
            <p:nvPr/>
          </p:nvSpPr>
          <p:spPr bwMode="auto">
            <a:xfrm>
              <a:off x="1712" y="1634"/>
              <a:ext cx="28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altLang="it-IT" sz="2200">
                  <a:solidFill>
                    <a:srgbClr val="FFFFFF"/>
                  </a:solidFill>
                  <a:latin typeface="Arial" panose="020B0604020202020204" pitchFamily="34" charset="0"/>
                </a:rPr>
                <a:t>Mid</a:t>
              </a:r>
              <a:endParaRPr lang="it-IT" altLang="it-IT" sz="4400" b="1">
                <a:latin typeface="Arial" panose="020B0604020202020204" pitchFamily="34" charset="0"/>
              </a:endParaRPr>
            </a:p>
          </p:txBody>
        </p:sp>
        <p:sp>
          <p:nvSpPr>
            <p:cNvPr id="537635" name="Rectangle 35">
              <a:extLst>
                <a:ext uri="{FF2B5EF4-FFF2-40B4-BE49-F238E27FC236}">
                  <a16:creationId xmlns:a16="http://schemas.microsoft.com/office/drawing/2014/main" id="{F7D1D12C-6A3B-429D-9221-9AC8005C33F9}"/>
                </a:ext>
              </a:extLst>
            </p:cNvPr>
            <p:cNvSpPr>
              <a:spLocks noChangeArrowheads="1"/>
            </p:cNvSpPr>
            <p:nvPr/>
          </p:nvSpPr>
          <p:spPr bwMode="auto">
            <a:xfrm>
              <a:off x="2866" y="1632"/>
              <a:ext cx="44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altLang="it-IT" sz="2200">
                  <a:solidFill>
                    <a:srgbClr val="FFFFFF"/>
                  </a:solidFill>
                  <a:latin typeface="Arial" panose="020B0604020202020204" pitchFamily="34" charset="0"/>
                </a:rPr>
                <a:t>Basal</a:t>
              </a:r>
              <a:endParaRPr lang="it-IT" altLang="it-IT" sz="4400" b="1">
                <a:latin typeface="Arial" panose="020B0604020202020204" pitchFamily="34" charset="0"/>
              </a:endParaRPr>
            </a:p>
          </p:txBody>
        </p:sp>
        <p:sp>
          <p:nvSpPr>
            <p:cNvPr id="537636" name="Rectangle 36">
              <a:extLst>
                <a:ext uri="{FF2B5EF4-FFF2-40B4-BE49-F238E27FC236}">
                  <a16:creationId xmlns:a16="http://schemas.microsoft.com/office/drawing/2014/main" id="{510F90E9-AC2B-4C63-860C-A19BA4A9C045}"/>
                </a:ext>
              </a:extLst>
            </p:cNvPr>
            <p:cNvSpPr>
              <a:spLocks noChangeArrowheads="1"/>
            </p:cNvSpPr>
            <p:nvPr/>
          </p:nvSpPr>
          <p:spPr bwMode="auto">
            <a:xfrm>
              <a:off x="4443" y="1632"/>
              <a:ext cx="28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altLang="it-IT" sz="2200">
                  <a:solidFill>
                    <a:srgbClr val="FFFFFF"/>
                  </a:solidFill>
                  <a:latin typeface="Arial" panose="020B0604020202020204" pitchFamily="34" charset="0"/>
                </a:rPr>
                <a:t>Mid</a:t>
              </a:r>
              <a:endParaRPr lang="it-IT" altLang="it-IT" sz="4400" b="1">
                <a:latin typeface="Arial" panose="020B0604020202020204" pitchFamily="34" charset="0"/>
              </a:endParaRPr>
            </a:p>
          </p:txBody>
        </p:sp>
        <p:grpSp>
          <p:nvGrpSpPr>
            <p:cNvPr id="537637" name="Group 37">
              <a:extLst>
                <a:ext uri="{FF2B5EF4-FFF2-40B4-BE49-F238E27FC236}">
                  <a16:creationId xmlns:a16="http://schemas.microsoft.com/office/drawing/2014/main" id="{5A2B9B13-A9E0-4824-9A60-108637F10309}"/>
                </a:ext>
              </a:extLst>
            </p:cNvPr>
            <p:cNvGrpSpPr>
              <a:grpSpLocks/>
            </p:cNvGrpSpPr>
            <p:nvPr/>
          </p:nvGrpSpPr>
          <p:grpSpPr bwMode="auto">
            <a:xfrm>
              <a:off x="454" y="2014"/>
              <a:ext cx="662" cy="670"/>
              <a:chOff x="454" y="2014"/>
              <a:chExt cx="662" cy="670"/>
            </a:xfrm>
          </p:grpSpPr>
          <p:sp>
            <p:nvSpPr>
              <p:cNvPr id="537638" name="Oval 38">
                <a:extLst>
                  <a:ext uri="{FF2B5EF4-FFF2-40B4-BE49-F238E27FC236}">
                    <a16:creationId xmlns:a16="http://schemas.microsoft.com/office/drawing/2014/main" id="{21C5C6F0-0C80-479D-9191-3FFA8C6627BF}"/>
                  </a:ext>
                </a:extLst>
              </p:cNvPr>
              <p:cNvSpPr>
                <a:spLocks noChangeArrowheads="1"/>
              </p:cNvSpPr>
              <p:nvPr/>
            </p:nvSpPr>
            <p:spPr bwMode="auto">
              <a:xfrm>
                <a:off x="472" y="2031"/>
                <a:ext cx="626" cy="63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537639" name="Oval 39">
                <a:extLst>
                  <a:ext uri="{FF2B5EF4-FFF2-40B4-BE49-F238E27FC236}">
                    <a16:creationId xmlns:a16="http://schemas.microsoft.com/office/drawing/2014/main" id="{98C526A2-AD02-4CD1-9F6A-A4DDECBDEEDD}"/>
                  </a:ext>
                </a:extLst>
              </p:cNvPr>
              <p:cNvSpPr>
                <a:spLocks noChangeArrowheads="1"/>
              </p:cNvSpPr>
              <p:nvPr/>
            </p:nvSpPr>
            <p:spPr bwMode="auto">
              <a:xfrm>
                <a:off x="454" y="2014"/>
                <a:ext cx="662" cy="670"/>
              </a:xfrm>
              <a:prstGeom prst="ellipse">
                <a:avLst/>
              </a:prstGeom>
              <a:noFill/>
              <a:ln w="269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537640" name="Oval 40">
                <a:extLst>
                  <a:ext uri="{FF2B5EF4-FFF2-40B4-BE49-F238E27FC236}">
                    <a16:creationId xmlns:a16="http://schemas.microsoft.com/office/drawing/2014/main" id="{05FE58CF-2CFC-4537-8E17-73233F107EB3}"/>
                  </a:ext>
                </a:extLst>
              </p:cNvPr>
              <p:cNvSpPr>
                <a:spLocks noChangeArrowheads="1"/>
              </p:cNvSpPr>
              <p:nvPr/>
            </p:nvSpPr>
            <p:spPr bwMode="auto">
              <a:xfrm>
                <a:off x="648" y="2215"/>
                <a:ext cx="272" cy="26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537641" name="Oval 41">
                <a:extLst>
                  <a:ext uri="{FF2B5EF4-FFF2-40B4-BE49-F238E27FC236}">
                    <a16:creationId xmlns:a16="http://schemas.microsoft.com/office/drawing/2014/main" id="{F8B76B52-E681-42A5-AF2C-F626BCA94702}"/>
                  </a:ext>
                </a:extLst>
              </p:cNvPr>
              <p:cNvSpPr>
                <a:spLocks noChangeArrowheads="1"/>
              </p:cNvSpPr>
              <p:nvPr/>
            </p:nvSpPr>
            <p:spPr bwMode="auto">
              <a:xfrm>
                <a:off x="639" y="2206"/>
                <a:ext cx="290" cy="286"/>
              </a:xfrm>
              <a:prstGeom prst="ellipse">
                <a:avLst/>
              </a:pr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537642" name="Freeform 42">
                <a:extLst>
                  <a:ext uri="{FF2B5EF4-FFF2-40B4-BE49-F238E27FC236}">
                    <a16:creationId xmlns:a16="http://schemas.microsoft.com/office/drawing/2014/main" id="{61418C70-DCC0-49BD-8F7F-7089F110AC49}"/>
                  </a:ext>
                </a:extLst>
              </p:cNvPr>
              <p:cNvSpPr>
                <a:spLocks/>
              </p:cNvSpPr>
              <p:nvPr/>
            </p:nvSpPr>
            <p:spPr bwMode="auto">
              <a:xfrm>
                <a:off x="545" y="2075"/>
                <a:ext cx="432" cy="512"/>
              </a:xfrm>
              <a:custGeom>
                <a:avLst/>
                <a:gdLst>
                  <a:gd name="T0" fmla="*/ 432 w 432"/>
                  <a:gd name="T1" fmla="*/ 10 h 512"/>
                  <a:gd name="T2" fmla="*/ 419 w 432"/>
                  <a:gd name="T3" fmla="*/ 0 h 512"/>
                  <a:gd name="T4" fmla="*/ 0 w 432"/>
                  <a:gd name="T5" fmla="*/ 502 h 512"/>
                  <a:gd name="T6" fmla="*/ 13 w 432"/>
                  <a:gd name="T7" fmla="*/ 512 h 512"/>
                  <a:gd name="T8" fmla="*/ 432 w 432"/>
                  <a:gd name="T9" fmla="*/ 10 h 512"/>
                </a:gdLst>
                <a:ahLst/>
                <a:cxnLst>
                  <a:cxn ang="0">
                    <a:pos x="T0" y="T1"/>
                  </a:cxn>
                  <a:cxn ang="0">
                    <a:pos x="T2" y="T3"/>
                  </a:cxn>
                  <a:cxn ang="0">
                    <a:pos x="T4" y="T5"/>
                  </a:cxn>
                  <a:cxn ang="0">
                    <a:pos x="T6" y="T7"/>
                  </a:cxn>
                  <a:cxn ang="0">
                    <a:pos x="T8" y="T9"/>
                  </a:cxn>
                </a:cxnLst>
                <a:rect l="0" t="0" r="r" b="b"/>
                <a:pathLst>
                  <a:path w="432" h="512">
                    <a:moveTo>
                      <a:pt x="432" y="10"/>
                    </a:moveTo>
                    <a:lnTo>
                      <a:pt x="419" y="0"/>
                    </a:lnTo>
                    <a:lnTo>
                      <a:pt x="0" y="502"/>
                    </a:lnTo>
                    <a:lnTo>
                      <a:pt x="13" y="512"/>
                    </a:lnTo>
                    <a:lnTo>
                      <a:pt x="43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537643" name="Freeform 43">
                <a:extLst>
                  <a:ext uri="{FF2B5EF4-FFF2-40B4-BE49-F238E27FC236}">
                    <a16:creationId xmlns:a16="http://schemas.microsoft.com/office/drawing/2014/main" id="{9303B916-5CAC-4129-8D6D-1AEE1BB57143}"/>
                  </a:ext>
                </a:extLst>
              </p:cNvPr>
              <p:cNvSpPr>
                <a:spLocks/>
              </p:cNvSpPr>
              <p:nvPr/>
            </p:nvSpPr>
            <p:spPr bwMode="auto">
              <a:xfrm>
                <a:off x="587" y="2075"/>
                <a:ext cx="406" cy="538"/>
              </a:xfrm>
              <a:custGeom>
                <a:avLst/>
                <a:gdLst>
                  <a:gd name="T0" fmla="*/ 14 w 406"/>
                  <a:gd name="T1" fmla="*/ 0 h 538"/>
                  <a:gd name="T2" fmla="*/ 0 w 406"/>
                  <a:gd name="T3" fmla="*/ 10 h 538"/>
                  <a:gd name="T4" fmla="*/ 392 w 406"/>
                  <a:gd name="T5" fmla="*/ 538 h 538"/>
                  <a:gd name="T6" fmla="*/ 406 w 406"/>
                  <a:gd name="T7" fmla="*/ 527 h 538"/>
                  <a:gd name="T8" fmla="*/ 14 w 406"/>
                  <a:gd name="T9" fmla="*/ 0 h 538"/>
                </a:gdLst>
                <a:ahLst/>
                <a:cxnLst>
                  <a:cxn ang="0">
                    <a:pos x="T0" y="T1"/>
                  </a:cxn>
                  <a:cxn ang="0">
                    <a:pos x="T2" y="T3"/>
                  </a:cxn>
                  <a:cxn ang="0">
                    <a:pos x="T4" y="T5"/>
                  </a:cxn>
                  <a:cxn ang="0">
                    <a:pos x="T6" y="T7"/>
                  </a:cxn>
                  <a:cxn ang="0">
                    <a:pos x="T8" y="T9"/>
                  </a:cxn>
                </a:cxnLst>
                <a:rect l="0" t="0" r="r" b="b"/>
                <a:pathLst>
                  <a:path w="406" h="538">
                    <a:moveTo>
                      <a:pt x="14" y="0"/>
                    </a:moveTo>
                    <a:lnTo>
                      <a:pt x="0" y="10"/>
                    </a:lnTo>
                    <a:lnTo>
                      <a:pt x="392" y="538"/>
                    </a:lnTo>
                    <a:lnTo>
                      <a:pt x="406" y="527"/>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537644" name="Oval 44">
                <a:extLst>
                  <a:ext uri="{FF2B5EF4-FFF2-40B4-BE49-F238E27FC236}">
                    <a16:creationId xmlns:a16="http://schemas.microsoft.com/office/drawing/2014/main" id="{4B871AB1-CED5-4EB2-8381-78A05AB96608}"/>
                  </a:ext>
                </a:extLst>
              </p:cNvPr>
              <p:cNvSpPr>
                <a:spLocks noChangeArrowheads="1"/>
              </p:cNvSpPr>
              <p:nvPr/>
            </p:nvSpPr>
            <p:spPr bwMode="auto">
              <a:xfrm>
                <a:off x="657" y="2223"/>
                <a:ext cx="256" cy="252"/>
              </a:xfrm>
              <a:prstGeom prst="ellipse">
                <a:avLst/>
              </a:pr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537645" name="Oval 45">
                <a:extLst>
                  <a:ext uri="{FF2B5EF4-FFF2-40B4-BE49-F238E27FC236}">
                    <a16:creationId xmlns:a16="http://schemas.microsoft.com/office/drawing/2014/main" id="{32F077EF-4D37-4112-9EA1-318CAD5B2EF8}"/>
                  </a:ext>
                </a:extLst>
              </p:cNvPr>
              <p:cNvSpPr>
                <a:spLocks noChangeArrowheads="1"/>
              </p:cNvSpPr>
              <p:nvPr/>
            </p:nvSpPr>
            <p:spPr bwMode="auto">
              <a:xfrm>
                <a:off x="640" y="2206"/>
                <a:ext cx="290" cy="286"/>
              </a:xfrm>
              <a:prstGeom prst="ellipse">
                <a:avLst/>
              </a:prstGeom>
              <a:noFill/>
              <a:ln w="269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537646" name="Rectangle 46">
                <a:extLst>
                  <a:ext uri="{FF2B5EF4-FFF2-40B4-BE49-F238E27FC236}">
                    <a16:creationId xmlns:a16="http://schemas.microsoft.com/office/drawing/2014/main" id="{9F1C12A0-5801-4A7A-8E9C-EEB8A1003992}"/>
                  </a:ext>
                </a:extLst>
              </p:cNvPr>
              <p:cNvSpPr>
                <a:spLocks noChangeArrowheads="1"/>
              </p:cNvSpPr>
              <p:nvPr/>
            </p:nvSpPr>
            <p:spPr bwMode="auto">
              <a:xfrm>
                <a:off x="705" y="2055"/>
                <a:ext cx="13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altLang="it-IT" sz="1500" b="1">
                    <a:solidFill>
                      <a:srgbClr val="FFFFFF"/>
                    </a:solidFill>
                    <a:latin typeface="Arial" panose="020B0604020202020204" pitchFamily="34" charset="0"/>
                  </a:rPr>
                  <a:t>13</a:t>
                </a:r>
                <a:endParaRPr lang="it-IT" altLang="it-IT" sz="4400" b="1">
                  <a:latin typeface="Arial" panose="020B0604020202020204" pitchFamily="34" charset="0"/>
                </a:endParaRPr>
              </a:p>
            </p:txBody>
          </p:sp>
          <p:sp>
            <p:nvSpPr>
              <p:cNvPr id="537647" name="Rectangle 47">
                <a:extLst>
                  <a:ext uri="{FF2B5EF4-FFF2-40B4-BE49-F238E27FC236}">
                    <a16:creationId xmlns:a16="http://schemas.microsoft.com/office/drawing/2014/main" id="{3A49235D-7BD7-4677-B920-B9E0C46BCA3D}"/>
                  </a:ext>
                </a:extLst>
              </p:cNvPr>
              <p:cNvSpPr>
                <a:spLocks noChangeArrowheads="1"/>
              </p:cNvSpPr>
              <p:nvPr/>
            </p:nvSpPr>
            <p:spPr bwMode="auto">
              <a:xfrm>
                <a:off x="938" y="2275"/>
                <a:ext cx="13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altLang="it-IT" sz="1500" b="1">
                    <a:solidFill>
                      <a:srgbClr val="FFFFFF"/>
                    </a:solidFill>
                    <a:latin typeface="Arial" panose="020B0604020202020204" pitchFamily="34" charset="0"/>
                  </a:rPr>
                  <a:t>16</a:t>
                </a:r>
                <a:endParaRPr lang="it-IT" altLang="it-IT" sz="4400" b="1">
                  <a:latin typeface="Arial" panose="020B0604020202020204" pitchFamily="34" charset="0"/>
                </a:endParaRPr>
              </a:p>
            </p:txBody>
          </p:sp>
          <p:sp>
            <p:nvSpPr>
              <p:cNvPr id="537648" name="Rectangle 48">
                <a:extLst>
                  <a:ext uri="{FF2B5EF4-FFF2-40B4-BE49-F238E27FC236}">
                    <a16:creationId xmlns:a16="http://schemas.microsoft.com/office/drawing/2014/main" id="{5028F27E-9D8C-463F-A702-0B67D50C933C}"/>
                  </a:ext>
                </a:extLst>
              </p:cNvPr>
              <p:cNvSpPr>
                <a:spLocks noChangeArrowheads="1"/>
              </p:cNvSpPr>
              <p:nvPr/>
            </p:nvSpPr>
            <p:spPr bwMode="auto">
              <a:xfrm>
                <a:off x="704" y="2521"/>
                <a:ext cx="13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altLang="it-IT" sz="1500" b="1">
                    <a:solidFill>
                      <a:srgbClr val="FFFFFF"/>
                    </a:solidFill>
                    <a:latin typeface="Arial" panose="020B0604020202020204" pitchFamily="34" charset="0"/>
                  </a:rPr>
                  <a:t>15</a:t>
                </a:r>
                <a:endParaRPr lang="it-IT" altLang="it-IT" sz="4400" b="1">
                  <a:latin typeface="Arial" panose="020B0604020202020204" pitchFamily="34" charset="0"/>
                </a:endParaRPr>
              </a:p>
            </p:txBody>
          </p:sp>
          <p:sp>
            <p:nvSpPr>
              <p:cNvPr id="537649" name="Rectangle 49">
                <a:extLst>
                  <a:ext uri="{FF2B5EF4-FFF2-40B4-BE49-F238E27FC236}">
                    <a16:creationId xmlns:a16="http://schemas.microsoft.com/office/drawing/2014/main" id="{3A243F0C-5FFE-4262-AC6D-3D1FDE013467}"/>
                  </a:ext>
                </a:extLst>
              </p:cNvPr>
              <p:cNvSpPr>
                <a:spLocks noChangeArrowheads="1"/>
              </p:cNvSpPr>
              <p:nvPr/>
            </p:nvSpPr>
            <p:spPr bwMode="auto">
              <a:xfrm>
                <a:off x="496" y="2274"/>
                <a:ext cx="13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altLang="it-IT" sz="1500" b="1">
                    <a:solidFill>
                      <a:srgbClr val="FFFFFF"/>
                    </a:solidFill>
                    <a:latin typeface="Arial" panose="020B0604020202020204" pitchFamily="34" charset="0"/>
                  </a:rPr>
                  <a:t>14</a:t>
                </a:r>
                <a:endParaRPr lang="it-IT" altLang="it-IT" sz="4400" b="1">
                  <a:latin typeface="Arial" panose="020B0604020202020204" pitchFamily="34" charset="0"/>
                </a:endParaRPr>
              </a:p>
            </p:txBody>
          </p:sp>
        </p:grpSp>
        <p:grpSp>
          <p:nvGrpSpPr>
            <p:cNvPr id="537650" name="Group 50">
              <a:extLst>
                <a:ext uri="{FF2B5EF4-FFF2-40B4-BE49-F238E27FC236}">
                  <a16:creationId xmlns:a16="http://schemas.microsoft.com/office/drawing/2014/main" id="{0C561395-0291-489E-A42E-AF0CAC6592DC}"/>
                </a:ext>
              </a:extLst>
            </p:cNvPr>
            <p:cNvGrpSpPr>
              <a:grpSpLocks/>
            </p:cNvGrpSpPr>
            <p:nvPr/>
          </p:nvGrpSpPr>
          <p:grpSpPr bwMode="auto">
            <a:xfrm>
              <a:off x="2571" y="1866"/>
              <a:ext cx="1020" cy="966"/>
              <a:chOff x="2571" y="1866"/>
              <a:chExt cx="1020" cy="966"/>
            </a:xfrm>
          </p:grpSpPr>
          <p:sp>
            <p:nvSpPr>
              <p:cNvPr id="537651" name="Oval 51">
                <a:extLst>
                  <a:ext uri="{FF2B5EF4-FFF2-40B4-BE49-F238E27FC236}">
                    <a16:creationId xmlns:a16="http://schemas.microsoft.com/office/drawing/2014/main" id="{2B138879-AFEA-4DEB-8A2C-7334FB7C7700}"/>
                  </a:ext>
                </a:extLst>
              </p:cNvPr>
              <p:cNvSpPr>
                <a:spLocks noChangeArrowheads="1"/>
              </p:cNvSpPr>
              <p:nvPr/>
            </p:nvSpPr>
            <p:spPr bwMode="auto">
              <a:xfrm>
                <a:off x="2894" y="2144"/>
                <a:ext cx="387" cy="4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537652" name="Oval 52">
                <a:extLst>
                  <a:ext uri="{FF2B5EF4-FFF2-40B4-BE49-F238E27FC236}">
                    <a16:creationId xmlns:a16="http://schemas.microsoft.com/office/drawing/2014/main" id="{B0539762-DB28-42C0-AF1B-56E16105EEB2}"/>
                  </a:ext>
                </a:extLst>
              </p:cNvPr>
              <p:cNvSpPr>
                <a:spLocks noChangeArrowheads="1"/>
              </p:cNvSpPr>
              <p:nvPr/>
            </p:nvSpPr>
            <p:spPr bwMode="auto">
              <a:xfrm>
                <a:off x="2885" y="2136"/>
                <a:ext cx="404" cy="427"/>
              </a:xfrm>
              <a:prstGeom prst="ellipse">
                <a:avLst/>
              </a:pr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537653" name="Oval 53">
                <a:extLst>
                  <a:ext uri="{FF2B5EF4-FFF2-40B4-BE49-F238E27FC236}">
                    <a16:creationId xmlns:a16="http://schemas.microsoft.com/office/drawing/2014/main" id="{A3816D47-8B09-4D75-8E92-B2E7C706AE2D}"/>
                  </a:ext>
                </a:extLst>
              </p:cNvPr>
              <p:cNvSpPr>
                <a:spLocks noChangeArrowheads="1"/>
              </p:cNvSpPr>
              <p:nvPr/>
            </p:nvSpPr>
            <p:spPr bwMode="auto">
              <a:xfrm>
                <a:off x="2588" y="1884"/>
                <a:ext cx="986" cy="9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537654" name="Oval 54">
                <a:extLst>
                  <a:ext uri="{FF2B5EF4-FFF2-40B4-BE49-F238E27FC236}">
                    <a16:creationId xmlns:a16="http://schemas.microsoft.com/office/drawing/2014/main" id="{9403A5C5-7F86-45CA-BA40-7BF86751D7E9}"/>
                  </a:ext>
                </a:extLst>
              </p:cNvPr>
              <p:cNvSpPr>
                <a:spLocks noChangeArrowheads="1"/>
              </p:cNvSpPr>
              <p:nvPr/>
            </p:nvSpPr>
            <p:spPr bwMode="auto">
              <a:xfrm>
                <a:off x="2571" y="1866"/>
                <a:ext cx="1020" cy="966"/>
              </a:xfrm>
              <a:prstGeom prst="ellipse">
                <a:avLst/>
              </a:prstGeom>
              <a:noFill/>
              <a:ln w="269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537655" name="Freeform 55">
                <a:extLst>
                  <a:ext uri="{FF2B5EF4-FFF2-40B4-BE49-F238E27FC236}">
                    <a16:creationId xmlns:a16="http://schemas.microsoft.com/office/drawing/2014/main" id="{1320E850-E5AA-4467-9B02-2E300AF75E58}"/>
                  </a:ext>
                </a:extLst>
              </p:cNvPr>
              <p:cNvSpPr>
                <a:spLocks/>
              </p:cNvSpPr>
              <p:nvPr/>
            </p:nvSpPr>
            <p:spPr bwMode="auto">
              <a:xfrm>
                <a:off x="2816" y="1935"/>
                <a:ext cx="531" cy="818"/>
              </a:xfrm>
              <a:custGeom>
                <a:avLst/>
                <a:gdLst>
                  <a:gd name="T0" fmla="*/ 531 w 531"/>
                  <a:gd name="T1" fmla="*/ 8 h 818"/>
                  <a:gd name="T2" fmla="*/ 517 w 531"/>
                  <a:gd name="T3" fmla="*/ 0 h 818"/>
                  <a:gd name="T4" fmla="*/ 0 w 531"/>
                  <a:gd name="T5" fmla="*/ 809 h 818"/>
                  <a:gd name="T6" fmla="*/ 14 w 531"/>
                  <a:gd name="T7" fmla="*/ 818 h 818"/>
                  <a:gd name="T8" fmla="*/ 531 w 531"/>
                  <a:gd name="T9" fmla="*/ 8 h 818"/>
                </a:gdLst>
                <a:ahLst/>
                <a:cxnLst>
                  <a:cxn ang="0">
                    <a:pos x="T0" y="T1"/>
                  </a:cxn>
                  <a:cxn ang="0">
                    <a:pos x="T2" y="T3"/>
                  </a:cxn>
                  <a:cxn ang="0">
                    <a:pos x="T4" y="T5"/>
                  </a:cxn>
                  <a:cxn ang="0">
                    <a:pos x="T6" y="T7"/>
                  </a:cxn>
                  <a:cxn ang="0">
                    <a:pos x="T8" y="T9"/>
                  </a:cxn>
                </a:cxnLst>
                <a:rect l="0" t="0" r="r" b="b"/>
                <a:pathLst>
                  <a:path w="531" h="818">
                    <a:moveTo>
                      <a:pt x="531" y="8"/>
                    </a:moveTo>
                    <a:lnTo>
                      <a:pt x="517" y="0"/>
                    </a:lnTo>
                    <a:lnTo>
                      <a:pt x="0" y="809"/>
                    </a:lnTo>
                    <a:lnTo>
                      <a:pt x="14" y="818"/>
                    </a:lnTo>
                    <a:lnTo>
                      <a:pt x="53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537656" name="Freeform 56">
                <a:extLst>
                  <a:ext uri="{FF2B5EF4-FFF2-40B4-BE49-F238E27FC236}">
                    <a16:creationId xmlns:a16="http://schemas.microsoft.com/office/drawing/2014/main" id="{3E5599C4-951C-47A8-88C3-34426E09DCAC}"/>
                  </a:ext>
                </a:extLst>
              </p:cNvPr>
              <p:cNvSpPr>
                <a:spLocks/>
              </p:cNvSpPr>
              <p:nvPr/>
            </p:nvSpPr>
            <p:spPr bwMode="auto">
              <a:xfrm>
                <a:off x="2793" y="1967"/>
                <a:ext cx="556" cy="776"/>
              </a:xfrm>
              <a:custGeom>
                <a:avLst/>
                <a:gdLst>
                  <a:gd name="T0" fmla="*/ 14 w 556"/>
                  <a:gd name="T1" fmla="*/ 0 h 776"/>
                  <a:gd name="T2" fmla="*/ 0 w 556"/>
                  <a:gd name="T3" fmla="*/ 9 h 776"/>
                  <a:gd name="T4" fmla="*/ 542 w 556"/>
                  <a:gd name="T5" fmla="*/ 776 h 776"/>
                  <a:gd name="T6" fmla="*/ 556 w 556"/>
                  <a:gd name="T7" fmla="*/ 767 h 776"/>
                  <a:gd name="T8" fmla="*/ 14 w 556"/>
                  <a:gd name="T9" fmla="*/ 0 h 776"/>
                </a:gdLst>
                <a:ahLst/>
                <a:cxnLst>
                  <a:cxn ang="0">
                    <a:pos x="T0" y="T1"/>
                  </a:cxn>
                  <a:cxn ang="0">
                    <a:pos x="T2" y="T3"/>
                  </a:cxn>
                  <a:cxn ang="0">
                    <a:pos x="T4" y="T5"/>
                  </a:cxn>
                  <a:cxn ang="0">
                    <a:pos x="T6" y="T7"/>
                  </a:cxn>
                  <a:cxn ang="0">
                    <a:pos x="T8" y="T9"/>
                  </a:cxn>
                </a:cxnLst>
                <a:rect l="0" t="0" r="r" b="b"/>
                <a:pathLst>
                  <a:path w="556" h="776">
                    <a:moveTo>
                      <a:pt x="14" y="0"/>
                    </a:moveTo>
                    <a:lnTo>
                      <a:pt x="0" y="9"/>
                    </a:lnTo>
                    <a:lnTo>
                      <a:pt x="542" y="776"/>
                    </a:lnTo>
                    <a:lnTo>
                      <a:pt x="556" y="767"/>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537657" name="Rectangle 57">
                <a:extLst>
                  <a:ext uri="{FF2B5EF4-FFF2-40B4-BE49-F238E27FC236}">
                    <a16:creationId xmlns:a16="http://schemas.microsoft.com/office/drawing/2014/main" id="{3049584E-7DC4-45A2-BA6B-D17FBBF1F978}"/>
                  </a:ext>
                </a:extLst>
              </p:cNvPr>
              <p:cNvSpPr>
                <a:spLocks noChangeArrowheads="1"/>
              </p:cNvSpPr>
              <p:nvPr/>
            </p:nvSpPr>
            <p:spPr bwMode="auto">
              <a:xfrm>
                <a:off x="3037" y="1943"/>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altLang="it-IT" sz="1500" b="1">
                    <a:solidFill>
                      <a:srgbClr val="FFFFFF"/>
                    </a:solidFill>
                    <a:latin typeface="Arial" panose="020B0604020202020204" pitchFamily="34" charset="0"/>
                  </a:rPr>
                  <a:t>1</a:t>
                </a:r>
                <a:endParaRPr lang="it-IT" altLang="it-IT" sz="4400" b="1">
                  <a:latin typeface="Arial" panose="020B0604020202020204" pitchFamily="34" charset="0"/>
                </a:endParaRPr>
              </a:p>
            </p:txBody>
          </p:sp>
          <p:sp>
            <p:nvSpPr>
              <p:cNvPr id="537658" name="Rectangle 58">
                <a:extLst>
                  <a:ext uri="{FF2B5EF4-FFF2-40B4-BE49-F238E27FC236}">
                    <a16:creationId xmlns:a16="http://schemas.microsoft.com/office/drawing/2014/main" id="{1D36981B-EE76-4EF5-A80B-F6FD3B5141FA}"/>
                  </a:ext>
                </a:extLst>
              </p:cNvPr>
              <p:cNvSpPr>
                <a:spLocks noChangeArrowheads="1"/>
              </p:cNvSpPr>
              <p:nvPr/>
            </p:nvSpPr>
            <p:spPr bwMode="auto">
              <a:xfrm>
                <a:off x="2692" y="2145"/>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altLang="it-IT" sz="1500" b="1">
                    <a:solidFill>
                      <a:srgbClr val="FFFFFF"/>
                    </a:solidFill>
                    <a:latin typeface="Arial" panose="020B0604020202020204" pitchFamily="34" charset="0"/>
                  </a:rPr>
                  <a:t>2</a:t>
                </a:r>
                <a:endParaRPr lang="it-IT" altLang="it-IT" sz="4400" b="1">
                  <a:latin typeface="Arial" panose="020B0604020202020204" pitchFamily="34" charset="0"/>
                </a:endParaRPr>
              </a:p>
            </p:txBody>
          </p:sp>
          <p:sp>
            <p:nvSpPr>
              <p:cNvPr id="537659" name="Rectangle 59">
                <a:extLst>
                  <a:ext uri="{FF2B5EF4-FFF2-40B4-BE49-F238E27FC236}">
                    <a16:creationId xmlns:a16="http://schemas.microsoft.com/office/drawing/2014/main" id="{143EF77A-6A60-427E-9A1C-824E9FE533BA}"/>
                  </a:ext>
                </a:extLst>
              </p:cNvPr>
              <p:cNvSpPr>
                <a:spLocks noChangeArrowheads="1"/>
              </p:cNvSpPr>
              <p:nvPr/>
            </p:nvSpPr>
            <p:spPr bwMode="auto">
              <a:xfrm>
                <a:off x="2693" y="2447"/>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altLang="it-IT" sz="1500" b="1">
                    <a:solidFill>
                      <a:srgbClr val="FFFFFF"/>
                    </a:solidFill>
                    <a:latin typeface="Arial" panose="020B0604020202020204" pitchFamily="34" charset="0"/>
                  </a:rPr>
                  <a:t>3</a:t>
                </a:r>
                <a:endParaRPr lang="it-IT" altLang="it-IT" sz="4400" b="1">
                  <a:latin typeface="Arial" panose="020B0604020202020204" pitchFamily="34" charset="0"/>
                </a:endParaRPr>
              </a:p>
            </p:txBody>
          </p:sp>
          <p:sp>
            <p:nvSpPr>
              <p:cNvPr id="537660" name="Rectangle 60">
                <a:extLst>
                  <a:ext uri="{FF2B5EF4-FFF2-40B4-BE49-F238E27FC236}">
                    <a16:creationId xmlns:a16="http://schemas.microsoft.com/office/drawing/2014/main" id="{C2C39832-8E0B-4B78-BA53-F73E32A0877B}"/>
                  </a:ext>
                </a:extLst>
              </p:cNvPr>
              <p:cNvSpPr>
                <a:spLocks noChangeArrowheads="1"/>
              </p:cNvSpPr>
              <p:nvPr/>
            </p:nvSpPr>
            <p:spPr bwMode="auto">
              <a:xfrm>
                <a:off x="3037" y="2611"/>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altLang="it-IT" sz="1500" b="1">
                    <a:solidFill>
                      <a:srgbClr val="FFFFFF"/>
                    </a:solidFill>
                    <a:latin typeface="Arial" panose="020B0604020202020204" pitchFamily="34" charset="0"/>
                  </a:rPr>
                  <a:t>4</a:t>
                </a:r>
                <a:endParaRPr lang="it-IT" altLang="it-IT" sz="4400" b="1">
                  <a:latin typeface="Arial" panose="020B0604020202020204" pitchFamily="34" charset="0"/>
                </a:endParaRPr>
              </a:p>
            </p:txBody>
          </p:sp>
          <p:sp>
            <p:nvSpPr>
              <p:cNvPr id="537661" name="Rectangle 61">
                <a:extLst>
                  <a:ext uri="{FF2B5EF4-FFF2-40B4-BE49-F238E27FC236}">
                    <a16:creationId xmlns:a16="http://schemas.microsoft.com/office/drawing/2014/main" id="{E19724F0-A75F-4C3B-9BA0-D4A4ADD031C1}"/>
                  </a:ext>
                </a:extLst>
              </p:cNvPr>
              <p:cNvSpPr>
                <a:spLocks noChangeArrowheads="1"/>
              </p:cNvSpPr>
              <p:nvPr/>
            </p:nvSpPr>
            <p:spPr bwMode="auto">
              <a:xfrm>
                <a:off x="3384" y="2145"/>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altLang="it-IT" sz="1500" b="1">
                    <a:solidFill>
                      <a:srgbClr val="FFFFFF"/>
                    </a:solidFill>
                    <a:latin typeface="Arial" panose="020B0604020202020204" pitchFamily="34" charset="0"/>
                  </a:rPr>
                  <a:t>6</a:t>
                </a:r>
                <a:endParaRPr lang="it-IT" altLang="it-IT" sz="4400" b="1">
                  <a:latin typeface="Arial" panose="020B0604020202020204" pitchFamily="34" charset="0"/>
                </a:endParaRPr>
              </a:p>
            </p:txBody>
          </p:sp>
          <p:sp>
            <p:nvSpPr>
              <p:cNvPr id="537662" name="Rectangle 62">
                <a:extLst>
                  <a:ext uri="{FF2B5EF4-FFF2-40B4-BE49-F238E27FC236}">
                    <a16:creationId xmlns:a16="http://schemas.microsoft.com/office/drawing/2014/main" id="{D1AC7FB9-3AC4-48A4-AC15-DC9F891FC3E6}"/>
                  </a:ext>
                </a:extLst>
              </p:cNvPr>
              <p:cNvSpPr>
                <a:spLocks noChangeArrowheads="1"/>
              </p:cNvSpPr>
              <p:nvPr/>
            </p:nvSpPr>
            <p:spPr bwMode="auto">
              <a:xfrm>
                <a:off x="3385" y="2447"/>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altLang="it-IT" sz="1500" b="1">
                    <a:solidFill>
                      <a:srgbClr val="FFFFFF"/>
                    </a:solidFill>
                    <a:latin typeface="Arial" panose="020B0604020202020204" pitchFamily="34" charset="0"/>
                  </a:rPr>
                  <a:t>5</a:t>
                </a:r>
                <a:endParaRPr lang="it-IT" altLang="it-IT" sz="4400" b="1">
                  <a:latin typeface="Arial" panose="020B0604020202020204" pitchFamily="34" charset="0"/>
                </a:endParaRPr>
              </a:p>
            </p:txBody>
          </p:sp>
          <p:sp>
            <p:nvSpPr>
              <p:cNvPr id="537663" name="Rectangle 63">
                <a:extLst>
                  <a:ext uri="{FF2B5EF4-FFF2-40B4-BE49-F238E27FC236}">
                    <a16:creationId xmlns:a16="http://schemas.microsoft.com/office/drawing/2014/main" id="{165D5886-3461-49A8-8D37-8AC9C1B2408C}"/>
                  </a:ext>
                </a:extLst>
              </p:cNvPr>
              <p:cNvSpPr>
                <a:spLocks noChangeArrowheads="1"/>
              </p:cNvSpPr>
              <p:nvPr/>
            </p:nvSpPr>
            <p:spPr bwMode="auto">
              <a:xfrm>
                <a:off x="2577" y="2333"/>
                <a:ext cx="1002"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537664" name="Oval 64">
                <a:extLst>
                  <a:ext uri="{FF2B5EF4-FFF2-40B4-BE49-F238E27FC236}">
                    <a16:creationId xmlns:a16="http://schemas.microsoft.com/office/drawing/2014/main" id="{011635BD-0DFA-4E06-8354-62A32D059273}"/>
                  </a:ext>
                </a:extLst>
              </p:cNvPr>
              <p:cNvSpPr>
                <a:spLocks noChangeArrowheads="1"/>
              </p:cNvSpPr>
              <p:nvPr/>
            </p:nvSpPr>
            <p:spPr bwMode="auto">
              <a:xfrm>
                <a:off x="2865" y="2153"/>
                <a:ext cx="433" cy="393"/>
              </a:xfrm>
              <a:prstGeom prst="ellipse">
                <a:avLst/>
              </a:pr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537665" name="Oval 65">
                <a:extLst>
                  <a:ext uri="{FF2B5EF4-FFF2-40B4-BE49-F238E27FC236}">
                    <a16:creationId xmlns:a16="http://schemas.microsoft.com/office/drawing/2014/main" id="{5B3752BE-BB25-41CE-81D6-E48C749FB2E7}"/>
                  </a:ext>
                </a:extLst>
              </p:cNvPr>
              <p:cNvSpPr>
                <a:spLocks noChangeArrowheads="1"/>
              </p:cNvSpPr>
              <p:nvPr/>
            </p:nvSpPr>
            <p:spPr bwMode="auto">
              <a:xfrm>
                <a:off x="2848" y="2136"/>
                <a:ext cx="467" cy="427"/>
              </a:xfrm>
              <a:prstGeom prst="ellipse">
                <a:avLst/>
              </a:prstGeom>
              <a:noFill/>
              <a:ln w="269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537666" name="Rectangle 66">
              <a:extLst>
                <a:ext uri="{FF2B5EF4-FFF2-40B4-BE49-F238E27FC236}">
                  <a16:creationId xmlns:a16="http://schemas.microsoft.com/office/drawing/2014/main" id="{7A1C1E62-F702-4AE3-859D-6323BDA8834B}"/>
                </a:ext>
              </a:extLst>
            </p:cNvPr>
            <p:cNvSpPr>
              <a:spLocks noChangeArrowheads="1"/>
            </p:cNvSpPr>
            <p:nvPr/>
          </p:nvSpPr>
          <p:spPr bwMode="auto">
            <a:xfrm>
              <a:off x="1461" y="1338"/>
              <a:ext cx="80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altLang="it-IT" sz="2200">
                  <a:solidFill>
                    <a:schemeClr val="tx2"/>
                  </a:solidFill>
                  <a:latin typeface="Arial" panose="020B0604020202020204" pitchFamily="34" charset="0"/>
                </a:rPr>
                <a:t>Short Axis</a:t>
              </a:r>
              <a:endParaRPr lang="it-IT" altLang="it-IT" sz="4400" b="1">
                <a:solidFill>
                  <a:schemeClr val="tx2"/>
                </a:solidFill>
                <a:latin typeface="Arial" panose="020B0604020202020204" pitchFamily="34" charset="0"/>
              </a:endParaRPr>
            </a:p>
          </p:txBody>
        </p:sp>
        <p:sp>
          <p:nvSpPr>
            <p:cNvPr id="537667" name="Rectangle 67">
              <a:extLst>
                <a:ext uri="{FF2B5EF4-FFF2-40B4-BE49-F238E27FC236}">
                  <a16:creationId xmlns:a16="http://schemas.microsoft.com/office/drawing/2014/main" id="{83446D69-9F38-4AC4-BF6D-FAE2339B2E74}"/>
                </a:ext>
              </a:extLst>
            </p:cNvPr>
            <p:cNvSpPr>
              <a:spLocks noChangeArrowheads="1"/>
            </p:cNvSpPr>
            <p:nvPr/>
          </p:nvSpPr>
          <p:spPr bwMode="auto">
            <a:xfrm>
              <a:off x="3896" y="1338"/>
              <a:ext cx="140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altLang="it-IT" sz="2200">
                  <a:solidFill>
                    <a:schemeClr val="tx2"/>
                  </a:solidFill>
                  <a:latin typeface="Arial" panose="020B0604020202020204" pitchFamily="34" charset="0"/>
                </a:rPr>
                <a:t>Vertical Long Axis</a:t>
              </a:r>
              <a:endParaRPr lang="it-IT" altLang="it-IT" sz="4400" b="1">
                <a:solidFill>
                  <a:schemeClr val="tx2"/>
                </a:solidFill>
                <a:latin typeface="Arial" panose="020B0604020202020204" pitchFamily="34" charset="0"/>
              </a:endParaRPr>
            </a:p>
          </p:txBody>
        </p:sp>
      </p:grpSp>
      <p:sp>
        <p:nvSpPr>
          <p:cNvPr id="537668" name="Rectangle 68">
            <a:extLst>
              <a:ext uri="{FF2B5EF4-FFF2-40B4-BE49-F238E27FC236}">
                <a16:creationId xmlns:a16="http://schemas.microsoft.com/office/drawing/2014/main" id="{5F6F3F86-4975-4CB5-82AA-853E5FBA6E89}"/>
              </a:ext>
            </a:extLst>
          </p:cNvPr>
          <p:cNvSpPr>
            <a:spLocks noChangeArrowheads="1"/>
          </p:cNvSpPr>
          <p:nvPr/>
        </p:nvSpPr>
        <p:spPr bwMode="auto">
          <a:xfrm>
            <a:off x="2314575" y="5337175"/>
            <a:ext cx="45164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panose="02020603050405020304" pitchFamily="18" charset="0"/>
              </a:defRPr>
            </a:lvl1pPr>
            <a:lvl2pPr marL="571500" defTabSz="762000">
              <a:defRPr sz="2400">
                <a:solidFill>
                  <a:schemeClr val="tx1"/>
                </a:solidFill>
                <a:latin typeface="Times" panose="02020603050405020304" pitchFamily="18" charset="0"/>
              </a:defRPr>
            </a:lvl2pPr>
            <a:lvl3pPr marL="1143000" defTabSz="762000">
              <a:defRPr sz="2400">
                <a:solidFill>
                  <a:schemeClr val="tx1"/>
                </a:solidFill>
                <a:latin typeface="Times" panose="02020603050405020304" pitchFamily="18" charset="0"/>
              </a:defRPr>
            </a:lvl3pPr>
            <a:lvl4pPr marL="1714500" defTabSz="762000">
              <a:defRPr sz="2400">
                <a:solidFill>
                  <a:schemeClr val="tx1"/>
                </a:solidFill>
                <a:latin typeface="Times" panose="02020603050405020304" pitchFamily="18" charset="0"/>
              </a:defRPr>
            </a:lvl4pPr>
            <a:lvl5pPr marL="2286000"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r>
              <a:rPr lang="en-US" altLang="it-IT" sz="1800">
                <a:latin typeface="Arial" panose="020B0604020202020204" pitchFamily="34" charset="0"/>
              </a:rPr>
              <a:t>AHA Scientific Statement. </a:t>
            </a:r>
            <a:r>
              <a:rPr lang="en-US" altLang="it-IT" sz="1800" i="1">
                <a:latin typeface="Arial" panose="020B0604020202020204" pitchFamily="34" charset="0"/>
              </a:rPr>
              <a:t>Circulation </a:t>
            </a:r>
            <a:r>
              <a:rPr lang="en-US" altLang="it-IT" sz="1800">
                <a:latin typeface="Arial" panose="020B0604020202020204" pitchFamily="34" charset="0"/>
              </a:rPr>
              <a:t>2002</a:t>
            </a:r>
            <a:endParaRPr lang="it-IT" altLang="it-IT" sz="1800">
              <a:latin typeface="Arial" panose="020B0604020202020204" pitchFamily="34" charset="0"/>
            </a:endParaRPr>
          </a:p>
        </p:txBody>
      </p:sp>
      <p:sp>
        <p:nvSpPr>
          <p:cNvPr id="537669" name="Line 69">
            <a:extLst>
              <a:ext uri="{FF2B5EF4-FFF2-40B4-BE49-F238E27FC236}">
                <a16:creationId xmlns:a16="http://schemas.microsoft.com/office/drawing/2014/main" id="{6DC89AFD-C8BE-420A-83AA-669EE8BD62AC}"/>
              </a:ext>
            </a:extLst>
          </p:cNvPr>
          <p:cNvSpPr>
            <a:spLocks noChangeShapeType="1"/>
          </p:cNvSpPr>
          <p:nvPr/>
        </p:nvSpPr>
        <p:spPr bwMode="auto">
          <a:xfrm>
            <a:off x="838200" y="1676400"/>
            <a:ext cx="7467600" cy="15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a:extLst>
              <a:ext uri="{FF2B5EF4-FFF2-40B4-BE49-F238E27FC236}">
                <a16:creationId xmlns:a16="http://schemas.microsoft.com/office/drawing/2014/main" id="{2C71C573-69DA-4533-B8D7-CE1E80409B88}"/>
              </a:ext>
            </a:extLst>
          </p:cNvPr>
          <p:cNvSpPr>
            <a:spLocks noGrp="1" noChangeArrowheads="1"/>
          </p:cNvSpPr>
          <p:nvPr>
            <p:ph type="title"/>
          </p:nvPr>
        </p:nvSpPr>
        <p:spPr>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25400">
                <a:solidFill>
                  <a:schemeClr val="tx1"/>
                </a:solidFill>
                <a:miter lim="800000"/>
                <a:headEnd/>
                <a:tailEnd/>
              </a14:hiddenLine>
            </a:ext>
          </a:extLst>
        </p:spPr>
        <p:txBody>
          <a:bodyPr/>
          <a:lstStyle/>
          <a:p>
            <a:r>
              <a:rPr lang="en-US" altLang="it-IT">
                <a:latin typeface="Arial" panose="020B0604020202020204" pitchFamily="34" charset="0"/>
              </a:rPr>
              <a:t>Image analysis</a:t>
            </a:r>
            <a:endParaRPr lang="en-US" altLang="it-IT">
              <a:solidFill>
                <a:srgbClr val="EAEC5E"/>
              </a:solidFill>
              <a:latin typeface="Arial" panose="020B0604020202020204" pitchFamily="34" charset="0"/>
            </a:endParaRPr>
          </a:p>
        </p:txBody>
      </p:sp>
      <p:sp>
        <p:nvSpPr>
          <p:cNvPr id="582659" name="Rectangle 3">
            <a:extLst>
              <a:ext uri="{FF2B5EF4-FFF2-40B4-BE49-F238E27FC236}">
                <a16:creationId xmlns:a16="http://schemas.microsoft.com/office/drawing/2014/main" id="{17FF852F-C22E-4487-B2E9-C220ED3979AE}"/>
              </a:ext>
            </a:extLst>
          </p:cNvPr>
          <p:cNvSpPr>
            <a:spLocks noGrp="1" noChangeArrowheads="1"/>
          </p:cNvSpPr>
          <p:nvPr>
            <p:ph type="body" idx="1"/>
          </p:nvPr>
        </p:nvSpPr>
        <p:spPr>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25400">
                <a:solidFill>
                  <a:schemeClr val="tx1"/>
                </a:solidFill>
                <a:miter lim="800000"/>
                <a:headEnd/>
                <a:tailEnd/>
              </a14:hiddenLine>
            </a:ext>
          </a:extLst>
        </p:spPr>
        <p:txBody>
          <a:bodyPr/>
          <a:lstStyle/>
          <a:p>
            <a:pPr>
              <a:spcBef>
                <a:spcPct val="40000"/>
              </a:spcBef>
              <a:buFontTx/>
              <a:buNone/>
            </a:pPr>
            <a:r>
              <a:rPr lang="en-US" altLang="it-IT" sz="2800">
                <a:solidFill>
                  <a:srgbClr val="FF3300"/>
                </a:solidFill>
                <a:latin typeface="Arial" panose="020B0604020202020204" pitchFamily="34" charset="0"/>
              </a:rPr>
              <a:t>Segmental visual scoring of tracer activity</a:t>
            </a:r>
          </a:p>
          <a:p>
            <a:pPr>
              <a:spcBef>
                <a:spcPct val="40000"/>
              </a:spcBef>
            </a:pPr>
            <a:r>
              <a:rPr lang="en-US" altLang="it-IT" sz="2800">
                <a:solidFill>
                  <a:srgbClr val="FFFFFF"/>
                </a:solidFill>
                <a:latin typeface="Arial" panose="020B0604020202020204" pitchFamily="34" charset="0"/>
              </a:rPr>
              <a:t>0</a:t>
            </a:r>
            <a:r>
              <a:rPr lang="en-US" altLang="it-IT" sz="2800">
                <a:latin typeface="Arial" panose="020B0604020202020204" pitchFamily="34" charset="0"/>
              </a:rPr>
              <a:t> = normal tracer uptake</a:t>
            </a:r>
          </a:p>
          <a:p>
            <a:pPr>
              <a:spcBef>
                <a:spcPct val="40000"/>
              </a:spcBef>
            </a:pPr>
            <a:r>
              <a:rPr lang="en-US" altLang="it-IT" sz="2800">
                <a:latin typeface="Arial" panose="020B0604020202020204" pitchFamily="34" charset="0"/>
              </a:rPr>
              <a:t>1 = mild reduction of tracer uptake</a:t>
            </a:r>
          </a:p>
          <a:p>
            <a:pPr>
              <a:spcBef>
                <a:spcPct val="40000"/>
              </a:spcBef>
            </a:pPr>
            <a:r>
              <a:rPr lang="en-US" altLang="it-IT" sz="2800">
                <a:latin typeface="Arial" panose="020B0604020202020204" pitchFamily="34" charset="0"/>
              </a:rPr>
              <a:t>2 = moderate reduction of tracer uptake</a:t>
            </a:r>
          </a:p>
          <a:p>
            <a:pPr>
              <a:spcBef>
                <a:spcPct val="40000"/>
              </a:spcBef>
            </a:pPr>
            <a:r>
              <a:rPr lang="en-US" altLang="it-IT" sz="2800">
                <a:latin typeface="Arial" panose="020B0604020202020204" pitchFamily="34" charset="0"/>
              </a:rPr>
              <a:t>3 = severe reduction of tracer uptake</a:t>
            </a:r>
          </a:p>
          <a:p>
            <a:pPr>
              <a:spcBef>
                <a:spcPct val="40000"/>
              </a:spcBef>
            </a:pPr>
            <a:r>
              <a:rPr lang="en-US" altLang="it-IT" sz="2800">
                <a:latin typeface="Arial" panose="020B0604020202020204" pitchFamily="34" charset="0"/>
              </a:rPr>
              <a:t>4 = absent tracer uptake</a:t>
            </a:r>
          </a:p>
        </p:txBody>
      </p:sp>
      <p:sp>
        <p:nvSpPr>
          <p:cNvPr id="582660" name="Line 4">
            <a:extLst>
              <a:ext uri="{FF2B5EF4-FFF2-40B4-BE49-F238E27FC236}">
                <a16:creationId xmlns:a16="http://schemas.microsoft.com/office/drawing/2014/main" id="{F1679A74-D851-4161-A0DD-40473E41591F}"/>
              </a:ext>
            </a:extLst>
          </p:cNvPr>
          <p:cNvSpPr>
            <a:spLocks noChangeShapeType="1"/>
          </p:cNvSpPr>
          <p:nvPr/>
        </p:nvSpPr>
        <p:spPr bwMode="auto">
          <a:xfrm>
            <a:off x="381000" y="16002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a:extLst>
              <a:ext uri="{FF2B5EF4-FFF2-40B4-BE49-F238E27FC236}">
                <a16:creationId xmlns:a16="http://schemas.microsoft.com/office/drawing/2014/main" id="{70A66EF0-98BD-441A-9A16-324B89D4B82F}"/>
              </a:ext>
            </a:extLst>
          </p:cNvPr>
          <p:cNvSpPr>
            <a:spLocks noGrp="1" noChangeArrowheads="1"/>
          </p:cNvSpPr>
          <p:nvPr>
            <p:ph type="title"/>
          </p:nvPr>
        </p:nvSpPr>
        <p:spPr>
          <a:noFill/>
          <a:ln/>
        </p:spPr>
        <p:txBody>
          <a:bodyPr>
            <a:normAutofit fontScale="90000"/>
          </a:bodyPr>
          <a:lstStyle/>
          <a:p>
            <a:pPr>
              <a:lnSpc>
                <a:spcPct val="90000"/>
              </a:lnSpc>
            </a:pPr>
            <a:r>
              <a:rPr lang="en-US" altLang="it-IT" sz="3600">
                <a:latin typeface="Arial" panose="020B0604020202020204" pitchFamily="34" charset="0"/>
              </a:rPr>
              <a:t>Variables incorporating the extent and severity of perfusion defects</a:t>
            </a:r>
          </a:p>
        </p:txBody>
      </p:sp>
      <p:sp>
        <p:nvSpPr>
          <p:cNvPr id="583683" name="Rectangle 3">
            <a:extLst>
              <a:ext uri="{FF2B5EF4-FFF2-40B4-BE49-F238E27FC236}">
                <a16:creationId xmlns:a16="http://schemas.microsoft.com/office/drawing/2014/main" id="{782BC948-E631-41CC-A752-9C430155B454}"/>
              </a:ext>
            </a:extLst>
          </p:cNvPr>
          <p:cNvSpPr>
            <a:spLocks noGrp="1" noChangeArrowheads="1"/>
          </p:cNvSpPr>
          <p:nvPr>
            <p:ph type="body" idx="1"/>
          </p:nvPr>
        </p:nvSpPr>
        <p:spPr>
          <a:noFill/>
          <a:ln/>
        </p:spPr>
        <p:txBody>
          <a:bodyPr/>
          <a:lstStyle/>
          <a:p>
            <a:pPr>
              <a:lnSpc>
                <a:spcPct val="90000"/>
              </a:lnSpc>
              <a:spcBef>
                <a:spcPct val="50000"/>
              </a:spcBef>
            </a:pPr>
            <a:r>
              <a:rPr lang="en-US" altLang="it-IT" sz="2800">
                <a:solidFill>
                  <a:srgbClr val="FF3300"/>
                </a:solidFill>
                <a:latin typeface="Arial" panose="020B0604020202020204" pitchFamily="34" charset="0"/>
              </a:rPr>
              <a:t>Summed stress score</a:t>
            </a:r>
            <a:r>
              <a:rPr lang="en-US" altLang="it-IT" sz="2800">
                <a:solidFill>
                  <a:srgbClr val="FF6600"/>
                </a:solidFill>
                <a:latin typeface="Arial" panose="020B0604020202020204" pitchFamily="34" charset="0"/>
              </a:rPr>
              <a:t> </a:t>
            </a:r>
            <a:r>
              <a:rPr lang="en-US" altLang="it-IT" sz="2800" i="1">
                <a:latin typeface="Arial" panose="020B0604020202020204" pitchFamily="34" charset="0"/>
              </a:rPr>
              <a:t>(ischemia + scar)</a:t>
            </a:r>
          </a:p>
          <a:p>
            <a:pPr lvl="1">
              <a:lnSpc>
                <a:spcPct val="90000"/>
              </a:lnSpc>
              <a:spcBef>
                <a:spcPct val="50000"/>
              </a:spcBef>
            </a:pPr>
            <a:r>
              <a:rPr lang="en-US" altLang="it-IT" sz="2400">
                <a:latin typeface="Arial" panose="020B0604020202020204" pitchFamily="34" charset="0"/>
              </a:rPr>
              <a:t>Sum of all segmental stress scores</a:t>
            </a:r>
          </a:p>
          <a:p>
            <a:pPr>
              <a:lnSpc>
                <a:spcPct val="90000"/>
              </a:lnSpc>
              <a:spcBef>
                <a:spcPct val="50000"/>
              </a:spcBef>
            </a:pPr>
            <a:r>
              <a:rPr lang="en-US" altLang="it-IT" sz="2800">
                <a:solidFill>
                  <a:srgbClr val="FF3300"/>
                </a:solidFill>
                <a:latin typeface="Arial" panose="020B0604020202020204" pitchFamily="34" charset="0"/>
              </a:rPr>
              <a:t>Summed rest score</a:t>
            </a:r>
            <a:r>
              <a:rPr lang="en-US" altLang="it-IT" sz="2800">
                <a:latin typeface="Arial" panose="020B0604020202020204" pitchFamily="34" charset="0"/>
              </a:rPr>
              <a:t> </a:t>
            </a:r>
            <a:r>
              <a:rPr lang="en-US" altLang="it-IT" sz="2800" i="1">
                <a:latin typeface="Arial" panose="020B0604020202020204" pitchFamily="34" charset="0"/>
              </a:rPr>
              <a:t>(scar)</a:t>
            </a:r>
          </a:p>
          <a:p>
            <a:pPr lvl="1">
              <a:lnSpc>
                <a:spcPct val="90000"/>
              </a:lnSpc>
              <a:spcBef>
                <a:spcPct val="50000"/>
              </a:spcBef>
            </a:pPr>
            <a:r>
              <a:rPr lang="en-US" altLang="it-IT" sz="2400">
                <a:latin typeface="Arial" panose="020B0604020202020204" pitchFamily="34" charset="0"/>
              </a:rPr>
              <a:t>Sum of all segmental rest scores</a:t>
            </a:r>
          </a:p>
          <a:p>
            <a:pPr>
              <a:lnSpc>
                <a:spcPct val="90000"/>
              </a:lnSpc>
              <a:spcBef>
                <a:spcPct val="50000"/>
              </a:spcBef>
            </a:pPr>
            <a:r>
              <a:rPr lang="en-US" altLang="it-IT" sz="2800">
                <a:solidFill>
                  <a:srgbClr val="FF3300"/>
                </a:solidFill>
                <a:latin typeface="Arial" panose="020B0604020202020204" pitchFamily="34" charset="0"/>
              </a:rPr>
              <a:t>Summed difference score</a:t>
            </a:r>
            <a:r>
              <a:rPr lang="en-US" altLang="it-IT" sz="2800">
                <a:latin typeface="Arial" panose="020B0604020202020204" pitchFamily="34" charset="0"/>
              </a:rPr>
              <a:t> </a:t>
            </a:r>
            <a:r>
              <a:rPr lang="en-US" altLang="it-IT" sz="2800" i="1">
                <a:latin typeface="Arial" panose="020B0604020202020204" pitchFamily="34" charset="0"/>
              </a:rPr>
              <a:t>(ischemia)</a:t>
            </a:r>
          </a:p>
          <a:p>
            <a:pPr lvl="1">
              <a:lnSpc>
                <a:spcPct val="90000"/>
              </a:lnSpc>
              <a:spcBef>
                <a:spcPct val="50000"/>
              </a:spcBef>
            </a:pPr>
            <a:r>
              <a:rPr lang="en-US" altLang="it-IT" sz="2400">
                <a:latin typeface="Arial" panose="020B0604020202020204" pitchFamily="34" charset="0"/>
              </a:rPr>
              <a:t>Sum of differences between stress and rest scores</a:t>
            </a:r>
          </a:p>
        </p:txBody>
      </p:sp>
      <p:sp>
        <p:nvSpPr>
          <p:cNvPr id="583684" name="Line 4">
            <a:extLst>
              <a:ext uri="{FF2B5EF4-FFF2-40B4-BE49-F238E27FC236}">
                <a16:creationId xmlns:a16="http://schemas.microsoft.com/office/drawing/2014/main" id="{429D459E-0640-4FE5-AB3A-804C6367CD56}"/>
              </a:ext>
            </a:extLst>
          </p:cNvPr>
          <p:cNvSpPr>
            <a:spLocks noChangeShapeType="1"/>
          </p:cNvSpPr>
          <p:nvPr/>
        </p:nvSpPr>
        <p:spPr bwMode="auto">
          <a:xfrm>
            <a:off x="381000" y="17526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a:extLst>
              <a:ext uri="{FF2B5EF4-FFF2-40B4-BE49-F238E27FC236}">
                <a16:creationId xmlns:a16="http://schemas.microsoft.com/office/drawing/2014/main" id="{B1D014A0-EFFE-455E-B04F-7CFE89E29EED}"/>
              </a:ext>
            </a:extLst>
          </p:cNvPr>
          <p:cNvSpPr>
            <a:spLocks noGrp="1" noChangeArrowheads="1"/>
          </p:cNvSpPr>
          <p:nvPr>
            <p:ph type="title"/>
          </p:nvPr>
        </p:nvSpPr>
        <p:spPr>
          <a:xfrm>
            <a:off x="685800" y="304800"/>
            <a:ext cx="7772400" cy="1143000"/>
          </a:xfrm>
        </p:spPr>
        <p:txBody>
          <a:bodyPr/>
          <a:lstStyle/>
          <a:p>
            <a:r>
              <a:rPr lang="en-US" altLang="it-IT">
                <a:latin typeface="Arial" panose="020B0604020202020204" pitchFamily="34" charset="0"/>
              </a:rPr>
              <a:t>Summed stress score</a:t>
            </a:r>
            <a:endParaRPr lang="en-US" altLang="it-IT" sz="3600">
              <a:latin typeface="Arial" panose="020B0604020202020204" pitchFamily="34" charset="0"/>
            </a:endParaRPr>
          </a:p>
        </p:txBody>
      </p:sp>
      <p:sp>
        <p:nvSpPr>
          <p:cNvPr id="585731" name="Rectangle 3">
            <a:extLst>
              <a:ext uri="{FF2B5EF4-FFF2-40B4-BE49-F238E27FC236}">
                <a16:creationId xmlns:a16="http://schemas.microsoft.com/office/drawing/2014/main" id="{01178B27-5150-4583-BA47-252D7DEE2174}"/>
              </a:ext>
            </a:extLst>
          </p:cNvPr>
          <p:cNvSpPr>
            <a:spLocks noGrp="1" noChangeArrowheads="1"/>
          </p:cNvSpPr>
          <p:nvPr>
            <p:ph type="body" idx="1"/>
          </p:nvPr>
        </p:nvSpPr>
        <p:spPr>
          <a:xfrm>
            <a:off x="685800" y="1676400"/>
            <a:ext cx="7772400" cy="4114800"/>
          </a:xfrm>
        </p:spPr>
        <p:txBody>
          <a:bodyPr>
            <a:normAutofit fontScale="92500" lnSpcReduction="10000"/>
          </a:bodyPr>
          <a:lstStyle/>
          <a:p>
            <a:pPr>
              <a:lnSpc>
                <a:spcPct val="90000"/>
              </a:lnSpc>
              <a:spcBef>
                <a:spcPct val="40000"/>
              </a:spcBef>
              <a:buSzTx/>
            </a:pPr>
            <a:r>
              <a:rPr lang="en-US" altLang="it-IT" sz="2800">
                <a:solidFill>
                  <a:srgbClr val="FF3300"/>
                </a:solidFill>
                <a:latin typeface="Arial" panose="020B0604020202020204" pitchFamily="34" charset="0"/>
              </a:rPr>
              <a:t>Normal</a:t>
            </a:r>
          </a:p>
          <a:p>
            <a:pPr lvl="1">
              <a:lnSpc>
                <a:spcPct val="90000"/>
              </a:lnSpc>
              <a:spcBef>
                <a:spcPct val="40000"/>
              </a:spcBef>
              <a:buSzTx/>
            </a:pPr>
            <a:r>
              <a:rPr lang="en-US" altLang="it-IT" sz="2400">
                <a:latin typeface="Arial" panose="020B0604020202020204" pitchFamily="34" charset="0"/>
              </a:rPr>
              <a:t>SSS ≤3 (0-4% of abnormal myocardium)</a:t>
            </a:r>
          </a:p>
          <a:p>
            <a:pPr>
              <a:lnSpc>
                <a:spcPct val="90000"/>
              </a:lnSpc>
              <a:spcBef>
                <a:spcPct val="40000"/>
              </a:spcBef>
              <a:buSzTx/>
            </a:pPr>
            <a:r>
              <a:rPr lang="en-US" altLang="it-IT" sz="2800">
                <a:solidFill>
                  <a:srgbClr val="FF3300"/>
                </a:solidFill>
                <a:latin typeface="Arial" panose="020B0604020202020204" pitchFamily="34" charset="0"/>
              </a:rPr>
              <a:t>Mildly abnormal</a:t>
            </a:r>
          </a:p>
          <a:p>
            <a:pPr lvl="1">
              <a:lnSpc>
                <a:spcPct val="90000"/>
              </a:lnSpc>
              <a:spcBef>
                <a:spcPct val="40000"/>
              </a:spcBef>
              <a:buSzTx/>
            </a:pPr>
            <a:r>
              <a:rPr lang="en-US" altLang="it-IT" sz="2400">
                <a:latin typeface="Arial" panose="020B0604020202020204" pitchFamily="34" charset="0"/>
              </a:rPr>
              <a:t>SSS 4-7 (5-10% of abnormal myocardium)</a:t>
            </a:r>
          </a:p>
          <a:p>
            <a:pPr>
              <a:lnSpc>
                <a:spcPct val="90000"/>
              </a:lnSpc>
              <a:spcBef>
                <a:spcPct val="40000"/>
              </a:spcBef>
              <a:buSzTx/>
            </a:pPr>
            <a:r>
              <a:rPr lang="en-US" altLang="it-IT" sz="2800">
                <a:solidFill>
                  <a:srgbClr val="FF3300"/>
                </a:solidFill>
                <a:latin typeface="Arial" panose="020B0604020202020204" pitchFamily="34" charset="0"/>
              </a:rPr>
              <a:t>Moderately abnormal</a:t>
            </a:r>
          </a:p>
          <a:p>
            <a:pPr lvl="1">
              <a:lnSpc>
                <a:spcPct val="90000"/>
              </a:lnSpc>
              <a:spcBef>
                <a:spcPct val="40000"/>
              </a:spcBef>
              <a:buSzTx/>
            </a:pPr>
            <a:r>
              <a:rPr lang="en-US" altLang="it-IT" sz="2400">
                <a:latin typeface="Arial" panose="020B0604020202020204" pitchFamily="34" charset="0"/>
              </a:rPr>
              <a:t>SSS 8-10 (11-15% of abnormal myocardium)</a:t>
            </a:r>
          </a:p>
          <a:p>
            <a:pPr>
              <a:lnSpc>
                <a:spcPct val="90000"/>
              </a:lnSpc>
              <a:spcBef>
                <a:spcPct val="40000"/>
              </a:spcBef>
              <a:buSzTx/>
            </a:pPr>
            <a:r>
              <a:rPr lang="en-US" altLang="it-IT" sz="2800">
                <a:solidFill>
                  <a:srgbClr val="FF3300"/>
                </a:solidFill>
                <a:latin typeface="Arial" panose="020B0604020202020204" pitchFamily="34" charset="0"/>
              </a:rPr>
              <a:t>Severely abnormal</a:t>
            </a:r>
          </a:p>
          <a:p>
            <a:pPr lvl="1">
              <a:lnSpc>
                <a:spcPct val="90000"/>
              </a:lnSpc>
              <a:spcBef>
                <a:spcPct val="40000"/>
              </a:spcBef>
              <a:buSzTx/>
            </a:pPr>
            <a:r>
              <a:rPr lang="en-US" altLang="it-IT" sz="2400">
                <a:latin typeface="Arial" panose="020B0604020202020204" pitchFamily="34" charset="0"/>
              </a:rPr>
              <a:t>SSS &gt;10 (≥16% of the abnormal myocardium)</a:t>
            </a:r>
          </a:p>
        </p:txBody>
      </p:sp>
      <p:sp>
        <p:nvSpPr>
          <p:cNvPr id="585732" name="Line 4">
            <a:extLst>
              <a:ext uri="{FF2B5EF4-FFF2-40B4-BE49-F238E27FC236}">
                <a16:creationId xmlns:a16="http://schemas.microsoft.com/office/drawing/2014/main" id="{8469E4EE-14F8-4851-9EA8-0A4E785F65BF}"/>
              </a:ext>
            </a:extLst>
          </p:cNvPr>
          <p:cNvSpPr>
            <a:spLocks noChangeShapeType="1"/>
          </p:cNvSpPr>
          <p:nvPr/>
        </p:nvSpPr>
        <p:spPr bwMode="auto">
          <a:xfrm>
            <a:off x="381000" y="12954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a:extLst>
              <a:ext uri="{FF2B5EF4-FFF2-40B4-BE49-F238E27FC236}">
                <a16:creationId xmlns:a16="http://schemas.microsoft.com/office/drawing/2014/main" id="{1C247F16-3DB6-499F-AC32-2B4A5DB96BED}"/>
              </a:ext>
            </a:extLst>
          </p:cNvPr>
          <p:cNvSpPr>
            <a:spLocks noGrp="1" noChangeArrowheads="1"/>
          </p:cNvSpPr>
          <p:nvPr>
            <p:ph type="title"/>
          </p:nvPr>
        </p:nvSpPr>
        <p:spPr>
          <a:xfrm>
            <a:off x="685800" y="304800"/>
            <a:ext cx="7772400" cy="1143000"/>
          </a:xfrm>
        </p:spPr>
        <p:txBody>
          <a:bodyPr/>
          <a:lstStyle/>
          <a:p>
            <a:r>
              <a:rPr lang="en-US" altLang="it-IT">
                <a:latin typeface="Arial" panose="020B0604020202020204" pitchFamily="34" charset="0"/>
              </a:rPr>
              <a:t>Summed difference score</a:t>
            </a:r>
            <a:endParaRPr lang="en-US" altLang="it-IT" sz="3600">
              <a:latin typeface="Arial" panose="020B0604020202020204" pitchFamily="34" charset="0"/>
            </a:endParaRPr>
          </a:p>
        </p:txBody>
      </p:sp>
      <p:sp>
        <p:nvSpPr>
          <p:cNvPr id="587780" name="Line 4">
            <a:extLst>
              <a:ext uri="{FF2B5EF4-FFF2-40B4-BE49-F238E27FC236}">
                <a16:creationId xmlns:a16="http://schemas.microsoft.com/office/drawing/2014/main" id="{BCA4B9F6-5AAF-418F-9AD7-BBADA0F40545}"/>
              </a:ext>
            </a:extLst>
          </p:cNvPr>
          <p:cNvSpPr>
            <a:spLocks noChangeShapeType="1"/>
          </p:cNvSpPr>
          <p:nvPr/>
        </p:nvSpPr>
        <p:spPr bwMode="auto">
          <a:xfrm>
            <a:off x="381000" y="12954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87782" name="Rectangle 6">
            <a:extLst>
              <a:ext uri="{FF2B5EF4-FFF2-40B4-BE49-F238E27FC236}">
                <a16:creationId xmlns:a16="http://schemas.microsoft.com/office/drawing/2014/main" id="{D7D21A5E-F984-4763-B68B-DFE036A5613A}"/>
              </a:ext>
            </a:extLst>
          </p:cNvPr>
          <p:cNvSpPr>
            <a:spLocks noGrp="1" noChangeArrowheads="1"/>
          </p:cNvSpPr>
          <p:nvPr>
            <p:ph type="body" idx="1"/>
          </p:nvPr>
        </p:nvSpPr>
        <p:spPr>
          <a:noFill/>
          <a:ln/>
        </p:spPr>
        <p:txBody>
          <a:bodyPr/>
          <a:lstStyle/>
          <a:p>
            <a:pPr>
              <a:lnSpc>
                <a:spcPct val="90000"/>
              </a:lnSpc>
              <a:spcBef>
                <a:spcPct val="40000"/>
              </a:spcBef>
              <a:buSzTx/>
            </a:pPr>
            <a:r>
              <a:rPr lang="en-US" altLang="it-IT">
                <a:solidFill>
                  <a:schemeClr val="hlink"/>
                </a:solidFill>
                <a:latin typeface="Arial" panose="020B0604020202020204" pitchFamily="34" charset="0"/>
              </a:rPr>
              <a:t>No Ischemia</a:t>
            </a:r>
          </a:p>
          <a:p>
            <a:pPr marL="819150" lvl="1">
              <a:lnSpc>
                <a:spcPct val="90000"/>
              </a:lnSpc>
              <a:spcBef>
                <a:spcPct val="40000"/>
              </a:spcBef>
              <a:buSzTx/>
            </a:pPr>
            <a:r>
              <a:rPr lang="en-US" altLang="it-IT">
                <a:latin typeface="Arial" panose="020B0604020202020204" pitchFamily="34" charset="0"/>
              </a:rPr>
              <a:t>SDS 0-1</a:t>
            </a:r>
          </a:p>
          <a:p>
            <a:pPr>
              <a:lnSpc>
                <a:spcPct val="90000"/>
              </a:lnSpc>
              <a:spcBef>
                <a:spcPct val="40000"/>
              </a:spcBef>
              <a:buSzTx/>
            </a:pPr>
            <a:r>
              <a:rPr lang="en-US" altLang="it-IT">
                <a:solidFill>
                  <a:schemeClr val="hlink"/>
                </a:solidFill>
                <a:latin typeface="Arial" panose="020B0604020202020204" pitchFamily="34" charset="0"/>
              </a:rPr>
              <a:t>Mildly-Moderate Ischemia</a:t>
            </a:r>
            <a:endParaRPr lang="en-US" altLang="it-IT">
              <a:latin typeface="Arial" panose="020B0604020202020204" pitchFamily="34" charset="0"/>
            </a:endParaRPr>
          </a:p>
          <a:p>
            <a:pPr marL="819150" lvl="1">
              <a:lnSpc>
                <a:spcPct val="90000"/>
              </a:lnSpc>
              <a:spcBef>
                <a:spcPct val="40000"/>
              </a:spcBef>
              <a:buSzTx/>
            </a:pPr>
            <a:r>
              <a:rPr lang="en-US" altLang="it-IT">
                <a:latin typeface="Arial" panose="020B0604020202020204" pitchFamily="34" charset="0"/>
              </a:rPr>
              <a:t>SDS 2-6 (3-9% of the total LV) </a:t>
            </a:r>
          </a:p>
          <a:p>
            <a:pPr>
              <a:lnSpc>
                <a:spcPct val="90000"/>
              </a:lnSpc>
              <a:spcBef>
                <a:spcPct val="40000"/>
              </a:spcBef>
              <a:buSzTx/>
            </a:pPr>
            <a:r>
              <a:rPr lang="en-US" altLang="it-IT">
                <a:solidFill>
                  <a:schemeClr val="hlink"/>
                </a:solidFill>
                <a:latin typeface="Arial" panose="020B0604020202020204" pitchFamily="34" charset="0"/>
              </a:rPr>
              <a:t>Large Ischemia </a:t>
            </a:r>
          </a:p>
          <a:p>
            <a:pPr marL="819150" lvl="1">
              <a:lnSpc>
                <a:spcPct val="90000"/>
              </a:lnSpc>
              <a:spcBef>
                <a:spcPct val="40000"/>
              </a:spcBef>
              <a:buSzTx/>
            </a:pPr>
            <a:r>
              <a:rPr lang="en-US" altLang="it-IT">
                <a:latin typeface="Arial" panose="020B0604020202020204" pitchFamily="34" charset="0"/>
              </a:rPr>
              <a:t>≥7 (&gt;10% of the total LV)</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812" name="Picture 4">
            <a:extLst>
              <a:ext uri="{FF2B5EF4-FFF2-40B4-BE49-F238E27FC236}">
                <a16:creationId xmlns:a16="http://schemas.microsoft.com/office/drawing/2014/main" id="{B3F9605F-89AB-4763-B509-40521EAE50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05000"/>
            <a:ext cx="4121150" cy="4668838"/>
          </a:xfrm>
          <a:prstGeom prst="rect">
            <a:avLst/>
          </a:prstGeom>
          <a:noFill/>
          <a:extLst>
            <a:ext uri="{909E8E84-426E-40DD-AFC4-6F175D3DCCD1}">
              <a14:hiddenFill xmlns:a14="http://schemas.microsoft.com/office/drawing/2010/main">
                <a:solidFill>
                  <a:srgbClr val="FFFFFF"/>
                </a:solidFill>
              </a14:hiddenFill>
            </a:ext>
          </a:extLst>
        </p:spPr>
      </p:pic>
      <p:sp>
        <p:nvSpPr>
          <p:cNvPr id="503815" name="Line 7">
            <a:extLst>
              <a:ext uri="{FF2B5EF4-FFF2-40B4-BE49-F238E27FC236}">
                <a16:creationId xmlns:a16="http://schemas.microsoft.com/office/drawing/2014/main" id="{BC31B13E-7D71-43B2-9D8E-603E3E335FE0}"/>
              </a:ext>
            </a:extLst>
          </p:cNvPr>
          <p:cNvSpPr>
            <a:spLocks noChangeShapeType="1"/>
          </p:cNvSpPr>
          <p:nvPr/>
        </p:nvSpPr>
        <p:spPr bwMode="auto">
          <a:xfrm>
            <a:off x="838200" y="1752600"/>
            <a:ext cx="7467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03816" name="Rectangle 8">
            <a:extLst>
              <a:ext uri="{FF2B5EF4-FFF2-40B4-BE49-F238E27FC236}">
                <a16:creationId xmlns:a16="http://schemas.microsoft.com/office/drawing/2014/main" id="{528C024C-B1B7-4007-ACAB-7C35BA258605}"/>
              </a:ext>
            </a:extLst>
          </p:cNvPr>
          <p:cNvSpPr>
            <a:spLocks noChangeArrowheads="1"/>
          </p:cNvSpPr>
          <p:nvPr/>
        </p:nvSpPr>
        <p:spPr bwMode="auto">
          <a:xfrm>
            <a:off x="685800" y="457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spcBef>
                <a:spcPct val="50000"/>
              </a:spcBef>
            </a:pPr>
            <a:r>
              <a:rPr lang="it-IT" altLang="it-IT">
                <a:latin typeface="Arial" panose="020B0604020202020204" pitchFamily="34" charset="0"/>
              </a:rPr>
              <a:t>Ventricular function:</a:t>
            </a:r>
            <a:br>
              <a:rPr lang="it-IT" altLang="it-IT">
                <a:latin typeface="Arial" panose="020B0604020202020204" pitchFamily="34" charset="0"/>
              </a:rPr>
            </a:br>
            <a:r>
              <a:rPr lang="it-IT" altLang="it-IT" sz="4000">
                <a:latin typeface="Arial" panose="020B0604020202020204" pitchFamily="34" charset="0"/>
              </a:rPr>
              <a:t>Wall motion and wall thickening</a:t>
            </a:r>
            <a:endParaRPr lang="it-IT" altLang="it-IT" sz="3600">
              <a:latin typeface="Arial" panose="020B0604020202020204" pitchFamily="34" charset="0"/>
            </a:endParaRPr>
          </a:p>
        </p:txBody>
      </p:sp>
      <p:sp>
        <p:nvSpPr>
          <p:cNvPr id="503817" name="Rectangle 9">
            <a:extLst>
              <a:ext uri="{FF2B5EF4-FFF2-40B4-BE49-F238E27FC236}">
                <a16:creationId xmlns:a16="http://schemas.microsoft.com/office/drawing/2014/main" id="{FD6D9AB7-7006-49C4-91C7-AE1152951F86}"/>
              </a:ext>
            </a:extLst>
          </p:cNvPr>
          <p:cNvSpPr>
            <a:spLocks noChangeArrowheads="1"/>
          </p:cNvSpPr>
          <p:nvPr/>
        </p:nvSpPr>
        <p:spPr bwMode="auto">
          <a:xfrm>
            <a:off x="5638800" y="2133600"/>
            <a:ext cx="2344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panose="02020603050405020304" pitchFamily="18" charset="0"/>
              </a:defRPr>
            </a:lvl1pPr>
            <a:lvl2pPr marL="571500" defTabSz="762000">
              <a:defRPr sz="2400">
                <a:solidFill>
                  <a:schemeClr val="tx1"/>
                </a:solidFill>
                <a:latin typeface="Times" panose="02020603050405020304" pitchFamily="18" charset="0"/>
              </a:defRPr>
            </a:lvl2pPr>
            <a:lvl3pPr marL="1143000" defTabSz="762000">
              <a:defRPr sz="2400">
                <a:solidFill>
                  <a:schemeClr val="tx1"/>
                </a:solidFill>
                <a:latin typeface="Times" panose="02020603050405020304" pitchFamily="18" charset="0"/>
              </a:defRPr>
            </a:lvl3pPr>
            <a:lvl4pPr marL="1714500" defTabSz="762000">
              <a:defRPr sz="2400">
                <a:solidFill>
                  <a:schemeClr val="tx1"/>
                </a:solidFill>
                <a:latin typeface="Times" panose="02020603050405020304" pitchFamily="18" charset="0"/>
              </a:defRPr>
            </a:lvl4pPr>
            <a:lvl5pPr marL="2286000"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r>
              <a:rPr lang="en-US" altLang="it-IT" sz="1800">
                <a:solidFill>
                  <a:schemeClr val="hlink"/>
                </a:solidFill>
                <a:latin typeface="Arial" panose="020B0604020202020204" pitchFamily="34" charset="0"/>
              </a:rPr>
              <a:t>Regional Wall Motion</a:t>
            </a:r>
            <a:endParaRPr lang="it-IT" altLang="it-IT" sz="1800">
              <a:solidFill>
                <a:schemeClr val="hlink"/>
              </a:solidFill>
              <a:latin typeface="Arial" panose="020B0604020202020204" pitchFamily="34" charset="0"/>
            </a:endParaRPr>
          </a:p>
        </p:txBody>
      </p:sp>
      <p:sp>
        <p:nvSpPr>
          <p:cNvPr id="503818" name="Rectangle 10">
            <a:extLst>
              <a:ext uri="{FF2B5EF4-FFF2-40B4-BE49-F238E27FC236}">
                <a16:creationId xmlns:a16="http://schemas.microsoft.com/office/drawing/2014/main" id="{BE498752-A14F-4C93-8BB6-FB973423F6AF}"/>
              </a:ext>
            </a:extLst>
          </p:cNvPr>
          <p:cNvSpPr>
            <a:spLocks noChangeArrowheads="1"/>
          </p:cNvSpPr>
          <p:nvPr/>
        </p:nvSpPr>
        <p:spPr bwMode="auto">
          <a:xfrm>
            <a:off x="5715000" y="4724400"/>
            <a:ext cx="2763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panose="02020603050405020304" pitchFamily="18" charset="0"/>
              </a:defRPr>
            </a:lvl1pPr>
            <a:lvl2pPr marL="571500" defTabSz="762000">
              <a:defRPr sz="2400">
                <a:solidFill>
                  <a:schemeClr val="tx1"/>
                </a:solidFill>
                <a:latin typeface="Times" panose="02020603050405020304" pitchFamily="18" charset="0"/>
              </a:defRPr>
            </a:lvl2pPr>
            <a:lvl3pPr marL="1143000" defTabSz="762000">
              <a:defRPr sz="2400">
                <a:solidFill>
                  <a:schemeClr val="tx1"/>
                </a:solidFill>
                <a:latin typeface="Times" panose="02020603050405020304" pitchFamily="18" charset="0"/>
              </a:defRPr>
            </a:lvl3pPr>
            <a:lvl4pPr marL="1714500" defTabSz="762000">
              <a:defRPr sz="2400">
                <a:solidFill>
                  <a:schemeClr val="tx1"/>
                </a:solidFill>
                <a:latin typeface="Times" panose="02020603050405020304" pitchFamily="18" charset="0"/>
              </a:defRPr>
            </a:lvl4pPr>
            <a:lvl5pPr marL="2286000"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r>
              <a:rPr lang="en-US" altLang="it-IT" sz="1800">
                <a:solidFill>
                  <a:schemeClr val="hlink"/>
                </a:solidFill>
                <a:latin typeface="Arial" panose="020B0604020202020204" pitchFamily="34" charset="0"/>
              </a:rPr>
              <a:t>Regional Wall Thickening</a:t>
            </a:r>
            <a:endParaRPr lang="it-IT" altLang="it-IT" sz="1800">
              <a:solidFill>
                <a:schemeClr val="hlink"/>
              </a:solidFill>
              <a:latin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a:extLst>
              <a:ext uri="{FF2B5EF4-FFF2-40B4-BE49-F238E27FC236}">
                <a16:creationId xmlns:a16="http://schemas.microsoft.com/office/drawing/2014/main" id="{883F75D8-A9A8-49C5-A2BB-B202AF958129}"/>
              </a:ext>
            </a:extLst>
          </p:cNvPr>
          <p:cNvSpPr>
            <a:spLocks noGrp="1" noChangeArrowheads="1"/>
          </p:cNvSpPr>
          <p:nvPr>
            <p:ph type="ctrTitle"/>
          </p:nvPr>
        </p:nvSpPr>
        <p:spPr>
          <a:xfrm>
            <a:off x="685800" y="457200"/>
            <a:ext cx="7772400" cy="1143000"/>
          </a:xfrm>
        </p:spPr>
        <p:txBody>
          <a:bodyPr anchor="ctr"/>
          <a:lstStyle/>
          <a:p>
            <a:r>
              <a:rPr lang="it-IT" altLang="it-IT" sz="4400">
                <a:latin typeface="Arial" panose="020B0604020202020204" pitchFamily="34" charset="0"/>
              </a:rPr>
              <a:t>Regional ventricular function</a:t>
            </a:r>
          </a:p>
        </p:txBody>
      </p:sp>
      <p:pic>
        <p:nvPicPr>
          <p:cNvPr id="588804" name="Picture 4">
            <a:extLst>
              <a:ext uri="{FF2B5EF4-FFF2-40B4-BE49-F238E27FC236}">
                <a16:creationId xmlns:a16="http://schemas.microsoft.com/office/drawing/2014/main" id="{D9748123-9D50-4D9C-84C2-29384E685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275" y="2325688"/>
            <a:ext cx="5013325" cy="3694112"/>
          </a:xfrm>
          <a:prstGeom prst="rect">
            <a:avLst/>
          </a:prstGeom>
          <a:noFill/>
          <a:extLst>
            <a:ext uri="{909E8E84-426E-40DD-AFC4-6F175D3DCCD1}">
              <a14:hiddenFill xmlns:a14="http://schemas.microsoft.com/office/drawing/2010/main">
                <a:solidFill>
                  <a:srgbClr val="FFFFFF"/>
                </a:solidFill>
              </a14:hiddenFill>
            </a:ext>
          </a:extLst>
        </p:spPr>
      </p:pic>
      <p:sp>
        <p:nvSpPr>
          <p:cNvPr id="588805" name="Line 5">
            <a:extLst>
              <a:ext uri="{FF2B5EF4-FFF2-40B4-BE49-F238E27FC236}">
                <a16:creationId xmlns:a16="http://schemas.microsoft.com/office/drawing/2014/main" id="{E1CDFA67-2B02-4991-8D26-AC0301F86A50}"/>
              </a:ext>
            </a:extLst>
          </p:cNvPr>
          <p:cNvSpPr>
            <a:spLocks noChangeShapeType="1"/>
          </p:cNvSpPr>
          <p:nvPr/>
        </p:nvSpPr>
        <p:spPr bwMode="auto">
          <a:xfrm>
            <a:off x="838200" y="1598613"/>
            <a:ext cx="7467600" cy="1587"/>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88806" name="Rectangle 6">
            <a:extLst>
              <a:ext uri="{FF2B5EF4-FFF2-40B4-BE49-F238E27FC236}">
                <a16:creationId xmlns:a16="http://schemas.microsoft.com/office/drawing/2014/main" id="{002693CB-BDA6-424E-8594-0AAE4DF3167A}"/>
              </a:ext>
            </a:extLst>
          </p:cNvPr>
          <p:cNvSpPr>
            <a:spLocks noChangeArrowheads="1"/>
          </p:cNvSpPr>
          <p:nvPr/>
        </p:nvSpPr>
        <p:spPr bwMode="auto">
          <a:xfrm>
            <a:off x="3103563" y="1766888"/>
            <a:ext cx="2763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panose="02020603050405020304" pitchFamily="18" charset="0"/>
              </a:defRPr>
            </a:lvl1pPr>
            <a:lvl2pPr marL="571500" defTabSz="762000">
              <a:defRPr sz="2400">
                <a:solidFill>
                  <a:schemeClr val="tx1"/>
                </a:solidFill>
                <a:latin typeface="Times" panose="02020603050405020304" pitchFamily="18" charset="0"/>
              </a:defRPr>
            </a:lvl2pPr>
            <a:lvl3pPr marL="1143000" defTabSz="762000">
              <a:defRPr sz="2400">
                <a:solidFill>
                  <a:schemeClr val="tx1"/>
                </a:solidFill>
                <a:latin typeface="Times" panose="02020603050405020304" pitchFamily="18" charset="0"/>
              </a:defRPr>
            </a:lvl3pPr>
            <a:lvl4pPr marL="1714500" defTabSz="762000">
              <a:defRPr sz="2400">
                <a:solidFill>
                  <a:schemeClr val="tx1"/>
                </a:solidFill>
                <a:latin typeface="Times" panose="02020603050405020304" pitchFamily="18" charset="0"/>
              </a:defRPr>
            </a:lvl4pPr>
            <a:lvl5pPr marL="2286000"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r>
              <a:rPr lang="en-US" altLang="it-IT" sz="1800">
                <a:solidFill>
                  <a:schemeClr val="hlink"/>
                </a:solidFill>
                <a:latin typeface="Arial" panose="020B0604020202020204" pitchFamily="34" charset="0"/>
              </a:rPr>
              <a:t>Regional Wall Thickening</a:t>
            </a:r>
            <a:endParaRPr lang="it-IT" altLang="it-IT" sz="1800">
              <a:solidFill>
                <a:schemeClr val="hlink"/>
              </a:solidFill>
              <a:latin typeface="Arial" panose="020B0604020202020204" pitchFamily="34" charset="0"/>
            </a:endParaRPr>
          </a:p>
        </p:txBody>
      </p:sp>
      <p:sp>
        <p:nvSpPr>
          <p:cNvPr id="588807" name="Rectangle 7">
            <a:extLst>
              <a:ext uri="{FF2B5EF4-FFF2-40B4-BE49-F238E27FC236}">
                <a16:creationId xmlns:a16="http://schemas.microsoft.com/office/drawing/2014/main" id="{BE125C4B-EA70-4266-8D5B-8528547B1E0C}"/>
              </a:ext>
            </a:extLst>
          </p:cNvPr>
          <p:cNvSpPr>
            <a:spLocks noChangeArrowheads="1"/>
          </p:cNvSpPr>
          <p:nvPr/>
        </p:nvSpPr>
        <p:spPr bwMode="auto">
          <a:xfrm>
            <a:off x="1600200" y="6110288"/>
            <a:ext cx="6130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panose="02020603050405020304" pitchFamily="18" charset="0"/>
              </a:defRPr>
            </a:lvl1pPr>
            <a:lvl2pPr marL="571500" defTabSz="762000">
              <a:defRPr sz="2400">
                <a:solidFill>
                  <a:schemeClr val="tx1"/>
                </a:solidFill>
                <a:latin typeface="Times" panose="02020603050405020304" pitchFamily="18" charset="0"/>
              </a:defRPr>
            </a:lvl2pPr>
            <a:lvl3pPr marL="1143000" defTabSz="762000">
              <a:defRPr sz="2400">
                <a:solidFill>
                  <a:schemeClr val="tx1"/>
                </a:solidFill>
                <a:latin typeface="Times" panose="02020603050405020304" pitchFamily="18" charset="0"/>
              </a:defRPr>
            </a:lvl3pPr>
            <a:lvl4pPr marL="1714500" defTabSz="762000">
              <a:defRPr sz="2400">
                <a:solidFill>
                  <a:schemeClr val="tx1"/>
                </a:solidFill>
                <a:latin typeface="Times" panose="02020603050405020304" pitchFamily="18" charset="0"/>
              </a:defRPr>
            </a:lvl4pPr>
            <a:lvl5pPr marL="2286000"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r>
              <a:rPr lang="en-US" altLang="it-IT" sz="1800">
                <a:solidFill>
                  <a:schemeClr val="hlink"/>
                </a:solidFill>
                <a:latin typeface="Arial" panose="020B0604020202020204" pitchFamily="34" charset="0"/>
              </a:rPr>
              <a:t>Longitudinal (apex-to-base) variability in systolic thickening</a:t>
            </a:r>
            <a:endParaRPr lang="it-IT" altLang="it-IT" sz="1800">
              <a:solidFill>
                <a:schemeClr val="hlink"/>
              </a:solidFill>
              <a:latin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20" name="Rectangle 4">
            <a:extLst>
              <a:ext uri="{FF2B5EF4-FFF2-40B4-BE49-F238E27FC236}">
                <a16:creationId xmlns:a16="http://schemas.microsoft.com/office/drawing/2014/main" id="{C8F937B7-54CA-4C22-BCCA-689198EF6787}"/>
              </a:ext>
            </a:extLst>
          </p:cNvPr>
          <p:cNvSpPr>
            <a:spLocks noChangeArrowheads="1"/>
          </p:cNvSpPr>
          <p:nvPr/>
        </p:nvSpPr>
        <p:spPr bwMode="auto">
          <a:xfrm>
            <a:off x="685800" y="457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it-IT" altLang="it-IT">
                <a:latin typeface="Arial" panose="020B0604020202020204" pitchFamily="34" charset="0"/>
              </a:rPr>
              <a:t>Regional ventricular function</a:t>
            </a:r>
          </a:p>
        </p:txBody>
      </p:sp>
      <p:sp>
        <p:nvSpPr>
          <p:cNvPr id="598021" name="Line 5">
            <a:extLst>
              <a:ext uri="{FF2B5EF4-FFF2-40B4-BE49-F238E27FC236}">
                <a16:creationId xmlns:a16="http://schemas.microsoft.com/office/drawing/2014/main" id="{83B56788-0BC1-45B3-BF77-1A393381CF65}"/>
              </a:ext>
            </a:extLst>
          </p:cNvPr>
          <p:cNvSpPr>
            <a:spLocks noChangeShapeType="1"/>
          </p:cNvSpPr>
          <p:nvPr/>
        </p:nvSpPr>
        <p:spPr bwMode="auto">
          <a:xfrm>
            <a:off x="838200" y="1598613"/>
            <a:ext cx="7467600" cy="1587"/>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pic>
        <p:nvPicPr>
          <p:cNvPr id="598022" name="Picture 6">
            <a:extLst>
              <a:ext uri="{FF2B5EF4-FFF2-40B4-BE49-F238E27FC236}">
                <a16:creationId xmlns:a16="http://schemas.microsoft.com/office/drawing/2014/main" id="{143B1F1E-9621-4002-AD6F-FF6583789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075" y="2362200"/>
            <a:ext cx="5013325" cy="3330575"/>
          </a:xfrm>
          <a:prstGeom prst="rect">
            <a:avLst/>
          </a:prstGeom>
          <a:noFill/>
          <a:extLst>
            <a:ext uri="{909E8E84-426E-40DD-AFC4-6F175D3DCCD1}">
              <a14:hiddenFill xmlns:a14="http://schemas.microsoft.com/office/drawing/2010/main">
                <a:solidFill>
                  <a:srgbClr val="FFFFFF"/>
                </a:solidFill>
              </a14:hiddenFill>
            </a:ext>
          </a:extLst>
        </p:spPr>
      </p:pic>
      <p:sp>
        <p:nvSpPr>
          <p:cNvPr id="598023" name="Rectangle 7">
            <a:extLst>
              <a:ext uri="{FF2B5EF4-FFF2-40B4-BE49-F238E27FC236}">
                <a16:creationId xmlns:a16="http://schemas.microsoft.com/office/drawing/2014/main" id="{5C88CF93-D9AC-4FED-9DC4-92AA4BC08518}"/>
              </a:ext>
            </a:extLst>
          </p:cNvPr>
          <p:cNvSpPr>
            <a:spLocks noChangeArrowheads="1"/>
          </p:cNvSpPr>
          <p:nvPr/>
        </p:nvSpPr>
        <p:spPr bwMode="auto">
          <a:xfrm>
            <a:off x="3352800" y="1766888"/>
            <a:ext cx="23447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panose="02020603050405020304" pitchFamily="18" charset="0"/>
              </a:defRPr>
            </a:lvl1pPr>
            <a:lvl2pPr marL="571500" defTabSz="762000">
              <a:defRPr sz="2400">
                <a:solidFill>
                  <a:schemeClr val="tx1"/>
                </a:solidFill>
                <a:latin typeface="Times" panose="02020603050405020304" pitchFamily="18" charset="0"/>
              </a:defRPr>
            </a:lvl2pPr>
            <a:lvl3pPr marL="1143000" defTabSz="762000">
              <a:defRPr sz="2400">
                <a:solidFill>
                  <a:schemeClr val="tx1"/>
                </a:solidFill>
                <a:latin typeface="Times" panose="02020603050405020304" pitchFamily="18" charset="0"/>
              </a:defRPr>
            </a:lvl3pPr>
            <a:lvl4pPr marL="1714500" defTabSz="762000">
              <a:defRPr sz="2400">
                <a:solidFill>
                  <a:schemeClr val="tx1"/>
                </a:solidFill>
                <a:latin typeface="Times" panose="02020603050405020304" pitchFamily="18" charset="0"/>
              </a:defRPr>
            </a:lvl4pPr>
            <a:lvl5pPr marL="2286000"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r>
              <a:rPr lang="en-US" altLang="it-IT" sz="1800">
                <a:solidFill>
                  <a:schemeClr val="hlink"/>
                </a:solidFill>
                <a:latin typeface="Arial" panose="020B0604020202020204" pitchFamily="34" charset="0"/>
              </a:rPr>
              <a:t>Regional Wall Motion</a:t>
            </a:r>
            <a:endParaRPr lang="it-IT" altLang="it-IT" sz="1800">
              <a:solidFill>
                <a:schemeClr val="hlink"/>
              </a:solidFill>
              <a:latin typeface="Arial" panose="020B0604020202020204" pitchFamily="34" charset="0"/>
            </a:endParaRPr>
          </a:p>
        </p:txBody>
      </p:sp>
      <p:sp>
        <p:nvSpPr>
          <p:cNvPr id="598024" name="Rectangle 8">
            <a:extLst>
              <a:ext uri="{FF2B5EF4-FFF2-40B4-BE49-F238E27FC236}">
                <a16:creationId xmlns:a16="http://schemas.microsoft.com/office/drawing/2014/main" id="{5257ACBC-1FCF-451B-A539-6AF38B732078}"/>
              </a:ext>
            </a:extLst>
          </p:cNvPr>
          <p:cNvSpPr>
            <a:spLocks noChangeArrowheads="1"/>
          </p:cNvSpPr>
          <p:nvPr/>
        </p:nvSpPr>
        <p:spPr bwMode="auto">
          <a:xfrm>
            <a:off x="1831975" y="6034088"/>
            <a:ext cx="5407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panose="02020603050405020304" pitchFamily="18" charset="0"/>
              </a:defRPr>
            </a:lvl1pPr>
            <a:lvl2pPr marL="571500" defTabSz="762000">
              <a:defRPr sz="2400">
                <a:solidFill>
                  <a:schemeClr val="tx1"/>
                </a:solidFill>
                <a:latin typeface="Times" panose="02020603050405020304" pitchFamily="18" charset="0"/>
              </a:defRPr>
            </a:lvl2pPr>
            <a:lvl3pPr marL="1143000" defTabSz="762000">
              <a:defRPr sz="2400">
                <a:solidFill>
                  <a:schemeClr val="tx1"/>
                </a:solidFill>
                <a:latin typeface="Times" panose="02020603050405020304" pitchFamily="18" charset="0"/>
              </a:defRPr>
            </a:lvl3pPr>
            <a:lvl4pPr marL="1714500" defTabSz="762000">
              <a:defRPr sz="2400">
                <a:solidFill>
                  <a:schemeClr val="tx1"/>
                </a:solidFill>
                <a:latin typeface="Times" panose="02020603050405020304" pitchFamily="18" charset="0"/>
              </a:defRPr>
            </a:lvl4pPr>
            <a:lvl5pPr marL="2286000"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r>
              <a:rPr lang="en-US" altLang="it-IT" sz="1800">
                <a:solidFill>
                  <a:schemeClr val="hlink"/>
                </a:solidFill>
                <a:latin typeface="Arial" panose="020B0604020202020204" pitchFamily="34" charset="0"/>
              </a:rPr>
              <a:t>Circumferential heterogeneity in endocardial motion</a:t>
            </a:r>
            <a:endParaRPr lang="it-IT" altLang="it-IT" sz="1800">
              <a:solidFill>
                <a:schemeClr val="hlink"/>
              </a:solidFill>
              <a:latin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a:extLst>
              <a:ext uri="{FF2B5EF4-FFF2-40B4-BE49-F238E27FC236}">
                <a16:creationId xmlns:a16="http://schemas.microsoft.com/office/drawing/2014/main" id="{8EBB1D61-F7E8-4FFB-839F-3E57BCFD6DD5}"/>
              </a:ext>
            </a:extLst>
          </p:cNvPr>
          <p:cNvSpPr>
            <a:spLocks noGrp="1" noChangeArrowheads="1"/>
          </p:cNvSpPr>
          <p:nvPr>
            <p:ph type="title"/>
          </p:nvPr>
        </p:nvSpPr>
        <p:spPr>
          <a:xfrm>
            <a:off x="685800" y="228600"/>
            <a:ext cx="7772400" cy="1143000"/>
          </a:xfrm>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25400">
                <a:solidFill>
                  <a:schemeClr val="tx1"/>
                </a:solidFill>
                <a:miter lim="800000"/>
                <a:headEnd/>
                <a:tailEnd/>
              </a14:hiddenLine>
            </a:ext>
          </a:extLst>
        </p:spPr>
        <p:txBody>
          <a:bodyPr>
            <a:normAutofit fontScale="90000"/>
          </a:bodyPr>
          <a:lstStyle/>
          <a:p>
            <a:r>
              <a:rPr lang="en-US" altLang="it-IT" sz="3600">
                <a:latin typeface="Arial" panose="020B0604020202020204" pitchFamily="34" charset="0"/>
              </a:rPr>
              <a:t>Image analysis: </a:t>
            </a:r>
            <a:br>
              <a:rPr lang="en-US" altLang="it-IT" sz="3600">
                <a:latin typeface="Arial" panose="020B0604020202020204" pitchFamily="34" charset="0"/>
              </a:rPr>
            </a:br>
            <a:r>
              <a:rPr lang="en-US" altLang="it-IT" sz="3600">
                <a:latin typeface="Arial" panose="020B0604020202020204" pitchFamily="34" charset="0"/>
              </a:rPr>
              <a:t>visual and quantitative analysis</a:t>
            </a:r>
            <a:endParaRPr lang="en-US" altLang="it-IT" sz="3600">
              <a:solidFill>
                <a:srgbClr val="EAEC5E"/>
              </a:solidFill>
              <a:latin typeface="Arial" panose="020B0604020202020204" pitchFamily="34" charset="0"/>
            </a:endParaRPr>
          </a:p>
        </p:txBody>
      </p:sp>
      <p:sp>
        <p:nvSpPr>
          <p:cNvPr id="586756" name="Line 4">
            <a:extLst>
              <a:ext uri="{FF2B5EF4-FFF2-40B4-BE49-F238E27FC236}">
                <a16:creationId xmlns:a16="http://schemas.microsoft.com/office/drawing/2014/main" id="{31F8CF57-65D5-4D36-9173-FA78F408777C}"/>
              </a:ext>
            </a:extLst>
          </p:cNvPr>
          <p:cNvSpPr>
            <a:spLocks noChangeShapeType="1"/>
          </p:cNvSpPr>
          <p:nvPr/>
        </p:nvSpPr>
        <p:spPr bwMode="auto">
          <a:xfrm>
            <a:off x="381000" y="13716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pic>
        <p:nvPicPr>
          <p:cNvPr id="586759" name="Picture 7">
            <a:extLst>
              <a:ext uri="{FF2B5EF4-FFF2-40B4-BE49-F238E27FC236}">
                <a16:creationId xmlns:a16="http://schemas.microsoft.com/office/drawing/2014/main" id="{1C67225F-2ED9-4C88-9744-3F5B4FC15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752600"/>
            <a:ext cx="5402263" cy="2263775"/>
          </a:xfrm>
          <a:prstGeom prst="rect">
            <a:avLst/>
          </a:prstGeom>
          <a:noFill/>
          <a:extLst>
            <a:ext uri="{909E8E84-426E-40DD-AFC4-6F175D3DCCD1}">
              <a14:hiddenFill xmlns:a14="http://schemas.microsoft.com/office/drawing/2010/main">
                <a:solidFill>
                  <a:srgbClr val="FFFFFF"/>
                </a:solidFill>
              </a14:hiddenFill>
            </a:ext>
          </a:extLst>
        </p:spPr>
      </p:pic>
      <p:pic>
        <p:nvPicPr>
          <p:cNvPr id="586760" name="Picture 8">
            <a:extLst>
              <a:ext uri="{FF2B5EF4-FFF2-40B4-BE49-F238E27FC236}">
                <a16:creationId xmlns:a16="http://schemas.microsoft.com/office/drawing/2014/main" id="{BE226D4B-71A3-4140-9EFB-D85263CA46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191000"/>
            <a:ext cx="5376863" cy="2062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603E5A-FF32-4C56-927C-916844C30B5A}"/>
              </a:ext>
            </a:extLst>
          </p:cNvPr>
          <p:cNvSpPr>
            <a:spLocks noGrp="1"/>
          </p:cNvSpPr>
          <p:nvPr>
            <p:ph type="title"/>
          </p:nvPr>
        </p:nvSpPr>
        <p:spPr/>
        <p:txBody>
          <a:bodyPr/>
          <a:lstStyle/>
          <a:p>
            <a:r>
              <a:rPr lang="it-IT" dirty="0"/>
              <a:t>Come scegliere lo stress test	</a:t>
            </a:r>
          </a:p>
        </p:txBody>
      </p:sp>
      <p:sp>
        <p:nvSpPr>
          <p:cNvPr id="3" name="Segnaposto contenuto 2">
            <a:extLst>
              <a:ext uri="{FF2B5EF4-FFF2-40B4-BE49-F238E27FC236}">
                <a16:creationId xmlns:a16="http://schemas.microsoft.com/office/drawing/2014/main" id="{3A7DA034-9589-4A2F-839A-4C05842BD4E0}"/>
              </a:ext>
            </a:extLst>
          </p:cNvPr>
          <p:cNvSpPr>
            <a:spLocks noGrp="1"/>
          </p:cNvSpPr>
          <p:nvPr>
            <p:ph idx="1"/>
          </p:nvPr>
        </p:nvSpPr>
        <p:spPr/>
        <p:txBody>
          <a:bodyPr/>
          <a:lstStyle/>
          <a:p>
            <a:r>
              <a:rPr lang="it-IT" dirty="0"/>
              <a:t>Confrontarsi con il clinico</a:t>
            </a:r>
          </a:p>
          <a:p>
            <a:r>
              <a:rPr lang="it-IT" dirty="0"/>
              <a:t>Controindicazioni assolute e relative, es:</a:t>
            </a:r>
          </a:p>
          <a:p>
            <a:pPr lvl="1"/>
            <a:r>
              <a:rPr lang="it-IT" dirty="0"/>
              <a:t>BPCO</a:t>
            </a:r>
          </a:p>
          <a:p>
            <a:pPr lvl="1"/>
            <a:r>
              <a:rPr lang="it-IT" dirty="0"/>
              <a:t>Aterosclerosi severa</a:t>
            </a:r>
          </a:p>
          <a:p>
            <a:pPr lvl="1"/>
            <a:r>
              <a:rPr lang="it-IT" dirty="0"/>
              <a:t>Recente evento ischemico</a:t>
            </a:r>
          </a:p>
          <a:p>
            <a:pPr lvl="1"/>
            <a:r>
              <a:rPr lang="it-IT" dirty="0"/>
              <a:t>…..altro</a:t>
            </a:r>
          </a:p>
        </p:txBody>
      </p:sp>
    </p:spTree>
    <p:extLst>
      <p:ext uri="{BB962C8B-B14F-4D97-AF65-F5344CB8AC3E}">
        <p14:creationId xmlns:p14="http://schemas.microsoft.com/office/powerpoint/2010/main" val="38823243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a:extLst>
              <a:ext uri="{FF2B5EF4-FFF2-40B4-BE49-F238E27FC236}">
                <a16:creationId xmlns:a16="http://schemas.microsoft.com/office/drawing/2014/main" id="{BE6F09CE-48CF-40E7-B6AC-F8033E0B028A}"/>
              </a:ext>
            </a:extLst>
          </p:cNvPr>
          <p:cNvSpPr>
            <a:spLocks noGrp="1" noChangeArrowheads="1"/>
          </p:cNvSpPr>
          <p:nvPr>
            <p:ph type="title"/>
          </p:nvPr>
        </p:nvSpPr>
        <p:spPr/>
        <p:txBody>
          <a:bodyPr/>
          <a:lstStyle/>
          <a:p>
            <a:r>
              <a:rPr lang="it-IT" altLang="it-IT">
                <a:latin typeface="Arial" panose="020B0604020202020204" pitchFamily="34" charset="0"/>
              </a:rPr>
              <a:t>Gated SPECT: </a:t>
            </a:r>
            <a:r>
              <a:rPr lang="it-IT" altLang="it-IT" sz="3600">
                <a:latin typeface="Arial" panose="020B0604020202020204" pitchFamily="34" charset="0"/>
              </a:rPr>
              <a:t>preserved SWT</a:t>
            </a:r>
            <a:endParaRPr lang="it-IT" altLang="it-IT">
              <a:latin typeface="Arial" panose="020B0604020202020204" pitchFamily="34" charset="0"/>
            </a:endParaRPr>
          </a:p>
        </p:txBody>
      </p:sp>
      <p:pic>
        <p:nvPicPr>
          <p:cNvPr id="508932" name="Picture 4">
            <a:extLst>
              <a:ext uri="{FF2B5EF4-FFF2-40B4-BE49-F238E27FC236}">
                <a16:creationId xmlns:a16="http://schemas.microsoft.com/office/drawing/2014/main" id="{FA100F60-71E8-445C-A0ED-D0ABC8E2A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981200"/>
            <a:ext cx="6731000" cy="4305300"/>
          </a:xfrm>
          <a:prstGeom prst="rect">
            <a:avLst/>
          </a:prstGeom>
          <a:noFill/>
          <a:extLst>
            <a:ext uri="{909E8E84-426E-40DD-AFC4-6F175D3DCCD1}">
              <a14:hiddenFill xmlns:a14="http://schemas.microsoft.com/office/drawing/2010/main">
                <a:solidFill>
                  <a:srgbClr val="FFFFFF"/>
                </a:solidFill>
              </a14:hiddenFill>
            </a:ext>
          </a:extLst>
        </p:spPr>
      </p:pic>
      <p:sp>
        <p:nvSpPr>
          <p:cNvPr id="508933" name="Line 5">
            <a:extLst>
              <a:ext uri="{FF2B5EF4-FFF2-40B4-BE49-F238E27FC236}">
                <a16:creationId xmlns:a16="http://schemas.microsoft.com/office/drawing/2014/main" id="{692E9543-AD0C-4847-890D-9AAE0FDF28D7}"/>
              </a:ext>
            </a:extLst>
          </p:cNvPr>
          <p:cNvSpPr>
            <a:spLocks noChangeShapeType="1"/>
          </p:cNvSpPr>
          <p:nvPr/>
        </p:nvSpPr>
        <p:spPr bwMode="auto">
          <a:xfrm>
            <a:off x="838200" y="1600200"/>
            <a:ext cx="7467600" cy="15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a:extLst>
              <a:ext uri="{FF2B5EF4-FFF2-40B4-BE49-F238E27FC236}">
                <a16:creationId xmlns:a16="http://schemas.microsoft.com/office/drawing/2014/main" id="{C652B471-75FA-487C-AC67-BA68B5ECBAF9}"/>
              </a:ext>
            </a:extLst>
          </p:cNvPr>
          <p:cNvSpPr>
            <a:spLocks noGrp="1" noChangeArrowheads="1"/>
          </p:cNvSpPr>
          <p:nvPr>
            <p:ph type="body" idx="1"/>
          </p:nvPr>
        </p:nvSpPr>
        <p:spPr>
          <a:xfrm>
            <a:off x="342900" y="2133600"/>
            <a:ext cx="8458200" cy="3581400"/>
          </a:xfrm>
        </p:spPr>
        <p:txBody>
          <a:bodyPr>
            <a:normAutofit lnSpcReduction="10000"/>
          </a:bodyPr>
          <a:lstStyle/>
          <a:p>
            <a:pPr>
              <a:lnSpc>
                <a:spcPct val="90000"/>
              </a:lnSpc>
              <a:spcBef>
                <a:spcPct val="40000"/>
              </a:spcBef>
              <a:buFontTx/>
              <a:buNone/>
            </a:pPr>
            <a:r>
              <a:rPr lang="en-US" altLang="it-IT" sz="3600">
                <a:solidFill>
                  <a:schemeClr val="hlink"/>
                </a:solidFill>
                <a:latin typeface="Arial" panose="020B0604020202020204" pitchFamily="34" charset="0"/>
              </a:rPr>
              <a:t>Quantification</a:t>
            </a:r>
          </a:p>
          <a:p>
            <a:pPr lvl="1">
              <a:lnSpc>
                <a:spcPct val="90000"/>
              </a:lnSpc>
              <a:spcBef>
                <a:spcPct val="40000"/>
              </a:spcBef>
            </a:pPr>
            <a:r>
              <a:rPr lang="en-US" altLang="it-IT" sz="3200">
                <a:latin typeface="Arial" panose="020B0604020202020204" pitchFamily="34" charset="0"/>
              </a:rPr>
              <a:t>Regional myocardial perfusion and function</a:t>
            </a:r>
          </a:p>
          <a:p>
            <a:pPr lvl="1">
              <a:lnSpc>
                <a:spcPct val="90000"/>
              </a:lnSpc>
              <a:spcBef>
                <a:spcPct val="40000"/>
              </a:spcBef>
            </a:pPr>
            <a:r>
              <a:rPr lang="en-US" altLang="it-IT" sz="3200">
                <a:solidFill>
                  <a:schemeClr val="hlink"/>
                </a:solidFill>
                <a:latin typeface="Arial" panose="020B0604020202020204" pitchFamily="34" charset="0"/>
              </a:rPr>
              <a:t>LV systolic function</a:t>
            </a:r>
          </a:p>
          <a:p>
            <a:pPr lvl="1">
              <a:lnSpc>
                <a:spcPct val="90000"/>
              </a:lnSpc>
              <a:spcBef>
                <a:spcPct val="40000"/>
              </a:spcBef>
            </a:pPr>
            <a:r>
              <a:rPr lang="en-US" altLang="it-IT" sz="3200">
                <a:latin typeface="Arial" panose="020B0604020202020204" pitchFamily="34" charset="0"/>
              </a:rPr>
              <a:t>LV diastolic function</a:t>
            </a:r>
          </a:p>
          <a:p>
            <a:pPr lvl="1">
              <a:lnSpc>
                <a:spcPct val="90000"/>
              </a:lnSpc>
              <a:spcBef>
                <a:spcPct val="40000"/>
              </a:spcBef>
            </a:pPr>
            <a:r>
              <a:rPr lang="en-US" altLang="it-IT" sz="3200">
                <a:latin typeface="Arial" panose="020B0604020202020204" pitchFamily="34" charset="0"/>
              </a:rPr>
              <a:t>Cardiac geometry</a:t>
            </a:r>
          </a:p>
        </p:txBody>
      </p:sp>
      <p:sp>
        <p:nvSpPr>
          <p:cNvPr id="551939" name="Line 3">
            <a:extLst>
              <a:ext uri="{FF2B5EF4-FFF2-40B4-BE49-F238E27FC236}">
                <a16:creationId xmlns:a16="http://schemas.microsoft.com/office/drawing/2014/main" id="{9D028B28-38AC-4386-AA64-D479C0987CEE}"/>
              </a:ext>
            </a:extLst>
          </p:cNvPr>
          <p:cNvSpPr>
            <a:spLocks noChangeShapeType="1"/>
          </p:cNvSpPr>
          <p:nvPr/>
        </p:nvSpPr>
        <p:spPr bwMode="auto">
          <a:xfrm>
            <a:off x="838200" y="1600200"/>
            <a:ext cx="7467600" cy="15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51940" name="Rectangle 4">
            <a:extLst>
              <a:ext uri="{FF2B5EF4-FFF2-40B4-BE49-F238E27FC236}">
                <a16:creationId xmlns:a16="http://schemas.microsoft.com/office/drawing/2014/main" id="{E894A4C5-12CC-4537-8B62-ADD1963E5AF4}"/>
              </a:ext>
            </a:extLst>
          </p:cNvPr>
          <p:cNvSpPr>
            <a:spLocks noGrp="1" noChangeArrowheads="1"/>
          </p:cNvSpPr>
          <p:nvPr>
            <p:ph type="title"/>
          </p:nvPr>
        </p:nvSpPr>
        <p:spPr>
          <a:xfrm>
            <a:off x="685800" y="304800"/>
            <a:ext cx="7772400" cy="1143000"/>
          </a:xfrm>
          <a:noFill/>
          <a:ln/>
        </p:spPr>
        <p:txBody>
          <a:bodyPr>
            <a:normAutofit fontScale="90000"/>
          </a:bodyPr>
          <a:lstStyle/>
          <a:p>
            <a:pPr>
              <a:spcBef>
                <a:spcPct val="50000"/>
              </a:spcBef>
            </a:pPr>
            <a:r>
              <a:rPr lang="it-IT" altLang="it-IT">
                <a:latin typeface="Arial" panose="020B0604020202020204" pitchFamily="34" charset="0"/>
              </a:rPr>
              <a:t>GATED SPECT:</a:t>
            </a:r>
            <a:br>
              <a:rPr lang="it-IT" altLang="it-IT">
                <a:latin typeface="Arial" panose="020B0604020202020204" pitchFamily="34" charset="0"/>
              </a:rPr>
            </a:br>
            <a:r>
              <a:rPr lang="it-IT" altLang="it-IT" sz="4000">
                <a:latin typeface="Arial" panose="020B0604020202020204" pitchFamily="34" charset="0"/>
              </a:rPr>
              <a:t>Measurement and Analysis</a:t>
            </a:r>
            <a:endParaRPr lang="it-IT" altLang="it-IT" sz="3600">
              <a:latin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a:extLst>
              <a:ext uri="{FF2B5EF4-FFF2-40B4-BE49-F238E27FC236}">
                <a16:creationId xmlns:a16="http://schemas.microsoft.com/office/drawing/2014/main" id="{5BAD3ECB-A6AE-4B46-BE17-4A2C2B06A031}"/>
              </a:ext>
            </a:extLst>
          </p:cNvPr>
          <p:cNvSpPr>
            <a:spLocks noGrp="1" noChangeArrowheads="1"/>
          </p:cNvSpPr>
          <p:nvPr>
            <p:ph type="title"/>
          </p:nvPr>
        </p:nvSpPr>
        <p:spPr>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25400">
                <a:solidFill>
                  <a:schemeClr val="tx1"/>
                </a:solidFill>
                <a:miter lim="800000"/>
                <a:headEnd/>
                <a:tailEnd/>
              </a14:hiddenLine>
            </a:ext>
          </a:extLst>
        </p:spPr>
        <p:txBody>
          <a:bodyPr/>
          <a:lstStyle/>
          <a:p>
            <a:r>
              <a:rPr lang="en-US" altLang="it-IT" sz="4000">
                <a:latin typeface="Arial" panose="020B0604020202020204" pitchFamily="34" charset="0"/>
              </a:rPr>
              <a:t>Left Ventricular Systolic Function</a:t>
            </a:r>
            <a:endParaRPr lang="en-US" altLang="it-IT" sz="4000">
              <a:solidFill>
                <a:srgbClr val="EAEC5E"/>
              </a:solidFill>
              <a:latin typeface="Arial" panose="020B0604020202020204" pitchFamily="34" charset="0"/>
            </a:endParaRPr>
          </a:p>
        </p:txBody>
      </p:sp>
      <p:sp>
        <p:nvSpPr>
          <p:cNvPr id="603139" name="Rectangle 3">
            <a:extLst>
              <a:ext uri="{FF2B5EF4-FFF2-40B4-BE49-F238E27FC236}">
                <a16:creationId xmlns:a16="http://schemas.microsoft.com/office/drawing/2014/main" id="{3F20243F-2900-432E-A1BB-E0D0AF8907D3}"/>
              </a:ext>
            </a:extLst>
          </p:cNvPr>
          <p:cNvSpPr>
            <a:spLocks noGrp="1" noChangeArrowheads="1"/>
          </p:cNvSpPr>
          <p:nvPr>
            <p:ph type="body" idx="1"/>
          </p:nvPr>
        </p:nvSpPr>
        <p:spPr>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25400">
                <a:solidFill>
                  <a:schemeClr val="tx1"/>
                </a:solidFill>
                <a:miter lim="800000"/>
                <a:headEnd/>
                <a:tailEnd/>
              </a14:hiddenLine>
            </a:ext>
          </a:extLst>
        </p:spPr>
        <p:txBody>
          <a:bodyPr>
            <a:normAutofit lnSpcReduction="10000"/>
          </a:bodyPr>
          <a:lstStyle/>
          <a:p>
            <a:pPr>
              <a:spcBef>
                <a:spcPct val="40000"/>
              </a:spcBef>
            </a:pPr>
            <a:r>
              <a:rPr lang="en-US" altLang="it-IT" sz="2800">
                <a:latin typeface="Helvetica" panose="020B0604020202020204" pitchFamily="34" charset="0"/>
              </a:rPr>
              <a:t>In gated blood-pool studies, ejection fractions are derived as ratios of left ventricular cavity counts or volumes at end-diastole and end-systole</a:t>
            </a:r>
            <a:endParaRPr lang="en-US" altLang="it-IT" sz="3600">
              <a:latin typeface="Arial" panose="020B0604020202020204" pitchFamily="34" charset="0"/>
            </a:endParaRPr>
          </a:p>
          <a:p>
            <a:pPr>
              <a:spcBef>
                <a:spcPct val="40000"/>
              </a:spcBef>
            </a:pPr>
            <a:r>
              <a:rPr lang="en-US" altLang="it-IT" sz="2800">
                <a:latin typeface="Helvetica" panose="020B0604020202020204" pitchFamily="34" charset="0"/>
              </a:rPr>
              <a:t>In gated perfusion studies, there is no activity in the blood pool, and ejection fractions can only be derived from the left ventricular cavity volumes EDV (at end-diastole) and ESV (at end-systole)</a:t>
            </a:r>
          </a:p>
        </p:txBody>
      </p:sp>
      <p:sp>
        <p:nvSpPr>
          <p:cNvPr id="603140" name="Line 4">
            <a:extLst>
              <a:ext uri="{FF2B5EF4-FFF2-40B4-BE49-F238E27FC236}">
                <a16:creationId xmlns:a16="http://schemas.microsoft.com/office/drawing/2014/main" id="{5AEEAA3A-52C2-45B9-A0E1-AA8D79035DFB}"/>
              </a:ext>
            </a:extLst>
          </p:cNvPr>
          <p:cNvSpPr>
            <a:spLocks noChangeShapeType="1"/>
          </p:cNvSpPr>
          <p:nvPr/>
        </p:nvSpPr>
        <p:spPr bwMode="auto">
          <a:xfrm>
            <a:off x="381000" y="16002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a:extLst>
              <a:ext uri="{FF2B5EF4-FFF2-40B4-BE49-F238E27FC236}">
                <a16:creationId xmlns:a16="http://schemas.microsoft.com/office/drawing/2014/main" id="{5F7CC0C1-B5DE-4B37-85AF-D9C404656541}"/>
              </a:ext>
            </a:extLst>
          </p:cNvPr>
          <p:cNvSpPr>
            <a:spLocks noGrp="1" noChangeArrowheads="1"/>
          </p:cNvSpPr>
          <p:nvPr>
            <p:ph type="title"/>
          </p:nvPr>
        </p:nvSpPr>
        <p:spPr>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25400">
                <a:solidFill>
                  <a:schemeClr val="tx1"/>
                </a:solidFill>
                <a:miter lim="800000"/>
                <a:headEnd/>
                <a:tailEnd/>
              </a14:hiddenLine>
            </a:ext>
          </a:extLst>
        </p:spPr>
        <p:txBody>
          <a:bodyPr/>
          <a:lstStyle/>
          <a:p>
            <a:r>
              <a:rPr lang="en-US" altLang="it-IT">
                <a:latin typeface="Arial" panose="020B0604020202020204" pitchFamily="34" charset="0"/>
              </a:rPr>
              <a:t>Gated-SPECT algorithm</a:t>
            </a:r>
            <a:endParaRPr lang="en-US" altLang="it-IT" sz="3200">
              <a:latin typeface="Arial" panose="020B0604020202020204" pitchFamily="34" charset="0"/>
            </a:endParaRPr>
          </a:p>
        </p:txBody>
      </p:sp>
      <p:sp>
        <p:nvSpPr>
          <p:cNvPr id="605187" name="Rectangle 3">
            <a:extLst>
              <a:ext uri="{FF2B5EF4-FFF2-40B4-BE49-F238E27FC236}">
                <a16:creationId xmlns:a16="http://schemas.microsoft.com/office/drawing/2014/main" id="{94694D80-FAFC-42C1-A69B-C38E1F560208}"/>
              </a:ext>
            </a:extLst>
          </p:cNvPr>
          <p:cNvSpPr>
            <a:spLocks noGrp="1" noChangeArrowheads="1"/>
          </p:cNvSpPr>
          <p:nvPr>
            <p:ph type="body" idx="1"/>
          </p:nvPr>
        </p:nvSpPr>
        <p:spPr>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25400">
                <a:solidFill>
                  <a:schemeClr val="tx1"/>
                </a:solidFill>
                <a:miter lim="800000"/>
                <a:headEnd/>
                <a:tailEnd/>
              </a14:hiddenLine>
            </a:ext>
          </a:extLst>
        </p:spPr>
        <p:txBody>
          <a:bodyPr/>
          <a:lstStyle/>
          <a:p>
            <a:pPr>
              <a:lnSpc>
                <a:spcPct val="90000"/>
              </a:lnSpc>
              <a:spcBef>
                <a:spcPct val="40000"/>
              </a:spcBef>
            </a:pPr>
            <a:r>
              <a:rPr lang="en-US" altLang="it-IT" sz="2800">
                <a:latin typeface="Arial" panose="020B0604020202020204" pitchFamily="34" charset="0"/>
              </a:rPr>
              <a:t>The algorithm estimates and dysplays endocardial and epicardial surfaces for all gating intervals in the cardiac cycle, calculates the relative left ventricular cavity volumes and derives the global EF from the end-diastolic and end-systoliuc volume, all without operator interaction</a:t>
            </a:r>
            <a:r>
              <a:rPr lang="en-US" altLang="it-IT">
                <a:latin typeface="Arial" panose="020B0604020202020204" pitchFamily="34" charset="0"/>
              </a:rPr>
              <a:t>  </a:t>
            </a:r>
          </a:p>
        </p:txBody>
      </p:sp>
      <p:sp>
        <p:nvSpPr>
          <p:cNvPr id="605188" name="Line 4">
            <a:extLst>
              <a:ext uri="{FF2B5EF4-FFF2-40B4-BE49-F238E27FC236}">
                <a16:creationId xmlns:a16="http://schemas.microsoft.com/office/drawing/2014/main" id="{A23476A4-0CE3-43F3-A34F-01BB2179EF88}"/>
              </a:ext>
            </a:extLst>
          </p:cNvPr>
          <p:cNvSpPr>
            <a:spLocks noChangeShapeType="1"/>
          </p:cNvSpPr>
          <p:nvPr/>
        </p:nvSpPr>
        <p:spPr bwMode="auto">
          <a:xfrm>
            <a:off x="381000" y="16002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05189" name="Text Box 5">
            <a:extLst>
              <a:ext uri="{FF2B5EF4-FFF2-40B4-BE49-F238E27FC236}">
                <a16:creationId xmlns:a16="http://schemas.microsoft.com/office/drawing/2014/main" id="{7B09303A-8CD0-4072-B7E1-65F8337CCA87}"/>
              </a:ext>
            </a:extLst>
          </p:cNvPr>
          <p:cNvSpPr txBox="1">
            <a:spLocks noChangeArrowheads="1"/>
          </p:cNvSpPr>
          <p:nvPr/>
        </p:nvSpPr>
        <p:spPr bwMode="auto">
          <a:xfrm>
            <a:off x="3352800" y="5195888"/>
            <a:ext cx="1066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panose="02020603050405020304" pitchFamily="18" charset="0"/>
              </a:defRPr>
            </a:lvl1pPr>
            <a:lvl2pPr marL="571500" defTabSz="762000">
              <a:defRPr sz="2400">
                <a:solidFill>
                  <a:schemeClr val="tx1"/>
                </a:solidFill>
                <a:latin typeface="Times" panose="02020603050405020304" pitchFamily="18" charset="0"/>
              </a:defRPr>
            </a:lvl2pPr>
            <a:lvl3pPr marL="1143000" defTabSz="762000">
              <a:defRPr sz="2400">
                <a:solidFill>
                  <a:schemeClr val="tx1"/>
                </a:solidFill>
                <a:latin typeface="Times" panose="02020603050405020304" pitchFamily="18" charset="0"/>
              </a:defRPr>
            </a:lvl3pPr>
            <a:lvl4pPr marL="1714500" defTabSz="762000">
              <a:defRPr sz="2400">
                <a:solidFill>
                  <a:schemeClr val="tx1"/>
                </a:solidFill>
                <a:latin typeface="Times" panose="02020603050405020304" pitchFamily="18" charset="0"/>
              </a:defRPr>
            </a:lvl4pPr>
            <a:lvl5pPr marL="2286000"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r>
              <a:rPr lang="it-IT" altLang="it-IT" sz="2800">
                <a:latin typeface="Arial" panose="020B0604020202020204" pitchFamily="34" charset="0"/>
              </a:rPr>
              <a:t>EF =</a:t>
            </a:r>
          </a:p>
        </p:txBody>
      </p:sp>
      <p:sp>
        <p:nvSpPr>
          <p:cNvPr id="605190" name="Text Box 6">
            <a:extLst>
              <a:ext uri="{FF2B5EF4-FFF2-40B4-BE49-F238E27FC236}">
                <a16:creationId xmlns:a16="http://schemas.microsoft.com/office/drawing/2014/main" id="{F91AF6C4-96A8-46F8-B87D-25CA64795F0A}"/>
              </a:ext>
            </a:extLst>
          </p:cNvPr>
          <p:cNvSpPr txBox="1">
            <a:spLocks noChangeArrowheads="1"/>
          </p:cNvSpPr>
          <p:nvPr/>
        </p:nvSpPr>
        <p:spPr bwMode="auto">
          <a:xfrm>
            <a:off x="4648200" y="4800600"/>
            <a:ext cx="1752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panose="02020603050405020304" pitchFamily="18" charset="0"/>
              </a:defRPr>
            </a:lvl1pPr>
            <a:lvl2pPr marL="571500" defTabSz="762000">
              <a:defRPr sz="2400">
                <a:solidFill>
                  <a:schemeClr val="tx1"/>
                </a:solidFill>
                <a:latin typeface="Times" panose="02020603050405020304" pitchFamily="18" charset="0"/>
              </a:defRPr>
            </a:lvl2pPr>
            <a:lvl3pPr marL="1143000" defTabSz="762000">
              <a:defRPr sz="2400">
                <a:solidFill>
                  <a:schemeClr val="tx1"/>
                </a:solidFill>
                <a:latin typeface="Times" panose="02020603050405020304" pitchFamily="18" charset="0"/>
              </a:defRPr>
            </a:lvl3pPr>
            <a:lvl4pPr marL="1714500" defTabSz="762000">
              <a:defRPr sz="2400">
                <a:solidFill>
                  <a:schemeClr val="tx1"/>
                </a:solidFill>
                <a:latin typeface="Times" panose="02020603050405020304" pitchFamily="18" charset="0"/>
              </a:defRPr>
            </a:lvl4pPr>
            <a:lvl5pPr marL="2286000"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ctr"/>
            <a:r>
              <a:rPr lang="it-IT" altLang="it-IT" sz="2800">
                <a:latin typeface="Arial" panose="020B0604020202020204" pitchFamily="34" charset="0"/>
              </a:rPr>
              <a:t>EDV-ESV</a:t>
            </a:r>
          </a:p>
          <a:p>
            <a:pPr algn="ctr"/>
            <a:endParaRPr lang="it-IT" altLang="it-IT" sz="2800">
              <a:latin typeface="Arial" panose="020B0604020202020204" pitchFamily="34" charset="0"/>
            </a:endParaRPr>
          </a:p>
          <a:p>
            <a:pPr algn="ctr"/>
            <a:r>
              <a:rPr lang="it-IT" altLang="it-IT" sz="2800">
                <a:latin typeface="Arial" panose="020B0604020202020204" pitchFamily="34" charset="0"/>
              </a:rPr>
              <a:t>ESV</a:t>
            </a:r>
          </a:p>
        </p:txBody>
      </p:sp>
      <p:sp>
        <p:nvSpPr>
          <p:cNvPr id="605191" name="Line 7">
            <a:extLst>
              <a:ext uri="{FF2B5EF4-FFF2-40B4-BE49-F238E27FC236}">
                <a16:creationId xmlns:a16="http://schemas.microsoft.com/office/drawing/2014/main" id="{6638FF8D-71A4-4678-9533-EE4FB728B9BA}"/>
              </a:ext>
            </a:extLst>
          </p:cNvPr>
          <p:cNvSpPr>
            <a:spLocks noChangeShapeType="1"/>
          </p:cNvSpPr>
          <p:nvPr/>
        </p:nvSpPr>
        <p:spPr bwMode="auto">
          <a:xfrm>
            <a:off x="4572000" y="5486400"/>
            <a:ext cx="1828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a:extLst>
              <a:ext uri="{FF2B5EF4-FFF2-40B4-BE49-F238E27FC236}">
                <a16:creationId xmlns:a16="http://schemas.microsoft.com/office/drawing/2014/main" id="{E1855654-81DD-4A8D-BDDB-21B4E1546180}"/>
              </a:ext>
            </a:extLst>
          </p:cNvPr>
          <p:cNvSpPr>
            <a:spLocks noGrp="1" noChangeArrowheads="1"/>
          </p:cNvSpPr>
          <p:nvPr>
            <p:ph type="title"/>
          </p:nvPr>
        </p:nvSpPr>
        <p:spPr>
          <a:xfrm>
            <a:off x="685800" y="304800"/>
            <a:ext cx="7772400" cy="1143000"/>
          </a:xfrm>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25400">
                <a:solidFill>
                  <a:schemeClr val="tx1"/>
                </a:solidFill>
                <a:miter lim="800000"/>
                <a:headEnd/>
                <a:tailEnd/>
              </a14:hiddenLine>
            </a:ext>
          </a:extLst>
        </p:spPr>
        <p:txBody>
          <a:bodyPr/>
          <a:lstStyle/>
          <a:p>
            <a:r>
              <a:rPr lang="en-US" altLang="it-IT" sz="4000">
                <a:latin typeface="Arial" panose="020B0604020202020204" pitchFamily="34" charset="0"/>
              </a:rPr>
              <a:t>GATED  SPECT (QGS)</a:t>
            </a:r>
          </a:p>
        </p:txBody>
      </p:sp>
      <p:sp>
        <p:nvSpPr>
          <p:cNvPr id="610307" name="Rectangle 3">
            <a:extLst>
              <a:ext uri="{FF2B5EF4-FFF2-40B4-BE49-F238E27FC236}">
                <a16:creationId xmlns:a16="http://schemas.microsoft.com/office/drawing/2014/main" id="{8B56926B-57B4-47E6-9561-07C2426DE739}"/>
              </a:ext>
            </a:extLst>
          </p:cNvPr>
          <p:cNvSpPr>
            <a:spLocks noGrp="1" noChangeArrowheads="1"/>
          </p:cNvSpPr>
          <p:nvPr>
            <p:ph type="body" idx="1"/>
          </p:nvPr>
        </p:nvSpPr>
        <p:spPr>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25400">
                <a:solidFill>
                  <a:schemeClr val="tx1"/>
                </a:solidFill>
                <a:miter lim="800000"/>
                <a:headEnd/>
                <a:tailEnd/>
              </a14:hiddenLine>
            </a:ext>
          </a:extLst>
        </p:spPr>
        <p:txBody>
          <a:bodyPr/>
          <a:lstStyle/>
          <a:p>
            <a:pPr>
              <a:lnSpc>
                <a:spcPct val="90000"/>
              </a:lnSpc>
              <a:spcBef>
                <a:spcPct val="40000"/>
              </a:spcBef>
              <a:buSzTx/>
            </a:pPr>
            <a:r>
              <a:rPr lang="en-US" altLang="it-IT" sz="3600">
                <a:latin typeface="Arial" panose="020B0604020202020204" pitchFamily="34" charset="0"/>
              </a:rPr>
              <a:t>Lower limit of normal (mean minus 2 SD) for ejection fraction (EF):</a:t>
            </a:r>
          </a:p>
          <a:p>
            <a:pPr lvl="2">
              <a:lnSpc>
                <a:spcPct val="90000"/>
              </a:lnSpc>
              <a:spcBef>
                <a:spcPct val="40000"/>
              </a:spcBef>
              <a:buSzTx/>
            </a:pPr>
            <a:r>
              <a:rPr lang="en-US" altLang="it-IT" sz="3600">
                <a:latin typeface="Arial" panose="020B0604020202020204" pitchFamily="34" charset="0"/>
              </a:rPr>
              <a:t>50% women</a:t>
            </a:r>
          </a:p>
          <a:p>
            <a:pPr lvl="2">
              <a:lnSpc>
                <a:spcPct val="90000"/>
              </a:lnSpc>
              <a:spcBef>
                <a:spcPct val="40000"/>
              </a:spcBef>
              <a:buSzTx/>
            </a:pPr>
            <a:r>
              <a:rPr lang="en-US" altLang="it-IT" sz="3600">
                <a:latin typeface="Arial" panose="020B0604020202020204" pitchFamily="34" charset="0"/>
              </a:rPr>
              <a:t>43% men</a:t>
            </a:r>
          </a:p>
          <a:p>
            <a:pPr lvl="2">
              <a:lnSpc>
                <a:spcPct val="90000"/>
              </a:lnSpc>
              <a:spcBef>
                <a:spcPct val="40000"/>
              </a:spcBef>
              <a:buSzTx/>
            </a:pPr>
            <a:endParaRPr lang="en-US" altLang="it-IT">
              <a:latin typeface="Arial" panose="020B0604020202020204" pitchFamily="34" charset="0"/>
            </a:endParaRPr>
          </a:p>
        </p:txBody>
      </p:sp>
      <p:sp>
        <p:nvSpPr>
          <p:cNvPr id="610308" name="Line 4">
            <a:extLst>
              <a:ext uri="{FF2B5EF4-FFF2-40B4-BE49-F238E27FC236}">
                <a16:creationId xmlns:a16="http://schemas.microsoft.com/office/drawing/2014/main" id="{9D8639D1-2911-4290-A390-0909B1B4928D}"/>
              </a:ext>
            </a:extLst>
          </p:cNvPr>
          <p:cNvSpPr>
            <a:spLocks noChangeShapeType="1"/>
          </p:cNvSpPr>
          <p:nvPr/>
        </p:nvSpPr>
        <p:spPr bwMode="auto">
          <a:xfrm>
            <a:off x="381000" y="15240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a:extLst>
              <a:ext uri="{FF2B5EF4-FFF2-40B4-BE49-F238E27FC236}">
                <a16:creationId xmlns:a16="http://schemas.microsoft.com/office/drawing/2014/main" id="{D47288AC-8B78-4600-9F9D-A7BD67DEF731}"/>
              </a:ext>
            </a:extLst>
          </p:cNvPr>
          <p:cNvSpPr>
            <a:spLocks noGrp="1" noChangeArrowheads="1"/>
          </p:cNvSpPr>
          <p:nvPr>
            <p:ph type="title"/>
          </p:nvPr>
        </p:nvSpPr>
        <p:spPr>
          <a:xfrm>
            <a:off x="685800" y="304800"/>
            <a:ext cx="7772400" cy="1143000"/>
          </a:xfrm>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25400">
                <a:solidFill>
                  <a:schemeClr val="tx1"/>
                </a:solidFill>
                <a:miter lim="800000"/>
                <a:headEnd/>
                <a:tailEnd/>
              </a14:hiddenLine>
            </a:ext>
          </a:extLst>
        </p:spPr>
        <p:txBody>
          <a:bodyPr/>
          <a:lstStyle/>
          <a:p>
            <a:r>
              <a:rPr lang="en-US" altLang="it-IT" sz="4000">
                <a:latin typeface="Arial" panose="020B0604020202020204" pitchFamily="34" charset="0"/>
              </a:rPr>
              <a:t>GATED  SPECT (QGS)</a:t>
            </a:r>
          </a:p>
        </p:txBody>
      </p:sp>
      <p:sp>
        <p:nvSpPr>
          <p:cNvPr id="612355" name="Rectangle 3">
            <a:extLst>
              <a:ext uri="{FF2B5EF4-FFF2-40B4-BE49-F238E27FC236}">
                <a16:creationId xmlns:a16="http://schemas.microsoft.com/office/drawing/2014/main" id="{915448FD-681F-4D45-A79A-F7625FF506F3}"/>
              </a:ext>
            </a:extLst>
          </p:cNvPr>
          <p:cNvSpPr>
            <a:spLocks noGrp="1" noChangeArrowheads="1"/>
          </p:cNvSpPr>
          <p:nvPr>
            <p:ph type="body" idx="1"/>
          </p:nvPr>
        </p:nvSpPr>
        <p:spPr>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25400">
                <a:solidFill>
                  <a:schemeClr val="tx1"/>
                </a:solidFill>
                <a:miter lim="800000"/>
                <a:headEnd/>
                <a:tailEnd/>
              </a14:hiddenLine>
            </a:ext>
          </a:extLst>
        </p:spPr>
        <p:txBody>
          <a:bodyPr>
            <a:normAutofit fontScale="92500" lnSpcReduction="10000"/>
          </a:bodyPr>
          <a:lstStyle/>
          <a:p>
            <a:pPr>
              <a:lnSpc>
                <a:spcPct val="90000"/>
              </a:lnSpc>
              <a:spcBef>
                <a:spcPct val="40000"/>
              </a:spcBef>
              <a:buSzTx/>
            </a:pPr>
            <a:r>
              <a:rPr lang="en-US" altLang="it-IT" sz="2800">
                <a:latin typeface="Arial" panose="020B0604020202020204" pitchFamily="34" charset="0"/>
              </a:rPr>
              <a:t>Upper limit of normal (mean plus 2 SD) for end-diastolic volume (EDV):</a:t>
            </a:r>
          </a:p>
          <a:p>
            <a:pPr lvl="2">
              <a:lnSpc>
                <a:spcPct val="90000"/>
              </a:lnSpc>
              <a:spcBef>
                <a:spcPct val="40000"/>
              </a:spcBef>
              <a:buSzTx/>
            </a:pPr>
            <a:r>
              <a:rPr lang="en-US" altLang="it-IT" sz="2800">
                <a:latin typeface="Arial" panose="020B0604020202020204" pitchFamily="34" charset="0"/>
              </a:rPr>
              <a:t>91 ml women</a:t>
            </a:r>
          </a:p>
          <a:p>
            <a:pPr lvl="2">
              <a:lnSpc>
                <a:spcPct val="90000"/>
              </a:lnSpc>
              <a:spcBef>
                <a:spcPct val="40000"/>
              </a:spcBef>
              <a:buSzTx/>
            </a:pPr>
            <a:r>
              <a:rPr lang="en-US" altLang="it-IT" sz="2800">
                <a:latin typeface="Arial" panose="020B0604020202020204" pitchFamily="34" charset="0"/>
              </a:rPr>
              <a:t>119 ml men</a:t>
            </a:r>
            <a:endParaRPr lang="en-US" altLang="it-IT" sz="1200">
              <a:latin typeface="Arial" panose="020B0604020202020204" pitchFamily="34" charset="0"/>
            </a:endParaRPr>
          </a:p>
          <a:p>
            <a:pPr>
              <a:lnSpc>
                <a:spcPct val="90000"/>
              </a:lnSpc>
              <a:spcBef>
                <a:spcPct val="40000"/>
              </a:spcBef>
              <a:buSzTx/>
            </a:pPr>
            <a:r>
              <a:rPr lang="en-US" altLang="it-IT" sz="2800">
                <a:latin typeface="Arial" panose="020B0604020202020204" pitchFamily="34" charset="0"/>
              </a:rPr>
              <a:t>Upper limit of normal (mean plus 2 SD) for end-sistolic volume (ESV):</a:t>
            </a:r>
          </a:p>
          <a:p>
            <a:pPr lvl="2">
              <a:lnSpc>
                <a:spcPct val="90000"/>
              </a:lnSpc>
              <a:spcBef>
                <a:spcPct val="40000"/>
              </a:spcBef>
              <a:buSzTx/>
            </a:pPr>
            <a:r>
              <a:rPr lang="en-US" altLang="it-IT" sz="2800">
                <a:latin typeface="Arial" panose="020B0604020202020204" pitchFamily="34" charset="0"/>
              </a:rPr>
              <a:t>40 ml women</a:t>
            </a:r>
          </a:p>
          <a:p>
            <a:pPr lvl="2">
              <a:lnSpc>
                <a:spcPct val="90000"/>
              </a:lnSpc>
              <a:spcBef>
                <a:spcPct val="40000"/>
              </a:spcBef>
              <a:buSzTx/>
            </a:pPr>
            <a:r>
              <a:rPr lang="en-US" altLang="it-IT" sz="2800">
                <a:latin typeface="Arial" panose="020B0604020202020204" pitchFamily="34" charset="0"/>
              </a:rPr>
              <a:t>55 ml men</a:t>
            </a:r>
            <a:endParaRPr lang="en-US" altLang="it-IT" sz="3200">
              <a:latin typeface="Arial" panose="020B0604020202020204" pitchFamily="34" charset="0"/>
            </a:endParaRPr>
          </a:p>
          <a:p>
            <a:pPr lvl="2">
              <a:lnSpc>
                <a:spcPct val="90000"/>
              </a:lnSpc>
              <a:spcBef>
                <a:spcPct val="40000"/>
              </a:spcBef>
              <a:buSzTx/>
            </a:pPr>
            <a:endParaRPr lang="en-US" altLang="it-IT" sz="2000">
              <a:latin typeface="Arial" panose="020B0604020202020204" pitchFamily="34" charset="0"/>
            </a:endParaRPr>
          </a:p>
        </p:txBody>
      </p:sp>
      <p:sp>
        <p:nvSpPr>
          <p:cNvPr id="612356" name="Line 4">
            <a:extLst>
              <a:ext uri="{FF2B5EF4-FFF2-40B4-BE49-F238E27FC236}">
                <a16:creationId xmlns:a16="http://schemas.microsoft.com/office/drawing/2014/main" id="{795542BC-BB90-43D3-AE71-70A5489D6AEE}"/>
              </a:ext>
            </a:extLst>
          </p:cNvPr>
          <p:cNvSpPr>
            <a:spLocks noChangeShapeType="1"/>
          </p:cNvSpPr>
          <p:nvPr/>
        </p:nvSpPr>
        <p:spPr bwMode="auto">
          <a:xfrm>
            <a:off x="381000" y="15240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a:extLst>
              <a:ext uri="{FF2B5EF4-FFF2-40B4-BE49-F238E27FC236}">
                <a16:creationId xmlns:a16="http://schemas.microsoft.com/office/drawing/2014/main" id="{4138265E-E4BA-45FE-9F08-643BD6F357E6}"/>
              </a:ext>
            </a:extLst>
          </p:cNvPr>
          <p:cNvSpPr>
            <a:spLocks noGrp="1" noChangeArrowheads="1"/>
          </p:cNvSpPr>
          <p:nvPr>
            <p:ph type="body" idx="1"/>
          </p:nvPr>
        </p:nvSpPr>
        <p:spPr>
          <a:xfrm>
            <a:off x="342900" y="2133600"/>
            <a:ext cx="8458200" cy="3581400"/>
          </a:xfrm>
        </p:spPr>
        <p:txBody>
          <a:bodyPr>
            <a:normAutofit lnSpcReduction="10000"/>
          </a:bodyPr>
          <a:lstStyle/>
          <a:p>
            <a:pPr>
              <a:lnSpc>
                <a:spcPct val="90000"/>
              </a:lnSpc>
              <a:spcBef>
                <a:spcPct val="40000"/>
              </a:spcBef>
              <a:buFontTx/>
              <a:buNone/>
            </a:pPr>
            <a:r>
              <a:rPr lang="en-US" altLang="it-IT" sz="3600">
                <a:solidFill>
                  <a:schemeClr val="hlink"/>
                </a:solidFill>
                <a:latin typeface="Arial" panose="020B0604020202020204" pitchFamily="34" charset="0"/>
              </a:rPr>
              <a:t>Quantification</a:t>
            </a:r>
          </a:p>
          <a:p>
            <a:pPr lvl="1">
              <a:lnSpc>
                <a:spcPct val="90000"/>
              </a:lnSpc>
              <a:spcBef>
                <a:spcPct val="40000"/>
              </a:spcBef>
            </a:pPr>
            <a:r>
              <a:rPr lang="en-US" altLang="it-IT" sz="3200">
                <a:latin typeface="Arial" panose="020B0604020202020204" pitchFamily="34" charset="0"/>
              </a:rPr>
              <a:t>Regional myocardial perfusion and function</a:t>
            </a:r>
          </a:p>
          <a:p>
            <a:pPr lvl="1">
              <a:lnSpc>
                <a:spcPct val="90000"/>
              </a:lnSpc>
              <a:spcBef>
                <a:spcPct val="40000"/>
              </a:spcBef>
            </a:pPr>
            <a:r>
              <a:rPr lang="en-US" altLang="it-IT" sz="3200">
                <a:latin typeface="Arial" panose="020B0604020202020204" pitchFamily="34" charset="0"/>
              </a:rPr>
              <a:t>LV systolic function</a:t>
            </a:r>
          </a:p>
          <a:p>
            <a:pPr lvl="1">
              <a:lnSpc>
                <a:spcPct val="90000"/>
              </a:lnSpc>
              <a:spcBef>
                <a:spcPct val="40000"/>
              </a:spcBef>
            </a:pPr>
            <a:r>
              <a:rPr lang="en-US" altLang="it-IT" sz="3200">
                <a:solidFill>
                  <a:schemeClr val="hlink"/>
                </a:solidFill>
                <a:latin typeface="Arial" panose="020B0604020202020204" pitchFamily="34" charset="0"/>
              </a:rPr>
              <a:t>LV diastolic function</a:t>
            </a:r>
            <a:endParaRPr lang="en-US" altLang="it-IT" sz="3200">
              <a:latin typeface="Arial" panose="020B0604020202020204" pitchFamily="34" charset="0"/>
            </a:endParaRPr>
          </a:p>
          <a:p>
            <a:pPr lvl="1">
              <a:lnSpc>
                <a:spcPct val="90000"/>
              </a:lnSpc>
              <a:spcBef>
                <a:spcPct val="40000"/>
              </a:spcBef>
            </a:pPr>
            <a:r>
              <a:rPr lang="en-US" altLang="it-IT" sz="3200">
                <a:latin typeface="Arial" panose="020B0604020202020204" pitchFamily="34" charset="0"/>
              </a:rPr>
              <a:t>Cardiac geometry</a:t>
            </a:r>
          </a:p>
        </p:txBody>
      </p:sp>
      <p:sp>
        <p:nvSpPr>
          <p:cNvPr id="549891" name="Line 3">
            <a:extLst>
              <a:ext uri="{FF2B5EF4-FFF2-40B4-BE49-F238E27FC236}">
                <a16:creationId xmlns:a16="http://schemas.microsoft.com/office/drawing/2014/main" id="{F4282976-296A-4C3A-AE73-E53C4AF6AD9E}"/>
              </a:ext>
            </a:extLst>
          </p:cNvPr>
          <p:cNvSpPr>
            <a:spLocks noChangeShapeType="1"/>
          </p:cNvSpPr>
          <p:nvPr/>
        </p:nvSpPr>
        <p:spPr bwMode="auto">
          <a:xfrm>
            <a:off x="838200" y="1600200"/>
            <a:ext cx="7467600" cy="15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49892" name="Rectangle 4">
            <a:extLst>
              <a:ext uri="{FF2B5EF4-FFF2-40B4-BE49-F238E27FC236}">
                <a16:creationId xmlns:a16="http://schemas.microsoft.com/office/drawing/2014/main" id="{391DCC3A-00D1-4E0B-A267-C470CB73CA5C}"/>
              </a:ext>
            </a:extLst>
          </p:cNvPr>
          <p:cNvSpPr>
            <a:spLocks noGrp="1" noChangeArrowheads="1"/>
          </p:cNvSpPr>
          <p:nvPr>
            <p:ph type="title"/>
          </p:nvPr>
        </p:nvSpPr>
        <p:spPr>
          <a:xfrm>
            <a:off x="685800" y="304800"/>
            <a:ext cx="7772400" cy="1143000"/>
          </a:xfrm>
          <a:noFill/>
          <a:ln/>
        </p:spPr>
        <p:txBody>
          <a:bodyPr>
            <a:normAutofit fontScale="90000"/>
          </a:bodyPr>
          <a:lstStyle/>
          <a:p>
            <a:pPr>
              <a:spcBef>
                <a:spcPct val="50000"/>
              </a:spcBef>
            </a:pPr>
            <a:r>
              <a:rPr lang="it-IT" altLang="it-IT">
                <a:latin typeface="Arial" panose="020B0604020202020204" pitchFamily="34" charset="0"/>
              </a:rPr>
              <a:t>GATED SPECT:</a:t>
            </a:r>
            <a:br>
              <a:rPr lang="it-IT" altLang="it-IT">
                <a:latin typeface="Arial" panose="020B0604020202020204" pitchFamily="34" charset="0"/>
              </a:rPr>
            </a:br>
            <a:r>
              <a:rPr lang="it-IT" altLang="it-IT" sz="4000">
                <a:latin typeface="Arial" panose="020B0604020202020204" pitchFamily="34" charset="0"/>
              </a:rPr>
              <a:t>Measurement and Analysis</a:t>
            </a:r>
            <a:endParaRPr lang="it-IT" altLang="it-IT" sz="3600">
              <a:latin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a:extLst>
              <a:ext uri="{FF2B5EF4-FFF2-40B4-BE49-F238E27FC236}">
                <a16:creationId xmlns:a16="http://schemas.microsoft.com/office/drawing/2014/main" id="{C86FE66F-F034-41D8-8B22-07A93177C510}"/>
              </a:ext>
            </a:extLst>
          </p:cNvPr>
          <p:cNvSpPr>
            <a:spLocks noGrp="1" noChangeArrowheads="1"/>
          </p:cNvSpPr>
          <p:nvPr>
            <p:ph type="title"/>
          </p:nvPr>
        </p:nvSpPr>
        <p:spPr>
          <a:xfrm>
            <a:off x="304800" y="304800"/>
            <a:ext cx="8534400" cy="1524000"/>
          </a:xfrm>
        </p:spPr>
        <p:txBody>
          <a:bodyPr/>
          <a:lstStyle/>
          <a:p>
            <a:r>
              <a:rPr lang="en-US" altLang="it-IT" sz="3600">
                <a:latin typeface="Arial" panose="020B0604020202020204" pitchFamily="34" charset="0"/>
              </a:rPr>
              <a:t>Left Ventricular Diastolic Function</a:t>
            </a:r>
            <a:endParaRPr lang="it-IT" altLang="it-IT" sz="4000">
              <a:latin typeface="Arial" panose="020B0604020202020204" pitchFamily="34" charset="0"/>
            </a:endParaRPr>
          </a:p>
        </p:txBody>
      </p:sp>
      <p:sp>
        <p:nvSpPr>
          <p:cNvPr id="546819" name="Rectangle 3">
            <a:extLst>
              <a:ext uri="{FF2B5EF4-FFF2-40B4-BE49-F238E27FC236}">
                <a16:creationId xmlns:a16="http://schemas.microsoft.com/office/drawing/2014/main" id="{EE644D9F-A0D7-4708-8CE3-925A86BD40EB}"/>
              </a:ext>
            </a:extLst>
          </p:cNvPr>
          <p:cNvSpPr>
            <a:spLocks noGrp="1" noChangeArrowheads="1"/>
          </p:cNvSpPr>
          <p:nvPr>
            <p:ph type="body" sz="half" idx="2"/>
          </p:nvPr>
        </p:nvSpPr>
        <p:spPr>
          <a:xfrm>
            <a:off x="762000" y="4800600"/>
            <a:ext cx="7620000" cy="1714500"/>
          </a:xfrm>
        </p:spPr>
        <p:txBody>
          <a:bodyPr/>
          <a:lstStyle/>
          <a:p>
            <a:r>
              <a:rPr lang="it-IT" altLang="it-IT" sz="1700">
                <a:latin typeface="Arial" panose="020B0604020202020204" pitchFamily="34" charset="0"/>
              </a:rPr>
              <a:t>PER and PFR were defined as minimum and maximum dV/dt values divided by the end-diastolic volume ( /s) </a:t>
            </a:r>
          </a:p>
          <a:p>
            <a:r>
              <a:rPr lang="it-IT" altLang="it-IT" sz="1700">
                <a:latin typeface="Arial" panose="020B0604020202020204" pitchFamily="34" charset="0"/>
              </a:rPr>
              <a:t>MFR/3 was defined as the average dV/dt value during the first third of the diastolic time ( /t) </a:t>
            </a:r>
          </a:p>
        </p:txBody>
      </p:sp>
      <p:sp>
        <p:nvSpPr>
          <p:cNvPr id="546820" name="Rectangle 4">
            <a:extLst>
              <a:ext uri="{FF2B5EF4-FFF2-40B4-BE49-F238E27FC236}">
                <a16:creationId xmlns:a16="http://schemas.microsoft.com/office/drawing/2014/main" id="{3A15B997-BDE1-4166-B313-D0B70DC8B682}"/>
              </a:ext>
            </a:extLst>
          </p:cNvPr>
          <p:cNvSpPr>
            <a:spLocks noGrp="1" noChangeArrowheads="1"/>
          </p:cNvSpPr>
          <p:nvPr>
            <p:ph sz="half" idx="1"/>
          </p:nvPr>
        </p:nvSpPr>
        <p:spPr>
          <a:xfrm>
            <a:off x="762000" y="2133600"/>
            <a:ext cx="7620000" cy="2438400"/>
          </a:xfrm>
          <a:noFill/>
          <a:ln/>
        </p:spPr>
        <p:txBody>
          <a:bodyPr lIns="91440" tIns="45720" rIns="91440" bIns="45720">
            <a:normAutofit fontScale="92500" lnSpcReduction="10000"/>
          </a:bodyPr>
          <a:lstStyle/>
          <a:p>
            <a:r>
              <a:rPr lang="it-IT" altLang="it-IT" sz="2800">
                <a:solidFill>
                  <a:srgbClr val="FF6600"/>
                </a:solidFill>
                <a:latin typeface="Arial" panose="020B0604020202020204" pitchFamily="34" charset="0"/>
              </a:rPr>
              <a:t>PER</a:t>
            </a:r>
            <a:r>
              <a:rPr lang="it-IT" altLang="it-IT" sz="2800">
                <a:latin typeface="Arial" panose="020B0604020202020204" pitchFamily="34" charset="0"/>
              </a:rPr>
              <a:t> 	</a:t>
            </a:r>
            <a:r>
              <a:rPr lang="it-IT" altLang="it-IT" sz="2400">
                <a:latin typeface="Arial" panose="020B0604020202020204" pitchFamily="34" charset="0"/>
              </a:rPr>
              <a:t>Peak Emptying Rate</a:t>
            </a:r>
            <a:endParaRPr lang="it-IT" altLang="it-IT" sz="2800">
              <a:latin typeface="Arial" panose="020B0604020202020204" pitchFamily="34" charset="0"/>
            </a:endParaRPr>
          </a:p>
          <a:p>
            <a:r>
              <a:rPr lang="it-IT" altLang="it-IT" sz="2800">
                <a:solidFill>
                  <a:srgbClr val="FF6600"/>
                </a:solidFill>
                <a:latin typeface="Arial" panose="020B0604020202020204" pitchFamily="34" charset="0"/>
              </a:rPr>
              <a:t>PFR</a:t>
            </a:r>
            <a:r>
              <a:rPr lang="it-IT" altLang="it-IT" sz="2800">
                <a:latin typeface="Arial" panose="020B0604020202020204" pitchFamily="34" charset="0"/>
              </a:rPr>
              <a:t> 	</a:t>
            </a:r>
            <a:r>
              <a:rPr lang="it-IT" altLang="it-IT" sz="2400">
                <a:latin typeface="Arial" panose="020B0604020202020204" pitchFamily="34" charset="0"/>
              </a:rPr>
              <a:t>Peak Filling Rate</a:t>
            </a:r>
            <a:endParaRPr lang="it-IT" altLang="it-IT" sz="2800">
              <a:latin typeface="Arial" panose="020B0604020202020204" pitchFamily="34" charset="0"/>
            </a:endParaRPr>
          </a:p>
          <a:p>
            <a:r>
              <a:rPr lang="it-IT" altLang="it-IT" sz="2800">
                <a:solidFill>
                  <a:srgbClr val="FF6600"/>
                </a:solidFill>
                <a:latin typeface="Arial" panose="020B0604020202020204" pitchFamily="34" charset="0"/>
              </a:rPr>
              <a:t>PFR2</a:t>
            </a:r>
            <a:r>
              <a:rPr lang="it-IT" altLang="it-IT" sz="2800">
                <a:latin typeface="Arial" panose="020B0604020202020204" pitchFamily="34" charset="0"/>
              </a:rPr>
              <a:t> 	</a:t>
            </a:r>
            <a:r>
              <a:rPr lang="it-IT" altLang="it-IT" sz="2400">
                <a:latin typeface="Arial" panose="020B0604020202020204" pitchFamily="34" charset="0"/>
              </a:rPr>
              <a:t>Peak Secondary Filling Rate</a:t>
            </a:r>
            <a:endParaRPr lang="it-IT" altLang="it-IT" sz="2800">
              <a:latin typeface="Arial" panose="020B0604020202020204" pitchFamily="34" charset="0"/>
            </a:endParaRPr>
          </a:p>
          <a:p>
            <a:r>
              <a:rPr lang="it-IT" altLang="it-IT" sz="2800">
                <a:solidFill>
                  <a:srgbClr val="FF6600"/>
                </a:solidFill>
                <a:latin typeface="Arial" panose="020B0604020202020204" pitchFamily="34" charset="0"/>
              </a:rPr>
              <a:t>MFR/3</a:t>
            </a:r>
            <a:r>
              <a:rPr lang="it-IT" altLang="it-IT" sz="2800">
                <a:latin typeface="Arial" panose="020B0604020202020204" pitchFamily="34" charset="0"/>
              </a:rPr>
              <a:t> 	</a:t>
            </a:r>
            <a:r>
              <a:rPr lang="it-IT" altLang="it-IT" sz="2400">
                <a:latin typeface="Arial" panose="020B0604020202020204" pitchFamily="34" charset="0"/>
              </a:rPr>
              <a:t>Mean filling rate during the first 				third of diastolic time</a:t>
            </a:r>
            <a:r>
              <a:rPr lang="it-IT" altLang="it-IT" sz="2800">
                <a:latin typeface="Arial" panose="020B0604020202020204" pitchFamily="34" charset="0"/>
              </a:rPr>
              <a:t> </a:t>
            </a:r>
          </a:p>
        </p:txBody>
      </p:sp>
      <p:sp>
        <p:nvSpPr>
          <p:cNvPr id="546821" name="Line 5">
            <a:extLst>
              <a:ext uri="{FF2B5EF4-FFF2-40B4-BE49-F238E27FC236}">
                <a16:creationId xmlns:a16="http://schemas.microsoft.com/office/drawing/2014/main" id="{4A2C5300-6381-4ABD-B4CF-FC9697B402AE}"/>
              </a:ext>
            </a:extLst>
          </p:cNvPr>
          <p:cNvSpPr>
            <a:spLocks noChangeShapeType="1"/>
          </p:cNvSpPr>
          <p:nvPr/>
        </p:nvSpPr>
        <p:spPr bwMode="auto">
          <a:xfrm>
            <a:off x="838200" y="1600200"/>
            <a:ext cx="7467600" cy="15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a:extLst>
              <a:ext uri="{FF2B5EF4-FFF2-40B4-BE49-F238E27FC236}">
                <a16:creationId xmlns:a16="http://schemas.microsoft.com/office/drawing/2014/main" id="{32F14B83-7A4B-4AB4-9E16-0B78E6A1AD20}"/>
              </a:ext>
            </a:extLst>
          </p:cNvPr>
          <p:cNvSpPr>
            <a:spLocks noGrp="1" noChangeArrowheads="1"/>
          </p:cNvSpPr>
          <p:nvPr>
            <p:ph type="title"/>
          </p:nvPr>
        </p:nvSpPr>
        <p:spPr>
          <a:xfrm>
            <a:off x="381000" y="228600"/>
            <a:ext cx="8534400" cy="1524000"/>
          </a:xfrm>
        </p:spPr>
        <p:txBody>
          <a:bodyPr/>
          <a:lstStyle/>
          <a:p>
            <a:r>
              <a:rPr lang="en-US" altLang="it-IT" sz="3200">
                <a:latin typeface="Arial" panose="020B0604020202020204" pitchFamily="34" charset="0"/>
              </a:rPr>
              <a:t>Quantitative gated-SPECT algorithm on end-diastolic long-axis images</a:t>
            </a:r>
            <a:endParaRPr lang="it-IT" altLang="it-IT" sz="3600">
              <a:latin typeface="Arial" panose="020B0604020202020204" pitchFamily="34" charset="0"/>
            </a:endParaRPr>
          </a:p>
        </p:txBody>
      </p:sp>
      <p:sp>
        <p:nvSpPr>
          <p:cNvPr id="547843" name="Rectangle 3">
            <a:extLst>
              <a:ext uri="{FF2B5EF4-FFF2-40B4-BE49-F238E27FC236}">
                <a16:creationId xmlns:a16="http://schemas.microsoft.com/office/drawing/2014/main" id="{3139655D-A4C1-40AF-950E-E5DA11AD91B6}"/>
              </a:ext>
            </a:extLst>
          </p:cNvPr>
          <p:cNvSpPr>
            <a:spLocks noGrp="1" noChangeArrowheads="1"/>
          </p:cNvSpPr>
          <p:nvPr>
            <p:ph type="body" sz="half" idx="1"/>
          </p:nvPr>
        </p:nvSpPr>
        <p:spPr>
          <a:xfrm>
            <a:off x="571500" y="2286000"/>
            <a:ext cx="4152900" cy="3581400"/>
          </a:xfrm>
        </p:spPr>
        <p:txBody>
          <a:bodyPr/>
          <a:lstStyle/>
          <a:p>
            <a:pPr>
              <a:buFontTx/>
              <a:buNone/>
            </a:pPr>
            <a:r>
              <a:rPr lang="it-IT" altLang="it-IT" sz="2700">
                <a:solidFill>
                  <a:srgbClr val="FF6600"/>
                </a:solidFill>
                <a:latin typeface="Arial" panose="020B0604020202020204" pitchFamily="34" charset="0"/>
              </a:rPr>
              <a:t>Sphericity index</a:t>
            </a:r>
            <a:endParaRPr lang="it-IT" altLang="it-IT" sz="2700">
              <a:latin typeface="Arial" panose="020B0604020202020204" pitchFamily="34" charset="0"/>
            </a:endParaRPr>
          </a:p>
          <a:p>
            <a:r>
              <a:rPr lang="it-IT" altLang="it-IT" sz="2700">
                <a:latin typeface="Arial" panose="020B0604020202020204" pitchFamily="34" charset="0"/>
              </a:rPr>
              <a:t>Ratio of the LV long axis to the LV vertical diameter with overlaid endocardial and epicardial contours</a:t>
            </a:r>
          </a:p>
        </p:txBody>
      </p:sp>
      <p:pic>
        <p:nvPicPr>
          <p:cNvPr id="547844" name="Picture 4">
            <a:extLst>
              <a:ext uri="{FF2B5EF4-FFF2-40B4-BE49-F238E27FC236}">
                <a16:creationId xmlns:a16="http://schemas.microsoft.com/office/drawing/2014/main" id="{4288EB33-1D40-415D-B168-8F4EE354CAB4}"/>
              </a:ext>
            </a:extLst>
          </p:cNvPr>
          <p:cNvPicPr>
            <a:picLocks noGrp="1" noChangeAspect="1" noChangeArrowheads="1"/>
          </p:cNvPicPr>
          <p:nvPr>
            <p:ph type="clipArt" sz="half" idx="2"/>
          </p:nvPr>
        </p:nvPicPr>
        <p:blipFill>
          <a:blip r:embed="rId3">
            <a:lum bright="-20000" contrast="20000"/>
            <a:extLst>
              <a:ext uri="{28A0092B-C50C-407E-A947-70E740481C1C}">
                <a14:useLocalDpi xmlns:a14="http://schemas.microsoft.com/office/drawing/2010/main" val="0"/>
              </a:ext>
            </a:extLst>
          </a:blip>
          <a:srcRect/>
          <a:stretch>
            <a:fillRect/>
          </a:stretch>
        </p:blipFill>
        <p:spPr>
          <a:xfrm>
            <a:off x="4610100" y="2286000"/>
            <a:ext cx="4152900" cy="3581400"/>
          </a:xfrm>
          <a:ln/>
        </p:spPr>
      </p:pic>
      <p:sp>
        <p:nvSpPr>
          <p:cNvPr id="547845" name="Line 5">
            <a:extLst>
              <a:ext uri="{FF2B5EF4-FFF2-40B4-BE49-F238E27FC236}">
                <a16:creationId xmlns:a16="http://schemas.microsoft.com/office/drawing/2014/main" id="{586E4DF9-E91B-4FB0-95B5-E1556B3BAA89}"/>
              </a:ext>
            </a:extLst>
          </p:cNvPr>
          <p:cNvSpPr>
            <a:spLocks noChangeShapeType="1"/>
          </p:cNvSpPr>
          <p:nvPr/>
        </p:nvSpPr>
        <p:spPr bwMode="auto">
          <a:xfrm>
            <a:off x="762000" y="1751013"/>
            <a:ext cx="7467600" cy="1587"/>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a:extLst>
              <a:ext uri="{FF2B5EF4-FFF2-40B4-BE49-F238E27FC236}">
                <a16:creationId xmlns:a16="http://schemas.microsoft.com/office/drawing/2014/main" id="{98D52073-2FA6-44F6-A305-5EE3508D5157}"/>
              </a:ext>
            </a:extLst>
          </p:cNvPr>
          <p:cNvSpPr>
            <a:spLocks noGrp="1" noChangeArrowheads="1"/>
          </p:cNvSpPr>
          <p:nvPr>
            <p:ph type="ctrTitle"/>
          </p:nvPr>
        </p:nvSpPr>
        <p:spPr>
          <a:xfrm>
            <a:off x="685800" y="1143000"/>
            <a:ext cx="7772400" cy="1143000"/>
          </a:xfrm>
        </p:spPr>
        <p:txBody>
          <a:bodyPr anchor="ctr">
            <a:normAutofit fontScale="90000"/>
          </a:bodyPr>
          <a:lstStyle/>
          <a:p>
            <a:r>
              <a:rPr lang="it-IT" altLang="it-IT" sz="4400">
                <a:latin typeface="Arial" panose="020B0604020202020204" pitchFamily="34" charset="0"/>
              </a:rPr>
              <a:t>Quantification of SPECT </a:t>
            </a:r>
            <a:r>
              <a:rPr lang="it-IT" altLang="it-IT" sz="4400" i="1">
                <a:solidFill>
                  <a:schemeClr val="tx1"/>
                </a:solidFill>
                <a:latin typeface="Arial" panose="020B0604020202020204" pitchFamily="34" charset="0"/>
              </a:rPr>
              <a:t>Current approaches</a:t>
            </a:r>
            <a:endParaRPr lang="it-IT" altLang="it-IT" sz="4400">
              <a:latin typeface="Arial" panose="020B0604020202020204" pitchFamily="34" charset="0"/>
            </a:endParaRPr>
          </a:p>
        </p:txBody>
      </p:sp>
      <p:sp>
        <p:nvSpPr>
          <p:cNvPr id="871427" name="Rectangle 3">
            <a:extLst>
              <a:ext uri="{FF2B5EF4-FFF2-40B4-BE49-F238E27FC236}">
                <a16:creationId xmlns:a16="http://schemas.microsoft.com/office/drawing/2014/main" id="{2A6D18FD-BFC6-499D-9C1E-6FA7B649AF5B}"/>
              </a:ext>
            </a:extLst>
          </p:cNvPr>
          <p:cNvSpPr>
            <a:spLocks noGrp="1" noChangeArrowheads="1"/>
          </p:cNvSpPr>
          <p:nvPr>
            <p:ph type="subTitle" idx="1"/>
          </p:nvPr>
        </p:nvSpPr>
        <p:spPr>
          <a:xfrm>
            <a:off x="1333500" y="3276600"/>
            <a:ext cx="6477000" cy="1752600"/>
          </a:xfrm>
        </p:spPr>
        <p:txBody>
          <a:bodyPr>
            <a:normAutofit fontScale="70000" lnSpcReduction="20000"/>
          </a:bodyPr>
          <a:lstStyle/>
          <a:p>
            <a:r>
              <a:rPr lang="it-IT" altLang="it-IT" sz="3600">
                <a:latin typeface="Arial" panose="020B0604020202020204" pitchFamily="34" charset="0"/>
              </a:rPr>
              <a:t>Alberto Cuocolo</a:t>
            </a:r>
            <a:br>
              <a:rPr lang="it-IT" altLang="it-IT" sz="3200">
                <a:latin typeface="Arial" panose="020B0604020202020204" pitchFamily="34" charset="0"/>
              </a:rPr>
            </a:br>
            <a:br>
              <a:rPr lang="it-IT" altLang="it-IT" sz="3200">
                <a:latin typeface="Arial" panose="020B0604020202020204" pitchFamily="34" charset="0"/>
              </a:rPr>
            </a:br>
            <a:r>
              <a:rPr lang="it-IT" altLang="it-IT" sz="3200" i="1">
                <a:latin typeface="Arial" panose="020B0604020202020204" pitchFamily="34" charset="0"/>
              </a:rPr>
              <a:t>Department of Biomorphological and Functional Sciences</a:t>
            </a:r>
          </a:p>
          <a:p>
            <a:r>
              <a:rPr lang="it-IT" altLang="it-IT" sz="3200" i="1">
                <a:latin typeface="Arial" panose="020B0604020202020204" pitchFamily="34" charset="0"/>
              </a:rPr>
              <a:t> University Federico II, Napoli, Italy</a:t>
            </a:r>
          </a:p>
        </p:txBody>
      </p:sp>
      <p:sp>
        <p:nvSpPr>
          <p:cNvPr id="871428" name="Line 4">
            <a:extLst>
              <a:ext uri="{FF2B5EF4-FFF2-40B4-BE49-F238E27FC236}">
                <a16:creationId xmlns:a16="http://schemas.microsoft.com/office/drawing/2014/main" id="{9E8FB30E-1A73-497B-B48C-3AC84CAEBE1C}"/>
              </a:ext>
            </a:extLst>
          </p:cNvPr>
          <p:cNvSpPr>
            <a:spLocks noChangeShapeType="1"/>
          </p:cNvSpPr>
          <p:nvPr/>
        </p:nvSpPr>
        <p:spPr bwMode="auto">
          <a:xfrm>
            <a:off x="381000" y="25908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61EC8E-FB9E-448A-9079-01697DDECDB2}"/>
              </a:ext>
            </a:extLst>
          </p:cNvPr>
          <p:cNvSpPr>
            <a:spLocks noGrp="1"/>
          </p:cNvSpPr>
          <p:nvPr>
            <p:ph type="title"/>
          </p:nvPr>
        </p:nvSpPr>
        <p:spPr/>
        <p:txBody>
          <a:bodyPr/>
          <a:lstStyle/>
          <a:p>
            <a:r>
              <a:rPr lang="it-IT" dirty="0"/>
              <a:t>Radiofarmaci</a:t>
            </a:r>
          </a:p>
        </p:txBody>
      </p:sp>
      <p:sp>
        <p:nvSpPr>
          <p:cNvPr id="3" name="Segnaposto contenuto 2">
            <a:extLst>
              <a:ext uri="{FF2B5EF4-FFF2-40B4-BE49-F238E27FC236}">
                <a16:creationId xmlns:a16="http://schemas.microsoft.com/office/drawing/2014/main" id="{534B3A43-4508-48DA-B555-68244D110546}"/>
              </a:ext>
            </a:extLst>
          </p:cNvPr>
          <p:cNvSpPr>
            <a:spLocks noGrp="1"/>
          </p:cNvSpPr>
          <p:nvPr>
            <p:ph idx="1"/>
          </p:nvPr>
        </p:nvSpPr>
        <p:spPr>
          <a:xfrm>
            <a:off x="628650" y="2226469"/>
            <a:ext cx="2932235" cy="1360793"/>
          </a:xfrm>
        </p:spPr>
        <p:txBody>
          <a:bodyPr/>
          <a:lstStyle/>
          <a:p>
            <a:r>
              <a:rPr lang="it-IT" dirty="0"/>
              <a:t>Tallio-201 (obsoleto)</a:t>
            </a:r>
          </a:p>
          <a:p>
            <a:r>
              <a:rPr lang="it-IT" dirty="0"/>
              <a:t>99mTc-sestamibi</a:t>
            </a:r>
          </a:p>
          <a:p>
            <a:r>
              <a:rPr lang="it-IT" dirty="0"/>
              <a:t>99mTc-tetrofosmina</a:t>
            </a:r>
          </a:p>
        </p:txBody>
      </p:sp>
      <p:grpSp>
        <p:nvGrpSpPr>
          <p:cNvPr id="4" name="Group 4">
            <a:extLst>
              <a:ext uri="{FF2B5EF4-FFF2-40B4-BE49-F238E27FC236}">
                <a16:creationId xmlns:a16="http://schemas.microsoft.com/office/drawing/2014/main" id="{2074A7D4-1624-4109-AA41-3E9E34EB46C8}"/>
              </a:ext>
            </a:extLst>
          </p:cNvPr>
          <p:cNvGrpSpPr>
            <a:grpSpLocks/>
          </p:cNvGrpSpPr>
          <p:nvPr/>
        </p:nvGrpSpPr>
        <p:grpSpPr bwMode="auto">
          <a:xfrm>
            <a:off x="4470156" y="1866900"/>
            <a:ext cx="3876675" cy="3124200"/>
            <a:chOff x="1624" y="1296"/>
            <a:chExt cx="3256" cy="2624"/>
          </a:xfrm>
        </p:grpSpPr>
        <p:pic>
          <p:nvPicPr>
            <p:cNvPr id="5" name="Picture 2">
              <a:extLst>
                <a:ext uri="{FF2B5EF4-FFF2-40B4-BE49-F238E27FC236}">
                  <a16:creationId xmlns:a16="http://schemas.microsoft.com/office/drawing/2014/main" id="{6889F90F-0F3D-4620-8102-D342640EF52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 y="1296"/>
              <a:ext cx="3256" cy="2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a:extLst>
                <a:ext uri="{FF2B5EF4-FFF2-40B4-BE49-F238E27FC236}">
                  <a16:creationId xmlns:a16="http://schemas.microsoft.com/office/drawing/2014/main" id="{14716497-F012-4ED8-B409-2C54C42EBCAF}"/>
                </a:ext>
              </a:extLst>
            </p:cNvPr>
            <p:cNvSpPr>
              <a:spLocks noChangeArrowheads="1"/>
            </p:cNvSpPr>
            <p:nvPr/>
          </p:nvSpPr>
          <p:spPr bwMode="auto">
            <a:xfrm>
              <a:off x="1678" y="1324"/>
              <a:ext cx="3113" cy="2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350"/>
            </a:p>
          </p:txBody>
        </p:sp>
      </p:grpSp>
    </p:spTree>
    <p:extLst>
      <p:ext uri="{BB962C8B-B14F-4D97-AF65-F5344CB8AC3E}">
        <p14:creationId xmlns:p14="http://schemas.microsoft.com/office/powerpoint/2010/main" val="30515876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1" name="Rectangle 3">
            <a:extLst>
              <a:ext uri="{FF2B5EF4-FFF2-40B4-BE49-F238E27FC236}">
                <a16:creationId xmlns:a16="http://schemas.microsoft.com/office/drawing/2014/main" id="{46B6B096-70E1-4E04-941B-E3F1B4B6CE1E}"/>
              </a:ext>
            </a:extLst>
          </p:cNvPr>
          <p:cNvSpPr>
            <a:spLocks noGrp="1" noChangeArrowheads="1"/>
          </p:cNvSpPr>
          <p:nvPr>
            <p:ph type="body" idx="1"/>
          </p:nvPr>
        </p:nvSpPr>
        <p:spPr/>
        <p:txBody>
          <a:bodyPr/>
          <a:lstStyle/>
          <a:p>
            <a:pPr>
              <a:spcBef>
                <a:spcPct val="50000"/>
              </a:spcBef>
              <a:buFontTx/>
              <a:buNone/>
            </a:pPr>
            <a:r>
              <a:rPr lang="it-IT" altLang="it-IT">
                <a:latin typeface="Arial" panose="020B0604020202020204" pitchFamily="34" charset="0"/>
              </a:rPr>
              <a:t>Measurable LV parameters</a:t>
            </a:r>
          </a:p>
          <a:p>
            <a:pPr>
              <a:spcBef>
                <a:spcPct val="50000"/>
              </a:spcBef>
            </a:pPr>
            <a:r>
              <a:rPr lang="it-IT" altLang="it-IT">
                <a:latin typeface="Arial" panose="020B0604020202020204" pitchFamily="34" charset="0"/>
              </a:rPr>
              <a:t>Regional perfusion</a:t>
            </a:r>
          </a:p>
          <a:p>
            <a:pPr>
              <a:spcBef>
                <a:spcPct val="50000"/>
              </a:spcBef>
            </a:pPr>
            <a:r>
              <a:rPr lang="it-IT" altLang="it-IT">
                <a:latin typeface="Arial" panose="020B0604020202020204" pitchFamily="34" charset="0"/>
              </a:rPr>
              <a:t>Ejection fraction</a:t>
            </a:r>
          </a:p>
          <a:p>
            <a:pPr>
              <a:spcBef>
                <a:spcPct val="50000"/>
              </a:spcBef>
            </a:pPr>
            <a:r>
              <a:rPr lang="it-IT" altLang="it-IT">
                <a:latin typeface="Arial" panose="020B0604020202020204" pitchFamily="34" charset="0"/>
              </a:rPr>
              <a:t>Wall motion and wall thickening</a:t>
            </a:r>
          </a:p>
          <a:p>
            <a:pPr>
              <a:spcBef>
                <a:spcPct val="50000"/>
              </a:spcBef>
            </a:pPr>
            <a:r>
              <a:rPr lang="it-IT" altLang="it-IT">
                <a:latin typeface="Arial" panose="020B0604020202020204" pitchFamily="34" charset="0"/>
              </a:rPr>
              <a:t>End-diastolic and end-systolic volumes</a:t>
            </a:r>
          </a:p>
          <a:p>
            <a:pPr>
              <a:spcBef>
                <a:spcPct val="50000"/>
              </a:spcBef>
            </a:pPr>
            <a:r>
              <a:rPr lang="it-IT" altLang="it-IT">
                <a:latin typeface="Arial" panose="020B0604020202020204" pitchFamily="34" charset="0"/>
              </a:rPr>
              <a:t>Systolic and diastolic functional indexes</a:t>
            </a:r>
          </a:p>
        </p:txBody>
      </p:sp>
      <p:sp>
        <p:nvSpPr>
          <p:cNvPr id="1010692" name="Text Box 4">
            <a:extLst>
              <a:ext uri="{FF2B5EF4-FFF2-40B4-BE49-F238E27FC236}">
                <a16:creationId xmlns:a16="http://schemas.microsoft.com/office/drawing/2014/main" id="{222280C6-E47F-40C5-A00A-88F48F72337B}"/>
              </a:ext>
            </a:extLst>
          </p:cNvPr>
          <p:cNvSpPr txBox="1">
            <a:spLocks noChangeArrowheads="1"/>
          </p:cNvSpPr>
          <p:nvPr>
            <p:ph type="title"/>
          </p:nvPr>
        </p:nvSpPr>
        <p:spPr>
          <a:noFill/>
          <a:ln/>
        </p:spPr>
        <p:txBody>
          <a:bodyPr/>
          <a:lstStyle/>
          <a:p>
            <a:pPr>
              <a:spcBef>
                <a:spcPct val="50000"/>
              </a:spcBef>
            </a:pPr>
            <a:r>
              <a:rPr lang="it-IT" altLang="it-IT" sz="4000">
                <a:latin typeface="Arial" panose="020B0604020202020204" pitchFamily="34" charset="0"/>
              </a:rPr>
              <a:t>Gated SPECT Quantification</a:t>
            </a:r>
          </a:p>
        </p:txBody>
      </p:sp>
      <p:sp>
        <p:nvSpPr>
          <p:cNvPr id="1010693" name="Line 5">
            <a:extLst>
              <a:ext uri="{FF2B5EF4-FFF2-40B4-BE49-F238E27FC236}">
                <a16:creationId xmlns:a16="http://schemas.microsoft.com/office/drawing/2014/main" id="{4C1B39D3-35E0-4290-A32B-53D079A4B94A}"/>
              </a:ext>
            </a:extLst>
          </p:cNvPr>
          <p:cNvSpPr>
            <a:spLocks noChangeShapeType="1"/>
          </p:cNvSpPr>
          <p:nvPr/>
        </p:nvSpPr>
        <p:spPr bwMode="auto">
          <a:xfrm>
            <a:off x="381000" y="15240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10694" name="Rectangle 6">
            <a:extLst>
              <a:ext uri="{FF2B5EF4-FFF2-40B4-BE49-F238E27FC236}">
                <a16:creationId xmlns:a16="http://schemas.microsoft.com/office/drawing/2014/main" id="{AB60A45D-337B-4E9A-A783-5C28CFD94DDE}"/>
              </a:ext>
            </a:extLst>
          </p:cNvPr>
          <p:cNvSpPr>
            <a:spLocks noChangeArrowheads="1"/>
          </p:cNvSpPr>
          <p:nvPr/>
        </p:nvSpPr>
        <p:spPr bwMode="auto">
          <a:xfrm>
            <a:off x="-63500" y="-41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it-IT" altLang="it-IT">
              <a:latin typeface="Arial" panose="020B0604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a:extLst>
              <a:ext uri="{FF2B5EF4-FFF2-40B4-BE49-F238E27FC236}">
                <a16:creationId xmlns:a16="http://schemas.microsoft.com/office/drawing/2014/main" id="{9AF398A5-3A63-4E6B-BE37-709C694FF71B}"/>
              </a:ext>
            </a:extLst>
          </p:cNvPr>
          <p:cNvSpPr>
            <a:spLocks noGrp="1" noChangeArrowheads="1"/>
          </p:cNvSpPr>
          <p:nvPr>
            <p:ph type="title"/>
          </p:nvPr>
        </p:nvSpPr>
        <p:spPr/>
        <p:txBody>
          <a:bodyPr/>
          <a:lstStyle/>
          <a:p>
            <a:r>
              <a:rPr lang="it-IT" altLang="it-IT" sz="4000">
                <a:latin typeface="Arial" panose="020B0604020202020204" pitchFamily="34" charset="0"/>
              </a:rPr>
              <a:t>Gated SPECT Quantification</a:t>
            </a:r>
          </a:p>
        </p:txBody>
      </p:sp>
      <p:sp>
        <p:nvSpPr>
          <p:cNvPr id="1064963" name="Rectangle 3">
            <a:extLst>
              <a:ext uri="{FF2B5EF4-FFF2-40B4-BE49-F238E27FC236}">
                <a16:creationId xmlns:a16="http://schemas.microsoft.com/office/drawing/2014/main" id="{EB68A5B0-B07C-47F4-B103-48403D565759}"/>
              </a:ext>
            </a:extLst>
          </p:cNvPr>
          <p:cNvSpPr>
            <a:spLocks noGrp="1" noChangeArrowheads="1"/>
          </p:cNvSpPr>
          <p:nvPr>
            <p:ph type="body" idx="1"/>
          </p:nvPr>
        </p:nvSpPr>
        <p:spPr/>
        <p:txBody>
          <a:bodyPr/>
          <a:lstStyle/>
          <a:p>
            <a:pPr>
              <a:spcBef>
                <a:spcPct val="65000"/>
              </a:spcBef>
            </a:pPr>
            <a:r>
              <a:rPr lang="en-US" altLang="it-IT" sz="1800">
                <a:latin typeface="Arial" panose="020B0604020202020204" pitchFamily="34" charset="0"/>
              </a:rPr>
              <a:t>QGS (Cedars-Sinai)		Germano et al. J Nucl Med 1995</a:t>
            </a:r>
          </a:p>
          <a:p>
            <a:pPr>
              <a:spcBef>
                <a:spcPct val="65000"/>
              </a:spcBef>
            </a:pPr>
            <a:r>
              <a:rPr lang="en-US" altLang="it-IT" sz="1800">
                <a:latin typeface="Arial" panose="020B0604020202020204" pitchFamily="34" charset="0"/>
              </a:rPr>
              <a:t>SPECTEF (St. Luke’s)		Nichols et al. J Nucl Cardiol 1996</a:t>
            </a:r>
          </a:p>
          <a:p>
            <a:pPr>
              <a:spcBef>
                <a:spcPct val="65000"/>
              </a:spcBef>
            </a:pPr>
            <a:r>
              <a:rPr lang="en-US" altLang="it-IT" sz="1800">
                <a:latin typeface="Arial" panose="020B0604020202020204" pitchFamily="34" charset="0"/>
              </a:rPr>
              <a:t>EGS (Emory U.)		Faber et al. J Nucl Med 1999</a:t>
            </a:r>
          </a:p>
          <a:p>
            <a:pPr>
              <a:spcBef>
                <a:spcPct val="65000"/>
              </a:spcBef>
            </a:pPr>
            <a:r>
              <a:rPr lang="en-US" altLang="it-IT" sz="1800">
                <a:latin typeface="Arial" panose="020B0604020202020204" pitchFamily="34" charset="0"/>
              </a:rPr>
              <a:t>4D-MSPECT (U. Michigan)	Ficaro et al. Circulation 1999 (abst)</a:t>
            </a:r>
          </a:p>
          <a:p>
            <a:pPr>
              <a:spcBef>
                <a:spcPct val="65000"/>
              </a:spcBef>
            </a:pPr>
            <a:r>
              <a:rPr lang="en-US" altLang="it-IT" sz="1800">
                <a:latin typeface="Arial" panose="020B0604020202020204" pitchFamily="34" charset="0"/>
              </a:rPr>
              <a:t>Multidim (Stanford U.)		Goris et al. Nucl Med Commun 1994</a:t>
            </a:r>
          </a:p>
          <a:p>
            <a:pPr>
              <a:spcBef>
                <a:spcPct val="45000"/>
              </a:spcBef>
            </a:pPr>
            <a:r>
              <a:rPr lang="en-US" altLang="it-IT" sz="1800">
                <a:latin typeface="Arial" panose="020B0604020202020204" pitchFamily="34" charset="0"/>
              </a:rPr>
              <a:t>Yale CQ (Yale U.)		Lam et al. J Nucl Med 2001 (abst)</a:t>
            </a:r>
          </a:p>
          <a:p>
            <a:pPr>
              <a:spcBef>
                <a:spcPct val="45000"/>
              </a:spcBef>
            </a:pPr>
            <a:r>
              <a:rPr lang="en-US" altLang="it-IT" sz="1800">
                <a:latin typeface="Arial" panose="020B0604020202020204" pitchFamily="34" charset="0"/>
              </a:rPr>
              <a:t>-----  (U. Chicago)		Williams et al. J Am Coll Cardiol 1996  </a:t>
            </a:r>
          </a:p>
          <a:p>
            <a:pPr>
              <a:spcBef>
                <a:spcPct val="65000"/>
              </a:spcBef>
            </a:pPr>
            <a:r>
              <a:rPr lang="en-US" altLang="it-IT" sz="1800">
                <a:latin typeface="Arial" panose="020B0604020202020204" pitchFamily="34" charset="0"/>
              </a:rPr>
              <a:t>-----  (U. Virginia)		Smith et al. J Nucl Cardiol 1997</a:t>
            </a:r>
            <a:endParaRPr lang="it-IT" altLang="it-IT" sz="1800">
              <a:latin typeface="Arial" panose="020B0604020202020204" pitchFamily="34" charset="0"/>
            </a:endParaRPr>
          </a:p>
        </p:txBody>
      </p:sp>
      <p:sp>
        <p:nvSpPr>
          <p:cNvPr id="1064964" name="Line 4">
            <a:extLst>
              <a:ext uri="{FF2B5EF4-FFF2-40B4-BE49-F238E27FC236}">
                <a16:creationId xmlns:a16="http://schemas.microsoft.com/office/drawing/2014/main" id="{3D80A950-DA14-4AE8-A8A4-5097B50C89A6}"/>
              </a:ext>
            </a:extLst>
          </p:cNvPr>
          <p:cNvSpPr>
            <a:spLocks noChangeShapeType="1"/>
          </p:cNvSpPr>
          <p:nvPr/>
        </p:nvSpPr>
        <p:spPr bwMode="auto">
          <a:xfrm>
            <a:off x="381000" y="15240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2">
            <a:extLst>
              <a:ext uri="{FF2B5EF4-FFF2-40B4-BE49-F238E27FC236}">
                <a16:creationId xmlns:a16="http://schemas.microsoft.com/office/drawing/2014/main" id="{A203DB03-243C-4386-B0E2-2DBC76C993AD}"/>
              </a:ext>
            </a:extLst>
          </p:cNvPr>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defRPr sz="4400">
                <a:solidFill>
                  <a:schemeClr val="tx2"/>
                </a:solidFill>
                <a:latin typeface="Times New Roman" panose="02020603050405020304" pitchFamily="18" charset="0"/>
              </a:defRPr>
            </a:lvl1pPr>
            <a:lvl2pPr>
              <a:defRPr sz="4400">
                <a:solidFill>
                  <a:schemeClr val="tx2"/>
                </a:solidFill>
                <a:latin typeface="Times New Roman" panose="02020603050405020304" pitchFamily="18" charset="0"/>
              </a:defRPr>
            </a:lvl2pPr>
            <a:lvl3pPr>
              <a:defRPr sz="4400">
                <a:solidFill>
                  <a:schemeClr val="tx2"/>
                </a:solidFill>
                <a:latin typeface="Times New Roman" panose="02020603050405020304" pitchFamily="18" charset="0"/>
              </a:defRPr>
            </a:lvl3pPr>
            <a:lvl4pPr>
              <a:defRPr sz="4400">
                <a:solidFill>
                  <a:schemeClr val="tx2"/>
                </a:solidFill>
                <a:latin typeface="Times New Roman" panose="02020603050405020304" pitchFamily="18" charset="0"/>
              </a:defRPr>
            </a:lvl4pPr>
            <a:lvl5pP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it-IT" altLang="it-IT" sz="4000">
                <a:latin typeface="Arial" panose="020B0604020202020204" pitchFamily="34" charset="0"/>
              </a:rPr>
              <a:t>Gated SPECT Quantification</a:t>
            </a:r>
          </a:p>
        </p:txBody>
      </p:sp>
      <p:sp>
        <p:nvSpPr>
          <p:cNvPr id="1069059" name="Rectangle 3">
            <a:extLst>
              <a:ext uri="{FF2B5EF4-FFF2-40B4-BE49-F238E27FC236}">
                <a16:creationId xmlns:a16="http://schemas.microsoft.com/office/drawing/2014/main" id="{DD0EA637-5679-486B-A8E2-1F6A7B0911FD}"/>
              </a:ext>
            </a:extLst>
          </p:cNvPr>
          <p:cNvSpPr>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342900" indent="-342900" algn="l">
              <a:spcBef>
                <a:spcPct val="20000"/>
              </a:spcBef>
              <a:buSzPct val="100000"/>
              <a:buChar char="•"/>
              <a:defRPr sz="3200">
                <a:solidFill>
                  <a:schemeClr val="tx1"/>
                </a:solidFill>
                <a:latin typeface="Times New Roman" panose="02020603050405020304" pitchFamily="18" charset="0"/>
              </a:defRPr>
            </a:lvl1pPr>
            <a:lvl2pPr marL="742950" indent="-285750" algn="l">
              <a:spcBef>
                <a:spcPct val="20000"/>
              </a:spcBef>
              <a:buSzPct val="100000"/>
              <a:buChar char="–"/>
              <a:defRPr sz="2800">
                <a:solidFill>
                  <a:schemeClr val="tx1"/>
                </a:solidFill>
                <a:latin typeface="Times New Roman" panose="02020603050405020304" pitchFamily="18" charset="0"/>
              </a:defRPr>
            </a:lvl2pPr>
            <a:lvl3pPr marL="1143000" indent="-228600" algn="l">
              <a:spcBef>
                <a:spcPct val="20000"/>
              </a:spcBef>
              <a:buSzPct val="100000"/>
              <a:buChar char="•"/>
              <a:defRPr sz="2400">
                <a:solidFill>
                  <a:schemeClr val="tx1"/>
                </a:solidFill>
                <a:latin typeface="Times New Roman" panose="02020603050405020304" pitchFamily="18" charset="0"/>
              </a:defRPr>
            </a:lvl3pPr>
            <a:lvl4pPr marL="1600200" indent="-228600" algn="l">
              <a:spcBef>
                <a:spcPct val="20000"/>
              </a:spcBef>
              <a:buSzPct val="100000"/>
              <a:buChar char="–"/>
              <a:defRPr sz="2000">
                <a:solidFill>
                  <a:schemeClr val="tx1"/>
                </a:solidFill>
                <a:latin typeface="Times New Roman" panose="02020603050405020304" pitchFamily="18" charset="0"/>
              </a:defRPr>
            </a:lvl4pPr>
            <a:lvl5pPr marL="2057400" indent="-228600" algn="l">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it-IT" sz="2800">
                <a:latin typeface="Arial" panose="020B0604020202020204" pitchFamily="34" charset="0"/>
              </a:rPr>
              <a:t>Commercially available software</a:t>
            </a:r>
            <a:endParaRPr lang="en-US" altLang="it-IT" sz="2400">
              <a:latin typeface="Arial" panose="020B0604020202020204" pitchFamily="34" charset="0"/>
            </a:endParaRPr>
          </a:p>
          <a:p>
            <a:pPr>
              <a:spcBef>
                <a:spcPct val="50000"/>
              </a:spcBef>
            </a:pPr>
            <a:r>
              <a:rPr lang="en-US" altLang="it-IT" sz="2000">
                <a:latin typeface="Arial" panose="020B0604020202020204" pitchFamily="34" charset="0"/>
              </a:rPr>
              <a:t>QGS (Cedars-Sinai)		Germano et al. J Nucl Med 1995</a:t>
            </a:r>
          </a:p>
          <a:p>
            <a:pPr>
              <a:spcBef>
                <a:spcPct val="50000"/>
              </a:spcBef>
            </a:pPr>
            <a:r>
              <a:rPr lang="en-US" altLang="it-IT" sz="2000">
                <a:latin typeface="Arial" panose="020B0604020202020204" pitchFamily="34" charset="0"/>
              </a:rPr>
              <a:t>Emory Toolbox (Emory U.)	Faber et al. J Nucl Med 1999</a:t>
            </a:r>
          </a:p>
          <a:p>
            <a:pPr>
              <a:spcBef>
                <a:spcPct val="50000"/>
              </a:spcBef>
            </a:pPr>
            <a:r>
              <a:rPr lang="en-US" altLang="it-IT" sz="2000">
                <a:latin typeface="Arial" panose="020B0604020202020204" pitchFamily="34" charset="0"/>
              </a:rPr>
              <a:t>4D-MSPECT (U. Michigan)	Ficaro et al. Circulation 1999</a:t>
            </a:r>
          </a:p>
          <a:p>
            <a:pPr>
              <a:spcBef>
                <a:spcPct val="50000"/>
              </a:spcBef>
            </a:pPr>
            <a:r>
              <a:rPr lang="en-US" altLang="it-IT" sz="2000">
                <a:latin typeface="Arial" panose="020B0604020202020204" pitchFamily="34" charset="0"/>
              </a:rPr>
              <a:t>Multidim (Stanford U.)	Goris et al. Nucl Med Comm 1994</a:t>
            </a:r>
          </a:p>
          <a:p>
            <a:pPr>
              <a:spcBef>
                <a:spcPct val="50000"/>
              </a:spcBef>
            </a:pPr>
            <a:r>
              <a:rPr lang="en-US" altLang="it-IT" sz="2000">
                <a:latin typeface="Arial" panose="020B0604020202020204" pitchFamily="34" charset="0"/>
              </a:rPr>
              <a:t>Yale CQ (Yale U.)		Lam et al. J Nucl Med 2001</a:t>
            </a:r>
            <a:endParaRPr lang="en-US" altLang="it-IT" sz="1800">
              <a:latin typeface="Arial" panose="020B0604020202020204" pitchFamily="34" charset="0"/>
            </a:endParaRPr>
          </a:p>
        </p:txBody>
      </p:sp>
      <p:sp>
        <p:nvSpPr>
          <p:cNvPr id="1069060" name="Line 4">
            <a:extLst>
              <a:ext uri="{FF2B5EF4-FFF2-40B4-BE49-F238E27FC236}">
                <a16:creationId xmlns:a16="http://schemas.microsoft.com/office/drawing/2014/main" id="{5A5CDDA3-0639-493C-AF71-857135D84C72}"/>
              </a:ext>
            </a:extLst>
          </p:cNvPr>
          <p:cNvSpPr>
            <a:spLocks noChangeShapeType="1"/>
          </p:cNvSpPr>
          <p:nvPr/>
        </p:nvSpPr>
        <p:spPr bwMode="auto">
          <a:xfrm>
            <a:off x="381000" y="15240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2">
            <a:extLst>
              <a:ext uri="{FF2B5EF4-FFF2-40B4-BE49-F238E27FC236}">
                <a16:creationId xmlns:a16="http://schemas.microsoft.com/office/drawing/2014/main" id="{03FE0DDA-F48D-4C6D-8026-30C55682A47B}"/>
              </a:ext>
            </a:extLst>
          </p:cNvPr>
          <p:cNvSpPr>
            <a:spLocks noGrp="1" noChangeArrowheads="1"/>
          </p:cNvSpPr>
          <p:nvPr>
            <p:ph type="title"/>
          </p:nvPr>
        </p:nvSpPr>
        <p:spPr>
          <a:xfrm>
            <a:off x="685800" y="304800"/>
            <a:ext cx="7772400" cy="1143000"/>
          </a:xfrm>
        </p:spPr>
        <p:txBody>
          <a:bodyPr/>
          <a:lstStyle/>
          <a:p>
            <a:r>
              <a:rPr lang="it-IT" altLang="it-IT" sz="4000">
                <a:latin typeface="Arial" panose="020B0604020202020204" pitchFamily="34" charset="0"/>
              </a:rPr>
              <a:t>Myocardial perfusion</a:t>
            </a:r>
          </a:p>
        </p:txBody>
      </p:sp>
      <p:sp>
        <p:nvSpPr>
          <p:cNvPr id="1073155" name="Rectangle 3">
            <a:extLst>
              <a:ext uri="{FF2B5EF4-FFF2-40B4-BE49-F238E27FC236}">
                <a16:creationId xmlns:a16="http://schemas.microsoft.com/office/drawing/2014/main" id="{36EC6E72-5CF7-4F71-A71E-77C115B384BB}"/>
              </a:ext>
            </a:extLst>
          </p:cNvPr>
          <p:cNvSpPr>
            <a:spLocks noGrp="1" noChangeArrowheads="1"/>
          </p:cNvSpPr>
          <p:nvPr>
            <p:ph type="body" idx="1"/>
          </p:nvPr>
        </p:nvSpPr>
        <p:spPr>
          <a:xfrm>
            <a:off x="685800" y="1676400"/>
            <a:ext cx="7772400" cy="4114800"/>
          </a:xfrm>
        </p:spPr>
        <p:txBody>
          <a:bodyPr>
            <a:normAutofit fontScale="92500" lnSpcReduction="10000"/>
          </a:bodyPr>
          <a:lstStyle/>
          <a:p>
            <a:pPr>
              <a:lnSpc>
                <a:spcPct val="90000"/>
              </a:lnSpc>
              <a:spcBef>
                <a:spcPct val="50000"/>
              </a:spcBef>
            </a:pPr>
            <a:r>
              <a:rPr lang="it-IT" altLang="it-IT" sz="2400">
                <a:latin typeface="Arial" panose="020B0604020202020204" pitchFamily="34" charset="0"/>
              </a:rPr>
              <a:t>Absolute quantification of myocardial perfusion is not possible with SPECT</a:t>
            </a:r>
          </a:p>
          <a:p>
            <a:pPr>
              <a:lnSpc>
                <a:spcPct val="90000"/>
              </a:lnSpc>
              <a:spcBef>
                <a:spcPct val="50000"/>
              </a:spcBef>
            </a:pPr>
            <a:r>
              <a:rPr lang="it-IT" altLang="it-IT" sz="2400">
                <a:latin typeface="Arial" panose="020B0604020202020204" pitchFamily="34" charset="0"/>
              </a:rPr>
              <a:t>Quantitative analysis of relative perfusion distribution is available and adds useful information, improving both reliability and reproducibility of interpretations</a:t>
            </a:r>
          </a:p>
          <a:p>
            <a:pPr>
              <a:lnSpc>
                <a:spcPct val="90000"/>
              </a:lnSpc>
              <a:spcBef>
                <a:spcPct val="50000"/>
              </a:spcBef>
            </a:pPr>
            <a:r>
              <a:rPr lang="it-IT" altLang="it-IT" sz="2400">
                <a:latin typeface="Arial" panose="020B0604020202020204" pitchFamily="34" charset="0"/>
              </a:rPr>
              <a:t>Programs for quantitative analysis have been developed and validated</a:t>
            </a:r>
          </a:p>
          <a:p>
            <a:pPr>
              <a:lnSpc>
                <a:spcPct val="90000"/>
              </a:lnSpc>
              <a:spcBef>
                <a:spcPct val="50000"/>
              </a:spcBef>
            </a:pPr>
            <a:r>
              <a:rPr lang="it-IT" altLang="it-IT" sz="2400">
                <a:latin typeface="Arial" panose="020B0604020202020204" pitchFamily="34" charset="0"/>
              </a:rPr>
              <a:t>Quantitative analysis should be used as a supplement to the visual review of the images</a:t>
            </a:r>
          </a:p>
          <a:p>
            <a:pPr>
              <a:lnSpc>
                <a:spcPct val="90000"/>
              </a:lnSpc>
              <a:spcBef>
                <a:spcPct val="50000"/>
              </a:spcBef>
            </a:pPr>
            <a:r>
              <a:rPr lang="it-IT" altLang="it-IT" sz="2400">
                <a:latin typeface="Arial" panose="020B0604020202020204" pitchFamily="34" charset="0"/>
              </a:rPr>
              <a:t>Technical problems and most artifacts will not be recognized, if only quantitative analysis is performed</a:t>
            </a:r>
          </a:p>
        </p:txBody>
      </p:sp>
      <p:sp>
        <p:nvSpPr>
          <p:cNvPr id="1073156" name="Line 4">
            <a:extLst>
              <a:ext uri="{FF2B5EF4-FFF2-40B4-BE49-F238E27FC236}">
                <a16:creationId xmlns:a16="http://schemas.microsoft.com/office/drawing/2014/main" id="{84C82BE3-3553-4719-AC1A-B541763643F9}"/>
              </a:ext>
            </a:extLst>
          </p:cNvPr>
          <p:cNvSpPr>
            <a:spLocks noChangeShapeType="1"/>
          </p:cNvSpPr>
          <p:nvPr/>
        </p:nvSpPr>
        <p:spPr bwMode="auto">
          <a:xfrm>
            <a:off x="381000" y="12192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2">
            <a:extLst>
              <a:ext uri="{FF2B5EF4-FFF2-40B4-BE49-F238E27FC236}">
                <a16:creationId xmlns:a16="http://schemas.microsoft.com/office/drawing/2014/main" id="{123515AB-6D38-475E-81BD-210DD4F49AB1}"/>
              </a:ext>
            </a:extLst>
          </p:cNvPr>
          <p:cNvSpPr>
            <a:spLocks noGrp="1" noChangeArrowheads="1"/>
          </p:cNvSpPr>
          <p:nvPr>
            <p:ph type="title"/>
          </p:nvPr>
        </p:nvSpPr>
        <p:spPr/>
        <p:txBody>
          <a:bodyPr/>
          <a:lstStyle/>
          <a:p>
            <a:r>
              <a:rPr lang="it-IT" altLang="it-IT" sz="3600">
                <a:latin typeface="Arial" panose="020B0604020202020204" pitchFamily="34" charset="0"/>
              </a:rPr>
              <a:t>Perfusion defects</a:t>
            </a:r>
          </a:p>
        </p:txBody>
      </p:sp>
      <p:sp>
        <p:nvSpPr>
          <p:cNvPr id="1078275" name="Rectangle 3">
            <a:extLst>
              <a:ext uri="{FF2B5EF4-FFF2-40B4-BE49-F238E27FC236}">
                <a16:creationId xmlns:a16="http://schemas.microsoft.com/office/drawing/2014/main" id="{65F4B4D3-CE16-4CEF-A7A2-AA5D38D72D9B}"/>
              </a:ext>
            </a:extLst>
          </p:cNvPr>
          <p:cNvSpPr>
            <a:spLocks noGrp="1" noChangeArrowheads="1"/>
          </p:cNvSpPr>
          <p:nvPr>
            <p:ph type="body" idx="1"/>
          </p:nvPr>
        </p:nvSpPr>
        <p:spPr/>
        <p:txBody>
          <a:bodyPr>
            <a:normAutofit lnSpcReduction="10000"/>
          </a:bodyPr>
          <a:lstStyle/>
          <a:p>
            <a:pPr>
              <a:lnSpc>
                <a:spcPct val="90000"/>
              </a:lnSpc>
              <a:spcBef>
                <a:spcPct val="50000"/>
              </a:spcBef>
              <a:buFontTx/>
              <a:buNone/>
            </a:pPr>
            <a:r>
              <a:rPr lang="it-IT" altLang="it-IT" sz="2800">
                <a:solidFill>
                  <a:schemeClr val="tx2"/>
                </a:solidFill>
                <a:latin typeface="Arial" panose="020B0604020202020204" pitchFamily="34" charset="0"/>
              </a:rPr>
              <a:t>Segmental models</a:t>
            </a:r>
            <a:endParaRPr lang="it-IT" altLang="it-IT" sz="2400">
              <a:latin typeface="Arial" panose="020B0604020202020204" pitchFamily="34" charset="0"/>
            </a:endParaRPr>
          </a:p>
          <a:p>
            <a:pPr>
              <a:lnSpc>
                <a:spcPct val="90000"/>
              </a:lnSpc>
              <a:spcBef>
                <a:spcPct val="50000"/>
              </a:spcBef>
            </a:pPr>
            <a:r>
              <a:rPr lang="it-IT" altLang="it-IT" sz="2400">
                <a:latin typeface="Arial" panose="020B0604020202020204" pitchFamily="34" charset="0"/>
              </a:rPr>
              <a:t>One approach to quantify myocardial perfusion images is to first divide the myocardium into a number of segments</a:t>
            </a:r>
          </a:p>
          <a:p>
            <a:pPr>
              <a:lnSpc>
                <a:spcPct val="90000"/>
              </a:lnSpc>
              <a:spcBef>
                <a:spcPct val="50000"/>
              </a:spcBef>
            </a:pPr>
            <a:r>
              <a:rPr lang="it-IT" altLang="it-IT" sz="2400">
                <a:latin typeface="Arial" panose="020B0604020202020204" pitchFamily="34" charset="0"/>
              </a:rPr>
              <a:t>Each segment is scored separately using a 5-point model ranging from 0 (normal uptake) to 4 (uptake absent)</a:t>
            </a:r>
          </a:p>
          <a:p>
            <a:pPr>
              <a:lnSpc>
                <a:spcPct val="90000"/>
              </a:lnSpc>
              <a:spcBef>
                <a:spcPct val="50000"/>
              </a:spcBef>
            </a:pPr>
            <a:r>
              <a:rPr lang="it-IT" altLang="it-IT" sz="2400">
                <a:latin typeface="Arial" panose="020B0604020202020204" pitchFamily="34" charset="0"/>
              </a:rPr>
              <a:t>The total score of the left ventricle is referred to as the Summed Stress Score (SSS), Summed Rest Score (SRS), and Summed Difference Score (SDS)</a:t>
            </a:r>
          </a:p>
        </p:txBody>
      </p:sp>
      <p:sp>
        <p:nvSpPr>
          <p:cNvPr id="1078276" name="Line 4">
            <a:extLst>
              <a:ext uri="{FF2B5EF4-FFF2-40B4-BE49-F238E27FC236}">
                <a16:creationId xmlns:a16="http://schemas.microsoft.com/office/drawing/2014/main" id="{B0BD8FBD-8798-47D7-913E-2B628B8A9CC8}"/>
              </a:ext>
            </a:extLst>
          </p:cNvPr>
          <p:cNvSpPr>
            <a:spLocks noChangeShapeType="1"/>
          </p:cNvSpPr>
          <p:nvPr/>
        </p:nvSpPr>
        <p:spPr bwMode="auto">
          <a:xfrm>
            <a:off x="381000" y="15240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4" name="Rectangle 2">
            <a:extLst>
              <a:ext uri="{FF2B5EF4-FFF2-40B4-BE49-F238E27FC236}">
                <a16:creationId xmlns:a16="http://schemas.microsoft.com/office/drawing/2014/main" id="{63FB62A4-DFA4-47B2-9C6A-634DE2933547}"/>
              </a:ext>
            </a:extLst>
          </p:cNvPr>
          <p:cNvSpPr>
            <a:spLocks noGrp="1" noChangeArrowheads="1"/>
          </p:cNvSpPr>
          <p:nvPr>
            <p:ph type="title"/>
          </p:nvPr>
        </p:nvSpPr>
        <p:spPr/>
        <p:txBody>
          <a:bodyPr/>
          <a:lstStyle/>
          <a:p>
            <a:r>
              <a:rPr lang="en-US" altLang="it-IT" sz="2800">
                <a:latin typeface="Arial" panose="020B0604020202020204" pitchFamily="34" charset="0"/>
              </a:rPr>
              <a:t>Standardized myocardial segmentation for SPECT imaging of the heart</a:t>
            </a:r>
          </a:p>
        </p:txBody>
      </p:sp>
      <p:pic>
        <p:nvPicPr>
          <p:cNvPr id="1093635" name="Picture 3">
            <a:extLst>
              <a:ext uri="{FF2B5EF4-FFF2-40B4-BE49-F238E27FC236}">
                <a16:creationId xmlns:a16="http://schemas.microsoft.com/office/drawing/2014/main" id="{5D0E3F99-AA9D-48A5-9A16-86DFEBDABFD6}"/>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2052638"/>
            <a:ext cx="7772400" cy="2446337"/>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093636" name="Rectangle 4">
            <a:extLst>
              <a:ext uri="{FF2B5EF4-FFF2-40B4-BE49-F238E27FC236}">
                <a16:creationId xmlns:a16="http://schemas.microsoft.com/office/drawing/2014/main" id="{40AC95CA-A86B-493E-9A46-F2D28BA70697}"/>
              </a:ext>
            </a:extLst>
          </p:cNvPr>
          <p:cNvSpPr>
            <a:spLocks noChangeArrowheads="1"/>
          </p:cNvSpPr>
          <p:nvPr/>
        </p:nvSpPr>
        <p:spPr bwMode="auto">
          <a:xfrm>
            <a:off x="2797175" y="5181600"/>
            <a:ext cx="35544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r>
              <a:rPr lang="en-US" altLang="it-IT" sz="1400">
                <a:latin typeface="Arial" panose="020B0604020202020204" pitchFamily="34" charset="0"/>
              </a:rPr>
              <a:t>AHA Scientific Statement. </a:t>
            </a:r>
            <a:r>
              <a:rPr lang="en-US" altLang="it-IT" sz="1400" i="1">
                <a:latin typeface="Arial" panose="020B0604020202020204" pitchFamily="34" charset="0"/>
              </a:rPr>
              <a:t>Circulation </a:t>
            </a:r>
            <a:r>
              <a:rPr lang="en-US" altLang="it-IT" sz="1400">
                <a:latin typeface="Arial" panose="020B0604020202020204" pitchFamily="34" charset="0"/>
              </a:rPr>
              <a:t>2002</a:t>
            </a:r>
            <a:endParaRPr lang="it-IT" altLang="it-IT" sz="1400">
              <a:latin typeface="Arial" panose="020B0604020202020204" pitchFamily="34" charset="0"/>
            </a:endParaRPr>
          </a:p>
        </p:txBody>
      </p:sp>
      <p:sp>
        <p:nvSpPr>
          <p:cNvPr id="1093637" name="Line 5">
            <a:extLst>
              <a:ext uri="{FF2B5EF4-FFF2-40B4-BE49-F238E27FC236}">
                <a16:creationId xmlns:a16="http://schemas.microsoft.com/office/drawing/2014/main" id="{B1628EAD-AFBF-49DD-8103-ADDA9BFFBD17}"/>
              </a:ext>
            </a:extLst>
          </p:cNvPr>
          <p:cNvSpPr>
            <a:spLocks noChangeShapeType="1"/>
          </p:cNvSpPr>
          <p:nvPr/>
        </p:nvSpPr>
        <p:spPr bwMode="auto">
          <a:xfrm>
            <a:off x="381000" y="17526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Rectangle 2">
            <a:extLst>
              <a:ext uri="{FF2B5EF4-FFF2-40B4-BE49-F238E27FC236}">
                <a16:creationId xmlns:a16="http://schemas.microsoft.com/office/drawing/2014/main" id="{DFD56542-AFD6-4C0B-9021-AFA7A1AC0F07}"/>
              </a:ext>
            </a:extLst>
          </p:cNvPr>
          <p:cNvSpPr>
            <a:spLocks noGrp="1" noChangeArrowheads="1"/>
          </p:cNvSpPr>
          <p:nvPr>
            <p:ph type="title"/>
          </p:nvPr>
        </p:nvSpPr>
        <p:spPr>
          <a:xfrm>
            <a:off x="685800" y="-76200"/>
            <a:ext cx="7772400" cy="1143000"/>
          </a:xfrm>
        </p:spPr>
        <p:txBody>
          <a:bodyPr/>
          <a:lstStyle/>
          <a:p>
            <a:r>
              <a:rPr lang="en-US" altLang="it-IT" sz="2800">
                <a:latin typeface="Arial" panose="020B0604020202020204" pitchFamily="34" charset="0"/>
              </a:rPr>
              <a:t>Standardized segmentation for SPECT imaging</a:t>
            </a:r>
          </a:p>
        </p:txBody>
      </p:sp>
      <p:pic>
        <p:nvPicPr>
          <p:cNvPr id="1094659" name="Picture 3">
            <a:extLst>
              <a:ext uri="{FF2B5EF4-FFF2-40B4-BE49-F238E27FC236}">
                <a16:creationId xmlns:a16="http://schemas.microsoft.com/office/drawing/2014/main" id="{EC332F02-6FA1-4028-8BDA-F9A5F7C66F97}"/>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3886200"/>
            <a:ext cx="7269163" cy="2289175"/>
          </a:xfrm>
          <a:noFill/>
          <a:ln w="12700" cap="flat">
            <a:solidFill>
              <a:schemeClr val="tx1"/>
            </a:solidFill>
            <a:miter lim="800000"/>
            <a:headEnd/>
            <a:tailEnd/>
          </a:ln>
        </p:spPr>
      </p:pic>
      <p:sp>
        <p:nvSpPr>
          <p:cNvPr id="1094660" name="Rectangle 4">
            <a:extLst>
              <a:ext uri="{FF2B5EF4-FFF2-40B4-BE49-F238E27FC236}">
                <a16:creationId xmlns:a16="http://schemas.microsoft.com/office/drawing/2014/main" id="{FF44772C-E141-420A-8B03-4AC7A15CB502}"/>
              </a:ext>
            </a:extLst>
          </p:cNvPr>
          <p:cNvSpPr>
            <a:spLocks noChangeArrowheads="1"/>
          </p:cNvSpPr>
          <p:nvPr/>
        </p:nvSpPr>
        <p:spPr bwMode="auto">
          <a:xfrm>
            <a:off x="2797175" y="6400800"/>
            <a:ext cx="35544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r>
              <a:rPr lang="en-US" altLang="it-IT" sz="1400">
                <a:latin typeface="Arial" panose="020B0604020202020204" pitchFamily="34" charset="0"/>
              </a:rPr>
              <a:t>AHA Scientific Statement. </a:t>
            </a:r>
            <a:r>
              <a:rPr lang="en-US" altLang="it-IT" sz="1400" i="1">
                <a:latin typeface="Arial" panose="020B0604020202020204" pitchFamily="34" charset="0"/>
              </a:rPr>
              <a:t>Circulation </a:t>
            </a:r>
            <a:r>
              <a:rPr lang="en-US" altLang="it-IT" sz="1400">
                <a:latin typeface="Arial" panose="020B0604020202020204" pitchFamily="34" charset="0"/>
              </a:rPr>
              <a:t>2002</a:t>
            </a:r>
            <a:endParaRPr lang="it-IT" altLang="it-IT" sz="1400">
              <a:latin typeface="Arial" panose="020B0604020202020204" pitchFamily="34" charset="0"/>
            </a:endParaRPr>
          </a:p>
        </p:txBody>
      </p:sp>
      <p:sp>
        <p:nvSpPr>
          <p:cNvPr id="1094661" name="Line 5">
            <a:extLst>
              <a:ext uri="{FF2B5EF4-FFF2-40B4-BE49-F238E27FC236}">
                <a16:creationId xmlns:a16="http://schemas.microsoft.com/office/drawing/2014/main" id="{A80DC29E-67CF-4A93-9A80-73AF8F6B45D5}"/>
              </a:ext>
            </a:extLst>
          </p:cNvPr>
          <p:cNvSpPr>
            <a:spLocks noChangeShapeType="1"/>
          </p:cNvSpPr>
          <p:nvPr/>
        </p:nvSpPr>
        <p:spPr bwMode="auto">
          <a:xfrm>
            <a:off x="381000" y="8382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pic>
        <p:nvPicPr>
          <p:cNvPr id="1094662" name="Picture 6">
            <a:extLst>
              <a:ext uri="{FF2B5EF4-FFF2-40B4-BE49-F238E27FC236}">
                <a16:creationId xmlns:a16="http://schemas.microsoft.com/office/drawing/2014/main" id="{886B8130-50E9-45E5-BB44-292E384070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398588"/>
            <a:ext cx="2565400" cy="199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4664" name="Picture 8">
            <a:extLst>
              <a:ext uri="{FF2B5EF4-FFF2-40B4-BE49-F238E27FC236}">
                <a16:creationId xmlns:a16="http://schemas.microsoft.com/office/drawing/2014/main" id="{5C8E10F1-380C-443F-949D-79389C6E7A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2349500"/>
            <a:ext cx="4351338"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6" name="Rectangle 2">
            <a:extLst>
              <a:ext uri="{FF2B5EF4-FFF2-40B4-BE49-F238E27FC236}">
                <a16:creationId xmlns:a16="http://schemas.microsoft.com/office/drawing/2014/main" id="{C96B8B44-E225-4E89-94E5-D7295BE180BA}"/>
              </a:ext>
            </a:extLst>
          </p:cNvPr>
          <p:cNvSpPr>
            <a:spLocks noGrp="1" noChangeArrowheads="1"/>
          </p:cNvSpPr>
          <p:nvPr>
            <p:ph type="title"/>
          </p:nvPr>
        </p:nvSpPr>
        <p:spPr>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25400">
                <a:solidFill>
                  <a:schemeClr val="tx1"/>
                </a:solidFill>
                <a:miter lim="800000"/>
                <a:headEnd/>
                <a:tailEnd/>
              </a14:hiddenLine>
            </a:ext>
          </a:extLst>
        </p:spPr>
        <p:txBody>
          <a:bodyPr/>
          <a:lstStyle/>
          <a:p>
            <a:r>
              <a:rPr lang="en-US" altLang="it-IT" sz="3600">
                <a:latin typeface="Arial" panose="020B0604020202020204" pitchFamily="34" charset="0"/>
              </a:rPr>
              <a:t>Image analysis</a:t>
            </a:r>
            <a:endParaRPr lang="en-US" altLang="it-IT" sz="3600">
              <a:solidFill>
                <a:srgbClr val="EAEC5E"/>
              </a:solidFill>
              <a:latin typeface="Arial" panose="020B0604020202020204" pitchFamily="34" charset="0"/>
            </a:endParaRPr>
          </a:p>
        </p:txBody>
      </p:sp>
      <p:sp>
        <p:nvSpPr>
          <p:cNvPr id="1117187" name="Rectangle 3">
            <a:extLst>
              <a:ext uri="{FF2B5EF4-FFF2-40B4-BE49-F238E27FC236}">
                <a16:creationId xmlns:a16="http://schemas.microsoft.com/office/drawing/2014/main" id="{E2B35E8E-A84C-432C-ADAD-0492DF7F8525}"/>
              </a:ext>
            </a:extLst>
          </p:cNvPr>
          <p:cNvSpPr>
            <a:spLocks noGrp="1" noChangeArrowheads="1"/>
          </p:cNvSpPr>
          <p:nvPr>
            <p:ph type="body" idx="1"/>
          </p:nvPr>
        </p:nvSpPr>
        <p:spPr>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25400">
                <a:solidFill>
                  <a:schemeClr val="tx1"/>
                </a:solidFill>
                <a:miter lim="800000"/>
                <a:headEnd/>
                <a:tailEnd/>
              </a14:hiddenLine>
            </a:ext>
          </a:extLst>
        </p:spPr>
        <p:txBody>
          <a:bodyPr/>
          <a:lstStyle/>
          <a:p>
            <a:pPr>
              <a:spcBef>
                <a:spcPct val="40000"/>
              </a:spcBef>
              <a:buFontTx/>
              <a:buNone/>
            </a:pPr>
            <a:r>
              <a:rPr lang="en-US" altLang="it-IT" sz="2800">
                <a:solidFill>
                  <a:srgbClr val="FF3300"/>
                </a:solidFill>
                <a:latin typeface="Arial" panose="020B0604020202020204" pitchFamily="34" charset="0"/>
              </a:rPr>
              <a:t>Segmental visual scoring of tracer activity</a:t>
            </a:r>
          </a:p>
          <a:p>
            <a:pPr>
              <a:spcBef>
                <a:spcPct val="40000"/>
              </a:spcBef>
            </a:pPr>
            <a:r>
              <a:rPr lang="en-US" altLang="it-IT" sz="2800">
                <a:solidFill>
                  <a:srgbClr val="FFFFFF"/>
                </a:solidFill>
                <a:latin typeface="Arial" panose="020B0604020202020204" pitchFamily="34" charset="0"/>
              </a:rPr>
              <a:t>0</a:t>
            </a:r>
            <a:r>
              <a:rPr lang="en-US" altLang="it-IT" sz="2800">
                <a:latin typeface="Arial" panose="020B0604020202020204" pitchFamily="34" charset="0"/>
              </a:rPr>
              <a:t> = normal tracer uptake</a:t>
            </a:r>
          </a:p>
          <a:p>
            <a:pPr>
              <a:spcBef>
                <a:spcPct val="40000"/>
              </a:spcBef>
            </a:pPr>
            <a:r>
              <a:rPr lang="en-US" altLang="it-IT" sz="2800">
                <a:latin typeface="Arial" panose="020B0604020202020204" pitchFamily="34" charset="0"/>
              </a:rPr>
              <a:t>1 = mild reduction of tracer uptake</a:t>
            </a:r>
          </a:p>
          <a:p>
            <a:pPr>
              <a:spcBef>
                <a:spcPct val="40000"/>
              </a:spcBef>
            </a:pPr>
            <a:r>
              <a:rPr lang="en-US" altLang="it-IT" sz="2800">
                <a:latin typeface="Arial" panose="020B0604020202020204" pitchFamily="34" charset="0"/>
              </a:rPr>
              <a:t>2 = moderate reduction of tracer uptake</a:t>
            </a:r>
          </a:p>
          <a:p>
            <a:pPr>
              <a:spcBef>
                <a:spcPct val="40000"/>
              </a:spcBef>
            </a:pPr>
            <a:r>
              <a:rPr lang="en-US" altLang="it-IT" sz="2800">
                <a:latin typeface="Arial" panose="020B0604020202020204" pitchFamily="34" charset="0"/>
              </a:rPr>
              <a:t>3 = severe reduction of tracer uptake</a:t>
            </a:r>
          </a:p>
          <a:p>
            <a:pPr>
              <a:spcBef>
                <a:spcPct val="40000"/>
              </a:spcBef>
            </a:pPr>
            <a:r>
              <a:rPr lang="en-US" altLang="it-IT" sz="2800">
                <a:latin typeface="Arial" panose="020B0604020202020204" pitchFamily="34" charset="0"/>
              </a:rPr>
              <a:t>4 = absent tracer uptake</a:t>
            </a:r>
          </a:p>
        </p:txBody>
      </p:sp>
      <p:sp>
        <p:nvSpPr>
          <p:cNvPr id="1117188" name="Line 4">
            <a:extLst>
              <a:ext uri="{FF2B5EF4-FFF2-40B4-BE49-F238E27FC236}">
                <a16:creationId xmlns:a16="http://schemas.microsoft.com/office/drawing/2014/main" id="{045E412F-85FB-4819-89B8-C3A5D244B43E}"/>
              </a:ext>
            </a:extLst>
          </p:cNvPr>
          <p:cNvSpPr>
            <a:spLocks noChangeShapeType="1"/>
          </p:cNvSpPr>
          <p:nvPr/>
        </p:nvSpPr>
        <p:spPr bwMode="auto">
          <a:xfrm>
            <a:off x="381000" y="16002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10" name="Rectangle 2">
            <a:extLst>
              <a:ext uri="{FF2B5EF4-FFF2-40B4-BE49-F238E27FC236}">
                <a16:creationId xmlns:a16="http://schemas.microsoft.com/office/drawing/2014/main" id="{E249DD14-3F8A-4BEE-AA3D-E829F0E82FF3}"/>
              </a:ext>
            </a:extLst>
          </p:cNvPr>
          <p:cNvSpPr>
            <a:spLocks noGrp="1" noChangeArrowheads="1"/>
          </p:cNvSpPr>
          <p:nvPr>
            <p:ph type="title"/>
          </p:nvPr>
        </p:nvSpPr>
        <p:spPr>
          <a:noFill/>
          <a:ln/>
        </p:spPr>
        <p:txBody>
          <a:bodyPr>
            <a:normAutofit fontScale="90000"/>
          </a:bodyPr>
          <a:lstStyle/>
          <a:p>
            <a:pPr>
              <a:lnSpc>
                <a:spcPct val="90000"/>
              </a:lnSpc>
            </a:pPr>
            <a:r>
              <a:rPr lang="en-US" altLang="it-IT" sz="3600">
                <a:latin typeface="Arial" panose="020B0604020202020204" pitchFamily="34" charset="0"/>
              </a:rPr>
              <a:t>Variables incorporating the extent and severity of perfusion defects</a:t>
            </a:r>
          </a:p>
        </p:txBody>
      </p:sp>
      <p:sp>
        <p:nvSpPr>
          <p:cNvPr id="1118211" name="Rectangle 3">
            <a:extLst>
              <a:ext uri="{FF2B5EF4-FFF2-40B4-BE49-F238E27FC236}">
                <a16:creationId xmlns:a16="http://schemas.microsoft.com/office/drawing/2014/main" id="{D4EAFEAC-F8BA-49CF-BE86-DE588FE0E444}"/>
              </a:ext>
            </a:extLst>
          </p:cNvPr>
          <p:cNvSpPr>
            <a:spLocks noGrp="1" noChangeArrowheads="1"/>
          </p:cNvSpPr>
          <p:nvPr>
            <p:ph type="body" idx="1"/>
          </p:nvPr>
        </p:nvSpPr>
        <p:spPr>
          <a:noFill/>
          <a:ln/>
        </p:spPr>
        <p:txBody>
          <a:bodyPr/>
          <a:lstStyle/>
          <a:p>
            <a:pPr>
              <a:lnSpc>
                <a:spcPct val="90000"/>
              </a:lnSpc>
              <a:spcBef>
                <a:spcPct val="50000"/>
              </a:spcBef>
            </a:pPr>
            <a:r>
              <a:rPr lang="en-US" altLang="it-IT" sz="2800">
                <a:solidFill>
                  <a:srgbClr val="FF3300"/>
                </a:solidFill>
                <a:latin typeface="Arial" panose="020B0604020202020204" pitchFamily="34" charset="0"/>
              </a:rPr>
              <a:t>Summed stress score</a:t>
            </a:r>
            <a:r>
              <a:rPr lang="en-US" altLang="it-IT" sz="2800">
                <a:solidFill>
                  <a:srgbClr val="FF6600"/>
                </a:solidFill>
                <a:latin typeface="Arial" panose="020B0604020202020204" pitchFamily="34" charset="0"/>
              </a:rPr>
              <a:t> </a:t>
            </a:r>
            <a:r>
              <a:rPr lang="en-US" altLang="it-IT" sz="2800" i="1">
                <a:latin typeface="Arial" panose="020B0604020202020204" pitchFamily="34" charset="0"/>
              </a:rPr>
              <a:t>(ischemia + scar)</a:t>
            </a:r>
          </a:p>
          <a:p>
            <a:pPr lvl="1">
              <a:lnSpc>
                <a:spcPct val="90000"/>
              </a:lnSpc>
              <a:spcBef>
                <a:spcPct val="50000"/>
              </a:spcBef>
            </a:pPr>
            <a:r>
              <a:rPr lang="en-US" altLang="it-IT" sz="2400">
                <a:latin typeface="Arial" panose="020B0604020202020204" pitchFamily="34" charset="0"/>
              </a:rPr>
              <a:t>Sum of all segmental stress scores</a:t>
            </a:r>
          </a:p>
          <a:p>
            <a:pPr>
              <a:lnSpc>
                <a:spcPct val="90000"/>
              </a:lnSpc>
              <a:spcBef>
                <a:spcPct val="50000"/>
              </a:spcBef>
            </a:pPr>
            <a:r>
              <a:rPr lang="en-US" altLang="it-IT" sz="2800">
                <a:solidFill>
                  <a:srgbClr val="FF3300"/>
                </a:solidFill>
                <a:latin typeface="Arial" panose="020B0604020202020204" pitchFamily="34" charset="0"/>
              </a:rPr>
              <a:t>Summed rest score</a:t>
            </a:r>
            <a:r>
              <a:rPr lang="en-US" altLang="it-IT" sz="2800">
                <a:latin typeface="Arial" panose="020B0604020202020204" pitchFamily="34" charset="0"/>
              </a:rPr>
              <a:t> </a:t>
            </a:r>
            <a:r>
              <a:rPr lang="en-US" altLang="it-IT" sz="2800" i="1">
                <a:latin typeface="Arial" panose="020B0604020202020204" pitchFamily="34" charset="0"/>
              </a:rPr>
              <a:t>(scar)</a:t>
            </a:r>
          </a:p>
          <a:p>
            <a:pPr lvl="1">
              <a:lnSpc>
                <a:spcPct val="90000"/>
              </a:lnSpc>
              <a:spcBef>
                <a:spcPct val="50000"/>
              </a:spcBef>
            </a:pPr>
            <a:r>
              <a:rPr lang="en-US" altLang="it-IT" sz="2400">
                <a:latin typeface="Arial" panose="020B0604020202020204" pitchFamily="34" charset="0"/>
              </a:rPr>
              <a:t>Sum of all segmental rest scores</a:t>
            </a:r>
          </a:p>
          <a:p>
            <a:pPr>
              <a:lnSpc>
                <a:spcPct val="90000"/>
              </a:lnSpc>
              <a:spcBef>
                <a:spcPct val="50000"/>
              </a:spcBef>
            </a:pPr>
            <a:r>
              <a:rPr lang="en-US" altLang="it-IT" sz="2800">
                <a:solidFill>
                  <a:srgbClr val="FF3300"/>
                </a:solidFill>
                <a:latin typeface="Arial" panose="020B0604020202020204" pitchFamily="34" charset="0"/>
              </a:rPr>
              <a:t>Summed difference score</a:t>
            </a:r>
            <a:r>
              <a:rPr lang="en-US" altLang="it-IT" sz="2800">
                <a:latin typeface="Arial" panose="020B0604020202020204" pitchFamily="34" charset="0"/>
              </a:rPr>
              <a:t> </a:t>
            </a:r>
            <a:r>
              <a:rPr lang="en-US" altLang="it-IT" sz="2800" i="1">
                <a:latin typeface="Arial" panose="020B0604020202020204" pitchFamily="34" charset="0"/>
              </a:rPr>
              <a:t>(ischemia)</a:t>
            </a:r>
          </a:p>
          <a:p>
            <a:pPr lvl="1">
              <a:lnSpc>
                <a:spcPct val="90000"/>
              </a:lnSpc>
              <a:spcBef>
                <a:spcPct val="50000"/>
              </a:spcBef>
            </a:pPr>
            <a:r>
              <a:rPr lang="en-US" altLang="it-IT" sz="2400">
                <a:latin typeface="Arial" panose="020B0604020202020204" pitchFamily="34" charset="0"/>
              </a:rPr>
              <a:t>Sum of differences between stress and rest scores</a:t>
            </a:r>
          </a:p>
        </p:txBody>
      </p:sp>
      <p:sp>
        <p:nvSpPr>
          <p:cNvPr id="1118212" name="Line 4">
            <a:extLst>
              <a:ext uri="{FF2B5EF4-FFF2-40B4-BE49-F238E27FC236}">
                <a16:creationId xmlns:a16="http://schemas.microsoft.com/office/drawing/2014/main" id="{5D456DB9-50DB-4C89-8785-2B69874966A2}"/>
              </a:ext>
            </a:extLst>
          </p:cNvPr>
          <p:cNvSpPr>
            <a:spLocks noChangeShapeType="1"/>
          </p:cNvSpPr>
          <p:nvPr/>
        </p:nvSpPr>
        <p:spPr bwMode="auto">
          <a:xfrm>
            <a:off x="381000" y="17526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9234" name="Picture 2">
            <a:extLst>
              <a:ext uri="{FF2B5EF4-FFF2-40B4-BE49-F238E27FC236}">
                <a16:creationId xmlns:a16="http://schemas.microsoft.com/office/drawing/2014/main" id="{E1B8AA0E-9A10-4D30-8A9F-3F6CC3A80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1422400"/>
            <a:ext cx="7151687" cy="4826000"/>
          </a:xfrm>
          <a:prstGeom prst="rect">
            <a:avLst/>
          </a:prstGeom>
          <a:noFill/>
          <a:extLst>
            <a:ext uri="{909E8E84-426E-40DD-AFC4-6F175D3DCCD1}">
              <a14:hiddenFill xmlns:a14="http://schemas.microsoft.com/office/drawing/2010/main">
                <a:solidFill>
                  <a:srgbClr val="FFFFFF"/>
                </a:solidFill>
              </a14:hiddenFill>
            </a:ext>
          </a:extLst>
        </p:spPr>
      </p:pic>
      <p:sp>
        <p:nvSpPr>
          <p:cNvPr id="1119235" name="Rectangle 3">
            <a:extLst>
              <a:ext uri="{FF2B5EF4-FFF2-40B4-BE49-F238E27FC236}">
                <a16:creationId xmlns:a16="http://schemas.microsoft.com/office/drawing/2014/main" id="{E5C74B89-4BD0-41DE-9017-63F89816F61D}"/>
              </a:ext>
            </a:extLst>
          </p:cNvPr>
          <p:cNvSpPr>
            <a:spLocks noChangeArrowheads="1"/>
          </p:cNvSpPr>
          <p:nvPr/>
        </p:nvSpPr>
        <p:spPr bwMode="auto">
          <a:xfrm>
            <a:off x="838200" y="228600"/>
            <a:ext cx="7772400" cy="11430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defRPr sz="4400">
                <a:solidFill>
                  <a:schemeClr val="tx2"/>
                </a:solidFill>
                <a:latin typeface="Times New Roman" panose="02020603050405020304" pitchFamily="18" charset="0"/>
              </a:defRPr>
            </a:lvl1pPr>
            <a:lvl2pPr>
              <a:defRPr sz="4400">
                <a:solidFill>
                  <a:schemeClr val="tx2"/>
                </a:solidFill>
                <a:latin typeface="Times New Roman" panose="02020603050405020304" pitchFamily="18" charset="0"/>
              </a:defRPr>
            </a:lvl2pPr>
            <a:lvl3pPr>
              <a:defRPr sz="4400">
                <a:solidFill>
                  <a:schemeClr val="tx2"/>
                </a:solidFill>
                <a:latin typeface="Times New Roman" panose="02020603050405020304" pitchFamily="18" charset="0"/>
              </a:defRPr>
            </a:lvl3pPr>
            <a:lvl4pPr>
              <a:defRPr sz="4400">
                <a:solidFill>
                  <a:schemeClr val="tx2"/>
                </a:solidFill>
                <a:latin typeface="Times New Roman" panose="02020603050405020304" pitchFamily="18" charset="0"/>
              </a:defRPr>
            </a:lvl4pPr>
            <a:lvl5pP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en-US" altLang="it-IT" sz="3200">
                <a:latin typeface="Arial" panose="020B0604020202020204" pitchFamily="34" charset="0"/>
              </a:rPr>
              <a:t>Quantitative Perfusion SPECT (QPS)</a:t>
            </a:r>
            <a:endParaRPr lang="it-IT" altLang="it-IT" sz="3200">
              <a:solidFill>
                <a:schemeClr val="tx1"/>
              </a:solidFill>
              <a:latin typeface="Arial" panose="020B0604020202020204" pitchFamily="34" charset="0"/>
            </a:endParaRPr>
          </a:p>
        </p:txBody>
      </p:sp>
      <p:sp>
        <p:nvSpPr>
          <p:cNvPr id="1119236" name="Line 4">
            <a:extLst>
              <a:ext uri="{FF2B5EF4-FFF2-40B4-BE49-F238E27FC236}">
                <a16:creationId xmlns:a16="http://schemas.microsoft.com/office/drawing/2014/main" id="{B1FCCCFD-CD28-4474-B80A-6335FB022F58}"/>
              </a:ext>
            </a:extLst>
          </p:cNvPr>
          <p:cNvSpPr>
            <a:spLocks noChangeShapeType="1"/>
          </p:cNvSpPr>
          <p:nvPr/>
        </p:nvSpPr>
        <p:spPr bwMode="auto">
          <a:xfrm>
            <a:off x="381000" y="11430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34553CD-22E0-48FA-A3BC-EEE59448D094}"/>
              </a:ext>
            </a:extLst>
          </p:cNvPr>
          <p:cNvSpPr>
            <a:spLocks noChangeArrowheads="1"/>
          </p:cNvSpPr>
          <p:nvPr/>
        </p:nvSpPr>
        <p:spPr bwMode="auto">
          <a:xfrm>
            <a:off x="1696641" y="1046560"/>
            <a:ext cx="5980509" cy="671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769" tIns="21431" rIns="54769" bIns="21431">
            <a:spAutoFit/>
          </a:bodyPr>
          <a:lstStyle>
            <a:lvl1pPr defTabSz="1020763">
              <a:defRPr>
                <a:solidFill>
                  <a:schemeClr val="tx1"/>
                </a:solidFill>
                <a:latin typeface="Arial" panose="020B0604020202020204" pitchFamily="34" charset="0"/>
              </a:defRPr>
            </a:lvl1pPr>
            <a:lvl2pPr marL="644525" defTabSz="1020763">
              <a:defRPr>
                <a:solidFill>
                  <a:schemeClr val="tx1"/>
                </a:solidFill>
                <a:latin typeface="Arial" panose="020B0604020202020204" pitchFamily="34" charset="0"/>
              </a:defRPr>
            </a:lvl2pPr>
            <a:lvl3pPr marL="1289050" defTabSz="1020763">
              <a:defRPr>
                <a:solidFill>
                  <a:schemeClr val="tx1"/>
                </a:solidFill>
                <a:latin typeface="Arial" panose="020B0604020202020204" pitchFamily="34" charset="0"/>
              </a:defRPr>
            </a:lvl3pPr>
            <a:lvl4pPr marL="1935163" defTabSz="1020763">
              <a:defRPr>
                <a:solidFill>
                  <a:schemeClr val="tx1"/>
                </a:solidFill>
                <a:latin typeface="Arial" panose="020B0604020202020204" pitchFamily="34" charset="0"/>
              </a:defRPr>
            </a:lvl4pPr>
            <a:lvl5pPr marL="2581275" defTabSz="1020763">
              <a:defRPr>
                <a:solidFill>
                  <a:schemeClr val="tx1"/>
                </a:solidFill>
                <a:latin typeface="Arial" panose="020B0604020202020204" pitchFamily="34" charset="0"/>
              </a:defRPr>
            </a:lvl5pPr>
            <a:lvl6pPr marL="3038475" defTabSz="1020763" fontAlgn="base">
              <a:spcBef>
                <a:spcPct val="0"/>
              </a:spcBef>
              <a:spcAft>
                <a:spcPct val="0"/>
              </a:spcAft>
              <a:defRPr>
                <a:solidFill>
                  <a:schemeClr val="tx1"/>
                </a:solidFill>
                <a:latin typeface="Arial" panose="020B0604020202020204" pitchFamily="34" charset="0"/>
              </a:defRPr>
            </a:lvl6pPr>
            <a:lvl7pPr marL="3495675" defTabSz="1020763" fontAlgn="base">
              <a:spcBef>
                <a:spcPct val="0"/>
              </a:spcBef>
              <a:spcAft>
                <a:spcPct val="0"/>
              </a:spcAft>
              <a:defRPr>
                <a:solidFill>
                  <a:schemeClr val="tx1"/>
                </a:solidFill>
                <a:latin typeface="Arial" panose="020B0604020202020204" pitchFamily="34" charset="0"/>
              </a:defRPr>
            </a:lvl7pPr>
            <a:lvl8pPr marL="3952875" defTabSz="1020763" fontAlgn="base">
              <a:spcBef>
                <a:spcPct val="0"/>
              </a:spcBef>
              <a:spcAft>
                <a:spcPct val="0"/>
              </a:spcAft>
              <a:defRPr>
                <a:solidFill>
                  <a:schemeClr val="tx1"/>
                </a:solidFill>
                <a:latin typeface="Arial" panose="020B0604020202020204" pitchFamily="34" charset="0"/>
              </a:defRPr>
            </a:lvl8pPr>
            <a:lvl9pPr marL="4410075" defTabSz="1020763" fontAlgn="base">
              <a:spcBef>
                <a:spcPct val="0"/>
              </a:spcBef>
              <a:spcAft>
                <a:spcPct val="0"/>
              </a:spcAft>
              <a:defRPr>
                <a:solidFill>
                  <a:schemeClr val="tx1"/>
                </a:solidFill>
                <a:latin typeface="Arial" panose="020B0604020202020204" pitchFamily="34" charset="0"/>
              </a:defRPr>
            </a:lvl9pPr>
          </a:lstStyle>
          <a:p>
            <a:pPr algn="ctr">
              <a:lnSpc>
                <a:spcPct val="85000"/>
              </a:lnSpc>
            </a:pPr>
            <a:r>
              <a:rPr lang="it-IT" altLang="it-IT" sz="2400">
                <a:solidFill>
                  <a:srgbClr val="EAEC5E"/>
                </a:solidFill>
              </a:rPr>
              <a:t>CARATTERISTICHE DEI TRACCIANTI DI PERFUSIONE MIOCARDICA</a:t>
            </a:r>
          </a:p>
        </p:txBody>
      </p:sp>
      <p:sp>
        <p:nvSpPr>
          <p:cNvPr id="15363" name="Rectangle 3">
            <a:extLst>
              <a:ext uri="{FF2B5EF4-FFF2-40B4-BE49-F238E27FC236}">
                <a16:creationId xmlns:a16="http://schemas.microsoft.com/office/drawing/2014/main" id="{D528FBA5-8787-4E92-93DA-9B862BD4E876}"/>
              </a:ext>
            </a:extLst>
          </p:cNvPr>
          <p:cNvSpPr>
            <a:spLocks noChangeArrowheads="1"/>
          </p:cNvSpPr>
          <p:nvPr/>
        </p:nvSpPr>
        <p:spPr bwMode="auto">
          <a:xfrm>
            <a:off x="3111104" y="2158604"/>
            <a:ext cx="918842" cy="31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44" tIns="41672" rIns="83344" bIns="41672">
            <a:spAutoFit/>
          </a:bodyPr>
          <a:lstStyle>
            <a:lvl1pPr defTabSz="1076325">
              <a:defRPr>
                <a:solidFill>
                  <a:schemeClr val="tx1"/>
                </a:solidFill>
                <a:latin typeface="Arial" panose="020B0604020202020204" pitchFamily="34" charset="0"/>
              </a:defRPr>
            </a:lvl1pPr>
            <a:lvl2pPr marL="677863" defTabSz="1076325">
              <a:defRPr>
                <a:solidFill>
                  <a:schemeClr val="tx1"/>
                </a:solidFill>
                <a:latin typeface="Arial" panose="020B0604020202020204" pitchFamily="34" charset="0"/>
              </a:defRPr>
            </a:lvl2pPr>
            <a:lvl3pPr marL="1358900" defTabSz="1076325">
              <a:defRPr>
                <a:solidFill>
                  <a:schemeClr val="tx1"/>
                </a:solidFill>
                <a:latin typeface="Arial" panose="020B0604020202020204" pitchFamily="34" charset="0"/>
              </a:defRPr>
            </a:lvl3pPr>
            <a:lvl4pPr marL="2036763" defTabSz="1076325">
              <a:defRPr>
                <a:solidFill>
                  <a:schemeClr val="tx1"/>
                </a:solidFill>
                <a:latin typeface="Arial" panose="020B0604020202020204" pitchFamily="34" charset="0"/>
              </a:defRPr>
            </a:lvl4pPr>
            <a:lvl5pPr marL="2716213" defTabSz="1076325">
              <a:defRPr>
                <a:solidFill>
                  <a:schemeClr val="tx1"/>
                </a:solidFill>
                <a:latin typeface="Arial" panose="020B0604020202020204" pitchFamily="34" charset="0"/>
              </a:defRPr>
            </a:lvl5pPr>
            <a:lvl6pPr marL="3173413" defTabSz="1076325" fontAlgn="base">
              <a:spcBef>
                <a:spcPct val="0"/>
              </a:spcBef>
              <a:spcAft>
                <a:spcPct val="0"/>
              </a:spcAft>
              <a:defRPr>
                <a:solidFill>
                  <a:schemeClr val="tx1"/>
                </a:solidFill>
                <a:latin typeface="Arial" panose="020B0604020202020204" pitchFamily="34" charset="0"/>
              </a:defRPr>
            </a:lvl6pPr>
            <a:lvl7pPr marL="3630613" defTabSz="1076325" fontAlgn="base">
              <a:spcBef>
                <a:spcPct val="0"/>
              </a:spcBef>
              <a:spcAft>
                <a:spcPct val="0"/>
              </a:spcAft>
              <a:defRPr>
                <a:solidFill>
                  <a:schemeClr val="tx1"/>
                </a:solidFill>
                <a:latin typeface="Arial" panose="020B0604020202020204" pitchFamily="34" charset="0"/>
              </a:defRPr>
            </a:lvl7pPr>
            <a:lvl8pPr marL="4087813" defTabSz="1076325" fontAlgn="base">
              <a:spcBef>
                <a:spcPct val="0"/>
              </a:spcBef>
              <a:spcAft>
                <a:spcPct val="0"/>
              </a:spcAft>
              <a:defRPr>
                <a:solidFill>
                  <a:schemeClr val="tx1"/>
                </a:solidFill>
                <a:latin typeface="Arial" panose="020B0604020202020204" pitchFamily="34" charset="0"/>
              </a:defRPr>
            </a:lvl8pPr>
            <a:lvl9pPr marL="4545013" defTabSz="1076325" fontAlgn="base">
              <a:spcBef>
                <a:spcPct val="0"/>
              </a:spcBef>
              <a:spcAft>
                <a:spcPct val="0"/>
              </a:spcAft>
              <a:defRPr>
                <a:solidFill>
                  <a:schemeClr val="tx1"/>
                </a:solidFill>
                <a:latin typeface="Arial" panose="020B0604020202020204" pitchFamily="34" charset="0"/>
              </a:defRPr>
            </a:lvl9pPr>
          </a:lstStyle>
          <a:p>
            <a:pPr>
              <a:lnSpc>
                <a:spcPct val="90000"/>
              </a:lnSpc>
            </a:pPr>
            <a:r>
              <a:rPr lang="it-IT" altLang="it-IT" sz="1650" b="1">
                <a:solidFill>
                  <a:srgbClr val="FFFFFF"/>
                </a:solidFill>
              </a:rPr>
              <a:t>TALLIO</a:t>
            </a:r>
          </a:p>
        </p:txBody>
      </p:sp>
      <p:sp>
        <p:nvSpPr>
          <p:cNvPr id="15364" name="Rectangle 4">
            <a:extLst>
              <a:ext uri="{FF2B5EF4-FFF2-40B4-BE49-F238E27FC236}">
                <a16:creationId xmlns:a16="http://schemas.microsoft.com/office/drawing/2014/main" id="{2DCCB15C-65D2-467E-ACDF-C2A33A9422E6}"/>
              </a:ext>
            </a:extLst>
          </p:cNvPr>
          <p:cNvSpPr>
            <a:spLocks noChangeArrowheads="1"/>
          </p:cNvSpPr>
          <p:nvPr/>
        </p:nvSpPr>
        <p:spPr bwMode="auto">
          <a:xfrm>
            <a:off x="4657725" y="2158604"/>
            <a:ext cx="1305165" cy="31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44" tIns="41672" rIns="83344" bIns="41672">
            <a:spAutoFit/>
          </a:bodyPr>
          <a:lstStyle>
            <a:lvl1pPr defTabSz="1076325">
              <a:defRPr>
                <a:solidFill>
                  <a:schemeClr val="tx1"/>
                </a:solidFill>
                <a:latin typeface="Arial" panose="020B0604020202020204" pitchFamily="34" charset="0"/>
              </a:defRPr>
            </a:lvl1pPr>
            <a:lvl2pPr marL="677863" defTabSz="1076325">
              <a:defRPr>
                <a:solidFill>
                  <a:schemeClr val="tx1"/>
                </a:solidFill>
                <a:latin typeface="Arial" panose="020B0604020202020204" pitchFamily="34" charset="0"/>
              </a:defRPr>
            </a:lvl2pPr>
            <a:lvl3pPr marL="1358900" defTabSz="1076325">
              <a:defRPr>
                <a:solidFill>
                  <a:schemeClr val="tx1"/>
                </a:solidFill>
                <a:latin typeface="Arial" panose="020B0604020202020204" pitchFamily="34" charset="0"/>
              </a:defRPr>
            </a:lvl3pPr>
            <a:lvl4pPr marL="2036763" defTabSz="1076325">
              <a:defRPr>
                <a:solidFill>
                  <a:schemeClr val="tx1"/>
                </a:solidFill>
                <a:latin typeface="Arial" panose="020B0604020202020204" pitchFamily="34" charset="0"/>
              </a:defRPr>
            </a:lvl4pPr>
            <a:lvl5pPr marL="2716213" defTabSz="1076325">
              <a:defRPr>
                <a:solidFill>
                  <a:schemeClr val="tx1"/>
                </a:solidFill>
                <a:latin typeface="Arial" panose="020B0604020202020204" pitchFamily="34" charset="0"/>
              </a:defRPr>
            </a:lvl5pPr>
            <a:lvl6pPr marL="3173413" defTabSz="1076325" fontAlgn="base">
              <a:spcBef>
                <a:spcPct val="0"/>
              </a:spcBef>
              <a:spcAft>
                <a:spcPct val="0"/>
              </a:spcAft>
              <a:defRPr>
                <a:solidFill>
                  <a:schemeClr val="tx1"/>
                </a:solidFill>
                <a:latin typeface="Arial" panose="020B0604020202020204" pitchFamily="34" charset="0"/>
              </a:defRPr>
            </a:lvl6pPr>
            <a:lvl7pPr marL="3630613" defTabSz="1076325" fontAlgn="base">
              <a:spcBef>
                <a:spcPct val="0"/>
              </a:spcBef>
              <a:spcAft>
                <a:spcPct val="0"/>
              </a:spcAft>
              <a:defRPr>
                <a:solidFill>
                  <a:schemeClr val="tx1"/>
                </a:solidFill>
                <a:latin typeface="Arial" panose="020B0604020202020204" pitchFamily="34" charset="0"/>
              </a:defRPr>
            </a:lvl7pPr>
            <a:lvl8pPr marL="4087813" defTabSz="1076325" fontAlgn="base">
              <a:spcBef>
                <a:spcPct val="0"/>
              </a:spcBef>
              <a:spcAft>
                <a:spcPct val="0"/>
              </a:spcAft>
              <a:defRPr>
                <a:solidFill>
                  <a:schemeClr val="tx1"/>
                </a:solidFill>
                <a:latin typeface="Arial" panose="020B0604020202020204" pitchFamily="34" charset="0"/>
              </a:defRPr>
            </a:lvl8pPr>
            <a:lvl9pPr marL="4545013" defTabSz="1076325" fontAlgn="base">
              <a:spcBef>
                <a:spcPct val="0"/>
              </a:spcBef>
              <a:spcAft>
                <a:spcPct val="0"/>
              </a:spcAft>
              <a:defRPr>
                <a:solidFill>
                  <a:schemeClr val="tx1"/>
                </a:solidFill>
                <a:latin typeface="Arial" panose="020B0604020202020204" pitchFamily="34" charset="0"/>
              </a:defRPr>
            </a:lvl9pPr>
          </a:lstStyle>
          <a:p>
            <a:pPr>
              <a:lnSpc>
                <a:spcPct val="90000"/>
              </a:lnSpc>
            </a:pPr>
            <a:r>
              <a:rPr lang="it-IT" altLang="it-IT" sz="1650" b="1">
                <a:solidFill>
                  <a:srgbClr val="FFFFFF"/>
                </a:solidFill>
              </a:rPr>
              <a:t>SESTAMIBI</a:t>
            </a:r>
          </a:p>
        </p:txBody>
      </p:sp>
      <p:sp>
        <p:nvSpPr>
          <p:cNvPr id="15365" name="Rectangle 5">
            <a:extLst>
              <a:ext uri="{FF2B5EF4-FFF2-40B4-BE49-F238E27FC236}">
                <a16:creationId xmlns:a16="http://schemas.microsoft.com/office/drawing/2014/main" id="{4AD8B357-715D-466B-A3C3-AE0C96E03804}"/>
              </a:ext>
            </a:extLst>
          </p:cNvPr>
          <p:cNvSpPr>
            <a:spLocks noChangeArrowheads="1"/>
          </p:cNvSpPr>
          <p:nvPr/>
        </p:nvSpPr>
        <p:spPr bwMode="auto">
          <a:xfrm>
            <a:off x="6231732" y="2158604"/>
            <a:ext cx="1862690" cy="31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44" tIns="41672" rIns="83344" bIns="41672">
            <a:spAutoFit/>
          </a:bodyPr>
          <a:lstStyle>
            <a:lvl1pPr defTabSz="1076325">
              <a:defRPr>
                <a:solidFill>
                  <a:schemeClr val="tx1"/>
                </a:solidFill>
                <a:latin typeface="Arial" panose="020B0604020202020204" pitchFamily="34" charset="0"/>
              </a:defRPr>
            </a:lvl1pPr>
            <a:lvl2pPr marL="677863" defTabSz="1076325">
              <a:defRPr>
                <a:solidFill>
                  <a:schemeClr val="tx1"/>
                </a:solidFill>
                <a:latin typeface="Arial" panose="020B0604020202020204" pitchFamily="34" charset="0"/>
              </a:defRPr>
            </a:lvl2pPr>
            <a:lvl3pPr marL="1358900" defTabSz="1076325">
              <a:defRPr>
                <a:solidFill>
                  <a:schemeClr val="tx1"/>
                </a:solidFill>
                <a:latin typeface="Arial" panose="020B0604020202020204" pitchFamily="34" charset="0"/>
              </a:defRPr>
            </a:lvl3pPr>
            <a:lvl4pPr marL="2036763" defTabSz="1076325">
              <a:defRPr>
                <a:solidFill>
                  <a:schemeClr val="tx1"/>
                </a:solidFill>
                <a:latin typeface="Arial" panose="020B0604020202020204" pitchFamily="34" charset="0"/>
              </a:defRPr>
            </a:lvl4pPr>
            <a:lvl5pPr marL="2716213" defTabSz="1076325">
              <a:defRPr>
                <a:solidFill>
                  <a:schemeClr val="tx1"/>
                </a:solidFill>
                <a:latin typeface="Arial" panose="020B0604020202020204" pitchFamily="34" charset="0"/>
              </a:defRPr>
            </a:lvl5pPr>
            <a:lvl6pPr marL="3173413" defTabSz="1076325" fontAlgn="base">
              <a:spcBef>
                <a:spcPct val="0"/>
              </a:spcBef>
              <a:spcAft>
                <a:spcPct val="0"/>
              </a:spcAft>
              <a:defRPr>
                <a:solidFill>
                  <a:schemeClr val="tx1"/>
                </a:solidFill>
                <a:latin typeface="Arial" panose="020B0604020202020204" pitchFamily="34" charset="0"/>
              </a:defRPr>
            </a:lvl6pPr>
            <a:lvl7pPr marL="3630613" defTabSz="1076325" fontAlgn="base">
              <a:spcBef>
                <a:spcPct val="0"/>
              </a:spcBef>
              <a:spcAft>
                <a:spcPct val="0"/>
              </a:spcAft>
              <a:defRPr>
                <a:solidFill>
                  <a:schemeClr val="tx1"/>
                </a:solidFill>
                <a:latin typeface="Arial" panose="020B0604020202020204" pitchFamily="34" charset="0"/>
              </a:defRPr>
            </a:lvl7pPr>
            <a:lvl8pPr marL="4087813" defTabSz="1076325" fontAlgn="base">
              <a:spcBef>
                <a:spcPct val="0"/>
              </a:spcBef>
              <a:spcAft>
                <a:spcPct val="0"/>
              </a:spcAft>
              <a:defRPr>
                <a:solidFill>
                  <a:schemeClr val="tx1"/>
                </a:solidFill>
                <a:latin typeface="Arial" panose="020B0604020202020204" pitchFamily="34" charset="0"/>
              </a:defRPr>
            </a:lvl8pPr>
            <a:lvl9pPr marL="4545013" defTabSz="1076325" fontAlgn="base">
              <a:spcBef>
                <a:spcPct val="0"/>
              </a:spcBef>
              <a:spcAft>
                <a:spcPct val="0"/>
              </a:spcAft>
              <a:defRPr>
                <a:solidFill>
                  <a:schemeClr val="tx1"/>
                </a:solidFill>
                <a:latin typeface="Arial" panose="020B0604020202020204" pitchFamily="34" charset="0"/>
              </a:defRPr>
            </a:lvl9pPr>
          </a:lstStyle>
          <a:p>
            <a:pPr>
              <a:lnSpc>
                <a:spcPct val="90000"/>
              </a:lnSpc>
            </a:pPr>
            <a:r>
              <a:rPr lang="it-IT" altLang="it-IT" sz="1650" b="1">
                <a:solidFill>
                  <a:srgbClr val="FFFFFF"/>
                </a:solidFill>
              </a:rPr>
              <a:t>TETROFOSMINA</a:t>
            </a:r>
          </a:p>
        </p:txBody>
      </p:sp>
      <p:sp>
        <p:nvSpPr>
          <p:cNvPr id="15366" name="Rectangle 6">
            <a:extLst>
              <a:ext uri="{FF2B5EF4-FFF2-40B4-BE49-F238E27FC236}">
                <a16:creationId xmlns:a16="http://schemas.microsoft.com/office/drawing/2014/main" id="{E0AD28D3-0F55-4B27-B6AC-69E32553E796}"/>
              </a:ext>
            </a:extLst>
          </p:cNvPr>
          <p:cNvSpPr>
            <a:spLocks noChangeArrowheads="1"/>
          </p:cNvSpPr>
          <p:nvPr/>
        </p:nvSpPr>
        <p:spPr bwMode="auto">
          <a:xfrm>
            <a:off x="1021556" y="3165874"/>
            <a:ext cx="966788" cy="269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350"/>
          </a:p>
        </p:txBody>
      </p:sp>
      <p:sp>
        <p:nvSpPr>
          <p:cNvPr id="15367" name="Rectangle 7">
            <a:extLst>
              <a:ext uri="{FF2B5EF4-FFF2-40B4-BE49-F238E27FC236}">
                <a16:creationId xmlns:a16="http://schemas.microsoft.com/office/drawing/2014/main" id="{EE4C9EBC-2F31-45DD-A3AB-7C2AB1FA60FC}"/>
              </a:ext>
            </a:extLst>
          </p:cNvPr>
          <p:cNvSpPr>
            <a:spLocks noChangeArrowheads="1"/>
          </p:cNvSpPr>
          <p:nvPr/>
        </p:nvSpPr>
        <p:spPr bwMode="auto">
          <a:xfrm>
            <a:off x="1002506" y="3174207"/>
            <a:ext cx="966676" cy="27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44" tIns="41672" rIns="83344" bIns="41672">
            <a:spAutoFit/>
          </a:bodyPr>
          <a:lstStyle>
            <a:lvl1pPr defTabSz="1076325">
              <a:defRPr>
                <a:solidFill>
                  <a:schemeClr val="tx1"/>
                </a:solidFill>
                <a:latin typeface="Arial" panose="020B0604020202020204" pitchFamily="34" charset="0"/>
              </a:defRPr>
            </a:lvl1pPr>
            <a:lvl2pPr marL="677863" defTabSz="1076325">
              <a:defRPr>
                <a:solidFill>
                  <a:schemeClr val="tx1"/>
                </a:solidFill>
                <a:latin typeface="Arial" panose="020B0604020202020204" pitchFamily="34" charset="0"/>
              </a:defRPr>
            </a:lvl2pPr>
            <a:lvl3pPr marL="1358900" defTabSz="1076325">
              <a:defRPr>
                <a:solidFill>
                  <a:schemeClr val="tx1"/>
                </a:solidFill>
                <a:latin typeface="Arial" panose="020B0604020202020204" pitchFamily="34" charset="0"/>
              </a:defRPr>
            </a:lvl3pPr>
            <a:lvl4pPr marL="2036763" defTabSz="1076325">
              <a:defRPr>
                <a:solidFill>
                  <a:schemeClr val="tx1"/>
                </a:solidFill>
                <a:latin typeface="Arial" panose="020B0604020202020204" pitchFamily="34" charset="0"/>
              </a:defRPr>
            </a:lvl4pPr>
            <a:lvl5pPr marL="2716213" defTabSz="1076325">
              <a:defRPr>
                <a:solidFill>
                  <a:schemeClr val="tx1"/>
                </a:solidFill>
                <a:latin typeface="Arial" panose="020B0604020202020204" pitchFamily="34" charset="0"/>
              </a:defRPr>
            </a:lvl5pPr>
            <a:lvl6pPr marL="3173413" defTabSz="1076325" fontAlgn="base">
              <a:spcBef>
                <a:spcPct val="0"/>
              </a:spcBef>
              <a:spcAft>
                <a:spcPct val="0"/>
              </a:spcAft>
              <a:defRPr>
                <a:solidFill>
                  <a:schemeClr val="tx1"/>
                </a:solidFill>
                <a:latin typeface="Arial" panose="020B0604020202020204" pitchFamily="34" charset="0"/>
              </a:defRPr>
            </a:lvl6pPr>
            <a:lvl7pPr marL="3630613" defTabSz="1076325" fontAlgn="base">
              <a:spcBef>
                <a:spcPct val="0"/>
              </a:spcBef>
              <a:spcAft>
                <a:spcPct val="0"/>
              </a:spcAft>
              <a:defRPr>
                <a:solidFill>
                  <a:schemeClr val="tx1"/>
                </a:solidFill>
                <a:latin typeface="Arial" panose="020B0604020202020204" pitchFamily="34" charset="0"/>
              </a:defRPr>
            </a:lvl7pPr>
            <a:lvl8pPr marL="4087813" defTabSz="1076325" fontAlgn="base">
              <a:spcBef>
                <a:spcPct val="0"/>
              </a:spcBef>
              <a:spcAft>
                <a:spcPct val="0"/>
              </a:spcAft>
              <a:defRPr>
                <a:solidFill>
                  <a:schemeClr val="tx1"/>
                </a:solidFill>
                <a:latin typeface="Arial" panose="020B0604020202020204" pitchFamily="34" charset="0"/>
              </a:defRPr>
            </a:lvl8pPr>
            <a:lvl9pPr marL="4545013" defTabSz="1076325" fontAlgn="base">
              <a:spcBef>
                <a:spcPct val="0"/>
              </a:spcBef>
              <a:spcAft>
                <a:spcPct val="0"/>
              </a:spcAft>
              <a:defRPr>
                <a:solidFill>
                  <a:schemeClr val="tx1"/>
                </a:solidFill>
                <a:latin typeface="Arial" panose="020B0604020202020204" pitchFamily="34" charset="0"/>
              </a:defRPr>
            </a:lvl9pPr>
          </a:lstStyle>
          <a:p>
            <a:pPr>
              <a:lnSpc>
                <a:spcPct val="90000"/>
              </a:lnSpc>
            </a:pPr>
            <a:r>
              <a:rPr lang="it-IT" altLang="it-IT" sz="1350" b="1">
                <a:solidFill>
                  <a:srgbClr val="FFFFFF"/>
                </a:solidFill>
              </a:rPr>
              <a:t>Trasporto</a:t>
            </a:r>
          </a:p>
        </p:txBody>
      </p:sp>
      <p:sp>
        <p:nvSpPr>
          <p:cNvPr id="15368" name="Rectangle 8">
            <a:extLst>
              <a:ext uri="{FF2B5EF4-FFF2-40B4-BE49-F238E27FC236}">
                <a16:creationId xmlns:a16="http://schemas.microsoft.com/office/drawing/2014/main" id="{21011367-68D4-4D2D-8105-9B1148FB13DA}"/>
              </a:ext>
            </a:extLst>
          </p:cNvPr>
          <p:cNvSpPr>
            <a:spLocks noChangeArrowheads="1"/>
          </p:cNvSpPr>
          <p:nvPr/>
        </p:nvSpPr>
        <p:spPr bwMode="auto">
          <a:xfrm>
            <a:off x="1406128" y="3165874"/>
            <a:ext cx="261938" cy="269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350"/>
          </a:p>
        </p:txBody>
      </p:sp>
      <p:sp>
        <p:nvSpPr>
          <p:cNvPr id="15369" name="Rectangle 9">
            <a:extLst>
              <a:ext uri="{FF2B5EF4-FFF2-40B4-BE49-F238E27FC236}">
                <a16:creationId xmlns:a16="http://schemas.microsoft.com/office/drawing/2014/main" id="{DAB704F4-C1FC-45FD-8E29-2EC96F7B58D0}"/>
              </a:ext>
            </a:extLst>
          </p:cNvPr>
          <p:cNvSpPr>
            <a:spLocks noChangeArrowheads="1"/>
          </p:cNvSpPr>
          <p:nvPr/>
        </p:nvSpPr>
        <p:spPr bwMode="auto">
          <a:xfrm>
            <a:off x="1497806" y="3165874"/>
            <a:ext cx="261938" cy="269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350"/>
          </a:p>
        </p:txBody>
      </p:sp>
      <p:sp>
        <p:nvSpPr>
          <p:cNvPr id="15370" name="Rectangle 10">
            <a:extLst>
              <a:ext uri="{FF2B5EF4-FFF2-40B4-BE49-F238E27FC236}">
                <a16:creationId xmlns:a16="http://schemas.microsoft.com/office/drawing/2014/main" id="{E1B58764-47C7-476B-A651-5F0AB8367AFF}"/>
              </a:ext>
            </a:extLst>
          </p:cNvPr>
          <p:cNvSpPr>
            <a:spLocks noChangeArrowheads="1"/>
          </p:cNvSpPr>
          <p:nvPr/>
        </p:nvSpPr>
        <p:spPr bwMode="auto">
          <a:xfrm>
            <a:off x="1833562" y="3759995"/>
            <a:ext cx="216406" cy="27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44" tIns="41672" rIns="83344" bIns="41672">
            <a:spAutoFit/>
          </a:bodyPr>
          <a:lstStyle>
            <a:lvl1pPr defTabSz="1076325">
              <a:defRPr>
                <a:solidFill>
                  <a:schemeClr val="tx1"/>
                </a:solidFill>
                <a:latin typeface="Arial" panose="020B0604020202020204" pitchFamily="34" charset="0"/>
              </a:defRPr>
            </a:lvl1pPr>
            <a:lvl2pPr marL="677863" defTabSz="1076325">
              <a:defRPr>
                <a:solidFill>
                  <a:schemeClr val="tx1"/>
                </a:solidFill>
                <a:latin typeface="Arial" panose="020B0604020202020204" pitchFamily="34" charset="0"/>
              </a:defRPr>
            </a:lvl2pPr>
            <a:lvl3pPr marL="1358900" defTabSz="1076325">
              <a:defRPr>
                <a:solidFill>
                  <a:schemeClr val="tx1"/>
                </a:solidFill>
                <a:latin typeface="Arial" panose="020B0604020202020204" pitchFamily="34" charset="0"/>
              </a:defRPr>
            </a:lvl3pPr>
            <a:lvl4pPr marL="2036763" defTabSz="1076325">
              <a:defRPr>
                <a:solidFill>
                  <a:schemeClr val="tx1"/>
                </a:solidFill>
                <a:latin typeface="Arial" panose="020B0604020202020204" pitchFamily="34" charset="0"/>
              </a:defRPr>
            </a:lvl4pPr>
            <a:lvl5pPr marL="2716213" defTabSz="1076325">
              <a:defRPr>
                <a:solidFill>
                  <a:schemeClr val="tx1"/>
                </a:solidFill>
                <a:latin typeface="Arial" panose="020B0604020202020204" pitchFamily="34" charset="0"/>
              </a:defRPr>
            </a:lvl5pPr>
            <a:lvl6pPr marL="3173413" defTabSz="1076325" fontAlgn="base">
              <a:spcBef>
                <a:spcPct val="0"/>
              </a:spcBef>
              <a:spcAft>
                <a:spcPct val="0"/>
              </a:spcAft>
              <a:defRPr>
                <a:solidFill>
                  <a:schemeClr val="tx1"/>
                </a:solidFill>
                <a:latin typeface="Arial" panose="020B0604020202020204" pitchFamily="34" charset="0"/>
              </a:defRPr>
            </a:lvl6pPr>
            <a:lvl7pPr marL="3630613" defTabSz="1076325" fontAlgn="base">
              <a:spcBef>
                <a:spcPct val="0"/>
              </a:spcBef>
              <a:spcAft>
                <a:spcPct val="0"/>
              </a:spcAft>
              <a:defRPr>
                <a:solidFill>
                  <a:schemeClr val="tx1"/>
                </a:solidFill>
                <a:latin typeface="Arial" panose="020B0604020202020204" pitchFamily="34" charset="0"/>
              </a:defRPr>
            </a:lvl7pPr>
            <a:lvl8pPr marL="4087813" defTabSz="1076325" fontAlgn="base">
              <a:spcBef>
                <a:spcPct val="0"/>
              </a:spcBef>
              <a:spcAft>
                <a:spcPct val="0"/>
              </a:spcAft>
              <a:defRPr>
                <a:solidFill>
                  <a:schemeClr val="tx1"/>
                </a:solidFill>
                <a:latin typeface="Arial" panose="020B0604020202020204" pitchFamily="34" charset="0"/>
              </a:defRPr>
            </a:lvl8pPr>
            <a:lvl9pPr marL="4545013" defTabSz="1076325" fontAlgn="base">
              <a:spcBef>
                <a:spcPct val="0"/>
              </a:spcBef>
              <a:spcAft>
                <a:spcPct val="0"/>
              </a:spcAft>
              <a:defRPr>
                <a:solidFill>
                  <a:schemeClr val="tx1"/>
                </a:solidFill>
                <a:latin typeface="Arial" panose="020B0604020202020204" pitchFamily="34" charset="0"/>
              </a:defRPr>
            </a:lvl9pPr>
          </a:lstStyle>
          <a:p>
            <a:pPr>
              <a:lnSpc>
                <a:spcPct val="90000"/>
              </a:lnSpc>
            </a:pPr>
            <a:r>
              <a:rPr lang="it-IT" altLang="it-IT" sz="1350" b="1">
                <a:solidFill>
                  <a:srgbClr val="FFFFFF"/>
                </a:solidFill>
              </a:rPr>
              <a:t> </a:t>
            </a:r>
          </a:p>
        </p:txBody>
      </p:sp>
      <p:sp>
        <p:nvSpPr>
          <p:cNvPr id="15371" name="Rectangle 11">
            <a:extLst>
              <a:ext uri="{FF2B5EF4-FFF2-40B4-BE49-F238E27FC236}">
                <a16:creationId xmlns:a16="http://schemas.microsoft.com/office/drawing/2014/main" id="{93F256DA-62FE-4F83-9626-453F27BA2905}"/>
              </a:ext>
            </a:extLst>
          </p:cNvPr>
          <p:cNvSpPr>
            <a:spLocks noChangeArrowheads="1"/>
          </p:cNvSpPr>
          <p:nvPr/>
        </p:nvSpPr>
        <p:spPr bwMode="auto">
          <a:xfrm>
            <a:off x="2413397" y="3774283"/>
            <a:ext cx="271463" cy="269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350"/>
          </a:p>
        </p:txBody>
      </p:sp>
      <p:sp>
        <p:nvSpPr>
          <p:cNvPr id="15372" name="Rectangle 12">
            <a:extLst>
              <a:ext uri="{FF2B5EF4-FFF2-40B4-BE49-F238E27FC236}">
                <a16:creationId xmlns:a16="http://schemas.microsoft.com/office/drawing/2014/main" id="{44A81501-38CC-474E-9556-4788D620B035}"/>
              </a:ext>
            </a:extLst>
          </p:cNvPr>
          <p:cNvSpPr>
            <a:spLocks noChangeArrowheads="1"/>
          </p:cNvSpPr>
          <p:nvPr/>
        </p:nvSpPr>
        <p:spPr bwMode="auto">
          <a:xfrm>
            <a:off x="3240882" y="4088607"/>
            <a:ext cx="668453" cy="27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44" tIns="41672" rIns="83344" bIns="41672">
            <a:spAutoFit/>
          </a:bodyPr>
          <a:lstStyle>
            <a:lvl1pPr defTabSz="1076325">
              <a:defRPr>
                <a:solidFill>
                  <a:schemeClr val="tx1"/>
                </a:solidFill>
                <a:latin typeface="Arial" panose="020B0604020202020204" pitchFamily="34" charset="0"/>
              </a:defRPr>
            </a:lvl1pPr>
            <a:lvl2pPr marL="677863" defTabSz="1076325">
              <a:defRPr>
                <a:solidFill>
                  <a:schemeClr val="tx1"/>
                </a:solidFill>
                <a:latin typeface="Arial" panose="020B0604020202020204" pitchFamily="34" charset="0"/>
              </a:defRPr>
            </a:lvl2pPr>
            <a:lvl3pPr marL="1358900" defTabSz="1076325">
              <a:defRPr>
                <a:solidFill>
                  <a:schemeClr val="tx1"/>
                </a:solidFill>
                <a:latin typeface="Arial" panose="020B0604020202020204" pitchFamily="34" charset="0"/>
              </a:defRPr>
            </a:lvl3pPr>
            <a:lvl4pPr marL="2036763" defTabSz="1076325">
              <a:defRPr>
                <a:solidFill>
                  <a:schemeClr val="tx1"/>
                </a:solidFill>
                <a:latin typeface="Arial" panose="020B0604020202020204" pitchFamily="34" charset="0"/>
              </a:defRPr>
            </a:lvl4pPr>
            <a:lvl5pPr marL="2716213" defTabSz="1076325">
              <a:defRPr>
                <a:solidFill>
                  <a:schemeClr val="tx1"/>
                </a:solidFill>
                <a:latin typeface="Arial" panose="020B0604020202020204" pitchFamily="34" charset="0"/>
              </a:defRPr>
            </a:lvl5pPr>
            <a:lvl6pPr marL="3173413" defTabSz="1076325" fontAlgn="base">
              <a:spcBef>
                <a:spcPct val="0"/>
              </a:spcBef>
              <a:spcAft>
                <a:spcPct val="0"/>
              </a:spcAft>
              <a:defRPr>
                <a:solidFill>
                  <a:schemeClr val="tx1"/>
                </a:solidFill>
                <a:latin typeface="Arial" panose="020B0604020202020204" pitchFamily="34" charset="0"/>
              </a:defRPr>
            </a:lvl6pPr>
            <a:lvl7pPr marL="3630613" defTabSz="1076325" fontAlgn="base">
              <a:spcBef>
                <a:spcPct val="0"/>
              </a:spcBef>
              <a:spcAft>
                <a:spcPct val="0"/>
              </a:spcAft>
              <a:defRPr>
                <a:solidFill>
                  <a:schemeClr val="tx1"/>
                </a:solidFill>
                <a:latin typeface="Arial" panose="020B0604020202020204" pitchFamily="34" charset="0"/>
              </a:defRPr>
            </a:lvl7pPr>
            <a:lvl8pPr marL="4087813" defTabSz="1076325" fontAlgn="base">
              <a:spcBef>
                <a:spcPct val="0"/>
              </a:spcBef>
              <a:spcAft>
                <a:spcPct val="0"/>
              </a:spcAft>
              <a:defRPr>
                <a:solidFill>
                  <a:schemeClr val="tx1"/>
                </a:solidFill>
                <a:latin typeface="Arial" panose="020B0604020202020204" pitchFamily="34" charset="0"/>
              </a:defRPr>
            </a:lvl8pPr>
            <a:lvl9pPr marL="4545013" defTabSz="1076325" fontAlgn="base">
              <a:spcBef>
                <a:spcPct val="0"/>
              </a:spcBef>
              <a:spcAft>
                <a:spcPct val="0"/>
              </a:spcAft>
              <a:defRPr>
                <a:solidFill>
                  <a:schemeClr val="tx1"/>
                </a:solidFill>
                <a:latin typeface="Arial" panose="020B0604020202020204" pitchFamily="34" charset="0"/>
              </a:defRPr>
            </a:lvl9pPr>
          </a:lstStyle>
          <a:p>
            <a:pPr>
              <a:lnSpc>
                <a:spcPct val="90000"/>
              </a:lnSpc>
            </a:pPr>
            <a:r>
              <a:rPr lang="it-IT" altLang="it-IT" sz="1350" b="1">
                <a:solidFill>
                  <a:srgbClr val="FFFFFF"/>
                </a:solidFill>
              </a:rPr>
              <a:t> 1 min</a:t>
            </a:r>
          </a:p>
        </p:txBody>
      </p:sp>
      <p:sp>
        <p:nvSpPr>
          <p:cNvPr id="15373" name="Rectangle 13">
            <a:extLst>
              <a:ext uri="{FF2B5EF4-FFF2-40B4-BE49-F238E27FC236}">
                <a16:creationId xmlns:a16="http://schemas.microsoft.com/office/drawing/2014/main" id="{1005EED9-6602-41B5-B6CB-BC4465EC7B17}"/>
              </a:ext>
            </a:extLst>
          </p:cNvPr>
          <p:cNvSpPr>
            <a:spLocks noChangeArrowheads="1"/>
          </p:cNvSpPr>
          <p:nvPr/>
        </p:nvSpPr>
        <p:spPr bwMode="auto">
          <a:xfrm>
            <a:off x="5339953" y="4080274"/>
            <a:ext cx="214313" cy="269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350"/>
          </a:p>
        </p:txBody>
      </p:sp>
      <p:sp>
        <p:nvSpPr>
          <p:cNvPr id="15374" name="Rectangle 14">
            <a:extLst>
              <a:ext uri="{FF2B5EF4-FFF2-40B4-BE49-F238E27FC236}">
                <a16:creationId xmlns:a16="http://schemas.microsoft.com/office/drawing/2014/main" id="{3FF212F2-5225-473C-8CBE-66E38849DEDB}"/>
              </a:ext>
            </a:extLst>
          </p:cNvPr>
          <p:cNvSpPr>
            <a:spLocks noChangeArrowheads="1"/>
          </p:cNvSpPr>
          <p:nvPr/>
        </p:nvSpPr>
        <p:spPr bwMode="auto">
          <a:xfrm>
            <a:off x="7042547" y="4065986"/>
            <a:ext cx="216406" cy="27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44" tIns="41672" rIns="83344" bIns="41672">
            <a:spAutoFit/>
          </a:bodyPr>
          <a:lstStyle>
            <a:lvl1pPr defTabSz="1076325">
              <a:defRPr>
                <a:solidFill>
                  <a:schemeClr val="tx1"/>
                </a:solidFill>
                <a:latin typeface="Arial" panose="020B0604020202020204" pitchFamily="34" charset="0"/>
              </a:defRPr>
            </a:lvl1pPr>
            <a:lvl2pPr marL="677863" defTabSz="1076325">
              <a:defRPr>
                <a:solidFill>
                  <a:schemeClr val="tx1"/>
                </a:solidFill>
                <a:latin typeface="Arial" panose="020B0604020202020204" pitchFamily="34" charset="0"/>
              </a:defRPr>
            </a:lvl2pPr>
            <a:lvl3pPr marL="1358900" defTabSz="1076325">
              <a:defRPr>
                <a:solidFill>
                  <a:schemeClr val="tx1"/>
                </a:solidFill>
                <a:latin typeface="Arial" panose="020B0604020202020204" pitchFamily="34" charset="0"/>
              </a:defRPr>
            </a:lvl3pPr>
            <a:lvl4pPr marL="2036763" defTabSz="1076325">
              <a:defRPr>
                <a:solidFill>
                  <a:schemeClr val="tx1"/>
                </a:solidFill>
                <a:latin typeface="Arial" panose="020B0604020202020204" pitchFamily="34" charset="0"/>
              </a:defRPr>
            </a:lvl4pPr>
            <a:lvl5pPr marL="2716213" defTabSz="1076325">
              <a:defRPr>
                <a:solidFill>
                  <a:schemeClr val="tx1"/>
                </a:solidFill>
                <a:latin typeface="Arial" panose="020B0604020202020204" pitchFamily="34" charset="0"/>
              </a:defRPr>
            </a:lvl5pPr>
            <a:lvl6pPr marL="3173413" defTabSz="1076325" fontAlgn="base">
              <a:spcBef>
                <a:spcPct val="0"/>
              </a:spcBef>
              <a:spcAft>
                <a:spcPct val="0"/>
              </a:spcAft>
              <a:defRPr>
                <a:solidFill>
                  <a:schemeClr val="tx1"/>
                </a:solidFill>
                <a:latin typeface="Arial" panose="020B0604020202020204" pitchFamily="34" charset="0"/>
              </a:defRPr>
            </a:lvl6pPr>
            <a:lvl7pPr marL="3630613" defTabSz="1076325" fontAlgn="base">
              <a:spcBef>
                <a:spcPct val="0"/>
              </a:spcBef>
              <a:spcAft>
                <a:spcPct val="0"/>
              </a:spcAft>
              <a:defRPr>
                <a:solidFill>
                  <a:schemeClr val="tx1"/>
                </a:solidFill>
                <a:latin typeface="Arial" panose="020B0604020202020204" pitchFamily="34" charset="0"/>
              </a:defRPr>
            </a:lvl7pPr>
            <a:lvl8pPr marL="4087813" defTabSz="1076325" fontAlgn="base">
              <a:spcBef>
                <a:spcPct val="0"/>
              </a:spcBef>
              <a:spcAft>
                <a:spcPct val="0"/>
              </a:spcAft>
              <a:defRPr>
                <a:solidFill>
                  <a:schemeClr val="tx1"/>
                </a:solidFill>
                <a:latin typeface="Arial" panose="020B0604020202020204" pitchFamily="34" charset="0"/>
              </a:defRPr>
            </a:lvl8pPr>
            <a:lvl9pPr marL="4545013" defTabSz="1076325" fontAlgn="base">
              <a:spcBef>
                <a:spcPct val="0"/>
              </a:spcBef>
              <a:spcAft>
                <a:spcPct val="0"/>
              </a:spcAft>
              <a:defRPr>
                <a:solidFill>
                  <a:schemeClr val="tx1"/>
                </a:solidFill>
                <a:latin typeface="Arial" panose="020B0604020202020204" pitchFamily="34" charset="0"/>
              </a:defRPr>
            </a:lvl9pPr>
          </a:lstStyle>
          <a:p>
            <a:pPr>
              <a:lnSpc>
                <a:spcPct val="90000"/>
              </a:lnSpc>
            </a:pPr>
            <a:r>
              <a:rPr lang="it-IT" altLang="it-IT" sz="1350" b="1">
                <a:solidFill>
                  <a:srgbClr val="FFFFFF"/>
                </a:solidFill>
              </a:rPr>
              <a:t> </a:t>
            </a:r>
          </a:p>
        </p:txBody>
      </p:sp>
      <p:sp>
        <p:nvSpPr>
          <p:cNvPr id="15375" name="Rectangle 15">
            <a:extLst>
              <a:ext uri="{FF2B5EF4-FFF2-40B4-BE49-F238E27FC236}">
                <a16:creationId xmlns:a16="http://schemas.microsoft.com/office/drawing/2014/main" id="{3F3B4E0A-C408-4A94-AC2B-EA2A481E0D03}"/>
              </a:ext>
            </a:extLst>
          </p:cNvPr>
          <p:cNvSpPr>
            <a:spLocks noChangeArrowheads="1"/>
          </p:cNvSpPr>
          <p:nvPr/>
        </p:nvSpPr>
        <p:spPr bwMode="auto">
          <a:xfrm>
            <a:off x="1584722" y="4674395"/>
            <a:ext cx="216406" cy="27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44" tIns="41672" rIns="83344" bIns="41672">
            <a:spAutoFit/>
          </a:bodyPr>
          <a:lstStyle>
            <a:lvl1pPr defTabSz="1076325">
              <a:defRPr>
                <a:solidFill>
                  <a:schemeClr val="tx1"/>
                </a:solidFill>
                <a:latin typeface="Arial" panose="020B0604020202020204" pitchFamily="34" charset="0"/>
              </a:defRPr>
            </a:lvl1pPr>
            <a:lvl2pPr marL="677863" defTabSz="1076325">
              <a:defRPr>
                <a:solidFill>
                  <a:schemeClr val="tx1"/>
                </a:solidFill>
                <a:latin typeface="Arial" panose="020B0604020202020204" pitchFamily="34" charset="0"/>
              </a:defRPr>
            </a:lvl2pPr>
            <a:lvl3pPr marL="1358900" defTabSz="1076325">
              <a:defRPr>
                <a:solidFill>
                  <a:schemeClr val="tx1"/>
                </a:solidFill>
                <a:latin typeface="Arial" panose="020B0604020202020204" pitchFamily="34" charset="0"/>
              </a:defRPr>
            </a:lvl3pPr>
            <a:lvl4pPr marL="2036763" defTabSz="1076325">
              <a:defRPr>
                <a:solidFill>
                  <a:schemeClr val="tx1"/>
                </a:solidFill>
                <a:latin typeface="Arial" panose="020B0604020202020204" pitchFamily="34" charset="0"/>
              </a:defRPr>
            </a:lvl4pPr>
            <a:lvl5pPr marL="2716213" defTabSz="1076325">
              <a:defRPr>
                <a:solidFill>
                  <a:schemeClr val="tx1"/>
                </a:solidFill>
                <a:latin typeface="Arial" panose="020B0604020202020204" pitchFamily="34" charset="0"/>
              </a:defRPr>
            </a:lvl5pPr>
            <a:lvl6pPr marL="3173413" defTabSz="1076325" fontAlgn="base">
              <a:spcBef>
                <a:spcPct val="0"/>
              </a:spcBef>
              <a:spcAft>
                <a:spcPct val="0"/>
              </a:spcAft>
              <a:defRPr>
                <a:solidFill>
                  <a:schemeClr val="tx1"/>
                </a:solidFill>
                <a:latin typeface="Arial" panose="020B0604020202020204" pitchFamily="34" charset="0"/>
              </a:defRPr>
            </a:lvl6pPr>
            <a:lvl7pPr marL="3630613" defTabSz="1076325" fontAlgn="base">
              <a:spcBef>
                <a:spcPct val="0"/>
              </a:spcBef>
              <a:spcAft>
                <a:spcPct val="0"/>
              </a:spcAft>
              <a:defRPr>
                <a:solidFill>
                  <a:schemeClr val="tx1"/>
                </a:solidFill>
                <a:latin typeface="Arial" panose="020B0604020202020204" pitchFamily="34" charset="0"/>
              </a:defRPr>
            </a:lvl7pPr>
            <a:lvl8pPr marL="4087813" defTabSz="1076325" fontAlgn="base">
              <a:spcBef>
                <a:spcPct val="0"/>
              </a:spcBef>
              <a:spcAft>
                <a:spcPct val="0"/>
              </a:spcAft>
              <a:defRPr>
                <a:solidFill>
                  <a:schemeClr val="tx1"/>
                </a:solidFill>
                <a:latin typeface="Arial" panose="020B0604020202020204" pitchFamily="34" charset="0"/>
              </a:defRPr>
            </a:lvl8pPr>
            <a:lvl9pPr marL="4545013" defTabSz="1076325" fontAlgn="base">
              <a:spcBef>
                <a:spcPct val="0"/>
              </a:spcBef>
              <a:spcAft>
                <a:spcPct val="0"/>
              </a:spcAft>
              <a:defRPr>
                <a:solidFill>
                  <a:schemeClr val="tx1"/>
                </a:solidFill>
                <a:latin typeface="Arial" panose="020B0604020202020204" pitchFamily="34" charset="0"/>
              </a:defRPr>
            </a:lvl9pPr>
          </a:lstStyle>
          <a:p>
            <a:pPr>
              <a:lnSpc>
                <a:spcPct val="90000"/>
              </a:lnSpc>
            </a:pPr>
            <a:r>
              <a:rPr lang="it-IT" altLang="it-IT" sz="1350" b="1">
                <a:solidFill>
                  <a:srgbClr val="FFFFFF"/>
                </a:solidFill>
              </a:rPr>
              <a:t> </a:t>
            </a:r>
          </a:p>
        </p:txBody>
      </p:sp>
      <p:sp>
        <p:nvSpPr>
          <p:cNvPr id="15376" name="Rectangle 16">
            <a:extLst>
              <a:ext uri="{FF2B5EF4-FFF2-40B4-BE49-F238E27FC236}">
                <a16:creationId xmlns:a16="http://schemas.microsoft.com/office/drawing/2014/main" id="{658B3352-5E09-4D2B-AEAD-B5C3132DFC1B}"/>
              </a:ext>
            </a:extLst>
          </p:cNvPr>
          <p:cNvSpPr>
            <a:spLocks noChangeArrowheads="1"/>
          </p:cNvSpPr>
          <p:nvPr/>
        </p:nvSpPr>
        <p:spPr bwMode="auto">
          <a:xfrm>
            <a:off x="1504950" y="4979195"/>
            <a:ext cx="216406" cy="27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44" tIns="41672" rIns="83344" bIns="41672">
            <a:spAutoFit/>
          </a:bodyPr>
          <a:lstStyle>
            <a:lvl1pPr defTabSz="1076325">
              <a:defRPr>
                <a:solidFill>
                  <a:schemeClr val="tx1"/>
                </a:solidFill>
                <a:latin typeface="Arial" panose="020B0604020202020204" pitchFamily="34" charset="0"/>
              </a:defRPr>
            </a:lvl1pPr>
            <a:lvl2pPr marL="677863" defTabSz="1076325">
              <a:defRPr>
                <a:solidFill>
                  <a:schemeClr val="tx1"/>
                </a:solidFill>
                <a:latin typeface="Arial" panose="020B0604020202020204" pitchFamily="34" charset="0"/>
              </a:defRPr>
            </a:lvl2pPr>
            <a:lvl3pPr marL="1358900" defTabSz="1076325">
              <a:defRPr>
                <a:solidFill>
                  <a:schemeClr val="tx1"/>
                </a:solidFill>
                <a:latin typeface="Arial" panose="020B0604020202020204" pitchFamily="34" charset="0"/>
              </a:defRPr>
            </a:lvl3pPr>
            <a:lvl4pPr marL="2036763" defTabSz="1076325">
              <a:defRPr>
                <a:solidFill>
                  <a:schemeClr val="tx1"/>
                </a:solidFill>
                <a:latin typeface="Arial" panose="020B0604020202020204" pitchFamily="34" charset="0"/>
              </a:defRPr>
            </a:lvl4pPr>
            <a:lvl5pPr marL="2716213" defTabSz="1076325">
              <a:defRPr>
                <a:solidFill>
                  <a:schemeClr val="tx1"/>
                </a:solidFill>
                <a:latin typeface="Arial" panose="020B0604020202020204" pitchFamily="34" charset="0"/>
              </a:defRPr>
            </a:lvl5pPr>
            <a:lvl6pPr marL="3173413" defTabSz="1076325" fontAlgn="base">
              <a:spcBef>
                <a:spcPct val="0"/>
              </a:spcBef>
              <a:spcAft>
                <a:spcPct val="0"/>
              </a:spcAft>
              <a:defRPr>
                <a:solidFill>
                  <a:schemeClr val="tx1"/>
                </a:solidFill>
                <a:latin typeface="Arial" panose="020B0604020202020204" pitchFamily="34" charset="0"/>
              </a:defRPr>
            </a:lvl6pPr>
            <a:lvl7pPr marL="3630613" defTabSz="1076325" fontAlgn="base">
              <a:spcBef>
                <a:spcPct val="0"/>
              </a:spcBef>
              <a:spcAft>
                <a:spcPct val="0"/>
              </a:spcAft>
              <a:defRPr>
                <a:solidFill>
                  <a:schemeClr val="tx1"/>
                </a:solidFill>
                <a:latin typeface="Arial" panose="020B0604020202020204" pitchFamily="34" charset="0"/>
              </a:defRPr>
            </a:lvl7pPr>
            <a:lvl8pPr marL="4087813" defTabSz="1076325" fontAlgn="base">
              <a:spcBef>
                <a:spcPct val="0"/>
              </a:spcBef>
              <a:spcAft>
                <a:spcPct val="0"/>
              </a:spcAft>
              <a:defRPr>
                <a:solidFill>
                  <a:schemeClr val="tx1"/>
                </a:solidFill>
                <a:latin typeface="Arial" panose="020B0604020202020204" pitchFamily="34" charset="0"/>
              </a:defRPr>
            </a:lvl8pPr>
            <a:lvl9pPr marL="4545013" defTabSz="1076325" fontAlgn="base">
              <a:spcBef>
                <a:spcPct val="0"/>
              </a:spcBef>
              <a:spcAft>
                <a:spcPct val="0"/>
              </a:spcAft>
              <a:defRPr>
                <a:solidFill>
                  <a:schemeClr val="tx1"/>
                </a:solidFill>
                <a:latin typeface="Arial" panose="020B0604020202020204" pitchFamily="34" charset="0"/>
              </a:defRPr>
            </a:lvl9pPr>
          </a:lstStyle>
          <a:p>
            <a:pPr>
              <a:lnSpc>
                <a:spcPct val="90000"/>
              </a:lnSpc>
            </a:pPr>
            <a:r>
              <a:rPr lang="it-IT" altLang="it-IT" sz="1350" b="1">
                <a:solidFill>
                  <a:srgbClr val="FFFFFF"/>
                </a:solidFill>
              </a:rPr>
              <a:t> </a:t>
            </a:r>
          </a:p>
        </p:txBody>
      </p:sp>
      <p:sp>
        <p:nvSpPr>
          <p:cNvPr id="15377" name="Rectangle 17">
            <a:extLst>
              <a:ext uri="{FF2B5EF4-FFF2-40B4-BE49-F238E27FC236}">
                <a16:creationId xmlns:a16="http://schemas.microsoft.com/office/drawing/2014/main" id="{C655573A-2324-41E2-A78E-B1CB27463582}"/>
              </a:ext>
            </a:extLst>
          </p:cNvPr>
          <p:cNvSpPr>
            <a:spLocks noChangeArrowheads="1"/>
          </p:cNvSpPr>
          <p:nvPr/>
        </p:nvSpPr>
        <p:spPr bwMode="auto">
          <a:xfrm>
            <a:off x="1003698" y="3755232"/>
            <a:ext cx="1954863"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Frazione di estrazione</a:t>
            </a:r>
          </a:p>
        </p:txBody>
      </p:sp>
      <p:sp>
        <p:nvSpPr>
          <p:cNvPr id="15378" name="Rectangle 18">
            <a:extLst>
              <a:ext uri="{FF2B5EF4-FFF2-40B4-BE49-F238E27FC236}">
                <a16:creationId xmlns:a16="http://schemas.microsoft.com/office/drawing/2014/main" id="{FA90CC28-EE9D-4AFC-ACB8-F504D24AD457}"/>
              </a:ext>
            </a:extLst>
          </p:cNvPr>
          <p:cNvSpPr>
            <a:spLocks noChangeArrowheads="1"/>
          </p:cNvSpPr>
          <p:nvPr/>
        </p:nvSpPr>
        <p:spPr bwMode="auto">
          <a:xfrm>
            <a:off x="1003697" y="2540795"/>
            <a:ext cx="1387400"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Classificazione</a:t>
            </a:r>
          </a:p>
        </p:txBody>
      </p:sp>
      <p:sp>
        <p:nvSpPr>
          <p:cNvPr id="15379" name="Rectangle 19">
            <a:extLst>
              <a:ext uri="{FF2B5EF4-FFF2-40B4-BE49-F238E27FC236}">
                <a16:creationId xmlns:a16="http://schemas.microsoft.com/office/drawing/2014/main" id="{CDFC527D-FBF7-4E64-884D-8B227A5777B4}"/>
              </a:ext>
            </a:extLst>
          </p:cNvPr>
          <p:cNvSpPr>
            <a:spLocks noChangeArrowheads="1"/>
          </p:cNvSpPr>
          <p:nvPr/>
        </p:nvSpPr>
        <p:spPr bwMode="auto">
          <a:xfrm>
            <a:off x="1003698" y="2826545"/>
            <a:ext cx="666048"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Carica</a:t>
            </a:r>
          </a:p>
        </p:txBody>
      </p:sp>
      <p:sp>
        <p:nvSpPr>
          <p:cNvPr id="15380" name="Rectangle 20">
            <a:extLst>
              <a:ext uri="{FF2B5EF4-FFF2-40B4-BE49-F238E27FC236}">
                <a16:creationId xmlns:a16="http://schemas.microsoft.com/office/drawing/2014/main" id="{E10161E8-4855-49E7-A0AF-0C1E13B653D0}"/>
              </a:ext>
            </a:extLst>
          </p:cNvPr>
          <p:cNvSpPr>
            <a:spLocks noChangeArrowheads="1"/>
          </p:cNvSpPr>
          <p:nvPr/>
        </p:nvSpPr>
        <p:spPr bwMode="auto">
          <a:xfrm>
            <a:off x="1003698" y="3455195"/>
            <a:ext cx="1223893"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Preparazione</a:t>
            </a:r>
          </a:p>
        </p:txBody>
      </p:sp>
      <p:sp>
        <p:nvSpPr>
          <p:cNvPr id="15381" name="Rectangle 21">
            <a:extLst>
              <a:ext uri="{FF2B5EF4-FFF2-40B4-BE49-F238E27FC236}">
                <a16:creationId xmlns:a16="http://schemas.microsoft.com/office/drawing/2014/main" id="{F775F33C-227C-43F0-8AC0-664E3C0B9920}"/>
              </a:ext>
            </a:extLst>
          </p:cNvPr>
          <p:cNvSpPr>
            <a:spLocks noChangeArrowheads="1"/>
          </p:cNvSpPr>
          <p:nvPr/>
        </p:nvSpPr>
        <p:spPr bwMode="auto">
          <a:xfrm>
            <a:off x="1003698" y="4083844"/>
            <a:ext cx="1605408"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Tempo di imaging</a:t>
            </a:r>
          </a:p>
        </p:txBody>
      </p:sp>
      <p:sp>
        <p:nvSpPr>
          <p:cNvPr id="15382" name="Rectangle 22">
            <a:extLst>
              <a:ext uri="{FF2B5EF4-FFF2-40B4-BE49-F238E27FC236}">
                <a16:creationId xmlns:a16="http://schemas.microsoft.com/office/drawing/2014/main" id="{EBBECD9A-1870-4973-8B88-6DF5434E32F4}"/>
              </a:ext>
            </a:extLst>
          </p:cNvPr>
          <p:cNvSpPr>
            <a:spLocks noChangeArrowheads="1"/>
          </p:cNvSpPr>
          <p:nvPr/>
        </p:nvSpPr>
        <p:spPr bwMode="auto">
          <a:xfrm>
            <a:off x="1003698" y="4369595"/>
            <a:ext cx="1435490"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Redistribuzione</a:t>
            </a:r>
          </a:p>
        </p:txBody>
      </p:sp>
      <p:sp>
        <p:nvSpPr>
          <p:cNvPr id="15383" name="Rectangle 23">
            <a:extLst>
              <a:ext uri="{FF2B5EF4-FFF2-40B4-BE49-F238E27FC236}">
                <a16:creationId xmlns:a16="http://schemas.microsoft.com/office/drawing/2014/main" id="{2C8D04E9-0669-40BA-8AA2-1CF852C465D5}"/>
              </a:ext>
            </a:extLst>
          </p:cNvPr>
          <p:cNvSpPr>
            <a:spLocks noChangeArrowheads="1"/>
          </p:cNvSpPr>
          <p:nvPr/>
        </p:nvSpPr>
        <p:spPr bwMode="auto">
          <a:xfrm>
            <a:off x="1003698" y="4655345"/>
            <a:ext cx="714139"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SPECT</a:t>
            </a:r>
          </a:p>
        </p:txBody>
      </p:sp>
      <p:sp>
        <p:nvSpPr>
          <p:cNvPr id="15384" name="Rectangle 24">
            <a:extLst>
              <a:ext uri="{FF2B5EF4-FFF2-40B4-BE49-F238E27FC236}">
                <a16:creationId xmlns:a16="http://schemas.microsoft.com/office/drawing/2014/main" id="{AF895FFB-F52D-4774-B4E4-53EC0D55B3E6}"/>
              </a:ext>
            </a:extLst>
          </p:cNvPr>
          <p:cNvSpPr>
            <a:spLocks noChangeArrowheads="1"/>
          </p:cNvSpPr>
          <p:nvPr/>
        </p:nvSpPr>
        <p:spPr bwMode="auto">
          <a:xfrm>
            <a:off x="1003698" y="4941095"/>
            <a:ext cx="1252748"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Gated SPECT</a:t>
            </a:r>
          </a:p>
        </p:txBody>
      </p:sp>
      <p:sp>
        <p:nvSpPr>
          <p:cNvPr id="15385" name="Rectangle 25">
            <a:extLst>
              <a:ext uri="{FF2B5EF4-FFF2-40B4-BE49-F238E27FC236}">
                <a16:creationId xmlns:a16="http://schemas.microsoft.com/office/drawing/2014/main" id="{9685A080-9AB1-4A72-9330-9455CDAB82CE}"/>
              </a:ext>
            </a:extLst>
          </p:cNvPr>
          <p:cNvSpPr>
            <a:spLocks noChangeArrowheads="1"/>
          </p:cNvSpPr>
          <p:nvPr/>
        </p:nvSpPr>
        <p:spPr bwMode="auto">
          <a:xfrm>
            <a:off x="1003698" y="5283995"/>
            <a:ext cx="964207"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Clearance</a:t>
            </a:r>
          </a:p>
        </p:txBody>
      </p:sp>
      <p:sp>
        <p:nvSpPr>
          <p:cNvPr id="15386" name="Rectangle 26">
            <a:extLst>
              <a:ext uri="{FF2B5EF4-FFF2-40B4-BE49-F238E27FC236}">
                <a16:creationId xmlns:a16="http://schemas.microsoft.com/office/drawing/2014/main" id="{A50C7734-B31C-41E7-BB1A-FA1E495E6344}"/>
              </a:ext>
            </a:extLst>
          </p:cNvPr>
          <p:cNvSpPr>
            <a:spLocks noChangeArrowheads="1"/>
          </p:cNvSpPr>
          <p:nvPr/>
        </p:nvSpPr>
        <p:spPr bwMode="auto">
          <a:xfrm>
            <a:off x="3423047" y="4369595"/>
            <a:ext cx="300564"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Si</a:t>
            </a:r>
          </a:p>
        </p:txBody>
      </p:sp>
      <p:sp>
        <p:nvSpPr>
          <p:cNvPr id="15387" name="Rectangle 27">
            <a:extLst>
              <a:ext uri="{FF2B5EF4-FFF2-40B4-BE49-F238E27FC236}">
                <a16:creationId xmlns:a16="http://schemas.microsoft.com/office/drawing/2014/main" id="{698E9C82-77C8-42B7-903F-67B6B47CA54C}"/>
              </a:ext>
            </a:extLst>
          </p:cNvPr>
          <p:cNvSpPr>
            <a:spLocks noChangeArrowheads="1"/>
          </p:cNvSpPr>
          <p:nvPr/>
        </p:nvSpPr>
        <p:spPr bwMode="auto">
          <a:xfrm>
            <a:off x="3261123" y="3169445"/>
            <a:ext cx="627576"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Attivo</a:t>
            </a:r>
          </a:p>
        </p:txBody>
      </p:sp>
      <p:sp>
        <p:nvSpPr>
          <p:cNvPr id="15388" name="Rectangle 28">
            <a:extLst>
              <a:ext uri="{FF2B5EF4-FFF2-40B4-BE49-F238E27FC236}">
                <a16:creationId xmlns:a16="http://schemas.microsoft.com/office/drawing/2014/main" id="{7D6AEDC8-6883-4D7D-A1EF-9212CD077B76}"/>
              </a:ext>
            </a:extLst>
          </p:cNvPr>
          <p:cNvSpPr>
            <a:spLocks noChangeArrowheads="1"/>
          </p:cNvSpPr>
          <p:nvPr/>
        </p:nvSpPr>
        <p:spPr bwMode="auto">
          <a:xfrm>
            <a:off x="3080149" y="3455195"/>
            <a:ext cx="993061"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Ciclotrone</a:t>
            </a:r>
          </a:p>
        </p:txBody>
      </p:sp>
      <p:sp>
        <p:nvSpPr>
          <p:cNvPr id="15389" name="Rectangle 29">
            <a:extLst>
              <a:ext uri="{FF2B5EF4-FFF2-40B4-BE49-F238E27FC236}">
                <a16:creationId xmlns:a16="http://schemas.microsoft.com/office/drawing/2014/main" id="{DFBE7F40-EC72-497D-97B5-12EA882468B4}"/>
              </a:ext>
            </a:extLst>
          </p:cNvPr>
          <p:cNvSpPr>
            <a:spLocks noChangeArrowheads="1"/>
          </p:cNvSpPr>
          <p:nvPr/>
        </p:nvSpPr>
        <p:spPr bwMode="auto">
          <a:xfrm>
            <a:off x="3423047" y="4655345"/>
            <a:ext cx="300564"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Si</a:t>
            </a:r>
          </a:p>
        </p:txBody>
      </p:sp>
      <p:sp>
        <p:nvSpPr>
          <p:cNvPr id="15390" name="Rectangle 30">
            <a:extLst>
              <a:ext uri="{FF2B5EF4-FFF2-40B4-BE49-F238E27FC236}">
                <a16:creationId xmlns:a16="http://schemas.microsoft.com/office/drawing/2014/main" id="{0734A67D-DC25-45BA-B0ED-AA5FEC1E8CAD}"/>
              </a:ext>
            </a:extLst>
          </p:cNvPr>
          <p:cNvSpPr>
            <a:spLocks noChangeArrowheads="1"/>
          </p:cNvSpPr>
          <p:nvPr/>
        </p:nvSpPr>
        <p:spPr bwMode="auto">
          <a:xfrm>
            <a:off x="5162550" y="4655345"/>
            <a:ext cx="300564"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Si</a:t>
            </a:r>
          </a:p>
        </p:txBody>
      </p:sp>
      <p:sp>
        <p:nvSpPr>
          <p:cNvPr id="15391" name="Rectangle 31">
            <a:extLst>
              <a:ext uri="{FF2B5EF4-FFF2-40B4-BE49-F238E27FC236}">
                <a16:creationId xmlns:a16="http://schemas.microsoft.com/office/drawing/2014/main" id="{760C59AC-2DF9-49E7-8C4D-7A1ED7914553}"/>
              </a:ext>
            </a:extLst>
          </p:cNvPr>
          <p:cNvSpPr>
            <a:spLocks noChangeArrowheads="1"/>
          </p:cNvSpPr>
          <p:nvPr/>
        </p:nvSpPr>
        <p:spPr bwMode="auto">
          <a:xfrm>
            <a:off x="6948488" y="4655344"/>
            <a:ext cx="447675"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spAutoFit/>
          </a:bodyPr>
          <a:lstStyle/>
          <a:p>
            <a:r>
              <a:rPr lang="it-IT" altLang="it-IT" sz="1350" b="1">
                <a:solidFill>
                  <a:srgbClr val="FFFFFF"/>
                </a:solidFill>
                <a:latin typeface="Arial" panose="020B0604020202020204" pitchFamily="34" charset="0"/>
              </a:rPr>
              <a:t>Si</a:t>
            </a:r>
          </a:p>
        </p:txBody>
      </p:sp>
      <p:sp>
        <p:nvSpPr>
          <p:cNvPr id="15392" name="Rectangle 32">
            <a:extLst>
              <a:ext uri="{FF2B5EF4-FFF2-40B4-BE49-F238E27FC236}">
                <a16:creationId xmlns:a16="http://schemas.microsoft.com/office/drawing/2014/main" id="{3EA18BED-F510-495D-8E39-3B3D7F4EF406}"/>
              </a:ext>
            </a:extLst>
          </p:cNvPr>
          <p:cNvSpPr>
            <a:spLocks noChangeArrowheads="1"/>
          </p:cNvSpPr>
          <p:nvPr/>
        </p:nvSpPr>
        <p:spPr bwMode="auto">
          <a:xfrm>
            <a:off x="3127774" y="4941095"/>
            <a:ext cx="896881"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Possibile</a:t>
            </a:r>
          </a:p>
        </p:txBody>
      </p:sp>
      <p:sp>
        <p:nvSpPr>
          <p:cNvPr id="15393" name="Rectangle 33">
            <a:extLst>
              <a:ext uri="{FF2B5EF4-FFF2-40B4-BE49-F238E27FC236}">
                <a16:creationId xmlns:a16="http://schemas.microsoft.com/office/drawing/2014/main" id="{D44D2573-17A7-47FE-82C5-20B08ECF93DB}"/>
              </a:ext>
            </a:extLst>
          </p:cNvPr>
          <p:cNvSpPr>
            <a:spLocks noChangeArrowheads="1"/>
          </p:cNvSpPr>
          <p:nvPr/>
        </p:nvSpPr>
        <p:spPr bwMode="auto">
          <a:xfrm>
            <a:off x="3223023" y="5283995"/>
            <a:ext cx="704521"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Renale</a:t>
            </a:r>
          </a:p>
        </p:txBody>
      </p:sp>
      <p:sp>
        <p:nvSpPr>
          <p:cNvPr id="15394" name="Rectangle 34">
            <a:extLst>
              <a:ext uri="{FF2B5EF4-FFF2-40B4-BE49-F238E27FC236}">
                <a16:creationId xmlns:a16="http://schemas.microsoft.com/office/drawing/2014/main" id="{F345942F-AB95-4D91-8069-CB982F038EF9}"/>
              </a:ext>
            </a:extLst>
          </p:cNvPr>
          <p:cNvSpPr>
            <a:spLocks noChangeArrowheads="1"/>
          </p:cNvSpPr>
          <p:nvPr/>
        </p:nvSpPr>
        <p:spPr bwMode="auto">
          <a:xfrm>
            <a:off x="4938713" y="5283995"/>
            <a:ext cx="752611"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Epatica</a:t>
            </a:r>
          </a:p>
        </p:txBody>
      </p:sp>
      <p:sp>
        <p:nvSpPr>
          <p:cNvPr id="15395" name="Rectangle 35">
            <a:extLst>
              <a:ext uri="{FF2B5EF4-FFF2-40B4-BE49-F238E27FC236}">
                <a16:creationId xmlns:a16="http://schemas.microsoft.com/office/drawing/2014/main" id="{8A888C50-C2DC-4ABA-987B-33189316BD5C}"/>
              </a:ext>
            </a:extLst>
          </p:cNvPr>
          <p:cNvSpPr>
            <a:spLocks noChangeArrowheads="1"/>
          </p:cNvSpPr>
          <p:nvPr/>
        </p:nvSpPr>
        <p:spPr bwMode="auto">
          <a:xfrm>
            <a:off x="6780611" y="5283995"/>
            <a:ext cx="752611"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Epatica</a:t>
            </a:r>
          </a:p>
        </p:txBody>
      </p:sp>
      <p:sp>
        <p:nvSpPr>
          <p:cNvPr id="15396" name="Rectangle 36">
            <a:extLst>
              <a:ext uri="{FF2B5EF4-FFF2-40B4-BE49-F238E27FC236}">
                <a16:creationId xmlns:a16="http://schemas.microsoft.com/office/drawing/2014/main" id="{DF70756F-0D2B-4741-B00B-719BA5D0A9A1}"/>
              </a:ext>
            </a:extLst>
          </p:cNvPr>
          <p:cNvSpPr>
            <a:spLocks noChangeArrowheads="1"/>
          </p:cNvSpPr>
          <p:nvPr/>
        </p:nvSpPr>
        <p:spPr bwMode="auto">
          <a:xfrm>
            <a:off x="3118249" y="2540795"/>
            <a:ext cx="916117"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Elemento</a:t>
            </a:r>
          </a:p>
        </p:txBody>
      </p:sp>
      <p:sp>
        <p:nvSpPr>
          <p:cNvPr id="15397" name="Rectangle 37">
            <a:extLst>
              <a:ext uri="{FF2B5EF4-FFF2-40B4-BE49-F238E27FC236}">
                <a16:creationId xmlns:a16="http://schemas.microsoft.com/office/drawing/2014/main" id="{E57828DA-EF2E-466E-B6A0-53AA86C88230}"/>
              </a:ext>
            </a:extLst>
          </p:cNvPr>
          <p:cNvSpPr>
            <a:spLocks noChangeArrowheads="1"/>
          </p:cNvSpPr>
          <p:nvPr/>
        </p:nvSpPr>
        <p:spPr bwMode="auto">
          <a:xfrm>
            <a:off x="3189686" y="2826545"/>
            <a:ext cx="771847"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Catione</a:t>
            </a:r>
          </a:p>
        </p:txBody>
      </p:sp>
      <p:sp>
        <p:nvSpPr>
          <p:cNvPr id="15398" name="Rectangle 38">
            <a:extLst>
              <a:ext uri="{FF2B5EF4-FFF2-40B4-BE49-F238E27FC236}">
                <a16:creationId xmlns:a16="http://schemas.microsoft.com/office/drawing/2014/main" id="{5824C347-D4F9-4DD2-83FD-08812BA3A85D}"/>
              </a:ext>
            </a:extLst>
          </p:cNvPr>
          <p:cNvSpPr>
            <a:spLocks noChangeArrowheads="1"/>
          </p:cNvSpPr>
          <p:nvPr/>
        </p:nvSpPr>
        <p:spPr bwMode="auto">
          <a:xfrm>
            <a:off x="4886326" y="2540795"/>
            <a:ext cx="858409"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Isonitrile</a:t>
            </a:r>
          </a:p>
        </p:txBody>
      </p:sp>
      <p:sp>
        <p:nvSpPr>
          <p:cNvPr id="15399" name="Rectangle 39">
            <a:extLst>
              <a:ext uri="{FF2B5EF4-FFF2-40B4-BE49-F238E27FC236}">
                <a16:creationId xmlns:a16="http://schemas.microsoft.com/office/drawing/2014/main" id="{E7AFB8D3-D0A4-4CE8-98A2-590F1735E7C7}"/>
              </a:ext>
            </a:extLst>
          </p:cNvPr>
          <p:cNvSpPr>
            <a:spLocks noChangeArrowheads="1"/>
          </p:cNvSpPr>
          <p:nvPr/>
        </p:nvSpPr>
        <p:spPr bwMode="auto">
          <a:xfrm>
            <a:off x="4919664" y="3169445"/>
            <a:ext cx="791083"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Passivo</a:t>
            </a:r>
          </a:p>
        </p:txBody>
      </p:sp>
      <p:sp>
        <p:nvSpPr>
          <p:cNvPr id="15400" name="Rectangle 40">
            <a:extLst>
              <a:ext uri="{FF2B5EF4-FFF2-40B4-BE49-F238E27FC236}">
                <a16:creationId xmlns:a16="http://schemas.microsoft.com/office/drawing/2014/main" id="{790C2D77-8285-46A1-888F-2AA1A105128B}"/>
              </a:ext>
            </a:extLst>
          </p:cNvPr>
          <p:cNvSpPr>
            <a:spLocks noChangeArrowheads="1"/>
          </p:cNvSpPr>
          <p:nvPr/>
        </p:nvSpPr>
        <p:spPr bwMode="auto">
          <a:xfrm>
            <a:off x="5162550" y="4941095"/>
            <a:ext cx="300564"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Si</a:t>
            </a:r>
          </a:p>
        </p:txBody>
      </p:sp>
      <p:sp>
        <p:nvSpPr>
          <p:cNvPr id="15401" name="Rectangle 41">
            <a:extLst>
              <a:ext uri="{FF2B5EF4-FFF2-40B4-BE49-F238E27FC236}">
                <a16:creationId xmlns:a16="http://schemas.microsoft.com/office/drawing/2014/main" id="{76602AF7-B050-458F-A904-354A8F89D7B3}"/>
              </a:ext>
            </a:extLst>
          </p:cNvPr>
          <p:cNvSpPr>
            <a:spLocks noChangeArrowheads="1"/>
          </p:cNvSpPr>
          <p:nvPr/>
        </p:nvSpPr>
        <p:spPr bwMode="auto">
          <a:xfrm>
            <a:off x="6948488" y="4941094"/>
            <a:ext cx="447675"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spAutoFit/>
          </a:bodyPr>
          <a:lstStyle/>
          <a:p>
            <a:r>
              <a:rPr lang="it-IT" altLang="it-IT" sz="1350" b="1">
                <a:solidFill>
                  <a:srgbClr val="FFFFFF"/>
                </a:solidFill>
                <a:latin typeface="Arial" panose="020B0604020202020204" pitchFamily="34" charset="0"/>
              </a:rPr>
              <a:t>Si</a:t>
            </a:r>
          </a:p>
        </p:txBody>
      </p:sp>
      <p:sp>
        <p:nvSpPr>
          <p:cNvPr id="15402" name="Rectangle 42">
            <a:extLst>
              <a:ext uri="{FF2B5EF4-FFF2-40B4-BE49-F238E27FC236}">
                <a16:creationId xmlns:a16="http://schemas.microsoft.com/office/drawing/2014/main" id="{6A88E679-DFCB-4584-A3A5-7534F3909714}"/>
              </a:ext>
            </a:extLst>
          </p:cNvPr>
          <p:cNvSpPr>
            <a:spLocks noChangeArrowheads="1"/>
          </p:cNvSpPr>
          <p:nvPr/>
        </p:nvSpPr>
        <p:spPr bwMode="auto">
          <a:xfrm>
            <a:off x="6761561" y="3169445"/>
            <a:ext cx="791083"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Passivo</a:t>
            </a:r>
          </a:p>
        </p:txBody>
      </p:sp>
      <p:sp>
        <p:nvSpPr>
          <p:cNvPr id="15403" name="Rectangle 43">
            <a:extLst>
              <a:ext uri="{FF2B5EF4-FFF2-40B4-BE49-F238E27FC236}">
                <a16:creationId xmlns:a16="http://schemas.microsoft.com/office/drawing/2014/main" id="{3197619D-58FD-44FB-9215-FE45AEE44891}"/>
              </a:ext>
            </a:extLst>
          </p:cNvPr>
          <p:cNvSpPr>
            <a:spLocks noChangeArrowheads="1"/>
          </p:cNvSpPr>
          <p:nvPr/>
        </p:nvSpPr>
        <p:spPr bwMode="auto">
          <a:xfrm>
            <a:off x="3337322" y="3755232"/>
            <a:ext cx="473688"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0.85</a:t>
            </a:r>
          </a:p>
        </p:txBody>
      </p:sp>
      <p:sp>
        <p:nvSpPr>
          <p:cNvPr id="15404" name="Rectangle 44">
            <a:extLst>
              <a:ext uri="{FF2B5EF4-FFF2-40B4-BE49-F238E27FC236}">
                <a16:creationId xmlns:a16="http://schemas.microsoft.com/office/drawing/2014/main" id="{614D975F-AD72-4C71-8983-B0E294196EE7}"/>
              </a:ext>
            </a:extLst>
          </p:cNvPr>
          <p:cNvSpPr>
            <a:spLocks noChangeArrowheads="1"/>
          </p:cNvSpPr>
          <p:nvPr/>
        </p:nvSpPr>
        <p:spPr bwMode="auto">
          <a:xfrm>
            <a:off x="5076825" y="3755232"/>
            <a:ext cx="473688"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0.40</a:t>
            </a:r>
          </a:p>
        </p:txBody>
      </p:sp>
      <p:sp>
        <p:nvSpPr>
          <p:cNvPr id="15405" name="Rectangle 45">
            <a:extLst>
              <a:ext uri="{FF2B5EF4-FFF2-40B4-BE49-F238E27FC236}">
                <a16:creationId xmlns:a16="http://schemas.microsoft.com/office/drawing/2014/main" id="{B29909BC-822F-4A05-9B1A-782E771EADD4}"/>
              </a:ext>
            </a:extLst>
          </p:cNvPr>
          <p:cNvSpPr>
            <a:spLocks noChangeArrowheads="1"/>
          </p:cNvSpPr>
          <p:nvPr/>
        </p:nvSpPr>
        <p:spPr bwMode="auto">
          <a:xfrm>
            <a:off x="6913960" y="3455195"/>
            <a:ext cx="367890"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Kit</a:t>
            </a:r>
          </a:p>
        </p:txBody>
      </p:sp>
      <p:sp>
        <p:nvSpPr>
          <p:cNvPr id="15406" name="Rectangle 46">
            <a:extLst>
              <a:ext uri="{FF2B5EF4-FFF2-40B4-BE49-F238E27FC236}">
                <a16:creationId xmlns:a16="http://schemas.microsoft.com/office/drawing/2014/main" id="{DC52C42C-2FD4-4C04-B3A0-19EA2C3A969A}"/>
              </a:ext>
            </a:extLst>
          </p:cNvPr>
          <p:cNvSpPr>
            <a:spLocks noChangeArrowheads="1"/>
          </p:cNvSpPr>
          <p:nvPr/>
        </p:nvSpPr>
        <p:spPr bwMode="auto">
          <a:xfrm>
            <a:off x="5129213" y="3455195"/>
            <a:ext cx="367890"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Kit</a:t>
            </a:r>
          </a:p>
        </p:txBody>
      </p:sp>
      <p:sp>
        <p:nvSpPr>
          <p:cNvPr id="15407" name="Rectangle 47">
            <a:extLst>
              <a:ext uri="{FF2B5EF4-FFF2-40B4-BE49-F238E27FC236}">
                <a16:creationId xmlns:a16="http://schemas.microsoft.com/office/drawing/2014/main" id="{2927EA23-5F88-4729-9623-A3217CC6514E}"/>
              </a:ext>
            </a:extLst>
          </p:cNvPr>
          <p:cNvSpPr>
            <a:spLocks noChangeArrowheads="1"/>
          </p:cNvSpPr>
          <p:nvPr/>
        </p:nvSpPr>
        <p:spPr bwMode="auto">
          <a:xfrm>
            <a:off x="6718699" y="2540795"/>
            <a:ext cx="877645"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Difosfina</a:t>
            </a:r>
          </a:p>
        </p:txBody>
      </p:sp>
      <p:sp>
        <p:nvSpPr>
          <p:cNvPr id="15408" name="Rectangle 48">
            <a:extLst>
              <a:ext uri="{FF2B5EF4-FFF2-40B4-BE49-F238E27FC236}">
                <a16:creationId xmlns:a16="http://schemas.microsoft.com/office/drawing/2014/main" id="{08982565-A029-45AC-BFDA-0187A90C03FD}"/>
              </a:ext>
            </a:extLst>
          </p:cNvPr>
          <p:cNvSpPr>
            <a:spLocks noChangeArrowheads="1"/>
          </p:cNvSpPr>
          <p:nvPr/>
        </p:nvSpPr>
        <p:spPr bwMode="auto">
          <a:xfrm>
            <a:off x="6737749" y="4083845"/>
            <a:ext cx="839173"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5-15 min</a:t>
            </a:r>
          </a:p>
        </p:txBody>
      </p:sp>
      <p:sp>
        <p:nvSpPr>
          <p:cNvPr id="15409" name="Rectangle 49">
            <a:extLst>
              <a:ext uri="{FF2B5EF4-FFF2-40B4-BE49-F238E27FC236}">
                <a16:creationId xmlns:a16="http://schemas.microsoft.com/office/drawing/2014/main" id="{C79E676E-0F42-4E5C-A687-047263E757B1}"/>
              </a:ext>
            </a:extLst>
          </p:cNvPr>
          <p:cNvSpPr>
            <a:spLocks noChangeArrowheads="1"/>
          </p:cNvSpPr>
          <p:nvPr/>
        </p:nvSpPr>
        <p:spPr bwMode="auto">
          <a:xfrm>
            <a:off x="4848226" y="4083845"/>
            <a:ext cx="935353"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30-60 min</a:t>
            </a:r>
          </a:p>
        </p:txBody>
      </p:sp>
      <p:sp>
        <p:nvSpPr>
          <p:cNvPr id="15410" name="Rectangle 50">
            <a:extLst>
              <a:ext uri="{FF2B5EF4-FFF2-40B4-BE49-F238E27FC236}">
                <a16:creationId xmlns:a16="http://schemas.microsoft.com/office/drawing/2014/main" id="{30C71726-29E0-4CD0-BE01-8C8CE18EF8B1}"/>
              </a:ext>
            </a:extLst>
          </p:cNvPr>
          <p:cNvSpPr>
            <a:spLocks noChangeArrowheads="1"/>
          </p:cNvSpPr>
          <p:nvPr/>
        </p:nvSpPr>
        <p:spPr bwMode="auto">
          <a:xfrm>
            <a:off x="4929189" y="2826545"/>
            <a:ext cx="771847"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Catione</a:t>
            </a:r>
          </a:p>
        </p:txBody>
      </p:sp>
      <p:sp>
        <p:nvSpPr>
          <p:cNvPr id="15411" name="Rectangle 51">
            <a:extLst>
              <a:ext uri="{FF2B5EF4-FFF2-40B4-BE49-F238E27FC236}">
                <a16:creationId xmlns:a16="http://schemas.microsoft.com/office/drawing/2014/main" id="{49B3F4F2-442A-4AA7-A9E5-AE4F7FE04E83}"/>
              </a:ext>
            </a:extLst>
          </p:cNvPr>
          <p:cNvSpPr>
            <a:spLocks noChangeArrowheads="1"/>
          </p:cNvSpPr>
          <p:nvPr/>
        </p:nvSpPr>
        <p:spPr bwMode="auto">
          <a:xfrm>
            <a:off x="6771086" y="2826545"/>
            <a:ext cx="771847"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Catione</a:t>
            </a:r>
          </a:p>
        </p:txBody>
      </p:sp>
      <p:sp>
        <p:nvSpPr>
          <p:cNvPr id="15412" name="Rectangle 52">
            <a:extLst>
              <a:ext uri="{FF2B5EF4-FFF2-40B4-BE49-F238E27FC236}">
                <a16:creationId xmlns:a16="http://schemas.microsoft.com/office/drawing/2014/main" id="{ECFD75DD-893A-4710-9AC5-5186B1C27499}"/>
              </a:ext>
            </a:extLst>
          </p:cNvPr>
          <p:cNvSpPr>
            <a:spLocks noChangeArrowheads="1"/>
          </p:cNvSpPr>
          <p:nvPr/>
        </p:nvSpPr>
        <p:spPr bwMode="auto">
          <a:xfrm>
            <a:off x="4889897" y="4382691"/>
            <a:ext cx="738188" cy="27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350"/>
          </a:p>
        </p:txBody>
      </p:sp>
      <p:sp>
        <p:nvSpPr>
          <p:cNvPr id="15413" name="Rectangle 53">
            <a:extLst>
              <a:ext uri="{FF2B5EF4-FFF2-40B4-BE49-F238E27FC236}">
                <a16:creationId xmlns:a16="http://schemas.microsoft.com/office/drawing/2014/main" id="{124EDCEA-775C-422A-8C94-4FE60A0E8413}"/>
              </a:ext>
            </a:extLst>
          </p:cNvPr>
          <p:cNvSpPr>
            <a:spLocks noChangeArrowheads="1"/>
          </p:cNvSpPr>
          <p:nvPr/>
        </p:nvSpPr>
        <p:spPr bwMode="auto">
          <a:xfrm>
            <a:off x="6909197" y="4369595"/>
            <a:ext cx="367890"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No</a:t>
            </a:r>
          </a:p>
        </p:txBody>
      </p:sp>
      <p:sp>
        <p:nvSpPr>
          <p:cNvPr id="15414" name="Rectangle 54">
            <a:extLst>
              <a:ext uri="{FF2B5EF4-FFF2-40B4-BE49-F238E27FC236}">
                <a16:creationId xmlns:a16="http://schemas.microsoft.com/office/drawing/2014/main" id="{E890D187-8193-4720-9C12-AD62F5534909}"/>
              </a:ext>
            </a:extLst>
          </p:cNvPr>
          <p:cNvSpPr>
            <a:spLocks noChangeArrowheads="1"/>
          </p:cNvSpPr>
          <p:nvPr/>
        </p:nvSpPr>
        <p:spPr bwMode="auto">
          <a:xfrm>
            <a:off x="6848475" y="3755232"/>
            <a:ext cx="473688"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0.24</a:t>
            </a:r>
          </a:p>
        </p:txBody>
      </p:sp>
      <p:sp>
        <p:nvSpPr>
          <p:cNvPr id="15415" name="Rectangle 55">
            <a:extLst>
              <a:ext uri="{FF2B5EF4-FFF2-40B4-BE49-F238E27FC236}">
                <a16:creationId xmlns:a16="http://schemas.microsoft.com/office/drawing/2014/main" id="{3B29D75F-0B43-44D2-A79B-4352AA2DD1A5}"/>
              </a:ext>
            </a:extLst>
          </p:cNvPr>
          <p:cNvSpPr>
            <a:spLocks noChangeArrowheads="1"/>
          </p:cNvSpPr>
          <p:nvPr/>
        </p:nvSpPr>
        <p:spPr bwMode="auto">
          <a:xfrm>
            <a:off x="5137547" y="4369595"/>
            <a:ext cx="367890"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r>
              <a:rPr lang="it-IT" altLang="it-IT" sz="1350" b="1">
                <a:solidFill>
                  <a:srgbClr val="FFFFFF"/>
                </a:solidFill>
                <a:latin typeface="Arial" panose="020B0604020202020204" pitchFamily="34" charset="0"/>
              </a:rPr>
              <a:t>No</a:t>
            </a:r>
          </a:p>
        </p:txBody>
      </p:sp>
      <p:sp>
        <p:nvSpPr>
          <p:cNvPr id="15416" name="Line 56">
            <a:extLst>
              <a:ext uri="{FF2B5EF4-FFF2-40B4-BE49-F238E27FC236}">
                <a16:creationId xmlns:a16="http://schemas.microsoft.com/office/drawing/2014/main" id="{17091EB3-D9CB-451E-9E5C-FA0E66E26FAA}"/>
              </a:ext>
            </a:extLst>
          </p:cNvPr>
          <p:cNvSpPr>
            <a:spLocks noChangeShapeType="1"/>
          </p:cNvSpPr>
          <p:nvPr/>
        </p:nvSpPr>
        <p:spPr bwMode="auto">
          <a:xfrm>
            <a:off x="832248" y="2057400"/>
            <a:ext cx="7540228" cy="0"/>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0"/>
          </a:p>
        </p:txBody>
      </p:sp>
      <p:sp>
        <p:nvSpPr>
          <p:cNvPr id="15417" name="Line 57">
            <a:extLst>
              <a:ext uri="{FF2B5EF4-FFF2-40B4-BE49-F238E27FC236}">
                <a16:creationId xmlns:a16="http://schemas.microsoft.com/office/drawing/2014/main" id="{E2039C61-F1F6-4DFC-868E-F084E5FD0496}"/>
              </a:ext>
            </a:extLst>
          </p:cNvPr>
          <p:cNvSpPr>
            <a:spLocks noChangeShapeType="1"/>
          </p:cNvSpPr>
          <p:nvPr/>
        </p:nvSpPr>
        <p:spPr bwMode="auto">
          <a:xfrm>
            <a:off x="832248" y="2514600"/>
            <a:ext cx="7540228" cy="0"/>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0"/>
          </a:p>
        </p:txBody>
      </p:sp>
      <p:sp>
        <p:nvSpPr>
          <p:cNvPr id="15418" name="Line 58">
            <a:extLst>
              <a:ext uri="{FF2B5EF4-FFF2-40B4-BE49-F238E27FC236}">
                <a16:creationId xmlns:a16="http://schemas.microsoft.com/office/drawing/2014/main" id="{6A801334-E2D9-4C4C-A6DB-1E3D8F02EC4B}"/>
              </a:ext>
            </a:extLst>
          </p:cNvPr>
          <p:cNvSpPr>
            <a:spLocks noChangeShapeType="1"/>
          </p:cNvSpPr>
          <p:nvPr/>
        </p:nvSpPr>
        <p:spPr bwMode="auto">
          <a:xfrm>
            <a:off x="832248" y="5772150"/>
            <a:ext cx="7540228" cy="0"/>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0"/>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58" name="Rectangle 2">
            <a:extLst>
              <a:ext uri="{FF2B5EF4-FFF2-40B4-BE49-F238E27FC236}">
                <a16:creationId xmlns:a16="http://schemas.microsoft.com/office/drawing/2014/main" id="{CF8DDEF9-DBAB-4F60-9CE4-50180710586F}"/>
              </a:ext>
            </a:extLst>
          </p:cNvPr>
          <p:cNvSpPr>
            <a:spLocks noGrp="1" noChangeArrowheads="1"/>
          </p:cNvSpPr>
          <p:nvPr>
            <p:ph type="title"/>
          </p:nvPr>
        </p:nvSpPr>
        <p:spPr>
          <a:xfrm>
            <a:off x="685800" y="304800"/>
            <a:ext cx="7772400" cy="1143000"/>
          </a:xfrm>
        </p:spPr>
        <p:txBody>
          <a:bodyPr/>
          <a:lstStyle/>
          <a:p>
            <a:r>
              <a:rPr lang="en-US" altLang="it-IT" sz="3600">
                <a:latin typeface="Arial" panose="020B0604020202020204" pitchFamily="34" charset="0"/>
              </a:rPr>
              <a:t>Summed stress score</a:t>
            </a:r>
          </a:p>
        </p:txBody>
      </p:sp>
      <p:sp>
        <p:nvSpPr>
          <p:cNvPr id="1120259" name="Rectangle 3">
            <a:extLst>
              <a:ext uri="{FF2B5EF4-FFF2-40B4-BE49-F238E27FC236}">
                <a16:creationId xmlns:a16="http://schemas.microsoft.com/office/drawing/2014/main" id="{89EF90BD-82D5-49C2-84E1-3B8784679AED}"/>
              </a:ext>
            </a:extLst>
          </p:cNvPr>
          <p:cNvSpPr>
            <a:spLocks noGrp="1" noChangeArrowheads="1"/>
          </p:cNvSpPr>
          <p:nvPr>
            <p:ph type="body" idx="1"/>
          </p:nvPr>
        </p:nvSpPr>
        <p:spPr>
          <a:xfrm>
            <a:off x="685800" y="1676400"/>
            <a:ext cx="7772400" cy="4114800"/>
          </a:xfrm>
        </p:spPr>
        <p:txBody>
          <a:bodyPr>
            <a:normAutofit fontScale="92500" lnSpcReduction="10000"/>
          </a:bodyPr>
          <a:lstStyle/>
          <a:p>
            <a:pPr>
              <a:lnSpc>
                <a:spcPct val="90000"/>
              </a:lnSpc>
              <a:spcBef>
                <a:spcPct val="40000"/>
              </a:spcBef>
              <a:buSzTx/>
            </a:pPr>
            <a:r>
              <a:rPr lang="en-US" altLang="it-IT" sz="2800">
                <a:solidFill>
                  <a:srgbClr val="FF3300"/>
                </a:solidFill>
                <a:latin typeface="Arial" panose="020B0604020202020204" pitchFamily="34" charset="0"/>
              </a:rPr>
              <a:t>Normal</a:t>
            </a:r>
          </a:p>
          <a:p>
            <a:pPr lvl="1">
              <a:lnSpc>
                <a:spcPct val="90000"/>
              </a:lnSpc>
              <a:spcBef>
                <a:spcPct val="40000"/>
              </a:spcBef>
              <a:buSzTx/>
            </a:pPr>
            <a:r>
              <a:rPr lang="en-US" altLang="it-IT" sz="2400">
                <a:latin typeface="Arial" panose="020B0604020202020204" pitchFamily="34" charset="0"/>
              </a:rPr>
              <a:t>SSS ≤3 (0-4% of abnormal myocardium)</a:t>
            </a:r>
          </a:p>
          <a:p>
            <a:pPr>
              <a:lnSpc>
                <a:spcPct val="90000"/>
              </a:lnSpc>
              <a:spcBef>
                <a:spcPct val="40000"/>
              </a:spcBef>
              <a:buSzTx/>
            </a:pPr>
            <a:r>
              <a:rPr lang="en-US" altLang="it-IT" sz="2800">
                <a:solidFill>
                  <a:srgbClr val="FF3300"/>
                </a:solidFill>
                <a:latin typeface="Arial" panose="020B0604020202020204" pitchFamily="34" charset="0"/>
              </a:rPr>
              <a:t>Mildly abnormal</a:t>
            </a:r>
          </a:p>
          <a:p>
            <a:pPr lvl="1">
              <a:lnSpc>
                <a:spcPct val="90000"/>
              </a:lnSpc>
              <a:spcBef>
                <a:spcPct val="40000"/>
              </a:spcBef>
              <a:buSzTx/>
            </a:pPr>
            <a:r>
              <a:rPr lang="en-US" altLang="it-IT" sz="2400">
                <a:latin typeface="Arial" panose="020B0604020202020204" pitchFamily="34" charset="0"/>
              </a:rPr>
              <a:t>SSS 4-7 (5-10% of abnormal myocardium)</a:t>
            </a:r>
          </a:p>
          <a:p>
            <a:pPr>
              <a:lnSpc>
                <a:spcPct val="90000"/>
              </a:lnSpc>
              <a:spcBef>
                <a:spcPct val="40000"/>
              </a:spcBef>
              <a:buSzTx/>
            </a:pPr>
            <a:r>
              <a:rPr lang="en-US" altLang="it-IT" sz="2800">
                <a:solidFill>
                  <a:srgbClr val="FF3300"/>
                </a:solidFill>
                <a:latin typeface="Arial" panose="020B0604020202020204" pitchFamily="34" charset="0"/>
              </a:rPr>
              <a:t>Moderately abnormal</a:t>
            </a:r>
          </a:p>
          <a:p>
            <a:pPr lvl="1">
              <a:lnSpc>
                <a:spcPct val="90000"/>
              </a:lnSpc>
              <a:spcBef>
                <a:spcPct val="40000"/>
              </a:spcBef>
              <a:buSzTx/>
            </a:pPr>
            <a:r>
              <a:rPr lang="en-US" altLang="it-IT" sz="2400">
                <a:latin typeface="Arial" panose="020B0604020202020204" pitchFamily="34" charset="0"/>
              </a:rPr>
              <a:t>SSS 8-10 (11-15% of abnormal myocardium)</a:t>
            </a:r>
          </a:p>
          <a:p>
            <a:pPr>
              <a:lnSpc>
                <a:spcPct val="90000"/>
              </a:lnSpc>
              <a:spcBef>
                <a:spcPct val="40000"/>
              </a:spcBef>
              <a:buSzTx/>
            </a:pPr>
            <a:r>
              <a:rPr lang="en-US" altLang="it-IT" sz="2800">
                <a:solidFill>
                  <a:srgbClr val="FF3300"/>
                </a:solidFill>
                <a:latin typeface="Arial" panose="020B0604020202020204" pitchFamily="34" charset="0"/>
              </a:rPr>
              <a:t>Severely abnormal</a:t>
            </a:r>
          </a:p>
          <a:p>
            <a:pPr lvl="1">
              <a:lnSpc>
                <a:spcPct val="90000"/>
              </a:lnSpc>
              <a:spcBef>
                <a:spcPct val="40000"/>
              </a:spcBef>
              <a:buSzTx/>
            </a:pPr>
            <a:r>
              <a:rPr lang="en-US" altLang="it-IT" sz="2400">
                <a:latin typeface="Arial" panose="020B0604020202020204" pitchFamily="34" charset="0"/>
              </a:rPr>
              <a:t>SSS &gt;10 (≥16% of the abnormal myocardium)</a:t>
            </a:r>
          </a:p>
        </p:txBody>
      </p:sp>
      <p:sp>
        <p:nvSpPr>
          <p:cNvPr id="1120260" name="Line 4">
            <a:extLst>
              <a:ext uri="{FF2B5EF4-FFF2-40B4-BE49-F238E27FC236}">
                <a16:creationId xmlns:a16="http://schemas.microsoft.com/office/drawing/2014/main" id="{129EDC5E-42BF-42B4-820D-FC823800EB0A}"/>
              </a:ext>
            </a:extLst>
          </p:cNvPr>
          <p:cNvSpPr>
            <a:spLocks noChangeShapeType="1"/>
          </p:cNvSpPr>
          <p:nvPr/>
        </p:nvSpPr>
        <p:spPr bwMode="auto">
          <a:xfrm>
            <a:off x="381000" y="12954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2311" name="Picture 7">
            <a:extLst>
              <a:ext uri="{FF2B5EF4-FFF2-40B4-BE49-F238E27FC236}">
                <a16:creationId xmlns:a16="http://schemas.microsoft.com/office/drawing/2014/main" id="{843C0C33-4065-4B02-B9D6-C4B214795953}"/>
              </a:ext>
            </a:extLst>
          </p:cNvPr>
          <p:cNvPicPr>
            <a:picLocks noChangeAspect="1" noChangeArrowheads="1"/>
          </p:cNvPicPr>
          <p:nvPr>
            <p:ph idx="1"/>
          </p:nvPr>
        </p:nvPicPr>
        <p:blipFill>
          <a:blip>
            <a:extLst>
              <a:ext uri="{28A0092B-C50C-407E-A947-70E740481C1C}">
                <a14:useLocalDpi xmlns:a14="http://schemas.microsoft.com/office/drawing/2010/main" val="0"/>
              </a:ext>
            </a:extLst>
          </a:blip>
          <a:srcRect/>
          <a:stretch>
            <a:fillRect/>
          </a:stretch>
        </p:blipFill>
        <p:spPr>
          <a:xfrm>
            <a:off x="685800" y="2133600"/>
            <a:ext cx="7772400" cy="2517775"/>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122312" name="Rectangle 8">
            <a:extLst>
              <a:ext uri="{FF2B5EF4-FFF2-40B4-BE49-F238E27FC236}">
                <a16:creationId xmlns:a16="http://schemas.microsoft.com/office/drawing/2014/main" id="{F7D803EE-8A25-44F6-9994-A779710D9B31}"/>
              </a:ext>
            </a:extLst>
          </p:cNvPr>
          <p:cNvSpPr>
            <a:spLocks noGrp="1" noChangeArrowheads="1"/>
          </p:cNvSpPr>
          <p:nvPr>
            <p:ph type="title"/>
          </p:nvPr>
        </p:nvSpPr>
        <p:spPr>
          <a:noFill/>
          <a:ln/>
        </p:spPr>
        <p:txBody>
          <a:bodyPr>
            <a:normAutofit fontScale="90000"/>
          </a:bodyPr>
          <a:lstStyle/>
          <a:p>
            <a:r>
              <a:rPr lang="it-IT" altLang="it-IT" sz="3200">
                <a:latin typeface="Arial" panose="020B0604020202020204" pitchFamily="34" charset="0"/>
              </a:rPr>
              <a:t>Reproducibility of quantitative analysis of cardiac SPECT imaging</a:t>
            </a:r>
          </a:p>
        </p:txBody>
      </p:sp>
      <p:sp>
        <p:nvSpPr>
          <p:cNvPr id="1122313" name="Line 9">
            <a:extLst>
              <a:ext uri="{FF2B5EF4-FFF2-40B4-BE49-F238E27FC236}">
                <a16:creationId xmlns:a16="http://schemas.microsoft.com/office/drawing/2014/main" id="{998DB30C-8E86-4283-BBA5-1130EE663D2F}"/>
              </a:ext>
            </a:extLst>
          </p:cNvPr>
          <p:cNvSpPr>
            <a:spLocks noChangeShapeType="1"/>
          </p:cNvSpPr>
          <p:nvPr/>
        </p:nvSpPr>
        <p:spPr bwMode="auto">
          <a:xfrm>
            <a:off x="381000" y="18288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22314" name="Rectangle 10">
            <a:extLst>
              <a:ext uri="{FF2B5EF4-FFF2-40B4-BE49-F238E27FC236}">
                <a16:creationId xmlns:a16="http://schemas.microsoft.com/office/drawing/2014/main" id="{A30CB928-BDC4-49DB-8764-6431DD9711D0}"/>
              </a:ext>
            </a:extLst>
          </p:cNvPr>
          <p:cNvSpPr>
            <a:spLocks noChangeArrowheads="1"/>
          </p:cNvSpPr>
          <p:nvPr/>
        </p:nvSpPr>
        <p:spPr bwMode="auto">
          <a:xfrm>
            <a:off x="3141663" y="5351463"/>
            <a:ext cx="2868612" cy="30162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r>
              <a:rPr lang="it-IT" altLang="it-IT" sz="1400">
                <a:latin typeface="Arial" panose="020B0604020202020204" pitchFamily="34" charset="0"/>
              </a:rPr>
              <a:t>Acampa et al. J Nucl Cardiol 2000</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8450" name="Object 1026">
            <a:extLst>
              <a:ext uri="{FF2B5EF4-FFF2-40B4-BE49-F238E27FC236}">
                <a16:creationId xmlns:a16="http://schemas.microsoft.com/office/drawing/2014/main" id="{066639C3-25A4-4606-B803-3630C83A98FB}"/>
              </a:ext>
            </a:extLst>
          </p:cNvPr>
          <p:cNvGraphicFramePr>
            <a:graphicFrameLocks noChangeAspect="1"/>
          </p:cNvGraphicFramePr>
          <p:nvPr>
            <p:ph type="chart" idx="1"/>
          </p:nvPr>
        </p:nvGraphicFramePr>
        <p:xfrm>
          <a:off x="685800" y="1981200"/>
          <a:ext cx="7770813" cy="4113213"/>
        </p:xfrm>
        <a:graphic>
          <a:graphicData uri="http://schemas.openxmlformats.org/presentationml/2006/ole">
            <mc:AlternateContent xmlns:mc="http://schemas.openxmlformats.org/markup-compatibility/2006">
              <mc:Choice xmlns:v="urn:schemas-microsoft-com:vml" Requires="v">
                <p:oleObj spid="_x0000_s1027" name="Grafico" r:id="rId3" imgW="19431518" imgH="10287000" progId="MSGraph.Chart.8">
                  <p:embed followColorScheme="full"/>
                </p:oleObj>
              </mc:Choice>
              <mc:Fallback>
                <p:oleObj name="Grafico" r:id="rId3" imgW="19431518" imgH="10287000" progId="MSGraph.Chart.8">
                  <p:embed followColorScheme="full"/>
                  <p:pic>
                    <p:nvPicPr>
                      <p:cNvPr id="1128450" name="Object 1026">
                        <a:extLst>
                          <a:ext uri="{FF2B5EF4-FFF2-40B4-BE49-F238E27FC236}">
                            <a16:creationId xmlns:a16="http://schemas.microsoft.com/office/drawing/2014/main" id="{066639C3-25A4-4606-B803-3630C83A98FB}"/>
                          </a:ext>
                        </a:extLst>
                      </p:cNvPr>
                      <p:cNvPicPr>
                        <a:picLocks noChangeAspect="1" noChangeArrowheads="1"/>
                      </p:cNvPicPr>
                      <p:nvPr/>
                    </p:nvPicPr>
                    <p:blipFill>
                      <a:blip r:embed="rId4"/>
                      <a:srcRect/>
                      <a:stretch>
                        <a:fillRect/>
                      </a:stretch>
                    </p:blipFill>
                    <p:spPr bwMode="auto">
                      <a:xfrm>
                        <a:off x="685800" y="1981200"/>
                        <a:ext cx="7770813" cy="4113213"/>
                      </a:xfrm>
                      <a:prstGeom prst="rect">
                        <a:avLst/>
                      </a:prstGeom>
                    </p:spPr>
                  </p:pic>
                </p:oleObj>
              </mc:Fallback>
            </mc:AlternateContent>
          </a:graphicData>
        </a:graphic>
      </p:graphicFrame>
      <p:sp>
        <p:nvSpPr>
          <p:cNvPr id="1128451" name="Rectangle 1027">
            <a:extLst>
              <a:ext uri="{FF2B5EF4-FFF2-40B4-BE49-F238E27FC236}">
                <a16:creationId xmlns:a16="http://schemas.microsoft.com/office/drawing/2014/main" id="{CF39C5E7-F745-4D92-ABD2-239721931D94}"/>
              </a:ext>
            </a:extLst>
          </p:cNvPr>
          <p:cNvSpPr>
            <a:spLocks noGrp="1" noChangeArrowheads="1"/>
          </p:cNvSpPr>
          <p:nvPr>
            <p:ph type="title"/>
          </p:nvPr>
        </p:nvSpPr>
        <p:spPr>
          <a:noFill/>
          <a:ln/>
        </p:spPr>
        <p:txBody>
          <a:bodyPr>
            <a:normAutofit fontScale="90000"/>
          </a:bodyPr>
          <a:lstStyle/>
          <a:p>
            <a:r>
              <a:rPr lang="it-IT" altLang="it-IT" sz="2400">
                <a:latin typeface="Arial" panose="020B0604020202020204" pitchFamily="34" charset="0"/>
              </a:rPr>
              <a:t>Myocardial perfusion imaging</a:t>
            </a:r>
            <a:br>
              <a:rPr lang="it-IT" altLang="it-IT" sz="2400">
                <a:latin typeface="Arial" panose="020B0604020202020204" pitchFamily="34" charset="0"/>
              </a:rPr>
            </a:br>
            <a:br>
              <a:rPr lang="it-IT" altLang="it-IT" sz="1800">
                <a:latin typeface="Arial" panose="020B0604020202020204" pitchFamily="34" charset="0"/>
              </a:rPr>
            </a:br>
            <a:r>
              <a:rPr lang="it-IT" altLang="it-IT" sz="2400">
                <a:latin typeface="Arial" panose="020B0604020202020204" pitchFamily="34" charset="0"/>
              </a:rPr>
              <a:t> </a:t>
            </a:r>
            <a:r>
              <a:rPr lang="it-IT" altLang="it-IT" sz="1800">
                <a:solidFill>
                  <a:schemeClr val="tx1"/>
                </a:solidFill>
                <a:latin typeface="Arial" panose="020B0604020202020204" pitchFamily="34" charset="0"/>
              </a:rPr>
              <a:t>Agreement in interpretation between core laboratory and individual investigators in a multicenter trial</a:t>
            </a:r>
            <a:endParaRPr lang="it-IT" altLang="it-IT" sz="2400">
              <a:latin typeface="Arial" panose="020B0604020202020204" pitchFamily="34" charset="0"/>
            </a:endParaRPr>
          </a:p>
        </p:txBody>
      </p:sp>
      <p:sp>
        <p:nvSpPr>
          <p:cNvPr id="1128452" name="Line 1028">
            <a:extLst>
              <a:ext uri="{FF2B5EF4-FFF2-40B4-BE49-F238E27FC236}">
                <a16:creationId xmlns:a16="http://schemas.microsoft.com/office/drawing/2014/main" id="{BBEF7B2B-63C2-437B-80C1-4B771F3173C9}"/>
              </a:ext>
            </a:extLst>
          </p:cNvPr>
          <p:cNvSpPr>
            <a:spLocks noChangeShapeType="1"/>
          </p:cNvSpPr>
          <p:nvPr/>
        </p:nvSpPr>
        <p:spPr bwMode="auto">
          <a:xfrm>
            <a:off x="381000" y="10668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
            <a:extLst>
              <a:ext uri="{FF2B5EF4-FFF2-40B4-BE49-F238E27FC236}">
                <a16:creationId xmlns:a16="http://schemas.microsoft.com/office/drawing/2014/main" id="{E3A18CDB-0EAB-429C-97DA-EA84C01EF51E}"/>
              </a:ext>
            </a:extLst>
          </p:cNvPr>
          <p:cNvSpPr>
            <a:spLocks noGrp="1" noChangeArrowheads="1"/>
          </p:cNvSpPr>
          <p:nvPr>
            <p:ph type="title"/>
          </p:nvPr>
        </p:nvSpPr>
        <p:spPr/>
        <p:txBody>
          <a:bodyPr/>
          <a:lstStyle/>
          <a:p>
            <a:r>
              <a:rPr lang="it-IT" altLang="it-IT" sz="3600">
                <a:latin typeface="Arial" panose="020B0604020202020204" pitchFamily="34" charset="0"/>
              </a:rPr>
              <a:t>Perfusion defects</a:t>
            </a:r>
          </a:p>
        </p:txBody>
      </p:sp>
      <p:sp>
        <p:nvSpPr>
          <p:cNvPr id="1080323" name="Rectangle 3">
            <a:extLst>
              <a:ext uri="{FF2B5EF4-FFF2-40B4-BE49-F238E27FC236}">
                <a16:creationId xmlns:a16="http://schemas.microsoft.com/office/drawing/2014/main" id="{7DAC3ACF-32D8-4073-9C57-5C27D040D87A}"/>
              </a:ext>
            </a:extLst>
          </p:cNvPr>
          <p:cNvSpPr>
            <a:spLocks noGrp="1" noChangeArrowheads="1"/>
          </p:cNvSpPr>
          <p:nvPr>
            <p:ph type="body" idx="1"/>
          </p:nvPr>
        </p:nvSpPr>
        <p:spPr/>
        <p:txBody>
          <a:bodyPr/>
          <a:lstStyle/>
          <a:p>
            <a:pPr>
              <a:lnSpc>
                <a:spcPct val="90000"/>
              </a:lnSpc>
              <a:spcBef>
                <a:spcPct val="50000"/>
              </a:spcBef>
              <a:buFontTx/>
              <a:buNone/>
            </a:pPr>
            <a:r>
              <a:rPr lang="it-IT" altLang="it-IT" sz="2800">
                <a:solidFill>
                  <a:schemeClr val="tx2"/>
                </a:solidFill>
                <a:latin typeface="Arial" panose="020B0604020202020204" pitchFamily="34" charset="0"/>
              </a:rPr>
              <a:t>Coronary artery supply and SPECT images</a:t>
            </a:r>
            <a:endParaRPr lang="it-IT" altLang="it-IT" sz="2400">
              <a:latin typeface="Arial" panose="020B0604020202020204" pitchFamily="34" charset="0"/>
            </a:endParaRPr>
          </a:p>
          <a:p>
            <a:pPr>
              <a:lnSpc>
                <a:spcPct val="90000"/>
              </a:lnSpc>
              <a:spcBef>
                <a:spcPct val="50000"/>
              </a:spcBef>
            </a:pPr>
            <a:r>
              <a:rPr lang="it-IT" altLang="it-IT" sz="2400">
                <a:latin typeface="Arial" panose="020B0604020202020204" pitchFamily="34" charset="0"/>
              </a:rPr>
              <a:t>Some quantitative analysis programs assign myocardial segments to a specific vascular territory</a:t>
            </a:r>
          </a:p>
          <a:p>
            <a:pPr>
              <a:lnSpc>
                <a:spcPct val="90000"/>
              </a:lnSpc>
              <a:spcBef>
                <a:spcPct val="50000"/>
              </a:spcBef>
            </a:pPr>
            <a:r>
              <a:rPr lang="it-IT" altLang="it-IT" sz="2400">
                <a:latin typeface="Arial" panose="020B0604020202020204" pitchFamily="34" charset="0"/>
              </a:rPr>
              <a:t>There is a large inter-individual variability in the territories subtended by the three main coronary arteries and their branches</a:t>
            </a:r>
          </a:p>
          <a:p>
            <a:pPr>
              <a:lnSpc>
                <a:spcPct val="90000"/>
              </a:lnSpc>
              <a:spcBef>
                <a:spcPct val="50000"/>
              </a:spcBef>
            </a:pPr>
            <a:r>
              <a:rPr lang="it-IT" altLang="it-IT" sz="2400">
                <a:latin typeface="Arial" panose="020B0604020202020204" pitchFamily="34" charset="0"/>
              </a:rPr>
              <a:t>Programs that allow matching of the angiographic and perfusion data within one person are not commercially available yet</a:t>
            </a:r>
          </a:p>
        </p:txBody>
      </p:sp>
      <p:sp>
        <p:nvSpPr>
          <p:cNvPr id="1080324" name="Line 4">
            <a:extLst>
              <a:ext uri="{FF2B5EF4-FFF2-40B4-BE49-F238E27FC236}">
                <a16:creationId xmlns:a16="http://schemas.microsoft.com/office/drawing/2014/main" id="{93270259-4061-436A-BAA6-4A0155397345}"/>
              </a:ext>
            </a:extLst>
          </p:cNvPr>
          <p:cNvSpPr>
            <a:spLocks noChangeShapeType="1"/>
          </p:cNvSpPr>
          <p:nvPr/>
        </p:nvSpPr>
        <p:spPr bwMode="auto">
          <a:xfrm>
            <a:off x="381000" y="15240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6" name="Rectangle 2">
            <a:extLst>
              <a:ext uri="{FF2B5EF4-FFF2-40B4-BE49-F238E27FC236}">
                <a16:creationId xmlns:a16="http://schemas.microsoft.com/office/drawing/2014/main" id="{0BE7D9A2-851D-4EEA-9A64-11B6B4C08DE9}"/>
              </a:ext>
            </a:extLst>
          </p:cNvPr>
          <p:cNvSpPr>
            <a:spLocks noGrp="1" noChangeArrowheads="1"/>
          </p:cNvSpPr>
          <p:nvPr>
            <p:ph type="title"/>
          </p:nvPr>
        </p:nvSpPr>
        <p:spPr>
          <a:xfrm>
            <a:off x="685800" y="152400"/>
            <a:ext cx="7772400" cy="1143000"/>
          </a:xfrm>
        </p:spPr>
        <p:txBody>
          <a:bodyPr/>
          <a:lstStyle/>
          <a:p>
            <a:r>
              <a:rPr lang="it-IT" altLang="it-IT" sz="3600">
                <a:latin typeface="Arial" panose="020B0604020202020204" pitchFamily="34" charset="0"/>
              </a:rPr>
              <a:t>Coronary Artery Territories</a:t>
            </a:r>
          </a:p>
        </p:txBody>
      </p:sp>
      <p:pic>
        <p:nvPicPr>
          <p:cNvPr id="1096708" name="Picture 4">
            <a:extLst>
              <a:ext uri="{FF2B5EF4-FFF2-40B4-BE49-F238E27FC236}">
                <a16:creationId xmlns:a16="http://schemas.microsoft.com/office/drawing/2014/main" id="{DB4DF354-0EB8-4002-A4FC-901C6F00A8AF}"/>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25538" y="1552575"/>
            <a:ext cx="6891337" cy="4086225"/>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096709" name="Line 5">
            <a:extLst>
              <a:ext uri="{FF2B5EF4-FFF2-40B4-BE49-F238E27FC236}">
                <a16:creationId xmlns:a16="http://schemas.microsoft.com/office/drawing/2014/main" id="{00F9B96E-89B9-4127-8BCC-ED4A85427919}"/>
              </a:ext>
            </a:extLst>
          </p:cNvPr>
          <p:cNvSpPr>
            <a:spLocks noChangeShapeType="1"/>
          </p:cNvSpPr>
          <p:nvPr/>
        </p:nvSpPr>
        <p:spPr bwMode="auto">
          <a:xfrm>
            <a:off x="381000" y="10668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96710" name="Rectangle 6">
            <a:extLst>
              <a:ext uri="{FF2B5EF4-FFF2-40B4-BE49-F238E27FC236}">
                <a16:creationId xmlns:a16="http://schemas.microsoft.com/office/drawing/2014/main" id="{F6FA2E36-F1AB-489E-A7C2-B07D218301C5}"/>
              </a:ext>
            </a:extLst>
          </p:cNvPr>
          <p:cNvSpPr>
            <a:spLocks noChangeArrowheads="1"/>
          </p:cNvSpPr>
          <p:nvPr/>
        </p:nvSpPr>
        <p:spPr bwMode="auto">
          <a:xfrm>
            <a:off x="2797175" y="5943600"/>
            <a:ext cx="35544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r>
              <a:rPr lang="en-US" altLang="it-IT" sz="1400">
                <a:latin typeface="Arial" panose="020B0604020202020204" pitchFamily="34" charset="0"/>
              </a:rPr>
              <a:t>AHA Scientific Statement. </a:t>
            </a:r>
            <a:r>
              <a:rPr lang="en-US" altLang="it-IT" sz="1400" i="1">
                <a:latin typeface="Arial" panose="020B0604020202020204" pitchFamily="34" charset="0"/>
              </a:rPr>
              <a:t>Circulation </a:t>
            </a:r>
            <a:r>
              <a:rPr lang="en-US" altLang="it-IT" sz="1400">
                <a:latin typeface="Arial" panose="020B0604020202020204" pitchFamily="34" charset="0"/>
              </a:rPr>
              <a:t>2002</a:t>
            </a:r>
            <a:endParaRPr lang="it-IT" altLang="it-IT" sz="1400">
              <a:latin typeface="Arial" panose="020B060402020202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Rectangle 2">
            <a:extLst>
              <a:ext uri="{FF2B5EF4-FFF2-40B4-BE49-F238E27FC236}">
                <a16:creationId xmlns:a16="http://schemas.microsoft.com/office/drawing/2014/main" id="{D5136FE5-F685-408F-83F6-D4918BD1041A}"/>
              </a:ext>
            </a:extLst>
          </p:cNvPr>
          <p:cNvSpPr>
            <a:spLocks noGrp="1" noChangeArrowheads="1"/>
          </p:cNvSpPr>
          <p:nvPr>
            <p:ph type="title"/>
          </p:nvPr>
        </p:nvSpPr>
        <p:spPr/>
        <p:txBody>
          <a:bodyPr/>
          <a:lstStyle/>
          <a:p>
            <a:r>
              <a:rPr lang="it-IT" altLang="it-IT" sz="3600">
                <a:latin typeface="Arial" panose="020B0604020202020204" pitchFamily="34" charset="0"/>
              </a:rPr>
              <a:t>Perfusion defects</a:t>
            </a:r>
          </a:p>
        </p:txBody>
      </p:sp>
      <p:sp>
        <p:nvSpPr>
          <p:cNvPr id="1082371" name="Rectangle 3">
            <a:extLst>
              <a:ext uri="{FF2B5EF4-FFF2-40B4-BE49-F238E27FC236}">
                <a16:creationId xmlns:a16="http://schemas.microsoft.com/office/drawing/2014/main" id="{A55EC6B2-CE7E-41AC-9224-A3E893F47EF6}"/>
              </a:ext>
            </a:extLst>
          </p:cNvPr>
          <p:cNvSpPr>
            <a:spLocks noGrp="1" noChangeArrowheads="1"/>
          </p:cNvSpPr>
          <p:nvPr>
            <p:ph type="body" idx="1"/>
          </p:nvPr>
        </p:nvSpPr>
        <p:spPr/>
        <p:txBody>
          <a:bodyPr/>
          <a:lstStyle/>
          <a:p>
            <a:pPr>
              <a:lnSpc>
                <a:spcPct val="90000"/>
              </a:lnSpc>
              <a:spcBef>
                <a:spcPct val="100000"/>
              </a:spcBef>
              <a:buFontTx/>
              <a:buNone/>
            </a:pPr>
            <a:r>
              <a:rPr lang="it-IT" altLang="it-IT" sz="2400">
                <a:latin typeface="Arial" panose="020B0604020202020204" pitchFamily="34" charset="0"/>
              </a:rPr>
              <a:t>	</a:t>
            </a:r>
            <a:r>
              <a:rPr lang="it-IT" altLang="it-IT" sz="2800">
                <a:solidFill>
                  <a:schemeClr val="tx2"/>
                </a:solidFill>
                <a:latin typeface="Arial" panose="020B0604020202020204" pitchFamily="34" charset="0"/>
              </a:rPr>
              <a:t>Pixel and voxel based models (polar maps and 3-D analysis )</a:t>
            </a:r>
            <a:endParaRPr lang="it-IT" altLang="it-IT" sz="2400">
              <a:latin typeface="Arial" panose="020B0604020202020204" pitchFamily="34" charset="0"/>
            </a:endParaRPr>
          </a:p>
          <a:p>
            <a:pPr>
              <a:lnSpc>
                <a:spcPct val="90000"/>
              </a:lnSpc>
              <a:spcBef>
                <a:spcPct val="100000"/>
              </a:spcBef>
            </a:pPr>
            <a:r>
              <a:rPr lang="it-IT" altLang="it-IT" sz="2400">
                <a:latin typeface="Arial" panose="020B0604020202020204" pitchFamily="34" charset="0"/>
              </a:rPr>
              <a:t>Quantitative analysis performed on pixels (or voxels) with relative count values below reference limits (highlighted as black-outs)</a:t>
            </a:r>
          </a:p>
          <a:p>
            <a:pPr>
              <a:lnSpc>
                <a:spcPct val="90000"/>
              </a:lnSpc>
              <a:spcBef>
                <a:spcPct val="100000"/>
              </a:spcBef>
            </a:pPr>
            <a:r>
              <a:rPr lang="it-IT" altLang="it-IT" sz="2400">
                <a:latin typeface="Arial" panose="020B0604020202020204" pitchFamily="34" charset="0"/>
              </a:rPr>
              <a:t>Nnumber of pixels (or voxels) in the vascular territories are calculated to quantify the extent of perfusion defects</a:t>
            </a:r>
          </a:p>
        </p:txBody>
      </p:sp>
      <p:sp>
        <p:nvSpPr>
          <p:cNvPr id="1082372" name="Line 4">
            <a:extLst>
              <a:ext uri="{FF2B5EF4-FFF2-40B4-BE49-F238E27FC236}">
                <a16:creationId xmlns:a16="http://schemas.microsoft.com/office/drawing/2014/main" id="{AA4A7C39-873E-4371-833E-FC3F2AA86E97}"/>
              </a:ext>
            </a:extLst>
          </p:cNvPr>
          <p:cNvSpPr>
            <a:spLocks noChangeShapeType="1"/>
          </p:cNvSpPr>
          <p:nvPr/>
        </p:nvSpPr>
        <p:spPr bwMode="auto">
          <a:xfrm>
            <a:off x="381000" y="15240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30" name="Rectangle 2">
            <a:extLst>
              <a:ext uri="{FF2B5EF4-FFF2-40B4-BE49-F238E27FC236}">
                <a16:creationId xmlns:a16="http://schemas.microsoft.com/office/drawing/2014/main" id="{3398095F-898B-4043-AA5E-E0D5BF04DFA8}"/>
              </a:ext>
            </a:extLst>
          </p:cNvPr>
          <p:cNvSpPr>
            <a:spLocks noGrp="1" noChangeArrowheads="1"/>
          </p:cNvSpPr>
          <p:nvPr>
            <p:ph type="title"/>
          </p:nvPr>
        </p:nvSpPr>
        <p:spPr>
          <a:xfrm>
            <a:off x="685800" y="152400"/>
            <a:ext cx="7772400" cy="1143000"/>
          </a:xfrm>
        </p:spPr>
        <p:txBody>
          <a:bodyPr/>
          <a:lstStyle/>
          <a:p>
            <a:pPr>
              <a:lnSpc>
                <a:spcPct val="90000"/>
              </a:lnSpc>
            </a:pPr>
            <a:r>
              <a:rPr lang="it-IT" altLang="it-IT" sz="2400">
                <a:latin typeface="Arial" panose="020B0604020202020204" pitchFamily="34" charset="0"/>
              </a:rPr>
              <a:t>Sestamibi stress–rest myocardial perfusion SPECT</a:t>
            </a:r>
            <a:br>
              <a:rPr lang="it-IT" altLang="it-IT" sz="2400">
                <a:latin typeface="Arial" panose="020B0604020202020204" pitchFamily="34" charset="0"/>
              </a:rPr>
            </a:br>
            <a:br>
              <a:rPr lang="it-IT" altLang="it-IT" sz="2400">
                <a:latin typeface="Arial" panose="020B0604020202020204" pitchFamily="34" charset="0"/>
              </a:rPr>
            </a:br>
            <a:r>
              <a:rPr lang="it-IT" altLang="it-IT" sz="2400">
                <a:latin typeface="Arial" panose="020B0604020202020204" pitchFamily="34" charset="0"/>
              </a:rPr>
              <a:t> </a:t>
            </a:r>
            <a:r>
              <a:rPr lang="en-US" altLang="it-IT" sz="1800">
                <a:solidFill>
                  <a:schemeClr val="tx1"/>
                </a:solidFill>
                <a:latin typeface="Arial" panose="020B0604020202020204" pitchFamily="34" charset="0"/>
              </a:rPr>
              <a:t>4D-MSPECT (University of Michigan)</a:t>
            </a:r>
            <a:endParaRPr lang="it-IT" altLang="it-IT" sz="2800">
              <a:latin typeface="Arial" panose="020B0604020202020204" pitchFamily="34" charset="0"/>
            </a:endParaRPr>
          </a:p>
        </p:txBody>
      </p:sp>
      <p:pic>
        <p:nvPicPr>
          <p:cNvPr id="1097732" name="Picture 4">
            <a:extLst>
              <a:ext uri="{FF2B5EF4-FFF2-40B4-BE49-F238E27FC236}">
                <a16:creationId xmlns:a16="http://schemas.microsoft.com/office/drawing/2014/main" id="{D33EFE73-F2B7-4EC6-A9CC-7F1C078F68BA}"/>
              </a:ext>
            </a:extLst>
          </p:cNvPr>
          <p:cNvPicPr>
            <a:picLocks noChangeAspect="1" noChangeArrowheads="1"/>
          </p:cNvPicPr>
          <p:nvPr>
            <p:ph idx="1"/>
          </p:nvPr>
        </p:nvPicPr>
        <p:blipFill>
          <a:blip r:embed="rId3">
            <a:lum contrast="10000"/>
            <a:extLst>
              <a:ext uri="{28A0092B-C50C-407E-A947-70E740481C1C}">
                <a14:useLocalDpi xmlns:a14="http://schemas.microsoft.com/office/drawing/2010/main" val="0"/>
              </a:ext>
            </a:extLst>
          </a:blip>
          <a:srcRect/>
          <a:stretch>
            <a:fillRect/>
          </a:stretch>
        </p:blipFill>
        <p:spPr>
          <a:xfrm>
            <a:off x="1123950" y="1295400"/>
            <a:ext cx="6896100" cy="5010150"/>
          </a:xfrm>
          <a:noFill/>
          <a:ln w="12700" cap="flat">
            <a:solidFill>
              <a:schemeClr val="tx1"/>
            </a:solidFill>
            <a:miter lim="800000"/>
            <a:headEnd/>
            <a:tailEnd/>
          </a:ln>
        </p:spPr>
      </p:pic>
      <p:sp>
        <p:nvSpPr>
          <p:cNvPr id="1097733" name="Line 5">
            <a:extLst>
              <a:ext uri="{FF2B5EF4-FFF2-40B4-BE49-F238E27FC236}">
                <a16:creationId xmlns:a16="http://schemas.microsoft.com/office/drawing/2014/main" id="{82E299C6-BC96-4B9C-A2C4-A0B621D1133C}"/>
              </a:ext>
            </a:extLst>
          </p:cNvPr>
          <p:cNvSpPr>
            <a:spLocks noChangeShapeType="1"/>
          </p:cNvSpPr>
          <p:nvPr/>
        </p:nvSpPr>
        <p:spPr bwMode="auto">
          <a:xfrm>
            <a:off x="381000" y="6858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97734" name="Text Box 6">
            <a:extLst>
              <a:ext uri="{FF2B5EF4-FFF2-40B4-BE49-F238E27FC236}">
                <a16:creationId xmlns:a16="http://schemas.microsoft.com/office/drawing/2014/main" id="{27B2804B-998E-4FA6-BB9B-DDC0E343EACE}"/>
              </a:ext>
            </a:extLst>
          </p:cNvPr>
          <p:cNvSpPr txBox="1">
            <a:spLocks noChangeArrowheads="1"/>
          </p:cNvSpPr>
          <p:nvPr/>
        </p:nvSpPr>
        <p:spPr bwMode="auto">
          <a:xfrm>
            <a:off x="2917825" y="6329363"/>
            <a:ext cx="33067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ctr"/>
            <a:r>
              <a:rPr lang="it-IT" altLang="it-IT" sz="1400">
                <a:latin typeface="Arial" panose="020B0604020202020204" pitchFamily="34" charset="0"/>
              </a:rPr>
              <a:t>Ficaro and Corbett, </a:t>
            </a:r>
            <a:r>
              <a:rPr lang="it-IT" altLang="it-IT" sz="1400" i="1">
                <a:latin typeface="Arial" panose="020B0604020202020204" pitchFamily="34" charset="0"/>
              </a:rPr>
              <a:t>J Nucl Cardiol</a:t>
            </a:r>
            <a:r>
              <a:rPr lang="it-IT" altLang="it-IT" sz="1400">
                <a:latin typeface="Arial" panose="020B0604020202020204" pitchFamily="34" charset="0"/>
              </a:rPr>
              <a:t> 2004</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Rectangle 2">
            <a:extLst>
              <a:ext uri="{FF2B5EF4-FFF2-40B4-BE49-F238E27FC236}">
                <a16:creationId xmlns:a16="http://schemas.microsoft.com/office/drawing/2014/main" id="{95ED7658-CB5D-4DAF-8068-1AEB01F2F08D}"/>
              </a:ext>
            </a:extLst>
          </p:cNvPr>
          <p:cNvSpPr>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342900" indent="-342900" algn="l">
              <a:spcBef>
                <a:spcPct val="20000"/>
              </a:spcBef>
              <a:buSzPct val="100000"/>
              <a:buChar char="•"/>
              <a:defRPr sz="3200">
                <a:solidFill>
                  <a:schemeClr val="tx1"/>
                </a:solidFill>
                <a:latin typeface="Times New Roman" panose="02020603050405020304" pitchFamily="18" charset="0"/>
              </a:defRPr>
            </a:lvl1pPr>
            <a:lvl2pPr marL="742950" indent="-285750" algn="l">
              <a:spcBef>
                <a:spcPct val="20000"/>
              </a:spcBef>
              <a:buSzPct val="100000"/>
              <a:buChar char="–"/>
              <a:defRPr sz="2800">
                <a:solidFill>
                  <a:schemeClr val="tx1"/>
                </a:solidFill>
                <a:latin typeface="Times New Roman" panose="02020603050405020304" pitchFamily="18" charset="0"/>
              </a:defRPr>
            </a:lvl2pPr>
            <a:lvl3pPr marL="1143000" indent="-228600" algn="l">
              <a:spcBef>
                <a:spcPct val="20000"/>
              </a:spcBef>
              <a:buSzPct val="100000"/>
              <a:buChar char="•"/>
              <a:defRPr sz="2400">
                <a:solidFill>
                  <a:schemeClr val="tx1"/>
                </a:solidFill>
                <a:latin typeface="Times New Roman" panose="02020603050405020304" pitchFamily="18" charset="0"/>
              </a:defRPr>
            </a:lvl3pPr>
            <a:lvl4pPr marL="1600200" indent="-228600" algn="l">
              <a:spcBef>
                <a:spcPct val="20000"/>
              </a:spcBef>
              <a:buSzPct val="100000"/>
              <a:buChar char="–"/>
              <a:defRPr sz="2000">
                <a:solidFill>
                  <a:schemeClr val="tx1"/>
                </a:solidFill>
                <a:latin typeface="Times New Roman" panose="02020603050405020304" pitchFamily="18" charset="0"/>
              </a:defRPr>
            </a:lvl4pPr>
            <a:lvl5pPr marL="2057400" indent="-228600" algn="l">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90000"/>
              </a:lnSpc>
              <a:spcBef>
                <a:spcPct val="50000"/>
              </a:spcBef>
            </a:pPr>
            <a:r>
              <a:rPr lang="it-IT" altLang="it-IT" sz="2400">
                <a:latin typeface="Arial" panose="020B0604020202020204" pitchFamily="34" charset="0"/>
              </a:rPr>
              <a:t>Large defect size (&gt;20% of the LV)</a:t>
            </a:r>
          </a:p>
          <a:p>
            <a:pPr>
              <a:lnSpc>
                <a:spcPct val="90000"/>
              </a:lnSpc>
              <a:spcBef>
                <a:spcPct val="50000"/>
              </a:spcBef>
            </a:pPr>
            <a:r>
              <a:rPr lang="it-IT" altLang="it-IT" sz="2400">
                <a:latin typeface="Arial" panose="020B0604020202020204" pitchFamily="34" charset="0"/>
              </a:rPr>
              <a:t>Defects in &gt;1 coronary vascular territory (suggesting multivessel CAD)</a:t>
            </a:r>
          </a:p>
          <a:p>
            <a:pPr>
              <a:lnSpc>
                <a:spcPct val="90000"/>
              </a:lnSpc>
              <a:spcBef>
                <a:spcPct val="50000"/>
              </a:spcBef>
            </a:pPr>
            <a:r>
              <a:rPr lang="it-IT" altLang="it-IT" sz="2400">
                <a:latin typeface="Arial" panose="020B0604020202020204" pitchFamily="34" charset="0"/>
              </a:rPr>
              <a:t>Defect reversibility (reflective of inducible ischemia)</a:t>
            </a:r>
          </a:p>
          <a:p>
            <a:pPr>
              <a:lnSpc>
                <a:spcPct val="90000"/>
              </a:lnSpc>
              <a:spcBef>
                <a:spcPct val="50000"/>
              </a:spcBef>
            </a:pPr>
            <a:r>
              <a:rPr lang="it-IT" altLang="it-IT" sz="2400">
                <a:latin typeface="Arial" panose="020B0604020202020204" pitchFamily="34" charset="0"/>
              </a:rPr>
              <a:t>Large number of nonreversible defects</a:t>
            </a:r>
          </a:p>
          <a:p>
            <a:pPr>
              <a:lnSpc>
                <a:spcPct val="90000"/>
              </a:lnSpc>
              <a:spcBef>
                <a:spcPct val="50000"/>
              </a:spcBef>
            </a:pPr>
            <a:r>
              <a:rPr lang="it-IT" altLang="it-IT" sz="2400">
                <a:latin typeface="Arial" panose="020B0604020202020204" pitchFamily="34" charset="0"/>
              </a:rPr>
              <a:t>Transient or persistent LV cavity dilation</a:t>
            </a:r>
          </a:p>
          <a:p>
            <a:pPr>
              <a:lnSpc>
                <a:spcPct val="90000"/>
              </a:lnSpc>
              <a:spcBef>
                <a:spcPct val="50000"/>
              </a:spcBef>
            </a:pPr>
            <a:r>
              <a:rPr lang="it-IT" altLang="it-IT" sz="2400">
                <a:latin typeface="Arial" panose="020B0604020202020204" pitchFamily="34" charset="0"/>
              </a:rPr>
              <a:t>Increased lung uptake of the tracer</a:t>
            </a:r>
          </a:p>
          <a:p>
            <a:pPr>
              <a:lnSpc>
                <a:spcPct val="90000"/>
              </a:lnSpc>
              <a:spcBef>
                <a:spcPct val="50000"/>
              </a:spcBef>
            </a:pPr>
            <a:r>
              <a:rPr lang="it-IT" altLang="it-IT" sz="2400">
                <a:latin typeface="Arial" panose="020B0604020202020204" pitchFamily="34" charset="0"/>
              </a:rPr>
              <a:t>Resting LV ejection fraction on gated SPECT &lt;40%</a:t>
            </a:r>
          </a:p>
        </p:txBody>
      </p:sp>
      <p:sp>
        <p:nvSpPr>
          <p:cNvPr id="1116163" name="Rectangle 3">
            <a:extLst>
              <a:ext uri="{FF2B5EF4-FFF2-40B4-BE49-F238E27FC236}">
                <a16:creationId xmlns:a16="http://schemas.microsoft.com/office/drawing/2014/main" id="{1867F505-5769-4F68-9F9F-5699FBEDDF7C}"/>
              </a:ext>
            </a:extLst>
          </p:cNvPr>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defRPr sz="4400">
                <a:solidFill>
                  <a:schemeClr val="tx2"/>
                </a:solidFill>
                <a:latin typeface="Times New Roman" panose="02020603050405020304" pitchFamily="18" charset="0"/>
              </a:defRPr>
            </a:lvl1pPr>
            <a:lvl2pPr>
              <a:defRPr sz="4400">
                <a:solidFill>
                  <a:schemeClr val="tx2"/>
                </a:solidFill>
                <a:latin typeface="Times New Roman" panose="02020603050405020304" pitchFamily="18" charset="0"/>
              </a:defRPr>
            </a:lvl2pPr>
            <a:lvl3pPr>
              <a:defRPr sz="4400">
                <a:solidFill>
                  <a:schemeClr val="tx2"/>
                </a:solidFill>
                <a:latin typeface="Times New Roman" panose="02020603050405020304" pitchFamily="18" charset="0"/>
              </a:defRPr>
            </a:lvl3pPr>
            <a:lvl4pPr>
              <a:defRPr sz="4400">
                <a:solidFill>
                  <a:schemeClr val="tx2"/>
                </a:solidFill>
                <a:latin typeface="Times New Roman" panose="02020603050405020304" pitchFamily="18" charset="0"/>
              </a:defRPr>
            </a:lvl4pPr>
            <a:lvl5pP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nSpc>
                <a:spcPct val="90000"/>
              </a:lnSpc>
            </a:pPr>
            <a:r>
              <a:rPr lang="it-IT" altLang="it-IT" sz="3200">
                <a:latin typeface="Arial" panose="020B0604020202020204" pitchFamily="34" charset="0"/>
              </a:rPr>
              <a:t>Prognostic variables on perfusion imaging predictive of future cardiac events</a:t>
            </a:r>
          </a:p>
        </p:txBody>
      </p:sp>
      <p:sp>
        <p:nvSpPr>
          <p:cNvPr id="1116165" name="Line 5">
            <a:extLst>
              <a:ext uri="{FF2B5EF4-FFF2-40B4-BE49-F238E27FC236}">
                <a16:creationId xmlns:a16="http://schemas.microsoft.com/office/drawing/2014/main" id="{50FD62F2-7645-4DA7-B010-0B801FF76665}"/>
              </a:ext>
            </a:extLst>
          </p:cNvPr>
          <p:cNvSpPr>
            <a:spLocks noChangeShapeType="1"/>
          </p:cNvSpPr>
          <p:nvPr/>
        </p:nvSpPr>
        <p:spPr bwMode="auto">
          <a:xfrm>
            <a:off x="381000" y="16764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2">
            <a:extLst>
              <a:ext uri="{FF2B5EF4-FFF2-40B4-BE49-F238E27FC236}">
                <a16:creationId xmlns:a16="http://schemas.microsoft.com/office/drawing/2014/main" id="{40CF206B-358A-4EEB-9D15-DB5A0E4F959D}"/>
              </a:ext>
            </a:extLst>
          </p:cNvPr>
          <p:cNvSpPr>
            <a:spLocks noGrp="1" noChangeArrowheads="1"/>
          </p:cNvSpPr>
          <p:nvPr>
            <p:ph type="title"/>
          </p:nvPr>
        </p:nvSpPr>
        <p:spPr/>
        <p:txBody>
          <a:bodyPr/>
          <a:lstStyle/>
          <a:p>
            <a:r>
              <a:rPr lang="it-IT" altLang="it-IT" sz="3600">
                <a:latin typeface="Arial" panose="020B0604020202020204" pitchFamily="34" charset="0"/>
              </a:rPr>
              <a:t>Transient LV cavity dilatation</a:t>
            </a:r>
          </a:p>
        </p:txBody>
      </p:sp>
      <p:sp>
        <p:nvSpPr>
          <p:cNvPr id="1084419" name="Rectangle 3">
            <a:extLst>
              <a:ext uri="{FF2B5EF4-FFF2-40B4-BE49-F238E27FC236}">
                <a16:creationId xmlns:a16="http://schemas.microsoft.com/office/drawing/2014/main" id="{018DD901-D9D7-4C8D-B1A8-64F8AAD55DA2}"/>
              </a:ext>
            </a:extLst>
          </p:cNvPr>
          <p:cNvSpPr>
            <a:spLocks noGrp="1" noChangeArrowheads="1"/>
          </p:cNvSpPr>
          <p:nvPr>
            <p:ph type="body" idx="1"/>
          </p:nvPr>
        </p:nvSpPr>
        <p:spPr/>
        <p:txBody>
          <a:bodyPr/>
          <a:lstStyle/>
          <a:p>
            <a:pPr>
              <a:lnSpc>
                <a:spcPct val="90000"/>
              </a:lnSpc>
              <a:spcBef>
                <a:spcPct val="50000"/>
              </a:spcBef>
            </a:pPr>
            <a:r>
              <a:rPr lang="it-IT" altLang="it-IT" sz="2400">
                <a:latin typeface="Arial" panose="020B0604020202020204" pitchFamily="34" charset="0"/>
              </a:rPr>
              <a:t>Transient LV cavity dilatation during stress is a marker of coronary artery disease and an independent predictor of cardiac events</a:t>
            </a:r>
          </a:p>
          <a:p>
            <a:pPr>
              <a:lnSpc>
                <a:spcPct val="90000"/>
              </a:lnSpc>
              <a:spcBef>
                <a:spcPct val="50000"/>
              </a:spcBef>
            </a:pPr>
            <a:r>
              <a:rPr lang="it-IT" altLang="it-IT" sz="2400">
                <a:latin typeface="Arial" panose="020B0604020202020204" pitchFamily="34" charset="0"/>
              </a:rPr>
              <a:t>Automatic assessment of the transient ischemic dilation ratio is included in many of the software packages</a:t>
            </a:r>
          </a:p>
          <a:p>
            <a:pPr>
              <a:lnSpc>
                <a:spcPct val="90000"/>
              </a:lnSpc>
              <a:spcBef>
                <a:spcPct val="50000"/>
              </a:spcBef>
            </a:pPr>
            <a:r>
              <a:rPr lang="it-IT" altLang="it-IT" sz="2400">
                <a:latin typeface="Arial" panose="020B0604020202020204" pitchFamily="34" charset="0"/>
              </a:rPr>
              <a:t>It can be used as a complement to a qualitative assessment of the cavity size in the rest and stress images</a:t>
            </a:r>
          </a:p>
        </p:txBody>
      </p:sp>
      <p:sp>
        <p:nvSpPr>
          <p:cNvPr id="1084420" name="Line 4">
            <a:extLst>
              <a:ext uri="{FF2B5EF4-FFF2-40B4-BE49-F238E27FC236}">
                <a16:creationId xmlns:a16="http://schemas.microsoft.com/office/drawing/2014/main" id="{447B267F-3040-4392-910B-E39FC1C9AD6E}"/>
              </a:ext>
            </a:extLst>
          </p:cNvPr>
          <p:cNvSpPr>
            <a:spLocks noChangeShapeType="1"/>
          </p:cNvSpPr>
          <p:nvPr/>
        </p:nvSpPr>
        <p:spPr bwMode="auto">
          <a:xfrm>
            <a:off x="381000" y="15240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66" name="Rectangle 2">
            <a:extLst>
              <a:ext uri="{FF2B5EF4-FFF2-40B4-BE49-F238E27FC236}">
                <a16:creationId xmlns:a16="http://schemas.microsoft.com/office/drawing/2014/main" id="{DCE30528-2F45-4BF9-90DA-B08AD09F7BFE}"/>
              </a:ext>
            </a:extLst>
          </p:cNvPr>
          <p:cNvSpPr>
            <a:spLocks noGrp="1" noChangeArrowheads="1"/>
          </p:cNvSpPr>
          <p:nvPr>
            <p:ph type="title"/>
          </p:nvPr>
        </p:nvSpPr>
        <p:spPr/>
        <p:txBody>
          <a:bodyPr/>
          <a:lstStyle/>
          <a:p>
            <a:r>
              <a:rPr lang="it-IT" altLang="it-IT" sz="3600">
                <a:latin typeface="Arial" panose="020B0604020202020204" pitchFamily="34" charset="0"/>
              </a:rPr>
              <a:t>LV volumes and function</a:t>
            </a:r>
          </a:p>
        </p:txBody>
      </p:sp>
      <p:sp>
        <p:nvSpPr>
          <p:cNvPr id="1086467" name="Rectangle 3">
            <a:extLst>
              <a:ext uri="{FF2B5EF4-FFF2-40B4-BE49-F238E27FC236}">
                <a16:creationId xmlns:a16="http://schemas.microsoft.com/office/drawing/2014/main" id="{E3F8D28A-ED28-4C8A-9394-4ADDB94F9240}"/>
              </a:ext>
            </a:extLst>
          </p:cNvPr>
          <p:cNvSpPr>
            <a:spLocks noGrp="1" noChangeArrowheads="1"/>
          </p:cNvSpPr>
          <p:nvPr>
            <p:ph type="body" idx="1"/>
          </p:nvPr>
        </p:nvSpPr>
        <p:spPr/>
        <p:txBody>
          <a:bodyPr>
            <a:normAutofit fontScale="92500" lnSpcReduction="10000"/>
          </a:bodyPr>
          <a:lstStyle/>
          <a:p>
            <a:pPr>
              <a:lnSpc>
                <a:spcPct val="90000"/>
              </a:lnSpc>
              <a:spcBef>
                <a:spcPct val="50000"/>
              </a:spcBef>
            </a:pPr>
            <a:r>
              <a:rPr lang="it-IT" altLang="it-IT" sz="2400">
                <a:latin typeface="Arial" panose="020B0604020202020204" pitchFamily="34" charset="0"/>
              </a:rPr>
              <a:t>There are several commercially available programs for analysis of gated studies</a:t>
            </a:r>
          </a:p>
          <a:p>
            <a:pPr>
              <a:lnSpc>
                <a:spcPct val="90000"/>
              </a:lnSpc>
              <a:spcBef>
                <a:spcPct val="50000"/>
              </a:spcBef>
            </a:pPr>
            <a:r>
              <a:rPr lang="it-IT" altLang="it-IT" sz="2400">
                <a:latin typeface="Arial" panose="020B0604020202020204" pitchFamily="34" charset="0"/>
              </a:rPr>
              <a:t>EDV, ESV, EF, regional WM and WT are generally presented by these programs</a:t>
            </a:r>
          </a:p>
          <a:p>
            <a:pPr>
              <a:lnSpc>
                <a:spcPct val="90000"/>
              </a:lnSpc>
              <a:spcBef>
                <a:spcPct val="50000"/>
              </a:spcBef>
            </a:pPr>
            <a:r>
              <a:rPr lang="it-IT" altLang="it-IT" sz="2400">
                <a:latin typeface="Arial" panose="020B0604020202020204" pitchFamily="34" charset="0"/>
              </a:rPr>
              <a:t>The results are based on computer-derived endocardial and epicardial edges</a:t>
            </a:r>
          </a:p>
          <a:p>
            <a:pPr>
              <a:lnSpc>
                <a:spcPct val="90000"/>
              </a:lnSpc>
              <a:spcBef>
                <a:spcPct val="50000"/>
              </a:spcBef>
            </a:pPr>
            <a:r>
              <a:rPr lang="it-IT" altLang="it-IT" sz="2400">
                <a:latin typeface="Arial" panose="020B0604020202020204" pitchFamily="34" charset="0"/>
              </a:rPr>
              <a:t>The accuracy of volume calculations have been well validated with MRI and contrast ventriculography as gold standards</a:t>
            </a:r>
          </a:p>
          <a:p>
            <a:pPr>
              <a:lnSpc>
                <a:spcPct val="90000"/>
              </a:lnSpc>
              <a:spcBef>
                <a:spcPct val="50000"/>
              </a:spcBef>
            </a:pPr>
            <a:r>
              <a:rPr lang="it-IT" altLang="it-IT" sz="2400">
                <a:latin typeface="Arial" panose="020B0604020202020204" pitchFamily="34" charset="0"/>
              </a:rPr>
              <a:t>The accuracy of regional WM and WT is less well validated and reference values are limited</a:t>
            </a:r>
          </a:p>
        </p:txBody>
      </p:sp>
      <p:sp>
        <p:nvSpPr>
          <p:cNvPr id="1086468" name="Line 4">
            <a:extLst>
              <a:ext uri="{FF2B5EF4-FFF2-40B4-BE49-F238E27FC236}">
                <a16:creationId xmlns:a16="http://schemas.microsoft.com/office/drawing/2014/main" id="{64ECF817-1D8D-430D-AB98-51FA8DBE69D4}"/>
              </a:ext>
            </a:extLst>
          </p:cNvPr>
          <p:cNvSpPr>
            <a:spLocks noChangeShapeType="1"/>
          </p:cNvSpPr>
          <p:nvPr/>
        </p:nvSpPr>
        <p:spPr bwMode="auto">
          <a:xfrm>
            <a:off x="381000" y="15240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E39AB9A-6FF6-4577-A80C-2D3153CE937A}"/>
              </a:ext>
            </a:extLst>
          </p:cNvPr>
          <p:cNvSpPr>
            <a:spLocks noGrp="1" noChangeArrowheads="1"/>
          </p:cNvSpPr>
          <p:nvPr>
            <p:ph type="title"/>
          </p:nvPr>
        </p:nvSpPr>
        <p:spPr>
          <a:xfrm>
            <a:off x="464257" y="1329266"/>
            <a:ext cx="8163277" cy="502356"/>
          </a:xfrm>
          <a:noFill/>
          <a:ln/>
        </p:spPr>
        <p:txBody>
          <a:bodyPr>
            <a:normAutofit fontScale="90000"/>
          </a:bodyPr>
          <a:lstStyle/>
          <a:p>
            <a:r>
              <a:rPr lang="it-IT" altLang="it-IT" sz="3556">
                <a:solidFill>
                  <a:srgbClr val="EAEC5E"/>
                </a:solidFill>
              </a:rPr>
              <a:t>Flusso coronarico e scelta del tracciante</a:t>
            </a:r>
          </a:p>
        </p:txBody>
      </p:sp>
      <p:sp>
        <p:nvSpPr>
          <p:cNvPr id="37891" name="Rectangle 3">
            <a:extLst>
              <a:ext uri="{FF2B5EF4-FFF2-40B4-BE49-F238E27FC236}">
                <a16:creationId xmlns:a16="http://schemas.microsoft.com/office/drawing/2014/main" id="{EF9CBEB6-E9A5-40E0-8FC5-6C915DFB508E}"/>
              </a:ext>
            </a:extLst>
          </p:cNvPr>
          <p:cNvSpPr>
            <a:spLocks noGrp="1" noChangeArrowheads="1"/>
          </p:cNvSpPr>
          <p:nvPr>
            <p:ph type="body" idx="1"/>
          </p:nvPr>
        </p:nvSpPr>
        <p:spPr bwMode="auto">
          <a:xfrm>
            <a:off x="745067" y="2480733"/>
            <a:ext cx="7789333" cy="350389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434" tIns="39511" rIns="80434" bIns="39511" numCol="1" rtlCol="0" anchor="t" anchorCtr="0" compatLnSpc="1">
            <a:prstTxWarp prst="textNoShape">
              <a:avLst/>
            </a:prstTxWarp>
            <a:normAutofit fontScale="92500" lnSpcReduction="20000"/>
          </a:bodyPr>
          <a:lstStyle/>
          <a:p>
            <a:pPr>
              <a:spcBef>
                <a:spcPct val="40000"/>
              </a:spcBef>
            </a:pPr>
            <a:r>
              <a:rPr lang="it-IT" altLang="it-IT" sz="2489" dirty="0">
                <a:solidFill>
                  <a:srgbClr val="FFFFFF"/>
                </a:solidFill>
              </a:rPr>
              <a:t>L’abilità di evidenziare una stenosi coronarica è legata allo sviluppo di un differente flusso ematico tra i vasi normali e i vasi patologici</a:t>
            </a:r>
          </a:p>
          <a:p>
            <a:pPr>
              <a:spcBef>
                <a:spcPct val="40000"/>
              </a:spcBef>
            </a:pPr>
            <a:r>
              <a:rPr lang="it-IT" altLang="it-IT" sz="2489" dirty="0">
                <a:solidFill>
                  <a:srgbClr val="FFFFFF"/>
                </a:solidFill>
              </a:rPr>
              <a:t>L’ evidenza di queste disparità dipende dall’abilità del </a:t>
            </a:r>
            <a:r>
              <a:rPr lang="it-IT" altLang="it-IT" sz="2489" dirty="0" err="1">
                <a:solidFill>
                  <a:srgbClr val="FFFFFF"/>
                </a:solidFill>
              </a:rPr>
              <a:t>radiotracciante</a:t>
            </a:r>
            <a:r>
              <a:rPr lang="it-IT" altLang="it-IT" sz="2489" dirty="0">
                <a:solidFill>
                  <a:srgbClr val="FFFFFF"/>
                </a:solidFill>
              </a:rPr>
              <a:t> di riflettere l’incremento di flusso ematico prodotto dallo stress</a:t>
            </a:r>
          </a:p>
          <a:p>
            <a:r>
              <a:rPr lang="it-IT" altLang="it-IT" sz="2800" dirty="0">
                <a:solidFill>
                  <a:srgbClr val="FFFFFF"/>
                </a:solidFill>
              </a:rPr>
              <a:t>Elevata frazione di estrazione miocardica</a:t>
            </a:r>
            <a:endParaRPr lang="it-IT" altLang="it-IT" sz="1200" dirty="0">
              <a:solidFill>
                <a:srgbClr val="FFFFFF"/>
              </a:solidFill>
            </a:endParaRPr>
          </a:p>
          <a:p>
            <a:r>
              <a:rPr lang="it-IT" altLang="it-IT" sz="2800" dirty="0">
                <a:solidFill>
                  <a:srgbClr val="FFFFFF"/>
                </a:solidFill>
              </a:rPr>
              <a:t>Estrazione mantenuta attraverso il range di aumentato flusso</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4" name="Rectangle 2">
            <a:extLst>
              <a:ext uri="{FF2B5EF4-FFF2-40B4-BE49-F238E27FC236}">
                <a16:creationId xmlns:a16="http://schemas.microsoft.com/office/drawing/2014/main" id="{CBF418C3-3198-4120-9207-3305F1524B66}"/>
              </a:ext>
            </a:extLst>
          </p:cNvPr>
          <p:cNvSpPr>
            <a:spLocks noChangeArrowheads="1"/>
          </p:cNvSpPr>
          <p:nvPr/>
        </p:nvSpPr>
        <p:spPr bwMode="auto">
          <a:xfrm>
            <a:off x="684213" y="684213"/>
            <a:ext cx="7705725" cy="579437"/>
          </a:xfrm>
          <a:prstGeom prst="rect">
            <a:avLst/>
          </a:prstGeom>
          <a:noFill/>
          <a:ln>
            <a:noFill/>
          </a:ln>
          <a:effectLst/>
          <a:extLst>
            <a:ext uri="{909E8E84-426E-40DD-AFC4-6F175D3DCCD1}">
              <a14:hiddenFill xmlns:a14="http://schemas.microsoft.com/office/drawing/2010/main">
                <a:solidFill>
                  <a:srgbClr val="3333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50000"/>
              </a:spcBef>
            </a:pPr>
            <a:r>
              <a:rPr lang="en-US" altLang="it-IT" sz="3200">
                <a:solidFill>
                  <a:schemeClr val="tx2"/>
                </a:solidFill>
              </a:rPr>
              <a:t>Myocardial Perfusion Gated SPECT Scan</a:t>
            </a:r>
          </a:p>
        </p:txBody>
      </p:sp>
      <p:pic>
        <p:nvPicPr>
          <p:cNvPr id="1124355" name="Picture 3">
            <a:extLst>
              <a:ext uri="{FF2B5EF4-FFF2-40B4-BE49-F238E27FC236}">
                <a16:creationId xmlns:a16="http://schemas.microsoft.com/office/drawing/2014/main" id="{182A0271-D33D-4897-AEDD-F42D424D34F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1674813"/>
            <a:ext cx="6875463" cy="41163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02" name="Picture 2">
            <a:extLst>
              <a:ext uri="{FF2B5EF4-FFF2-40B4-BE49-F238E27FC236}">
                <a16:creationId xmlns:a16="http://schemas.microsoft.com/office/drawing/2014/main" id="{A9CA8F8B-669F-4E4A-B372-BCFE9F796A2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39913" y="914400"/>
            <a:ext cx="5070475" cy="5399088"/>
          </a:xfrm>
          <a:prstGeom prst="rect">
            <a:avLst/>
          </a:prstGeom>
          <a:noFill/>
          <a:extLst>
            <a:ext uri="{909E8E84-426E-40DD-AFC4-6F175D3DCCD1}">
              <a14:hiddenFill xmlns:a14="http://schemas.microsoft.com/office/drawing/2010/main">
                <a:solidFill>
                  <a:srgbClr val="FFFFFF"/>
                </a:solidFill>
              </a14:hiddenFill>
            </a:ext>
          </a:extLst>
        </p:spPr>
      </p:pic>
      <p:sp>
        <p:nvSpPr>
          <p:cNvPr id="1126403" name="Text Box 3">
            <a:extLst>
              <a:ext uri="{FF2B5EF4-FFF2-40B4-BE49-F238E27FC236}">
                <a16:creationId xmlns:a16="http://schemas.microsoft.com/office/drawing/2014/main" id="{C4C4B2B0-CD90-4FF3-8611-A7097AF66918}"/>
              </a:ext>
            </a:extLst>
          </p:cNvPr>
          <p:cNvSpPr txBox="1">
            <a:spLocks noChangeArrowheads="1"/>
          </p:cNvSpPr>
          <p:nvPr/>
        </p:nvSpPr>
        <p:spPr bwMode="auto">
          <a:xfrm>
            <a:off x="609600" y="715963"/>
            <a:ext cx="7467600" cy="579437"/>
          </a:xfrm>
          <a:prstGeom prst="rect">
            <a:avLst/>
          </a:prstGeom>
          <a:noFill/>
          <a:ln>
            <a:noFill/>
          </a:ln>
          <a:effectLst/>
          <a:extLst>
            <a:ext uri="{909E8E84-426E-40DD-AFC4-6F175D3DCCD1}">
              <a14:hiddenFill xmlns:a14="http://schemas.microsoft.com/office/drawing/2010/main">
                <a:solidFill>
                  <a:srgbClr val="3333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solidFill>
                  <a:schemeClr val="tx2"/>
                </a:solidFill>
              </a:rPr>
              <a:t>3-D Image of Left Ventricular Surfaces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3330" name="Picture 2">
            <a:extLst>
              <a:ext uri="{FF2B5EF4-FFF2-40B4-BE49-F238E27FC236}">
                <a16:creationId xmlns:a16="http://schemas.microsoft.com/office/drawing/2014/main" id="{5A417D45-F1D4-421F-8C65-A2E82AB0A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913" y="1447800"/>
            <a:ext cx="7037387" cy="480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3331" name="Rectangle 3">
            <a:extLst>
              <a:ext uri="{FF2B5EF4-FFF2-40B4-BE49-F238E27FC236}">
                <a16:creationId xmlns:a16="http://schemas.microsoft.com/office/drawing/2014/main" id="{9FC5E5A3-4177-444A-8972-F8030D9C64BD}"/>
              </a:ext>
            </a:extLst>
          </p:cNvPr>
          <p:cNvSpPr>
            <a:spLocks noChangeArrowheads="1"/>
          </p:cNvSpPr>
          <p:nvPr/>
        </p:nvSpPr>
        <p:spPr bwMode="auto">
          <a:xfrm>
            <a:off x="838200" y="228600"/>
            <a:ext cx="7772400" cy="11430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defRPr sz="4400">
                <a:solidFill>
                  <a:schemeClr val="tx2"/>
                </a:solidFill>
                <a:latin typeface="Times New Roman" panose="02020603050405020304" pitchFamily="18" charset="0"/>
              </a:defRPr>
            </a:lvl1pPr>
            <a:lvl2pPr>
              <a:defRPr sz="4400">
                <a:solidFill>
                  <a:schemeClr val="tx2"/>
                </a:solidFill>
                <a:latin typeface="Times New Roman" panose="02020603050405020304" pitchFamily="18" charset="0"/>
              </a:defRPr>
            </a:lvl2pPr>
            <a:lvl3pPr>
              <a:defRPr sz="4400">
                <a:solidFill>
                  <a:schemeClr val="tx2"/>
                </a:solidFill>
                <a:latin typeface="Times New Roman" panose="02020603050405020304" pitchFamily="18" charset="0"/>
              </a:defRPr>
            </a:lvl3pPr>
            <a:lvl4pPr>
              <a:defRPr sz="4400">
                <a:solidFill>
                  <a:schemeClr val="tx2"/>
                </a:solidFill>
                <a:latin typeface="Times New Roman" panose="02020603050405020304" pitchFamily="18" charset="0"/>
              </a:defRPr>
            </a:lvl4pPr>
            <a:lvl5pP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en-US" altLang="it-IT" sz="3200">
                <a:latin typeface="Arial" panose="020B0604020202020204" pitchFamily="34" charset="0"/>
              </a:rPr>
              <a:t>Quantitative Gated SPECT (QGS)</a:t>
            </a:r>
            <a:endParaRPr lang="it-IT" altLang="it-IT" sz="3200">
              <a:solidFill>
                <a:schemeClr val="tx1"/>
              </a:solidFill>
              <a:latin typeface="Arial" panose="020B0604020202020204" pitchFamily="34" charset="0"/>
            </a:endParaRPr>
          </a:p>
        </p:txBody>
      </p:sp>
      <p:sp>
        <p:nvSpPr>
          <p:cNvPr id="1123332" name="Line 4">
            <a:extLst>
              <a:ext uri="{FF2B5EF4-FFF2-40B4-BE49-F238E27FC236}">
                <a16:creationId xmlns:a16="http://schemas.microsoft.com/office/drawing/2014/main" id="{F200D4A4-4C83-445F-A4D0-BC1A32C23350}"/>
              </a:ext>
            </a:extLst>
          </p:cNvPr>
          <p:cNvSpPr>
            <a:spLocks noChangeShapeType="1"/>
          </p:cNvSpPr>
          <p:nvPr/>
        </p:nvSpPr>
        <p:spPr bwMode="auto">
          <a:xfrm>
            <a:off x="381000" y="11430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2068" name="Picture 4">
            <a:extLst>
              <a:ext uri="{FF2B5EF4-FFF2-40B4-BE49-F238E27FC236}">
                <a16:creationId xmlns:a16="http://schemas.microsoft.com/office/drawing/2014/main" id="{4FC6DF11-6712-42EE-B872-97ABA6D1EB4C}"/>
              </a:ext>
            </a:extLst>
          </p:cNvPr>
          <p:cNvPicPr>
            <a:picLocks noChangeAspect="1" noChangeArrowheads="1"/>
          </p:cNvPicPr>
          <p:nvPr>
            <p:ph idx="1"/>
          </p:nvPr>
        </p:nvPicPr>
        <p:blipFill>
          <a:blip r:embed="rId3">
            <a:lum contrast="10000"/>
            <a:extLst>
              <a:ext uri="{28A0092B-C50C-407E-A947-70E740481C1C}">
                <a14:useLocalDpi xmlns:a14="http://schemas.microsoft.com/office/drawing/2010/main" val="0"/>
              </a:ext>
            </a:extLst>
          </a:blip>
          <a:srcRect/>
          <a:stretch>
            <a:fillRect/>
          </a:stretch>
        </p:blipFill>
        <p:spPr>
          <a:xfrm>
            <a:off x="1103313" y="1219200"/>
            <a:ext cx="6938962" cy="5075238"/>
          </a:xfrm>
          <a:noFill/>
          <a:ln w="12700" cap="flat">
            <a:solidFill>
              <a:schemeClr val="tx1"/>
            </a:solidFill>
            <a:miter lim="800000"/>
            <a:headEnd/>
            <a:tailEnd/>
          </a:ln>
        </p:spPr>
      </p:pic>
      <p:sp>
        <p:nvSpPr>
          <p:cNvPr id="1112069" name="Rectangle 5">
            <a:extLst>
              <a:ext uri="{FF2B5EF4-FFF2-40B4-BE49-F238E27FC236}">
                <a16:creationId xmlns:a16="http://schemas.microsoft.com/office/drawing/2014/main" id="{B53B659C-9243-497D-8911-073CB05DBF98}"/>
              </a:ext>
            </a:extLst>
          </p:cNvPr>
          <p:cNvSpPr>
            <a:spLocks noGrp="1" noChangeArrowheads="1"/>
          </p:cNvSpPr>
          <p:nvPr>
            <p:ph type="title"/>
          </p:nvPr>
        </p:nvSpPr>
        <p:spPr>
          <a:xfrm>
            <a:off x="685800" y="152400"/>
            <a:ext cx="7772400" cy="1143000"/>
          </a:xfrm>
          <a:noFill/>
          <a:ln/>
        </p:spPr>
        <p:txBody>
          <a:bodyPr/>
          <a:lstStyle/>
          <a:p>
            <a:pPr>
              <a:lnSpc>
                <a:spcPct val="90000"/>
              </a:lnSpc>
            </a:pPr>
            <a:r>
              <a:rPr lang="it-IT" altLang="it-IT" sz="2400">
                <a:latin typeface="Arial" panose="020B0604020202020204" pitchFamily="34" charset="0"/>
              </a:rPr>
              <a:t>Sestamibi stress–rest myocardial perfusion SPECT</a:t>
            </a:r>
            <a:br>
              <a:rPr lang="it-IT" altLang="it-IT" sz="2400">
                <a:latin typeface="Arial" panose="020B0604020202020204" pitchFamily="34" charset="0"/>
              </a:rPr>
            </a:br>
            <a:br>
              <a:rPr lang="it-IT" altLang="it-IT" sz="2400">
                <a:latin typeface="Arial" panose="020B0604020202020204" pitchFamily="34" charset="0"/>
              </a:rPr>
            </a:br>
            <a:r>
              <a:rPr lang="it-IT" altLang="it-IT" sz="2400">
                <a:latin typeface="Arial" panose="020B0604020202020204" pitchFamily="34" charset="0"/>
              </a:rPr>
              <a:t> </a:t>
            </a:r>
            <a:r>
              <a:rPr lang="en-US" altLang="it-IT" sz="1800">
                <a:solidFill>
                  <a:schemeClr val="tx1"/>
                </a:solidFill>
                <a:latin typeface="Arial" panose="020B0604020202020204" pitchFamily="34" charset="0"/>
              </a:rPr>
              <a:t>4D-MSPECT (University of Michigan)</a:t>
            </a:r>
            <a:endParaRPr lang="it-IT" altLang="it-IT" sz="2800">
              <a:latin typeface="Arial" panose="020B0604020202020204" pitchFamily="34" charset="0"/>
            </a:endParaRPr>
          </a:p>
        </p:txBody>
      </p:sp>
      <p:sp>
        <p:nvSpPr>
          <p:cNvPr id="1112070" name="Line 6">
            <a:extLst>
              <a:ext uri="{FF2B5EF4-FFF2-40B4-BE49-F238E27FC236}">
                <a16:creationId xmlns:a16="http://schemas.microsoft.com/office/drawing/2014/main" id="{15003765-8771-440C-9831-38C1AFDD19F9}"/>
              </a:ext>
            </a:extLst>
          </p:cNvPr>
          <p:cNvSpPr>
            <a:spLocks noChangeShapeType="1"/>
          </p:cNvSpPr>
          <p:nvPr/>
        </p:nvSpPr>
        <p:spPr bwMode="auto">
          <a:xfrm>
            <a:off x="381000" y="6858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12071" name="Text Box 7">
            <a:extLst>
              <a:ext uri="{FF2B5EF4-FFF2-40B4-BE49-F238E27FC236}">
                <a16:creationId xmlns:a16="http://schemas.microsoft.com/office/drawing/2014/main" id="{C9F9C803-0B21-4F60-91CC-2AD422AE78A1}"/>
              </a:ext>
            </a:extLst>
          </p:cNvPr>
          <p:cNvSpPr txBox="1">
            <a:spLocks noChangeArrowheads="1"/>
          </p:cNvSpPr>
          <p:nvPr/>
        </p:nvSpPr>
        <p:spPr bwMode="auto">
          <a:xfrm>
            <a:off x="2917825" y="6400800"/>
            <a:ext cx="33067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ctr"/>
            <a:r>
              <a:rPr lang="it-IT" altLang="it-IT" sz="1400">
                <a:latin typeface="Arial" panose="020B0604020202020204" pitchFamily="34" charset="0"/>
              </a:rPr>
              <a:t>Ficaro and Corbett, </a:t>
            </a:r>
            <a:r>
              <a:rPr lang="it-IT" altLang="it-IT" sz="1400" i="1">
                <a:latin typeface="Arial" panose="020B0604020202020204" pitchFamily="34" charset="0"/>
              </a:rPr>
              <a:t>J Nucl Cardiol</a:t>
            </a:r>
            <a:r>
              <a:rPr lang="it-IT" altLang="it-IT" sz="1400">
                <a:latin typeface="Arial" panose="020B0604020202020204" pitchFamily="34" charset="0"/>
              </a:rPr>
              <a:t> 2004</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a:extLst>
              <a:ext uri="{FF2B5EF4-FFF2-40B4-BE49-F238E27FC236}">
                <a16:creationId xmlns:a16="http://schemas.microsoft.com/office/drawing/2014/main" id="{7B17F479-7593-485D-A57A-038F34C58302}"/>
              </a:ext>
            </a:extLst>
          </p:cNvPr>
          <p:cNvSpPr>
            <a:spLocks noGrp="1" noChangeArrowheads="1"/>
          </p:cNvSpPr>
          <p:nvPr>
            <p:ph type="title"/>
          </p:nvPr>
        </p:nvSpPr>
        <p:spPr/>
        <p:txBody>
          <a:bodyPr>
            <a:normAutofit fontScale="90000"/>
          </a:bodyPr>
          <a:lstStyle/>
          <a:p>
            <a:pPr>
              <a:lnSpc>
                <a:spcPct val="90000"/>
              </a:lnSpc>
            </a:pPr>
            <a:r>
              <a:rPr lang="it-IT" altLang="it-IT" sz="3600">
                <a:solidFill>
                  <a:srgbClr val="FFFF00"/>
                </a:solidFill>
                <a:latin typeface="Arial" panose="020B0604020202020204" pitchFamily="34" charset="0"/>
              </a:rPr>
              <a:t>Validation of Gated SPECT LVEF</a:t>
            </a:r>
            <a:br>
              <a:rPr lang="it-IT" altLang="it-IT" sz="3600">
                <a:solidFill>
                  <a:srgbClr val="FFFF00"/>
                </a:solidFill>
                <a:latin typeface="Arial" panose="020B0604020202020204" pitchFamily="34" charset="0"/>
              </a:rPr>
            </a:br>
            <a:r>
              <a:rPr lang="it-IT" altLang="it-IT" sz="3600">
                <a:solidFill>
                  <a:srgbClr val="FFFF00"/>
                </a:solidFill>
                <a:latin typeface="Arial" panose="020B0604020202020204" pitchFamily="34" charset="0"/>
              </a:rPr>
              <a:t> </a:t>
            </a:r>
            <a:r>
              <a:rPr lang="it-IT" altLang="it-IT" sz="2400">
                <a:solidFill>
                  <a:schemeClr val="tx1"/>
                </a:solidFill>
                <a:latin typeface="Arial" panose="020B0604020202020204" pitchFamily="34" charset="0"/>
              </a:rPr>
              <a:t>Linear relation coefficients vs reference techniques (Echo, MRI, RNA, Angio)</a:t>
            </a:r>
            <a:endParaRPr lang="it-IT" altLang="it-IT">
              <a:solidFill>
                <a:srgbClr val="FFFF00"/>
              </a:solidFill>
              <a:latin typeface="Arial" panose="020B0604020202020204" pitchFamily="34" charset="0"/>
            </a:endParaRPr>
          </a:p>
        </p:txBody>
      </p:sp>
      <p:graphicFrame>
        <p:nvGraphicFramePr>
          <p:cNvPr id="1013763" name="Object 3">
            <a:extLst>
              <a:ext uri="{FF2B5EF4-FFF2-40B4-BE49-F238E27FC236}">
                <a16:creationId xmlns:a16="http://schemas.microsoft.com/office/drawing/2014/main" id="{24639B0F-13F0-491A-A17F-72D31E318A40}"/>
              </a:ext>
            </a:extLst>
          </p:cNvPr>
          <p:cNvGraphicFramePr>
            <a:graphicFrameLocks noChangeAspect="1"/>
          </p:cNvGraphicFramePr>
          <p:nvPr>
            <p:ph type="chart" idx="1"/>
          </p:nvPr>
        </p:nvGraphicFramePr>
        <p:xfrm>
          <a:off x="685800" y="1981200"/>
          <a:ext cx="7772400" cy="4113213"/>
        </p:xfrm>
        <a:graphic>
          <a:graphicData uri="http://schemas.openxmlformats.org/presentationml/2006/ole">
            <mc:AlternateContent xmlns:mc="http://schemas.openxmlformats.org/markup-compatibility/2006">
              <mc:Choice xmlns:v="urn:schemas-microsoft-com:vml" Requires="v">
                <p:oleObj spid="_x0000_s2051" name="Grafico" r:id="rId4" imgW="19431518" imgH="10287000" progId="MSGraph.Chart.8">
                  <p:embed followColorScheme="full"/>
                </p:oleObj>
              </mc:Choice>
              <mc:Fallback>
                <p:oleObj name="Grafico" r:id="rId4" imgW="19431518" imgH="10287000" progId="MSGraph.Chart.8">
                  <p:embed followColorScheme="full"/>
                  <p:pic>
                    <p:nvPicPr>
                      <p:cNvPr id="1013763" name="Object 3">
                        <a:extLst>
                          <a:ext uri="{FF2B5EF4-FFF2-40B4-BE49-F238E27FC236}">
                            <a16:creationId xmlns:a16="http://schemas.microsoft.com/office/drawing/2014/main" id="{24639B0F-13F0-491A-A17F-72D31E318A40}"/>
                          </a:ext>
                        </a:extLst>
                      </p:cNvPr>
                      <p:cNvPicPr>
                        <a:picLocks noChangeAspect="1" noChangeArrowheads="1"/>
                      </p:cNvPicPr>
                      <p:nvPr/>
                    </p:nvPicPr>
                    <p:blipFill>
                      <a:blip r:embed="rId5"/>
                      <a:srcRect/>
                      <a:stretch>
                        <a:fillRect/>
                      </a:stretch>
                    </p:blipFill>
                    <p:spPr bwMode="auto">
                      <a:xfrm>
                        <a:off x="685800" y="1981200"/>
                        <a:ext cx="7772400" cy="4113213"/>
                      </a:xfrm>
                      <a:prstGeom prst="rect">
                        <a:avLst/>
                      </a:prstGeom>
                    </p:spPr>
                  </p:pic>
                </p:oleObj>
              </mc:Fallback>
            </mc:AlternateContent>
          </a:graphicData>
        </a:graphic>
      </p:graphicFrame>
      <p:sp>
        <p:nvSpPr>
          <p:cNvPr id="1013764" name="Line 4">
            <a:extLst>
              <a:ext uri="{FF2B5EF4-FFF2-40B4-BE49-F238E27FC236}">
                <a16:creationId xmlns:a16="http://schemas.microsoft.com/office/drawing/2014/main" id="{8BD95102-FDB1-4F3C-A897-CE40BADEADC6}"/>
              </a:ext>
            </a:extLst>
          </p:cNvPr>
          <p:cNvSpPr>
            <a:spLocks noChangeShapeType="1"/>
          </p:cNvSpPr>
          <p:nvPr/>
        </p:nvSpPr>
        <p:spPr bwMode="auto">
          <a:xfrm>
            <a:off x="381000" y="10668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Rectangle 2">
            <a:extLst>
              <a:ext uri="{FF2B5EF4-FFF2-40B4-BE49-F238E27FC236}">
                <a16:creationId xmlns:a16="http://schemas.microsoft.com/office/drawing/2014/main" id="{1D3D9494-F06B-435F-AD39-6794D269D6FA}"/>
              </a:ext>
            </a:extLst>
          </p:cNvPr>
          <p:cNvSpPr>
            <a:spLocks noGrp="1" noChangeArrowheads="1"/>
          </p:cNvSpPr>
          <p:nvPr>
            <p:ph type="title"/>
          </p:nvPr>
        </p:nvSpPr>
        <p:spPr/>
        <p:txBody>
          <a:bodyPr>
            <a:normAutofit fontScale="90000"/>
          </a:bodyPr>
          <a:lstStyle/>
          <a:p>
            <a:pPr>
              <a:lnSpc>
                <a:spcPct val="90000"/>
              </a:lnSpc>
            </a:pPr>
            <a:r>
              <a:rPr lang="it-IT" altLang="it-IT" sz="3200">
                <a:solidFill>
                  <a:srgbClr val="FFFF00"/>
                </a:solidFill>
                <a:latin typeface="Arial" panose="020B0604020202020204" pitchFamily="34" charset="0"/>
              </a:rPr>
              <a:t>Validation of Gated SPECT LV Volumes</a:t>
            </a:r>
            <a:br>
              <a:rPr lang="it-IT" altLang="it-IT" sz="3200">
                <a:solidFill>
                  <a:srgbClr val="FFFF00"/>
                </a:solidFill>
                <a:latin typeface="Arial" panose="020B0604020202020204" pitchFamily="34" charset="0"/>
              </a:rPr>
            </a:br>
            <a:r>
              <a:rPr lang="it-IT" altLang="it-IT" sz="3200">
                <a:solidFill>
                  <a:srgbClr val="FFFF00"/>
                </a:solidFill>
                <a:latin typeface="Arial" panose="020B0604020202020204" pitchFamily="34" charset="0"/>
              </a:rPr>
              <a:t> </a:t>
            </a:r>
            <a:r>
              <a:rPr lang="it-IT" altLang="it-IT" sz="2400">
                <a:solidFill>
                  <a:schemeClr val="tx1"/>
                </a:solidFill>
                <a:latin typeface="Arial" panose="020B0604020202020204" pitchFamily="34" charset="0"/>
              </a:rPr>
              <a:t>Linear relation coefficients vs reference techniques (Echo, MRI, RNA, Angio)</a:t>
            </a:r>
            <a:endParaRPr lang="it-IT" altLang="it-IT" sz="2000">
              <a:solidFill>
                <a:schemeClr val="tx1"/>
              </a:solidFill>
              <a:latin typeface="Arial" panose="020B0604020202020204" pitchFamily="34" charset="0"/>
            </a:endParaRPr>
          </a:p>
        </p:txBody>
      </p:sp>
      <p:sp>
        <p:nvSpPr>
          <p:cNvPr id="1015812" name="Line 4">
            <a:extLst>
              <a:ext uri="{FF2B5EF4-FFF2-40B4-BE49-F238E27FC236}">
                <a16:creationId xmlns:a16="http://schemas.microsoft.com/office/drawing/2014/main" id="{96318CB1-64CA-47F9-B100-908025CF55E4}"/>
              </a:ext>
            </a:extLst>
          </p:cNvPr>
          <p:cNvSpPr>
            <a:spLocks noChangeShapeType="1"/>
          </p:cNvSpPr>
          <p:nvPr/>
        </p:nvSpPr>
        <p:spPr bwMode="auto">
          <a:xfrm>
            <a:off x="381000" y="10668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aphicFrame>
        <p:nvGraphicFramePr>
          <p:cNvPr id="1015814" name="Object 6">
            <a:extLst>
              <a:ext uri="{FF2B5EF4-FFF2-40B4-BE49-F238E27FC236}">
                <a16:creationId xmlns:a16="http://schemas.microsoft.com/office/drawing/2014/main" id="{51351A4B-B05C-4195-90B5-5CF011561BE8}"/>
              </a:ext>
            </a:extLst>
          </p:cNvPr>
          <p:cNvGraphicFramePr>
            <a:graphicFrameLocks noChangeAspect="1"/>
          </p:cNvGraphicFramePr>
          <p:nvPr>
            <p:ph type="chart" idx="1"/>
          </p:nvPr>
        </p:nvGraphicFramePr>
        <p:xfrm>
          <a:off x="685800" y="1981200"/>
          <a:ext cx="7772400" cy="4113213"/>
        </p:xfrm>
        <a:graphic>
          <a:graphicData uri="http://schemas.openxmlformats.org/presentationml/2006/ole">
            <mc:AlternateContent xmlns:mc="http://schemas.openxmlformats.org/markup-compatibility/2006">
              <mc:Choice xmlns:v="urn:schemas-microsoft-com:vml" Requires="v">
                <p:oleObj spid="_x0000_s3075" name="Grafico" r:id="rId4" imgW="19431518" imgH="10287000" progId="MSGraph.Chart.8">
                  <p:embed followColorScheme="full"/>
                </p:oleObj>
              </mc:Choice>
              <mc:Fallback>
                <p:oleObj name="Grafico" r:id="rId4" imgW="19431518" imgH="10287000" progId="MSGraph.Chart.8">
                  <p:embed followColorScheme="full"/>
                  <p:pic>
                    <p:nvPicPr>
                      <p:cNvPr id="1015814" name="Object 6">
                        <a:extLst>
                          <a:ext uri="{FF2B5EF4-FFF2-40B4-BE49-F238E27FC236}">
                            <a16:creationId xmlns:a16="http://schemas.microsoft.com/office/drawing/2014/main" id="{51351A4B-B05C-4195-90B5-5CF011561BE8}"/>
                          </a:ext>
                        </a:extLst>
                      </p:cNvPr>
                      <p:cNvPicPr>
                        <a:picLocks noChangeAspect="1" noChangeArrowheads="1"/>
                      </p:cNvPicPr>
                      <p:nvPr/>
                    </p:nvPicPr>
                    <p:blipFill>
                      <a:blip r:embed="rId5"/>
                      <a:srcRect/>
                      <a:stretch>
                        <a:fillRect/>
                      </a:stretch>
                    </p:blipFill>
                    <p:spPr bwMode="auto">
                      <a:xfrm>
                        <a:off x="685800" y="1981200"/>
                        <a:ext cx="7772400" cy="411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a:extLst>
              <a:ext uri="{FF2B5EF4-FFF2-40B4-BE49-F238E27FC236}">
                <a16:creationId xmlns:a16="http://schemas.microsoft.com/office/drawing/2014/main" id="{08392C92-12AE-40D4-95E7-DEB82BF5D52C}"/>
              </a:ext>
            </a:extLst>
          </p:cNvPr>
          <p:cNvSpPr>
            <a:spLocks noGrp="1" noChangeArrowheads="1"/>
          </p:cNvSpPr>
          <p:nvPr>
            <p:ph type="title"/>
          </p:nvPr>
        </p:nvSpPr>
        <p:spPr/>
        <p:txBody>
          <a:bodyPr/>
          <a:lstStyle/>
          <a:p>
            <a:r>
              <a:rPr lang="it-IT" altLang="it-IT" sz="2400">
                <a:solidFill>
                  <a:srgbClr val="FFFF00"/>
                </a:solidFill>
                <a:latin typeface="Arial" panose="020B0604020202020204" pitchFamily="34" charset="0"/>
              </a:rPr>
              <a:t>Gated SPECT measurements are algorithm-dependent</a:t>
            </a:r>
          </a:p>
        </p:txBody>
      </p:sp>
      <p:graphicFrame>
        <p:nvGraphicFramePr>
          <p:cNvPr id="1021955" name="Object 3">
            <a:extLst>
              <a:ext uri="{FF2B5EF4-FFF2-40B4-BE49-F238E27FC236}">
                <a16:creationId xmlns:a16="http://schemas.microsoft.com/office/drawing/2014/main" id="{90FB826D-C167-429D-B7EB-FF2A30A434BD}"/>
              </a:ext>
            </a:extLst>
          </p:cNvPr>
          <p:cNvGraphicFramePr>
            <a:graphicFrameLocks noChangeAspect="1"/>
          </p:cNvGraphicFramePr>
          <p:nvPr>
            <p:ph type="chart" idx="1"/>
          </p:nvPr>
        </p:nvGraphicFramePr>
        <p:xfrm>
          <a:off x="685800" y="1981200"/>
          <a:ext cx="7772400" cy="4113213"/>
        </p:xfrm>
        <a:graphic>
          <a:graphicData uri="http://schemas.openxmlformats.org/presentationml/2006/ole">
            <mc:AlternateContent xmlns:mc="http://schemas.openxmlformats.org/markup-compatibility/2006">
              <mc:Choice xmlns:v="urn:schemas-microsoft-com:vml" Requires="v">
                <p:oleObj spid="_x0000_s4099" name="Grafico" r:id="rId4" imgW="19431518" imgH="10287000" progId="MSGraph.Chart.8">
                  <p:embed followColorScheme="full"/>
                </p:oleObj>
              </mc:Choice>
              <mc:Fallback>
                <p:oleObj name="Grafico" r:id="rId4" imgW="19431518" imgH="10287000" progId="MSGraph.Chart.8">
                  <p:embed followColorScheme="full"/>
                  <p:pic>
                    <p:nvPicPr>
                      <p:cNvPr id="1021955" name="Object 3">
                        <a:extLst>
                          <a:ext uri="{FF2B5EF4-FFF2-40B4-BE49-F238E27FC236}">
                            <a16:creationId xmlns:a16="http://schemas.microsoft.com/office/drawing/2014/main" id="{90FB826D-C167-429D-B7EB-FF2A30A434BD}"/>
                          </a:ext>
                        </a:extLst>
                      </p:cNvPr>
                      <p:cNvPicPr>
                        <a:picLocks noChangeAspect="1" noChangeArrowheads="1"/>
                      </p:cNvPicPr>
                      <p:nvPr/>
                    </p:nvPicPr>
                    <p:blipFill>
                      <a:blip r:embed="rId5"/>
                      <a:srcRect/>
                      <a:stretch>
                        <a:fillRect/>
                      </a:stretch>
                    </p:blipFill>
                    <p:spPr bwMode="auto">
                      <a:xfrm>
                        <a:off x="685800" y="1981200"/>
                        <a:ext cx="7772400" cy="4113213"/>
                      </a:xfrm>
                      <a:prstGeom prst="rect">
                        <a:avLst/>
                      </a:prstGeom>
                    </p:spPr>
                  </p:pic>
                </p:oleObj>
              </mc:Fallback>
            </mc:AlternateContent>
          </a:graphicData>
        </a:graphic>
      </p:graphicFrame>
      <p:sp>
        <p:nvSpPr>
          <p:cNvPr id="1021956" name="Line 4">
            <a:extLst>
              <a:ext uri="{FF2B5EF4-FFF2-40B4-BE49-F238E27FC236}">
                <a16:creationId xmlns:a16="http://schemas.microsoft.com/office/drawing/2014/main" id="{E80AAE1F-5B40-482B-9B79-2EE89CD80B7C}"/>
              </a:ext>
            </a:extLst>
          </p:cNvPr>
          <p:cNvSpPr>
            <a:spLocks noChangeShapeType="1"/>
          </p:cNvSpPr>
          <p:nvPr/>
        </p:nvSpPr>
        <p:spPr bwMode="auto">
          <a:xfrm>
            <a:off x="381000" y="14478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21957" name="Text Box 5">
            <a:extLst>
              <a:ext uri="{FF2B5EF4-FFF2-40B4-BE49-F238E27FC236}">
                <a16:creationId xmlns:a16="http://schemas.microsoft.com/office/drawing/2014/main" id="{7F6FD8BD-DEC2-4424-AF0C-DD1B9C03EF71}"/>
              </a:ext>
            </a:extLst>
          </p:cNvPr>
          <p:cNvSpPr txBox="1">
            <a:spLocks noChangeArrowheads="1"/>
          </p:cNvSpPr>
          <p:nvPr/>
        </p:nvSpPr>
        <p:spPr bwMode="auto">
          <a:xfrm>
            <a:off x="2011363" y="3276600"/>
            <a:ext cx="733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ctr"/>
            <a:r>
              <a:rPr lang="it-IT" altLang="it-IT" sz="1400">
                <a:latin typeface="Arial" panose="020B0604020202020204" pitchFamily="34" charset="0"/>
              </a:rPr>
              <a:t>p&lt;0.01</a:t>
            </a:r>
          </a:p>
        </p:txBody>
      </p:sp>
      <p:sp>
        <p:nvSpPr>
          <p:cNvPr id="1021958" name="Text Box 6">
            <a:extLst>
              <a:ext uri="{FF2B5EF4-FFF2-40B4-BE49-F238E27FC236}">
                <a16:creationId xmlns:a16="http://schemas.microsoft.com/office/drawing/2014/main" id="{FB36ACB7-84FD-41C0-941A-BF3A28015073}"/>
              </a:ext>
            </a:extLst>
          </p:cNvPr>
          <p:cNvSpPr txBox="1">
            <a:spLocks noChangeArrowheads="1"/>
          </p:cNvSpPr>
          <p:nvPr/>
        </p:nvSpPr>
        <p:spPr bwMode="auto">
          <a:xfrm>
            <a:off x="3948113" y="2819400"/>
            <a:ext cx="733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ctr"/>
            <a:r>
              <a:rPr lang="it-IT" altLang="it-IT" sz="1400">
                <a:latin typeface="Arial" panose="020B0604020202020204" pitchFamily="34" charset="0"/>
              </a:rPr>
              <a:t>p&lt;0.01</a:t>
            </a:r>
          </a:p>
        </p:txBody>
      </p:sp>
      <p:sp>
        <p:nvSpPr>
          <p:cNvPr id="1021959" name="Text Box 7">
            <a:extLst>
              <a:ext uri="{FF2B5EF4-FFF2-40B4-BE49-F238E27FC236}">
                <a16:creationId xmlns:a16="http://schemas.microsoft.com/office/drawing/2014/main" id="{0AE3B615-B0A4-455A-ACE6-DEBC2E0A2A30}"/>
              </a:ext>
            </a:extLst>
          </p:cNvPr>
          <p:cNvSpPr txBox="1">
            <a:spLocks noChangeArrowheads="1"/>
          </p:cNvSpPr>
          <p:nvPr/>
        </p:nvSpPr>
        <p:spPr bwMode="auto">
          <a:xfrm>
            <a:off x="5821363" y="4038600"/>
            <a:ext cx="733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ctr"/>
            <a:r>
              <a:rPr lang="it-IT" altLang="it-IT" sz="1400">
                <a:latin typeface="Arial" panose="020B0604020202020204" pitchFamily="34" charset="0"/>
              </a:rPr>
              <a:t>p&lt;0.01</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9474" name="Object 2">
            <a:extLst>
              <a:ext uri="{FF2B5EF4-FFF2-40B4-BE49-F238E27FC236}">
                <a16:creationId xmlns:a16="http://schemas.microsoft.com/office/drawing/2014/main" id="{A10F0989-DC79-4A1B-9DB9-E583A2CAA500}"/>
              </a:ext>
            </a:extLst>
          </p:cNvPr>
          <p:cNvGraphicFramePr>
            <a:graphicFrameLocks noChangeAspect="1"/>
          </p:cNvGraphicFramePr>
          <p:nvPr>
            <p:ph type="body" sz="half" idx="2"/>
          </p:nvPr>
        </p:nvGraphicFramePr>
        <p:xfrm>
          <a:off x="1851025" y="3352800"/>
          <a:ext cx="5441950" cy="2881313"/>
        </p:xfrm>
        <a:graphic>
          <a:graphicData uri="http://schemas.openxmlformats.org/presentationml/2006/ole">
            <mc:AlternateContent xmlns:mc="http://schemas.openxmlformats.org/markup-compatibility/2006">
              <mc:Choice xmlns:v="urn:schemas-microsoft-com:vml" Requires="v">
                <p:oleObj spid="_x0000_s5124" name="Grafico" r:id="rId3" imgW="19431518" imgH="10287000" progId="MSGraph.Chart.8">
                  <p:embed followColorScheme="full"/>
                </p:oleObj>
              </mc:Choice>
              <mc:Fallback>
                <p:oleObj name="Grafico" r:id="rId3" imgW="19431518" imgH="10287000" progId="MSGraph.Chart.8">
                  <p:embed followColorScheme="full"/>
                  <p:pic>
                    <p:nvPicPr>
                      <p:cNvPr id="1129474" name="Object 2">
                        <a:extLst>
                          <a:ext uri="{FF2B5EF4-FFF2-40B4-BE49-F238E27FC236}">
                            <a16:creationId xmlns:a16="http://schemas.microsoft.com/office/drawing/2014/main" id="{A10F0989-DC79-4A1B-9DB9-E583A2CAA500}"/>
                          </a:ext>
                        </a:extLst>
                      </p:cNvPr>
                      <p:cNvPicPr>
                        <a:picLocks noChangeAspect="1" noChangeArrowheads="1"/>
                      </p:cNvPicPr>
                      <p:nvPr/>
                    </p:nvPicPr>
                    <p:blipFill>
                      <a:blip r:embed="rId4"/>
                      <a:srcRect/>
                      <a:stretch>
                        <a:fillRect/>
                      </a:stretch>
                    </p:blipFill>
                    <p:spPr bwMode="auto">
                      <a:xfrm>
                        <a:off x="1851025" y="3352800"/>
                        <a:ext cx="5441950" cy="2881313"/>
                      </a:xfrm>
                      <a:prstGeom prst="rect">
                        <a:avLst/>
                      </a:prstGeom>
                    </p:spPr>
                  </p:pic>
                </p:oleObj>
              </mc:Fallback>
            </mc:AlternateContent>
          </a:graphicData>
        </a:graphic>
      </p:graphicFrame>
      <p:graphicFrame>
        <p:nvGraphicFramePr>
          <p:cNvPr id="1129475" name="Object 3">
            <a:extLst>
              <a:ext uri="{FF2B5EF4-FFF2-40B4-BE49-F238E27FC236}">
                <a16:creationId xmlns:a16="http://schemas.microsoft.com/office/drawing/2014/main" id="{6CCA9ACC-C688-416E-93FB-4CE5CA6EA5B9}"/>
              </a:ext>
            </a:extLst>
          </p:cNvPr>
          <p:cNvGraphicFramePr>
            <a:graphicFrameLocks noChangeAspect="1"/>
          </p:cNvGraphicFramePr>
          <p:nvPr>
            <p:ph sz="half" idx="1"/>
          </p:nvPr>
        </p:nvGraphicFramePr>
        <p:xfrm>
          <a:off x="1851025" y="685800"/>
          <a:ext cx="5441950" cy="2881313"/>
        </p:xfrm>
        <a:graphic>
          <a:graphicData uri="http://schemas.openxmlformats.org/presentationml/2006/ole">
            <mc:AlternateContent xmlns:mc="http://schemas.openxmlformats.org/markup-compatibility/2006">
              <mc:Choice xmlns:v="urn:schemas-microsoft-com:vml" Requires="v">
                <p:oleObj spid="_x0000_s5125" name="Grafico" r:id="rId5" imgW="19431518" imgH="10287000" progId="MSGraph.Chart.8">
                  <p:embed followColorScheme="full"/>
                </p:oleObj>
              </mc:Choice>
              <mc:Fallback>
                <p:oleObj name="Grafico" r:id="rId5" imgW="19431518" imgH="10287000" progId="MSGraph.Chart.8">
                  <p:embed followColorScheme="full"/>
                  <p:pic>
                    <p:nvPicPr>
                      <p:cNvPr id="1129475" name="Object 3">
                        <a:extLst>
                          <a:ext uri="{FF2B5EF4-FFF2-40B4-BE49-F238E27FC236}">
                            <a16:creationId xmlns:a16="http://schemas.microsoft.com/office/drawing/2014/main" id="{6CCA9ACC-C688-416E-93FB-4CE5CA6EA5B9}"/>
                          </a:ext>
                        </a:extLst>
                      </p:cNvPr>
                      <p:cNvPicPr>
                        <a:picLocks noChangeAspect="1" noChangeArrowheads="1"/>
                      </p:cNvPicPr>
                      <p:nvPr/>
                    </p:nvPicPr>
                    <p:blipFill>
                      <a:blip r:embed="rId6"/>
                      <a:srcRect/>
                      <a:stretch>
                        <a:fillRect/>
                      </a:stretch>
                    </p:blipFill>
                    <p:spPr bwMode="auto">
                      <a:xfrm>
                        <a:off x="1851025" y="685800"/>
                        <a:ext cx="5441950" cy="28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9476" name="Text Box 4">
            <a:extLst>
              <a:ext uri="{FF2B5EF4-FFF2-40B4-BE49-F238E27FC236}">
                <a16:creationId xmlns:a16="http://schemas.microsoft.com/office/drawing/2014/main" id="{EBFAEAEA-9CAB-49FD-AD18-D056BDBBACA2}"/>
              </a:ext>
            </a:extLst>
          </p:cNvPr>
          <p:cNvSpPr txBox="1">
            <a:spLocks noChangeArrowheads="1"/>
          </p:cNvSpPr>
          <p:nvPr/>
        </p:nvSpPr>
        <p:spPr bwMode="auto">
          <a:xfrm>
            <a:off x="7086600" y="3276600"/>
            <a:ext cx="16160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r>
              <a:rPr lang="it-IT" altLang="it-IT" sz="1400">
                <a:latin typeface="Arial" panose="020B0604020202020204" pitchFamily="34" charset="0"/>
              </a:rPr>
              <a:t>*p&lt;0.001</a:t>
            </a:r>
          </a:p>
          <a:p>
            <a:r>
              <a:rPr lang="it-IT" altLang="it-IT" sz="1400">
                <a:latin typeface="Arial" panose="020B0604020202020204" pitchFamily="34" charset="0"/>
              </a:rPr>
              <a:t>Males vs Females</a:t>
            </a:r>
          </a:p>
        </p:txBody>
      </p:sp>
      <p:sp>
        <p:nvSpPr>
          <p:cNvPr id="1129477" name="Rectangle 5">
            <a:extLst>
              <a:ext uri="{FF2B5EF4-FFF2-40B4-BE49-F238E27FC236}">
                <a16:creationId xmlns:a16="http://schemas.microsoft.com/office/drawing/2014/main" id="{44A95C78-59E6-419B-8B73-459E976E02EF}"/>
              </a:ext>
            </a:extLst>
          </p:cNvPr>
          <p:cNvSpPr>
            <a:spLocks noGrp="1" noChangeArrowheads="1"/>
          </p:cNvSpPr>
          <p:nvPr>
            <p:ph type="title"/>
          </p:nvPr>
        </p:nvSpPr>
        <p:spPr>
          <a:xfrm>
            <a:off x="685800" y="-76200"/>
            <a:ext cx="7772400" cy="1143000"/>
          </a:xfrm>
          <a:noFill/>
          <a:ln/>
        </p:spPr>
        <p:txBody>
          <a:bodyPr/>
          <a:lstStyle/>
          <a:p>
            <a:r>
              <a:rPr lang="it-IT" altLang="it-IT" sz="2400">
                <a:solidFill>
                  <a:srgbClr val="FFFF00"/>
                </a:solidFill>
                <a:latin typeface="Arial" panose="020B0604020202020204" pitchFamily="34" charset="0"/>
              </a:rPr>
              <a:t>Influence of tracer, gender and camera on LV EF</a:t>
            </a:r>
          </a:p>
        </p:txBody>
      </p:sp>
      <p:sp>
        <p:nvSpPr>
          <p:cNvPr id="1129478" name="Line 6">
            <a:extLst>
              <a:ext uri="{FF2B5EF4-FFF2-40B4-BE49-F238E27FC236}">
                <a16:creationId xmlns:a16="http://schemas.microsoft.com/office/drawing/2014/main" id="{083E4691-2BCF-4997-9763-139D29A9FD52}"/>
              </a:ext>
            </a:extLst>
          </p:cNvPr>
          <p:cNvSpPr>
            <a:spLocks noChangeShapeType="1"/>
          </p:cNvSpPr>
          <p:nvPr/>
        </p:nvSpPr>
        <p:spPr bwMode="auto">
          <a:xfrm>
            <a:off x="381000" y="7620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29479" name="Text Box 7">
            <a:extLst>
              <a:ext uri="{FF2B5EF4-FFF2-40B4-BE49-F238E27FC236}">
                <a16:creationId xmlns:a16="http://schemas.microsoft.com/office/drawing/2014/main" id="{D5AA9AF2-EB98-48A6-A988-3673B5E6F3B9}"/>
              </a:ext>
            </a:extLst>
          </p:cNvPr>
          <p:cNvSpPr txBox="1">
            <a:spLocks noChangeArrowheads="1"/>
          </p:cNvSpPr>
          <p:nvPr/>
        </p:nvSpPr>
        <p:spPr bwMode="auto">
          <a:xfrm>
            <a:off x="3109913" y="6400800"/>
            <a:ext cx="29321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r>
              <a:rPr lang="it-IT" altLang="it-IT" sz="1400">
                <a:latin typeface="Arial" panose="020B0604020202020204" pitchFamily="34" charset="0"/>
              </a:rPr>
              <a:t>Ababneh et al. J Nucl Cardiol 2000</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a:extLst>
              <a:ext uri="{FF2B5EF4-FFF2-40B4-BE49-F238E27FC236}">
                <a16:creationId xmlns:a16="http://schemas.microsoft.com/office/drawing/2014/main" id="{820CE0D5-D698-4F59-A57A-F8C44B9FB0A9}"/>
              </a:ext>
            </a:extLst>
          </p:cNvPr>
          <p:cNvSpPr>
            <a:spLocks noGrp="1" noChangeArrowheads="1"/>
          </p:cNvSpPr>
          <p:nvPr>
            <p:ph type="title"/>
          </p:nvPr>
        </p:nvSpPr>
        <p:spPr>
          <a:xfrm>
            <a:off x="762000" y="-152400"/>
            <a:ext cx="7772400" cy="1143000"/>
          </a:xfrm>
        </p:spPr>
        <p:txBody>
          <a:bodyPr/>
          <a:lstStyle/>
          <a:p>
            <a:r>
              <a:rPr lang="en-GB" altLang="it-IT" sz="2400">
                <a:latin typeface="Arial" panose="020B0604020202020204" pitchFamily="34" charset="0"/>
              </a:rPr>
              <a:t>Validation of Gated SPECT</a:t>
            </a:r>
            <a:r>
              <a:rPr lang="it-IT" altLang="it-IT" sz="2400">
                <a:latin typeface="Arial" panose="020B0604020202020204" pitchFamily="34" charset="0"/>
              </a:rPr>
              <a:t> </a:t>
            </a:r>
            <a:r>
              <a:rPr lang="en-GB" altLang="it-IT" sz="2400">
                <a:latin typeface="Arial" panose="020B0604020202020204" pitchFamily="34" charset="0"/>
              </a:rPr>
              <a:t>Measurements</a:t>
            </a:r>
            <a:endParaRPr lang="it-IT" altLang="it-IT" sz="2400">
              <a:latin typeface="Arial" panose="020B0604020202020204" pitchFamily="34" charset="0"/>
            </a:endParaRPr>
          </a:p>
        </p:txBody>
      </p:sp>
      <p:pic>
        <p:nvPicPr>
          <p:cNvPr id="1024003" name="Picture 3">
            <a:extLst>
              <a:ext uri="{FF2B5EF4-FFF2-40B4-BE49-F238E27FC236}">
                <a16:creationId xmlns:a16="http://schemas.microsoft.com/office/drawing/2014/main" id="{8FF15959-B93F-4809-83FD-B3FA95DF5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0" y="1066800"/>
            <a:ext cx="2719388" cy="166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04" name="Picture 4">
            <a:extLst>
              <a:ext uri="{FF2B5EF4-FFF2-40B4-BE49-F238E27FC236}">
                <a16:creationId xmlns:a16="http://schemas.microsoft.com/office/drawing/2014/main" id="{77CEA141-97E0-458D-97E1-4FC8FB939D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9313" y="1066800"/>
            <a:ext cx="2749550" cy="161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05" name="Picture 5">
            <a:extLst>
              <a:ext uri="{FF2B5EF4-FFF2-40B4-BE49-F238E27FC236}">
                <a16:creationId xmlns:a16="http://schemas.microsoft.com/office/drawing/2014/main" id="{99BE6FA2-14BD-4898-A23A-CE6B91FA61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600" y="2819400"/>
            <a:ext cx="2705100" cy="166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06" name="Picture 6">
            <a:extLst>
              <a:ext uri="{FF2B5EF4-FFF2-40B4-BE49-F238E27FC236}">
                <a16:creationId xmlns:a16="http://schemas.microsoft.com/office/drawing/2014/main" id="{0C05038E-9C17-4634-AFAB-9C4F31A1A7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313" y="4572000"/>
            <a:ext cx="2735262" cy="166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07" name="Picture 7">
            <a:extLst>
              <a:ext uri="{FF2B5EF4-FFF2-40B4-BE49-F238E27FC236}">
                <a16:creationId xmlns:a16="http://schemas.microsoft.com/office/drawing/2014/main" id="{3B0A4573-C65C-4642-A4AA-1AA8F932F5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1375" y="2819400"/>
            <a:ext cx="2765425"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08" name="Picture 8">
            <a:extLst>
              <a:ext uri="{FF2B5EF4-FFF2-40B4-BE49-F238E27FC236}">
                <a16:creationId xmlns:a16="http://schemas.microsoft.com/office/drawing/2014/main" id="{AB26F283-9E05-4C89-AEA7-05925A1113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9313" y="4572000"/>
            <a:ext cx="2749550" cy="166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09" name="Text Box 9">
            <a:extLst>
              <a:ext uri="{FF2B5EF4-FFF2-40B4-BE49-F238E27FC236}">
                <a16:creationId xmlns:a16="http://schemas.microsoft.com/office/drawing/2014/main" id="{78583176-522E-46D2-B3C7-9C23D924F969}"/>
              </a:ext>
            </a:extLst>
          </p:cNvPr>
          <p:cNvSpPr txBox="1">
            <a:spLocks noChangeArrowheads="1"/>
          </p:cNvSpPr>
          <p:nvPr/>
        </p:nvSpPr>
        <p:spPr bwMode="auto">
          <a:xfrm>
            <a:off x="4029075" y="1187450"/>
            <a:ext cx="1238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ctr"/>
            <a:r>
              <a:rPr lang="it-IT" altLang="it-IT" sz="1800">
                <a:latin typeface="Arial" panose="020B0604020202020204" pitchFamily="34" charset="0"/>
              </a:rPr>
              <a:t>Method 1</a:t>
            </a:r>
          </a:p>
          <a:p>
            <a:pPr algn="ctr"/>
            <a:r>
              <a:rPr lang="it-IT" altLang="it-IT" sz="1800" i="1">
                <a:solidFill>
                  <a:schemeClr val="tx2"/>
                </a:solidFill>
                <a:latin typeface="Arial" panose="020B0604020202020204" pitchFamily="34" charset="0"/>
              </a:rPr>
              <a:t>SPECTEF</a:t>
            </a:r>
            <a:endParaRPr lang="it-IT" altLang="it-IT" sz="1800">
              <a:latin typeface="Arial" panose="020B0604020202020204" pitchFamily="34" charset="0"/>
            </a:endParaRPr>
          </a:p>
        </p:txBody>
      </p:sp>
      <p:sp>
        <p:nvSpPr>
          <p:cNvPr id="1024010" name="Text Box 10">
            <a:extLst>
              <a:ext uri="{FF2B5EF4-FFF2-40B4-BE49-F238E27FC236}">
                <a16:creationId xmlns:a16="http://schemas.microsoft.com/office/drawing/2014/main" id="{1F36D9AF-BF35-454E-B818-8CDAF577D560}"/>
              </a:ext>
            </a:extLst>
          </p:cNvPr>
          <p:cNvSpPr txBox="1">
            <a:spLocks noChangeArrowheads="1"/>
          </p:cNvSpPr>
          <p:nvPr/>
        </p:nvSpPr>
        <p:spPr bwMode="auto">
          <a:xfrm>
            <a:off x="4079875" y="2940050"/>
            <a:ext cx="1136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ctr"/>
            <a:r>
              <a:rPr lang="it-IT" altLang="it-IT" sz="1800">
                <a:latin typeface="Arial" panose="020B0604020202020204" pitchFamily="34" charset="0"/>
              </a:rPr>
              <a:t>Method 2</a:t>
            </a:r>
          </a:p>
          <a:p>
            <a:pPr algn="ctr"/>
            <a:r>
              <a:rPr lang="it-IT" altLang="it-IT" sz="1800" i="1">
                <a:solidFill>
                  <a:schemeClr val="tx2"/>
                </a:solidFill>
                <a:latin typeface="Arial" panose="020B0604020202020204" pitchFamily="34" charset="0"/>
              </a:rPr>
              <a:t>QGS</a:t>
            </a:r>
            <a:endParaRPr lang="it-IT" altLang="it-IT" sz="1800">
              <a:latin typeface="Arial" panose="020B0604020202020204" pitchFamily="34" charset="0"/>
            </a:endParaRPr>
          </a:p>
        </p:txBody>
      </p:sp>
      <p:sp>
        <p:nvSpPr>
          <p:cNvPr id="1024011" name="Text Box 11">
            <a:extLst>
              <a:ext uri="{FF2B5EF4-FFF2-40B4-BE49-F238E27FC236}">
                <a16:creationId xmlns:a16="http://schemas.microsoft.com/office/drawing/2014/main" id="{0B65A950-B3B1-421D-9459-C61252487334}"/>
              </a:ext>
            </a:extLst>
          </p:cNvPr>
          <p:cNvSpPr txBox="1">
            <a:spLocks noChangeArrowheads="1"/>
          </p:cNvSpPr>
          <p:nvPr/>
        </p:nvSpPr>
        <p:spPr bwMode="auto">
          <a:xfrm>
            <a:off x="4079875" y="4692650"/>
            <a:ext cx="1136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ctr"/>
            <a:r>
              <a:rPr lang="it-IT" altLang="it-IT" sz="1800">
                <a:latin typeface="Arial" panose="020B0604020202020204" pitchFamily="34" charset="0"/>
              </a:rPr>
              <a:t>Method 3</a:t>
            </a:r>
          </a:p>
          <a:p>
            <a:pPr algn="ctr"/>
            <a:r>
              <a:rPr lang="it-IT" altLang="it-IT" sz="1800" i="1">
                <a:solidFill>
                  <a:schemeClr val="tx2"/>
                </a:solidFill>
                <a:latin typeface="Arial" panose="020B0604020202020204" pitchFamily="34" charset="0"/>
              </a:rPr>
              <a:t>Toolbox</a:t>
            </a:r>
            <a:endParaRPr lang="it-IT" altLang="it-IT" sz="1800">
              <a:latin typeface="Arial" panose="020B0604020202020204" pitchFamily="34" charset="0"/>
            </a:endParaRPr>
          </a:p>
        </p:txBody>
      </p:sp>
      <p:sp>
        <p:nvSpPr>
          <p:cNvPr id="1024012" name="Text Box 12">
            <a:extLst>
              <a:ext uri="{FF2B5EF4-FFF2-40B4-BE49-F238E27FC236}">
                <a16:creationId xmlns:a16="http://schemas.microsoft.com/office/drawing/2014/main" id="{82661881-E586-4BD3-B49B-595426406AC6}"/>
              </a:ext>
            </a:extLst>
          </p:cNvPr>
          <p:cNvSpPr txBox="1">
            <a:spLocks noChangeArrowheads="1"/>
          </p:cNvSpPr>
          <p:nvPr/>
        </p:nvSpPr>
        <p:spPr bwMode="auto">
          <a:xfrm>
            <a:off x="1381125" y="700088"/>
            <a:ext cx="1416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ctr"/>
            <a:r>
              <a:rPr lang="it-IT" altLang="it-IT" sz="1800">
                <a:latin typeface="Arial" panose="020B0604020202020204" pitchFamily="34" charset="0"/>
              </a:rPr>
              <a:t>LV Volumes</a:t>
            </a:r>
          </a:p>
        </p:txBody>
      </p:sp>
      <p:sp>
        <p:nvSpPr>
          <p:cNvPr id="1024013" name="Text Box 13">
            <a:extLst>
              <a:ext uri="{FF2B5EF4-FFF2-40B4-BE49-F238E27FC236}">
                <a16:creationId xmlns:a16="http://schemas.microsoft.com/office/drawing/2014/main" id="{B49016BE-4583-4D47-AB36-FB11C29EB6BE}"/>
              </a:ext>
            </a:extLst>
          </p:cNvPr>
          <p:cNvSpPr txBox="1">
            <a:spLocks noChangeArrowheads="1"/>
          </p:cNvSpPr>
          <p:nvPr/>
        </p:nvSpPr>
        <p:spPr bwMode="auto">
          <a:xfrm>
            <a:off x="6189663" y="698500"/>
            <a:ext cx="22304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ctr"/>
            <a:r>
              <a:rPr lang="it-IT" altLang="it-IT" sz="1800">
                <a:latin typeface="Arial" panose="020B0604020202020204" pitchFamily="34" charset="0"/>
              </a:rPr>
              <a:t>LV Ejection Fraction</a:t>
            </a:r>
          </a:p>
        </p:txBody>
      </p:sp>
      <p:sp>
        <p:nvSpPr>
          <p:cNvPr id="1024014" name="Text Box 14">
            <a:extLst>
              <a:ext uri="{FF2B5EF4-FFF2-40B4-BE49-F238E27FC236}">
                <a16:creationId xmlns:a16="http://schemas.microsoft.com/office/drawing/2014/main" id="{E1B09B1E-AAA7-43EF-B4A5-E22161FD2117}"/>
              </a:ext>
            </a:extLst>
          </p:cNvPr>
          <p:cNvSpPr txBox="1">
            <a:spLocks noChangeArrowheads="1"/>
          </p:cNvSpPr>
          <p:nvPr/>
        </p:nvSpPr>
        <p:spPr bwMode="auto">
          <a:xfrm>
            <a:off x="1212850" y="6216650"/>
            <a:ext cx="1754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ctr"/>
            <a:r>
              <a:rPr lang="it-IT" altLang="it-IT" sz="1600">
                <a:latin typeface="Arial" panose="020B0604020202020204" pitchFamily="34" charset="0"/>
              </a:rPr>
              <a:t>Echocadiography</a:t>
            </a:r>
          </a:p>
        </p:txBody>
      </p:sp>
      <p:sp>
        <p:nvSpPr>
          <p:cNvPr id="1024015" name="Text Box 15">
            <a:extLst>
              <a:ext uri="{FF2B5EF4-FFF2-40B4-BE49-F238E27FC236}">
                <a16:creationId xmlns:a16="http://schemas.microsoft.com/office/drawing/2014/main" id="{C1B0B82A-2559-4255-91A1-EA83CCC9FC83}"/>
              </a:ext>
            </a:extLst>
          </p:cNvPr>
          <p:cNvSpPr txBox="1">
            <a:spLocks noChangeArrowheads="1"/>
          </p:cNvSpPr>
          <p:nvPr/>
        </p:nvSpPr>
        <p:spPr bwMode="auto">
          <a:xfrm>
            <a:off x="6426200" y="6216650"/>
            <a:ext cx="1754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ctr"/>
            <a:r>
              <a:rPr lang="it-IT" altLang="it-IT" sz="1600">
                <a:latin typeface="Arial" panose="020B0604020202020204" pitchFamily="34" charset="0"/>
              </a:rPr>
              <a:t>Echocadiography</a:t>
            </a:r>
          </a:p>
        </p:txBody>
      </p:sp>
      <p:sp>
        <p:nvSpPr>
          <p:cNvPr id="1024016" name="Text Box 16">
            <a:extLst>
              <a:ext uri="{FF2B5EF4-FFF2-40B4-BE49-F238E27FC236}">
                <a16:creationId xmlns:a16="http://schemas.microsoft.com/office/drawing/2014/main" id="{59C2CEF2-0560-4AA8-BCC1-30156D0B8AD4}"/>
              </a:ext>
            </a:extLst>
          </p:cNvPr>
          <p:cNvSpPr txBox="1">
            <a:spLocks noChangeArrowheads="1"/>
          </p:cNvSpPr>
          <p:nvPr/>
        </p:nvSpPr>
        <p:spPr bwMode="auto">
          <a:xfrm rot="-5400000">
            <a:off x="-186532" y="3453607"/>
            <a:ext cx="14716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ctr"/>
            <a:r>
              <a:rPr lang="it-IT" altLang="it-IT" sz="1600">
                <a:latin typeface="Arial" panose="020B0604020202020204" pitchFamily="34" charset="0"/>
              </a:rPr>
              <a:t>Gated SPECT</a:t>
            </a:r>
          </a:p>
        </p:txBody>
      </p:sp>
      <p:sp>
        <p:nvSpPr>
          <p:cNvPr id="1024018" name="Text Box 18">
            <a:extLst>
              <a:ext uri="{FF2B5EF4-FFF2-40B4-BE49-F238E27FC236}">
                <a16:creationId xmlns:a16="http://schemas.microsoft.com/office/drawing/2014/main" id="{81899CDD-07F8-4526-B7CD-F81BD400DF1E}"/>
              </a:ext>
            </a:extLst>
          </p:cNvPr>
          <p:cNvSpPr txBox="1">
            <a:spLocks noChangeArrowheads="1"/>
          </p:cNvSpPr>
          <p:nvPr/>
        </p:nvSpPr>
        <p:spPr bwMode="auto">
          <a:xfrm rot="-5400000">
            <a:off x="4993481" y="3444082"/>
            <a:ext cx="14716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ctr"/>
            <a:r>
              <a:rPr lang="it-IT" altLang="it-IT" sz="1600">
                <a:latin typeface="Arial" panose="020B0604020202020204" pitchFamily="34" charset="0"/>
              </a:rPr>
              <a:t>Gated SPECT</a:t>
            </a:r>
          </a:p>
        </p:txBody>
      </p:sp>
      <p:sp>
        <p:nvSpPr>
          <p:cNvPr id="1024020" name="Rectangle 20">
            <a:extLst>
              <a:ext uri="{FF2B5EF4-FFF2-40B4-BE49-F238E27FC236}">
                <a16:creationId xmlns:a16="http://schemas.microsoft.com/office/drawing/2014/main" id="{CA7A3226-C2AD-447B-8A1A-A2E17100DAD5}"/>
              </a:ext>
            </a:extLst>
          </p:cNvPr>
          <p:cNvSpPr>
            <a:spLocks noChangeArrowheads="1"/>
          </p:cNvSpPr>
          <p:nvPr/>
        </p:nvSpPr>
        <p:spPr bwMode="auto">
          <a:xfrm>
            <a:off x="3355975" y="6324600"/>
            <a:ext cx="25860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ctr"/>
            <a:r>
              <a:rPr lang="it-IT" altLang="it-IT" sz="1400">
                <a:latin typeface="Arial" panose="020B0604020202020204" pitchFamily="34" charset="0"/>
              </a:rPr>
              <a:t>Nichols et al. </a:t>
            </a:r>
            <a:r>
              <a:rPr lang="it-IT" altLang="it-IT" sz="1400" i="1">
                <a:latin typeface="Arial" panose="020B0604020202020204" pitchFamily="34" charset="0"/>
              </a:rPr>
              <a:t>J Nucl Med</a:t>
            </a:r>
            <a:r>
              <a:rPr lang="it-IT" altLang="it-IT" sz="1400">
                <a:latin typeface="Arial" panose="020B0604020202020204" pitchFamily="34" charset="0"/>
              </a:rPr>
              <a:t> 2000</a:t>
            </a:r>
          </a:p>
        </p:txBody>
      </p:sp>
      <p:sp>
        <p:nvSpPr>
          <p:cNvPr id="1024021" name="Line 21">
            <a:extLst>
              <a:ext uri="{FF2B5EF4-FFF2-40B4-BE49-F238E27FC236}">
                <a16:creationId xmlns:a16="http://schemas.microsoft.com/office/drawing/2014/main" id="{19DA02A7-BF34-4CEB-AED8-1CB20ACC1DEE}"/>
              </a:ext>
            </a:extLst>
          </p:cNvPr>
          <p:cNvSpPr>
            <a:spLocks noChangeShapeType="1"/>
          </p:cNvSpPr>
          <p:nvPr/>
        </p:nvSpPr>
        <p:spPr bwMode="auto">
          <a:xfrm>
            <a:off x="381000" y="6096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a:extLst>
              <a:ext uri="{FF2B5EF4-FFF2-40B4-BE49-F238E27FC236}">
                <a16:creationId xmlns:a16="http://schemas.microsoft.com/office/drawing/2014/main" id="{FAAC1B97-44FC-4BEB-982B-64650C58593D}"/>
              </a:ext>
            </a:extLst>
          </p:cNvPr>
          <p:cNvSpPr>
            <a:spLocks noGrp="1" noChangeArrowheads="1"/>
          </p:cNvSpPr>
          <p:nvPr>
            <p:ph type="title"/>
          </p:nvPr>
        </p:nvSpPr>
        <p:spPr/>
        <p:txBody>
          <a:bodyPr/>
          <a:lstStyle/>
          <a:p>
            <a:pPr>
              <a:lnSpc>
                <a:spcPct val="90000"/>
              </a:lnSpc>
            </a:pPr>
            <a:r>
              <a:rPr lang="en-GB" altLang="it-IT" sz="2400">
                <a:latin typeface="Arial" panose="020B0604020202020204" pitchFamily="34" charset="0"/>
              </a:rPr>
              <a:t>QGS post-stress LV ejection fraction and volumes</a:t>
            </a:r>
            <a:br>
              <a:rPr lang="en-GB" altLang="it-IT" sz="2400">
                <a:latin typeface="Arial" panose="020B0604020202020204" pitchFamily="34" charset="0"/>
              </a:rPr>
            </a:br>
            <a:r>
              <a:rPr lang="en-GB" altLang="it-IT" sz="2400">
                <a:latin typeface="Arial" panose="020B0604020202020204" pitchFamily="34" charset="0"/>
              </a:rPr>
              <a:t> </a:t>
            </a:r>
            <a:r>
              <a:rPr lang="en-GB" altLang="it-IT" sz="2400">
                <a:solidFill>
                  <a:schemeClr val="tx1"/>
                </a:solidFill>
                <a:latin typeface="Arial" panose="020B0604020202020204" pitchFamily="34" charset="0"/>
              </a:rPr>
              <a:t>Normal values (</a:t>
            </a:r>
            <a:r>
              <a:rPr lang="it-IT" altLang="it-IT" sz="2400">
                <a:solidFill>
                  <a:schemeClr val="tx1"/>
                </a:solidFill>
                <a:latin typeface="Arial" panose="020B0604020202020204" pitchFamily="34" charset="0"/>
              </a:rPr>
              <a:t>8-frame gating with Tc-99m agents)</a:t>
            </a:r>
            <a:endParaRPr lang="it-IT" altLang="it-IT"/>
          </a:p>
        </p:txBody>
      </p:sp>
      <p:sp>
        <p:nvSpPr>
          <p:cNvPr id="1018883" name="Rectangle 3">
            <a:extLst>
              <a:ext uri="{FF2B5EF4-FFF2-40B4-BE49-F238E27FC236}">
                <a16:creationId xmlns:a16="http://schemas.microsoft.com/office/drawing/2014/main" id="{031A78B8-8CC3-49B5-8020-5022200B97AF}"/>
              </a:ext>
            </a:extLst>
          </p:cNvPr>
          <p:cNvSpPr>
            <a:spLocks noGrp="1" noChangeArrowheads="1"/>
          </p:cNvSpPr>
          <p:nvPr>
            <p:ph type="body" idx="1"/>
          </p:nvPr>
        </p:nvSpPr>
        <p:spPr/>
        <p:txBody>
          <a:bodyPr/>
          <a:lstStyle/>
          <a:p>
            <a:pPr>
              <a:buFontTx/>
              <a:buNone/>
            </a:pPr>
            <a:r>
              <a:rPr lang="it-IT" altLang="it-IT" sz="2000">
                <a:latin typeface="Arial" panose="020B0604020202020204" pitchFamily="34" charset="0"/>
              </a:rPr>
              <a:t>				Sex	  EF	        EDV	 ESV</a:t>
            </a:r>
          </a:p>
          <a:p>
            <a:pPr>
              <a:buFontTx/>
              <a:buNone/>
            </a:pPr>
            <a:r>
              <a:rPr lang="it-IT" altLang="it-IT" sz="2000">
                <a:latin typeface="Arial" panose="020B0604020202020204" pitchFamily="34" charset="0"/>
              </a:rPr>
              <a:t>	</a:t>
            </a:r>
          </a:p>
          <a:p>
            <a:pPr>
              <a:buFontTx/>
              <a:buNone/>
            </a:pPr>
            <a:r>
              <a:rPr lang="it-IT" altLang="it-IT" sz="2000">
                <a:latin typeface="Arial" panose="020B0604020202020204" pitchFamily="34" charset="0"/>
              </a:rPr>
              <a:t>Sharir et al. (1999) 	</a:t>
            </a:r>
            <a:r>
              <a:rPr lang="en-GB" altLang="it-IT" sz="2000">
                <a:latin typeface="Arial" panose="020B0604020202020204" pitchFamily="34" charset="0"/>
              </a:rPr>
              <a:t>M+F	45%	      120 ml</a:t>
            </a:r>
            <a:r>
              <a:rPr lang="it-IT" altLang="it-IT" sz="2000">
                <a:latin typeface="Arial" panose="020B0604020202020204" pitchFamily="34" charset="0"/>
              </a:rPr>
              <a:t>	</a:t>
            </a:r>
            <a:r>
              <a:rPr lang="en-GB" altLang="it-IT" sz="2000">
                <a:latin typeface="Arial" panose="020B0604020202020204" pitchFamily="34" charset="0"/>
              </a:rPr>
              <a:t>70 ml</a:t>
            </a:r>
            <a:endParaRPr lang="it-IT" altLang="it-IT" sz="2000">
              <a:latin typeface="Arial" panose="020B0604020202020204" pitchFamily="34" charset="0"/>
            </a:endParaRPr>
          </a:p>
          <a:p>
            <a:pPr>
              <a:buFontTx/>
              <a:buNone/>
            </a:pPr>
            <a:endParaRPr lang="it-IT" altLang="it-IT" sz="2000">
              <a:latin typeface="Arial" panose="020B0604020202020204" pitchFamily="34" charset="0"/>
            </a:endParaRPr>
          </a:p>
          <a:p>
            <a:pPr>
              <a:buFontTx/>
              <a:buNone/>
            </a:pPr>
            <a:r>
              <a:rPr lang="it-IT" altLang="it-IT" sz="2000">
                <a:latin typeface="Arial" panose="020B0604020202020204" pitchFamily="34" charset="0"/>
              </a:rPr>
              <a:t>Ababneh et al. (2000)	</a:t>
            </a:r>
            <a:r>
              <a:rPr lang="en-GB" altLang="it-IT" sz="2000">
                <a:latin typeface="Arial" panose="020B0604020202020204" pitchFamily="34" charset="0"/>
              </a:rPr>
              <a:t>F	50%	       91 ml	40 ml</a:t>
            </a:r>
          </a:p>
          <a:p>
            <a:pPr>
              <a:buFontTx/>
              <a:buNone/>
            </a:pPr>
            <a:r>
              <a:rPr lang="en-GB" altLang="it-IT" sz="2000">
                <a:latin typeface="Arial" panose="020B0604020202020204" pitchFamily="34" charset="0"/>
              </a:rPr>
              <a:t>				M	43%	      119 ml</a:t>
            </a:r>
            <a:r>
              <a:rPr lang="it-IT" altLang="it-IT" sz="2000">
                <a:latin typeface="Arial" panose="020B0604020202020204" pitchFamily="34" charset="0"/>
              </a:rPr>
              <a:t>	</a:t>
            </a:r>
            <a:r>
              <a:rPr lang="en-GB" altLang="it-IT" sz="2000">
                <a:latin typeface="Arial" panose="020B0604020202020204" pitchFamily="34" charset="0"/>
              </a:rPr>
              <a:t>55 ml</a:t>
            </a:r>
          </a:p>
          <a:p>
            <a:pPr>
              <a:buFontTx/>
              <a:buNone/>
            </a:pPr>
            <a:endParaRPr lang="it-IT" altLang="it-IT" sz="2000">
              <a:latin typeface="Arial" panose="020B0604020202020204" pitchFamily="34" charset="0"/>
            </a:endParaRPr>
          </a:p>
          <a:p>
            <a:pPr>
              <a:buFontTx/>
              <a:buNone/>
            </a:pPr>
            <a:r>
              <a:rPr lang="it-IT" altLang="it-IT" sz="2000">
                <a:latin typeface="Arial" panose="020B0604020202020204" pitchFamily="34" charset="0"/>
              </a:rPr>
              <a:t>Sharir et al. (2002)	</a:t>
            </a:r>
            <a:r>
              <a:rPr lang="en-GB" altLang="it-IT" sz="2000">
                <a:latin typeface="Arial" panose="020B0604020202020204" pitchFamily="34" charset="0"/>
              </a:rPr>
              <a:t>F	50%	      100 ml	42 ml</a:t>
            </a:r>
          </a:p>
          <a:p>
            <a:pPr>
              <a:buFontTx/>
              <a:buNone/>
            </a:pPr>
            <a:r>
              <a:rPr lang="en-GB" altLang="it-IT" sz="2000">
                <a:latin typeface="Arial" panose="020B0604020202020204" pitchFamily="34" charset="0"/>
              </a:rPr>
              <a:t>				M	45%	      142 ml	65 ml</a:t>
            </a:r>
            <a:endParaRPr lang="it-IT" altLang="it-IT" sz="2000">
              <a:latin typeface="Arial" panose="020B0604020202020204" pitchFamily="34" charset="0"/>
            </a:endParaRPr>
          </a:p>
        </p:txBody>
      </p:sp>
      <p:sp>
        <p:nvSpPr>
          <p:cNvPr id="1018884" name="Line 4">
            <a:extLst>
              <a:ext uri="{FF2B5EF4-FFF2-40B4-BE49-F238E27FC236}">
                <a16:creationId xmlns:a16="http://schemas.microsoft.com/office/drawing/2014/main" id="{5A7F4584-82F6-477E-B3E7-A8C9795826D6}"/>
              </a:ext>
            </a:extLst>
          </p:cNvPr>
          <p:cNvSpPr>
            <a:spLocks noChangeShapeType="1"/>
          </p:cNvSpPr>
          <p:nvPr/>
        </p:nvSpPr>
        <p:spPr bwMode="auto">
          <a:xfrm>
            <a:off x="381000" y="16002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18885" name="Line 5">
            <a:extLst>
              <a:ext uri="{FF2B5EF4-FFF2-40B4-BE49-F238E27FC236}">
                <a16:creationId xmlns:a16="http://schemas.microsoft.com/office/drawing/2014/main" id="{CFBBD562-C883-4168-8B22-A2853BBAD233}"/>
              </a:ext>
            </a:extLst>
          </p:cNvPr>
          <p:cNvSpPr>
            <a:spLocks noChangeShapeType="1"/>
          </p:cNvSpPr>
          <p:nvPr/>
        </p:nvSpPr>
        <p:spPr bwMode="auto">
          <a:xfrm>
            <a:off x="381000" y="2514600"/>
            <a:ext cx="838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18886" name="Line 6">
            <a:extLst>
              <a:ext uri="{FF2B5EF4-FFF2-40B4-BE49-F238E27FC236}">
                <a16:creationId xmlns:a16="http://schemas.microsoft.com/office/drawing/2014/main" id="{9F0E7C1C-C6D8-4695-8898-94D1896F5D5B}"/>
              </a:ext>
            </a:extLst>
          </p:cNvPr>
          <p:cNvSpPr>
            <a:spLocks noChangeShapeType="1"/>
          </p:cNvSpPr>
          <p:nvPr/>
        </p:nvSpPr>
        <p:spPr bwMode="auto">
          <a:xfrm>
            <a:off x="381000" y="3276600"/>
            <a:ext cx="838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18887" name="Line 7">
            <a:extLst>
              <a:ext uri="{FF2B5EF4-FFF2-40B4-BE49-F238E27FC236}">
                <a16:creationId xmlns:a16="http://schemas.microsoft.com/office/drawing/2014/main" id="{0897876F-E4CA-4CEA-82DE-E89A534365CF}"/>
              </a:ext>
            </a:extLst>
          </p:cNvPr>
          <p:cNvSpPr>
            <a:spLocks noChangeShapeType="1"/>
          </p:cNvSpPr>
          <p:nvPr/>
        </p:nvSpPr>
        <p:spPr bwMode="auto">
          <a:xfrm>
            <a:off x="381000" y="4343400"/>
            <a:ext cx="838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18888" name="Line 8">
            <a:extLst>
              <a:ext uri="{FF2B5EF4-FFF2-40B4-BE49-F238E27FC236}">
                <a16:creationId xmlns:a16="http://schemas.microsoft.com/office/drawing/2014/main" id="{91935A38-7BBA-4FD6-9BC3-F598973E41AE}"/>
              </a:ext>
            </a:extLst>
          </p:cNvPr>
          <p:cNvSpPr>
            <a:spLocks noChangeShapeType="1"/>
          </p:cNvSpPr>
          <p:nvPr/>
        </p:nvSpPr>
        <p:spPr bwMode="auto">
          <a:xfrm>
            <a:off x="381000" y="5486400"/>
            <a:ext cx="838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40" name="Group 4">
            <a:extLst>
              <a:ext uri="{FF2B5EF4-FFF2-40B4-BE49-F238E27FC236}">
                <a16:creationId xmlns:a16="http://schemas.microsoft.com/office/drawing/2014/main" id="{3995F1F5-798D-42DD-AA3E-2B44C660E063}"/>
              </a:ext>
            </a:extLst>
          </p:cNvPr>
          <p:cNvGrpSpPr>
            <a:grpSpLocks/>
          </p:cNvGrpSpPr>
          <p:nvPr/>
        </p:nvGrpSpPr>
        <p:grpSpPr bwMode="auto">
          <a:xfrm>
            <a:off x="1286933" y="2142066"/>
            <a:ext cx="6536267" cy="3702756"/>
            <a:chOff x="912" y="1248"/>
            <a:chExt cx="4632" cy="2624"/>
          </a:xfrm>
        </p:grpSpPr>
        <p:pic>
          <p:nvPicPr>
            <p:cNvPr id="39938" name="Picture 2">
              <a:extLst>
                <a:ext uri="{FF2B5EF4-FFF2-40B4-BE49-F238E27FC236}">
                  <a16:creationId xmlns:a16="http://schemas.microsoft.com/office/drawing/2014/main" id="{FCA2FB9E-A3F4-4146-8FDB-DCE453CFBD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 y="1248"/>
              <a:ext cx="4632" cy="2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9" name="Rectangle 3">
              <a:extLst>
                <a:ext uri="{FF2B5EF4-FFF2-40B4-BE49-F238E27FC236}">
                  <a16:creationId xmlns:a16="http://schemas.microsoft.com/office/drawing/2014/main" id="{5685F59A-97C0-4839-AAB1-79EEAF737A24}"/>
                </a:ext>
              </a:extLst>
            </p:cNvPr>
            <p:cNvSpPr>
              <a:spLocks noChangeArrowheads="1"/>
            </p:cNvSpPr>
            <p:nvPr/>
          </p:nvSpPr>
          <p:spPr bwMode="auto">
            <a:xfrm>
              <a:off x="969" y="1276"/>
              <a:ext cx="4485" cy="2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grpSp>
      <p:sp>
        <p:nvSpPr>
          <p:cNvPr id="39941" name="Rectangle 5">
            <a:extLst>
              <a:ext uri="{FF2B5EF4-FFF2-40B4-BE49-F238E27FC236}">
                <a16:creationId xmlns:a16="http://schemas.microsoft.com/office/drawing/2014/main" id="{0992CE09-C94E-4304-B8D0-E64A52E9EE4F}"/>
              </a:ext>
            </a:extLst>
          </p:cNvPr>
          <p:cNvSpPr>
            <a:spLocks noChangeArrowheads="1"/>
          </p:cNvSpPr>
          <p:nvPr/>
        </p:nvSpPr>
        <p:spPr bwMode="auto">
          <a:xfrm>
            <a:off x="1312412" y="1120423"/>
            <a:ext cx="6440153" cy="46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3622" tIns="21167" rIns="53622" bIns="21167">
            <a:spAutoFit/>
          </a:bodyPr>
          <a:lstStyle>
            <a:lvl1pPr defTabSz="723900">
              <a:defRPr>
                <a:solidFill>
                  <a:schemeClr val="tx1"/>
                </a:solidFill>
                <a:latin typeface="Arial" panose="020B0604020202020204" pitchFamily="34" charset="0"/>
              </a:defRPr>
            </a:lvl1pPr>
            <a:lvl2pPr marL="571500" defTabSz="723900">
              <a:defRPr>
                <a:solidFill>
                  <a:schemeClr val="tx1"/>
                </a:solidFill>
                <a:latin typeface="Arial" panose="020B0604020202020204" pitchFamily="34" charset="0"/>
              </a:defRPr>
            </a:lvl2pPr>
            <a:lvl3pPr marL="1143000" defTabSz="723900">
              <a:defRPr>
                <a:solidFill>
                  <a:schemeClr val="tx1"/>
                </a:solidFill>
                <a:latin typeface="Arial" panose="020B0604020202020204" pitchFamily="34" charset="0"/>
              </a:defRPr>
            </a:lvl3pPr>
            <a:lvl4pPr marL="1714500" defTabSz="723900">
              <a:defRPr>
                <a:solidFill>
                  <a:schemeClr val="tx1"/>
                </a:solidFill>
                <a:latin typeface="Arial" panose="020B0604020202020204" pitchFamily="34" charset="0"/>
              </a:defRPr>
            </a:lvl4pPr>
            <a:lvl5pPr marL="2286000" defTabSz="723900">
              <a:defRPr>
                <a:solidFill>
                  <a:schemeClr val="tx1"/>
                </a:solidFill>
                <a:latin typeface="Arial" panose="020B0604020202020204" pitchFamily="34" charset="0"/>
              </a:defRPr>
            </a:lvl5pPr>
            <a:lvl6pPr marL="2743200" defTabSz="723900" fontAlgn="base">
              <a:spcBef>
                <a:spcPct val="0"/>
              </a:spcBef>
              <a:spcAft>
                <a:spcPct val="0"/>
              </a:spcAft>
              <a:defRPr>
                <a:solidFill>
                  <a:schemeClr val="tx1"/>
                </a:solidFill>
                <a:latin typeface="Arial" panose="020B0604020202020204" pitchFamily="34" charset="0"/>
              </a:defRPr>
            </a:lvl6pPr>
            <a:lvl7pPr marL="3200400" defTabSz="723900" fontAlgn="base">
              <a:spcBef>
                <a:spcPct val="0"/>
              </a:spcBef>
              <a:spcAft>
                <a:spcPct val="0"/>
              </a:spcAft>
              <a:defRPr>
                <a:solidFill>
                  <a:schemeClr val="tx1"/>
                </a:solidFill>
                <a:latin typeface="Arial" panose="020B0604020202020204" pitchFamily="34" charset="0"/>
              </a:defRPr>
            </a:lvl7pPr>
            <a:lvl8pPr marL="3657600" defTabSz="723900" fontAlgn="base">
              <a:spcBef>
                <a:spcPct val="0"/>
              </a:spcBef>
              <a:spcAft>
                <a:spcPct val="0"/>
              </a:spcAft>
              <a:defRPr>
                <a:solidFill>
                  <a:schemeClr val="tx1"/>
                </a:solidFill>
                <a:latin typeface="Arial" panose="020B0604020202020204" pitchFamily="34" charset="0"/>
              </a:defRPr>
            </a:lvl8pPr>
            <a:lvl9pPr marL="4114800" defTabSz="723900" fontAlgn="base">
              <a:spcBef>
                <a:spcPct val="0"/>
              </a:spcBef>
              <a:spcAft>
                <a:spcPct val="0"/>
              </a:spcAft>
              <a:defRPr>
                <a:solidFill>
                  <a:schemeClr val="tx1"/>
                </a:solidFill>
                <a:latin typeface="Arial" panose="020B0604020202020204" pitchFamily="34" charset="0"/>
              </a:defRPr>
            </a:lvl9pPr>
          </a:lstStyle>
          <a:p>
            <a:pPr algn="ctr">
              <a:lnSpc>
                <a:spcPct val="85000"/>
              </a:lnSpc>
            </a:pPr>
            <a:r>
              <a:rPr lang="it-IT" altLang="it-IT" sz="3200">
                <a:solidFill>
                  <a:srgbClr val="EAEC5E"/>
                </a:solidFill>
              </a:rPr>
              <a:t>Cinetica miocardica dopo esercizio</a:t>
            </a: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Rectangle 2">
            <a:extLst>
              <a:ext uri="{FF2B5EF4-FFF2-40B4-BE49-F238E27FC236}">
                <a16:creationId xmlns:a16="http://schemas.microsoft.com/office/drawing/2014/main" id="{470E061E-C70B-456C-B2C9-D3AB7D4BED46}"/>
              </a:ext>
            </a:extLst>
          </p:cNvPr>
          <p:cNvSpPr>
            <a:spLocks noGrp="1" noChangeArrowheads="1"/>
          </p:cNvSpPr>
          <p:nvPr>
            <p:ph type="title"/>
          </p:nvPr>
        </p:nvSpPr>
        <p:spPr/>
        <p:txBody>
          <a:bodyPr/>
          <a:lstStyle/>
          <a:p>
            <a:r>
              <a:rPr lang="en-US" altLang="it-IT" sz="2800">
                <a:latin typeface="Arial" panose="020B0604020202020204" pitchFamily="34" charset="0"/>
              </a:rPr>
              <a:t>Limitations of LVEF and volume measurements</a:t>
            </a:r>
            <a:endParaRPr lang="it-IT" altLang="it-IT" sz="2800">
              <a:latin typeface="Arial" panose="020B0604020202020204" pitchFamily="34" charset="0"/>
            </a:endParaRPr>
          </a:p>
        </p:txBody>
      </p:sp>
      <p:sp>
        <p:nvSpPr>
          <p:cNvPr id="1065987" name="Rectangle 3">
            <a:extLst>
              <a:ext uri="{FF2B5EF4-FFF2-40B4-BE49-F238E27FC236}">
                <a16:creationId xmlns:a16="http://schemas.microsoft.com/office/drawing/2014/main" id="{4182D634-9CA4-4C13-BAE9-783D9DE5DA02}"/>
              </a:ext>
            </a:extLst>
          </p:cNvPr>
          <p:cNvSpPr>
            <a:spLocks noGrp="1" noChangeArrowheads="1"/>
          </p:cNvSpPr>
          <p:nvPr>
            <p:ph type="body" idx="1"/>
          </p:nvPr>
        </p:nvSpPr>
        <p:spPr/>
        <p:txBody>
          <a:bodyPr/>
          <a:lstStyle/>
          <a:p>
            <a:pPr>
              <a:lnSpc>
                <a:spcPct val="90000"/>
              </a:lnSpc>
              <a:spcBef>
                <a:spcPct val="50000"/>
              </a:spcBef>
            </a:pPr>
            <a:r>
              <a:rPr lang="en-US" altLang="it-IT" sz="2800">
                <a:latin typeface="Arial" panose="020B0604020202020204" pitchFamily="34" charset="0"/>
              </a:rPr>
              <a:t>Physiologically “high” LV ejection fraction values in patients with small hearts</a:t>
            </a:r>
          </a:p>
          <a:p>
            <a:pPr>
              <a:lnSpc>
                <a:spcPct val="90000"/>
              </a:lnSpc>
              <a:spcBef>
                <a:spcPct val="50000"/>
              </a:spcBef>
            </a:pPr>
            <a:r>
              <a:rPr lang="en-US" altLang="it-IT" sz="2800">
                <a:latin typeface="Arial" panose="020B0604020202020204" pitchFamily="34" charset="0"/>
              </a:rPr>
              <a:t>Lower LV ejection fraction values with 8-frame gating</a:t>
            </a:r>
          </a:p>
          <a:p>
            <a:pPr>
              <a:lnSpc>
                <a:spcPct val="90000"/>
              </a:lnSpc>
              <a:spcBef>
                <a:spcPct val="50000"/>
              </a:spcBef>
            </a:pPr>
            <a:r>
              <a:rPr lang="en-US" altLang="it-IT" sz="2800">
                <a:latin typeface="Arial" panose="020B0604020202020204" pitchFamily="34" charset="0"/>
              </a:rPr>
              <a:t>Possible “cutting-off” of aneurysms</a:t>
            </a:r>
          </a:p>
          <a:p>
            <a:pPr>
              <a:lnSpc>
                <a:spcPct val="90000"/>
              </a:lnSpc>
              <a:spcBef>
                <a:spcPct val="50000"/>
              </a:spcBef>
            </a:pPr>
            <a:r>
              <a:rPr lang="en-US" altLang="it-IT" sz="2800">
                <a:latin typeface="Arial" panose="020B0604020202020204" pitchFamily="34" charset="0"/>
              </a:rPr>
              <a:t>Possible lower LV ejection fraction values in LVH patients</a:t>
            </a:r>
            <a:endParaRPr lang="it-IT" altLang="it-IT" sz="2800">
              <a:latin typeface="Arial" panose="020B0604020202020204" pitchFamily="34" charset="0"/>
            </a:endParaRPr>
          </a:p>
        </p:txBody>
      </p:sp>
      <p:sp>
        <p:nvSpPr>
          <p:cNvPr id="1065988" name="Line 4">
            <a:extLst>
              <a:ext uri="{FF2B5EF4-FFF2-40B4-BE49-F238E27FC236}">
                <a16:creationId xmlns:a16="http://schemas.microsoft.com/office/drawing/2014/main" id="{40830682-23AD-4988-8A37-5EF92279EDE5}"/>
              </a:ext>
            </a:extLst>
          </p:cNvPr>
          <p:cNvSpPr>
            <a:spLocks noChangeShapeType="1"/>
          </p:cNvSpPr>
          <p:nvPr/>
        </p:nvSpPr>
        <p:spPr bwMode="auto">
          <a:xfrm>
            <a:off x="381000" y="15240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5" name="Rectangle 5">
            <a:extLst>
              <a:ext uri="{FF2B5EF4-FFF2-40B4-BE49-F238E27FC236}">
                <a16:creationId xmlns:a16="http://schemas.microsoft.com/office/drawing/2014/main" id="{A2A5D16C-BCCB-4DFE-AACC-23BF7D7093AF}"/>
              </a:ext>
            </a:extLst>
          </p:cNvPr>
          <p:cNvSpPr>
            <a:spLocks noGrp="1" noChangeArrowheads="1"/>
          </p:cNvSpPr>
          <p:nvPr>
            <p:ph type="title"/>
          </p:nvPr>
        </p:nvSpPr>
        <p:spPr>
          <a:xfrm>
            <a:off x="685800" y="-76200"/>
            <a:ext cx="7772400" cy="1143000"/>
          </a:xfrm>
          <a:noFill/>
          <a:ln/>
        </p:spPr>
        <p:txBody>
          <a:bodyPr/>
          <a:lstStyle/>
          <a:p>
            <a:r>
              <a:rPr lang="it-IT" altLang="it-IT" sz="2800">
                <a:latin typeface="Arial" panose="020B0604020202020204" pitchFamily="34" charset="0"/>
              </a:rPr>
              <a:t>LVEF measurement: 8- vs 16-frame gating</a:t>
            </a:r>
            <a:endParaRPr lang="it-IT" altLang="it-IT" sz="2800">
              <a:solidFill>
                <a:schemeClr val="tx1"/>
              </a:solidFill>
              <a:latin typeface="Arial" panose="020B0604020202020204" pitchFamily="34" charset="0"/>
            </a:endParaRPr>
          </a:p>
        </p:txBody>
      </p:sp>
      <p:sp>
        <p:nvSpPr>
          <p:cNvPr id="1070086" name="Line 6">
            <a:extLst>
              <a:ext uri="{FF2B5EF4-FFF2-40B4-BE49-F238E27FC236}">
                <a16:creationId xmlns:a16="http://schemas.microsoft.com/office/drawing/2014/main" id="{0DA53B49-9041-4E62-8D40-4DE7B56BB06D}"/>
              </a:ext>
            </a:extLst>
          </p:cNvPr>
          <p:cNvSpPr>
            <a:spLocks noChangeShapeType="1"/>
          </p:cNvSpPr>
          <p:nvPr/>
        </p:nvSpPr>
        <p:spPr bwMode="auto">
          <a:xfrm>
            <a:off x="381000" y="822325"/>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70087" name="Text Box 7">
            <a:extLst>
              <a:ext uri="{FF2B5EF4-FFF2-40B4-BE49-F238E27FC236}">
                <a16:creationId xmlns:a16="http://schemas.microsoft.com/office/drawing/2014/main" id="{E24994AF-59BC-4157-AF3B-C732071D1120}"/>
              </a:ext>
            </a:extLst>
          </p:cNvPr>
          <p:cNvSpPr txBox="1">
            <a:spLocks noChangeArrowheads="1"/>
          </p:cNvSpPr>
          <p:nvPr/>
        </p:nvSpPr>
        <p:spPr bwMode="auto">
          <a:xfrm>
            <a:off x="1524000" y="5561013"/>
            <a:ext cx="16002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ctr"/>
            <a:r>
              <a:rPr lang="it-IT" altLang="it-IT" sz="1800">
                <a:latin typeface="Arial" panose="020B0604020202020204" pitchFamily="34" charset="0"/>
              </a:rPr>
              <a:t>EDV = 114 ml</a:t>
            </a:r>
          </a:p>
          <a:p>
            <a:pPr algn="ctr"/>
            <a:r>
              <a:rPr lang="it-IT" altLang="it-IT" sz="1800">
                <a:latin typeface="Arial" panose="020B0604020202020204" pitchFamily="34" charset="0"/>
              </a:rPr>
              <a:t>ESV = 37 ml</a:t>
            </a:r>
          </a:p>
          <a:p>
            <a:pPr algn="ctr"/>
            <a:r>
              <a:rPr lang="it-IT" altLang="it-IT" sz="1800">
                <a:latin typeface="Arial" panose="020B0604020202020204" pitchFamily="34" charset="0"/>
              </a:rPr>
              <a:t>LVEF = 68%</a:t>
            </a:r>
          </a:p>
        </p:txBody>
      </p:sp>
      <p:grpSp>
        <p:nvGrpSpPr>
          <p:cNvPr id="1070090" name="Group 10">
            <a:extLst>
              <a:ext uri="{FF2B5EF4-FFF2-40B4-BE49-F238E27FC236}">
                <a16:creationId xmlns:a16="http://schemas.microsoft.com/office/drawing/2014/main" id="{D747841D-193C-4263-8F7C-DBEEAE2B7AAB}"/>
              </a:ext>
            </a:extLst>
          </p:cNvPr>
          <p:cNvGrpSpPr>
            <a:grpSpLocks/>
          </p:cNvGrpSpPr>
          <p:nvPr/>
        </p:nvGrpSpPr>
        <p:grpSpPr bwMode="auto">
          <a:xfrm>
            <a:off x="714375" y="1295400"/>
            <a:ext cx="7713663" cy="4800600"/>
            <a:chOff x="450" y="672"/>
            <a:chExt cx="4859" cy="3024"/>
          </a:xfrm>
        </p:grpSpPr>
        <p:pic>
          <p:nvPicPr>
            <p:cNvPr id="1070084" name="Picture 4">
              <a:extLst>
                <a:ext uri="{FF2B5EF4-FFF2-40B4-BE49-F238E27FC236}">
                  <a16:creationId xmlns:a16="http://schemas.microsoft.com/office/drawing/2014/main" id="{C5F8758B-B461-49B4-852A-A3A2F8F58623}"/>
                </a:ext>
              </a:extLst>
            </p:cNvPr>
            <p:cNvPicPr>
              <a:picLocks noChangeAspect="1" noChangeArrowheads="1"/>
            </p:cNvPicPr>
            <p:nvPr/>
          </p:nvPicPr>
          <p:blipFill>
            <a:blip r:embed="rId2">
              <a:lum contrast="10000"/>
              <a:extLst>
                <a:ext uri="{28A0092B-C50C-407E-A947-70E740481C1C}">
                  <a14:useLocalDpi xmlns:a14="http://schemas.microsoft.com/office/drawing/2010/main" val="0"/>
                </a:ext>
              </a:extLst>
            </a:blip>
            <a:srcRect/>
            <a:stretch>
              <a:fillRect/>
            </a:stretch>
          </p:blipFill>
          <p:spPr bwMode="auto">
            <a:xfrm>
              <a:off x="450" y="720"/>
              <a:ext cx="4859" cy="2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0088" name="Rectangle 8">
              <a:extLst>
                <a:ext uri="{FF2B5EF4-FFF2-40B4-BE49-F238E27FC236}">
                  <a16:creationId xmlns:a16="http://schemas.microsoft.com/office/drawing/2014/main" id="{13EE95B0-2DA6-4CB8-9D1B-4152BF1F9AD1}"/>
                </a:ext>
              </a:extLst>
            </p:cNvPr>
            <p:cNvSpPr>
              <a:spLocks noChangeArrowheads="1"/>
            </p:cNvSpPr>
            <p:nvPr/>
          </p:nvSpPr>
          <p:spPr bwMode="auto">
            <a:xfrm>
              <a:off x="2496" y="672"/>
              <a:ext cx="720" cy="3024"/>
            </a:xfrm>
            <a:prstGeom prst="rect">
              <a:avLst/>
            </a:prstGeom>
            <a:solidFill>
              <a:srgbClr val="00003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1070089" name="Text Box 9">
            <a:extLst>
              <a:ext uri="{FF2B5EF4-FFF2-40B4-BE49-F238E27FC236}">
                <a16:creationId xmlns:a16="http://schemas.microsoft.com/office/drawing/2014/main" id="{B2323C0C-CAEF-4F34-882C-C3BAEBB11C38}"/>
              </a:ext>
            </a:extLst>
          </p:cNvPr>
          <p:cNvSpPr txBox="1">
            <a:spLocks noChangeArrowheads="1"/>
          </p:cNvSpPr>
          <p:nvPr/>
        </p:nvSpPr>
        <p:spPr bwMode="auto">
          <a:xfrm>
            <a:off x="6019800" y="5561013"/>
            <a:ext cx="16002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ctr"/>
            <a:r>
              <a:rPr lang="it-IT" altLang="it-IT" sz="1800">
                <a:latin typeface="Arial" panose="020B0604020202020204" pitchFamily="34" charset="0"/>
              </a:rPr>
              <a:t>EDV = 111 ml</a:t>
            </a:r>
          </a:p>
          <a:p>
            <a:pPr algn="ctr"/>
            <a:r>
              <a:rPr lang="it-IT" altLang="it-IT" sz="1800">
                <a:latin typeface="Arial" panose="020B0604020202020204" pitchFamily="34" charset="0"/>
              </a:rPr>
              <a:t>ESV = 41 ml</a:t>
            </a:r>
          </a:p>
          <a:p>
            <a:pPr algn="ctr"/>
            <a:r>
              <a:rPr lang="it-IT" altLang="it-IT" sz="1800">
                <a:latin typeface="Arial" panose="020B0604020202020204" pitchFamily="34" charset="0"/>
              </a:rPr>
              <a:t>LVEF = 63%</a:t>
            </a:r>
          </a:p>
        </p:txBody>
      </p:sp>
      <p:sp>
        <p:nvSpPr>
          <p:cNvPr id="1070091" name="Text Box 11">
            <a:extLst>
              <a:ext uri="{FF2B5EF4-FFF2-40B4-BE49-F238E27FC236}">
                <a16:creationId xmlns:a16="http://schemas.microsoft.com/office/drawing/2014/main" id="{DE0D2750-329C-4288-8172-A7F261B6616B}"/>
              </a:ext>
            </a:extLst>
          </p:cNvPr>
          <p:cNvSpPr txBox="1">
            <a:spLocks noChangeArrowheads="1"/>
          </p:cNvSpPr>
          <p:nvPr/>
        </p:nvSpPr>
        <p:spPr bwMode="auto">
          <a:xfrm>
            <a:off x="1774825" y="969963"/>
            <a:ext cx="1098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ctr"/>
            <a:r>
              <a:rPr lang="it-IT" altLang="it-IT" sz="1800">
                <a:latin typeface="Arial" panose="020B0604020202020204" pitchFamily="34" charset="0"/>
              </a:rPr>
              <a:t>16-frame</a:t>
            </a:r>
          </a:p>
        </p:txBody>
      </p:sp>
      <p:sp>
        <p:nvSpPr>
          <p:cNvPr id="1070092" name="Text Box 12">
            <a:extLst>
              <a:ext uri="{FF2B5EF4-FFF2-40B4-BE49-F238E27FC236}">
                <a16:creationId xmlns:a16="http://schemas.microsoft.com/office/drawing/2014/main" id="{3B94CFC1-DC3C-418C-BAF1-EE75CFF2B647}"/>
              </a:ext>
            </a:extLst>
          </p:cNvPr>
          <p:cNvSpPr txBox="1">
            <a:spLocks noChangeArrowheads="1"/>
          </p:cNvSpPr>
          <p:nvPr/>
        </p:nvSpPr>
        <p:spPr bwMode="auto">
          <a:xfrm>
            <a:off x="6334125" y="971550"/>
            <a:ext cx="971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ctr"/>
            <a:r>
              <a:rPr lang="it-IT" altLang="it-IT" sz="1800">
                <a:latin typeface="Arial" panose="020B0604020202020204" pitchFamily="34" charset="0"/>
              </a:rPr>
              <a:t>8-frame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2" name="Rectangle 2">
            <a:extLst>
              <a:ext uri="{FF2B5EF4-FFF2-40B4-BE49-F238E27FC236}">
                <a16:creationId xmlns:a16="http://schemas.microsoft.com/office/drawing/2014/main" id="{47AE69D7-7D7E-401A-8934-CF83A3FA1642}"/>
              </a:ext>
            </a:extLst>
          </p:cNvPr>
          <p:cNvSpPr>
            <a:spLocks noGrp="1" noChangeArrowheads="1"/>
          </p:cNvSpPr>
          <p:nvPr>
            <p:ph type="title"/>
          </p:nvPr>
        </p:nvSpPr>
        <p:spPr>
          <a:xfrm>
            <a:off x="685800" y="-76200"/>
            <a:ext cx="7772400" cy="1143000"/>
          </a:xfrm>
        </p:spPr>
        <p:txBody>
          <a:bodyPr/>
          <a:lstStyle/>
          <a:p>
            <a:r>
              <a:rPr lang="it-IT" altLang="it-IT" sz="2800">
                <a:latin typeface="Arial" panose="020B0604020202020204" pitchFamily="34" charset="0"/>
              </a:rPr>
              <a:t>LVEF measurement: 8- vs 16-frame gating</a:t>
            </a:r>
            <a:endParaRPr lang="it-IT" altLang="it-IT" sz="2800">
              <a:solidFill>
                <a:schemeClr val="tx1"/>
              </a:solidFill>
              <a:latin typeface="Arial" panose="020B0604020202020204" pitchFamily="34" charset="0"/>
            </a:endParaRPr>
          </a:p>
        </p:txBody>
      </p:sp>
      <p:pic>
        <p:nvPicPr>
          <p:cNvPr id="1039366" name="Picture 6">
            <a:extLst>
              <a:ext uri="{FF2B5EF4-FFF2-40B4-BE49-F238E27FC236}">
                <a16:creationId xmlns:a16="http://schemas.microsoft.com/office/drawing/2014/main" id="{1B9B873D-A112-4902-AFC2-8A394439F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90600"/>
            <a:ext cx="6553200" cy="469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465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9367" name="Text Box 7">
            <a:extLst>
              <a:ext uri="{FF2B5EF4-FFF2-40B4-BE49-F238E27FC236}">
                <a16:creationId xmlns:a16="http://schemas.microsoft.com/office/drawing/2014/main" id="{7ED63CB7-3A04-4853-962B-7796165C1F49}"/>
              </a:ext>
            </a:extLst>
          </p:cNvPr>
          <p:cNvSpPr txBox="1">
            <a:spLocks noChangeArrowheads="1"/>
          </p:cNvSpPr>
          <p:nvPr/>
        </p:nvSpPr>
        <p:spPr bwMode="auto">
          <a:xfrm>
            <a:off x="1589088" y="5837238"/>
            <a:ext cx="5957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GB" altLang="it-IT" sz="2000">
                <a:latin typeface="Arial" panose="020B0604020202020204" pitchFamily="34" charset="0"/>
              </a:rPr>
              <a:t>8-frame gating causes a </a:t>
            </a:r>
            <a:r>
              <a:rPr lang="it-IT" altLang="it-IT" sz="2000">
                <a:latin typeface="Arial" panose="020B0604020202020204" pitchFamily="34" charset="0"/>
              </a:rPr>
              <a:t>systematic</a:t>
            </a:r>
            <a:r>
              <a:rPr lang="en-GB" altLang="it-IT" sz="2000">
                <a:latin typeface="Arial" panose="020B0604020202020204" pitchFamily="34" charset="0"/>
              </a:rPr>
              <a:t> 3</a:t>
            </a:r>
            <a:r>
              <a:rPr lang="it-IT" altLang="it-IT" sz="2000">
                <a:latin typeface="Arial" panose="020B0604020202020204" pitchFamily="34" charset="0"/>
              </a:rPr>
              <a:t>-4</a:t>
            </a:r>
            <a:r>
              <a:rPr lang="en-GB" altLang="it-IT" sz="2000">
                <a:latin typeface="Arial" panose="020B0604020202020204" pitchFamily="34" charset="0"/>
              </a:rPr>
              <a:t>% decrease</a:t>
            </a:r>
            <a:endParaRPr lang="it-IT" altLang="it-IT" sz="2000">
              <a:latin typeface="Arial" panose="020B0604020202020204" pitchFamily="34" charset="0"/>
            </a:endParaRPr>
          </a:p>
        </p:txBody>
      </p:sp>
      <p:sp>
        <p:nvSpPr>
          <p:cNvPr id="1039368" name="Line 8">
            <a:extLst>
              <a:ext uri="{FF2B5EF4-FFF2-40B4-BE49-F238E27FC236}">
                <a16:creationId xmlns:a16="http://schemas.microsoft.com/office/drawing/2014/main" id="{131A0C58-29CB-45E3-93A2-3B3A408C2005}"/>
              </a:ext>
            </a:extLst>
          </p:cNvPr>
          <p:cNvSpPr>
            <a:spLocks noChangeShapeType="1"/>
          </p:cNvSpPr>
          <p:nvPr/>
        </p:nvSpPr>
        <p:spPr bwMode="auto">
          <a:xfrm>
            <a:off x="381000" y="822325"/>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2" name="Rectangle 2">
            <a:extLst>
              <a:ext uri="{FF2B5EF4-FFF2-40B4-BE49-F238E27FC236}">
                <a16:creationId xmlns:a16="http://schemas.microsoft.com/office/drawing/2014/main" id="{1D6D8584-1F3D-491B-B024-3FC535B5A1DC}"/>
              </a:ext>
            </a:extLst>
          </p:cNvPr>
          <p:cNvSpPr>
            <a:spLocks noGrp="1" noChangeArrowheads="1"/>
          </p:cNvSpPr>
          <p:nvPr>
            <p:ph type="title"/>
          </p:nvPr>
        </p:nvSpPr>
        <p:spPr>
          <a:xfrm>
            <a:off x="685800" y="152400"/>
            <a:ext cx="7772400" cy="1143000"/>
          </a:xfrm>
        </p:spPr>
        <p:txBody>
          <a:bodyPr/>
          <a:lstStyle/>
          <a:p>
            <a:r>
              <a:rPr lang="it-IT" altLang="it-IT" sz="3200">
                <a:solidFill>
                  <a:srgbClr val="FFFF00"/>
                </a:solidFill>
                <a:latin typeface="Arial" panose="020B0604020202020204" pitchFamily="34" charset="0"/>
              </a:rPr>
              <a:t>LV Diastolic Function by Gated SPECT</a:t>
            </a:r>
          </a:p>
        </p:txBody>
      </p:sp>
      <p:pic>
        <p:nvPicPr>
          <p:cNvPr id="1044484" name="Picture 4">
            <a:extLst>
              <a:ext uri="{FF2B5EF4-FFF2-40B4-BE49-F238E27FC236}">
                <a16:creationId xmlns:a16="http://schemas.microsoft.com/office/drawing/2014/main" id="{14AE7704-FC89-4EBA-B090-134D5FB4F14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3" y="1371600"/>
            <a:ext cx="8231187" cy="4886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485" name="Line 5">
            <a:extLst>
              <a:ext uri="{FF2B5EF4-FFF2-40B4-BE49-F238E27FC236}">
                <a16:creationId xmlns:a16="http://schemas.microsoft.com/office/drawing/2014/main" id="{5A51A762-A254-44AA-A0CA-98CF1589CAEA}"/>
              </a:ext>
            </a:extLst>
          </p:cNvPr>
          <p:cNvSpPr>
            <a:spLocks noChangeShapeType="1"/>
          </p:cNvSpPr>
          <p:nvPr/>
        </p:nvSpPr>
        <p:spPr bwMode="auto">
          <a:xfrm>
            <a:off x="381000" y="10668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a:extLst>
              <a:ext uri="{FF2B5EF4-FFF2-40B4-BE49-F238E27FC236}">
                <a16:creationId xmlns:a16="http://schemas.microsoft.com/office/drawing/2014/main" id="{1DE8A159-E3A3-4929-A7F0-85B4382C3213}"/>
              </a:ext>
            </a:extLst>
          </p:cNvPr>
          <p:cNvSpPr>
            <a:spLocks noGrp="1" noChangeArrowheads="1"/>
          </p:cNvSpPr>
          <p:nvPr>
            <p:ph type="title"/>
          </p:nvPr>
        </p:nvSpPr>
        <p:spPr/>
        <p:txBody>
          <a:bodyPr/>
          <a:lstStyle/>
          <a:p>
            <a:r>
              <a:rPr lang="it-IT" altLang="it-IT" sz="2400">
                <a:solidFill>
                  <a:srgbClr val="FFFF00"/>
                </a:solidFill>
                <a:latin typeface="Arial" panose="020B0604020202020204" pitchFamily="34" charset="0"/>
              </a:rPr>
              <a:t>Systolic and diastolic LV function by 32-frame QGS</a:t>
            </a:r>
          </a:p>
        </p:txBody>
      </p:sp>
      <p:pic>
        <p:nvPicPr>
          <p:cNvPr id="1042435" name="Picture 3">
            <a:extLst>
              <a:ext uri="{FF2B5EF4-FFF2-40B4-BE49-F238E27FC236}">
                <a16:creationId xmlns:a16="http://schemas.microsoft.com/office/drawing/2014/main" id="{6A0C1793-D7F2-47F9-A6D7-94EB092AD699}"/>
              </a:ext>
            </a:extLst>
          </p:cNvPr>
          <p:cNvPicPr>
            <a:picLocks noChangeAspect="1" noChangeArrowheads="1"/>
          </p:cNvPicPr>
          <p:nvPr/>
        </p:nvPicPr>
        <p:blipFill>
          <a:blip r:embed="rId3">
            <a:lum contrast="10000"/>
            <a:extLst>
              <a:ext uri="{28A0092B-C50C-407E-A947-70E740481C1C}">
                <a14:useLocalDpi xmlns:a14="http://schemas.microsoft.com/office/drawing/2010/main" val="0"/>
              </a:ext>
            </a:extLst>
          </a:blip>
          <a:srcRect/>
          <a:stretch>
            <a:fillRect/>
          </a:stretch>
        </p:blipFill>
        <p:spPr bwMode="auto">
          <a:xfrm>
            <a:off x="381000" y="2233613"/>
            <a:ext cx="42672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2436" name="Text Box 4">
            <a:extLst>
              <a:ext uri="{FF2B5EF4-FFF2-40B4-BE49-F238E27FC236}">
                <a16:creationId xmlns:a16="http://schemas.microsoft.com/office/drawing/2014/main" id="{2376530E-D5C9-4C8B-8A67-36C3D72A0AF9}"/>
              </a:ext>
            </a:extLst>
          </p:cNvPr>
          <p:cNvSpPr txBox="1">
            <a:spLocks noChangeArrowheads="1"/>
          </p:cNvSpPr>
          <p:nvPr/>
        </p:nvSpPr>
        <p:spPr bwMode="auto">
          <a:xfrm>
            <a:off x="1343025" y="1779588"/>
            <a:ext cx="2344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000"/>
              <a:t>Peak Ejection Rate</a:t>
            </a:r>
            <a:endParaRPr lang="en-GB" altLang="it-IT" sz="2000"/>
          </a:p>
        </p:txBody>
      </p:sp>
      <p:pic>
        <p:nvPicPr>
          <p:cNvPr id="1042437" name="Picture 5">
            <a:extLst>
              <a:ext uri="{FF2B5EF4-FFF2-40B4-BE49-F238E27FC236}">
                <a16:creationId xmlns:a16="http://schemas.microsoft.com/office/drawing/2014/main" id="{E50C7CBB-2F71-4FC6-8FB6-C0B2EDB797EA}"/>
              </a:ext>
            </a:extLst>
          </p:cNvPr>
          <p:cNvPicPr>
            <a:picLocks noChangeAspect="1" noChangeArrowheads="1"/>
          </p:cNvPicPr>
          <p:nvPr/>
        </p:nvPicPr>
        <p:blipFill>
          <a:blip r:embed="rId4">
            <a:lum contrast="10000"/>
            <a:extLst>
              <a:ext uri="{28A0092B-C50C-407E-A947-70E740481C1C}">
                <a14:useLocalDpi xmlns:a14="http://schemas.microsoft.com/office/drawing/2010/main" val="0"/>
              </a:ext>
            </a:extLst>
          </a:blip>
          <a:srcRect/>
          <a:stretch>
            <a:fillRect/>
          </a:stretch>
        </p:blipFill>
        <p:spPr bwMode="auto">
          <a:xfrm>
            <a:off x="4876800" y="2209800"/>
            <a:ext cx="4114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2438" name="Text Box 6">
            <a:extLst>
              <a:ext uri="{FF2B5EF4-FFF2-40B4-BE49-F238E27FC236}">
                <a16:creationId xmlns:a16="http://schemas.microsoft.com/office/drawing/2014/main" id="{979BF3E4-BB58-4FD7-99DD-CBA13F61F787}"/>
              </a:ext>
            </a:extLst>
          </p:cNvPr>
          <p:cNvSpPr txBox="1">
            <a:spLocks noChangeArrowheads="1"/>
          </p:cNvSpPr>
          <p:nvPr/>
        </p:nvSpPr>
        <p:spPr bwMode="auto">
          <a:xfrm>
            <a:off x="5883275" y="1779588"/>
            <a:ext cx="2103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000"/>
              <a:t>Peak Filling Rate</a:t>
            </a:r>
            <a:endParaRPr lang="en-GB" altLang="it-IT" sz="2000"/>
          </a:p>
        </p:txBody>
      </p:sp>
      <p:sp>
        <p:nvSpPr>
          <p:cNvPr id="1042439" name="Text Box 7">
            <a:extLst>
              <a:ext uri="{FF2B5EF4-FFF2-40B4-BE49-F238E27FC236}">
                <a16:creationId xmlns:a16="http://schemas.microsoft.com/office/drawing/2014/main" id="{445BE93E-4A7A-4EA6-AA51-516FCC898A15}"/>
              </a:ext>
            </a:extLst>
          </p:cNvPr>
          <p:cNvSpPr txBox="1">
            <a:spLocks noChangeArrowheads="1"/>
          </p:cNvSpPr>
          <p:nvPr/>
        </p:nvSpPr>
        <p:spPr bwMode="auto">
          <a:xfrm>
            <a:off x="3603625" y="57546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it-IT" altLang="it-IT">
              <a:solidFill>
                <a:srgbClr val="FBFE00"/>
              </a:solidFill>
              <a:latin typeface="Arial" panose="020B0604020202020204" pitchFamily="34" charset="0"/>
            </a:endParaRPr>
          </a:p>
        </p:txBody>
      </p:sp>
      <p:sp>
        <p:nvSpPr>
          <p:cNvPr id="1042440" name="Text Box 8">
            <a:extLst>
              <a:ext uri="{FF2B5EF4-FFF2-40B4-BE49-F238E27FC236}">
                <a16:creationId xmlns:a16="http://schemas.microsoft.com/office/drawing/2014/main" id="{1F1A3437-6629-460A-A637-0EFB754E8A27}"/>
              </a:ext>
            </a:extLst>
          </p:cNvPr>
          <p:cNvSpPr txBox="1">
            <a:spLocks noChangeArrowheads="1"/>
          </p:cNvSpPr>
          <p:nvPr/>
        </p:nvSpPr>
        <p:spPr bwMode="auto">
          <a:xfrm>
            <a:off x="3076575" y="5665788"/>
            <a:ext cx="2990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ctr"/>
            <a:r>
              <a:rPr lang="it-IT" altLang="it-IT" sz="1400">
                <a:latin typeface="Arial" panose="020B0604020202020204" pitchFamily="34" charset="0"/>
              </a:rPr>
              <a:t>Kikkawa et al. </a:t>
            </a:r>
            <a:r>
              <a:rPr lang="it-IT" altLang="it-IT" sz="1400" i="1">
                <a:latin typeface="Arial" panose="020B0604020202020204" pitchFamily="34" charset="0"/>
              </a:rPr>
              <a:t>Eur J Nucl Med</a:t>
            </a:r>
            <a:r>
              <a:rPr lang="it-IT" altLang="it-IT" sz="1400">
                <a:latin typeface="Arial" panose="020B0604020202020204" pitchFamily="34" charset="0"/>
              </a:rPr>
              <a:t> 2001</a:t>
            </a:r>
          </a:p>
        </p:txBody>
      </p:sp>
      <p:sp>
        <p:nvSpPr>
          <p:cNvPr id="1042441" name="Line 9">
            <a:extLst>
              <a:ext uri="{FF2B5EF4-FFF2-40B4-BE49-F238E27FC236}">
                <a16:creationId xmlns:a16="http://schemas.microsoft.com/office/drawing/2014/main" id="{E2DA4176-9E41-498D-BD58-A8AAAAAE8D3A}"/>
              </a:ext>
            </a:extLst>
          </p:cNvPr>
          <p:cNvSpPr>
            <a:spLocks noChangeShapeType="1"/>
          </p:cNvSpPr>
          <p:nvPr/>
        </p:nvSpPr>
        <p:spPr bwMode="auto">
          <a:xfrm>
            <a:off x="381000" y="15240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Rectangle 2">
            <a:extLst>
              <a:ext uri="{FF2B5EF4-FFF2-40B4-BE49-F238E27FC236}">
                <a16:creationId xmlns:a16="http://schemas.microsoft.com/office/drawing/2014/main" id="{6E818EE0-A5A1-4BB9-9A28-23B5C71855DA}"/>
              </a:ext>
            </a:extLst>
          </p:cNvPr>
          <p:cNvSpPr>
            <a:spLocks noGrp="1" noChangeArrowheads="1"/>
          </p:cNvSpPr>
          <p:nvPr>
            <p:ph type="title"/>
          </p:nvPr>
        </p:nvSpPr>
        <p:spPr/>
        <p:txBody>
          <a:bodyPr/>
          <a:lstStyle/>
          <a:p>
            <a:r>
              <a:rPr lang="it-IT" altLang="it-IT" sz="2800">
                <a:latin typeface="Arial" panose="020B0604020202020204" pitchFamily="34" charset="0"/>
              </a:rPr>
              <a:t>“Normal” function is not spatially uniform</a:t>
            </a:r>
          </a:p>
        </p:txBody>
      </p:sp>
      <p:sp>
        <p:nvSpPr>
          <p:cNvPr id="1072131" name="Rectangle 3">
            <a:extLst>
              <a:ext uri="{FF2B5EF4-FFF2-40B4-BE49-F238E27FC236}">
                <a16:creationId xmlns:a16="http://schemas.microsoft.com/office/drawing/2014/main" id="{D5702025-06A3-4E30-AF94-531BF1FC7759}"/>
              </a:ext>
            </a:extLst>
          </p:cNvPr>
          <p:cNvSpPr>
            <a:spLocks noGrp="1" noChangeArrowheads="1"/>
          </p:cNvSpPr>
          <p:nvPr>
            <p:ph type="body" idx="1"/>
          </p:nvPr>
        </p:nvSpPr>
        <p:spPr/>
        <p:txBody>
          <a:bodyPr/>
          <a:lstStyle/>
          <a:p>
            <a:pPr>
              <a:lnSpc>
                <a:spcPct val="90000"/>
              </a:lnSpc>
              <a:spcBef>
                <a:spcPct val="100000"/>
              </a:spcBef>
              <a:buFontTx/>
              <a:buNone/>
            </a:pPr>
            <a:r>
              <a:rPr lang="en-US" altLang="it-IT" sz="2800">
                <a:latin typeface="Arial" panose="020B0604020202020204" pitchFamily="34" charset="0"/>
              </a:rPr>
              <a:t>For example</a:t>
            </a:r>
          </a:p>
          <a:p>
            <a:pPr>
              <a:lnSpc>
                <a:spcPct val="90000"/>
              </a:lnSpc>
              <a:spcBef>
                <a:spcPct val="100000"/>
              </a:spcBef>
            </a:pPr>
            <a:r>
              <a:rPr lang="en-US" altLang="it-IT" sz="2800">
                <a:latin typeface="Arial" panose="020B0604020202020204" pitchFamily="34" charset="0"/>
              </a:rPr>
              <a:t>The septum moves less than lateral wall in most normal subjects</a:t>
            </a:r>
          </a:p>
          <a:p>
            <a:pPr>
              <a:lnSpc>
                <a:spcPct val="90000"/>
              </a:lnSpc>
              <a:spcBef>
                <a:spcPct val="100000"/>
              </a:spcBef>
            </a:pPr>
            <a:r>
              <a:rPr lang="en-US" altLang="it-IT" sz="2800">
                <a:latin typeface="Arial" panose="020B0604020202020204" pitchFamily="34" charset="0"/>
              </a:rPr>
              <a:t>The apex thickens more than the base in most normal subjects</a:t>
            </a:r>
            <a:endParaRPr lang="it-IT" altLang="it-IT"/>
          </a:p>
        </p:txBody>
      </p:sp>
      <p:sp>
        <p:nvSpPr>
          <p:cNvPr id="1072132" name="Line 4">
            <a:extLst>
              <a:ext uri="{FF2B5EF4-FFF2-40B4-BE49-F238E27FC236}">
                <a16:creationId xmlns:a16="http://schemas.microsoft.com/office/drawing/2014/main" id="{CF145AD1-8061-42BD-8776-042B4EA07EC5}"/>
              </a:ext>
            </a:extLst>
          </p:cNvPr>
          <p:cNvSpPr>
            <a:spLocks noChangeShapeType="1"/>
          </p:cNvSpPr>
          <p:nvPr/>
        </p:nvSpPr>
        <p:spPr bwMode="auto">
          <a:xfrm>
            <a:off x="381000" y="15240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2">
            <a:extLst>
              <a:ext uri="{FF2B5EF4-FFF2-40B4-BE49-F238E27FC236}">
                <a16:creationId xmlns:a16="http://schemas.microsoft.com/office/drawing/2014/main" id="{818ED0C9-6694-41D6-A08E-AC605A04C7B5}"/>
              </a:ext>
            </a:extLst>
          </p:cNvPr>
          <p:cNvSpPr>
            <a:spLocks noGrp="1" noChangeArrowheads="1"/>
          </p:cNvSpPr>
          <p:nvPr>
            <p:ph type="title"/>
          </p:nvPr>
        </p:nvSpPr>
        <p:spPr/>
        <p:txBody>
          <a:bodyPr/>
          <a:lstStyle/>
          <a:p>
            <a:r>
              <a:rPr lang="it-IT" altLang="it-IT" sz="3200">
                <a:latin typeface="Arial" panose="020B0604020202020204" pitchFamily="34" charset="0"/>
              </a:rPr>
              <a:t>Normal myocardial wall motion pattern</a:t>
            </a:r>
          </a:p>
        </p:txBody>
      </p:sp>
      <p:pic>
        <p:nvPicPr>
          <p:cNvPr id="1068036" name="Picture 4">
            <a:extLst>
              <a:ext uri="{FF2B5EF4-FFF2-40B4-BE49-F238E27FC236}">
                <a16:creationId xmlns:a16="http://schemas.microsoft.com/office/drawing/2014/main" id="{B8BEA700-502B-4C5F-A9B8-A6E6FBD3098D}"/>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51138" y="1981200"/>
            <a:ext cx="3640137" cy="4114800"/>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068038" name="Text Box 6">
            <a:extLst>
              <a:ext uri="{FF2B5EF4-FFF2-40B4-BE49-F238E27FC236}">
                <a16:creationId xmlns:a16="http://schemas.microsoft.com/office/drawing/2014/main" id="{D46A72CC-1E57-4808-854A-FC798CB6B799}"/>
              </a:ext>
            </a:extLst>
          </p:cNvPr>
          <p:cNvSpPr txBox="1">
            <a:spLocks noChangeArrowheads="1"/>
          </p:cNvSpPr>
          <p:nvPr/>
        </p:nvSpPr>
        <p:spPr bwMode="auto">
          <a:xfrm>
            <a:off x="1339850" y="2590800"/>
            <a:ext cx="132715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r">
              <a:lnSpc>
                <a:spcPct val="90000"/>
              </a:lnSpc>
            </a:pPr>
            <a:r>
              <a:rPr lang="it-IT" altLang="it-IT" sz="1800">
                <a:latin typeface="Arial" panose="020B0604020202020204" pitchFamily="34" charset="0"/>
              </a:rPr>
              <a:t>Males</a:t>
            </a:r>
          </a:p>
          <a:p>
            <a:pPr algn="r">
              <a:lnSpc>
                <a:spcPct val="90000"/>
              </a:lnSpc>
            </a:pPr>
            <a:r>
              <a:rPr lang="it-IT" altLang="it-IT" sz="1800">
                <a:latin typeface="Arial" panose="020B0604020202020204" pitchFamily="34" charset="0"/>
              </a:rPr>
              <a:t>Post-stress</a:t>
            </a:r>
          </a:p>
          <a:p>
            <a:pPr algn="r">
              <a:lnSpc>
                <a:spcPct val="90000"/>
              </a:lnSpc>
            </a:pPr>
            <a:r>
              <a:rPr lang="it-IT" altLang="it-IT" sz="1800">
                <a:latin typeface="Arial" panose="020B0604020202020204" pitchFamily="34" charset="0"/>
              </a:rPr>
              <a:t>Sestamibi</a:t>
            </a:r>
          </a:p>
        </p:txBody>
      </p:sp>
      <p:sp>
        <p:nvSpPr>
          <p:cNvPr id="1068039" name="Text Box 7">
            <a:extLst>
              <a:ext uri="{FF2B5EF4-FFF2-40B4-BE49-F238E27FC236}">
                <a16:creationId xmlns:a16="http://schemas.microsoft.com/office/drawing/2014/main" id="{7F678FDF-A74F-4A4C-BFCC-CBFDF2B6D65C}"/>
              </a:ext>
            </a:extLst>
          </p:cNvPr>
          <p:cNvSpPr txBox="1">
            <a:spLocks noChangeArrowheads="1"/>
          </p:cNvSpPr>
          <p:nvPr/>
        </p:nvSpPr>
        <p:spPr bwMode="auto">
          <a:xfrm>
            <a:off x="1339850" y="4575175"/>
            <a:ext cx="132715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r">
              <a:lnSpc>
                <a:spcPct val="90000"/>
              </a:lnSpc>
            </a:pPr>
            <a:r>
              <a:rPr lang="it-IT" altLang="it-IT" sz="1800">
                <a:latin typeface="Arial" panose="020B0604020202020204" pitchFamily="34" charset="0"/>
              </a:rPr>
              <a:t>Females</a:t>
            </a:r>
          </a:p>
          <a:p>
            <a:pPr algn="r">
              <a:lnSpc>
                <a:spcPct val="90000"/>
              </a:lnSpc>
            </a:pPr>
            <a:r>
              <a:rPr lang="it-IT" altLang="it-IT" sz="1800">
                <a:latin typeface="Arial" panose="020B0604020202020204" pitchFamily="34" charset="0"/>
              </a:rPr>
              <a:t>Post-stress</a:t>
            </a:r>
          </a:p>
          <a:p>
            <a:pPr algn="r">
              <a:lnSpc>
                <a:spcPct val="90000"/>
              </a:lnSpc>
            </a:pPr>
            <a:r>
              <a:rPr lang="it-IT" altLang="it-IT" sz="1800">
                <a:latin typeface="Arial" panose="020B0604020202020204" pitchFamily="34" charset="0"/>
              </a:rPr>
              <a:t>Sestamibi</a:t>
            </a:r>
          </a:p>
        </p:txBody>
      </p:sp>
      <p:sp>
        <p:nvSpPr>
          <p:cNvPr id="1068040" name="Text Box 8">
            <a:extLst>
              <a:ext uri="{FF2B5EF4-FFF2-40B4-BE49-F238E27FC236}">
                <a16:creationId xmlns:a16="http://schemas.microsoft.com/office/drawing/2014/main" id="{03DBCE7F-5B1D-4558-9FB0-16B94A52D409}"/>
              </a:ext>
            </a:extLst>
          </p:cNvPr>
          <p:cNvSpPr txBox="1">
            <a:spLocks noChangeArrowheads="1"/>
          </p:cNvSpPr>
          <p:nvPr/>
        </p:nvSpPr>
        <p:spPr bwMode="auto">
          <a:xfrm>
            <a:off x="6477000" y="2590800"/>
            <a:ext cx="83185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nSpc>
                <a:spcPct val="90000"/>
              </a:lnSpc>
            </a:pPr>
            <a:r>
              <a:rPr lang="it-IT" altLang="it-IT" sz="1800">
                <a:latin typeface="Arial" panose="020B0604020202020204" pitchFamily="34" charset="0"/>
              </a:rPr>
              <a:t>Males</a:t>
            </a:r>
          </a:p>
          <a:p>
            <a:pPr>
              <a:lnSpc>
                <a:spcPct val="90000"/>
              </a:lnSpc>
            </a:pPr>
            <a:r>
              <a:rPr lang="it-IT" altLang="it-IT" sz="1800">
                <a:latin typeface="Arial" panose="020B0604020202020204" pitchFamily="34" charset="0"/>
              </a:rPr>
              <a:t>Rest</a:t>
            </a:r>
          </a:p>
          <a:p>
            <a:pPr>
              <a:lnSpc>
                <a:spcPct val="90000"/>
              </a:lnSpc>
            </a:pPr>
            <a:r>
              <a:rPr lang="it-IT" altLang="it-IT" sz="1800">
                <a:latin typeface="Arial" panose="020B0604020202020204" pitchFamily="34" charset="0"/>
              </a:rPr>
              <a:t>Tl-201</a:t>
            </a:r>
          </a:p>
        </p:txBody>
      </p:sp>
      <p:sp>
        <p:nvSpPr>
          <p:cNvPr id="1068041" name="Text Box 9">
            <a:extLst>
              <a:ext uri="{FF2B5EF4-FFF2-40B4-BE49-F238E27FC236}">
                <a16:creationId xmlns:a16="http://schemas.microsoft.com/office/drawing/2014/main" id="{FD1B7034-D2DD-4CE4-8721-CECD7D7D580E}"/>
              </a:ext>
            </a:extLst>
          </p:cNvPr>
          <p:cNvSpPr txBox="1">
            <a:spLocks noChangeArrowheads="1"/>
          </p:cNvSpPr>
          <p:nvPr/>
        </p:nvSpPr>
        <p:spPr bwMode="auto">
          <a:xfrm>
            <a:off x="6477000" y="4575175"/>
            <a:ext cx="106045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nSpc>
                <a:spcPct val="90000"/>
              </a:lnSpc>
            </a:pPr>
            <a:r>
              <a:rPr lang="it-IT" altLang="it-IT" sz="1800">
                <a:latin typeface="Arial" panose="020B0604020202020204" pitchFamily="34" charset="0"/>
              </a:rPr>
              <a:t>Females</a:t>
            </a:r>
          </a:p>
          <a:p>
            <a:pPr>
              <a:lnSpc>
                <a:spcPct val="90000"/>
              </a:lnSpc>
            </a:pPr>
            <a:r>
              <a:rPr lang="it-IT" altLang="it-IT" sz="1800">
                <a:latin typeface="Arial" panose="020B0604020202020204" pitchFamily="34" charset="0"/>
              </a:rPr>
              <a:t>Rest</a:t>
            </a:r>
          </a:p>
          <a:p>
            <a:pPr>
              <a:lnSpc>
                <a:spcPct val="90000"/>
              </a:lnSpc>
            </a:pPr>
            <a:r>
              <a:rPr lang="it-IT" altLang="it-IT" sz="1800">
                <a:latin typeface="Arial" panose="020B0604020202020204" pitchFamily="34" charset="0"/>
              </a:rPr>
              <a:t>Tl-201</a:t>
            </a:r>
          </a:p>
        </p:txBody>
      </p:sp>
      <p:sp>
        <p:nvSpPr>
          <p:cNvPr id="1068042" name="Line 10">
            <a:extLst>
              <a:ext uri="{FF2B5EF4-FFF2-40B4-BE49-F238E27FC236}">
                <a16:creationId xmlns:a16="http://schemas.microsoft.com/office/drawing/2014/main" id="{6E281DBD-4706-41C3-AD9A-A29275095356}"/>
              </a:ext>
            </a:extLst>
          </p:cNvPr>
          <p:cNvSpPr>
            <a:spLocks noChangeShapeType="1"/>
          </p:cNvSpPr>
          <p:nvPr/>
        </p:nvSpPr>
        <p:spPr bwMode="auto">
          <a:xfrm>
            <a:off x="381000" y="15240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pic>
        <p:nvPicPr>
          <p:cNvPr id="1068043" name="Picture 11">
            <a:extLst>
              <a:ext uri="{FF2B5EF4-FFF2-40B4-BE49-F238E27FC236}">
                <a16:creationId xmlns:a16="http://schemas.microsoft.com/office/drawing/2014/main" id="{A17B4651-F0AC-49B1-96AE-6F42F22FA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810000"/>
            <a:ext cx="1473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1108" name="Picture 4">
            <a:extLst>
              <a:ext uri="{FF2B5EF4-FFF2-40B4-BE49-F238E27FC236}">
                <a16:creationId xmlns:a16="http://schemas.microsoft.com/office/drawing/2014/main" id="{C7ABA89C-6EBE-4A77-A1A8-BA3FA2FB23A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09863" y="1981200"/>
            <a:ext cx="3722687" cy="4114800"/>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071109" name="Rectangle 5">
            <a:extLst>
              <a:ext uri="{FF2B5EF4-FFF2-40B4-BE49-F238E27FC236}">
                <a16:creationId xmlns:a16="http://schemas.microsoft.com/office/drawing/2014/main" id="{C78DCBCC-7443-4B4B-A0C2-C4E2CDAAA037}"/>
              </a:ext>
            </a:extLst>
          </p:cNvPr>
          <p:cNvSpPr>
            <a:spLocks noGrp="1" noChangeArrowheads="1"/>
          </p:cNvSpPr>
          <p:nvPr>
            <p:ph type="title"/>
          </p:nvPr>
        </p:nvSpPr>
        <p:spPr>
          <a:noFill/>
          <a:ln/>
        </p:spPr>
        <p:txBody>
          <a:bodyPr/>
          <a:lstStyle/>
          <a:p>
            <a:r>
              <a:rPr lang="it-IT" altLang="it-IT" sz="3200">
                <a:latin typeface="Arial" panose="020B0604020202020204" pitchFamily="34" charset="0"/>
              </a:rPr>
              <a:t>Normal myocardial wall thickening pattern</a:t>
            </a:r>
          </a:p>
        </p:txBody>
      </p:sp>
      <p:sp>
        <p:nvSpPr>
          <p:cNvPr id="1071110" name="Text Box 6">
            <a:extLst>
              <a:ext uri="{FF2B5EF4-FFF2-40B4-BE49-F238E27FC236}">
                <a16:creationId xmlns:a16="http://schemas.microsoft.com/office/drawing/2014/main" id="{019A4C5D-3336-4E3F-9EEE-9BF4146BA3B1}"/>
              </a:ext>
            </a:extLst>
          </p:cNvPr>
          <p:cNvSpPr txBox="1">
            <a:spLocks noChangeArrowheads="1"/>
          </p:cNvSpPr>
          <p:nvPr/>
        </p:nvSpPr>
        <p:spPr bwMode="auto">
          <a:xfrm>
            <a:off x="1339850" y="2590800"/>
            <a:ext cx="132715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r">
              <a:lnSpc>
                <a:spcPct val="90000"/>
              </a:lnSpc>
            </a:pPr>
            <a:r>
              <a:rPr lang="it-IT" altLang="it-IT" sz="1800">
                <a:latin typeface="Arial" panose="020B0604020202020204" pitchFamily="34" charset="0"/>
              </a:rPr>
              <a:t>Males</a:t>
            </a:r>
          </a:p>
          <a:p>
            <a:pPr algn="r">
              <a:lnSpc>
                <a:spcPct val="90000"/>
              </a:lnSpc>
            </a:pPr>
            <a:r>
              <a:rPr lang="it-IT" altLang="it-IT" sz="1800">
                <a:latin typeface="Arial" panose="020B0604020202020204" pitchFamily="34" charset="0"/>
              </a:rPr>
              <a:t>Post-stress</a:t>
            </a:r>
          </a:p>
          <a:p>
            <a:pPr algn="r">
              <a:lnSpc>
                <a:spcPct val="90000"/>
              </a:lnSpc>
            </a:pPr>
            <a:r>
              <a:rPr lang="it-IT" altLang="it-IT" sz="1800">
                <a:latin typeface="Arial" panose="020B0604020202020204" pitchFamily="34" charset="0"/>
              </a:rPr>
              <a:t>Sestamibi</a:t>
            </a:r>
          </a:p>
        </p:txBody>
      </p:sp>
      <p:sp>
        <p:nvSpPr>
          <p:cNvPr id="1071111" name="Text Box 7">
            <a:extLst>
              <a:ext uri="{FF2B5EF4-FFF2-40B4-BE49-F238E27FC236}">
                <a16:creationId xmlns:a16="http://schemas.microsoft.com/office/drawing/2014/main" id="{657867EE-51F0-4112-B799-086E50D3C12F}"/>
              </a:ext>
            </a:extLst>
          </p:cNvPr>
          <p:cNvSpPr txBox="1">
            <a:spLocks noChangeArrowheads="1"/>
          </p:cNvSpPr>
          <p:nvPr/>
        </p:nvSpPr>
        <p:spPr bwMode="auto">
          <a:xfrm>
            <a:off x="1339850" y="4575175"/>
            <a:ext cx="132715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r">
              <a:lnSpc>
                <a:spcPct val="90000"/>
              </a:lnSpc>
            </a:pPr>
            <a:r>
              <a:rPr lang="it-IT" altLang="it-IT" sz="1800">
                <a:latin typeface="Arial" panose="020B0604020202020204" pitchFamily="34" charset="0"/>
              </a:rPr>
              <a:t>Females</a:t>
            </a:r>
          </a:p>
          <a:p>
            <a:pPr algn="r">
              <a:lnSpc>
                <a:spcPct val="90000"/>
              </a:lnSpc>
            </a:pPr>
            <a:r>
              <a:rPr lang="it-IT" altLang="it-IT" sz="1800">
                <a:latin typeface="Arial" panose="020B0604020202020204" pitchFamily="34" charset="0"/>
              </a:rPr>
              <a:t>Post-stress</a:t>
            </a:r>
          </a:p>
          <a:p>
            <a:pPr algn="r">
              <a:lnSpc>
                <a:spcPct val="90000"/>
              </a:lnSpc>
            </a:pPr>
            <a:r>
              <a:rPr lang="it-IT" altLang="it-IT" sz="1800">
                <a:latin typeface="Arial" panose="020B0604020202020204" pitchFamily="34" charset="0"/>
              </a:rPr>
              <a:t>Sestamibi</a:t>
            </a:r>
          </a:p>
        </p:txBody>
      </p:sp>
      <p:sp>
        <p:nvSpPr>
          <p:cNvPr id="1071112" name="Text Box 8">
            <a:extLst>
              <a:ext uri="{FF2B5EF4-FFF2-40B4-BE49-F238E27FC236}">
                <a16:creationId xmlns:a16="http://schemas.microsoft.com/office/drawing/2014/main" id="{9BC7CDC1-55BF-46B6-AA91-365326C8A0B5}"/>
              </a:ext>
            </a:extLst>
          </p:cNvPr>
          <p:cNvSpPr txBox="1">
            <a:spLocks noChangeArrowheads="1"/>
          </p:cNvSpPr>
          <p:nvPr/>
        </p:nvSpPr>
        <p:spPr bwMode="auto">
          <a:xfrm>
            <a:off x="6477000" y="2590800"/>
            <a:ext cx="83185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nSpc>
                <a:spcPct val="90000"/>
              </a:lnSpc>
            </a:pPr>
            <a:r>
              <a:rPr lang="it-IT" altLang="it-IT" sz="1800">
                <a:latin typeface="Arial" panose="020B0604020202020204" pitchFamily="34" charset="0"/>
              </a:rPr>
              <a:t>Males</a:t>
            </a:r>
          </a:p>
          <a:p>
            <a:pPr>
              <a:lnSpc>
                <a:spcPct val="90000"/>
              </a:lnSpc>
            </a:pPr>
            <a:r>
              <a:rPr lang="it-IT" altLang="it-IT" sz="1800">
                <a:latin typeface="Arial" panose="020B0604020202020204" pitchFamily="34" charset="0"/>
              </a:rPr>
              <a:t>Rest</a:t>
            </a:r>
          </a:p>
          <a:p>
            <a:pPr>
              <a:lnSpc>
                <a:spcPct val="90000"/>
              </a:lnSpc>
            </a:pPr>
            <a:r>
              <a:rPr lang="it-IT" altLang="it-IT" sz="1800">
                <a:latin typeface="Arial" panose="020B0604020202020204" pitchFamily="34" charset="0"/>
              </a:rPr>
              <a:t>Tl-201</a:t>
            </a:r>
          </a:p>
        </p:txBody>
      </p:sp>
      <p:sp>
        <p:nvSpPr>
          <p:cNvPr id="1071113" name="Text Box 9">
            <a:extLst>
              <a:ext uri="{FF2B5EF4-FFF2-40B4-BE49-F238E27FC236}">
                <a16:creationId xmlns:a16="http://schemas.microsoft.com/office/drawing/2014/main" id="{8871E91C-3266-4757-A5F6-580AE4E5E33D}"/>
              </a:ext>
            </a:extLst>
          </p:cNvPr>
          <p:cNvSpPr txBox="1">
            <a:spLocks noChangeArrowheads="1"/>
          </p:cNvSpPr>
          <p:nvPr/>
        </p:nvSpPr>
        <p:spPr bwMode="auto">
          <a:xfrm>
            <a:off x="6477000" y="4575175"/>
            <a:ext cx="106045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nSpc>
                <a:spcPct val="90000"/>
              </a:lnSpc>
            </a:pPr>
            <a:r>
              <a:rPr lang="it-IT" altLang="it-IT" sz="1800">
                <a:latin typeface="Arial" panose="020B0604020202020204" pitchFamily="34" charset="0"/>
              </a:rPr>
              <a:t>Females</a:t>
            </a:r>
          </a:p>
          <a:p>
            <a:pPr>
              <a:lnSpc>
                <a:spcPct val="90000"/>
              </a:lnSpc>
            </a:pPr>
            <a:r>
              <a:rPr lang="it-IT" altLang="it-IT" sz="1800">
                <a:latin typeface="Arial" panose="020B0604020202020204" pitchFamily="34" charset="0"/>
              </a:rPr>
              <a:t>Rest</a:t>
            </a:r>
          </a:p>
          <a:p>
            <a:pPr>
              <a:lnSpc>
                <a:spcPct val="90000"/>
              </a:lnSpc>
            </a:pPr>
            <a:r>
              <a:rPr lang="it-IT" altLang="it-IT" sz="1800">
                <a:latin typeface="Arial" panose="020B0604020202020204" pitchFamily="34" charset="0"/>
              </a:rPr>
              <a:t>Tl-201</a:t>
            </a:r>
          </a:p>
        </p:txBody>
      </p:sp>
      <p:sp>
        <p:nvSpPr>
          <p:cNvPr id="1071114" name="Line 10">
            <a:extLst>
              <a:ext uri="{FF2B5EF4-FFF2-40B4-BE49-F238E27FC236}">
                <a16:creationId xmlns:a16="http://schemas.microsoft.com/office/drawing/2014/main" id="{A854AFFC-335E-48F5-928E-95FF3EE0D7F7}"/>
              </a:ext>
            </a:extLst>
          </p:cNvPr>
          <p:cNvSpPr>
            <a:spLocks noChangeShapeType="1"/>
          </p:cNvSpPr>
          <p:nvPr/>
        </p:nvSpPr>
        <p:spPr bwMode="auto">
          <a:xfrm>
            <a:off x="381000" y="15240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pic>
        <p:nvPicPr>
          <p:cNvPr id="1071115" name="Picture 11">
            <a:extLst>
              <a:ext uri="{FF2B5EF4-FFF2-40B4-BE49-F238E27FC236}">
                <a16:creationId xmlns:a16="http://schemas.microsoft.com/office/drawing/2014/main" id="{62E0DDD7-AA79-4593-B56D-B85661077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810000"/>
            <a:ext cx="1473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5" name="Rectangle 5">
            <a:extLst>
              <a:ext uri="{FF2B5EF4-FFF2-40B4-BE49-F238E27FC236}">
                <a16:creationId xmlns:a16="http://schemas.microsoft.com/office/drawing/2014/main" id="{E57812D0-DDE5-4812-BF6C-95B8B822BF97}"/>
              </a:ext>
            </a:extLst>
          </p:cNvPr>
          <p:cNvSpPr>
            <a:spLocks noGrp="1" noChangeArrowheads="1"/>
          </p:cNvSpPr>
          <p:nvPr>
            <p:ph type="title"/>
          </p:nvPr>
        </p:nvSpPr>
        <p:spPr>
          <a:xfrm>
            <a:off x="685800" y="152400"/>
            <a:ext cx="7772400" cy="1143000"/>
          </a:xfrm>
          <a:noFill/>
          <a:ln/>
        </p:spPr>
        <p:txBody>
          <a:bodyPr/>
          <a:lstStyle/>
          <a:p>
            <a:r>
              <a:rPr lang="it-IT" altLang="it-IT" sz="3200">
                <a:latin typeface="Arial" panose="020B0604020202020204" pitchFamily="34" charset="0"/>
              </a:rPr>
              <a:t>Myocardial wall thickening patterns</a:t>
            </a:r>
          </a:p>
        </p:txBody>
      </p:sp>
      <p:sp>
        <p:nvSpPr>
          <p:cNvPr id="1075206" name="Line 6">
            <a:extLst>
              <a:ext uri="{FF2B5EF4-FFF2-40B4-BE49-F238E27FC236}">
                <a16:creationId xmlns:a16="http://schemas.microsoft.com/office/drawing/2014/main" id="{80D91F5C-6822-4CFA-AA30-B554DC5B8791}"/>
              </a:ext>
            </a:extLst>
          </p:cNvPr>
          <p:cNvSpPr>
            <a:spLocks noChangeShapeType="1"/>
          </p:cNvSpPr>
          <p:nvPr/>
        </p:nvSpPr>
        <p:spPr bwMode="auto">
          <a:xfrm>
            <a:off x="381000" y="10668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1075213" name="Group 13">
            <a:extLst>
              <a:ext uri="{FF2B5EF4-FFF2-40B4-BE49-F238E27FC236}">
                <a16:creationId xmlns:a16="http://schemas.microsoft.com/office/drawing/2014/main" id="{FDABBAEC-FC2A-41D9-BB72-ED76EF59846A}"/>
              </a:ext>
            </a:extLst>
          </p:cNvPr>
          <p:cNvGrpSpPr>
            <a:grpSpLocks/>
          </p:cNvGrpSpPr>
          <p:nvPr/>
        </p:nvGrpSpPr>
        <p:grpSpPr bwMode="auto">
          <a:xfrm>
            <a:off x="1860550" y="1157288"/>
            <a:ext cx="5422900" cy="5534025"/>
            <a:chOff x="1172" y="729"/>
            <a:chExt cx="3416" cy="3486"/>
          </a:xfrm>
        </p:grpSpPr>
        <p:pic>
          <p:nvPicPr>
            <p:cNvPr id="1075204" name="Picture 4">
              <a:extLst>
                <a:ext uri="{FF2B5EF4-FFF2-40B4-BE49-F238E27FC236}">
                  <a16:creationId xmlns:a16="http://schemas.microsoft.com/office/drawing/2014/main" id="{7D09DCE2-0F7F-47B8-B7EF-B3B0757A3382}"/>
                </a:ext>
              </a:extLst>
            </p:cNvPr>
            <p:cNvPicPr>
              <a:picLocks noChangeAspect="1" noChangeArrowheads="1"/>
            </p:cNvPicPr>
            <p:nvPr/>
          </p:nvPicPr>
          <p:blipFill>
            <a:blip r:embed="rId2">
              <a:lum bright="-10000" contrast="10000"/>
              <a:extLst>
                <a:ext uri="{28A0092B-C50C-407E-A947-70E740481C1C}">
                  <a14:useLocalDpi xmlns:a14="http://schemas.microsoft.com/office/drawing/2010/main" val="0"/>
                </a:ext>
              </a:extLst>
            </a:blip>
            <a:srcRect/>
            <a:stretch>
              <a:fillRect/>
            </a:stretch>
          </p:blipFill>
          <p:spPr bwMode="auto">
            <a:xfrm>
              <a:off x="1172" y="960"/>
              <a:ext cx="3416" cy="3008"/>
            </a:xfrm>
            <a:prstGeom prst="rect">
              <a:avLst/>
            </a:prstGeom>
            <a:noFill/>
            <a:ln w="12700" cap="flat" cmpd="sng">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07" name="Text Box 7">
              <a:extLst>
                <a:ext uri="{FF2B5EF4-FFF2-40B4-BE49-F238E27FC236}">
                  <a16:creationId xmlns:a16="http://schemas.microsoft.com/office/drawing/2014/main" id="{645B83B3-6C4C-4FFD-B78A-485F88205BCB}"/>
                </a:ext>
              </a:extLst>
            </p:cNvPr>
            <p:cNvSpPr txBox="1">
              <a:spLocks noChangeArrowheads="1"/>
            </p:cNvSpPr>
            <p:nvPr/>
          </p:nvSpPr>
          <p:spPr bwMode="auto">
            <a:xfrm>
              <a:off x="1344" y="729"/>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ctr"/>
              <a:r>
                <a:rPr lang="it-IT" altLang="it-IT" sz="1800">
                  <a:latin typeface="Arial" panose="020B0604020202020204" pitchFamily="34" charset="0"/>
                </a:rPr>
                <a:t>ED</a:t>
              </a:r>
            </a:p>
          </p:txBody>
        </p:sp>
        <p:sp>
          <p:nvSpPr>
            <p:cNvPr id="1075208" name="Text Box 8">
              <a:extLst>
                <a:ext uri="{FF2B5EF4-FFF2-40B4-BE49-F238E27FC236}">
                  <a16:creationId xmlns:a16="http://schemas.microsoft.com/office/drawing/2014/main" id="{083DD916-B9B9-4D9E-A047-ADDD364CE6CA}"/>
                </a:ext>
              </a:extLst>
            </p:cNvPr>
            <p:cNvSpPr txBox="1">
              <a:spLocks noChangeArrowheads="1"/>
            </p:cNvSpPr>
            <p:nvPr/>
          </p:nvSpPr>
          <p:spPr bwMode="auto">
            <a:xfrm>
              <a:off x="3456" y="729"/>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ctr"/>
              <a:r>
                <a:rPr lang="it-IT" altLang="it-IT" sz="1800">
                  <a:latin typeface="Arial" panose="020B0604020202020204" pitchFamily="34" charset="0"/>
                </a:rPr>
                <a:t>ED</a:t>
              </a:r>
            </a:p>
          </p:txBody>
        </p:sp>
        <p:sp>
          <p:nvSpPr>
            <p:cNvPr id="1075209" name="Text Box 9">
              <a:extLst>
                <a:ext uri="{FF2B5EF4-FFF2-40B4-BE49-F238E27FC236}">
                  <a16:creationId xmlns:a16="http://schemas.microsoft.com/office/drawing/2014/main" id="{5CAF6C28-04FD-4E4F-8A61-4C7C665AD2CB}"/>
                </a:ext>
              </a:extLst>
            </p:cNvPr>
            <p:cNvSpPr txBox="1">
              <a:spLocks noChangeArrowheads="1"/>
            </p:cNvSpPr>
            <p:nvPr/>
          </p:nvSpPr>
          <p:spPr bwMode="auto">
            <a:xfrm>
              <a:off x="2020" y="729"/>
              <a:ext cx="3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ctr"/>
              <a:r>
                <a:rPr lang="it-IT" altLang="it-IT" sz="1800">
                  <a:latin typeface="Arial" panose="020B0604020202020204" pitchFamily="34" charset="0"/>
                </a:rPr>
                <a:t>ES</a:t>
              </a:r>
            </a:p>
          </p:txBody>
        </p:sp>
        <p:sp>
          <p:nvSpPr>
            <p:cNvPr id="1075210" name="Text Box 10">
              <a:extLst>
                <a:ext uri="{FF2B5EF4-FFF2-40B4-BE49-F238E27FC236}">
                  <a16:creationId xmlns:a16="http://schemas.microsoft.com/office/drawing/2014/main" id="{2FA5569E-D33F-4ACB-9321-7C1A483E392F}"/>
                </a:ext>
              </a:extLst>
            </p:cNvPr>
            <p:cNvSpPr txBox="1">
              <a:spLocks noChangeArrowheads="1"/>
            </p:cNvSpPr>
            <p:nvPr/>
          </p:nvSpPr>
          <p:spPr bwMode="auto">
            <a:xfrm>
              <a:off x="4080" y="729"/>
              <a:ext cx="3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ctr"/>
              <a:r>
                <a:rPr lang="it-IT" altLang="it-IT" sz="1800">
                  <a:latin typeface="Arial" panose="020B0604020202020204" pitchFamily="34" charset="0"/>
                </a:rPr>
                <a:t>ES</a:t>
              </a:r>
            </a:p>
          </p:txBody>
        </p:sp>
        <p:sp>
          <p:nvSpPr>
            <p:cNvPr id="1075211" name="Text Box 11">
              <a:extLst>
                <a:ext uri="{FF2B5EF4-FFF2-40B4-BE49-F238E27FC236}">
                  <a16:creationId xmlns:a16="http://schemas.microsoft.com/office/drawing/2014/main" id="{783A1878-FE45-4EDD-8CBE-71997A4FF261}"/>
                </a:ext>
              </a:extLst>
            </p:cNvPr>
            <p:cNvSpPr txBox="1">
              <a:spLocks noChangeArrowheads="1"/>
            </p:cNvSpPr>
            <p:nvPr/>
          </p:nvSpPr>
          <p:spPr bwMode="auto">
            <a:xfrm>
              <a:off x="1536" y="3984"/>
              <a:ext cx="5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ctr"/>
              <a:r>
                <a:rPr lang="it-IT" altLang="it-IT" sz="1800">
                  <a:latin typeface="Arial" panose="020B0604020202020204" pitchFamily="34" charset="0"/>
                </a:rPr>
                <a:t>Normal</a:t>
              </a:r>
            </a:p>
          </p:txBody>
        </p:sp>
        <p:sp>
          <p:nvSpPr>
            <p:cNvPr id="1075212" name="Text Box 12">
              <a:extLst>
                <a:ext uri="{FF2B5EF4-FFF2-40B4-BE49-F238E27FC236}">
                  <a16:creationId xmlns:a16="http://schemas.microsoft.com/office/drawing/2014/main" id="{4B78682D-D878-4BD1-ABB0-B945A7BE820F}"/>
                </a:ext>
              </a:extLst>
            </p:cNvPr>
            <p:cNvSpPr txBox="1">
              <a:spLocks noChangeArrowheads="1"/>
            </p:cNvSpPr>
            <p:nvPr/>
          </p:nvSpPr>
          <p:spPr bwMode="auto">
            <a:xfrm>
              <a:off x="3548" y="3984"/>
              <a:ext cx="8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panose="02020603050405020304" pitchFamily="18" charset="0"/>
                </a:defRPr>
              </a:lvl1pPr>
              <a:lvl2pPr marL="571500" algn="l" defTabSz="762000">
                <a:defRPr sz="2400">
                  <a:solidFill>
                    <a:schemeClr val="tx1"/>
                  </a:solidFill>
                  <a:latin typeface="Times" panose="02020603050405020304" pitchFamily="18" charset="0"/>
                </a:defRPr>
              </a:lvl2pPr>
              <a:lvl3pPr marL="1143000" algn="l" defTabSz="762000">
                <a:defRPr sz="2400">
                  <a:solidFill>
                    <a:schemeClr val="tx1"/>
                  </a:solidFill>
                  <a:latin typeface="Times" panose="02020603050405020304" pitchFamily="18" charset="0"/>
                </a:defRPr>
              </a:lvl3pPr>
              <a:lvl4pPr marL="1714500" algn="l" defTabSz="762000">
                <a:defRPr sz="2400">
                  <a:solidFill>
                    <a:schemeClr val="tx1"/>
                  </a:solidFill>
                  <a:latin typeface="Times" panose="02020603050405020304" pitchFamily="18" charset="0"/>
                </a:defRPr>
              </a:lvl4pPr>
              <a:lvl5pPr marL="2286000" algn="l"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algn="ctr"/>
              <a:r>
                <a:rPr lang="it-IT" altLang="it-IT" sz="1800">
                  <a:latin typeface="Arial" panose="020B0604020202020204" pitchFamily="34" charset="0"/>
                </a:rPr>
                <a:t>Anterior MI</a:t>
              </a:r>
            </a:p>
          </p:txBody>
        </p:sp>
      </p:gr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2">
            <a:extLst>
              <a:ext uri="{FF2B5EF4-FFF2-40B4-BE49-F238E27FC236}">
                <a16:creationId xmlns:a16="http://schemas.microsoft.com/office/drawing/2014/main" id="{6AA5B180-10C0-4D9C-A807-1A260659B32E}"/>
              </a:ext>
            </a:extLst>
          </p:cNvPr>
          <p:cNvSpPr>
            <a:spLocks noGrp="1" noChangeArrowheads="1"/>
          </p:cNvSpPr>
          <p:nvPr>
            <p:ph type="title"/>
          </p:nvPr>
        </p:nvSpPr>
        <p:spPr/>
        <p:txBody>
          <a:bodyPr/>
          <a:lstStyle/>
          <a:p>
            <a:r>
              <a:rPr lang="en-GB" altLang="it-IT" sz="2400">
                <a:latin typeface="Arial" panose="020B0604020202020204" pitchFamily="34" charset="0"/>
              </a:rPr>
              <a:t>Increase in diagnostic confidence by gated SPECT</a:t>
            </a:r>
            <a:endParaRPr lang="it-IT" altLang="it-IT" sz="2400">
              <a:latin typeface="Arial" panose="020B0604020202020204" pitchFamily="34" charset="0"/>
            </a:endParaRPr>
          </a:p>
        </p:txBody>
      </p:sp>
      <p:graphicFrame>
        <p:nvGraphicFramePr>
          <p:cNvPr id="1027076" name="Object 4">
            <a:extLst>
              <a:ext uri="{FF2B5EF4-FFF2-40B4-BE49-F238E27FC236}">
                <a16:creationId xmlns:a16="http://schemas.microsoft.com/office/drawing/2014/main" id="{F7CCA040-2792-429E-B5FD-1591D4EC6C6A}"/>
              </a:ext>
            </a:extLst>
          </p:cNvPr>
          <p:cNvGraphicFramePr>
            <a:graphicFrameLocks noChangeAspect="1"/>
          </p:cNvGraphicFramePr>
          <p:nvPr>
            <p:ph type="chart" idx="1"/>
          </p:nvPr>
        </p:nvGraphicFramePr>
        <p:xfrm>
          <a:off x="990600" y="1600200"/>
          <a:ext cx="8828088" cy="5089525"/>
        </p:xfrm>
        <a:graphic>
          <a:graphicData uri="http://schemas.openxmlformats.org/presentationml/2006/ole">
            <mc:AlternateContent xmlns:mc="http://schemas.openxmlformats.org/markup-compatibility/2006">
              <mc:Choice xmlns:v="urn:schemas-microsoft-com:vml" Requires="v">
                <p:oleObj spid="_x0000_s6147" name="Grafico" r:id="rId4" imgW="23241518" imgH="13406351" progId="MSGraph.Chart.8">
                  <p:embed followColorScheme="full"/>
                </p:oleObj>
              </mc:Choice>
              <mc:Fallback>
                <p:oleObj name="Grafico" r:id="rId4" imgW="23241518" imgH="13406351" progId="MSGraph.Chart.8">
                  <p:embed followColorScheme="full"/>
                  <p:pic>
                    <p:nvPicPr>
                      <p:cNvPr id="1027076" name="Object 4">
                        <a:extLst>
                          <a:ext uri="{FF2B5EF4-FFF2-40B4-BE49-F238E27FC236}">
                            <a16:creationId xmlns:a16="http://schemas.microsoft.com/office/drawing/2014/main" id="{F7CCA040-2792-429E-B5FD-1591D4EC6C6A}"/>
                          </a:ext>
                        </a:extLst>
                      </p:cNvPr>
                      <p:cNvPicPr>
                        <a:picLocks noChangeAspect="1" noChangeArrowheads="1"/>
                      </p:cNvPicPr>
                      <p:nvPr/>
                    </p:nvPicPr>
                    <p:blipFill>
                      <a:blip r:embed="rId5"/>
                      <a:srcRect/>
                      <a:stretch>
                        <a:fillRect/>
                      </a:stretch>
                    </p:blipFill>
                    <p:spPr bwMode="auto">
                      <a:xfrm>
                        <a:off x="990600" y="1600200"/>
                        <a:ext cx="8828088" cy="508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077" name="Line 5">
            <a:extLst>
              <a:ext uri="{FF2B5EF4-FFF2-40B4-BE49-F238E27FC236}">
                <a16:creationId xmlns:a16="http://schemas.microsoft.com/office/drawing/2014/main" id="{9BC43304-1709-49D9-9050-90067666AB16}"/>
              </a:ext>
            </a:extLst>
          </p:cNvPr>
          <p:cNvSpPr>
            <a:spLocks noChangeShapeType="1"/>
          </p:cNvSpPr>
          <p:nvPr/>
        </p:nvSpPr>
        <p:spPr bwMode="auto">
          <a:xfrm>
            <a:off x="381000" y="1447800"/>
            <a:ext cx="838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esia">
  <a:themeElements>
    <a:clrScheme name="Ardesi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desi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esi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TM04033929[[fn=Ardesia]]</Template>
  <TotalTime>0</TotalTime>
  <Words>5683</Words>
  <Application>Microsoft Office PowerPoint</Application>
  <PresentationFormat>Presentazione su schermo (4:3)</PresentationFormat>
  <Paragraphs>715</Paragraphs>
  <Slides>105</Slides>
  <Notes>76</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105</vt:i4>
      </vt:variant>
    </vt:vector>
  </HeadingPairs>
  <TitlesOfParts>
    <vt:vector size="113" baseType="lpstr">
      <vt:lpstr>Arial</vt:lpstr>
      <vt:lpstr>Calibri</vt:lpstr>
      <vt:lpstr>Calisto MT</vt:lpstr>
      <vt:lpstr>Helvetica</vt:lpstr>
      <vt:lpstr>Times</vt:lpstr>
      <vt:lpstr>Wingdings 2</vt:lpstr>
      <vt:lpstr>Ardesia</vt:lpstr>
      <vt:lpstr>Grafico di Microsoft Graph 98</vt:lpstr>
      <vt:lpstr>Miocardioscintigrafia</vt:lpstr>
      <vt:lpstr>Indicazioni</vt:lpstr>
      <vt:lpstr>Preparazione del paziente</vt:lpstr>
      <vt:lpstr>Stress test</vt:lpstr>
      <vt:lpstr>Come scegliere lo stress test </vt:lpstr>
      <vt:lpstr>Radiofarmaci</vt:lpstr>
      <vt:lpstr>Presentazione standard di PowerPoint</vt:lpstr>
      <vt:lpstr>Flusso coronarico e scelta del tracciante</vt:lpstr>
      <vt:lpstr>Presentazione standard di PowerPoint</vt:lpstr>
      <vt:lpstr>Protocolli di acquisizione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Imaging di Perfusione Miocardica  Stress Farmacologico</vt:lpstr>
      <vt:lpstr>Presentazione standard di PowerPoint</vt:lpstr>
      <vt:lpstr>Metodi di ricostruzione</vt:lpstr>
      <vt:lpstr>Ipercaptazione epatica,Ristagno del tracciante in colecisti</vt:lpstr>
      <vt:lpstr>Presentazione standard di PowerPoint</vt:lpstr>
      <vt:lpstr>Presentazione standard di PowerPoint</vt:lpstr>
      <vt:lpstr>Presentazione standard di PowerPoint</vt:lpstr>
      <vt:lpstr>Irrorazione Miocardica</vt:lpstr>
      <vt:lpstr>SEMEIOTICA IN SPECT MIOCARDICA</vt:lpstr>
      <vt:lpstr>SEMEIOTICA IN SPECT MIOCARDICA</vt:lpstr>
      <vt:lpstr>NORMALE</vt:lpstr>
      <vt:lpstr>Presentazione standard di PowerPoint</vt:lpstr>
      <vt:lpstr>Presentazione standard di PowerPoint</vt:lpstr>
      <vt:lpstr>Presentazione standard di PowerPoint</vt:lpstr>
      <vt:lpstr>Presentazione standard di PowerPoint</vt:lpstr>
      <vt:lpstr>Presentazione standard di PowerPoint</vt:lpstr>
      <vt:lpstr>GATED  SPECT</vt:lpstr>
      <vt:lpstr>GATED SPECT General Principles</vt:lpstr>
      <vt:lpstr>ECG-Gated  General Principles</vt:lpstr>
      <vt:lpstr>ECG-Gated  General Principles</vt:lpstr>
      <vt:lpstr>GATED SPECT: Measurement and Analysis</vt:lpstr>
      <vt:lpstr>GATED SPECT: Measurement and Analysis</vt:lpstr>
      <vt:lpstr>Presentazione standard di PowerPoint</vt:lpstr>
      <vt:lpstr>Image analysis</vt:lpstr>
      <vt:lpstr>Variables incorporating the extent and severity of perfusion defects</vt:lpstr>
      <vt:lpstr>Summed stress score</vt:lpstr>
      <vt:lpstr>Summed difference score</vt:lpstr>
      <vt:lpstr>Presentazione standard di PowerPoint</vt:lpstr>
      <vt:lpstr>Regional ventricular function</vt:lpstr>
      <vt:lpstr>Presentazione standard di PowerPoint</vt:lpstr>
      <vt:lpstr>Image analysis:  visual and quantitative analysis</vt:lpstr>
      <vt:lpstr>Gated SPECT: preserved SWT</vt:lpstr>
      <vt:lpstr>GATED SPECT: Measurement and Analysis</vt:lpstr>
      <vt:lpstr>Left Ventricular Systolic Function</vt:lpstr>
      <vt:lpstr>Gated-SPECT algorithm</vt:lpstr>
      <vt:lpstr>GATED  SPECT (QGS)</vt:lpstr>
      <vt:lpstr>GATED  SPECT (QGS)</vt:lpstr>
      <vt:lpstr>GATED SPECT: Measurement and Analysis</vt:lpstr>
      <vt:lpstr>Left Ventricular Diastolic Function</vt:lpstr>
      <vt:lpstr>Quantitative gated-SPECT algorithm on end-diastolic long-axis images</vt:lpstr>
      <vt:lpstr>Quantification of SPECT Current approaches</vt:lpstr>
      <vt:lpstr>Gated SPECT Quantification</vt:lpstr>
      <vt:lpstr>Gated SPECT Quantification</vt:lpstr>
      <vt:lpstr>Presentazione standard di PowerPoint</vt:lpstr>
      <vt:lpstr>Myocardial perfusion</vt:lpstr>
      <vt:lpstr>Perfusion defects</vt:lpstr>
      <vt:lpstr>Standardized myocardial segmentation for SPECT imaging of the heart</vt:lpstr>
      <vt:lpstr>Standardized segmentation for SPECT imaging</vt:lpstr>
      <vt:lpstr>Image analysis</vt:lpstr>
      <vt:lpstr>Variables incorporating the extent and severity of perfusion defects</vt:lpstr>
      <vt:lpstr>Presentazione standard di PowerPoint</vt:lpstr>
      <vt:lpstr>Summed stress score</vt:lpstr>
      <vt:lpstr>Reproducibility of quantitative analysis of cardiac SPECT imaging</vt:lpstr>
      <vt:lpstr>Myocardial perfusion imaging   Agreement in interpretation between core laboratory and individual investigators in a multicenter trial</vt:lpstr>
      <vt:lpstr>Perfusion defects</vt:lpstr>
      <vt:lpstr>Coronary Artery Territories</vt:lpstr>
      <vt:lpstr>Perfusion defects</vt:lpstr>
      <vt:lpstr>Sestamibi stress–rest myocardial perfusion SPECT   4D-MSPECT (University of Michigan)</vt:lpstr>
      <vt:lpstr>Presentazione standard di PowerPoint</vt:lpstr>
      <vt:lpstr>Transient LV cavity dilatation</vt:lpstr>
      <vt:lpstr>LV volumes and function</vt:lpstr>
      <vt:lpstr>Presentazione standard di PowerPoint</vt:lpstr>
      <vt:lpstr>Presentazione standard di PowerPoint</vt:lpstr>
      <vt:lpstr>Presentazione standard di PowerPoint</vt:lpstr>
      <vt:lpstr>Sestamibi stress–rest myocardial perfusion SPECT   4D-MSPECT (University of Michigan)</vt:lpstr>
      <vt:lpstr>Validation of Gated SPECT LVEF  Linear relation coefficients vs reference techniques (Echo, MRI, RNA, Angio)</vt:lpstr>
      <vt:lpstr>Validation of Gated SPECT LV Volumes  Linear relation coefficients vs reference techniques (Echo, MRI, RNA, Angio)</vt:lpstr>
      <vt:lpstr>Gated SPECT measurements are algorithm-dependent</vt:lpstr>
      <vt:lpstr>Influence of tracer, gender and camera on LV EF</vt:lpstr>
      <vt:lpstr>Validation of Gated SPECT Measurements</vt:lpstr>
      <vt:lpstr>QGS post-stress LV ejection fraction and volumes  Normal values (8-frame gating with Tc-99m agents)</vt:lpstr>
      <vt:lpstr>Limitations of LVEF and volume measurements</vt:lpstr>
      <vt:lpstr>LVEF measurement: 8- vs 16-frame gating</vt:lpstr>
      <vt:lpstr>LVEF measurement: 8- vs 16-frame gating</vt:lpstr>
      <vt:lpstr>LV Diastolic Function by Gated SPECT</vt:lpstr>
      <vt:lpstr>Systolic and diastolic LV function by 32-frame QGS</vt:lpstr>
      <vt:lpstr>“Normal” function is not spatially uniform</vt:lpstr>
      <vt:lpstr>Normal myocardial wall motion pattern</vt:lpstr>
      <vt:lpstr>Normal myocardial wall thickening pattern</vt:lpstr>
      <vt:lpstr>Myocardial wall thickening patterns</vt:lpstr>
      <vt:lpstr>Increase in diagnostic confidence by gated SPECT</vt:lpstr>
      <vt:lpstr>Increased Specificity for CAD Detection in Women by Gated-SPECT   Diagnostic Accuracy in 115 Women</vt:lpstr>
      <vt:lpstr>Differentiating artifacts from true perfusion defects</vt:lpstr>
      <vt:lpstr>Differentiating artifacts from true perfusion defects</vt:lpstr>
      <vt:lpstr>Prognostic value of gated SPECT LVEF   2,686 consecutive patients with known or suspected CAD</vt:lpstr>
      <vt:lpstr>LV Perfusion in End-diastolic Frame</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Miocardioscintigrafia</dc:title>
  <dc:creator>Laura Evangelista</dc:creator>
  <cp:lastModifiedBy>Laura Evangelista</cp:lastModifiedBy>
  <cp:revision>34</cp:revision>
  <dcterms:created xsi:type="dcterms:W3CDTF">2020-07-09T07:21:15Z</dcterms:created>
  <dcterms:modified xsi:type="dcterms:W3CDTF">2020-07-09T10:31:18Z</dcterms:modified>
</cp:coreProperties>
</file>