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11" r:id="rId2"/>
    <p:sldId id="307" r:id="rId3"/>
    <p:sldId id="306" r:id="rId4"/>
    <p:sldId id="345" r:id="rId5"/>
    <p:sldId id="308" r:id="rId6"/>
    <p:sldId id="353" r:id="rId7"/>
    <p:sldId id="348" r:id="rId8"/>
    <p:sldId id="350" r:id="rId9"/>
    <p:sldId id="321" r:id="rId10"/>
    <p:sldId id="323" r:id="rId11"/>
    <p:sldId id="312" r:id="rId12"/>
    <p:sldId id="275" r:id="rId13"/>
    <p:sldId id="313" r:id="rId14"/>
    <p:sldId id="314" r:id="rId15"/>
    <p:sldId id="315" r:id="rId16"/>
    <p:sldId id="316" r:id="rId17"/>
    <p:sldId id="322" r:id="rId18"/>
    <p:sldId id="317" r:id="rId19"/>
    <p:sldId id="318" r:id="rId20"/>
    <p:sldId id="319" r:id="rId21"/>
    <p:sldId id="320" r:id="rId22"/>
    <p:sldId id="324" r:id="rId23"/>
    <p:sldId id="310"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256" r:id="rId41"/>
    <p:sldId id="257" r:id="rId42"/>
    <p:sldId id="258" r:id="rId43"/>
    <p:sldId id="259" r:id="rId44"/>
    <p:sldId id="260" r:id="rId45"/>
    <p:sldId id="261" r:id="rId46"/>
    <p:sldId id="262" r:id="rId47"/>
    <p:sldId id="263" r:id="rId48"/>
    <p:sldId id="264" r:id="rId49"/>
    <p:sldId id="265" r:id="rId50"/>
    <p:sldId id="266" r:id="rId51"/>
    <p:sldId id="267" r:id="rId52"/>
    <p:sldId id="268" r:id="rId53"/>
    <p:sldId id="269" r:id="rId54"/>
    <p:sldId id="354" r:id="rId55"/>
    <p:sldId id="355" r:id="rId56"/>
    <p:sldId id="341" r:id="rId57"/>
    <p:sldId id="349" r:id="rId58"/>
    <p:sldId id="352" r:id="rId59"/>
    <p:sldId id="292" r:id="rId60"/>
    <p:sldId id="293" r:id="rId61"/>
    <p:sldId id="342" r:id="rId62"/>
    <p:sldId id="363" r:id="rId63"/>
    <p:sldId id="301" r:id="rId64"/>
    <p:sldId id="303" r:id="rId65"/>
    <p:sldId id="358" r:id="rId66"/>
    <p:sldId id="356" r:id="rId67"/>
    <p:sldId id="357" r:id="rId68"/>
    <p:sldId id="359" r:id="rId69"/>
    <p:sldId id="360" r:id="rId70"/>
    <p:sldId id="361" r:id="rId71"/>
    <p:sldId id="362" r:id="rId7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5" d="100"/>
          <a:sy n="65" d="100"/>
        </p:scale>
        <p:origin x="458"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6ECF4-9658-4ED3-8BB2-9CAD1FC227E7}" type="datetimeFigureOut">
              <a:rPr lang="it-IT" smtClean="0"/>
              <a:t>10/12/2020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F38745-41BD-48B7-BBC9-45A7D1AA77BA}" type="slidenum">
              <a:rPr lang="it-IT" smtClean="0"/>
              <a:t>‹#›</a:t>
            </a:fld>
            <a:endParaRPr lang="it-IT"/>
          </a:p>
        </p:txBody>
      </p:sp>
    </p:spTree>
    <p:extLst>
      <p:ext uri="{BB962C8B-B14F-4D97-AF65-F5344CB8AC3E}">
        <p14:creationId xmlns:p14="http://schemas.microsoft.com/office/powerpoint/2010/main" val="803828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1"/>
          <p:cNvSpPr>
            <a:spLocks noGrp="1" noRot="1" noChangeAspect="1" noChangeArrowheads="1" noTextEdit="1"/>
          </p:cNvSpPr>
          <p:nvPr>
            <p:ph type="sldImg"/>
          </p:nvPr>
        </p:nvSpPr>
        <p:spPr bwMode="auto">
          <a:xfrm>
            <a:off x="641350" y="914400"/>
            <a:ext cx="5573713" cy="3135313"/>
          </a:xfrm>
          <a:solidFill>
            <a:srgbClr val="FFFFFF"/>
          </a:solidFill>
          <a:ln>
            <a:solidFill>
              <a:srgbClr val="000000"/>
            </a:solidFill>
            <a:miter lim="800000"/>
            <a:headEnd/>
            <a:tailEnd/>
          </a:ln>
        </p:spPr>
      </p:sp>
      <p:sp>
        <p:nvSpPr>
          <p:cNvPr id="7171" name="Rectangle 2"/>
          <p:cNvSpPr>
            <a:spLocks noGrp="1" noChangeArrowheads="1"/>
          </p:cNvSpPr>
          <p:nvPr>
            <p:ph type="body" idx="1"/>
          </p:nvPr>
        </p:nvSpPr>
        <p:spPr bwMode="auto">
          <a:xfrm>
            <a:off x="1046163" y="4352925"/>
            <a:ext cx="4770437" cy="347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GB" altLang="it-IT">
              <a:ea typeface="ＭＳ Ｐゴシック" panose="020B0600070205080204" pitchFamily="34" charset="-128"/>
            </a:endParaRPr>
          </a:p>
        </p:txBody>
      </p:sp>
    </p:spTree>
    <p:extLst>
      <p:ext uri="{BB962C8B-B14F-4D97-AF65-F5344CB8AC3E}">
        <p14:creationId xmlns:p14="http://schemas.microsoft.com/office/powerpoint/2010/main" val="1934417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a:t>
            </a:r>
            <a:r>
              <a:rPr lang="it-IT" baseline="0" dirty="0"/>
              <a:t> breve emivita dello Iodio123 non è sufficiente per avere una buona sensibilità nelle scansioni più tardive e di limitata utilità per la dosimetria. Al contrario lo Iodio 131 ha una lunga emivita che permette dosimetria e terapia efficaci, ma elevata energia dei fotoni che riducono la qualità delle immagini. Un buon compresso può essere lo Iodio 124. </a:t>
            </a:r>
            <a:endParaRPr lang="en-GB" dirty="0"/>
          </a:p>
        </p:txBody>
      </p:sp>
      <p:sp>
        <p:nvSpPr>
          <p:cNvPr id="4" name="Segnaposto numero diapositiva 3"/>
          <p:cNvSpPr>
            <a:spLocks noGrp="1"/>
          </p:cNvSpPr>
          <p:nvPr>
            <p:ph type="sldNum" sz="quarter" idx="10"/>
          </p:nvPr>
        </p:nvSpPr>
        <p:spPr/>
        <p:txBody>
          <a:bodyPr/>
          <a:lstStyle/>
          <a:p>
            <a:fld id="{7FF31BFD-AAC7-4BE2-9DC6-FCF5A91DCCCF}" type="slidenum">
              <a:rPr lang="en-GB" smtClean="0"/>
              <a:t>4</a:t>
            </a:fld>
            <a:endParaRPr lang="en-GB"/>
          </a:p>
        </p:txBody>
      </p:sp>
    </p:spTree>
    <p:extLst>
      <p:ext uri="{BB962C8B-B14F-4D97-AF65-F5344CB8AC3E}">
        <p14:creationId xmlns:p14="http://schemas.microsoft.com/office/powerpoint/2010/main" val="875719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FF31BFD-AAC7-4BE2-9DC6-FCF5A91DCCCF}" type="slidenum">
              <a:rPr lang="en-GB" smtClean="0"/>
              <a:t>6</a:t>
            </a:fld>
            <a:endParaRPr lang="en-GB"/>
          </a:p>
        </p:txBody>
      </p:sp>
    </p:spTree>
    <p:extLst>
      <p:ext uri="{BB962C8B-B14F-4D97-AF65-F5344CB8AC3E}">
        <p14:creationId xmlns:p14="http://schemas.microsoft.com/office/powerpoint/2010/main" val="68589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FF31BFD-AAC7-4BE2-9DC6-FCF5A91DCCCF}" type="slidenum">
              <a:rPr lang="en-GB" smtClean="0"/>
              <a:t>7</a:t>
            </a:fld>
            <a:endParaRPr lang="en-GB"/>
          </a:p>
        </p:txBody>
      </p:sp>
    </p:spTree>
    <p:extLst>
      <p:ext uri="{BB962C8B-B14F-4D97-AF65-F5344CB8AC3E}">
        <p14:creationId xmlns:p14="http://schemas.microsoft.com/office/powerpoint/2010/main" val="86629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1A31DDBB-02D8-4A7A-8F85-3740D83A1F48}" type="datetimeFigureOut">
              <a:rPr lang="it-IT" smtClean="0"/>
              <a:t>10/12/2020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3254650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A31DDBB-02D8-4A7A-8F85-3740D83A1F48}" type="datetimeFigureOut">
              <a:rPr lang="it-IT" smtClean="0"/>
              <a:t>10/12/2020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1732580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A31DDBB-02D8-4A7A-8F85-3740D83A1F48}" type="datetimeFigureOut">
              <a:rPr lang="it-IT" smtClean="0"/>
              <a:t>10/12/2020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142536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A31DDBB-02D8-4A7A-8F85-3740D83A1F48}" type="datetimeFigureOut">
              <a:rPr lang="it-IT" smtClean="0"/>
              <a:t>10/12/2020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78809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1A31DDBB-02D8-4A7A-8F85-3740D83A1F48}" type="datetimeFigureOut">
              <a:rPr lang="it-IT" smtClean="0"/>
              <a:t>10/12/2020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1657158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1A31DDBB-02D8-4A7A-8F85-3740D83A1F48}" type="datetimeFigureOut">
              <a:rPr lang="it-IT" smtClean="0"/>
              <a:t>10/12/2020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225282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1A31DDBB-02D8-4A7A-8F85-3740D83A1F48}" type="datetimeFigureOut">
              <a:rPr lang="it-IT" smtClean="0"/>
              <a:t>10/12/2020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797939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1A31DDBB-02D8-4A7A-8F85-3740D83A1F48}" type="datetimeFigureOut">
              <a:rPr lang="it-IT" smtClean="0"/>
              <a:t>10/12/2020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1327827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A31DDBB-02D8-4A7A-8F85-3740D83A1F48}" type="datetimeFigureOut">
              <a:rPr lang="it-IT" smtClean="0"/>
              <a:t>10/12/2020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341236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1A31DDBB-02D8-4A7A-8F85-3740D83A1F48}" type="datetimeFigureOut">
              <a:rPr lang="it-IT" smtClean="0"/>
              <a:t>10/12/2020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3353818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1A31DDBB-02D8-4A7A-8F85-3740D83A1F48}" type="datetimeFigureOut">
              <a:rPr lang="it-IT" smtClean="0"/>
              <a:t>10/12/2020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1976619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1DDBB-02D8-4A7A-8F85-3740D83A1F48}" type="datetimeFigureOut">
              <a:rPr lang="it-IT" smtClean="0"/>
              <a:t>10/12/2020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872ED-D81C-479E-B4FA-14F72E1AE2E5}" type="slidenum">
              <a:rPr lang="it-IT" smtClean="0"/>
              <a:t>‹#›</a:t>
            </a:fld>
            <a:endParaRPr lang="it-IT"/>
          </a:p>
        </p:txBody>
      </p:sp>
    </p:spTree>
    <p:extLst>
      <p:ext uri="{BB962C8B-B14F-4D97-AF65-F5344CB8AC3E}">
        <p14:creationId xmlns:p14="http://schemas.microsoft.com/office/powerpoint/2010/main" val="1935442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50.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49.gif"/><Relationship Id="rId5" Type="http://schemas.openxmlformats.org/officeDocument/2006/relationships/image" Target="../media/image65.jpeg"/><Relationship Id="rId4" Type="http://schemas.openxmlformats.org/officeDocument/2006/relationships/image" Target="../media/image6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bodyPr>
          <a:lstStyle/>
          <a:p>
            <a:r>
              <a:rPr lang="it-IT" dirty="0"/>
              <a:t>Tumore differenziato della tiroide e medicina nucleare</a:t>
            </a:r>
          </a:p>
        </p:txBody>
      </p:sp>
      <p:sp>
        <p:nvSpPr>
          <p:cNvPr id="3" name="Sottotitolo 2"/>
          <p:cNvSpPr>
            <a:spLocks noGrp="1"/>
          </p:cNvSpPr>
          <p:nvPr>
            <p:ph type="subTitle" idx="1"/>
          </p:nvPr>
        </p:nvSpPr>
        <p:spPr>
          <a:xfrm>
            <a:off x="1524000" y="3602038"/>
            <a:ext cx="9144000" cy="2836862"/>
          </a:xfrm>
        </p:spPr>
        <p:txBody>
          <a:bodyPr>
            <a:normAutofit/>
          </a:bodyPr>
          <a:lstStyle/>
          <a:p>
            <a:r>
              <a:rPr lang="it-IT" dirty="0"/>
              <a:t>Laura Evangelista MD </a:t>
            </a:r>
            <a:r>
              <a:rPr lang="it-IT" dirty="0" err="1"/>
              <a:t>PhD</a:t>
            </a:r>
            <a:endParaRPr lang="it-IT" dirty="0"/>
          </a:p>
          <a:p>
            <a:endParaRPr lang="it-IT" dirty="0"/>
          </a:p>
        </p:txBody>
      </p:sp>
    </p:spTree>
    <p:extLst>
      <p:ext uri="{BB962C8B-B14F-4D97-AF65-F5344CB8AC3E}">
        <p14:creationId xmlns:p14="http://schemas.microsoft.com/office/powerpoint/2010/main" val="4175098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Indicazioni – 131I</a:t>
            </a:r>
          </a:p>
        </p:txBody>
      </p:sp>
      <p:sp>
        <p:nvSpPr>
          <p:cNvPr id="3" name="Segnaposto contenuto 2"/>
          <p:cNvSpPr>
            <a:spLocks noGrp="1"/>
          </p:cNvSpPr>
          <p:nvPr>
            <p:ph idx="1"/>
          </p:nvPr>
        </p:nvSpPr>
        <p:spPr/>
        <p:txBody>
          <a:bodyPr/>
          <a:lstStyle/>
          <a:p>
            <a:r>
              <a:rPr lang="it-IT" dirty="0"/>
              <a:t>Valutazione </a:t>
            </a:r>
            <a:r>
              <a:rPr lang="it-IT" dirty="0" err="1"/>
              <a:t>post-chirurgia</a:t>
            </a:r>
            <a:r>
              <a:rPr lang="it-IT" dirty="0"/>
              <a:t> (diagnostica)</a:t>
            </a:r>
          </a:p>
          <a:p>
            <a:r>
              <a:rPr lang="it-IT" dirty="0">
                <a:solidFill>
                  <a:schemeClr val="bg1">
                    <a:lumMod val="95000"/>
                  </a:schemeClr>
                </a:solidFill>
              </a:rPr>
              <a:t>Trattamento ablativo</a:t>
            </a:r>
          </a:p>
          <a:p>
            <a:r>
              <a:rPr lang="it-IT" dirty="0">
                <a:solidFill>
                  <a:schemeClr val="bg1">
                    <a:lumMod val="95000"/>
                  </a:schemeClr>
                </a:solidFill>
              </a:rPr>
              <a:t>Valutazione post-terapia ablativa (diagnostica)</a:t>
            </a:r>
          </a:p>
          <a:p>
            <a:r>
              <a:rPr lang="it-IT" dirty="0">
                <a:solidFill>
                  <a:schemeClr val="bg1">
                    <a:lumMod val="95000"/>
                  </a:schemeClr>
                </a:solidFill>
              </a:rPr>
              <a:t>Trattamento palliativo/metastasi</a:t>
            </a:r>
          </a:p>
        </p:txBody>
      </p:sp>
    </p:spTree>
    <p:extLst>
      <p:ext uri="{BB962C8B-B14F-4D97-AF65-F5344CB8AC3E}">
        <p14:creationId xmlns:p14="http://schemas.microsoft.com/office/powerpoint/2010/main" val="3476108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9063" t="12239" r="5832" b="19531"/>
          <a:stretch/>
        </p:blipFill>
        <p:spPr>
          <a:xfrm>
            <a:off x="1092200" y="0"/>
            <a:ext cx="10375900" cy="6654800"/>
          </a:xfrm>
          <a:prstGeom prst="rect">
            <a:avLst/>
          </a:prstGeom>
        </p:spPr>
      </p:pic>
    </p:spTree>
    <p:extLst>
      <p:ext uri="{BB962C8B-B14F-4D97-AF65-F5344CB8AC3E}">
        <p14:creationId xmlns:p14="http://schemas.microsoft.com/office/powerpoint/2010/main" val="149477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291" t="15886" r="5000" b="32943"/>
          <a:stretch/>
        </p:blipFill>
        <p:spPr>
          <a:xfrm>
            <a:off x="889000" y="101600"/>
            <a:ext cx="10693400" cy="4991100"/>
          </a:xfrm>
          <a:prstGeom prst="rect">
            <a:avLst/>
          </a:prstGeom>
        </p:spPr>
      </p:pic>
    </p:spTree>
    <p:extLst>
      <p:ext uri="{BB962C8B-B14F-4D97-AF65-F5344CB8AC3E}">
        <p14:creationId xmlns:p14="http://schemas.microsoft.com/office/powerpoint/2010/main" val="2532322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0522" t="29948" r="12916" b="38150"/>
          <a:stretch/>
        </p:blipFill>
        <p:spPr>
          <a:xfrm>
            <a:off x="2755900" y="584201"/>
            <a:ext cx="6642100" cy="2214034"/>
          </a:xfrm>
          <a:prstGeom prst="rect">
            <a:avLst/>
          </a:prstGeom>
          <a:ln>
            <a:solidFill>
              <a:schemeClr val="accent1"/>
            </a:solidFill>
          </a:ln>
        </p:spPr>
      </p:pic>
      <p:sp>
        <p:nvSpPr>
          <p:cNvPr id="4" name="Segnaposto contenuto 3"/>
          <p:cNvSpPr>
            <a:spLocks noGrp="1"/>
          </p:cNvSpPr>
          <p:nvPr>
            <p:ph idx="1"/>
          </p:nvPr>
        </p:nvSpPr>
        <p:spPr>
          <a:xfrm>
            <a:off x="2755900" y="3238501"/>
            <a:ext cx="6642100" cy="2984499"/>
          </a:xfrm>
        </p:spPr>
        <p:style>
          <a:lnRef idx="2">
            <a:schemeClr val="accent1"/>
          </a:lnRef>
          <a:fillRef idx="1">
            <a:schemeClr val="lt1"/>
          </a:fillRef>
          <a:effectRef idx="0">
            <a:schemeClr val="accent1"/>
          </a:effectRef>
          <a:fontRef idx="minor">
            <a:schemeClr val="dk1"/>
          </a:fontRef>
        </p:style>
        <p:txBody>
          <a:bodyPr>
            <a:normAutofit/>
          </a:bodyPr>
          <a:lstStyle/>
          <a:p>
            <a:r>
              <a:rPr lang="it-IT" dirty="0"/>
              <a:t>Dose &gt; 10 </a:t>
            </a:r>
            <a:r>
              <a:rPr lang="it-IT" dirty="0" err="1"/>
              <a:t>MBq</a:t>
            </a:r>
            <a:r>
              <a:rPr lang="it-IT" dirty="0"/>
              <a:t> (altrimenti bassa sensibilità per dosaggio inferiore)</a:t>
            </a:r>
          </a:p>
          <a:p>
            <a:r>
              <a:rPr lang="it-IT" dirty="0"/>
              <a:t>Costi</a:t>
            </a:r>
          </a:p>
          <a:p>
            <a:r>
              <a:rPr lang="it-IT" dirty="0"/>
              <a:t>Inconvenienza per il paziente</a:t>
            </a:r>
          </a:p>
          <a:p>
            <a:r>
              <a:rPr lang="it-IT" dirty="0" err="1"/>
              <a:t>Stunning</a:t>
            </a:r>
            <a:r>
              <a:rPr lang="it-IT" dirty="0"/>
              <a:t> (indotto in caso di somministrazioni &gt; 10 </a:t>
            </a:r>
            <a:r>
              <a:rPr lang="it-IT" dirty="0" err="1"/>
              <a:t>MBq</a:t>
            </a:r>
            <a:r>
              <a:rPr lang="it-IT" dirty="0"/>
              <a:t> (0,37 </a:t>
            </a:r>
            <a:r>
              <a:rPr lang="it-IT" dirty="0" err="1"/>
              <a:t>mCi</a:t>
            </a:r>
            <a:r>
              <a:rPr lang="it-IT" dirty="0"/>
              <a:t>)) </a:t>
            </a:r>
          </a:p>
        </p:txBody>
      </p:sp>
    </p:spTree>
    <p:extLst>
      <p:ext uri="{BB962C8B-B14F-4D97-AF65-F5344CB8AC3E}">
        <p14:creationId xmlns:p14="http://schemas.microsoft.com/office/powerpoint/2010/main" val="4112239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1250" t="14543" r="9479" b="12443"/>
          <a:stretch/>
        </p:blipFill>
        <p:spPr>
          <a:xfrm>
            <a:off x="177800" y="393700"/>
            <a:ext cx="7394121" cy="5448300"/>
          </a:xfrm>
          <a:prstGeom prst="rect">
            <a:avLst/>
          </a:prstGeom>
        </p:spPr>
      </p:pic>
      <p:sp>
        <p:nvSpPr>
          <p:cNvPr id="4" name="Rettangolo 3"/>
          <p:cNvSpPr/>
          <p:nvPr/>
        </p:nvSpPr>
        <p:spPr>
          <a:xfrm>
            <a:off x="7571921" y="825500"/>
            <a:ext cx="3997779" cy="2095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53% of patients had findings on the RAI scans that might have altered the patient's management prior to their (131)I ablation</a:t>
            </a:r>
            <a:endParaRPr lang="it-IT" dirty="0"/>
          </a:p>
        </p:txBody>
      </p:sp>
      <p:sp>
        <p:nvSpPr>
          <p:cNvPr id="5" name="Rettangolo 4"/>
          <p:cNvSpPr/>
          <p:nvPr/>
        </p:nvSpPr>
        <p:spPr>
          <a:xfrm>
            <a:off x="7571921" y="3987800"/>
            <a:ext cx="3997779" cy="2095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dirty="0"/>
              <a:t>I-123 pre-therapy scans provide valuable information with regard to unsuspected lymph nodes or distant metastases</a:t>
            </a:r>
          </a:p>
          <a:p>
            <a:pPr marL="285750" indent="-285750" algn="ctr">
              <a:buFont typeface="Arial" panose="020B0604020202020204" pitchFamily="34" charset="0"/>
              <a:buChar char="•"/>
            </a:pPr>
            <a:r>
              <a:rPr lang="en-US" dirty="0"/>
              <a:t>25% of cases</a:t>
            </a:r>
            <a:endParaRPr lang="it-IT" dirty="0"/>
          </a:p>
        </p:txBody>
      </p:sp>
    </p:spTree>
    <p:extLst>
      <p:ext uri="{BB962C8B-B14F-4D97-AF65-F5344CB8AC3E}">
        <p14:creationId xmlns:p14="http://schemas.microsoft.com/office/powerpoint/2010/main" val="2818132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188" t="11328" r="3646" b="9765"/>
          <a:stretch/>
        </p:blipFill>
        <p:spPr>
          <a:xfrm>
            <a:off x="1289406" y="0"/>
            <a:ext cx="9543694" cy="6756400"/>
          </a:xfrm>
          <a:prstGeom prst="rect">
            <a:avLst/>
          </a:prstGeom>
        </p:spPr>
      </p:pic>
      <p:sp>
        <p:nvSpPr>
          <p:cNvPr id="3" name="CasellaDiTesto 2"/>
          <p:cNvSpPr txBox="1"/>
          <p:nvPr/>
        </p:nvSpPr>
        <p:spPr>
          <a:xfrm>
            <a:off x="812800" y="2349500"/>
            <a:ext cx="1703287" cy="369332"/>
          </a:xfrm>
          <a:prstGeom prst="rect">
            <a:avLst/>
          </a:prstGeom>
          <a:noFill/>
        </p:spPr>
        <p:txBody>
          <a:bodyPr wrap="none" rtlCol="0">
            <a:spAutoFit/>
          </a:bodyPr>
          <a:lstStyle/>
          <a:p>
            <a:r>
              <a:rPr lang="it-IT" dirty="0" err="1"/>
              <a:t>Microcarcinoma</a:t>
            </a:r>
            <a:endParaRPr lang="it-IT" dirty="0"/>
          </a:p>
        </p:txBody>
      </p:sp>
      <p:sp>
        <p:nvSpPr>
          <p:cNvPr id="4" name="CasellaDiTesto 3"/>
          <p:cNvSpPr txBox="1"/>
          <p:nvPr/>
        </p:nvSpPr>
        <p:spPr>
          <a:xfrm>
            <a:off x="2857500" y="5422900"/>
            <a:ext cx="3305136" cy="369332"/>
          </a:xfrm>
          <a:prstGeom prst="rect">
            <a:avLst/>
          </a:prstGeom>
          <a:noFill/>
        </p:spPr>
        <p:txBody>
          <a:bodyPr wrap="none" rtlCol="0">
            <a:spAutoFit/>
          </a:bodyPr>
          <a:lstStyle/>
          <a:p>
            <a:r>
              <a:rPr lang="it-IT" dirty="0"/>
              <a:t>26% in T1 vs. 22% in microcitoma</a:t>
            </a:r>
          </a:p>
        </p:txBody>
      </p:sp>
    </p:spTree>
    <p:extLst>
      <p:ext uri="{BB962C8B-B14F-4D97-AF65-F5344CB8AC3E}">
        <p14:creationId xmlns:p14="http://schemas.microsoft.com/office/powerpoint/2010/main" val="2712738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0729" t="13672" r="6145" b="7551"/>
          <a:stretch/>
        </p:blipFill>
        <p:spPr>
          <a:xfrm>
            <a:off x="1790700" y="0"/>
            <a:ext cx="8915400" cy="6759169"/>
          </a:xfrm>
          <a:prstGeom prst="rect">
            <a:avLst/>
          </a:prstGeom>
        </p:spPr>
      </p:pic>
    </p:spTree>
    <p:extLst>
      <p:ext uri="{BB962C8B-B14F-4D97-AF65-F5344CB8AC3E}">
        <p14:creationId xmlns:p14="http://schemas.microsoft.com/office/powerpoint/2010/main" val="1480448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291" t="15886" r="5000" b="22526"/>
          <a:stretch/>
        </p:blipFill>
        <p:spPr>
          <a:xfrm>
            <a:off x="889000" y="101600"/>
            <a:ext cx="10693400" cy="6007100"/>
          </a:xfrm>
          <a:prstGeom prst="rect">
            <a:avLst/>
          </a:prstGeom>
        </p:spPr>
      </p:pic>
    </p:spTree>
    <p:extLst>
      <p:ext uri="{BB962C8B-B14F-4D97-AF65-F5344CB8AC3E}">
        <p14:creationId xmlns:p14="http://schemas.microsoft.com/office/powerpoint/2010/main" val="3435755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354" t="9245" r="7708" b="5859"/>
          <a:stretch/>
        </p:blipFill>
        <p:spPr>
          <a:xfrm>
            <a:off x="1710916" y="1"/>
            <a:ext cx="8677684" cy="6858000"/>
          </a:xfrm>
          <a:prstGeom prst="rect">
            <a:avLst/>
          </a:prstGeom>
        </p:spPr>
      </p:pic>
    </p:spTree>
    <p:extLst>
      <p:ext uri="{BB962C8B-B14F-4D97-AF65-F5344CB8AC3E}">
        <p14:creationId xmlns:p14="http://schemas.microsoft.com/office/powerpoint/2010/main" val="3015414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9584" t="11718" r="10104" b="12500"/>
          <a:stretch/>
        </p:blipFill>
        <p:spPr>
          <a:xfrm>
            <a:off x="1206500" y="32220"/>
            <a:ext cx="9042400" cy="6825780"/>
          </a:xfrm>
          <a:prstGeom prst="rect">
            <a:avLst/>
          </a:prstGeom>
        </p:spPr>
      </p:pic>
    </p:spTree>
    <p:extLst>
      <p:ext uri="{BB962C8B-B14F-4D97-AF65-F5344CB8AC3E}">
        <p14:creationId xmlns:p14="http://schemas.microsoft.com/office/powerpoint/2010/main" val="2431142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825" y="2073275"/>
            <a:ext cx="661193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4"/>
          <p:cNvSpPr txBox="1">
            <a:spLocks noChangeArrowheads="1"/>
          </p:cNvSpPr>
          <p:nvPr/>
        </p:nvSpPr>
        <p:spPr bwMode="auto">
          <a:xfrm>
            <a:off x="2790825" y="4883150"/>
            <a:ext cx="66119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000">
                <a:solidFill>
                  <a:schemeClr val="tx1"/>
                </a:solidFill>
                <a:latin typeface="Calibri" panose="020F0502020204030204" pitchFamily="34" charset="0"/>
              </a:defRPr>
            </a:lvl9pPr>
          </a:lstStyle>
          <a:p>
            <a:pPr eaLnBrk="1" hangingPunct="1">
              <a:lnSpc>
                <a:spcPct val="97000"/>
              </a:lnSpc>
              <a:spcBef>
                <a:spcPct val="0"/>
              </a:spcBef>
              <a:buClr>
                <a:srgbClr val="000000"/>
              </a:buClr>
              <a:buSzPct val="45000"/>
              <a:buFontTx/>
              <a:buNone/>
            </a:pPr>
            <a:r>
              <a:rPr lang="en-GB" altLang="it-IT" sz="1400" b="1" dirty="0">
                <a:solidFill>
                  <a:srgbClr val="002060"/>
                </a:solidFill>
                <a:latin typeface="Arial" panose="020B0604020202020204" pitchFamily="34" charset="0"/>
              </a:rPr>
              <a:t>Davies, L. et al. JAMA 2006;295:2164-2167</a:t>
            </a:r>
            <a:r>
              <a:rPr lang="en-GB" altLang="it-IT" sz="1400" b="1" dirty="0">
                <a:solidFill>
                  <a:srgbClr val="FFFF00"/>
                </a:solidFill>
                <a:latin typeface="Arial" panose="020B0604020202020204" pitchFamily="34" charset="0"/>
              </a:rPr>
              <a:t>.</a:t>
            </a:r>
          </a:p>
        </p:txBody>
      </p:sp>
      <p:sp>
        <p:nvSpPr>
          <p:cNvPr id="6150" name="Text Box 5"/>
          <p:cNvSpPr txBox="1">
            <a:spLocks noChangeArrowheads="1"/>
          </p:cNvSpPr>
          <p:nvPr/>
        </p:nvSpPr>
        <p:spPr bwMode="auto">
          <a:xfrm>
            <a:off x="1687514" y="1204913"/>
            <a:ext cx="88169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000">
                <a:solidFill>
                  <a:schemeClr val="tx1"/>
                </a:solidFill>
                <a:latin typeface="Calibri" panose="020F0502020204030204" pitchFamily="34" charset="0"/>
              </a:defRPr>
            </a:lvl9pPr>
          </a:lstStyle>
          <a:p>
            <a:pPr algn="ctr" eaLnBrk="1" hangingPunct="1">
              <a:lnSpc>
                <a:spcPct val="97000"/>
              </a:lnSpc>
              <a:spcBef>
                <a:spcPct val="0"/>
              </a:spcBef>
              <a:buClr>
                <a:srgbClr val="000000"/>
              </a:buClr>
              <a:buSzPct val="45000"/>
              <a:buFontTx/>
              <a:buNone/>
            </a:pPr>
            <a:r>
              <a:rPr lang="en-GB" altLang="it-IT" sz="2000" b="1">
                <a:solidFill>
                  <a:srgbClr val="0070C0"/>
                </a:solidFill>
                <a:latin typeface="Arial" panose="020B0604020202020204" pitchFamily="34" charset="0"/>
              </a:rPr>
              <a:t>Thyroid Cancer Incidence and Mortality, 1973-2002</a:t>
            </a:r>
          </a:p>
        </p:txBody>
      </p:sp>
    </p:spTree>
    <p:extLst>
      <p:ext uri="{BB962C8B-B14F-4D97-AF65-F5344CB8AC3E}">
        <p14:creationId xmlns:p14="http://schemas.microsoft.com/office/powerpoint/2010/main" val="100334665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1459" t="9114" r="16875" b="5859"/>
          <a:stretch/>
        </p:blipFill>
        <p:spPr>
          <a:xfrm>
            <a:off x="2425700" y="-1"/>
            <a:ext cx="7175499" cy="6810467"/>
          </a:xfrm>
          <a:prstGeom prst="rect">
            <a:avLst/>
          </a:prstGeom>
        </p:spPr>
      </p:pic>
    </p:spTree>
    <p:extLst>
      <p:ext uri="{BB962C8B-B14F-4D97-AF65-F5344CB8AC3E}">
        <p14:creationId xmlns:p14="http://schemas.microsoft.com/office/powerpoint/2010/main" val="1328699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8229" t="17579" r="10416" b="13281"/>
          <a:stretch/>
        </p:blipFill>
        <p:spPr>
          <a:xfrm>
            <a:off x="1536700" y="114300"/>
            <a:ext cx="9918700" cy="6743700"/>
          </a:xfrm>
          <a:prstGeom prst="rect">
            <a:avLst/>
          </a:prstGeom>
        </p:spPr>
      </p:pic>
    </p:spTree>
    <p:extLst>
      <p:ext uri="{BB962C8B-B14F-4D97-AF65-F5344CB8AC3E}">
        <p14:creationId xmlns:p14="http://schemas.microsoft.com/office/powerpoint/2010/main" val="3959590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Indicazioni – 131I</a:t>
            </a:r>
          </a:p>
        </p:txBody>
      </p:sp>
      <p:sp>
        <p:nvSpPr>
          <p:cNvPr id="3" name="Segnaposto contenuto 2"/>
          <p:cNvSpPr>
            <a:spLocks noGrp="1"/>
          </p:cNvSpPr>
          <p:nvPr>
            <p:ph idx="1"/>
          </p:nvPr>
        </p:nvSpPr>
        <p:spPr>
          <a:xfrm>
            <a:off x="838200" y="1825625"/>
            <a:ext cx="7581900" cy="4351338"/>
          </a:xfrm>
        </p:spPr>
        <p:txBody>
          <a:bodyPr/>
          <a:lstStyle/>
          <a:p>
            <a:r>
              <a:rPr lang="it-IT" dirty="0">
                <a:solidFill>
                  <a:schemeClr val="bg1">
                    <a:lumMod val="95000"/>
                  </a:schemeClr>
                </a:solidFill>
              </a:rPr>
              <a:t>Valutazione </a:t>
            </a:r>
            <a:r>
              <a:rPr lang="it-IT" dirty="0" err="1">
                <a:solidFill>
                  <a:schemeClr val="bg1">
                    <a:lumMod val="95000"/>
                  </a:schemeClr>
                </a:solidFill>
              </a:rPr>
              <a:t>post-chirurgia</a:t>
            </a:r>
            <a:r>
              <a:rPr lang="it-IT" dirty="0">
                <a:solidFill>
                  <a:schemeClr val="bg1">
                    <a:lumMod val="95000"/>
                  </a:schemeClr>
                </a:solidFill>
              </a:rPr>
              <a:t> (diagnostica)</a:t>
            </a:r>
          </a:p>
          <a:p>
            <a:r>
              <a:rPr lang="it-IT" dirty="0"/>
              <a:t>Trattamento ablativo</a:t>
            </a:r>
          </a:p>
          <a:p>
            <a:r>
              <a:rPr lang="it-IT" dirty="0"/>
              <a:t>Valutazione post-terapia ablativa (diagnostica)</a:t>
            </a:r>
          </a:p>
          <a:p>
            <a:r>
              <a:rPr lang="it-IT" dirty="0"/>
              <a:t>Trattamento palliativo/metastasi</a:t>
            </a:r>
          </a:p>
        </p:txBody>
      </p:sp>
      <p:sp>
        <p:nvSpPr>
          <p:cNvPr id="4" name="Segnaposto contenuto 2"/>
          <p:cNvSpPr txBox="1">
            <a:spLocks/>
          </p:cNvSpPr>
          <p:nvPr/>
        </p:nvSpPr>
        <p:spPr>
          <a:xfrm>
            <a:off x="8420100" y="2664619"/>
            <a:ext cx="3327400" cy="99298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Come la facciamo?</a:t>
            </a:r>
          </a:p>
          <a:p>
            <a:r>
              <a:rPr lang="it-IT" dirty="0"/>
              <a:t>A chi la facciamo?</a:t>
            </a:r>
          </a:p>
        </p:txBody>
      </p:sp>
    </p:spTree>
    <p:extLst>
      <p:ext uri="{BB962C8B-B14F-4D97-AF65-F5344CB8AC3E}">
        <p14:creationId xmlns:p14="http://schemas.microsoft.com/office/powerpoint/2010/main" val="1145535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520700" y="1066800"/>
            <a:ext cx="11125200" cy="4572000"/>
          </a:xfrm>
        </p:spPr>
        <p:txBody>
          <a:bodyPr rtlCol="0">
            <a:normAutofit/>
          </a:bodyPr>
          <a:lstStyle/>
          <a:p>
            <a:pPr>
              <a:buNone/>
              <a:defRPr/>
            </a:pPr>
            <a:r>
              <a:rPr lang="it-IT" b="1" dirty="0">
                <a:solidFill>
                  <a:srgbClr val="FF6600"/>
                </a:solidFill>
                <a:ea typeface="ＭＳ Ｐゴシック" pitchFamily="-110" charset="-128"/>
              </a:rPr>
              <a:t>Iter diagnostico-terapeutico</a:t>
            </a:r>
          </a:p>
          <a:p>
            <a:pPr>
              <a:buNone/>
              <a:defRPr/>
            </a:pPr>
            <a:endParaRPr lang="it-IT" b="1" dirty="0">
              <a:solidFill>
                <a:srgbClr val="FF6600"/>
              </a:solidFill>
              <a:ea typeface="ＭＳ Ｐゴシック" pitchFamily="-110" charset="-128"/>
            </a:endParaRPr>
          </a:p>
          <a:p>
            <a:pPr>
              <a:buNone/>
              <a:defRPr/>
            </a:pPr>
            <a:r>
              <a:rPr lang="it-IT" dirty="0">
                <a:ea typeface="ＭＳ Ｐゴシック" pitchFamily="-110" charset="-128"/>
              </a:rPr>
              <a:t>1. Discussione interdisciplinare per decisione della terapia</a:t>
            </a:r>
          </a:p>
          <a:p>
            <a:pPr>
              <a:buNone/>
              <a:defRPr/>
            </a:pPr>
            <a:r>
              <a:rPr lang="it-IT" dirty="0">
                <a:ea typeface="ＭＳ Ｐゴシック" pitchFamily="-110" charset="-128"/>
              </a:rPr>
              <a:t>2. Sospensione della terapia sostitutiva (o </a:t>
            </a:r>
            <a:r>
              <a:rPr lang="it-IT" dirty="0" err="1">
                <a:ea typeface="ＭＳ Ｐゴシック" pitchFamily="-110" charset="-128"/>
              </a:rPr>
              <a:t>rTSH</a:t>
            </a:r>
            <a:r>
              <a:rPr lang="it-IT" dirty="0">
                <a:ea typeface="ＭＳ Ｐゴシック" pitchFamily="-110" charset="-128"/>
              </a:rPr>
              <a:t>)</a:t>
            </a:r>
          </a:p>
          <a:p>
            <a:pPr>
              <a:buNone/>
              <a:defRPr/>
            </a:pPr>
            <a:r>
              <a:rPr lang="it-IT" dirty="0">
                <a:ea typeface="ＭＳ Ｐゴシック" pitchFamily="-110" charset="-128"/>
              </a:rPr>
              <a:t>3. Preparazione dietetica</a:t>
            </a:r>
          </a:p>
        </p:txBody>
      </p:sp>
    </p:spTree>
    <p:extLst>
      <p:ext uri="{BB962C8B-B14F-4D97-AF65-F5344CB8AC3E}">
        <p14:creationId xmlns:p14="http://schemas.microsoft.com/office/powerpoint/2010/main" val="4043636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8126" t="14974" r="3229" b="5728"/>
          <a:stretch/>
        </p:blipFill>
        <p:spPr>
          <a:xfrm>
            <a:off x="1700840" y="304800"/>
            <a:ext cx="8944303" cy="6400800"/>
          </a:xfrm>
          <a:prstGeom prst="rect">
            <a:avLst/>
          </a:prstGeom>
        </p:spPr>
      </p:pic>
    </p:spTree>
    <p:extLst>
      <p:ext uri="{BB962C8B-B14F-4D97-AF65-F5344CB8AC3E}">
        <p14:creationId xmlns:p14="http://schemas.microsoft.com/office/powerpoint/2010/main" val="658393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4479" t="14063" r="5416" b="8724"/>
          <a:stretch/>
        </p:blipFill>
        <p:spPr>
          <a:xfrm>
            <a:off x="2120900" y="241300"/>
            <a:ext cx="8026400" cy="6189409"/>
          </a:xfrm>
          <a:prstGeom prst="rect">
            <a:avLst/>
          </a:prstGeom>
        </p:spPr>
      </p:pic>
    </p:spTree>
    <p:extLst>
      <p:ext uri="{BB962C8B-B14F-4D97-AF65-F5344CB8AC3E}">
        <p14:creationId xmlns:p14="http://schemas.microsoft.com/office/powerpoint/2010/main" val="2433616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3333" t="15364" r="6146" b="13151"/>
          <a:stretch/>
        </p:blipFill>
        <p:spPr>
          <a:xfrm>
            <a:off x="1713390" y="127000"/>
            <a:ext cx="9119710" cy="6477000"/>
          </a:xfrm>
          <a:prstGeom prst="rect">
            <a:avLst/>
          </a:prstGeom>
        </p:spPr>
      </p:pic>
    </p:spTree>
    <p:extLst>
      <p:ext uri="{BB962C8B-B14F-4D97-AF65-F5344CB8AC3E}">
        <p14:creationId xmlns:p14="http://schemas.microsoft.com/office/powerpoint/2010/main" val="3376885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833" t="11329" r="2709" b="4947"/>
          <a:stretch/>
        </p:blipFill>
        <p:spPr>
          <a:xfrm>
            <a:off x="1802806" y="0"/>
            <a:ext cx="9017593" cy="6604000"/>
          </a:xfrm>
          <a:prstGeom prst="rect">
            <a:avLst/>
          </a:prstGeom>
        </p:spPr>
      </p:pic>
    </p:spTree>
    <p:extLst>
      <p:ext uri="{BB962C8B-B14F-4D97-AF65-F5344CB8AC3E}">
        <p14:creationId xmlns:p14="http://schemas.microsoft.com/office/powerpoint/2010/main" val="1524976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4375" t="8854" r="3334" b="4948"/>
          <a:stretch/>
        </p:blipFill>
        <p:spPr>
          <a:xfrm>
            <a:off x="2051530" y="228600"/>
            <a:ext cx="8311670" cy="6210300"/>
          </a:xfrm>
          <a:prstGeom prst="rect">
            <a:avLst/>
          </a:prstGeom>
        </p:spPr>
      </p:pic>
    </p:spTree>
    <p:extLst>
      <p:ext uri="{BB962C8B-B14F-4D97-AF65-F5344CB8AC3E}">
        <p14:creationId xmlns:p14="http://schemas.microsoft.com/office/powerpoint/2010/main" val="2398528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4271" t="8985" r="2916" b="5078"/>
          <a:stretch/>
        </p:blipFill>
        <p:spPr>
          <a:xfrm>
            <a:off x="1989454" y="0"/>
            <a:ext cx="8932545" cy="6616700"/>
          </a:xfrm>
          <a:prstGeom prst="rect">
            <a:avLst/>
          </a:prstGeom>
        </p:spPr>
      </p:pic>
    </p:spTree>
    <p:extLst>
      <p:ext uri="{BB962C8B-B14F-4D97-AF65-F5344CB8AC3E}">
        <p14:creationId xmlns:p14="http://schemas.microsoft.com/office/powerpoint/2010/main" val="711467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303463" y="892176"/>
            <a:ext cx="7181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400" b="1" dirty="0">
                <a:solidFill>
                  <a:srgbClr val="0070C0"/>
                </a:solidFill>
                <a:latin typeface="Arial" panose="020B0604020202020204" pitchFamily="34" charset="0"/>
              </a:rPr>
              <a:t>INDAGINI SCINTIGRAFICHE</a:t>
            </a:r>
          </a:p>
          <a:p>
            <a:pPr algn="ctr" eaLnBrk="1" hangingPunct="1">
              <a:spcBef>
                <a:spcPct val="0"/>
              </a:spcBef>
              <a:buFontTx/>
              <a:buNone/>
            </a:pPr>
            <a:r>
              <a:rPr lang="it-IT" altLang="it-IT" sz="2400" b="1" dirty="0">
                <a:solidFill>
                  <a:srgbClr val="0070C0"/>
                </a:solidFill>
                <a:latin typeface="Arial" panose="020B0604020202020204" pitchFamily="34" charset="0"/>
              </a:rPr>
              <a:t>NEL CANCRO DIFFERENZIATO DELLA TIROIDE</a:t>
            </a:r>
            <a:endParaRPr lang="en-GB" altLang="it-IT" sz="2400" b="1" dirty="0">
              <a:solidFill>
                <a:srgbClr val="0070C0"/>
              </a:solidFill>
              <a:latin typeface="Arial" panose="020B0604020202020204" pitchFamily="34" charset="0"/>
            </a:endParaRPr>
          </a:p>
        </p:txBody>
      </p:sp>
      <p:sp>
        <p:nvSpPr>
          <p:cNvPr id="5123" name="Text Box 3"/>
          <p:cNvSpPr txBox="1">
            <a:spLocks noChangeArrowheads="1"/>
          </p:cNvSpPr>
          <p:nvPr/>
        </p:nvSpPr>
        <p:spPr bwMode="auto">
          <a:xfrm>
            <a:off x="2895600" y="2347914"/>
            <a:ext cx="54816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it-IT" altLang="it-IT" sz="2400" dirty="0">
                <a:latin typeface="Arial" panose="020B0604020202020204" pitchFamily="34" charset="0"/>
              </a:rPr>
              <a:t>  Scintigrafia </a:t>
            </a:r>
            <a:r>
              <a:rPr lang="it-IT" altLang="it-IT" sz="2400" dirty="0" err="1">
                <a:latin typeface="Arial" panose="020B0604020202020204" pitchFamily="34" charset="0"/>
              </a:rPr>
              <a:t>total</a:t>
            </a:r>
            <a:r>
              <a:rPr lang="it-IT" altLang="it-IT" sz="2400" dirty="0">
                <a:latin typeface="Arial" panose="020B0604020202020204" pitchFamily="34" charset="0"/>
              </a:rPr>
              <a:t> body con </a:t>
            </a:r>
            <a:r>
              <a:rPr lang="it-IT" altLang="it-IT" sz="2400" baseline="30000" dirty="0">
                <a:latin typeface="Arial" panose="020B0604020202020204" pitchFamily="34" charset="0"/>
              </a:rPr>
              <a:t>131</a:t>
            </a:r>
            <a:r>
              <a:rPr lang="it-IT" altLang="it-IT" sz="2400" dirty="0">
                <a:latin typeface="Arial" panose="020B0604020202020204" pitchFamily="34" charset="0"/>
              </a:rPr>
              <a:t>Iodio</a:t>
            </a:r>
          </a:p>
          <a:p>
            <a:pPr eaLnBrk="1" hangingPunct="1">
              <a:spcBef>
                <a:spcPct val="0"/>
              </a:spcBef>
              <a:buFontTx/>
              <a:buChar char="•"/>
            </a:pPr>
            <a:r>
              <a:rPr lang="it-IT" altLang="it-IT" sz="2400" dirty="0">
                <a:latin typeface="Arial" panose="020B0604020202020204" pitchFamily="34" charset="0"/>
              </a:rPr>
              <a:t>  Scintigrafia </a:t>
            </a:r>
            <a:r>
              <a:rPr lang="it-IT" altLang="it-IT" sz="2400" dirty="0" err="1">
                <a:latin typeface="Arial" panose="020B0604020202020204" pitchFamily="34" charset="0"/>
              </a:rPr>
              <a:t>total</a:t>
            </a:r>
            <a:r>
              <a:rPr lang="it-IT" altLang="it-IT" sz="2400" dirty="0">
                <a:latin typeface="Arial" panose="020B0604020202020204" pitchFamily="34" charset="0"/>
              </a:rPr>
              <a:t> body con </a:t>
            </a:r>
            <a:r>
              <a:rPr lang="it-IT" altLang="it-IT" sz="2400" baseline="30000" dirty="0">
                <a:latin typeface="Arial" panose="020B0604020202020204" pitchFamily="34" charset="0"/>
              </a:rPr>
              <a:t>123</a:t>
            </a:r>
            <a:r>
              <a:rPr lang="it-IT" altLang="it-IT" sz="2400" dirty="0">
                <a:latin typeface="Arial" panose="020B0604020202020204" pitchFamily="34" charset="0"/>
              </a:rPr>
              <a:t>Iodio</a:t>
            </a:r>
          </a:p>
          <a:p>
            <a:pPr eaLnBrk="1" hangingPunct="1">
              <a:spcBef>
                <a:spcPct val="0"/>
              </a:spcBef>
              <a:buFontTx/>
              <a:buChar char="•"/>
            </a:pPr>
            <a:r>
              <a:rPr lang="it-IT" altLang="it-IT" sz="2400" dirty="0">
                <a:latin typeface="Arial" panose="020B0604020202020204" pitchFamily="34" charset="0"/>
              </a:rPr>
              <a:t>  Scintigrafia </a:t>
            </a:r>
            <a:r>
              <a:rPr lang="it-IT" altLang="it-IT" sz="2400" dirty="0" err="1">
                <a:latin typeface="Arial" panose="020B0604020202020204" pitchFamily="34" charset="0"/>
              </a:rPr>
              <a:t>total</a:t>
            </a:r>
            <a:r>
              <a:rPr lang="it-IT" altLang="it-IT" sz="2400" dirty="0">
                <a:latin typeface="Arial" panose="020B0604020202020204" pitchFamily="34" charset="0"/>
              </a:rPr>
              <a:t> body con </a:t>
            </a:r>
            <a:r>
              <a:rPr lang="it-IT" altLang="it-IT" sz="2400" baseline="30000" dirty="0">
                <a:latin typeface="Arial" panose="020B0604020202020204" pitchFamily="34" charset="0"/>
              </a:rPr>
              <a:t>99m</a:t>
            </a:r>
            <a:r>
              <a:rPr lang="it-IT" altLang="it-IT" sz="2400" dirty="0">
                <a:latin typeface="Arial" panose="020B0604020202020204" pitchFamily="34" charset="0"/>
              </a:rPr>
              <a:t>Tc-MIBI</a:t>
            </a:r>
          </a:p>
          <a:p>
            <a:pPr eaLnBrk="1" hangingPunct="1">
              <a:spcBef>
                <a:spcPct val="0"/>
              </a:spcBef>
              <a:buFontTx/>
              <a:buChar char="•"/>
            </a:pPr>
            <a:r>
              <a:rPr lang="it-IT" altLang="it-IT" sz="2400" dirty="0">
                <a:latin typeface="Arial" panose="020B0604020202020204" pitchFamily="34" charset="0"/>
              </a:rPr>
              <a:t>  PET/CT con </a:t>
            </a:r>
            <a:r>
              <a:rPr lang="it-IT" altLang="it-IT" sz="2400" baseline="30000" dirty="0">
                <a:latin typeface="Arial" panose="020B0604020202020204" pitchFamily="34" charset="0"/>
              </a:rPr>
              <a:t>18</a:t>
            </a:r>
            <a:r>
              <a:rPr lang="it-IT" altLang="it-IT" sz="2400" dirty="0">
                <a:latin typeface="Arial" panose="020B0604020202020204" pitchFamily="34" charset="0"/>
              </a:rPr>
              <a:t>F-FDG </a:t>
            </a:r>
          </a:p>
          <a:p>
            <a:pPr eaLnBrk="1" hangingPunct="1">
              <a:spcBef>
                <a:spcPct val="0"/>
              </a:spcBef>
              <a:buFontTx/>
              <a:buChar char="•"/>
            </a:pPr>
            <a:r>
              <a:rPr lang="it-IT" altLang="it-IT" sz="2400" dirty="0">
                <a:latin typeface="Arial" panose="020B0604020202020204" pitchFamily="34" charset="0"/>
              </a:rPr>
              <a:t>  PET/CT con </a:t>
            </a:r>
            <a:r>
              <a:rPr lang="it-IT" altLang="it-IT" sz="2400" baseline="30000" dirty="0">
                <a:latin typeface="Arial" panose="020B0604020202020204" pitchFamily="34" charset="0"/>
              </a:rPr>
              <a:t>124</a:t>
            </a:r>
            <a:r>
              <a:rPr lang="it-IT" altLang="it-IT" sz="2400" dirty="0">
                <a:latin typeface="Arial" panose="020B0604020202020204" pitchFamily="34" charset="0"/>
              </a:rPr>
              <a:t>Iodio</a:t>
            </a:r>
          </a:p>
          <a:p>
            <a:pPr eaLnBrk="1" hangingPunct="1">
              <a:spcBef>
                <a:spcPct val="0"/>
              </a:spcBef>
              <a:buFontTx/>
              <a:buChar char="•"/>
            </a:pPr>
            <a:r>
              <a:rPr lang="it-IT" altLang="it-IT" sz="2400" dirty="0">
                <a:latin typeface="Arial" panose="020B0604020202020204" pitchFamily="34" charset="0"/>
              </a:rPr>
              <a:t>  PET/CT con </a:t>
            </a:r>
            <a:r>
              <a:rPr lang="it-IT" altLang="it-IT" sz="2400" baseline="30000" dirty="0">
                <a:latin typeface="Arial" panose="020B0604020202020204" pitchFamily="34" charset="0"/>
              </a:rPr>
              <a:t>68</a:t>
            </a:r>
            <a:r>
              <a:rPr lang="it-IT" altLang="it-IT" sz="2400" dirty="0">
                <a:latin typeface="Arial" panose="020B0604020202020204" pitchFamily="34" charset="0"/>
              </a:rPr>
              <a:t>Ga-Dotanoc</a:t>
            </a:r>
          </a:p>
        </p:txBody>
      </p:sp>
      <p:sp>
        <p:nvSpPr>
          <p:cNvPr id="5124" name="Text Box 4"/>
          <p:cNvSpPr txBox="1">
            <a:spLocks noChangeArrowheads="1"/>
          </p:cNvSpPr>
          <p:nvPr/>
        </p:nvSpPr>
        <p:spPr bwMode="auto">
          <a:xfrm>
            <a:off x="2130425" y="4813300"/>
            <a:ext cx="8045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dirty="0">
                <a:latin typeface="Arial" panose="020B0604020202020204" pitchFamily="34" charset="0"/>
              </a:rPr>
              <a:t>Chirurgia radioguidata:</a:t>
            </a:r>
          </a:p>
          <a:p>
            <a:pPr eaLnBrk="1" hangingPunct="1">
              <a:spcBef>
                <a:spcPct val="0"/>
              </a:spcBef>
              <a:buFontTx/>
              <a:buChar char="•"/>
            </a:pPr>
            <a:r>
              <a:rPr lang="it-IT" altLang="it-IT" sz="2400" dirty="0">
                <a:latin typeface="Arial" panose="020B0604020202020204" pitchFamily="34" charset="0"/>
              </a:rPr>
              <a:t>  Linfonodo sentinella con </a:t>
            </a:r>
            <a:r>
              <a:rPr lang="it-IT" altLang="it-IT" sz="2400" baseline="30000" dirty="0">
                <a:latin typeface="Arial" panose="020B0604020202020204" pitchFamily="34" charset="0"/>
              </a:rPr>
              <a:t>99m</a:t>
            </a:r>
            <a:r>
              <a:rPr lang="it-IT" altLang="it-IT" sz="2400" dirty="0">
                <a:latin typeface="Arial" panose="020B0604020202020204" pitchFamily="34" charset="0"/>
              </a:rPr>
              <a:t>Tc-Albumina</a:t>
            </a:r>
          </a:p>
          <a:p>
            <a:pPr eaLnBrk="1" hangingPunct="1">
              <a:spcBef>
                <a:spcPct val="0"/>
              </a:spcBef>
              <a:buFontTx/>
              <a:buChar char="•"/>
            </a:pPr>
            <a:r>
              <a:rPr lang="it-IT" altLang="it-IT" sz="2400" dirty="0">
                <a:latin typeface="Arial" panose="020B0604020202020204" pitchFamily="34" charset="0"/>
              </a:rPr>
              <a:t>  Metastasi non funzionanti locoregionali con </a:t>
            </a:r>
            <a:r>
              <a:rPr lang="it-IT" altLang="it-IT" sz="2400" baseline="30000" dirty="0">
                <a:latin typeface="Arial" panose="020B0604020202020204" pitchFamily="34" charset="0"/>
              </a:rPr>
              <a:t>99m</a:t>
            </a:r>
            <a:r>
              <a:rPr lang="it-IT" altLang="it-IT" sz="2400" dirty="0">
                <a:latin typeface="Arial" panose="020B0604020202020204" pitchFamily="34" charset="0"/>
              </a:rPr>
              <a:t>Tc-MIBI</a:t>
            </a:r>
            <a:endParaRPr lang="en-GB" altLang="it-IT" sz="2400" dirty="0">
              <a:latin typeface="Arial" panose="020B0604020202020204" pitchFamily="34" charset="0"/>
            </a:endParaRPr>
          </a:p>
        </p:txBody>
      </p:sp>
    </p:spTree>
    <p:extLst>
      <p:ext uri="{BB962C8B-B14F-4D97-AF65-F5344CB8AC3E}">
        <p14:creationId xmlns:p14="http://schemas.microsoft.com/office/powerpoint/2010/main" val="309258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875" t="14584" r="2916" b="6120"/>
          <a:stretch/>
        </p:blipFill>
        <p:spPr>
          <a:xfrm>
            <a:off x="1612900" y="0"/>
            <a:ext cx="9423400" cy="6626848"/>
          </a:xfrm>
          <a:prstGeom prst="rect">
            <a:avLst/>
          </a:prstGeom>
        </p:spPr>
      </p:pic>
    </p:spTree>
    <p:extLst>
      <p:ext uri="{BB962C8B-B14F-4D97-AF65-F5344CB8AC3E}">
        <p14:creationId xmlns:p14="http://schemas.microsoft.com/office/powerpoint/2010/main" val="1199687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147" t="14844" r="3229" b="5598"/>
          <a:stretch/>
        </p:blipFill>
        <p:spPr>
          <a:xfrm>
            <a:off x="1689100" y="152400"/>
            <a:ext cx="9055100" cy="6359386"/>
          </a:xfrm>
          <a:prstGeom prst="rect">
            <a:avLst/>
          </a:prstGeom>
        </p:spPr>
      </p:pic>
    </p:spTree>
    <p:extLst>
      <p:ext uri="{BB962C8B-B14F-4D97-AF65-F5344CB8AC3E}">
        <p14:creationId xmlns:p14="http://schemas.microsoft.com/office/powerpoint/2010/main" val="457740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708" t="14844" r="3333" b="5338"/>
          <a:stretch/>
        </p:blipFill>
        <p:spPr>
          <a:xfrm>
            <a:off x="1769836" y="317500"/>
            <a:ext cx="8669563" cy="6223000"/>
          </a:xfrm>
          <a:prstGeom prst="rect">
            <a:avLst/>
          </a:prstGeom>
        </p:spPr>
      </p:pic>
    </p:spTree>
    <p:extLst>
      <p:ext uri="{BB962C8B-B14F-4D97-AF65-F5344CB8AC3E}">
        <p14:creationId xmlns:p14="http://schemas.microsoft.com/office/powerpoint/2010/main" val="4138708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625" t="14973" r="3020" b="5470"/>
          <a:stretch/>
        </p:blipFill>
        <p:spPr>
          <a:xfrm>
            <a:off x="1720860" y="254000"/>
            <a:ext cx="9023340" cy="6286500"/>
          </a:xfrm>
          <a:prstGeom prst="rect">
            <a:avLst/>
          </a:prstGeom>
        </p:spPr>
      </p:pic>
    </p:spTree>
    <p:extLst>
      <p:ext uri="{BB962C8B-B14F-4D97-AF65-F5344CB8AC3E}">
        <p14:creationId xmlns:p14="http://schemas.microsoft.com/office/powerpoint/2010/main" val="1822407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146" t="14323" r="3437" b="5338"/>
          <a:stretch/>
        </p:blipFill>
        <p:spPr>
          <a:xfrm>
            <a:off x="1866900" y="254000"/>
            <a:ext cx="8775700" cy="6238026"/>
          </a:xfrm>
          <a:prstGeom prst="rect">
            <a:avLst/>
          </a:prstGeom>
        </p:spPr>
      </p:pic>
    </p:spTree>
    <p:extLst>
      <p:ext uri="{BB962C8B-B14F-4D97-AF65-F5344CB8AC3E}">
        <p14:creationId xmlns:p14="http://schemas.microsoft.com/office/powerpoint/2010/main" val="1024031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3750" t="15365" r="18021" b="20442"/>
          <a:stretch/>
        </p:blipFill>
        <p:spPr>
          <a:xfrm>
            <a:off x="1993900" y="190500"/>
            <a:ext cx="8318500" cy="6261100"/>
          </a:xfrm>
          <a:prstGeom prst="rect">
            <a:avLst/>
          </a:prstGeom>
        </p:spPr>
      </p:pic>
    </p:spTree>
    <p:extLst>
      <p:ext uri="{BB962C8B-B14F-4D97-AF65-F5344CB8AC3E}">
        <p14:creationId xmlns:p14="http://schemas.microsoft.com/office/powerpoint/2010/main" val="1072445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000" t="9766" r="2813" b="6120"/>
          <a:stretch/>
        </p:blipFill>
        <p:spPr>
          <a:xfrm>
            <a:off x="1841500" y="0"/>
            <a:ext cx="9093200" cy="6637522"/>
          </a:xfrm>
          <a:prstGeom prst="rect">
            <a:avLst/>
          </a:prstGeom>
        </p:spPr>
      </p:pic>
    </p:spTree>
    <p:extLst>
      <p:ext uri="{BB962C8B-B14F-4D97-AF65-F5344CB8AC3E}">
        <p14:creationId xmlns:p14="http://schemas.microsoft.com/office/powerpoint/2010/main" val="3691489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8334" t="15234" r="2812" b="5469"/>
          <a:stretch/>
        </p:blipFill>
        <p:spPr>
          <a:xfrm>
            <a:off x="1710412" y="317500"/>
            <a:ext cx="8716287" cy="6223000"/>
          </a:xfrm>
          <a:prstGeom prst="rect">
            <a:avLst/>
          </a:prstGeom>
        </p:spPr>
      </p:pic>
    </p:spTree>
    <p:extLst>
      <p:ext uri="{BB962C8B-B14F-4D97-AF65-F5344CB8AC3E}">
        <p14:creationId xmlns:p14="http://schemas.microsoft.com/office/powerpoint/2010/main" val="2201229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520" t="10287" r="3020" b="5079"/>
          <a:stretch/>
        </p:blipFill>
        <p:spPr>
          <a:xfrm>
            <a:off x="1968500" y="165100"/>
            <a:ext cx="8636000" cy="6393394"/>
          </a:xfrm>
          <a:prstGeom prst="rect">
            <a:avLst/>
          </a:prstGeom>
        </p:spPr>
      </p:pic>
    </p:spTree>
    <p:extLst>
      <p:ext uri="{BB962C8B-B14F-4D97-AF65-F5344CB8AC3E}">
        <p14:creationId xmlns:p14="http://schemas.microsoft.com/office/powerpoint/2010/main" val="1480154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7708" t="14844" r="12813" b="23307"/>
          <a:stretch/>
        </p:blipFill>
        <p:spPr>
          <a:xfrm>
            <a:off x="2159000" y="419100"/>
            <a:ext cx="8470900" cy="6032500"/>
          </a:xfrm>
          <a:prstGeom prst="rect">
            <a:avLst/>
          </a:prstGeom>
        </p:spPr>
      </p:pic>
    </p:spTree>
    <p:extLst>
      <p:ext uri="{BB962C8B-B14F-4D97-AF65-F5344CB8AC3E}">
        <p14:creationId xmlns:p14="http://schemas.microsoft.com/office/powerpoint/2010/main" val="2663279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4800" b="1" dirty="0"/>
              <a:t>Traccianti </a:t>
            </a:r>
            <a:r>
              <a:rPr lang="it-IT" sz="4800" b="1" dirty="0" err="1"/>
              <a:t>iodinati</a:t>
            </a:r>
            <a:endParaRPr lang="en-GB" sz="4800" b="1" dirty="0"/>
          </a:p>
        </p:txBody>
      </p:sp>
      <p:sp>
        <p:nvSpPr>
          <p:cNvPr id="3" name="Segnaposto contenuto 2"/>
          <p:cNvSpPr>
            <a:spLocks noGrp="1"/>
          </p:cNvSpPr>
          <p:nvPr>
            <p:ph idx="1"/>
          </p:nvPr>
        </p:nvSpPr>
        <p:spPr>
          <a:xfrm>
            <a:off x="1233142" y="2102919"/>
            <a:ext cx="2190703" cy="684166"/>
          </a:xfrm>
          <a:solidFill>
            <a:schemeClr val="tx2">
              <a:lumMod val="20000"/>
              <a:lumOff val="80000"/>
            </a:schemeClr>
          </a:solidFill>
          <a:ln>
            <a:solidFill>
              <a:schemeClr val="tx1"/>
            </a:solidFill>
          </a:ln>
        </p:spPr>
        <p:txBody>
          <a:bodyPr>
            <a:normAutofit/>
          </a:bodyPr>
          <a:lstStyle/>
          <a:p>
            <a:pPr marL="0" indent="0" algn="ctr">
              <a:buNone/>
            </a:pPr>
            <a:r>
              <a:rPr lang="it-IT" sz="4000" dirty="0"/>
              <a:t>123Iodio</a:t>
            </a:r>
          </a:p>
        </p:txBody>
      </p:sp>
      <p:sp>
        <p:nvSpPr>
          <p:cNvPr id="4" name="Segnaposto contenuto 2"/>
          <p:cNvSpPr txBox="1">
            <a:spLocks/>
          </p:cNvSpPr>
          <p:nvPr/>
        </p:nvSpPr>
        <p:spPr>
          <a:xfrm>
            <a:off x="8683689" y="2110729"/>
            <a:ext cx="2191802" cy="676356"/>
          </a:xfrm>
          <a:prstGeom prst="rect">
            <a:avLst/>
          </a:prstGeom>
          <a:solidFill>
            <a:schemeClr val="tx2">
              <a:lumMod val="20000"/>
              <a:lumOff val="8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4000" dirty="0"/>
              <a:t>124Iodio</a:t>
            </a:r>
          </a:p>
        </p:txBody>
      </p:sp>
      <p:sp>
        <p:nvSpPr>
          <p:cNvPr id="5" name="Segnaposto contenuto 2"/>
          <p:cNvSpPr txBox="1">
            <a:spLocks/>
          </p:cNvSpPr>
          <p:nvPr/>
        </p:nvSpPr>
        <p:spPr>
          <a:xfrm>
            <a:off x="4998720" y="4035147"/>
            <a:ext cx="2194559" cy="677732"/>
          </a:xfrm>
          <a:prstGeom prst="rect">
            <a:avLst/>
          </a:prstGeom>
          <a:solidFill>
            <a:schemeClr val="tx2">
              <a:lumMod val="20000"/>
              <a:lumOff val="8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4000" dirty="0"/>
              <a:t>131Iodio</a:t>
            </a:r>
          </a:p>
        </p:txBody>
      </p:sp>
      <p:sp>
        <p:nvSpPr>
          <p:cNvPr id="6" name="CasellaDiTesto 5"/>
          <p:cNvSpPr txBox="1"/>
          <p:nvPr/>
        </p:nvSpPr>
        <p:spPr>
          <a:xfrm>
            <a:off x="1559097" y="2981919"/>
            <a:ext cx="1538792" cy="738664"/>
          </a:xfrm>
          <a:prstGeom prst="rect">
            <a:avLst/>
          </a:prstGeom>
          <a:noFill/>
        </p:spPr>
        <p:txBody>
          <a:bodyPr wrap="square" rtlCol="0">
            <a:spAutoFit/>
          </a:bodyPr>
          <a:lstStyle/>
          <a:p>
            <a:r>
              <a:rPr lang="en-GB" sz="2400" dirty="0"/>
              <a:t>ɣ 159 </a:t>
            </a:r>
            <a:r>
              <a:rPr lang="en-GB" sz="2400" dirty="0" err="1"/>
              <a:t>KeV</a:t>
            </a:r>
            <a:endParaRPr lang="en-GB" sz="2400" dirty="0"/>
          </a:p>
          <a:p>
            <a:endParaRPr lang="en-GB" dirty="0"/>
          </a:p>
        </p:txBody>
      </p:sp>
      <p:sp>
        <p:nvSpPr>
          <p:cNvPr id="7" name="CasellaDiTesto 6"/>
          <p:cNvSpPr txBox="1"/>
          <p:nvPr/>
        </p:nvSpPr>
        <p:spPr>
          <a:xfrm>
            <a:off x="9007964" y="3010932"/>
            <a:ext cx="1537222" cy="461665"/>
          </a:xfrm>
          <a:prstGeom prst="rect">
            <a:avLst/>
          </a:prstGeom>
          <a:noFill/>
        </p:spPr>
        <p:txBody>
          <a:bodyPr wrap="square" rtlCol="0">
            <a:spAutoFit/>
          </a:bodyPr>
          <a:lstStyle/>
          <a:p>
            <a:r>
              <a:rPr lang="el-GR" sz="2400" dirty="0"/>
              <a:t>Β</a:t>
            </a:r>
            <a:r>
              <a:rPr lang="it-IT" sz="2400" dirty="0"/>
              <a:t>+ 2 </a:t>
            </a:r>
            <a:r>
              <a:rPr lang="it-IT" sz="2400" dirty="0" err="1"/>
              <a:t>MeV</a:t>
            </a:r>
            <a:endParaRPr lang="en-GB" sz="2400" dirty="0"/>
          </a:p>
        </p:txBody>
      </p:sp>
      <p:sp>
        <p:nvSpPr>
          <p:cNvPr id="8" name="CasellaDiTesto 7"/>
          <p:cNvSpPr txBox="1"/>
          <p:nvPr/>
        </p:nvSpPr>
        <p:spPr>
          <a:xfrm>
            <a:off x="5271820" y="4837533"/>
            <a:ext cx="1648358" cy="1200329"/>
          </a:xfrm>
          <a:prstGeom prst="rect">
            <a:avLst/>
          </a:prstGeom>
          <a:noFill/>
        </p:spPr>
        <p:txBody>
          <a:bodyPr wrap="square" rtlCol="0">
            <a:spAutoFit/>
          </a:bodyPr>
          <a:lstStyle/>
          <a:p>
            <a:r>
              <a:rPr lang="en-GB" sz="2400" dirty="0"/>
              <a:t>ɣ 365 </a:t>
            </a:r>
            <a:r>
              <a:rPr lang="en-GB" sz="2400" dirty="0" err="1"/>
              <a:t>KeV</a:t>
            </a:r>
            <a:endParaRPr lang="en-GB" sz="2400" dirty="0"/>
          </a:p>
          <a:p>
            <a:endParaRPr lang="en-GB" sz="2400" dirty="0"/>
          </a:p>
          <a:p>
            <a:r>
              <a:rPr lang="el-GR" sz="2400" dirty="0"/>
              <a:t>Β</a:t>
            </a:r>
            <a:r>
              <a:rPr lang="it-IT" sz="2400" dirty="0"/>
              <a:t>- 606 </a:t>
            </a:r>
            <a:r>
              <a:rPr lang="it-IT" sz="2400" dirty="0" err="1"/>
              <a:t>KeV</a:t>
            </a:r>
            <a:endParaRPr lang="en-GB" sz="2400" dirty="0"/>
          </a:p>
        </p:txBody>
      </p:sp>
      <p:sp>
        <p:nvSpPr>
          <p:cNvPr id="9" name="CasellaDiTesto 8"/>
          <p:cNvSpPr txBox="1"/>
          <p:nvPr/>
        </p:nvSpPr>
        <p:spPr>
          <a:xfrm>
            <a:off x="3553210" y="2197084"/>
            <a:ext cx="1237839" cy="461665"/>
          </a:xfrm>
          <a:prstGeom prst="rect">
            <a:avLst/>
          </a:prstGeom>
          <a:noFill/>
        </p:spPr>
        <p:txBody>
          <a:bodyPr wrap="none" rtlCol="0">
            <a:spAutoFit/>
          </a:bodyPr>
          <a:lstStyle/>
          <a:p>
            <a:r>
              <a:rPr lang="it-IT" sz="2400" dirty="0"/>
              <a:t>T½= 13h</a:t>
            </a:r>
            <a:endParaRPr lang="en-GB" sz="2400" dirty="0"/>
          </a:p>
        </p:txBody>
      </p:sp>
      <p:sp>
        <p:nvSpPr>
          <p:cNvPr id="10" name="CasellaDiTesto 9"/>
          <p:cNvSpPr txBox="1"/>
          <p:nvPr/>
        </p:nvSpPr>
        <p:spPr>
          <a:xfrm>
            <a:off x="7111117" y="2197084"/>
            <a:ext cx="1444306" cy="461665"/>
          </a:xfrm>
          <a:prstGeom prst="rect">
            <a:avLst/>
          </a:prstGeom>
          <a:noFill/>
        </p:spPr>
        <p:txBody>
          <a:bodyPr wrap="none" rtlCol="0">
            <a:spAutoFit/>
          </a:bodyPr>
          <a:lstStyle/>
          <a:p>
            <a:r>
              <a:rPr lang="it-IT" sz="2400" dirty="0"/>
              <a:t>T½= 4.2gg</a:t>
            </a:r>
            <a:endParaRPr lang="en-GB" sz="2400" dirty="0"/>
          </a:p>
        </p:txBody>
      </p:sp>
      <p:sp>
        <p:nvSpPr>
          <p:cNvPr id="11" name="CasellaDiTesto 10"/>
          <p:cNvSpPr txBox="1"/>
          <p:nvPr/>
        </p:nvSpPr>
        <p:spPr>
          <a:xfrm>
            <a:off x="5490064" y="3489750"/>
            <a:ext cx="1211870" cy="461665"/>
          </a:xfrm>
          <a:prstGeom prst="rect">
            <a:avLst/>
          </a:prstGeom>
          <a:noFill/>
        </p:spPr>
        <p:txBody>
          <a:bodyPr wrap="none" rtlCol="0">
            <a:spAutoFit/>
          </a:bodyPr>
          <a:lstStyle/>
          <a:p>
            <a:r>
              <a:rPr lang="it-IT" sz="2400" dirty="0"/>
              <a:t>T½= 8gg</a:t>
            </a:r>
            <a:endParaRPr lang="en-GB" sz="2400" dirty="0"/>
          </a:p>
        </p:txBody>
      </p:sp>
    </p:spTree>
    <p:extLst>
      <p:ext uri="{BB962C8B-B14F-4D97-AF65-F5344CB8AC3E}">
        <p14:creationId xmlns:p14="http://schemas.microsoft.com/office/powerpoint/2010/main" val="105347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7500" t="20183" r="3958" b="15104"/>
          <a:stretch/>
        </p:blipFill>
        <p:spPr>
          <a:xfrm>
            <a:off x="787400" y="406400"/>
            <a:ext cx="10795000" cy="6311900"/>
          </a:xfrm>
          <a:prstGeom prst="rect">
            <a:avLst/>
          </a:prstGeom>
        </p:spPr>
      </p:pic>
    </p:spTree>
    <p:extLst>
      <p:ext uri="{BB962C8B-B14F-4D97-AF65-F5344CB8AC3E}">
        <p14:creationId xmlns:p14="http://schemas.microsoft.com/office/powerpoint/2010/main" val="3767757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8229" t="12370" r="7396" b="7162"/>
          <a:stretch/>
        </p:blipFill>
        <p:spPr>
          <a:xfrm>
            <a:off x="1828800" y="0"/>
            <a:ext cx="8737600" cy="6666465"/>
          </a:xfrm>
          <a:prstGeom prst="rect">
            <a:avLst/>
          </a:prstGeom>
        </p:spPr>
      </p:pic>
    </p:spTree>
    <p:extLst>
      <p:ext uri="{BB962C8B-B14F-4D97-AF65-F5344CB8AC3E}">
        <p14:creationId xmlns:p14="http://schemas.microsoft.com/office/powerpoint/2010/main" val="1389341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8021" t="11459" r="9062" b="5990"/>
          <a:stretch/>
        </p:blipFill>
        <p:spPr>
          <a:xfrm>
            <a:off x="2057400" y="132106"/>
            <a:ext cx="8280400" cy="6595192"/>
          </a:xfrm>
          <a:prstGeom prst="rect">
            <a:avLst/>
          </a:prstGeom>
        </p:spPr>
      </p:pic>
    </p:spTree>
    <p:extLst>
      <p:ext uri="{BB962C8B-B14F-4D97-AF65-F5344CB8AC3E}">
        <p14:creationId xmlns:p14="http://schemas.microsoft.com/office/powerpoint/2010/main" val="1133983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667" t="10026" r="9271" b="6901"/>
          <a:stretch/>
        </p:blipFill>
        <p:spPr>
          <a:xfrm>
            <a:off x="2159000" y="171096"/>
            <a:ext cx="8458200" cy="6686904"/>
          </a:xfrm>
          <a:prstGeom prst="rect">
            <a:avLst/>
          </a:prstGeom>
        </p:spPr>
      </p:pic>
    </p:spTree>
    <p:extLst>
      <p:ext uri="{BB962C8B-B14F-4D97-AF65-F5344CB8AC3E}">
        <p14:creationId xmlns:p14="http://schemas.microsoft.com/office/powerpoint/2010/main" val="2546854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3333" t="14323" r="4375" b="5729"/>
          <a:stretch/>
        </p:blipFill>
        <p:spPr>
          <a:xfrm>
            <a:off x="2256422" y="165100"/>
            <a:ext cx="8284578" cy="6438900"/>
          </a:xfrm>
          <a:prstGeom prst="rect">
            <a:avLst/>
          </a:prstGeom>
        </p:spPr>
      </p:pic>
    </p:spTree>
    <p:extLst>
      <p:ext uri="{BB962C8B-B14F-4D97-AF65-F5344CB8AC3E}">
        <p14:creationId xmlns:p14="http://schemas.microsoft.com/office/powerpoint/2010/main" val="2372170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104" t="11458" r="5937" b="10548"/>
          <a:stretch/>
        </p:blipFill>
        <p:spPr>
          <a:xfrm>
            <a:off x="1485900" y="0"/>
            <a:ext cx="9499600" cy="6663068"/>
          </a:xfrm>
          <a:prstGeom prst="rect">
            <a:avLst/>
          </a:prstGeom>
        </p:spPr>
      </p:pic>
    </p:spTree>
    <p:extLst>
      <p:ext uri="{BB962C8B-B14F-4D97-AF65-F5344CB8AC3E}">
        <p14:creationId xmlns:p14="http://schemas.microsoft.com/office/powerpoint/2010/main" val="1129243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353" t="17839" r="3959" b="27864"/>
          <a:stretch/>
        </p:blipFill>
        <p:spPr>
          <a:xfrm>
            <a:off x="774700" y="774700"/>
            <a:ext cx="10934700" cy="5295900"/>
          </a:xfrm>
          <a:prstGeom prst="rect">
            <a:avLst/>
          </a:prstGeom>
        </p:spPr>
      </p:pic>
    </p:spTree>
    <p:extLst>
      <p:ext uri="{BB962C8B-B14F-4D97-AF65-F5344CB8AC3E}">
        <p14:creationId xmlns:p14="http://schemas.microsoft.com/office/powerpoint/2010/main" val="536801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937" t="17579" r="3958" b="21484"/>
          <a:stretch/>
        </p:blipFill>
        <p:spPr>
          <a:xfrm>
            <a:off x="723900" y="266700"/>
            <a:ext cx="10985500" cy="5943600"/>
          </a:xfrm>
          <a:prstGeom prst="rect">
            <a:avLst/>
          </a:prstGeom>
        </p:spPr>
      </p:pic>
    </p:spTree>
    <p:extLst>
      <p:ext uri="{BB962C8B-B14F-4D97-AF65-F5344CB8AC3E}">
        <p14:creationId xmlns:p14="http://schemas.microsoft.com/office/powerpoint/2010/main" val="3210401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0833" t="14845" r="11459" b="11979"/>
          <a:stretch/>
        </p:blipFill>
        <p:spPr>
          <a:xfrm>
            <a:off x="1778000" y="0"/>
            <a:ext cx="9017000" cy="6792968"/>
          </a:xfrm>
          <a:prstGeom prst="rect">
            <a:avLst/>
          </a:prstGeom>
        </p:spPr>
      </p:pic>
    </p:spTree>
    <p:extLst>
      <p:ext uri="{BB962C8B-B14F-4D97-AF65-F5344CB8AC3E}">
        <p14:creationId xmlns:p14="http://schemas.microsoft.com/office/powerpoint/2010/main" val="2354450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042" t="8724" r="4167" b="6640"/>
          <a:stretch/>
        </p:blipFill>
        <p:spPr>
          <a:xfrm>
            <a:off x="1701800" y="87368"/>
            <a:ext cx="8978900" cy="6770632"/>
          </a:xfrm>
          <a:prstGeom prst="rect">
            <a:avLst/>
          </a:prstGeom>
        </p:spPr>
      </p:pic>
    </p:spTree>
    <p:extLst>
      <p:ext uri="{BB962C8B-B14F-4D97-AF65-F5344CB8AC3E}">
        <p14:creationId xmlns:p14="http://schemas.microsoft.com/office/powerpoint/2010/main" val="308791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3448051" y="425451"/>
            <a:ext cx="4556125" cy="646113"/>
          </a:xfrm>
          <a:prstGeom prst="rect">
            <a:avLst/>
          </a:prstGeom>
          <a:noFill/>
          <a:ln w="9525">
            <a:noFill/>
            <a:miter lim="800000"/>
            <a:headEnd/>
            <a:tailEnd/>
          </a:ln>
        </p:spPr>
        <p:txBody>
          <a:bodyPr wrap="none">
            <a:spAutoFit/>
          </a:bodyPr>
          <a:lstStyle/>
          <a:p>
            <a:pPr eaLnBrk="1" hangingPunct="1">
              <a:defRPr/>
            </a:pPr>
            <a:r>
              <a:rPr lang="it-IT" sz="3600" dirty="0">
                <a:solidFill>
                  <a:srgbClr val="0070C0"/>
                </a:solidFill>
                <a:cs typeface="Arial" charset="0"/>
              </a:rPr>
              <a:t>Scintigrafia con </a:t>
            </a:r>
            <a:r>
              <a:rPr lang="it-IT" sz="3600" baseline="30000" dirty="0">
                <a:solidFill>
                  <a:srgbClr val="0070C0"/>
                </a:solidFill>
                <a:cs typeface="Arial" charset="0"/>
              </a:rPr>
              <a:t>131</a:t>
            </a:r>
            <a:r>
              <a:rPr lang="it-IT" sz="3600" dirty="0">
                <a:solidFill>
                  <a:srgbClr val="0070C0"/>
                </a:solidFill>
                <a:cs typeface="Arial" charset="0"/>
              </a:rPr>
              <a:t>Iodio</a:t>
            </a:r>
          </a:p>
        </p:txBody>
      </p:sp>
      <p:sp>
        <p:nvSpPr>
          <p:cNvPr id="8195" name="Text Box 5"/>
          <p:cNvSpPr txBox="1">
            <a:spLocks noChangeArrowheads="1"/>
          </p:cNvSpPr>
          <p:nvPr/>
        </p:nvSpPr>
        <p:spPr bwMode="auto">
          <a:xfrm>
            <a:off x="762000" y="1071563"/>
            <a:ext cx="107315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dirty="0">
                <a:solidFill>
                  <a:srgbClr val="FF6600"/>
                </a:solidFill>
              </a:rPr>
              <a:t>Razionale</a:t>
            </a:r>
          </a:p>
          <a:p>
            <a:pPr eaLnBrk="1" hangingPunct="1">
              <a:spcBef>
                <a:spcPct val="0"/>
              </a:spcBef>
              <a:buFontTx/>
              <a:buChar char="•"/>
            </a:pPr>
            <a:r>
              <a:rPr lang="it-IT" altLang="it-IT" sz="2400" dirty="0"/>
              <a:t>  Lo iodio è captato attivamente dai </a:t>
            </a:r>
            <a:r>
              <a:rPr lang="it-IT" altLang="it-IT" sz="2400" dirty="0" err="1"/>
              <a:t>tireociti</a:t>
            </a:r>
            <a:endParaRPr lang="it-IT" altLang="it-IT" sz="2400" dirty="0"/>
          </a:p>
          <a:p>
            <a:pPr eaLnBrk="1" hangingPunct="1">
              <a:spcBef>
                <a:spcPct val="0"/>
              </a:spcBef>
              <a:buFontTx/>
              <a:buChar char="•"/>
            </a:pPr>
            <a:r>
              <a:rPr lang="it-IT" altLang="it-IT" sz="2400" dirty="0"/>
              <a:t>  Le cellule nel cancro differenziato della tiroide mantengono la capacità di concentrare lo iodio</a:t>
            </a:r>
          </a:p>
          <a:p>
            <a:pPr eaLnBrk="1" hangingPunct="1">
              <a:spcBef>
                <a:spcPct val="0"/>
              </a:spcBef>
              <a:buFontTx/>
              <a:buNone/>
            </a:pPr>
            <a:endParaRPr lang="it-IT" altLang="it-IT" sz="2400" dirty="0"/>
          </a:p>
          <a:p>
            <a:pPr eaLnBrk="1" hangingPunct="1">
              <a:spcBef>
                <a:spcPct val="0"/>
              </a:spcBef>
              <a:buFontTx/>
              <a:buNone/>
            </a:pPr>
            <a:r>
              <a:rPr lang="it-IT" altLang="it-IT" sz="2400" dirty="0"/>
              <a:t>Con la scintigrafia sfruttiamo gli elevati livelli di</a:t>
            </a:r>
          </a:p>
          <a:p>
            <a:pPr eaLnBrk="1" hangingPunct="1">
              <a:spcBef>
                <a:spcPct val="0"/>
              </a:spcBef>
              <a:buFontTx/>
              <a:buNone/>
            </a:pPr>
            <a:r>
              <a:rPr lang="it-IT" altLang="it-IT" sz="2400" dirty="0"/>
              <a:t>concentrazione dello </a:t>
            </a:r>
            <a:r>
              <a:rPr lang="it-IT" altLang="it-IT" sz="2400" baseline="30000" dirty="0"/>
              <a:t>131</a:t>
            </a:r>
            <a:r>
              <a:rPr lang="it-IT" altLang="it-IT" sz="2400" dirty="0"/>
              <a:t>Iodio nel tumore per:</a:t>
            </a:r>
          </a:p>
          <a:p>
            <a:pPr eaLnBrk="1" hangingPunct="1">
              <a:spcBef>
                <a:spcPct val="0"/>
              </a:spcBef>
              <a:buFontTx/>
              <a:buChar char="•"/>
            </a:pPr>
            <a:r>
              <a:rPr lang="it-IT" altLang="it-IT" sz="2400" dirty="0"/>
              <a:t>  Ottenere immagini della diffusione del tumore</a:t>
            </a:r>
          </a:p>
          <a:p>
            <a:pPr eaLnBrk="1" hangingPunct="1">
              <a:spcBef>
                <a:spcPct val="0"/>
              </a:spcBef>
              <a:buFontTx/>
              <a:buChar char="•"/>
            </a:pPr>
            <a:r>
              <a:rPr lang="it-IT" altLang="it-IT" sz="2400" dirty="0"/>
              <a:t>  Calcolare la quantità di iodio in tutte le aree </a:t>
            </a:r>
            <a:r>
              <a:rPr lang="it-IT" altLang="it-IT" sz="2400" dirty="0" err="1"/>
              <a:t>iodiocaptanti</a:t>
            </a:r>
            <a:r>
              <a:rPr lang="it-IT" altLang="it-IT" sz="2400" dirty="0"/>
              <a:t> (espressa in % della dose somministrata)</a:t>
            </a:r>
          </a:p>
          <a:p>
            <a:pPr eaLnBrk="1" hangingPunct="1">
              <a:spcBef>
                <a:spcPct val="0"/>
              </a:spcBef>
              <a:buFontTx/>
              <a:buNone/>
            </a:pPr>
            <a:endParaRPr lang="it-IT" altLang="it-IT" sz="2400" dirty="0"/>
          </a:p>
          <a:p>
            <a:pPr eaLnBrk="1" hangingPunct="1">
              <a:spcBef>
                <a:spcPct val="0"/>
              </a:spcBef>
              <a:buFontTx/>
              <a:buNone/>
            </a:pPr>
            <a:r>
              <a:rPr lang="it-IT" altLang="it-IT" sz="2400" dirty="0"/>
              <a:t>Sensibilità 90% e specificità 90%</a:t>
            </a:r>
          </a:p>
          <a:p>
            <a:pPr eaLnBrk="1" hangingPunct="1">
              <a:spcBef>
                <a:spcPct val="0"/>
              </a:spcBef>
              <a:buFontTx/>
              <a:buNone/>
            </a:pPr>
            <a:r>
              <a:rPr lang="it-IT" altLang="it-IT" sz="2400" dirty="0"/>
              <a:t>(SPECT/CT valore diagnostico incrementale)</a:t>
            </a:r>
          </a:p>
          <a:p>
            <a:pPr eaLnBrk="1" hangingPunct="1">
              <a:spcBef>
                <a:spcPct val="0"/>
              </a:spcBef>
              <a:buFontTx/>
              <a:buNone/>
            </a:pPr>
            <a:r>
              <a:rPr lang="it-IT" altLang="it-IT" sz="2400" i="1" dirty="0"/>
              <a:t>Non capta lo iodio diagnostico il 10% dei casi all’esordio</a:t>
            </a:r>
          </a:p>
        </p:txBody>
      </p:sp>
    </p:spTree>
    <p:extLst>
      <p:ext uri="{BB962C8B-B14F-4D97-AF65-F5344CB8AC3E}">
        <p14:creationId xmlns:p14="http://schemas.microsoft.com/office/powerpoint/2010/main" val="3815016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771" t="13542" r="3750" b="11979"/>
          <a:stretch/>
        </p:blipFill>
        <p:spPr>
          <a:xfrm>
            <a:off x="1016754" y="0"/>
            <a:ext cx="10260845" cy="6832600"/>
          </a:xfrm>
          <a:prstGeom prst="rect">
            <a:avLst/>
          </a:prstGeom>
        </p:spPr>
      </p:pic>
    </p:spTree>
    <p:extLst>
      <p:ext uri="{BB962C8B-B14F-4D97-AF65-F5344CB8AC3E}">
        <p14:creationId xmlns:p14="http://schemas.microsoft.com/office/powerpoint/2010/main" val="880501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9583" t="34375" r="18438" b="25521"/>
          <a:stretch/>
        </p:blipFill>
        <p:spPr>
          <a:xfrm>
            <a:off x="2311400" y="1638300"/>
            <a:ext cx="7556500" cy="3911600"/>
          </a:xfrm>
          <a:prstGeom prst="rect">
            <a:avLst/>
          </a:prstGeom>
        </p:spPr>
      </p:pic>
    </p:spTree>
    <p:extLst>
      <p:ext uri="{BB962C8B-B14F-4D97-AF65-F5344CB8AC3E}">
        <p14:creationId xmlns:p14="http://schemas.microsoft.com/office/powerpoint/2010/main" val="3834901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188" t="12110" r="6875" b="6511"/>
          <a:stretch/>
        </p:blipFill>
        <p:spPr>
          <a:xfrm>
            <a:off x="1943100" y="127000"/>
            <a:ext cx="8331200" cy="6311515"/>
          </a:xfrm>
          <a:prstGeom prst="rect">
            <a:avLst/>
          </a:prstGeom>
        </p:spPr>
      </p:pic>
    </p:spTree>
    <p:extLst>
      <p:ext uri="{BB962C8B-B14F-4D97-AF65-F5344CB8AC3E}">
        <p14:creationId xmlns:p14="http://schemas.microsoft.com/office/powerpoint/2010/main" val="3719481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626" t="13802" r="3750" b="9505"/>
          <a:stretch/>
        </p:blipFill>
        <p:spPr>
          <a:xfrm>
            <a:off x="1625600" y="177800"/>
            <a:ext cx="9283700" cy="6285172"/>
          </a:xfrm>
          <a:prstGeom prst="rect">
            <a:avLst/>
          </a:prstGeom>
        </p:spPr>
      </p:pic>
    </p:spTree>
    <p:extLst>
      <p:ext uri="{BB962C8B-B14F-4D97-AF65-F5344CB8AC3E}">
        <p14:creationId xmlns:p14="http://schemas.microsoft.com/office/powerpoint/2010/main" val="1419464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2095501" y="565150"/>
            <a:ext cx="51102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dirty="0">
                <a:solidFill>
                  <a:srgbClr val="FF6600"/>
                </a:solidFill>
              </a:rPr>
              <a:t>La scintigrafia con </a:t>
            </a:r>
            <a:r>
              <a:rPr lang="it-IT" altLang="it-IT" sz="2800" baseline="30000" dirty="0">
                <a:solidFill>
                  <a:srgbClr val="FF6600"/>
                </a:solidFill>
              </a:rPr>
              <a:t>131</a:t>
            </a:r>
            <a:r>
              <a:rPr lang="it-IT" altLang="it-IT" sz="2800" dirty="0">
                <a:solidFill>
                  <a:srgbClr val="FF6600"/>
                </a:solidFill>
              </a:rPr>
              <a:t>Iodio</a:t>
            </a:r>
          </a:p>
          <a:p>
            <a:pPr eaLnBrk="1" hangingPunct="1">
              <a:spcBef>
                <a:spcPct val="0"/>
              </a:spcBef>
              <a:buFontTx/>
              <a:buNone/>
            </a:pPr>
            <a:endParaRPr lang="it-IT" altLang="it-IT" sz="800" dirty="0"/>
          </a:p>
          <a:p>
            <a:pPr eaLnBrk="1" hangingPunct="1">
              <a:spcBef>
                <a:spcPct val="0"/>
              </a:spcBef>
              <a:buFontTx/>
              <a:buNone/>
            </a:pPr>
            <a:r>
              <a:rPr lang="it-IT" altLang="it-IT" sz="2400" dirty="0"/>
              <a:t>Dopo 48-72 ore dalla dose diagnostica</a:t>
            </a:r>
            <a:endParaRPr lang="en-GB" altLang="it-IT" sz="2400" dirty="0"/>
          </a:p>
        </p:txBody>
      </p:sp>
      <p:sp>
        <p:nvSpPr>
          <p:cNvPr id="18435" name="Text Box 4"/>
          <p:cNvSpPr txBox="1">
            <a:spLocks noChangeArrowheads="1"/>
          </p:cNvSpPr>
          <p:nvPr/>
        </p:nvSpPr>
        <p:spPr bwMode="auto">
          <a:xfrm>
            <a:off x="1809750" y="2473326"/>
            <a:ext cx="473075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a:solidFill>
                  <a:srgbClr val="0070C0"/>
                </a:solidFill>
              </a:rPr>
              <a:t>Protocolli di acquisizione</a:t>
            </a:r>
          </a:p>
          <a:p>
            <a:pPr eaLnBrk="1" hangingPunct="1">
              <a:spcBef>
                <a:spcPct val="0"/>
              </a:spcBef>
              <a:buFontTx/>
              <a:buNone/>
            </a:pPr>
            <a:endParaRPr lang="it-IT" altLang="it-IT" sz="2400">
              <a:solidFill>
                <a:srgbClr val="0070C0"/>
              </a:solidFill>
            </a:endParaRPr>
          </a:p>
          <a:p>
            <a:pPr eaLnBrk="1" hangingPunct="1">
              <a:spcBef>
                <a:spcPct val="0"/>
              </a:spcBef>
              <a:buFontTx/>
              <a:buNone/>
            </a:pPr>
            <a:r>
              <a:rPr lang="it-IT" altLang="it-IT" sz="2400">
                <a:solidFill>
                  <a:srgbClr val="0070C0"/>
                </a:solidFill>
              </a:rPr>
              <a:t>Scansione Total Body</a:t>
            </a:r>
          </a:p>
          <a:p>
            <a:pPr eaLnBrk="1" hangingPunct="1">
              <a:spcBef>
                <a:spcPct val="0"/>
              </a:spcBef>
              <a:buFont typeface="Wingdings" panose="05000000000000000000" pitchFamily="2" charset="2"/>
              <a:buChar char="Ø"/>
            </a:pPr>
            <a:r>
              <a:rPr lang="it-IT" altLang="it-IT" sz="2400"/>
              <a:t>Matrice: 1024x256</a:t>
            </a:r>
          </a:p>
          <a:p>
            <a:pPr eaLnBrk="1" hangingPunct="1">
              <a:spcBef>
                <a:spcPct val="0"/>
              </a:spcBef>
              <a:buFont typeface="Wingdings" panose="05000000000000000000" pitchFamily="2" charset="2"/>
              <a:buChar char="Ø"/>
            </a:pPr>
            <a:r>
              <a:rPr lang="it-IT" altLang="it-IT" sz="2400"/>
              <a:t>Zoom: 1</a:t>
            </a:r>
          </a:p>
          <a:p>
            <a:pPr eaLnBrk="1" hangingPunct="1">
              <a:spcBef>
                <a:spcPct val="0"/>
              </a:spcBef>
              <a:buFont typeface="Wingdings" panose="05000000000000000000" pitchFamily="2" charset="2"/>
              <a:buChar char="Ø"/>
            </a:pPr>
            <a:r>
              <a:rPr lang="it-IT" altLang="it-IT" sz="2400"/>
              <a:t>Velocità di scorrimento del lettino:</a:t>
            </a:r>
          </a:p>
          <a:p>
            <a:pPr eaLnBrk="1" hangingPunct="1">
              <a:spcBef>
                <a:spcPct val="0"/>
              </a:spcBef>
              <a:buFont typeface="Wingdings" panose="05000000000000000000" pitchFamily="2" charset="2"/>
              <a:buNone/>
            </a:pPr>
            <a:r>
              <a:rPr lang="it-IT" altLang="it-IT" sz="2400"/>
              <a:t>   16 cm/min</a:t>
            </a:r>
          </a:p>
          <a:p>
            <a:pPr eaLnBrk="1" hangingPunct="1">
              <a:spcBef>
                <a:spcPct val="0"/>
              </a:spcBef>
              <a:buFont typeface="Wingdings" panose="05000000000000000000" pitchFamily="2" charset="2"/>
              <a:buChar char="Ø"/>
            </a:pPr>
            <a:r>
              <a:rPr lang="it-IT" altLang="it-IT" sz="2400"/>
              <a:t>Durata media dell’esame: 26 min</a:t>
            </a:r>
            <a:endParaRPr lang="en-GB" altLang="it-IT" sz="2400"/>
          </a:p>
        </p:txBody>
      </p:sp>
      <p:pic>
        <p:nvPicPr>
          <p:cNvPr id="18436" name="Immagine 6" descr="Pochin tir TBb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00" y="1643063"/>
            <a:ext cx="33972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atomin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67938" y="6357939"/>
            <a:ext cx="2857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descr="logoScuro_IOV senza pado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8" y="6143626"/>
            <a:ext cx="46831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195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346325" y="573088"/>
            <a:ext cx="4375150" cy="3046412"/>
          </a:xfrm>
          <a:prstGeom prst="rect">
            <a:avLst/>
          </a:prstGeom>
          <a:noFill/>
          <a:ln w="9525">
            <a:noFill/>
            <a:miter lim="800000"/>
            <a:headEnd/>
            <a:tailEnd/>
          </a:ln>
        </p:spPr>
        <p:txBody>
          <a:bodyPr wrap="none">
            <a:spAutoFit/>
          </a:bodyPr>
          <a:lstStyle/>
          <a:p>
            <a:pPr eaLnBrk="1" hangingPunct="1">
              <a:defRPr/>
            </a:pPr>
            <a:r>
              <a:rPr lang="it-IT" sz="2400" dirty="0">
                <a:solidFill>
                  <a:schemeClr val="tx2">
                    <a:lumMod val="75000"/>
                  </a:schemeClr>
                </a:solidFill>
                <a:latin typeface="Calibri" pitchFamily="-110" charset="0"/>
                <a:cs typeface="Arial" charset="0"/>
              </a:rPr>
              <a:t>Statiche collo- mediastino</a:t>
            </a:r>
          </a:p>
          <a:p>
            <a:pPr eaLnBrk="1" hangingPunct="1">
              <a:defRPr/>
            </a:pPr>
            <a:endParaRPr lang="it-IT" sz="2400" dirty="0">
              <a:solidFill>
                <a:srgbClr val="FFFF00"/>
              </a:solidFill>
              <a:latin typeface="Calibri" pitchFamily="-110" charset="0"/>
              <a:cs typeface="Arial" charset="0"/>
            </a:endParaRPr>
          </a:p>
          <a:p>
            <a:pPr eaLnBrk="1" hangingPunct="1">
              <a:buFont typeface="Wingdings" pitchFamily="-110" charset="2"/>
              <a:buChar char="Ø"/>
              <a:defRPr/>
            </a:pPr>
            <a:r>
              <a:rPr lang="it-IT" sz="2400" dirty="0">
                <a:latin typeface="Calibri" pitchFamily="-110" charset="0"/>
                <a:cs typeface="Arial" charset="0"/>
              </a:rPr>
              <a:t>Matrice: 256x256</a:t>
            </a:r>
          </a:p>
          <a:p>
            <a:pPr eaLnBrk="1" hangingPunct="1">
              <a:buFont typeface="Wingdings" pitchFamily="-110" charset="2"/>
              <a:buChar char="Ø"/>
              <a:defRPr/>
            </a:pPr>
            <a:r>
              <a:rPr lang="it-IT" sz="2400" dirty="0">
                <a:latin typeface="Calibri" pitchFamily="-110" charset="0"/>
                <a:cs typeface="Arial" charset="0"/>
              </a:rPr>
              <a:t>Zoom: 1</a:t>
            </a:r>
          </a:p>
          <a:p>
            <a:pPr eaLnBrk="1" hangingPunct="1">
              <a:buFont typeface="Wingdings" pitchFamily="-110" charset="2"/>
              <a:buChar char="Ø"/>
              <a:defRPr/>
            </a:pPr>
            <a:r>
              <a:rPr lang="it-IT" sz="2400" dirty="0">
                <a:latin typeface="Calibri" pitchFamily="-110" charset="0"/>
                <a:cs typeface="Arial" charset="0"/>
              </a:rPr>
              <a:t>Durata media dell’esame: 5 min</a:t>
            </a:r>
          </a:p>
          <a:p>
            <a:pPr eaLnBrk="1" hangingPunct="1">
              <a:defRPr/>
            </a:pPr>
            <a:endParaRPr lang="it-IT" sz="2400" dirty="0">
              <a:latin typeface="Calibri" pitchFamily="-110" charset="0"/>
              <a:cs typeface="Arial" charset="0"/>
            </a:endParaRPr>
          </a:p>
          <a:p>
            <a:pPr eaLnBrk="1" hangingPunct="1">
              <a:buFont typeface="Wingdings" pitchFamily="-110" charset="2"/>
              <a:buChar char="Ø"/>
              <a:defRPr/>
            </a:pPr>
            <a:r>
              <a:rPr lang="it-IT" sz="2400" dirty="0">
                <a:latin typeface="Calibri" pitchFamily="-110" charset="0"/>
                <a:cs typeface="Arial" charset="0"/>
              </a:rPr>
              <a:t>Posizionamento paziente:</a:t>
            </a:r>
          </a:p>
          <a:p>
            <a:pPr eaLnBrk="1" hangingPunct="1">
              <a:buFont typeface="Wingdings" pitchFamily="-110" charset="2"/>
              <a:buNone/>
              <a:defRPr/>
            </a:pPr>
            <a:r>
              <a:rPr lang="it-IT" sz="2400" dirty="0">
                <a:latin typeface="Calibri" pitchFamily="-110" charset="0"/>
                <a:cs typeface="Arial" charset="0"/>
              </a:rPr>
              <a:t>   Giugulo al centro del cristallo</a:t>
            </a:r>
            <a:endParaRPr lang="en-GB" sz="2400" dirty="0">
              <a:latin typeface="Calibri" pitchFamily="-110" charset="0"/>
              <a:cs typeface="Arial" charset="0"/>
            </a:endParaRPr>
          </a:p>
        </p:txBody>
      </p:sp>
      <p:pic>
        <p:nvPicPr>
          <p:cNvPr id="19459" name="Immagine 3" descr="Pochin tir statb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3786188"/>
            <a:ext cx="5500688"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atomin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67938" y="6357939"/>
            <a:ext cx="2857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logoScuro_IOV senza pado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8" y="6143626"/>
            <a:ext cx="46831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362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Tumore metastatico </a:t>
            </a:r>
          </a:p>
        </p:txBody>
      </p:sp>
      <p:sp>
        <p:nvSpPr>
          <p:cNvPr id="3" name="Segnaposto contenuto 2"/>
          <p:cNvSpPr>
            <a:spLocks noGrp="1"/>
          </p:cNvSpPr>
          <p:nvPr>
            <p:ph idx="1"/>
          </p:nvPr>
        </p:nvSpPr>
        <p:spPr/>
        <p:txBody>
          <a:bodyPr/>
          <a:lstStyle/>
          <a:p>
            <a:r>
              <a:rPr lang="it-IT" dirty="0"/>
              <a:t>Trattamento delle metastasi (fegato, polmone, osso)</a:t>
            </a:r>
          </a:p>
          <a:p>
            <a:r>
              <a:rPr lang="it-IT" dirty="0"/>
              <a:t>Dose &gt; 100 </a:t>
            </a:r>
            <a:r>
              <a:rPr lang="it-IT" dirty="0" err="1"/>
              <a:t>mCi</a:t>
            </a:r>
            <a:r>
              <a:rPr lang="it-IT" dirty="0"/>
              <a:t> </a:t>
            </a:r>
          </a:p>
          <a:p>
            <a:r>
              <a:rPr lang="it-IT" dirty="0"/>
              <a:t>Dose massima tollerata: 2 </a:t>
            </a:r>
            <a:r>
              <a:rPr lang="it-IT" dirty="0" err="1"/>
              <a:t>Gy</a:t>
            </a:r>
            <a:r>
              <a:rPr lang="it-IT" dirty="0"/>
              <a:t> midollo osseo</a:t>
            </a:r>
          </a:p>
          <a:p>
            <a:r>
              <a:rPr lang="it-IT" dirty="0"/>
              <a:t>Dosimetria personalizzata (131I </a:t>
            </a:r>
            <a:r>
              <a:rPr lang="it-IT" dirty="0" err="1"/>
              <a:t>pre</a:t>
            </a:r>
            <a:r>
              <a:rPr lang="it-IT" dirty="0"/>
              <a:t>-terapia o 124I)</a:t>
            </a:r>
          </a:p>
        </p:txBody>
      </p:sp>
    </p:spTree>
    <p:extLst>
      <p:ext uri="{BB962C8B-B14F-4D97-AF65-F5344CB8AC3E}">
        <p14:creationId xmlns:p14="http://schemas.microsoft.com/office/powerpoint/2010/main" val="2656720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marangoni 2-12-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54" y="1377695"/>
            <a:ext cx="5759418" cy="5090635"/>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p:cNvSpPr/>
          <p:nvPr/>
        </p:nvSpPr>
        <p:spPr>
          <a:xfrm>
            <a:off x="6437934" y="5183456"/>
            <a:ext cx="5251939" cy="840230"/>
          </a:xfrm>
          <a:prstGeom prst="rect">
            <a:avLst/>
          </a:prstGeom>
        </p:spPr>
        <p:txBody>
          <a:bodyPr wrap="square">
            <a:spAutoFit/>
          </a:bodyPr>
          <a:lstStyle/>
          <a:p>
            <a:pPr algn="just">
              <a:lnSpc>
                <a:spcPct val="90000"/>
              </a:lnSpc>
            </a:pPr>
            <a:r>
              <a:rPr lang="it-IT" altLang="en-US" dirty="0">
                <a:effectLst>
                  <a:outerShdw blurRad="38100" dist="38100" dir="2700000" algn="tl">
                    <a:srgbClr val="C0C0C0"/>
                  </a:outerShdw>
                </a:effectLst>
              </a:rPr>
              <a:t>Ca follicolare estesamente invasivo della tiroide con ripetizioni ossee e polmonari, pT3 pN0 (3 linfonodi) M1. </a:t>
            </a:r>
          </a:p>
        </p:txBody>
      </p:sp>
      <p:pic>
        <p:nvPicPr>
          <p:cNvPr id="8" name="Picture 3" descr="marangonigen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229" y="245696"/>
            <a:ext cx="6199187" cy="470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91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65100" y="257149"/>
            <a:ext cx="11675207" cy="1200329"/>
          </a:xfrm>
          <a:prstGeom prst="rect">
            <a:avLst/>
          </a:prstGeom>
          <a:solidFill>
            <a:schemeClr val="accent3">
              <a:lumMod val="40000"/>
              <a:lumOff val="60000"/>
            </a:schemeClr>
          </a:solidFill>
          <a:ln w="12700">
            <a:solidFill>
              <a:schemeClr val="tx1"/>
            </a:solidFill>
          </a:ln>
        </p:spPr>
        <p:txBody>
          <a:bodyPr wrap="square" rtlCol="0">
            <a:spAutoFit/>
          </a:bodyPr>
          <a:lstStyle/>
          <a:p>
            <a:pPr algn="ctr"/>
            <a:r>
              <a:rPr lang="it-IT" sz="2400" dirty="0"/>
              <a:t>SCOPO della DOSIMETRIA: </a:t>
            </a:r>
            <a:endParaRPr lang="it-IT" sz="2400" b="1" dirty="0"/>
          </a:p>
          <a:p>
            <a:pPr algn="ctr"/>
            <a:r>
              <a:rPr lang="it-IT" sz="2400" b="1" dirty="0"/>
              <a:t>aumentare gli effetti terapeutici, ridurre la tossicità del trattamento e riconoscere le lesioni che non saranno correttamente trattate. </a:t>
            </a:r>
            <a:endParaRPr lang="en-GB" sz="2400" b="1" dirty="0"/>
          </a:p>
        </p:txBody>
      </p:sp>
      <p:sp>
        <p:nvSpPr>
          <p:cNvPr id="6" name="CasellaDiTesto 5"/>
          <p:cNvSpPr txBox="1"/>
          <p:nvPr/>
        </p:nvSpPr>
        <p:spPr>
          <a:xfrm>
            <a:off x="398584" y="1640906"/>
            <a:ext cx="5197544" cy="461665"/>
          </a:xfrm>
          <a:prstGeom prst="rect">
            <a:avLst/>
          </a:prstGeom>
          <a:noFill/>
        </p:spPr>
        <p:txBody>
          <a:bodyPr wrap="square" rtlCol="0">
            <a:spAutoFit/>
          </a:bodyPr>
          <a:lstStyle/>
          <a:p>
            <a:r>
              <a:rPr lang="it-IT" sz="2400" b="1" dirty="0"/>
              <a:t>Acquisizioni PET seriate dopo 124Iodio</a:t>
            </a:r>
            <a:endParaRPr lang="en-GB" sz="2400" b="1" dirty="0"/>
          </a:p>
        </p:txBody>
      </p:sp>
      <p:sp>
        <p:nvSpPr>
          <p:cNvPr id="7" name="CasellaDiTesto 6"/>
          <p:cNvSpPr txBox="1"/>
          <p:nvPr/>
        </p:nvSpPr>
        <p:spPr>
          <a:xfrm>
            <a:off x="6025662" y="1664207"/>
            <a:ext cx="4093878" cy="369332"/>
          </a:xfrm>
          <a:prstGeom prst="rect">
            <a:avLst/>
          </a:prstGeom>
          <a:noFill/>
        </p:spPr>
        <p:txBody>
          <a:bodyPr wrap="none" rtlCol="0">
            <a:spAutoFit/>
          </a:bodyPr>
          <a:lstStyle/>
          <a:p>
            <a:r>
              <a:rPr lang="it-IT" dirty="0"/>
              <a:t>A 4, 24, 48, 72 e 96h  (</a:t>
            </a:r>
            <a:r>
              <a:rPr lang="it-IT" dirty="0" err="1"/>
              <a:t>Jentzen</a:t>
            </a:r>
            <a:r>
              <a:rPr lang="it-IT" dirty="0"/>
              <a:t> et al. 2008)</a:t>
            </a:r>
            <a:endParaRPr lang="en-GB" dirty="0"/>
          </a:p>
        </p:txBody>
      </p:sp>
      <p:sp>
        <p:nvSpPr>
          <p:cNvPr id="8" name="CasellaDiTesto 7"/>
          <p:cNvSpPr txBox="1"/>
          <p:nvPr/>
        </p:nvSpPr>
        <p:spPr>
          <a:xfrm>
            <a:off x="6025662" y="3455336"/>
            <a:ext cx="3059299" cy="369332"/>
          </a:xfrm>
          <a:prstGeom prst="rect">
            <a:avLst/>
          </a:prstGeom>
          <a:noFill/>
        </p:spPr>
        <p:txBody>
          <a:bodyPr wrap="none" rtlCol="0">
            <a:spAutoFit/>
          </a:bodyPr>
          <a:lstStyle/>
          <a:p>
            <a:r>
              <a:rPr lang="it-IT" dirty="0"/>
              <a:t>A 4, 24 e 96h  (</a:t>
            </a:r>
            <a:r>
              <a:rPr lang="it-IT" dirty="0" err="1"/>
              <a:t>Erdi</a:t>
            </a:r>
            <a:r>
              <a:rPr lang="it-IT" dirty="0"/>
              <a:t> et al. 1999)</a:t>
            </a:r>
            <a:endParaRPr lang="en-GB" dirty="0"/>
          </a:p>
        </p:txBody>
      </p:sp>
      <p:sp>
        <p:nvSpPr>
          <p:cNvPr id="9" name="CasellaDiTesto 8"/>
          <p:cNvSpPr txBox="1"/>
          <p:nvPr/>
        </p:nvSpPr>
        <p:spPr>
          <a:xfrm>
            <a:off x="6025662" y="2854155"/>
            <a:ext cx="4117217" cy="369332"/>
          </a:xfrm>
          <a:prstGeom prst="rect">
            <a:avLst/>
          </a:prstGeom>
          <a:noFill/>
        </p:spPr>
        <p:txBody>
          <a:bodyPr wrap="none" rtlCol="0">
            <a:spAutoFit/>
          </a:bodyPr>
          <a:lstStyle/>
          <a:p>
            <a:r>
              <a:rPr lang="it-IT" dirty="0"/>
              <a:t>A 24, 48, 72 e 96h  (</a:t>
            </a:r>
            <a:r>
              <a:rPr lang="it-IT" dirty="0" err="1"/>
              <a:t>Eschmann</a:t>
            </a:r>
            <a:r>
              <a:rPr lang="it-IT" dirty="0"/>
              <a:t> et al. 2002)</a:t>
            </a:r>
            <a:endParaRPr lang="en-GB" dirty="0"/>
          </a:p>
        </p:txBody>
      </p:sp>
      <p:sp>
        <p:nvSpPr>
          <p:cNvPr id="10" name="CasellaDiTesto 9"/>
          <p:cNvSpPr txBox="1"/>
          <p:nvPr/>
        </p:nvSpPr>
        <p:spPr>
          <a:xfrm>
            <a:off x="6025662" y="2252974"/>
            <a:ext cx="5594865" cy="369332"/>
          </a:xfrm>
          <a:prstGeom prst="rect">
            <a:avLst/>
          </a:prstGeom>
          <a:noFill/>
        </p:spPr>
        <p:txBody>
          <a:bodyPr wrap="none" rtlCol="0">
            <a:spAutoFit/>
          </a:bodyPr>
          <a:lstStyle/>
          <a:p>
            <a:r>
              <a:rPr lang="it-IT" dirty="0"/>
              <a:t>A 4, 20 e 44h, alle volte anche a 96h  (</a:t>
            </a:r>
            <a:r>
              <a:rPr lang="it-IT" dirty="0" err="1"/>
              <a:t>Sgouros</a:t>
            </a:r>
            <a:r>
              <a:rPr lang="it-IT" dirty="0"/>
              <a:t> et al. 2004)</a:t>
            </a:r>
            <a:endParaRPr lang="en-GB" dirty="0"/>
          </a:p>
        </p:txBody>
      </p:sp>
      <p:sp>
        <p:nvSpPr>
          <p:cNvPr id="11" name="Freccia in giù 10"/>
          <p:cNvSpPr/>
          <p:nvPr/>
        </p:nvSpPr>
        <p:spPr>
          <a:xfrm>
            <a:off x="7362092" y="4100798"/>
            <a:ext cx="722178" cy="871370"/>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asellaDiTesto 11"/>
          <p:cNvSpPr txBox="1"/>
          <p:nvPr/>
        </p:nvSpPr>
        <p:spPr>
          <a:xfrm>
            <a:off x="5883134" y="4972168"/>
            <a:ext cx="4878651" cy="923330"/>
          </a:xfrm>
          <a:prstGeom prst="rect">
            <a:avLst/>
          </a:prstGeom>
          <a:noFill/>
        </p:spPr>
        <p:txBody>
          <a:bodyPr wrap="square" rtlCol="0">
            <a:spAutoFit/>
          </a:bodyPr>
          <a:lstStyle/>
          <a:p>
            <a:r>
              <a:rPr lang="it-IT" dirty="0" err="1"/>
              <a:t>Jentzen</a:t>
            </a:r>
            <a:r>
              <a:rPr lang="it-IT" dirty="0"/>
              <a:t> et al. (2008) dimostrano la possibilità di usare un «</a:t>
            </a:r>
            <a:r>
              <a:rPr lang="it-IT" dirty="0" err="1"/>
              <a:t>two-point</a:t>
            </a:r>
            <a:r>
              <a:rPr lang="it-IT" dirty="0"/>
              <a:t> </a:t>
            </a:r>
            <a:r>
              <a:rPr lang="it-IT" dirty="0" err="1"/>
              <a:t>protocol</a:t>
            </a:r>
            <a:r>
              <a:rPr lang="it-IT" dirty="0"/>
              <a:t>» con scansioni a 24 e 96h. </a:t>
            </a:r>
            <a:endParaRPr lang="en-GB" dirty="0"/>
          </a:p>
        </p:txBody>
      </p:sp>
      <p:pic>
        <p:nvPicPr>
          <p:cNvPr id="13" name="Immagine 12" descr="Jentsen et al.pdf - Adobe Reader"/>
          <p:cNvPicPr>
            <a:picLocks noChangeAspect="1"/>
          </p:cNvPicPr>
          <p:nvPr/>
        </p:nvPicPr>
        <p:blipFill rotWithShape="1">
          <a:blip r:embed="rId2">
            <a:extLst>
              <a:ext uri="{28A0092B-C50C-407E-A947-70E740481C1C}">
                <a14:useLocalDpi xmlns:a14="http://schemas.microsoft.com/office/drawing/2010/main" val="0"/>
              </a:ext>
            </a:extLst>
          </a:blip>
          <a:srcRect l="15814" t="12140" r="50000" b="4417"/>
          <a:stretch/>
        </p:blipFill>
        <p:spPr>
          <a:xfrm>
            <a:off x="1260978" y="2102571"/>
            <a:ext cx="3423599" cy="4529866"/>
          </a:xfrm>
          <a:prstGeom prst="rect">
            <a:avLst/>
          </a:prstGeom>
        </p:spPr>
      </p:pic>
    </p:spTree>
    <p:extLst>
      <p:ext uri="{BB962C8B-B14F-4D97-AF65-F5344CB8AC3E}">
        <p14:creationId xmlns:p14="http://schemas.microsoft.com/office/powerpoint/2010/main" val="108098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animBg="1"/>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9480" t="12760" r="6875" b="17578"/>
          <a:stretch/>
        </p:blipFill>
        <p:spPr>
          <a:xfrm>
            <a:off x="1765300" y="329772"/>
            <a:ext cx="9169400" cy="6109127"/>
          </a:xfrm>
          <a:prstGeom prst="rect">
            <a:avLst/>
          </a:prstGeom>
        </p:spPr>
      </p:pic>
    </p:spTree>
    <p:extLst>
      <p:ext uri="{BB962C8B-B14F-4D97-AF65-F5344CB8AC3E}">
        <p14:creationId xmlns:p14="http://schemas.microsoft.com/office/powerpoint/2010/main" val="985981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02529" y="423410"/>
            <a:ext cx="2814252" cy="954286"/>
          </a:xfrm>
        </p:spPr>
        <p:txBody>
          <a:bodyPr>
            <a:normAutofit/>
          </a:bodyPr>
          <a:lstStyle/>
          <a:p>
            <a:pPr algn="ctr"/>
            <a:r>
              <a:rPr lang="it-IT" sz="4800" b="1" dirty="0"/>
              <a:t>131Iodio</a:t>
            </a:r>
            <a:endParaRPr lang="en-GB" sz="4800" b="1" dirty="0"/>
          </a:p>
        </p:txBody>
      </p:sp>
      <p:sp>
        <p:nvSpPr>
          <p:cNvPr id="4" name="CasellaDiTesto 3"/>
          <p:cNvSpPr txBox="1"/>
          <p:nvPr/>
        </p:nvSpPr>
        <p:spPr>
          <a:xfrm>
            <a:off x="428819" y="2025490"/>
            <a:ext cx="3896998" cy="1477328"/>
          </a:xfrm>
          <a:prstGeom prst="rect">
            <a:avLst/>
          </a:prstGeom>
          <a:noFill/>
        </p:spPr>
        <p:txBody>
          <a:bodyPr wrap="square" rtlCol="0">
            <a:spAutoFit/>
          </a:bodyPr>
          <a:lstStyle/>
          <a:p>
            <a:pPr algn="just"/>
            <a:r>
              <a:rPr lang="it-IT" dirty="0"/>
              <a:t>L’ottima </a:t>
            </a:r>
            <a:r>
              <a:rPr lang="it-IT" b="1" dirty="0"/>
              <a:t>risoluzione di contrasto </a:t>
            </a:r>
            <a:r>
              <a:rPr lang="it-IT" dirty="0"/>
              <a:t>(bassa attività di fondo) dei traccianti </a:t>
            </a:r>
            <a:r>
              <a:rPr lang="it-IT" dirty="0" err="1"/>
              <a:t>iodinati</a:t>
            </a:r>
            <a:r>
              <a:rPr lang="it-IT" dirty="0"/>
              <a:t> permette di rilevare lesioni anche molto piccole (perfino millimetriche) purché siano molto avide di Iodio. </a:t>
            </a:r>
            <a:endParaRPr lang="en-GB" dirty="0"/>
          </a:p>
        </p:txBody>
      </p:sp>
      <p:pic>
        <p:nvPicPr>
          <p:cNvPr id="5" name="Picture 2" descr="tommasello-131I-ritag"/>
          <p:cNvPicPr>
            <a:picLocks noChangeAspect="1" noChangeArrowheads="1"/>
          </p:cNvPicPr>
          <p:nvPr/>
        </p:nvPicPr>
        <p:blipFill rotWithShape="1">
          <a:blip r:embed="rId3">
            <a:extLst>
              <a:ext uri="{28A0092B-C50C-407E-A947-70E740481C1C}">
                <a14:useLocalDpi xmlns:a14="http://schemas.microsoft.com/office/drawing/2010/main" val="0"/>
              </a:ext>
            </a:extLst>
          </a:blip>
          <a:srcRect l="3412" t="4951" r="42967" b="17502"/>
          <a:stretch/>
        </p:blipFill>
        <p:spPr bwMode="auto">
          <a:xfrm>
            <a:off x="8426006" y="1116704"/>
            <a:ext cx="3655704" cy="449657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428819" y="4074685"/>
            <a:ext cx="3896998" cy="923330"/>
          </a:xfrm>
          <a:prstGeom prst="rect">
            <a:avLst/>
          </a:prstGeom>
          <a:noFill/>
        </p:spPr>
        <p:txBody>
          <a:bodyPr wrap="square" rtlCol="0">
            <a:spAutoFit/>
          </a:bodyPr>
          <a:lstStyle/>
          <a:p>
            <a:pPr algn="just"/>
            <a:r>
              <a:rPr lang="it-IT" dirty="0"/>
              <a:t>Limitata </a:t>
            </a:r>
            <a:r>
              <a:rPr lang="it-IT" b="1" dirty="0"/>
              <a:t>risoluzione spaziale </a:t>
            </a:r>
            <a:r>
              <a:rPr lang="it-IT" dirty="0"/>
              <a:t>e</a:t>
            </a:r>
            <a:r>
              <a:rPr lang="it-IT" b="1" dirty="0"/>
              <a:t> difficile localizzazione delle lesioni</a:t>
            </a:r>
            <a:r>
              <a:rPr lang="it-IT" dirty="0"/>
              <a:t> specie nel torace e nel bacino. </a:t>
            </a:r>
            <a:endParaRPr lang="en-GB" dirty="0"/>
          </a:p>
        </p:txBody>
      </p:sp>
      <p:pic>
        <p:nvPicPr>
          <p:cNvPr id="7" name="Picture 4" descr="logoScuro_IOV senza pado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03" y="138661"/>
            <a:ext cx="1111363" cy="123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6" descr="Pochin tir TBbb.jpg"/>
          <p:cNvPicPr>
            <a:picLocks noChangeAspect="1"/>
          </p:cNvPicPr>
          <p:nvPr/>
        </p:nvPicPr>
        <p:blipFill rotWithShape="1">
          <a:blip r:embed="rId5">
            <a:extLst>
              <a:ext uri="{28A0092B-C50C-407E-A947-70E740481C1C}">
                <a14:useLocalDpi xmlns:a14="http://schemas.microsoft.com/office/drawing/2010/main" val="0"/>
              </a:ext>
            </a:extLst>
          </a:blip>
          <a:srcRect t="13249" b="5935"/>
          <a:stretch/>
        </p:blipFill>
        <p:spPr bwMode="auto">
          <a:xfrm>
            <a:off x="4430335" y="1116704"/>
            <a:ext cx="3891153" cy="44965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395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813" t="11068" r="9375" b="16927"/>
          <a:stretch/>
        </p:blipFill>
        <p:spPr>
          <a:xfrm>
            <a:off x="1468538" y="215900"/>
            <a:ext cx="9147100" cy="6362700"/>
          </a:xfrm>
          <a:prstGeom prst="rect">
            <a:avLst/>
          </a:prstGeom>
        </p:spPr>
      </p:pic>
    </p:spTree>
    <p:extLst>
      <p:ext uri="{BB962C8B-B14F-4D97-AF65-F5344CB8AC3E}">
        <p14:creationId xmlns:p14="http://schemas.microsoft.com/office/powerpoint/2010/main" val="1074092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2" descr="Usefulness of 18F-FDG PET/CT in thyroid carcinoma | Elsevier Enhanced Reader - Google Chrome"/>
          <p:cNvPicPr>
            <a:picLocks noChangeAspect="1"/>
          </p:cNvPicPr>
          <p:nvPr/>
        </p:nvPicPr>
        <p:blipFill rotWithShape="1">
          <a:blip r:embed="rId2">
            <a:extLst>
              <a:ext uri="{28A0092B-C50C-407E-A947-70E740481C1C}">
                <a14:useLocalDpi xmlns:a14="http://schemas.microsoft.com/office/drawing/2010/main" val="0"/>
              </a:ext>
            </a:extLst>
          </a:blip>
          <a:srcRect l="17862" t="42628" r="17339" b="35372"/>
          <a:stretch/>
        </p:blipFill>
        <p:spPr>
          <a:xfrm>
            <a:off x="1383661" y="1505125"/>
            <a:ext cx="9424678" cy="2444575"/>
          </a:xfrm>
          <a:prstGeom prst="rect">
            <a:avLst/>
          </a:prstGeom>
        </p:spPr>
      </p:pic>
      <p:sp>
        <p:nvSpPr>
          <p:cNvPr id="3" name="Titolo 2"/>
          <p:cNvSpPr>
            <a:spLocks noGrp="1"/>
          </p:cNvSpPr>
          <p:nvPr>
            <p:ph type="title"/>
          </p:nvPr>
        </p:nvSpPr>
        <p:spPr/>
        <p:txBody>
          <a:bodyPr/>
          <a:lstStyle/>
          <a:p>
            <a:r>
              <a:rPr lang="it-IT" dirty="0"/>
              <a:t>FDG PET nel DTC</a:t>
            </a:r>
          </a:p>
        </p:txBody>
      </p:sp>
      <p:sp>
        <p:nvSpPr>
          <p:cNvPr id="4" name="Segnaposto contenuto 3"/>
          <p:cNvSpPr>
            <a:spLocks noGrp="1"/>
          </p:cNvSpPr>
          <p:nvPr>
            <p:ph idx="1"/>
          </p:nvPr>
        </p:nvSpPr>
        <p:spPr>
          <a:xfrm>
            <a:off x="838200" y="3822700"/>
            <a:ext cx="10515600" cy="2654300"/>
          </a:xfrm>
        </p:spPr>
        <p:txBody>
          <a:bodyPr>
            <a:normAutofit fontScale="62500" lnSpcReduction="20000"/>
          </a:bodyPr>
          <a:lstStyle/>
          <a:p>
            <a:r>
              <a:rPr lang="en-US" dirty="0"/>
              <a:t>The TENIS syndrome is the main indication for 18F-FDG PET/CT in DTC. The sensitivity of the study is higher </a:t>
            </a:r>
            <a:r>
              <a:rPr lang="en-US" dirty="0" err="1"/>
              <a:t>underTSH</a:t>
            </a:r>
            <a:r>
              <a:rPr lang="en-US" dirty="0"/>
              <a:t> stimulation. Elevated </a:t>
            </a:r>
            <a:r>
              <a:rPr lang="en-US" dirty="0" err="1"/>
              <a:t>Tg</a:t>
            </a:r>
            <a:r>
              <a:rPr lang="en-US" dirty="0"/>
              <a:t> levels (&gt;10 ng/ml) or a shortening in the </a:t>
            </a:r>
            <a:r>
              <a:rPr lang="en-US" dirty="0" err="1"/>
              <a:t>Tg</a:t>
            </a:r>
            <a:r>
              <a:rPr lang="en-US" dirty="0"/>
              <a:t> doubling time improves the detection of neoplastic diseaseby18F-FDG PET/CT</a:t>
            </a:r>
          </a:p>
          <a:p>
            <a:r>
              <a:rPr lang="en-US" dirty="0"/>
              <a:t>An early18F-FDG PET/CT study in patients with DTC with high/intermediate risk of recurrence and in histologic variants of poor prognosis provides important additional information and has a high impact on therapy.</a:t>
            </a:r>
          </a:p>
          <a:p>
            <a:r>
              <a:rPr lang="en-US" dirty="0"/>
              <a:t>18F-FDG PET should be included in the initial evaluation following thyroidectomy in all patients with invasive HCC or suspicion of metastasis. It is recommended in the preoperative assessment of ATC and presents a greater sensitivity than CT alone.</a:t>
            </a:r>
          </a:p>
          <a:p>
            <a:r>
              <a:rPr lang="en-US" dirty="0"/>
              <a:t>At present, there are no data demonstrating the utility of18F-FDG PET in the evaluation of response to new therapies in patients with DTC resistant to131I.</a:t>
            </a:r>
            <a:endParaRPr lang="it-IT" dirty="0"/>
          </a:p>
        </p:txBody>
      </p:sp>
    </p:spTree>
    <p:extLst>
      <p:ext uri="{BB962C8B-B14F-4D97-AF65-F5344CB8AC3E}">
        <p14:creationId xmlns:p14="http://schemas.microsoft.com/office/powerpoint/2010/main" val="32928154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l="9375" t="30990" r="51458" b="9636"/>
          <a:stretch/>
        </p:blipFill>
        <p:spPr>
          <a:xfrm>
            <a:off x="381000" y="508000"/>
            <a:ext cx="4775200" cy="5791200"/>
          </a:xfrm>
          <a:prstGeom prst="rect">
            <a:avLst/>
          </a:prstGeom>
        </p:spPr>
      </p:pic>
      <p:pic>
        <p:nvPicPr>
          <p:cNvPr id="7" name="Immagine 6"/>
          <p:cNvPicPr>
            <a:picLocks noChangeAspect="1"/>
          </p:cNvPicPr>
          <p:nvPr/>
        </p:nvPicPr>
        <p:blipFill rotWithShape="1">
          <a:blip r:embed="rId3"/>
          <a:srcRect l="5903" t="43359" r="84946" b="31771"/>
          <a:stretch/>
        </p:blipFill>
        <p:spPr>
          <a:xfrm>
            <a:off x="5854700" y="736600"/>
            <a:ext cx="2558382" cy="5562600"/>
          </a:xfrm>
          <a:prstGeom prst="rect">
            <a:avLst/>
          </a:prstGeom>
        </p:spPr>
      </p:pic>
      <p:pic>
        <p:nvPicPr>
          <p:cNvPr id="8" name="Immagine 7"/>
          <p:cNvPicPr>
            <a:picLocks noChangeAspect="1"/>
          </p:cNvPicPr>
          <p:nvPr/>
        </p:nvPicPr>
        <p:blipFill rotWithShape="1">
          <a:blip r:embed="rId4"/>
          <a:srcRect l="21875" t="24349" r="40104" b="7813"/>
          <a:stretch/>
        </p:blipFill>
        <p:spPr>
          <a:xfrm>
            <a:off x="8764242" y="1174750"/>
            <a:ext cx="3122957" cy="4457700"/>
          </a:xfrm>
          <a:prstGeom prst="rect">
            <a:avLst/>
          </a:prstGeom>
        </p:spPr>
      </p:pic>
      <p:sp>
        <p:nvSpPr>
          <p:cNvPr id="9" name="Rettangolo 8"/>
          <p:cNvSpPr/>
          <p:nvPr/>
        </p:nvSpPr>
        <p:spPr>
          <a:xfrm>
            <a:off x="5854700" y="5837535"/>
            <a:ext cx="6096000" cy="923330"/>
          </a:xfrm>
          <a:prstGeom prst="rect">
            <a:avLst/>
          </a:prstGeom>
        </p:spPr>
        <p:txBody>
          <a:bodyPr>
            <a:spAutoFit/>
          </a:bodyPr>
          <a:lstStyle/>
          <a:p>
            <a:r>
              <a:rPr lang="it-IT" dirty="0">
                <a:latin typeface="ArialMT"/>
              </a:rPr>
              <a:t>Ristadiazione in paziente con tumore ossifilo della tiroide, trattato mediante chirurgia e terapia con 131I nel Febbraio 2018. Attualmente Tg: 44.8 UI/</a:t>
            </a:r>
            <a:r>
              <a:rPr lang="it-IT" dirty="0" err="1">
                <a:latin typeface="ArialMT"/>
              </a:rPr>
              <a:t>mL</a:t>
            </a:r>
            <a:r>
              <a:rPr lang="it-IT" dirty="0">
                <a:latin typeface="ArialMT"/>
              </a:rPr>
              <a:t>.</a:t>
            </a:r>
            <a:endParaRPr lang="it-IT" dirty="0"/>
          </a:p>
        </p:txBody>
      </p:sp>
      <p:sp>
        <p:nvSpPr>
          <p:cNvPr id="10" name="CasellaDiTesto 9"/>
          <p:cNvSpPr txBox="1"/>
          <p:nvPr/>
        </p:nvSpPr>
        <p:spPr>
          <a:xfrm>
            <a:off x="1955800" y="228600"/>
            <a:ext cx="1838773" cy="369332"/>
          </a:xfrm>
          <a:prstGeom prst="rect">
            <a:avLst/>
          </a:prstGeom>
          <a:noFill/>
        </p:spPr>
        <p:txBody>
          <a:bodyPr wrap="none" rtlCol="0">
            <a:spAutoFit/>
          </a:bodyPr>
          <a:lstStyle/>
          <a:p>
            <a:r>
              <a:rPr lang="it-IT" dirty="0"/>
              <a:t>I-131 post terapia</a:t>
            </a:r>
          </a:p>
        </p:txBody>
      </p:sp>
      <p:sp>
        <p:nvSpPr>
          <p:cNvPr id="11" name="CasellaDiTesto 10"/>
          <p:cNvSpPr txBox="1"/>
          <p:nvPr/>
        </p:nvSpPr>
        <p:spPr>
          <a:xfrm>
            <a:off x="7645400" y="228600"/>
            <a:ext cx="2874633" cy="369332"/>
          </a:xfrm>
          <a:prstGeom prst="rect">
            <a:avLst/>
          </a:prstGeom>
          <a:noFill/>
        </p:spPr>
        <p:txBody>
          <a:bodyPr wrap="none" rtlCol="0">
            <a:spAutoFit/>
          </a:bodyPr>
          <a:lstStyle/>
          <a:p>
            <a:r>
              <a:rPr lang="it-IT" dirty="0"/>
              <a:t>18F-FDG PET/CT post terapia</a:t>
            </a:r>
          </a:p>
        </p:txBody>
      </p:sp>
    </p:spTree>
    <p:extLst>
      <p:ext uri="{BB962C8B-B14F-4D97-AF65-F5344CB8AC3E}">
        <p14:creationId xmlns:p14="http://schemas.microsoft.com/office/powerpoint/2010/main" val="26992822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916" t="13541" r="10001" b="14063"/>
          <a:stretch/>
        </p:blipFill>
        <p:spPr>
          <a:xfrm>
            <a:off x="2120900" y="508000"/>
            <a:ext cx="8293100" cy="5851477"/>
          </a:xfrm>
          <a:prstGeom prst="rect">
            <a:avLst/>
          </a:prstGeom>
        </p:spPr>
      </p:pic>
    </p:spTree>
    <p:extLst>
      <p:ext uri="{BB962C8B-B14F-4D97-AF65-F5344CB8AC3E}">
        <p14:creationId xmlns:p14="http://schemas.microsoft.com/office/powerpoint/2010/main" val="1717504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0100" y="2613025"/>
            <a:ext cx="10515600" cy="1325563"/>
          </a:xfrm>
        </p:spPr>
        <p:txBody>
          <a:bodyPr/>
          <a:lstStyle/>
          <a:p>
            <a:pPr algn="ctr"/>
            <a:r>
              <a:rPr lang="it-IT" dirty="0"/>
              <a:t>Follow-up</a:t>
            </a:r>
          </a:p>
        </p:txBody>
      </p:sp>
    </p:spTree>
    <p:extLst>
      <p:ext uri="{BB962C8B-B14F-4D97-AF65-F5344CB8AC3E}">
        <p14:creationId xmlns:p14="http://schemas.microsoft.com/office/powerpoint/2010/main" val="1988674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contenuto 2"/>
          <p:cNvSpPr>
            <a:spLocks noGrp="1"/>
          </p:cNvSpPr>
          <p:nvPr>
            <p:ph sz="quarter" idx="1"/>
          </p:nvPr>
        </p:nvSpPr>
        <p:spPr>
          <a:xfrm>
            <a:off x="889000" y="1598613"/>
            <a:ext cx="10464800" cy="5116512"/>
          </a:xfrm>
        </p:spPr>
        <p:txBody>
          <a:bodyPr/>
          <a:lstStyle/>
          <a:p>
            <a:pPr eaLnBrk="1" hangingPunct="1"/>
            <a:r>
              <a:rPr lang="it-IT" altLang="it-IT" dirty="0">
                <a:ea typeface="ＭＳ Ｐゴシック" panose="020B0600070205080204" pitchFamily="34" charset="-128"/>
              </a:rPr>
              <a:t>Dipende dal grado di rischio di recidiva del paziente.</a:t>
            </a:r>
          </a:p>
          <a:p>
            <a:pPr eaLnBrk="1" hangingPunct="1">
              <a:buFont typeface="Wingdings" panose="05000000000000000000" pitchFamily="2" charset="2"/>
              <a:buNone/>
            </a:pPr>
            <a:endParaRPr lang="it-IT" altLang="it-IT" dirty="0">
              <a:ea typeface="ＭＳ Ｐゴシック" panose="020B0600070205080204" pitchFamily="34" charset="-128"/>
            </a:endParaRPr>
          </a:p>
          <a:p>
            <a:pPr eaLnBrk="1" hangingPunct="1"/>
            <a:r>
              <a:rPr lang="it-IT" altLang="it-IT" dirty="0">
                <a:ea typeface="ＭＳ Ｐゴシック" panose="020B0600070205080204" pitchFamily="34" charset="-128"/>
              </a:rPr>
              <a:t>In tutti i soggetti è indicata la valutazione di:</a:t>
            </a:r>
          </a:p>
          <a:p>
            <a:pPr eaLnBrk="1" hangingPunct="1">
              <a:buFont typeface="Wingdings" panose="05000000000000000000" pitchFamily="2" charset="2"/>
              <a:buNone/>
            </a:pPr>
            <a:r>
              <a:rPr lang="it-IT" altLang="it-IT" dirty="0">
                <a:ea typeface="ＭＳ Ｐゴシック" panose="020B0600070205080204" pitchFamily="34" charset="-128"/>
              </a:rPr>
              <a:t>	fT3, fT4, TSH, Tg, </a:t>
            </a:r>
            <a:r>
              <a:rPr lang="it-IT" altLang="it-IT" dirty="0" err="1">
                <a:ea typeface="ＭＳ Ｐゴシック" panose="020B0600070205080204" pitchFamily="34" charset="-128"/>
              </a:rPr>
              <a:t>AbTg</a:t>
            </a:r>
            <a:r>
              <a:rPr lang="it-IT" altLang="it-IT" dirty="0">
                <a:ea typeface="ＭＳ Ｐゴシック" panose="020B0600070205080204" pitchFamily="34" charset="-128"/>
              </a:rPr>
              <a:t> ed ecografia del collo ogni 6 – 12 mesi.</a:t>
            </a:r>
          </a:p>
          <a:p>
            <a:pPr eaLnBrk="1" hangingPunct="1">
              <a:buFont typeface="Wingdings" panose="05000000000000000000" pitchFamily="2" charset="2"/>
              <a:buNone/>
            </a:pPr>
            <a:endParaRPr lang="it-IT" altLang="it-IT" dirty="0">
              <a:ea typeface="ＭＳ Ｐゴシック" panose="020B0600070205080204" pitchFamily="34" charset="-128"/>
            </a:endParaRPr>
          </a:p>
          <a:p>
            <a:pPr eaLnBrk="1" hangingPunct="1"/>
            <a:r>
              <a:rPr lang="it-IT" altLang="it-IT" dirty="0">
                <a:ea typeface="ＭＳ Ｐゴシック" panose="020B0600070205080204" pitchFamily="34" charset="-128"/>
              </a:rPr>
              <a:t>I pazienti con Ab-</a:t>
            </a:r>
            <a:r>
              <a:rPr lang="it-IT" altLang="it-IT" dirty="0" err="1">
                <a:ea typeface="ＭＳ Ｐゴシック" panose="020B0600070205080204" pitchFamily="34" charset="-128"/>
              </a:rPr>
              <a:t>antiTg</a:t>
            </a:r>
            <a:r>
              <a:rPr lang="it-IT" altLang="it-IT" dirty="0">
                <a:ea typeface="ＭＳ Ｐゴシック" panose="020B0600070205080204" pitchFamily="34" charset="-128"/>
              </a:rPr>
              <a:t> dovranno essere seguiti con ecografia e STB-</a:t>
            </a:r>
            <a:r>
              <a:rPr lang="it-IT" altLang="it-IT" baseline="30000" dirty="0">
                <a:ea typeface="ＭＳ Ｐゴシック" panose="020B0600070205080204" pitchFamily="34" charset="-128"/>
              </a:rPr>
              <a:t>131</a:t>
            </a:r>
            <a:r>
              <a:rPr lang="it-IT" altLang="it-IT" dirty="0">
                <a:ea typeface="ＭＳ Ｐゴシック" panose="020B0600070205080204" pitchFamily="34" charset="-128"/>
              </a:rPr>
              <a:t>I.</a:t>
            </a:r>
          </a:p>
        </p:txBody>
      </p:sp>
      <p:sp>
        <p:nvSpPr>
          <p:cNvPr id="5" name="Titolo 4"/>
          <p:cNvSpPr>
            <a:spLocks noGrp="1"/>
          </p:cNvSpPr>
          <p:nvPr>
            <p:ph type="title"/>
          </p:nvPr>
        </p:nvSpPr>
        <p:spPr>
          <a:xfrm>
            <a:off x="1981200" y="488950"/>
            <a:ext cx="7467600" cy="654050"/>
          </a:xfrm>
        </p:spPr>
        <p:txBody>
          <a:bodyPr>
            <a:normAutofit fontScale="90000"/>
          </a:bodyPr>
          <a:lstStyle/>
          <a:p>
            <a:pPr>
              <a:defRPr/>
            </a:pPr>
            <a:r>
              <a:rPr lang="it-IT" b="1" dirty="0">
                <a:solidFill>
                  <a:schemeClr val="accent3">
                    <a:lumMod val="60000"/>
                    <a:lumOff val="40000"/>
                  </a:schemeClr>
                </a:solidFill>
                <a:ea typeface="+mj-ea"/>
              </a:rPr>
              <a:t>Il follow-up</a:t>
            </a:r>
            <a:endParaRPr lang="it-IT" dirty="0">
              <a:ea typeface="+mj-ea"/>
            </a:endParaRPr>
          </a:p>
        </p:txBody>
      </p:sp>
    </p:spTree>
    <p:extLst>
      <p:ext uri="{BB962C8B-B14F-4D97-AF65-F5344CB8AC3E}">
        <p14:creationId xmlns:p14="http://schemas.microsoft.com/office/powerpoint/2010/main" val="31672859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asellaDiTesto 1"/>
          <p:cNvSpPr txBox="1">
            <a:spLocks noChangeArrowheads="1"/>
          </p:cNvSpPr>
          <p:nvPr/>
        </p:nvSpPr>
        <p:spPr bwMode="auto">
          <a:xfrm>
            <a:off x="3167063" y="1190626"/>
            <a:ext cx="5903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a:solidFill>
                  <a:srgbClr val="0070C0"/>
                </a:solidFill>
                <a:latin typeface="Arial" panose="020B0604020202020204" pitchFamily="34" charset="0"/>
              </a:rPr>
              <a:t>Scintigrafia di controllo nel follow up</a:t>
            </a:r>
          </a:p>
        </p:txBody>
      </p:sp>
      <p:sp>
        <p:nvSpPr>
          <p:cNvPr id="38915" name="CasellaDiTesto 2"/>
          <p:cNvSpPr txBox="1">
            <a:spLocks noChangeArrowheads="1"/>
          </p:cNvSpPr>
          <p:nvPr/>
        </p:nvSpPr>
        <p:spPr bwMode="auto">
          <a:xfrm>
            <a:off x="647700" y="2562225"/>
            <a:ext cx="108331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dirty="0">
                <a:solidFill>
                  <a:srgbClr val="0070C0"/>
                </a:solidFill>
                <a:latin typeface="Arial" panose="020B0604020202020204" pitchFamily="34" charset="0"/>
              </a:rPr>
              <a:t>Nel breve termine (6 – 12 mesi)  </a:t>
            </a:r>
          </a:p>
          <a:p>
            <a:pPr eaLnBrk="1" hangingPunct="1">
              <a:spcBef>
                <a:spcPct val="0"/>
              </a:spcBef>
              <a:buFontTx/>
              <a:buNone/>
            </a:pPr>
            <a:r>
              <a:rPr lang="it-IT" altLang="it-IT" sz="2400" dirty="0">
                <a:latin typeface="Arial" panose="020B0604020202020204" pitchFamily="34" charset="0"/>
              </a:rPr>
              <a:t>può essere utile nei casi a rischio alto o intermedio</a:t>
            </a:r>
          </a:p>
          <a:p>
            <a:pPr eaLnBrk="1" hangingPunct="1">
              <a:spcBef>
                <a:spcPct val="0"/>
              </a:spcBef>
              <a:buFontTx/>
              <a:buNone/>
            </a:pPr>
            <a:endParaRPr lang="it-IT" altLang="it-IT" sz="2400" dirty="0">
              <a:latin typeface="Arial" panose="020B0604020202020204" pitchFamily="34" charset="0"/>
            </a:endParaRPr>
          </a:p>
          <a:p>
            <a:pPr eaLnBrk="1" hangingPunct="1">
              <a:spcBef>
                <a:spcPct val="0"/>
              </a:spcBef>
              <a:buFontTx/>
              <a:buNone/>
            </a:pPr>
            <a:r>
              <a:rPr lang="it-IT" altLang="it-IT" sz="2400" dirty="0">
                <a:solidFill>
                  <a:srgbClr val="0070C0"/>
                </a:solidFill>
                <a:latin typeface="Arial" panose="020B0604020202020204" pitchFamily="34" charset="0"/>
              </a:rPr>
              <a:t>Nel lungo periodo </a:t>
            </a:r>
          </a:p>
          <a:p>
            <a:pPr eaLnBrk="1" hangingPunct="1">
              <a:spcBef>
                <a:spcPct val="0"/>
              </a:spcBef>
              <a:buFontTx/>
              <a:buNone/>
            </a:pPr>
            <a:r>
              <a:rPr lang="it-IT" altLang="it-IT" sz="2400" dirty="0">
                <a:latin typeface="Arial" panose="020B0604020202020204" pitchFamily="34" charset="0"/>
              </a:rPr>
              <a:t>in caso di sospetta recidiva</a:t>
            </a:r>
          </a:p>
        </p:txBody>
      </p:sp>
      <p:pic>
        <p:nvPicPr>
          <p:cNvPr id="38916" name="Picture 6" descr="atomin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67938" y="6357939"/>
            <a:ext cx="2857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logoScuro_IOV senza pado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188" y="6143626"/>
            <a:ext cx="46831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026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5" descr="quaglio ct 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000126"/>
            <a:ext cx="20193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Immagine 6" descr="quaglio ct 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4626" y="1000125"/>
            <a:ext cx="255746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Immagine 7" descr="quaglio contr post terapia3s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25" y="3857626"/>
            <a:ext cx="262255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Immagine 9" descr="quaglio contr post terapia3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1" y="1000126"/>
            <a:ext cx="2003425"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ccia circolare a sinistra 10"/>
          <p:cNvSpPr/>
          <p:nvPr/>
        </p:nvSpPr>
        <p:spPr>
          <a:xfrm>
            <a:off x="8167688" y="2143125"/>
            <a:ext cx="785812" cy="31432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solidFill>
            </a:endParaRPr>
          </a:p>
        </p:txBody>
      </p:sp>
      <p:sp>
        <p:nvSpPr>
          <p:cNvPr id="39943" name="CasellaDiTesto 11"/>
          <p:cNvSpPr txBox="1">
            <a:spLocks noChangeArrowheads="1"/>
          </p:cNvSpPr>
          <p:nvPr/>
        </p:nvSpPr>
        <p:spPr bwMode="auto">
          <a:xfrm>
            <a:off x="1952625" y="558800"/>
            <a:ext cx="150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0070C0"/>
                </a:solidFill>
                <a:latin typeface="Arial" panose="020B0604020202020204" pitchFamily="34" charset="0"/>
              </a:rPr>
              <a:t>Dopo terapia</a:t>
            </a:r>
          </a:p>
        </p:txBody>
      </p:sp>
      <p:sp>
        <p:nvSpPr>
          <p:cNvPr id="39944" name="CasellaDiTesto 12"/>
          <p:cNvSpPr txBox="1">
            <a:spLocks noChangeArrowheads="1"/>
          </p:cNvSpPr>
          <p:nvPr/>
        </p:nvSpPr>
        <p:spPr bwMode="auto">
          <a:xfrm>
            <a:off x="4095751" y="558800"/>
            <a:ext cx="117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0070C0"/>
                </a:solidFill>
                <a:latin typeface="Arial" panose="020B0604020202020204" pitchFamily="34" charset="0"/>
              </a:rPr>
              <a:t>Follow up</a:t>
            </a:r>
          </a:p>
        </p:txBody>
      </p:sp>
      <p:sp>
        <p:nvSpPr>
          <p:cNvPr id="39945" name="CasellaDiTesto 13"/>
          <p:cNvSpPr txBox="1">
            <a:spLocks noChangeArrowheads="1"/>
          </p:cNvSpPr>
          <p:nvPr/>
        </p:nvSpPr>
        <p:spPr bwMode="auto">
          <a:xfrm>
            <a:off x="9453564" y="2000251"/>
            <a:ext cx="890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0070C0"/>
                </a:solidFill>
                <a:latin typeface="Arial" panose="020B0604020202020204" pitchFamily="34" charset="0"/>
              </a:rPr>
              <a:t>Dopo</a:t>
            </a:r>
          </a:p>
          <a:p>
            <a:pPr eaLnBrk="1" hangingPunct="1">
              <a:spcBef>
                <a:spcPct val="0"/>
              </a:spcBef>
              <a:buFontTx/>
              <a:buNone/>
            </a:pPr>
            <a:r>
              <a:rPr lang="it-IT" altLang="it-IT" sz="1800">
                <a:solidFill>
                  <a:srgbClr val="0070C0"/>
                </a:solidFill>
                <a:latin typeface="Arial" panose="020B0604020202020204" pitchFamily="34" charset="0"/>
              </a:rPr>
              <a:t>terapia</a:t>
            </a:r>
          </a:p>
        </p:txBody>
      </p:sp>
      <p:sp>
        <p:nvSpPr>
          <p:cNvPr id="39946" name="CasellaDiTesto 14"/>
          <p:cNvSpPr txBox="1">
            <a:spLocks noChangeArrowheads="1"/>
          </p:cNvSpPr>
          <p:nvPr/>
        </p:nvSpPr>
        <p:spPr bwMode="auto">
          <a:xfrm>
            <a:off x="9310689" y="4916489"/>
            <a:ext cx="117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0070C0"/>
                </a:solidFill>
                <a:latin typeface="Arial" panose="020B0604020202020204" pitchFamily="34" charset="0"/>
              </a:rPr>
              <a:t>Follow up</a:t>
            </a:r>
          </a:p>
        </p:txBody>
      </p:sp>
      <p:sp>
        <p:nvSpPr>
          <p:cNvPr id="39947" name="CasellaDiTesto 15"/>
          <p:cNvSpPr txBox="1">
            <a:spLocks noChangeArrowheads="1"/>
          </p:cNvSpPr>
          <p:nvPr/>
        </p:nvSpPr>
        <p:spPr bwMode="auto">
          <a:xfrm>
            <a:off x="6046788" y="273050"/>
            <a:ext cx="354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FF6600"/>
                </a:solidFill>
                <a:latin typeface="Arial" panose="020B0604020202020204" pitchFamily="34" charset="0"/>
              </a:rPr>
              <a:t>Cancro differenziato della tiroide</a:t>
            </a:r>
          </a:p>
        </p:txBody>
      </p:sp>
      <p:pic>
        <p:nvPicPr>
          <p:cNvPr id="39948" name="Picture 6" descr="atomin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167938" y="6357939"/>
            <a:ext cx="2857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4" descr="logoScuro_IOV senza padov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6296026"/>
            <a:ext cx="4683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480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contenuto 2"/>
          <p:cNvSpPr>
            <a:spLocks noGrp="1"/>
          </p:cNvSpPr>
          <p:nvPr>
            <p:ph sz="quarter" idx="1"/>
          </p:nvPr>
        </p:nvSpPr>
        <p:spPr>
          <a:xfrm>
            <a:off x="381000" y="1598613"/>
            <a:ext cx="11404600" cy="3138487"/>
          </a:xfrm>
        </p:spPr>
        <p:txBody>
          <a:bodyPr/>
          <a:lstStyle/>
          <a:p>
            <a:pPr algn="ctr" eaLnBrk="1" hangingPunct="1">
              <a:buFont typeface="Wingdings" panose="05000000000000000000" pitchFamily="2" charset="2"/>
              <a:buNone/>
            </a:pPr>
            <a:r>
              <a:rPr lang="it-IT" altLang="it-IT" b="1" dirty="0">
                <a:solidFill>
                  <a:srgbClr val="FF9933"/>
                </a:solidFill>
                <a:ea typeface="ＭＳ Ｐゴシック" panose="020B0600070205080204" pitchFamily="34" charset="-128"/>
              </a:rPr>
              <a:t>Pazienti a basso rischio non sottoposti ad intervento ablativo della tiroide</a:t>
            </a:r>
          </a:p>
          <a:p>
            <a:pPr eaLnBrk="1" hangingPunct="1"/>
            <a:r>
              <a:rPr lang="it-IT" altLang="it-IT" dirty="0">
                <a:ea typeface="ＭＳ Ｐゴシック" panose="020B0600070205080204" pitchFamily="34" charset="-128"/>
              </a:rPr>
              <a:t>L</a:t>
            </a:r>
            <a:r>
              <a:rPr lang="ja-JP" altLang="it-IT" dirty="0">
                <a:ea typeface="ＭＳ Ｐゴシック" panose="020B0600070205080204" pitchFamily="34" charset="-128"/>
              </a:rPr>
              <a:t>’</a:t>
            </a:r>
            <a:r>
              <a:rPr lang="it-IT" altLang="ja-JP" dirty="0">
                <a:ea typeface="ＭＳ Ｐゴシック" panose="020B0600070205080204" pitchFamily="34" charset="-128"/>
              </a:rPr>
              <a:t>ecografia della regione cervicale anteriore e laterale eseguita semestralmente è la tecnica più efficace</a:t>
            </a:r>
          </a:p>
          <a:p>
            <a:pPr eaLnBrk="1" hangingPunct="1"/>
            <a:r>
              <a:rPr lang="it-IT" altLang="it-IT" dirty="0">
                <a:ea typeface="ＭＳ Ｐゴシック" panose="020B0600070205080204" pitchFamily="34" charset="-128"/>
              </a:rPr>
              <a:t>Il dosaggio della Tg basale seguita dalla valutazione periodica per evidenziare innalzamenti dal basale può essere utile ma non determinante</a:t>
            </a:r>
          </a:p>
        </p:txBody>
      </p:sp>
      <p:sp>
        <p:nvSpPr>
          <p:cNvPr id="5" name="Titolo 4"/>
          <p:cNvSpPr>
            <a:spLocks noGrp="1"/>
          </p:cNvSpPr>
          <p:nvPr>
            <p:ph type="title"/>
          </p:nvPr>
        </p:nvSpPr>
        <p:spPr>
          <a:xfrm>
            <a:off x="1981200" y="488950"/>
            <a:ext cx="7467600" cy="654050"/>
          </a:xfrm>
        </p:spPr>
        <p:txBody>
          <a:bodyPr>
            <a:normAutofit fontScale="90000"/>
          </a:bodyPr>
          <a:lstStyle/>
          <a:p>
            <a:pPr>
              <a:defRPr/>
            </a:pPr>
            <a:r>
              <a:rPr lang="it-IT" b="1" dirty="0">
                <a:solidFill>
                  <a:schemeClr val="accent3">
                    <a:lumMod val="60000"/>
                    <a:lumOff val="40000"/>
                  </a:schemeClr>
                </a:solidFill>
                <a:ea typeface="+mj-ea"/>
              </a:rPr>
              <a:t>Il follow-up</a:t>
            </a:r>
            <a:endParaRPr lang="it-IT" dirty="0">
              <a:ea typeface="+mj-ea"/>
            </a:endParaRPr>
          </a:p>
        </p:txBody>
      </p:sp>
    </p:spTree>
    <p:extLst>
      <p:ext uri="{BB962C8B-B14F-4D97-AF65-F5344CB8AC3E}">
        <p14:creationId xmlns:p14="http://schemas.microsoft.com/office/powerpoint/2010/main" val="27346116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contenuto 2"/>
          <p:cNvSpPr>
            <a:spLocks noGrp="1"/>
          </p:cNvSpPr>
          <p:nvPr>
            <p:ph sz="quarter" idx="1"/>
          </p:nvPr>
        </p:nvSpPr>
        <p:spPr>
          <a:xfrm>
            <a:off x="406400" y="1598613"/>
            <a:ext cx="11277600" cy="5116512"/>
          </a:xfrm>
        </p:spPr>
        <p:txBody>
          <a:bodyPr>
            <a:normAutofit/>
          </a:bodyPr>
          <a:lstStyle/>
          <a:p>
            <a:pPr algn="ctr" eaLnBrk="1" hangingPunct="1">
              <a:buFont typeface="Wingdings" panose="05000000000000000000" pitchFamily="2" charset="2"/>
              <a:buNone/>
            </a:pPr>
            <a:r>
              <a:rPr lang="it-IT" altLang="it-IT" b="1" dirty="0">
                <a:solidFill>
                  <a:srgbClr val="FF9933"/>
                </a:solidFill>
                <a:ea typeface="ＭＳ Ｐゴシック" panose="020B0600070205080204" pitchFamily="34" charset="-128"/>
              </a:rPr>
              <a:t>Pazienti a medio/alto rischio sottoposti a trattamento ablativo</a:t>
            </a:r>
          </a:p>
          <a:p>
            <a:pPr eaLnBrk="1" hangingPunct="1"/>
            <a:r>
              <a:rPr lang="it-IT" altLang="it-IT" dirty="0">
                <a:ea typeface="ＭＳ Ｐゴシック" panose="020B0600070205080204" pitchFamily="34" charset="-128"/>
              </a:rPr>
              <a:t>A 12 mesi dalla dimostrazione della completa ablazione del tessuto tiroideo si esegue un</a:t>
            </a:r>
            <a:r>
              <a:rPr lang="ja-JP" altLang="it-IT" dirty="0">
                <a:ea typeface="ＭＳ Ｐゴシック" panose="020B0600070205080204" pitchFamily="34" charset="-128"/>
              </a:rPr>
              <a:t>’</a:t>
            </a:r>
            <a:r>
              <a:rPr lang="it-IT" altLang="ja-JP" dirty="0">
                <a:ea typeface="ＭＳ Ｐゴシック" panose="020B0600070205080204" pitchFamily="34" charset="-128"/>
              </a:rPr>
              <a:t>ecografia cervicale ed il dosaggio della Tg (dopo stimolazione ipofisaria).</a:t>
            </a:r>
          </a:p>
          <a:p>
            <a:pPr eaLnBrk="1" hangingPunct="1"/>
            <a:r>
              <a:rPr lang="it-IT" altLang="it-IT" dirty="0">
                <a:ea typeface="ＭＳ Ｐゴシック" panose="020B0600070205080204" pitchFamily="34" charset="-128"/>
              </a:rPr>
              <a:t>Questi esami saranno ripetuti ogni 6-12 mesi</a:t>
            </a:r>
          </a:p>
          <a:p>
            <a:pPr eaLnBrk="1" hangingPunct="1"/>
            <a:r>
              <a:rPr lang="it-IT" altLang="it-IT" dirty="0">
                <a:ea typeface="ＭＳ Ｐゴシック" panose="020B0600070205080204" pitchFamily="34" charset="-128"/>
              </a:rPr>
              <a:t>In questi pazienti il rischio di recidiva è inferiore al 2% ed il semplice dosaggio della Tg e l</a:t>
            </a:r>
            <a:r>
              <a:rPr lang="ja-JP" altLang="it-IT" dirty="0">
                <a:ea typeface="ＭＳ Ｐゴシック" panose="020B0600070205080204" pitchFamily="34" charset="-128"/>
              </a:rPr>
              <a:t>’</a:t>
            </a:r>
            <a:r>
              <a:rPr lang="it-IT" altLang="ja-JP" dirty="0">
                <a:ea typeface="ＭＳ Ｐゴシック" panose="020B0600070205080204" pitchFamily="34" charset="-128"/>
              </a:rPr>
              <a:t>esecuzione </a:t>
            </a:r>
            <a:r>
              <a:rPr lang="it-IT" altLang="ja-JP" dirty="0" err="1">
                <a:ea typeface="ＭＳ Ｐゴシック" panose="020B0600070205080204" pitchFamily="34" charset="-128"/>
              </a:rPr>
              <a:t>dell</a:t>
            </a:r>
            <a:r>
              <a:rPr lang="ja-JP" altLang="it-IT" dirty="0">
                <a:ea typeface="ＭＳ Ｐゴシック" panose="020B0600070205080204" pitchFamily="34" charset="-128"/>
              </a:rPr>
              <a:t>’</a:t>
            </a:r>
            <a:r>
              <a:rPr lang="it-IT" altLang="ja-JP" dirty="0" err="1">
                <a:ea typeface="ＭＳ Ｐゴシック" panose="020B0600070205080204" pitchFamily="34" charset="-128"/>
              </a:rPr>
              <a:t>ecocervicale</a:t>
            </a:r>
            <a:r>
              <a:rPr lang="it-IT" altLang="ja-JP" dirty="0">
                <a:ea typeface="ＭＳ Ｐゴシック" panose="020B0600070205080204" pitchFamily="34" charset="-128"/>
              </a:rPr>
              <a:t> sono sufficienti al follow-up. </a:t>
            </a:r>
          </a:p>
          <a:p>
            <a:pPr eaLnBrk="1" hangingPunct="1"/>
            <a:r>
              <a:rPr lang="it-IT" altLang="it-IT" dirty="0">
                <a:ea typeface="ＭＳ Ｐゴシック" panose="020B0600070205080204" pitchFamily="34" charset="-128"/>
              </a:rPr>
              <a:t>Non è richiesta la STB-</a:t>
            </a:r>
            <a:r>
              <a:rPr lang="it-IT" altLang="it-IT" baseline="30000" dirty="0">
                <a:ea typeface="ＭＳ Ｐゴシック" panose="020B0600070205080204" pitchFamily="34" charset="-128"/>
              </a:rPr>
              <a:t>131</a:t>
            </a:r>
            <a:r>
              <a:rPr lang="it-IT" altLang="it-IT" dirty="0">
                <a:ea typeface="ＭＳ Ｐゴシック" panose="020B0600070205080204" pitchFamily="34" charset="-128"/>
              </a:rPr>
              <a:t>I</a:t>
            </a:r>
          </a:p>
        </p:txBody>
      </p:sp>
      <p:sp>
        <p:nvSpPr>
          <p:cNvPr id="5" name="Titolo 4"/>
          <p:cNvSpPr>
            <a:spLocks noGrp="1"/>
          </p:cNvSpPr>
          <p:nvPr>
            <p:ph type="title"/>
          </p:nvPr>
        </p:nvSpPr>
        <p:spPr>
          <a:xfrm>
            <a:off x="1981200" y="488950"/>
            <a:ext cx="7467600" cy="654050"/>
          </a:xfrm>
        </p:spPr>
        <p:txBody>
          <a:bodyPr>
            <a:normAutofit fontScale="90000"/>
          </a:bodyPr>
          <a:lstStyle/>
          <a:p>
            <a:pPr>
              <a:defRPr/>
            </a:pPr>
            <a:r>
              <a:rPr lang="it-IT" b="1" dirty="0">
                <a:solidFill>
                  <a:schemeClr val="accent3">
                    <a:lumMod val="60000"/>
                    <a:lumOff val="40000"/>
                  </a:schemeClr>
                </a:solidFill>
                <a:ea typeface="+mj-ea"/>
              </a:rPr>
              <a:t>Il follow-up</a:t>
            </a:r>
            <a:endParaRPr lang="it-IT" dirty="0">
              <a:ea typeface="+mj-ea"/>
            </a:endParaRPr>
          </a:p>
        </p:txBody>
      </p:sp>
    </p:spTree>
    <p:extLst>
      <p:ext uri="{BB962C8B-B14F-4D97-AF65-F5344CB8AC3E}">
        <p14:creationId xmlns:p14="http://schemas.microsoft.com/office/powerpoint/2010/main" val="351579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433752" y="3010148"/>
            <a:ext cx="5070232" cy="3289259"/>
          </a:xfrm>
          <a:prstGeom prst="rect">
            <a:avLst/>
          </a:prstGeom>
        </p:spPr>
        <p:txBody>
          <a:bodyPr vert="horz" lIns="91440" tIns="45720" rIns="91440" bIns="45720" numCol="1"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it-IT" sz="6500" dirty="0"/>
              <a:t> </a:t>
            </a:r>
            <a:r>
              <a:rPr lang="it-IT" sz="6500" b="1" dirty="0"/>
              <a:t>Falsi Positivi</a:t>
            </a:r>
            <a:r>
              <a:rPr lang="it-IT" sz="6500" dirty="0"/>
              <a:t>: </a:t>
            </a:r>
          </a:p>
          <a:p>
            <a:pPr algn="just"/>
            <a:r>
              <a:rPr lang="it-IT" sz="4200" dirty="0"/>
              <a:t>Accumulo </a:t>
            </a:r>
            <a:r>
              <a:rPr lang="it-IT" sz="4200" i="1" dirty="0"/>
              <a:t>fisiologico</a:t>
            </a:r>
            <a:r>
              <a:rPr lang="it-IT" sz="4200" dirty="0"/>
              <a:t> (mammario, </a:t>
            </a:r>
            <a:r>
              <a:rPr lang="it-IT" sz="4200" dirty="0" err="1"/>
              <a:t>bloodpool</a:t>
            </a:r>
            <a:r>
              <a:rPr lang="it-IT" sz="4200" dirty="0"/>
              <a:t>, gastrico e colico)</a:t>
            </a:r>
          </a:p>
          <a:p>
            <a:pPr algn="just"/>
            <a:r>
              <a:rPr lang="it-IT" sz="4200" dirty="0"/>
              <a:t>Accumulo </a:t>
            </a:r>
            <a:r>
              <a:rPr lang="it-IT" sz="4200" i="1" dirty="0"/>
              <a:t>patologico</a:t>
            </a:r>
            <a:r>
              <a:rPr lang="it-IT" sz="4200" dirty="0"/>
              <a:t> non correlato alla patologia tiroidea (polmoni, timo, pleura, pericardio, ovaio, </a:t>
            </a:r>
            <a:r>
              <a:rPr lang="it-IT" sz="4200" dirty="0" err="1"/>
              <a:t>sptt</a:t>
            </a:r>
            <a:r>
              <a:rPr lang="it-IT" sz="4200" dirty="0"/>
              <a:t> se infiammazione in corso;  recenti fratture ossee; teratoma ovarico)</a:t>
            </a:r>
          </a:p>
          <a:p>
            <a:pPr algn="just"/>
            <a:r>
              <a:rPr lang="it-IT" sz="4200" i="1" dirty="0"/>
              <a:t>Ritenzione interna </a:t>
            </a:r>
            <a:r>
              <a:rPr lang="it-IT" sz="4200" dirty="0"/>
              <a:t>per secrezioni fisiologiche</a:t>
            </a:r>
            <a:r>
              <a:rPr lang="it-IT" sz="4200" i="1" dirty="0"/>
              <a:t> </a:t>
            </a:r>
            <a:r>
              <a:rPr lang="it-IT" sz="4200" dirty="0"/>
              <a:t>(esofago, trachea)</a:t>
            </a:r>
          </a:p>
          <a:p>
            <a:pPr algn="just"/>
            <a:r>
              <a:rPr lang="it-IT" sz="4200" i="1" dirty="0"/>
              <a:t>Contaminazione</a:t>
            </a:r>
            <a:r>
              <a:rPr lang="it-IT" sz="4200" dirty="0"/>
              <a:t> esterna (cute, capelli, indumenti). </a:t>
            </a:r>
            <a:endParaRPr lang="it-IT" sz="2500" dirty="0"/>
          </a:p>
        </p:txBody>
      </p:sp>
      <p:sp>
        <p:nvSpPr>
          <p:cNvPr id="9" name="Rettangolo 8"/>
          <p:cNvSpPr/>
          <p:nvPr/>
        </p:nvSpPr>
        <p:spPr>
          <a:xfrm>
            <a:off x="3581398" y="2070173"/>
            <a:ext cx="4167555" cy="707886"/>
          </a:xfrm>
          <a:prstGeom prst="rect">
            <a:avLst/>
          </a:prstGeom>
          <a:ln>
            <a:solidFill>
              <a:schemeClr val="tx2">
                <a:lumMod val="40000"/>
                <a:lumOff val="60000"/>
              </a:schemeClr>
            </a:solidFill>
          </a:ln>
        </p:spPr>
        <p:txBody>
          <a:bodyPr wrap="square">
            <a:spAutoFit/>
          </a:bodyPr>
          <a:lstStyle/>
          <a:p>
            <a:r>
              <a:rPr lang="it-IT" sz="4000" b="1" dirty="0"/>
              <a:t>Limiti del 131Iodio </a:t>
            </a:r>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525" y="144853"/>
            <a:ext cx="7687299" cy="1809276"/>
          </a:xfrm>
          <a:prstGeom prst="rect">
            <a:avLst/>
          </a:prstGeom>
        </p:spPr>
      </p:pic>
      <p:sp>
        <p:nvSpPr>
          <p:cNvPr id="12" name="Rettangolo 11"/>
          <p:cNvSpPr/>
          <p:nvPr/>
        </p:nvSpPr>
        <p:spPr>
          <a:xfrm>
            <a:off x="5665176" y="3392894"/>
            <a:ext cx="6096000" cy="1261884"/>
          </a:xfrm>
          <a:prstGeom prst="rect">
            <a:avLst/>
          </a:prstGeom>
        </p:spPr>
        <p:txBody>
          <a:bodyPr>
            <a:spAutoFit/>
          </a:bodyPr>
          <a:lstStyle/>
          <a:p>
            <a:pPr algn="just">
              <a:buFont typeface="Wingdings" panose="05000000000000000000" pitchFamily="2" charset="2"/>
              <a:buChar char="§"/>
            </a:pPr>
            <a:r>
              <a:rPr lang="it-IT" sz="3600" dirty="0"/>
              <a:t> </a:t>
            </a:r>
            <a:r>
              <a:rPr lang="it-IT" sz="3600" b="1" dirty="0"/>
              <a:t>Falsi Negativi: </a:t>
            </a:r>
          </a:p>
          <a:p>
            <a:pPr marL="342900" indent="-342900" algn="just">
              <a:buFont typeface="Arial" panose="020B0604020202020204" pitchFamily="34" charset="0"/>
              <a:buChar char="•"/>
            </a:pPr>
            <a:r>
              <a:rPr lang="it-IT" sz="2000" dirty="0"/>
              <a:t>Per accumulo ridotto di Iodio nella lesione</a:t>
            </a:r>
          </a:p>
          <a:p>
            <a:pPr marL="342900" indent="-342900" algn="just">
              <a:buFont typeface="Arial" panose="020B0604020202020204" pitchFamily="34" charset="0"/>
              <a:buChar char="•"/>
            </a:pPr>
            <a:r>
              <a:rPr lang="it-IT" sz="2000" dirty="0"/>
              <a:t>Per bassa risoluzione dell’</a:t>
            </a:r>
            <a:r>
              <a:rPr lang="it-IT" sz="2000" dirty="0" err="1"/>
              <a:t>imaging</a:t>
            </a:r>
            <a:r>
              <a:rPr lang="it-IT" sz="2000" dirty="0"/>
              <a:t> scintigrafico</a:t>
            </a:r>
          </a:p>
        </p:txBody>
      </p:sp>
      <p:pic>
        <p:nvPicPr>
          <p:cNvPr id="6" name="Picture 4" descr="logoScuro_IOV senza pado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03" y="138661"/>
            <a:ext cx="1111363" cy="123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62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contenuto 2"/>
          <p:cNvSpPr>
            <a:spLocks noGrp="1"/>
          </p:cNvSpPr>
          <p:nvPr>
            <p:ph sz="quarter" idx="1"/>
          </p:nvPr>
        </p:nvSpPr>
        <p:spPr>
          <a:xfrm>
            <a:off x="482600" y="1598613"/>
            <a:ext cx="11417300" cy="5116512"/>
          </a:xfrm>
        </p:spPr>
        <p:txBody>
          <a:bodyPr/>
          <a:lstStyle/>
          <a:p>
            <a:pPr algn="ctr" eaLnBrk="1" hangingPunct="1">
              <a:buFont typeface="Wingdings" panose="05000000000000000000" pitchFamily="2" charset="2"/>
              <a:buNone/>
            </a:pPr>
            <a:r>
              <a:rPr lang="it-IT" altLang="it-IT" b="1" dirty="0">
                <a:solidFill>
                  <a:srgbClr val="FF9933"/>
                </a:solidFill>
                <a:ea typeface="ＭＳ Ｐゴシック" panose="020B0600070205080204" pitchFamily="34" charset="-128"/>
              </a:rPr>
              <a:t>Pazienti a medio/alto rischio in cui vi sia persistenza di Tg elevata e tessuto I-captante al primo follow-up</a:t>
            </a:r>
          </a:p>
          <a:p>
            <a:pPr eaLnBrk="1" hangingPunct="1"/>
            <a:r>
              <a:rPr lang="it-IT" altLang="it-IT" dirty="0">
                <a:ea typeface="ＭＳ Ｐゴシック" panose="020B0600070205080204" pitchFamily="34" charset="-128"/>
              </a:rPr>
              <a:t>Radicalizzazione chirurgica e trattamento </a:t>
            </a:r>
            <a:r>
              <a:rPr lang="it-IT" altLang="it-IT" dirty="0" err="1">
                <a:ea typeface="ＭＳ Ｐゴシック" panose="020B0600070205080204" pitchFamily="34" charset="-128"/>
              </a:rPr>
              <a:t>radiometabolico</a:t>
            </a:r>
            <a:endParaRPr lang="it-IT" altLang="it-IT" dirty="0">
              <a:ea typeface="ＭＳ Ｐゴシック" panose="020B0600070205080204" pitchFamily="34" charset="-128"/>
            </a:endParaRPr>
          </a:p>
          <a:p>
            <a:pPr eaLnBrk="1" hangingPunct="1"/>
            <a:r>
              <a:rPr lang="it-IT" altLang="it-IT" dirty="0">
                <a:ea typeface="ＭＳ Ｐゴシック" panose="020B0600070205080204" pitchFamily="34" charset="-128"/>
              </a:rPr>
              <a:t>Nel follow-up oltre al dosaggio della Tg e all’</a:t>
            </a:r>
            <a:r>
              <a:rPr lang="it-IT" altLang="ja-JP" dirty="0">
                <a:ea typeface="ＭＳ Ｐゴシック" panose="020B0600070205080204" pitchFamily="34" charset="-128"/>
              </a:rPr>
              <a:t>esecuzione dell’ecografia cervicale sarà necessario effettuare 2 STB-</a:t>
            </a:r>
            <a:r>
              <a:rPr lang="it-IT" altLang="ja-JP" baseline="30000" dirty="0">
                <a:ea typeface="ＭＳ Ｐゴシック" panose="020B0600070205080204" pitchFamily="34" charset="-128"/>
              </a:rPr>
              <a:t>131</a:t>
            </a:r>
            <a:r>
              <a:rPr lang="it-IT" altLang="ja-JP" dirty="0">
                <a:ea typeface="ＭＳ Ｐゴシック" panose="020B0600070205080204" pitchFamily="34" charset="-128"/>
              </a:rPr>
              <a:t>I nei primi 5 anni per evidenziare eventuali metastasi a distanza</a:t>
            </a:r>
            <a:endParaRPr lang="it-IT" altLang="it-IT" dirty="0">
              <a:ea typeface="ＭＳ Ｐゴシック" panose="020B0600070205080204" pitchFamily="34" charset="-128"/>
            </a:endParaRPr>
          </a:p>
        </p:txBody>
      </p:sp>
      <p:sp>
        <p:nvSpPr>
          <p:cNvPr id="5" name="Titolo 4"/>
          <p:cNvSpPr>
            <a:spLocks noGrp="1"/>
          </p:cNvSpPr>
          <p:nvPr>
            <p:ph type="title"/>
          </p:nvPr>
        </p:nvSpPr>
        <p:spPr>
          <a:xfrm>
            <a:off x="1981200" y="488950"/>
            <a:ext cx="7467600" cy="654050"/>
          </a:xfrm>
        </p:spPr>
        <p:txBody>
          <a:bodyPr>
            <a:normAutofit fontScale="90000"/>
          </a:bodyPr>
          <a:lstStyle/>
          <a:p>
            <a:pPr>
              <a:defRPr/>
            </a:pPr>
            <a:r>
              <a:rPr lang="it-IT" b="1" dirty="0">
                <a:solidFill>
                  <a:schemeClr val="accent3">
                    <a:lumMod val="60000"/>
                    <a:lumOff val="40000"/>
                  </a:schemeClr>
                </a:solidFill>
                <a:ea typeface="+mj-ea"/>
              </a:rPr>
              <a:t>Il follow-up</a:t>
            </a:r>
            <a:endParaRPr lang="it-IT" dirty="0">
              <a:ea typeface="+mj-ea"/>
            </a:endParaRPr>
          </a:p>
        </p:txBody>
      </p:sp>
    </p:spTree>
    <p:extLst>
      <p:ext uri="{BB962C8B-B14F-4D97-AF65-F5344CB8AC3E}">
        <p14:creationId xmlns:p14="http://schemas.microsoft.com/office/powerpoint/2010/main" val="38367884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contenuto 2"/>
          <p:cNvSpPr>
            <a:spLocks noGrp="1"/>
          </p:cNvSpPr>
          <p:nvPr>
            <p:ph sz="quarter" idx="1"/>
          </p:nvPr>
        </p:nvSpPr>
        <p:spPr>
          <a:xfrm>
            <a:off x="698500" y="1598613"/>
            <a:ext cx="11099800" cy="5116512"/>
          </a:xfrm>
        </p:spPr>
        <p:txBody>
          <a:bodyPr/>
          <a:lstStyle/>
          <a:p>
            <a:pPr algn="ctr" eaLnBrk="1" hangingPunct="1">
              <a:buFont typeface="Wingdings" panose="05000000000000000000" pitchFamily="2" charset="2"/>
              <a:buNone/>
            </a:pPr>
            <a:r>
              <a:rPr lang="it-IT" altLang="it-IT" b="1" dirty="0">
                <a:solidFill>
                  <a:srgbClr val="FF9933"/>
                </a:solidFill>
                <a:ea typeface="ＭＳ Ｐゴシック" panose="020B0600070205080204" pitchFamily="34" charset="-128"/>
              </a:rPr>
              <a:t>Pazienti con Tg dosabile in condizioni basali e dopo stimolo</a:t>
            </a:r>
          </a:p>
          <a:p>
            <a:pPr eaLnBrk="1" hangingPunct="1"/>
            <a:r>
              <a:rPr lang="it-IT" altLang="it-IT" dirty="0">
                <a:ea typeface="ＭＳ Ｐゴシック" panose="020B0600070205080204" pitchFamily="34" charset="-128"/>
              </a:rPr>
              <a:t>L</a:t>
            </a:r>
            <a:r>
              <a:rPr lang="ja-JP" altLang="it-IT" dirty="0">
                <a:ea typeface="ＭＳ Ｐゴシック" panose="020B0600070205080204" pitchFamily="34" charset="-128"/>
              </a:rPr>
              <a:t>’</a:t>
            </a:r>
            <a:r>
              <a:rPr lang="it-IT" altLang="ja-JP" dirty="0">
                <a:ea typeface="ＭＳ Ｐゴシック" panose="020B0600070205080204" pitchFamily="34" charset="-128"/>
              </a:rPr>
              <a:t>esecuzione di STB-131I è indispensabile per individuare il tessuto neoplastico e valutarne le caratteristiche funzionali per poter programmare l</a:t>
            </a:r>
            <a:r>
              <a:rPr lang="ja-JP" altLang="it-IT" dirty="0">
                <a:ea typeface="ＭＳ Ｐゴシック" panose="020B0600070205080204" pitchFamily="34" charset="-128"/>
              </a:rPr>
              <a:t>’</a:t>
            </a:r>
            <a:r>
              <a:rPr lang="it-IT" altLang="ja-JP" dirty="0">
                <a:ea typeface="ＭＳ Ｐゴシック" panose="020B0600070205080204" pitchFamily="34" charset="-128"/>
              </a:rPr>
              <a:t>intervento chirurgico o </a:t>
            </a:r>
            <a:r>
              <a:rPr lang="it-IT" altLang="ja-JP" dirty="0" err="1">
                <a:ea typeface="ＭＳ Ｐゴシック" panose="020B0600070205080204" pitchFamily="34" charset="-128"/>
              </a:rPr>
              <a:t>radiometabolico</a:t>
            </a:r>
            <a:endParaRPr lang="it-IT" altLang="ja-JP" dirty="0">
              <a:ea typeface="ＭＳ Ｐゴシック" panose="020B0600070205080204" pitchFamily="34" charset="-128"/>
            </a:endParaRPr>
          </a:p>
          <a:p>
            <a:pPr eaLnBrk="1" hangingPunct="1"/>
            <a:r>
              <a:rPr lang="it-IT" altLang="it-IT" dirty="0">
                <a:ea typeface="ＭＳ Ｐゴシック" panose="020B0600070205080204" pitchFamily="34" charset="-128"/>
              </a:rPr>
              <a:t>RMN, TC ed ecografia saranno utili nella valutazione morfologica e funzionale delle metastasi</a:t>
            </a:r>
          </a:p>
        </p:txBody>
      </p:sp>
      <p:sp>
        <p:nvSpPr>
          <p:cNvPr id="5" name="Titolo 4"/>
          <p:cNvSpPr>
            <a:spLocks noGrp="1"/>
          </p:cNvSpPr>
          <p:nvPr>
            <p:ph type="title"/>
          </p:nvPr>
        </p:nvSpPr>
        <p:spPr>
          <a:xfrm>
            <a:off x="1981200" y="488950"/>
            <a:ext cx="7467600" cy="654050"/>
          </a:xfrm>
        </p:spPr>
        <p:txBody>
          <a:bodyPr>
            <a:normAutofit fontScale="90000"/>
          </a:bodyPr>
          <a:lstStyle/>
          <a:p>
            <a:pPr>
              <a:defRPr/>
            </a:pPr>
            <a:r>
              <a:rPr lang="it-IT" b="1" dirty="0">
                <a:solidFill>
                  <a:schemeClr val="accent3">
                    <a:lumMod val="60000"/>
                    <a:lumOff val="40000"/>
                  </a:schemeClr>
                </a:solidFill>
                <a:ea typeface="+mj-ea"/>
              </a:rPr>
              <a:t>Il follow-up</a:t>
            </a:r>
            <a:endParaRPr lang="it-IT" dirty="0">
              <a:ea typeface="+mj-ea"/>
            </a:endParaRPr>
          </a:p>
        </p:txBody>
      </p:sp>
    </p:spTree>
    <p:extLst>
      <p:ext uri="{BB962C8B-B14F-4D97-AF65-F5344CB8AC3E}">
        <p14:creationId xmlns:p14="http://schemas.microsoft.com/office/powerpoint/2010/main" val="1031054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937" y="1128712"/>
            <a:ext cx="6334125" cy="4600575"/>
          </a:xfrm>
          <a:prstGeom prst="rect">
            <a:avLst/>
          </a:prstGeom>
        </p:spPr>
      </p:pic>
      <p:sp>
        <p:nvSpPr>
          <p:cNvPr id="4" name="CasellaDiTesto 3"/>
          <p:cNvSpPr txBox="1"/>
          <p:nvPr/>
        </p:nvSpPr>
        <p:spPr>
          <a:xfrm>
            <a:off x="365190" y="211668"/>
            <a:ext cx="5127494" cy="369332"/>
          </a:xfrm>
          <a:prstGeom prst="rect">
            <a:avLst/>
          </a:prstGeom>
          <a:noFill/>
        </p:spPr>
        <p:txBody>
          <a:bodyPr wrap="none" rtlCol="0">
            <a:spAutoFit/>
          </a:bodyPr>
          <a:lstStyle/>
          <a:p>
            <a:r>
              <a:rPr lang="it-IT" b="1" dirty="0"/>
              <a:t>131Iodio WB SCAN post-terapia in paziente con DTC</a:t>
            </a:r>
            <a:endParaRPr lang="en-GB" b="1"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654" y="253745"/>
            <a:ext cx="5366576" cy="4426903"/>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78" y="3145536"/>
            <a:ext cx="3913327" cy="3458718"/>
          </a:xfrm>
          <a:prstGeom prst="rect">
            <a:avLst/>
          </a:prstGeom>
        </p:spPr>
      </p:pic>
      <p:sp>
        <p:nvSpPr>
          <p:cNvPr id="8" name="CasellaDiTesto 7"/>
          <p:cNvSpPr txBox="1"/>
          <p:nvPr/>
        </p:nvSpPr>
        <p:spPr>
          <a:xfrm>
            <a:off x="4547616" y="5903451"/>
            <a:ext cx="7600414" cy="646331"/>
          </a:xfrm>
          <a:prstGeom prst="rect">
            <a:avLst/>
          </a:prstGeom>
          <a:noFill/>
        </p:spPr>
        <p:txBody>
          <a:bodyPr wrap="none" rtlCol="0">
            <a:spAutoFit/>
          </a:bodyPr>
          <a:lstStyle/>
          <a:p>
            <a:pPr marL="285750" indent="-285750">
              <a:buFont typeface="Arial" panose="020B0604020202020204" pitchFamily="34" charset="0"/>
              <a:buChar char="•"/>
            </a:pPr>
            <a:r>
              <a:rPr lang="it-IT" dirty="0"/>
              <a:t>SPET/CT permette di localizzare le lesioni captanti al WB SCAN</a:t>
            </a:r>
          </a:p>
          <a:p>
            <a:pPr marL="285750" indent="-285750">
              <a:buFont typeface="Arial" panose="020B0604020202020204" pitchFamily="34" charset="0"/>
              <a:buChar char="•"/>
            </a:pPr>
            <a:r>
              <a:rPr lang="it-IT" dirty="0"/>
              <a:t>Riscontro occasionale di pneumotorace massivo in paziente asintomatico</a:t>
            </a:r>
            <a:endParaRPr lang="en-GB" dirty="0"/>
          </a:p>
        </p:txBody>
      </p:sp>
      <p:sp>
        <p:nvSpPr>
          <p:cNvPr id="9" name="CasellaDiTesto 8"/>
          <p:cNvSpPr txBox="1"/>
          <p:nvPr/>
        </p:nvSpPr>
        <p:spPr>
          <a:xfrm>
            <a:off x="365190" y="544257"/>
            <a:ext cx="5963299" cy="646331"/>
          </a:xfrm>
          <a:prstGeom prst="rect">
            <a:avLst/>
          </a:prstGeom>
          <a:noFill/>
        </p:spPr>
        <p:txBody>
          <a:bodyPr wrap="none" rtlCol="0">
            <a:spAutoFit/>
          </a:bodyPr>
          <a:lstStyle/>
          <a:p>
            <a:r>
              <a:rPr lang="it-IT" dirty="0"/>
              <a:t>Operato (N+ al collo) e trattato con 131Iodio nel 2017. </a:t>
            </a:r>
          </a:p>
          <a:p>
            <a:r>
              <a:rPr lang="it-IT" dirty="0" err="1"/>
              <a:t>Ri</a:t>
            </a:r>
            <a:r>
              <a:rPr lang="it-IT" dirty="0"/>
              <a:t>-trattato con 131Iodio per Tg dosabile ed eco collo negativa. </a:t>
            </a:r>
            <a:endParaRPr lang="en-GB" dirty="0"/>
          </a:p>
        </p:txBody>
      </p:sp>
    </p:spTree>
    <p:extLst>
      <p:ext uri="{BB962C8B-B14F-4D97-AF65-F5344CB8AC3E}">
        <p14:creationId xmlns:p14="http://schemas.microsoft.com/office/powerpoint/2010/main" val="90666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Indicazioni – 131I</a:t>
            </a:r>
          </a:p>
        </p:txBody>
      </p:sp>
      <p:sp>
        <p:nvSpPr>
          <p:cNvPr id="3" name="Segnaposto contenuto 2"/>
          <p:cNvSpPr>
            <a:spLocks noGrp="1"/>
          </p:cNvSpPr>
          <p:nvPr>
            <p:ph idx="1"/>
          </p:nvPr>
        </p:nvSpPr>
        <p:spPr/>
        <p:txBody>
          <a:bodyPr/>
          <a:lstStyle/>
          <a:p>
            <a:r>
              <a:rPr lang="it-IT" dirty="0"/>
              <a:t>Valutazione </a:t>
            </a:r>
            <a:r>
              <a:rPr lang="it-IT" dirty="0" err="1"/>
              <a:t>post-chirurgia</a:t>
            </a:r>
            <a:r>
              <a:rPr lang="it-IT" dirty="0"/>
              <a:t> (diagnostica)</a:t>
            </a:r>
          </a:p>
          <a:p>
            <a:r>
              <a:rPr lang="it-IT" dirty="0"/>
              <a:t>Trattamento ablativo</a:t>
            </a:r>
          </a:p>
          <a:p>
            <a:r>
              <a:rPr lang="it-IT" dirty="0"/>
              <a:t>Valutazione post-terapia ablativa (diagnostica)</a:t>
            </a:r>
          </a:p>
          <a:p>
            <a:r>
              <a:rPr lang="it-IT" dirty="0"/>
              <a:t>Trattamento palliativo/metastasi</a:t>
            </a:r>
          </a:p>
        </p:txBody>
      </p:sp>
    </p:spTree>
    <p:extLst>
      <p:ext uri="{BB962C8B-B14F-4D97-AF65-F5344CB8AC3E}">
        <p14:creationId xmlns:p14="http://schemas.microsoft.com/office/powerpoint/2010/main" val="395651921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1398</Words>
  <Application>Microsoft Office PowerPoint</Application>
  <PresentationFormat>Widescreen</PresentationFormat>
  <Paragraphs>171</Paragraphs>
  <Slides>71</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ArialMT</vt:lpstr>
      <vt:lpstr>Calibri</vt:lpstr>
      <vt:lpstr>Calibri Light</vt:lpstr>
      <vt:lpstr>Wingdings</vt:lpstr>
      <vt:lpstr>Tema di Office</vt:lpstr>
      <vt:lpstr>Tumore differenziato della tiroide e medicina nucleare</vt:lpstr>
      <vt:lpstr>PowerPoint Presentation</vt:lpstr>
      <vt:lpstr>PowerPoint Presentation</vt:lpstr>
      <vt:lpstr>Traccianti iodinati</vt:lpstr>
      <vt:lpstr>PowerPoint Presentation</vt:lpstr>
      <vt:lpstr>131Iodio</vt:lpstr>
      <vt:lpstr>PowerPoint Presentation</vt:lpstr>
      <vt:lpstr>PowerPoint Presentation</vt:lpstr>
      <vt:lpstr>Indicazioni – 131I</vt:lpstr>
      <vt:lpstr>Indicazioni – 131I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Indicazioni – 131I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Tumore metastatico </vt:lpstr>
      <vt:lpstr>PowerPoint Presentation</vt:lpstr>
      <vt:lpstr>PowerPoint Presentation</vt:lpstr>
      <vt:lpstr>PowerPoint Presentation</vt:lpstr>
      <vt:lpstr>PowerPoint Presentation</vt:lpstr>
      <vt:lpstr>FDG PET nel DTC</vt:lpstr>
      <vt:lpstr>PowerPoint Presentation</vt:lpstr>
      <vt:lpstr>PowerPoint Presentation</vt:lpstr>
      <vt:lpstr>Follow-up</vt:lpstr>
      <vt:lpstr>Il follow-up</vt:lpstr>
      <vt:lpstr>PowerPoint Presentation</vt:lpstr>
      <vt:lpstr>PowerPoint Presentation</vt:lpstr>
      <vt:lpstr>Il follow-up</vt:lpstr>
      <vt:lpstr>Il follow-up</vt:lpstr>
      <vt:lpstr>Il follow-up</vt:lpstr>
      <vt:lpstr>Il follow-up</vt:lpstr>
    </vt:vector>
  </TitlesOfParts>
  <Company>Istituto Oncologico Veneto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Laura Evangelista</dc:creator>
  <cp:lastModifiedBy>Laura Evangelista</cp:lastModifiedBy>
  <cp:revision>63</cp:revision>
  <dcterms:created xsi:type="dcterms:W3CDTF">2019-07-15T05:39:07Z</dcterms:created>
  <dcterms:modified xsi:type="dcterms:W3CDTF">2020-12-10T12:47:57Z</dcterms:modified>
</cp:coreProperties>
</file>