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4" r:id="rId4"/>
    <p:sldId id="259" r:id="rId5"/>
    <p:sldId id="258" r:id="rId6"/>
    <p:sldId id="260" r:id="rId7"/>
    <p:sldId id="322" r:id="rId8"/>
    <p:sldId id="316" r:id="rId9"/>
    <p:sldId id="276" r:id="rId10"/>
    <p:sldId id="277" r:id="rId11"/>
    <p:sldId id="327" r:id="rId12"/>
    <p:sldId id="328" r:id="rId13"/>
    <p:sldId id="329" r:id="rId14"/>
    <p:sldId id="280" r:id="rId15"/>
    <p:sldId id="281" r:id="rId16"/>
    <p:sldId id="310" r:id="rId17"/>
    <p:sldId id="334" r:id="rId18"/>
    <p:sldId id="323" r:id="rId19"/>
    <p:sldId id="282" r:id="rId20"/>
    <p:sldId id="325" r:id="rId21"/>
    <p:sldId id="317" r:id="rId22"/>
    <p:sldId id="283" r:id="rId23"/>
    <p:sldId id="335" r:id="rId24"/>
    <p:sldId id="311" r:id="rId25"/>
    <p:sldId id="336" r:id="rId26"/>
    <p:sldId id="261" r:id="rId27"/>
    <p:sldId id="262" r:id="rId28"/>
    <p:sldId id="272" r:id="rId29"/>
    <p:sldId id="271" r:id="rId30"/>
    <p:sldId id="263" r:id="rId31"/>
    <p:sldId id="324" r:id="rId32"/>
    <p:sldId id="264" r:id="rId33"/>
    <p:sldId id="319" r:id="rId34"/>
    <p:sldId id="320" r:id="rId35"/>
    <p:sldId id="337" r:id="rId36"/>
    <p:sldId id="346" r:id="rId37"/>
    <p:sldId id="347" r:id="rId38"/>
    <p:sldId id="278" r:id="rId39"/>
    <p:sldId id="341" r:id="rId40"/>
    <p:sldId id="342" r:id="rId41"/>
    <p:sldId id="343" r:id="rId42"/>
    <p:sldId id="340" r:id="rId43"/>
    <p:sldId id="344" r:id="rId44"/>
    <p:sldId id="330" r:id="rId45"/>
    <p:sldId id="331" r:id="rId46"/>
    <p:sldId id="332" r:id="rId47"/>
    <p:sldId id="321" r:id="rId48"/>
    <p:sldId id="326" r:id="rId4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65" d="100"/>
          <a:sy n="65" d="100"/>
        </p:scale>
        <p:origin x="650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71654-BDFD-4A4F-93E2-5647F32AF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F7E4C0-F1DA-4CD8-A6C7-CDC2A18249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FD46D-6D15-49E1-A474-233E61DD8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D6047-2D3D-42D2-AD64-91FD130A4FA1}" type="datetimeFigureOut">
              <a:rPr lang="it-IT" smtClean="0"/>
              <a:t>27/04/2022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B37BF-0C69-4DF4-AD43-0DBF8713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27F1B4-1D35-412D-98E1-B0F200561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6F369-D3F0-43D9-8974-6008500AD99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5654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FB36A-D89F-4D2B-A47D-088963688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2F52DD-CFD8-4F8D-BD64-0EFF326C6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34E5E-BEEF-447F-810A-1477B94CE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D6047-2D3D-42D2-AD64-91FD130A4FA1}" type="datetimeFigureOut">
              <a:rPr lang="it-IT" smtClean="0"/>
              <a:t>27/04/2022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A78C0-734D-4248-AEDA-915AA579C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31294-74FE-4ED3-A5F7-3C049B0A6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6F369-D3F0-43D9-8974-6008500AD99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4265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5DD8BA-59A0-4AD9-8E91-D1AFDA976E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2ECC8-F015-4D8E-B290-CE21045600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F0D4-E1F8-4FA7-B081-F73C6947F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D6047-2D3D-42D2-AD64-91FD130A4FA1}" type="datetimeFigureOut">
              <a:rPr lang="it-IT" smtClean="0"/>
              <a:t>27/04/2022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C0F7EF-2DB0-4849-9880-CFB0E277C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4A4C15-A5F5-4206-B9C4-678435A2B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6F369-D3F0-43D9-8974-6008500AD99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1259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18129-0048-480A-9A9F-A6E942FB2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33A2D-8875-488E-9D6E-2E0C54716F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A22561-30B8-4C15-8B62-79E7D5378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D6047-2D3D-42D2-AD64-91FD130A4FA1}" type="datetimeFigureOut">
              <a:rPr lang="it-IT" smtClean="0"/>
              <a:t>27/04/2022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6A04ED-0527-4A60-8378-BD1D7C6FF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EFABE-1DC6-4234-BBCF-EEB6EA0E9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6F369-D3F0-43D9-8974-6008500AD99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5689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E8906-30EE-4E19-9DA6-52F98C5F2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FD6B41-7BA3-4435-B54C-461556271C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910D10-9FF5-405E-BE97-72BA843D3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D6047-2D3D-42D2-AD64-91FD130A4FA1}" type="datetimeFigureOut">
              <a:rPr lang="it-IT" smtClean="0"/>
              <a:t>27/04/2022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E01A6-385A-4625-84DF-7EDAFBBA3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01D69-01EC-4F12-A243-D5BB48F3D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6F369-D3F0-43D9-8974-6008500AD99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2866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1B5C4-E5E9-4514-B51E-9E73DE884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7142A-2022-4417-ABF8-37DE2095FC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0E6820-7C0F-41E6-9CDC-D42235CE1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FE577-48D6-4BB3-B722-C0D1210FB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D6047-2D3D-42D2-AD64-91FD130A4FA1}" type="datetimeFigureOut">
              <a:rPr lang="it-IT" smtClean="0"/>
              <a:t>27/04/2022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56B806-B380-49E7-B757-5A6BD9091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248523-B827-469B-9A05-B9E66880E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6F369-D3F0-43D9-8974-6008500AD99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2210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6E2D8-C1A2-4127-8B09-9121D05F0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776DF2-74D4-4362-8DFD-66F4505BF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593327-6D9E-48B3-9A61-368B5CAC6D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F69EA5-285D-40A2-9D46-8E3FCE2002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278E92-6AD4-4672-A626-46F8AEA68C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9C58E-C5F8-4721-AB2A-3CD72EF39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D6047-2D3D-42D2-AD64-91FD130A4FA1}" type="datetimeFigureOut">
              <a:rPr lang="it-IT" smtClean="0"/>
              <a:t>27/04/2022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560D35-DB28-4D9E-B5E7-9B7060E0D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C7CAC2-41B0-4BCA-B661-B87CD5037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6F369-D3F0-43D9-8974-6008500AD99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6077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7FDBA-6B5F-467A-8EBB-412391E63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9F72F8-BA57-4F69-AE79-233BE566A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D6047-2D3D-42D2-AD64-91FD130A4FA1}" type="datetimeFigureOut">
              <a:rPr lang="it-IT" smtClean="0"/>
              <a:t>27/04/2022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188C5B-1041-4AB5-A1A9-7207606C2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7D323D-84AD-4953-B759-11A45F929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6F369-D3F0-43D9-8974-6008500AD99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4294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61D662-3532-46B4-A68B-A057D0E96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D6047-2D3D-42D2-AD64-91FD130A4FA1}" type="datetimeFigureOut">
              <a:rPr lang="it-IT" smtClean="0"/>
              <a:t>27/04/2022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3DA3A8-4E92-49CC-8CA7-D797D93CC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294B69-BA4E-42A7-AD88-36CA7A0D1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6F369-D3F0-43D9-8974-6008500AD99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3326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FEDF7-4670-4573-B079-5343D62AB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01C77-89FF-4069-AE73-E245290F5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90CDB2-9161-4D36-A1F3-7023D89CBE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6A3DAF-FE55-4122-AF52-59B1CAF1F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D6047-2D3D-42D2-AD64-91FD130A4FA1}" type="datetimeFigureOut">
              <a:rPr lang="it-IT" smtClean="0"/>
              <a:t>27/04/2022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07C051-13CB-4DDA-9E60-4D86B1DA9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AAB770-50EE-478F-ADA2-EA1785796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6F369-D3F0-43D9-8974-6008500AD99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1488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4D291-6DEA-416A-9164-B129E192E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D07744-03D8-48FA-A6D7-D5749FC2BC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1C988F-568D-419C-9F74-C49E70128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404B54-F376-4918-8930-D6E4C58F3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D6047-2D3D-42D2-AD64-91FD130A4FA1}" type="datetimeFigureOut">
              <a:rPr lang="it-IT" smtClean="0"/>
              <a:t>27/04/2022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AAF3AC-3A15-4181-9A8B-6A003F5D9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349D05-155C-4F99-9D5B-A15345CC9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6F369-D3F0-43D9-8974-6008500AD99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4402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20A321-C722-4CD9-8161-310E7D7D4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435250-7434-4BE6-B0B5-EEBAA3A12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FDC10-CEC9-4567-97F6-5263FCA050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D6047-2D3D-42D2-AD64-91FD130A4FA1}" type="datetimeFigureOut">
              <a:rPr lang="it-IT" smtClean="0"/>
              <a:t>27/04/2022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DC68B-8D3F-4E00-BAEB-E345D491BC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12529-B078-41A3-BF32-26CF5D1C32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6F369-D3F0-43D9-8974-6008500AD99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0945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m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tmp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laura.evangelista@unipd.it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.jpeg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C8E9D-0ED3-4D00-BF2C-F91DEA4F02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Il ruolo della medicina nucleare nel cancro della mammella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4B027C-D29C-44CE-8BD5-D6E1E981A4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79875"/>
            <a:ext cx="9144000" cy="1822694"/>
          </a:xfrm>
        </p:spPr>
        <p:txBody>
          <a:bodyPr>
            <a:normAutofit/>
          </a:bodyPr>
          <a:lstStyle/>
          <a:p>
            <a:r>
              <a:rPr lang="it-IT" sz="3000" dirty="0"/>
              <a:t>Laura Evangelista MD PhD</a:t>
            </a:r>
          </a:p>
          <a:p>
            <a:r>
              <a:rPr lang="it-IT" dirty="0"/>
              <a:t>Medicina Nucleare, Dipartimento di Medicina (DIMED), </a:t>
            </a:r>
          </a:p>
          <a:p>
            <a:r>
              <a:rPr lang="it-IT" dirty="0"/>
              <a:t>Università di Padova</a:t>
            </a:r>
          </a:p>
          <a:p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3D0004-ACFE-4FE5-95D9-CF33A29853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8" y="5878512"/>
            <a:ext cx="924247" cy="93712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933F111-F847-41FB-926B-CFA3952CFD90}"/>
              </a:ext>
            </a:extLst>
          </p:cNvPr>
          <p:cNvCxnSpPr/>
          <p:nvPr/>
        </p:nvCxnSpPr>
        <p:spPr>
          <a:xfrm>
            <a:off x="978875" y="6740769"/>
            <a:ext cx="112131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823EC67-6B25-4AB2-A4A8-5CE3FEE332A8}"/>
              </a:ext>
            </a:extLst>
          </p:cNvPr>
          <p:cNvSpPr txBox="1"/>
          <p:nvPr/>
        </p:nvSpPr>
        <p:spPr>
          <a:xfrm>
            <a:off x="978875" y="6453531"/>
            <a:ext cx="4737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/>
              <a:t>Il ruolo della medicina nucleare nel cancro della mammella, 21/04/2022</a:t>
            </a:r>
          </a:p>
        </p:txBody>
      </p:sp>
    </p:spTree>
    <p:extLst>
      <p:ext uri="{BB962C8B-B14F-4D97-AF65-F5344CB8AC3E}">
        <p14:creationId xmlns:p14="http://schemas.microsoft.com/office/powerpoint/2010/main" val="557361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/>
              <a:t>Tasso di +</a:t>
            </a:r>
            <a:r>
              <a:rPr lang="it-IT" sz="3600" dirty="0" err="1"/>
              <a:t>tà</a:t>
            </a:r>
            <a:r>
              <a:rPr lang="it-IT" sz="3600" dirty="0"/>
              <a:t> nei linfonodi ascellari ed imaging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2D0B615-3A24-491F-A4EC-D14CB83DDB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658915"/>
              </p:ext>
            </p:extLst>
          </p:nvPr>
        </p:nvGraphicFramePr>
        <p:xfrm>
          <a:off x="943708" y="1919288"/>
          <a:ext cx="10410092" cy="32505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2523">
                  <a:extLst>
                    <a:ext uri="{9D8B030D-6E8A-4147-A177-3AD203B41FA5}">
                      <a16:colId xmlns:a16="http://schemas.microsoft.com/office/drawing/2014/main" val="3020960107"/>
                    </a:ext>
                  </a:extLst>
                </a:gridCol>
                <a:gridCol w="2602523">
                  <a:extLst>
                    <a:ext uri="{9D8B030D-6E8A-4147-A177-3AD203B41FA5}">
                      <a16:colId xmlns:a16="http://schemas.microsoft.com/office/drawing/2014/main" val="3205755191"/>
                    </a:ext>
                  </a:extLst>
                </a:gridCol>
                <a:gridCol w="2602523">
                  <a:extLst>
                    <a:ext uri="{9D8B030D-6E8A-4147-A177-3AD203B41FA5}">
                      <a16:colId xmlns:a16="http://schemas.microsoft.com/office/drawing/2014/main" val="3806108139"/>
                    </a:ext>
                  </a:extLst>
                </a:gridCol>
                <a:gridCol w="2602523">
                  <a:extLst>
                    <a:ext uri="{9D8B030D-6E8A-4147-A177-3AD203B41FA5}">
                      <a16:colId xmlns:a16="http://schemas.microsoft.com/office/drawing/2014/main" val="3040742640"/>
                    </a:ext>
                  </a:extLst>
                </a:gridCol>
              </a:tblGrid>
              <a:tr h="596214">
                <a:tc>
                  <a:txBody>
                    <a:bodyPr/>
                    <a:lstStyle/>
                    <a:p>
                      <a:r>
                        <a:rPr lang="it-IT" sz="2000" dirty="0"/>
                        <a:t>Dimensioni 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err="1"/>
                        <a:t>Probab</a:t>
                      </a:r>
                      <a:r>
                        <a:rPr lang="it-IT" sz="2000" dirty="0"/>
                        <a:t>. N+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err="1"/>
                        <a:t>Linf</a:t>
                      </a:r>
                      <a:r>
                        <a:rPr lang="it-IT" sz="2000" dirty="0"/>
                        <a:t>. sentinella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FDG PET/CT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0114618"/>
                  </a:ext>
                </a:extLst>
              </a:tr>
              <a:tr h="596214">
                <a:tc>
                  <a:txBody>
                    <a:bodyPr/>
                    <a:lstStyle/>
                    <a:p>
                      <a:r>
                        <a:rPr lang="it-IT" sz="2000" dirty="0"/>
                        <a:t>cT1-cT2 (</a:t>
                      </a:r>
                      <a:r>
                        <a:rPr lang="it-IT" sz="2000" dirty="0" err="1"/>
                        <a:t>unifocale</a:t>
                      </a:r>
                      <a:r>
                        <a:rPr lang="it-IT" sz="20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35-49%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8625948"/>
                  </a:ext>
                </a:extLst>
              </a:tr>
              <a:tr h="10290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dirty="0"/>
                        <a:t>cT1-cT2 (multifocale)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48-67%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SI (</a:t>
                      </a:r>
                      <a:r>
                        <a:rPr lang="it-IT" sz="2000" dirty="0" err="1"/>
                        <a:t>sens</a:t>
                      </a:r>
                      <a:r>
                        <a:rPr lang="it-IT" sz="2000" dirty="0"/>
                        <a:t>. 94%)*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Non noto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3876328"/>
                  </a:ext>
                </a:extLst>
              </a:tr>
              <a:tr h="1029081">
                <a:tc>
                  <a:txBody>
                    <a:bodyPr/>
                    <a:lstStyle/>
                    <a:p>
                      <a:r>
                        <a:rPr lang="it-IT" sz="2000" dirty="0"/>
                        <a:t>cT3-cT4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75%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SI (anche prima di NAC**)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Appropriato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237227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90ADD11-F2CD-423A-A807-CFBC401E8EBC}"/>
              </a:ext>
            </a:extLst>
          </p:cNvPr>
          <p:cNvSpPr txBox="1"/>
          <p:nvPr/>
        </p:nvSpPr>
        <p:spPr>
          <a:xfrm>
            <a:off x="3572607" y="5213812"/>
            <a:ext cx="63363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/>
              <a:t>*Moody et al, 2012; **SENTINA trial Lancet, 2013)</a:t>
            </a:r>
            <a:endParaRPr lang="it-IT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2A065C-A3A7-4406-BF87-C043757AB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8" y="5878512"/>
            <a:ext cx="924247" cy="93712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C881A88-118E-4331-A003-B51A350F4049}"/>
              </a:ext>
            </a:extLst>
          </p:cNvPr>
          <p:cNvCxnSpPr/>
          <p:nvPr/>
        </p:nvCxnSpPr>
        <p:spPr>
          <a:xfrm>
            <a:off x="978875" y="6740769"/>
            <a:ext cx="112131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D941086-BAE0-4787-9834-B6E184F3FAC1}"/>
              </a:ext>
            </a:extLst>
          </p:cNvPr>
          <p:cNvSpPr txBox="1"/>
          <p:nvPr/>
        </p:nvSpPr>
        <p:spPr>
          <a:xfrm>
            <a:off x="978875" y="6453531"/>
            <a:ext cx="4737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/>
              <a:t>Il ruolo della medicina nucleare nel cancro della mammella, 21/04/2022</a:t>
            </a:r>
          </a:p>
        </p:txBody>
      </p:sp>
    </p:spTree>
    <p:extLst>
      <p:ext uri="{BB962C8B-B14F-4D97-AF65-F5344CB8AC3E}">
        <p14:creationId xmlns:p14="http://schemas.microsoft.com/office/powerpoint/2010/main" val="1202938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990600" y="3276600"/>
            <a:ext cx="6400800" cy="457200"/>
          </a:xfrm>
        </p:spPr>
        <p:txBody>
          <a:bodyPr>
            <a:noAutofit/>
          </a:bodyPr>
          <a:lstStyle/>
          <a:p>
            <a:r>
              <a:rPr lang="it-IT" sz="2800" dirty="0" err="1"/>
              <a:t>Axillary</a:t>
            </a:r>
            <a:r>
              <a:rPr lang="it-IT" sz="2800" dirty="0"/>
              <a:t> </a:t>
            </a:r>
            <a:r>
              <a:rPr lang="it-IT" sz="2800" dirty="0" err="1"/>
              <a:t>staging</a:t>
            </a:r>
            <a:r>
              <a:rPr lang="it-IT" sz="2800" dirty="0"/>
              <a:t>-PET 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2590800" y="228600"/>
          <a:ext cx="7116920" cy="640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67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5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57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87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60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79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016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86657">
                <a:tc>
                  <a:txBody>
                    <a:bodyPr/>
                    <a:lstStyle/>
                    <a:p>
                      <a:r>
                        <a:rPr lang="it-IT" sz="1400" dirty="0" err="1"/>
                        <a:t>Study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/>
                        <a:t>year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N </a:t>
                      </a:r>
                      <a:r>
                        <a:rPr lang="it-IT" sz="1400" dirty="0" err="1"/>
                        <a:t>pts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/>
                        <a:t>Sensitivity</a:t>
                      </a:r>
                      <a:r>
                        <a:rPr lang="it-IT" sz="1400" dirty="0"/>
                        <a:t>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/>
                        <a:t>Specificity</a:t>
                      </a:r>
                      <a:r>
                        <a:rPr lang="it-IT" sz="1400" dirty="0"/>
                        <a:t>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PPV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NPV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657">
                <a:tc>
                  <a:txBody>
                    <a:bodyPr/>
                    <a:lstStyle/>
                    <a:p>
                      <a:r>
                        <a:rPr lang="it-IT" sz="1400" dirty="0"/>
                        <a:t>Veronesi et 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2006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236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6657">
                <a:tc>
                  <a:txBody>
                    <a:bodyPr/>
                    <a:lstStyle/>
                    <a:p>
                      <a:r>
                        <a:rPr lang="it-IT" sz="1400" dirty="0" err="1"/>
                        <a:t>Gil</a:t>
                      </a:r>
                      <a:r>
                        <a:rPr lang="it-IT" sz="1400" dirty="0"/>
                        <a:t>-Rendo</a:t>
                      </a:r>
                      <a:r>
                        <a:rPr lang="it-IT" sz="1400" baseline="0" dirty="0"/>
                        <a:t> et al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2006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245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84.5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98.5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98.4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85.5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6657">
                <a:tc>
                  <a:txBody>
                    <a:bodyPr/>
                    <a:lstStyle/>
                    <a:p>
                      <a:r>
                        <a:rPr lang="it-IT" sz="1400" dirty="0" err="1"/>
                        <a:t>Chung</a:t>
                      </a:r>
                      <a:r>
                        <a:rPr lang="it-IT" sz="1400" dirty="0"/>
                        <a:t> et 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2006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6657">
                <a:tc>
                  <a:txBody>
                    <a:bodyPr/>
                    <a:lstStyle/>
                    <a:p>
                      <a:r>
                        <a:rPr lang="it-IT" sz="1400" dirty="0"/>
                        <a:t>Kumar et 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2005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6657">
                <a:tc>
                  <a:txBody>
                    <a:bodyPr/>
                    <a:lstStyle/>
                    <a:p>
                      <a:r>
                        <a:rPr lang="it-IT" sz="1400" dirty="0" err="1"/>
                        <a:t>Zornoza</a:t>
                      </a:r>
                      <a:r>
                        <a:rPr lang="it-IT" sz="1400" baseline="0" dirty="0"/>
                        <a:t> et al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2004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6657">
                <a:tc>
                  <a:txBody>
                    <a:bodyPr/>
                    <a:lstStyle/>
                    <a:p>
                      <a:r>
                        <a:rPr lang="it-IT" sz="1400" dirty="0" err="1"/>
                        <a:t>Lovrics</a:t>
                      </a:r>
                      <a:r>
                        <a:rPr lang="it-IT" sz="1400" dirty="0"/>
                        <a:t> et 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2004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6657">
                <a:tc>
                  <a:txBody>
                    <a:bodyPr/>
                    <a:lstStyle/>
                    <a:p>
                      <a:r>
                        <a:rPr lang="it-IT" sz="1400" dirty="0" err="1"/>
                        <a:t>Fehr</a:t>
                      </a:r>
                      <a:r>
                        <a:rPr lang="it-IT" sz="1400" dirty="0"/>
                        <a:t> et 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2004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6657">
                <a:tc>
                  <a:txBody>
                    <a:bodyPr/>
                    <a:lstStyle/>
                    <a:p>
                      <a:r>
                        <a:rPr lang="it-IT" sz="1400" dirty="0" err="1"/>
                        <a:t>Wahl</a:t>
                      </a:r>
                      <a:r>
                        <a:rPr lang="it-IT" sz="1400" dirty="0"/>
                        <a:t> et 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2004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360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6657">
                <a:tc>
                  <a:txBody>
                    <a:bodyPr/>
                    <a:lstStyle/>
                    <a:p>
                      <a:r>
                        <a:rPr lang="it-IT" sz="1400" dirty="0" err="1"/>
                        <a:t>Barranger</a:t>
                      </a:r>
                      <a:r>
                        <a:rPr lang="it-IT" sz="1400" dirty="0"/>
                        <a:t> et 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2003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6657">
                <a:tc>
                  <a:txBody>
                    <a:bodyPr/>
                    <a:lstStyle/>
                    <a:p>
                      <a:r>
                        <a:rPr lang="it-IT" sz="1400" dirty="0"/>
                        <a:t>Van </a:t>
                      </a:r>
                      <a:r>
                        <a:rPr lang="it-IT" sz="1400" dirty="0" err="1"/>
                        <a:t>der</a:t>
                      </a:r>
                      <a:r>
                        <a:rPr lang="it-IT" sz="1400" dirty="0"/>
                        <a:t> </a:t>
                      </a:r>
                      <a:r>
                        <a:rPr lang="it-IT" sz="1400" dirty="0" err="1"/>
                        <a:t>Hoeven</a:t>
                      </a:r>
                      <a:r>
                        <a:rPr lang="it-IT" sz="1400" dirty="0"/>
                        <a:t> et 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2002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6657">
                <a:tc>
                  <a:txBody>
                    <a:bodyPr/>
                    <a:lstStyle/>
                    <a:p>
                      <a:r>
                        <a:rPr lang="it-IT" sz="1400" dirty="0" err="1"/>
                        <a:t>Guller</a:t>
                      </a:r>
                      <a:r>
                        <a:rPr lang="it-IT" sz="1400" dirty="0"/>
                        <a:t> et 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2002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6657">
                <a:tc>
                  <a:txBody>
                    <a:bodyPr/>
                    <a:lstStyle/>
                    <a:p>
                      <a:r>
                        <a:rPr lang="it-IT" sz="1400" dirty="0" err="1"/>
                        <a:t>Kelemen</a:t>
                      </a:r>
                      <a:r>
                        <a:rPr lang="it-IT" sz="1400" dirty="0"/>
                        <a:t> et 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2002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6657">
                <a:tc>
                  <a:txBody>
                    <a:bodyPr/>
                    <a:lstStyle/>
                    <a:p>
                      <a:r>
                        <a:rPr lang="it-IT" sz="1400" dirty="0"/>
                        <a:t>Yang et 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2001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6657">
                <a:tc>
                  <a:txBody>
                    <a:bodyPr/>
                    <a:lstStyle/>
                    <a:p>
                      <a:r>
                        <a:rPr lang="it-IT" sz="1400" dirty="0" err="1"/>
                        <a:t>Schirmeister</a:t>
                      </a:r>
                      <a:r>
                        <a:rPr lang="it-IT" sz="1400" dirty="0"/>
                        <a:t> et 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2001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117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6657">
                <a:tc>
                  <a:txBody>
                    <a:bodyPr/>
                    <a:lstStyle/>
                    <a:p>
                      <a:r>
                        <a:rPr lang="it-IT" sz="1400" dirty="0"/>
                        <a:t>Greco et 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2001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167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6657">
                <a:tc>
                  <a:txBody>
                    <a:bodyPr/>
                    <a:lstStyle/>
                    <a:p>
                      <a:r>
                        <a:rPr lang="it-IT" sz="1400" dirty="0" err="1"/>
                        <a:t>Yutani</a:t>
                      </a:r>
                      <a:r>
                        <a:rPr lang="it-IT" sz="1400" dirty="0"/>
                        <a:t> et 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6657">
                <a:tc>
                  <a:txBody>
                    <a:bodyPr/>
                    <a:lstStyle/>
                    <a:p>
                      <a:r>
                        <a:rPr lang="it-IT" sz="1400" dirty="0"/>
                        <a:t>Crippa et 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1998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86657">
                <a:tc>
                  <a:txBody>
                    <a:bodyPr/>
                    <a:lstStyle/>
                    <a:p>
                      <a:r>
                        <a:rPr lang="it-IT" sz="1400" dirty="0" err="1"/>
                        <a:t>Noh</a:t>
                      </a:r>
                      <a:r>
                        <a:rPr lang="it-IT" sz="1400" dirty="0"/>
                        <a:t> et 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1998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86657">
                <a:tc>
                  <a:txBody>
                    <a:bodyPr/>
                    <a:lstStyle/>
                    <a:p>
                      <a:r>
                        <a:rPr lang="it-IT" sz="1400" dirty="0"/>
                        <a:t>Smith et 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1998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86657">
                <a:tc>
                  <a:txBody>
                    <a:bodyPr/>
                    <a:lstStyle/>
                    <a:p>
                      <a:r>
                        <a:rPr lang="it-IT" sz="1400" dirty="0"/>
                        <a:t>Crippa et</a:t>
                      </a:r>
                      <a:r>
                        <a:rPr lang="it-IT" sz="1400" baseline="0" dirty="0"/>
                        <a:t> al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1997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5918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1752600" y="1188721"/>
          <a:ext cx="8763000" cy="50596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1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5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57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56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56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48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81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5078">
                <a:tc>
                  <a:txBody>
                    <a:bodyPr/>
                    <a:lstStyle/>
                    <a:p>
                      <a:r>
                        <a:rPr lang="it-IT" sz="1400" dirty="0" err="1"/>
                        <a:t>Study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/>
                        <a:t>year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N </a:t>
                      </a:r>
                      <a:r>
                        <a:rPr lang="it-IT" sz="1400" dirty="0" err="1"/>
                        <a:t>pts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/>
                        <a:t>Sensitivity</a:t>
                      </a:r>
                      <a:r>
                        <a:rPr lang="it-IT" sz="1400" dirty="0"/>
                        <a:t>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/>
                        <a:t>Specificity</a:t>
                      </a:r>
                      <a:r>
                        <a:rPr lang="it-IT" sz="1400" dirty="0"/>
                        <a:t>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PPV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NPV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4188">
                <a:tc>
                  <a:txBody>
                    <a:bodyPr/>
                    <a:lstStyle/>
                    <a:p>
                      <a:r>
                        <a:rPr lang="it-IT" sz="1400" dirty="0"/>
                        <a:t>Machida et al</a:t>
                      </a:r>
                    </a:p>
                    <a:p>
                      <a:r>
                        <a:rPr lang="it-IT" sz="1400" dirty="0"/>
                        <a:t>   </a:t>
                      </a:r>
                      <a:r>
                        <a:rPr lang="it-IT" sz="1400" dirty="0" err="1"/>
                        <a:t>Without</a:t>
                      </a:r>
                      <a:r>
                        <a:rPr lang="it-IT" sz="1400" dirty="0"/>
                        <a:t> NAC</a:t>
                      </a:r>
                    </a:p>
                    <a:p>
                      <a:r>
                        <a:rPr lang="it-IT" sz="1400" dirty="0"/>
                        <a:t>   With NAC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2013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318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40.8</a:t>
                      </a:r>
                    </a:p>
                    <a:p>
                      <a:pPr algn="ctr"/>
                      <a:r>
                        <a:rPr lang="it-IT" sz="1400" b="1" dirty="0"/>
                        <a:t>18.5</a:t>
                      </a:r>
                    </a:p>
                    <a:p>
                      <a:pPr algn="ctr"/>
                      <a:r>
                        <a:rPr lang="it-IT" sz="1400" dirty="0"/>
                        <a:t>68.2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-</a:t>
                      </a:r>
                    </a:p>
                    <a:p>
                      <a:pPr algn="ctr"/>
                      <a:r>
                        <a:rPr lang="it-IT" sz="1400" dirty="0"/>
                        <a:t>97.1</a:t>
                      </a:r>
                    </a:p>
                    <a:p>
                      <a:pPr algn="ctr"/>
                      <a:r>
                        <a:rPr lang="it-IT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400" dirty="0"/>
                    </a:p>
                    <a:p>
                      <a:pPr algn="ctr"/>
                      <a:r>
                        <a:rPr lang="it-IT" sz="1400" dirty="0"/>
                        <a:t>66.7</a:t>
                      </a:r>
                    </a:p>
                    <a:p>
                      <a:pPr algn="ctr"/>
                      <a:r>
                        <a:rPr lang="it-IT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400" dirty="0"/>
                    </a:p>
                    <a:p>
                      <a:pPr algn="ctr"/>
                      <a:r>
                        <a:rPr lang="it-IT" sz="1400" dirty="0"/>
                        <a:t>79.2</a:t>
                      </a:r>
                    </a:p>
                    <a:p>
                      <a:pPr algn="ctr"/>
                      <a:r>
                        <a:rPr lang="it-IT" sz="14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078">
                <a:tc>
                  <a:txBody>
                    <a:bodyPr/>
                    <a:lstStyle/>
                    <a:p>
                      <a:r>
                        <a:rPr lang="it-IT" sz="1400" dirty="0" err="1"/>
                        <a:t>Riegger</a:t>
                      </a:r>
                      <a:r>
                        <a:rPr lang="it-IT" sz="1400" dirty="0"/>
                        <a:t> et 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2012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9633">
                <a:tc>
                  <a:txBody>
                    <a:bodyPr/>
                    <a:lstStyle/>
                    <a:p>
                      <a:r>
                        <a:rPr lang="it-IT" sz="1400" dirty="0" err="1"/>
                        <a:t>Koolen</a:t>
                      </a:r>
                      <a:r>
                        <a:rPr lang="it-IT" sz="1400" dirty="0"/>
                        <a:t> et al (score 2-3 FDG </a:t>
                      </a:r>
                      <a:r>
                        <a:rPr lang="it-IT" sz="1400" dirty="0" err="1"/>
                        <a:t>uptake</a:t>
                      </a:r>
                      <a:r>
                        <a:rPr lang="it-IT" sz="1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2012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311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078">
                <a:tc>
                  <a:txBody>
                    <a:bodyPr/>
                    <a:lstStyle/>
                    <a:p>
                      <a:r>
                        <a:rPr lang="it-IT" sz="1400" dirty="0" err="1"/>
                        <a:t>Choi</a:t>
                      </a:r>
                      <a:r>
                        <a:rPr lang="it-IT" sz="1400" dirty="0"/>
                        <a:t> et 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2011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60.3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84.7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74.6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74.1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078">
                <a:tc>
                  <a:txBody>
                    <a:bodyPr/>
                    <a:lstStyle/>
                    <a:p>
                      <a:r>
                        <a:rPr lang="it-IT" sz="1400" dirty="0" err="1"/>
                        <a:t>Kim</a:t>
                      </a:r>
                      <a:r>
                        <a:rPr lang="it-IT" sz="1400" dirty="0"/>
                        <a:t> et 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2009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137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77.1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92.7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078">
                <a:tc>
                  <a:txBody>
                    <a:bodyPr/>
                    <a:lstStyle/>
                    <a:p>
                      <a:r>
                        <a:rPr lang="it-IT" sz="1400" dirty="0" err="1"/>
                        <a:t>Heusner</a:t>
                      </a:r>
                      <a:r>
                        <a:rPr lang="it-IT" sz="1400" dirty="0"/>
                        <a:t> et 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2009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61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078">
                <a:tc>
                  <a:txBody>
                    <a:bodyPr/>
                    <a:lstStyle/>
                    <a:p>
                      <a:r>
                        <a:rPr lang="it-IT" sz="1400" dirty="0" err="1"/>
                        <a:t>Chae</a:t>
                      </a:r>
                      <a:r>
                        <a:rPr lang="it-IT" sz="1400" dirty="0"/>
                        <a:t> et 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2009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108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5078">
                <a:tc>
                  <a:txBody>
                    <a:bodyPr/>
                    <a:lstStyle/>
                    <a:p>
                      <a:r>
                        <a:rPr lang="it-IT" sz="1400" dirty="0" err="1"/>
                        <a:t>Taira</a:t>
                      </a:r>
                      <a:r>
                        <a:rPr lang="it-IT" sz="1400" dirty="0"/>
                        <a:t> et 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2009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5078">
                <a:tc>
                  <a:txBody>
                    <a:bodyPr/>
                    <a:lstStyle/>
                    <a:p>
                      <a:r>
                        <a:rPr lang="it-IT" sz="1400" dirty="0" err="1"/>
                        <a:t>Fuster</a:t>
                      </a:r>
                      <a:r>
                        <a:rPr lang="it-IT" sz="1400" dirty="0"/>
                        <a:t> et 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2008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5078">
                <a:tc>
                  <a:txBody>
                    <a:bodyPr/>
                    <a:lstStyle/>
                    <a:p>
                      <a:r>
                        <a:rPr lang="it-IT" sz="1400" dirty="0" err="1"/>
                        <a:t>Ueda</a:t>
                      </a:r>
                      <a:r>
                        <a:rPr lang="it-IT" sz="1400" dirty="0"/>
                        <a:t> et 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2008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183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5078">
                <a:tc>
                  <a:txBody>
                    <a:bodyPr/>
                    <a:lstStyle/>
                    <a:p>
                      <a:r>
                        <a:rPr lang="it-IT" sz="1400" dirty="0"/>
                        <a:t>Yang et 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2008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/>
                        <a:t>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5078">
                <a:tc>
                  <a:txBody>
                    <a:bodyPr/>
                    <a:lstStyle/>
                    <a:p>
                      <a:r>
                        <a:rPr lang="it-IT" sz="1400" dirty="0"/>
                        <a:t>Veronesi et 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2007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236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1981200" y="304800"/>
            <a:ext cx="8229600" cy="685800"/>
          </a:xfrm>
        </p:spPr>
        <p:txBody>
          <a:bodyPr>
            <a:noAutofit/>
          </a:bodyPr>
          <a:lstStyle/>
          <a:p>
            <a:r>
              <a:rPr lang="it-IT" sz="3200" dirty="0" err="1"/>
              <a:t>Axillary</a:t>
            </a:r>
            <a:r>
              <a:rPr lang="it-IT" sz="3200" dirty="0"/>
              <a:t> </a:t>
            </a:r>
            <a:r>
              <a:rPr lang="it-IT" sz="3200" dirty="0" err="1"/>
              <a:t>staging</a:t>
            </a:r>
            <a:r>
              <a:rPr lang="it-IT" sz="3200" dirty="0"/>
              <a:t>-PET </a:t>
            </a:r>
          </a:p>
        </p:txBody>
      </p:sp>
    </p:spTree>
    <p:extLst>
      <p:ext uri="{BB962C8B-B14F-4D97-AF65-F5344CB8AC3E}">
        <p14:creationId xmlns:p14="http://schemas.microsoft.com/office/powerpoint/2010/main" val="3902814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48399" y="609600"/>
            <a:ext cx="4343400" cy="1143000"/>
          </a:xfrm>
        </p:spPr>
        <p:txBody>
          <a:bodyPr>
            <a:noAutofit/>
          </a:bodyPr>
          <a:lstStyle/>
          <a:p>
            <a:pPr algn="just"/>
            <a:r>
              <a:rPr lang="it-IT" sz="2000" b="1" dirty="0"/>
              <a:t>The use of FDG-PET in </a:t>
            </a:r>
            <a:r>
              <a:rPr lang="it-IT" sz="2000" b="1" dirty="0" err="1"/>
              <a:t>assessing</a:t>
            </a:r>
            <a:r>
              <a:rPr lang="it-IT" sz="2000" b="1" dirty="0"/>
              <a:t> </a:t>
            </a:r>
            <a:r>
              <a:rPr lang="it-IT" sz="2000" b="1" dirty="0" err="1"/>
              <a:t>axillary</a:t>
            </a:r>
            <a:r>
              <a:rPr lang="it-IT" sz="2000" b="1" dirty="0"/>
              <a:t> </a:t>
            </a:r>
            <a:r>
              <a:rPr lang="it-IT" sz="2000" b="1" dirty="0" err="1"/>
              <a:t>lymph</a:t>
            </a:r>
            <a:r>
              <a:rPr lang="it-IT" sz="2000" b="1" dirty="0"/>
              <a:t> </a:t>
            </a:r>
            <a:r>
              <a:rPr lang="it-IT" sz="2000" b="1" dirty="0" err="1"/>
              <a:t>node</a:t>
            </a:r>
            <a:r>
              <a:rPr lang="it-IT" sz="2000" b="1" dirty="0"/>
              <a:t> status in </a:t>
            </a:r>
            <a:r>
              <a:rPr lang="it-IT" sz="2000" b="1" dirty="0" err="1"/>
              <a:t>breast</a:t>
            </a:r>
            <a:r>
              <a:rPr lang="it-IT" sz="2000" b="1" dirty="0"/>
              <a:t> </a:t>
            </a:r>
            <a:r>
              <a:rPr lang="it-IT" sz="2000" b="1" dirty="0" err="1"/>
              <a:t>cancer</a:t>
            </a:r>
            <a:r>
              <a:rPr lang="it-IT" sz="2000" b="1" dirty="0"/>
              <a:t>: a </a:t>
            </a:r>
            <a:r>
              <a:rPr lang="it-IT" sz="2000" b="1" dirty="0" err="1"/>
              <a:t>systemic</a:t>
            </a:r>
            <a:r>
              <a:rPr lang="it-IT" sz="2000" b="1" dirty="0"/>
              <a:t> </a:t>
            </a:r>
            <a:r>
              <a:rPr lang="it-IT" sz="2000" b="1" dirty="0" err="1"/>
              <a:t>review</a:t>
            </a:r>
            <a:r>
              <a:rPr lang="it-IT" sz="2000" b="1" dirty="0"/>
              <a:t> and meta-</a:t>
            </a:r>
            <a:r>
              <a:rPr lang="it-IT" sz="2000" b="1" dirty="0" err="1"/>
              <a:t>analysis</a:t>
            </a:r>
            <a:r>
              <a:rPr lang="it-IT" sz="2000" b="1" dirty="0"/>
              <a:t> of the </a:t>
            </a:r>
            <a:r>
              <a:rPr lang="it-IT" sz="2000" b="1" dirty="0" err="1"/>
              <a:t>literature</a:t>
            </a:r>
            <a:br>
              <a:rPr lang="it-IT" sz="2000" b="1" dirty="0"/>
            </a:br>
            <a:r>
              <a:rPr lang="it-IT" sz="1400" dirty="0" err="1"/>
              <a:t>Peare</a:t>
            </a:r>
            <a:r>
              <a:rPr lang="it-IT" sz="1400" dirty="0"/>
              <a:t> R, Staff RT, </a:t>
            </a:r>
            <a:r>
              <a:rPr lang="it-IT" sz="1400" dirty="0" err="1"/>
              <a:t>Heys</a:t>
            </a:r>
            <a:r>
              <a:rPr lang="it-IT" sz="1400" dirty="0"/>
              <a:t> SD. </a:t>
            </a:r>
            <a:r>
              <a:rPr lang="it-IT" sz="1400" dirty="0" err="1"/>
              <a:t>Breast</a:t>
            </a:r>
            <a:r>
              <a:rPr lang="it-IT" sz="1400" dirty="0"/>
              <a:t> </a:t>
            </a:r>
            <a:r>
              <a:rPr lang="it-IT" sz="1400" dirty="0" err="1"/>
              <a:t>Cancer</a:t>
            </a:r>
            <a:r>
              <a:rPr lang="it-IT" sz="1400" dirty="0"/>
              <a:t> Res </a:t>
            </a:r>
            <a:r>
              <a:rPr lang="it-IT" sz="1400" dirty="0" err="1"/>
              <a:t>Treat</a:t>
            </a:r>
            <a:r>
              <a:rPr lang="it-IT" sz="1400" dirty="0"/>
              <a:t> 2010; 123:281-90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72201" y="2255838"/>
            <a:ext cx="4419599" cy="19351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600" dirty="0"/>
              <a:t>2.460 patients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600" dirty="0"/>
              <a:t>Rate of TP=703/1042=67.4%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600" dirty="0"/>
              <a:t>Rate of TN= 1.288/1418=90.8%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600" dirty="0">
                <a:solidFill>
                  <a:srgbClr val="FF0000"/>
                </a:solidFill>
              </a:rPr>
              <a:t>Pooled sensitivity: 67.5%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600" dirty="0">
                <a:solidFill>
                  <a:srgbClr val="FF0000"/>
                </a:solidFill>
              </a:rPr>
              <a:t>Pooled specificity: 90.8%</a:t>
            </a:r>
          </a:p>
        </p:txBody>
      </p:sp>
      <p:sp>
        <p:nvSpPr>
          <p:cNvPr id="5" name="Rettangolo 4"/>
          <p:cNvSpPr/>
          <p:nvPr/>
        </p:nvSpPr>
        <p:spPr>
          <a:xfrm>
            <a:off x="1600201" y="4338698"/>
            <a:ext cx="899159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dirty="0"/>
              <a:t>A false negative result generally represents a very small number of lymph node metastases, with a very limited invasion of lymphatic structures. </a:t>
            </a:r>
          </a:p>
          <a:p>
            <a:pPr algn="ctr">
              <a:spcAft>
                <a:spcPts val="1200"/>
              </a:spcAft>
            </a:pPr>
            <a:r>
              <a:rPr lang="en-US" dirty="0"/>
              <a:t>A node-positive PET scan has high specificity and PPV for axillary staging and indicates a higher disease spread to this region.</a:t>
            </a:r>
          </a:p>
          <a:p>
            <a:pPr algn="ctr">
              <a:spcAft>
                <a:spcPts val="1200"/>
              </a:spcAft>
            </a:pPr>
            <a:r>
              <a:rPr lang="en-US" dirty="0"/>
              <a:t>ALND could be proposed in PET node-positive patients, while SNBL actually remains the best staging procedure in PET node-negative cases. </a:t>
            </a: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1600200" y="914400"/>
            <a:ext cx="441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it-IT" sz="2000" b="1" dirty="0" err="1"/>
              <a:t>Radioguided</a:t>
            </a:r>
            <a:r>
              <a:rPr lang="it-IT" sz="2000" b="1" dirty="0"/>
              <a:t> </a:t>
            </a:r>
            <a:r>
              <a:rPr lang="it-IT" sz="2000" b="1" dirty="0" err="1"/>
              <a:t>sentinel</a:t>
            </a:r>
            <a:r>
              <a:rPr lang="it-IT" sz="2000" b="1" dirty="0"/>
              <a:t> </a:t>
            </a:r>
            <a:r>
              <a:rPr lang="it-IT" sz="2000" b="1" dirty="0" err="1"/>
              <a:t>lymph</a:t>
            </a:r>
            <a:r>
              <a:rPr lang="it-IT" sz="2000" b="1" dirty="0"/>
              <a:t> </a:t>
            </a:r>
            <a:r>
              <a:rPr lang="it-IT" sz="2000" b="1" dirty="0" err="1"/>
              <a:t>node</a:t>
            </a:r>
            <a:r>
              <a:rPr lang="it-IT" sz="2000" b="1" dirty="0"/>
              <a:t> </a:t>
            </a:r>
            <a:r>
              <a:rPr lang="it-IT" sz="2000" b="1" dirty="0" err="1"/>
              <a:t>biopsy</a:t>
            </a:r>
            <a:r>
              <a:rPr lang="it-IT" sz="2000" b="1" dirty="0"/>
              <a:t> in </a:t>
            </a:r>
            <a:r>
              <a:rPr lang="it-IT" sz="2000" b="1" dirty="0" err="1"/>
              <a:t>breast</a:t>
            </a:r>
            <a:r>
              <a:rPr lang="it-IT" sz="2000" b="1" dirty="0"/>
              <a:t> </a:t>
            </a:r>
            <a:r>
              <a:rPr lang="it-IT" sz="2000" b="1" dirty="0" err="1"/>
              <a:t>cancer</a:t>
            </a:r>
            <a:r>
              <a:rPr lang="it-IT" sz="2000" b="1" dirty="0"/>
              <a:t> </a:t>
            </a:r>
            <a:r>
              <a:rPr lang="it-IT" sz="2000" b="1" dirty="0" err="1"/>
              <a:t>surgery</a:t>
            </a:r>
            <a:endParaRPr lang="it-IT" sz="2000" b="1" dirty="0"/>
          </a:p>
          <a:p>
            <a:pPr algn="just"/>
            <a:r>
              <a:rPr lang="it-IT" sz="1400" dirty="0"/>
              <a:t>Mariani G, Moresco L; Viale G, et al. J </a:t>
            </a:r>
            <a:r>
              <a:rPr lang="it-IT" sz="1400" dirty="0" err="1"/>
              <a:t>Nucl</a:t>
            </a:r>
            <a:r>
              <a:rPr lang="it-IT" sz="1400" dirty="0"/>
              <a:t> </a:t>
            </a:r>
            <a:r>
              <a:rPr lang="it-IT" sz="1400" dirty="0" err="1"/>
              <a:t>Med</a:t>
            </a:r>
            <a:r>
              <a:rPr lang="it-IT" sz="1400" dirty="0"/>
              <a:t> 2001; 42: 1198-215</a:t>
            </a:r>
            <a:endParaRPr lang="it-IT" sz="1400" b="1" dirty="0"/>
          </a:p>
        </p:txBody>
      </p:sp>
      <p:sp>
        <p:nvSpPr>
          <p:cNvPr id="7" name="Segnaposto contenuto 2"/>
          <p:cNvSpPr txBox="1">
            <a:spLocks/>
          </p:cNvSpPr>
          <p:nvPr/>
        </p:nvSpPr>
        <p:spPr>
          <a:xfrm>
            <a:off x="1600201" y="2255838"/>
            <a:ext cx="4419599" cy="1935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600" dirty="0"/>
              <a:t>&gt;100 patients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600" dirty="0">
                <a:solidFill>
                  <a:srgbClr val="FF0000"/>
                </a:solidFill>
              </a:rPr>
              <a:t>Pooled sensitivity: 94-97%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600" dirty="0">
                <a:solidFill>
                  <a:srgbClr val="FF0000"/>
                </a:solidFill>
              </a:rPr>
              <a:t>Pooled specificity:  85%</a:t>
            </a:r>
          </a:p>
        </p:txBody>
      </p:sp>
      <p:sp>
        <p:nvSpPr>
          <p:cNvPr id="8" name="Rettangolo 7"/>
          <p:cNvSpPr/>
          <p:nvPr/>
        </p:nvSpPr>
        <p:spPr>
          <a:xfrm>
            <a:off x="6172200" y="304800"/>
            <a:ext cx="4419600" cy="403860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1600200" y="304800"/>
            <a:ext cx="4419600" cy="403860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8152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269631"/>
            <a:ext cx="11195538" cy="838200"/>
          </a:xfrm>
        </p:spPr>
        <p:txBody>
          <a:bodyPr>
            <a:normAutofit/>
          </a:bodyPr>
          <a:lstStyle/>
          <a:p>
            <a:r>
              <a:rPr lang="it-IT" sz="3600" dirty="0"/>
              <a:t>Linfonodi della catena mammaria interna ed imaging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2720994"/>
              </p:ext>
            </p:extLst>
          </p:nvPr>
        </p:nvGraphicFramePr>
        <p:xfrm>
          <a:off x="838200" y="1249680"/>
          <a:ext cx="10462846" cy="43363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23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19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18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27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88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316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133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20821">
                <a:tc>
                  <a:txBody>
                    <a:bodyPr/>
                    <a:lstStyle/>
                    <a:p>
                      <a:r>
                        <a:rPr lang="it-IT" dirty="0" err="1"/>
                        <a:t>Article</a:t>
                      </a:r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Year</a:t>
                      </a:r>
                      <a:r>
                        <a:rPr lang="it-IT" dirty="0"/>
                        <a:t> of pub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N </a:t>
                      </a:r>
                    </a:p>
                    <a:p>
                      <a:pPr algn="ctr"/>
                      <a:r>
                        <a:rPr lang="it-IT" dirty="0"/>
                        <a:t>of </a:t>
                      </a:r>
                      <a:r>
                        <a:rPr lang="it-IT" dirty="0" err="1"/>
                        <a:t>pts</a:t>
                      </a:r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Reference</a:t>
                      </a:r>
                      <a:r>
                        <a:rPr lang="it-IT" baseline="0" dirty="0"/>
                        <a:t> standard</a:t>
                      </a:r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Rate of</a:t>
                      </a:r>
                      <a:r>
                        <a:rPr lang="it-IT" baseline="0" dirty="0"/>
                        <a:t> </a:t>
                      </a:r>
                    </a:p>
                    <a:p>
                      <a:pPr algn="ctr"/>
                      <a:r>
                        <a:rPr lang="it-IT" baseline="0" dirty="0"/>
                        <a:t>IM-positive </a:t>
                      </a:r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/>
                        <a:t>sensitivity</a:t>
                      </a:r>
                      <a:endParaRPr lang="it-IT" dirty="0"/>
                    </a:p>
                    <a:p>
                      <a:pPr algn="ctr"/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/>
                        <a:t>specificity</a:t>
                      </a:r>
                      <a:endParaRPr lang="it-IT" dirty="0"/>
                    </a:p>
                    <a:p>
                      <a:pPr algn="ctr"/>
                      <a:endParaRPr lang="it-IT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618">
                <a:tc>
                  <a:txBody>
                    <a:bodyPr/>
                    <a:lstStyle/>
                    <a:p>
                      <a:r>
                        <a:rPr lang="it-IT" dirty="0" err="1"/>
                        <a:t>Wang</a:t>
                      </a:r>
                      <a:r>
                        <a:rPr lang="it-IT" dirty="0"/>
                        <a:t> et 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2013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FNAB and </a:t>
                      </a:r>
                      <a:r>
                        <a:rPr lang="it-IT" dirty="0" err="1"/>
                        <a:t>histology</a:t>
                      </a:r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25%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618">
                <a:tc>
                  <a:txBody>
                    <a:bodyPr/>
                    <a:lstStyle/>
                    <a:p>
                      <a:r>
                        <a:rPr lang="it-IT" dirty="0" err="1"/>
                        <a:t>Koolen</a:t>
                      </a:r>
                      <a:r>
                        <a:rPr lang="it-IT" dirty="0"/>
                        <a:t> et 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2012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9744">
                <a:tc>
                  <a:txBody>
                    <a:bodyPr/>
                    <a:lstStyle/>
                    <a:p>
                      <a:r>
                        <a:rPr lang="it-IT" dirty="0" err="1"/>
                        <a:t>Segaert</a:t>
                      </a:r>
                      <a:r>
                        <a:rPr lang="it-IT" dirty="0"/>
                        <a:t> et al</a:t>
                      </a:r>
                    </a:p>
                    <a:p>
                      <a:r>
                        <a:rPr lang="it-IT" dirty="0"/>
                        <a:t>   PET</a:t>
                      </a:r>
                    </a:p>
                    <a:p>
                      <a:r>
                        <a:rPr lang="it-IT" dirty="0"/>
                        <a:t>   PET/CT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Imaging</a:t>
                      </a:r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  <a:p>
                      <a:pPr algn="ctr"/>
                      <a:r>
                        <a:rPr lang="it-IT" dirty="0"/>
                        <a:t>86%</a:t>
                      </a:r>
                    </a:p>
                    <a:p>
                      <a:pPr algn="ctr"/>
                      <a:r>
                        <a:rPr lang="it-IT" b="1" dirty="0"/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  <a:p>
                      <a:pPr algn="ctr"/>
                      <a:r>
                        <a:rPr lang="it-IT" dirty="0"/>
                        <a:t>-</a:t>
                      </a:r>
                    </a:p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0821">
                <a:tc>
                  <a:txBody>
                    <a:bodyPr/>
                    <a:lstStyle/>
                    <a:p>
                      <a:r>
                        <a:rPr lang="it-IT" dirty="0" err="1"/>
                        <a:t>Bellon</a:t>
                      </a:r>
                      <a:r>
                        <a:rPr lang="it-IT" dirty="0"/>
                        <a:t> et 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2004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Imaging</a:t>
                      </a:r>
                      <a:r>
                        <a:rPr lang="it-IT" dirty="0"/>
                        <a:t> and </a:t>
                      </a:r>
                      <a:r>
                        <a:rPr lang="it-IT" dirty="0" err="1"/>
                        <a:t>clinical</a:t>
                      </a:r>
                      <a:r>
                        <a:rPr lang="it-IT" dirty="0"/>
                        <a:t> pattern of </a:t>
                      </a:r>
                      <a:r>
                        <a:rPr lang="it-IT" dirty="0" err="1"/>
                        <a:t>failure</a:t>
                      </a:r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9744">
                <a:tc>
                  <a:txBody>
                    <a:bodyPr/>
                    <a:lstStyle/>
                    <a:p>
                      <a:r>
                        <a:rPr lang="it-IT" dirty="0" err="1"/>
                        <a:t>Eubank</a:t>
                      </a:r>
                      <a:r>
                        <a:rPr lang="it-IT" dirty="0"/>
                        <a:t> et al*</a:t>
                      </a:r>
                    </a:p>
                    <a:p>
                      <a:r>
                        <a:rPr lang="it-IT" dirty="0"/>
                        <a:t>   PET</a:t>
                      </a:r>
                    </a:p>
                    <a:p>
                      <a:r>
                        <a:rPr lang="it-IT" dirty="0"/>
                        <a:t>   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2001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Histopathology</a:t>
                      </a:r>
                      <a:r>
                        <a:rPr lang="it-IT" dirty="0"/>
                        <a:t> and </a:t>
                      </a:r>
                      <a:r>
                        <a:rPr lang="it-IT" dirty="0" err="1"/>
                        <a:t>imaging</a:t>
                      </a:r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  <a:p>
                      <a:pPr algn="ctr"/>
                      <a:r>
                        <a:rPr lang="it-IT" dirty="0"/>
                        <a:t>85%</a:t>
                      </a:r>
                    </a:p>
                    <a:p>
                      <a:pPr algn="ctr"/>
                      <a:r>
                        <a:rPr lang="it-IT" b="1" dirty="0"/>
                        <a:t>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  <a:p>
                      <a:pPr algn="ctr"/>
                      <a:r>
                        <a:rPr lang="it-IT" dirty="0"/>
                        <a:t>90%</a:t>
                      </a:r>
                    </a:p>
                    <a:p>
                      <a:pPr algn="ctr"/>
                      <a:r>
                        <a:rPr lang="it-IT" dirty="0"/>
                        <a:t>85%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4418200" y="5943600"/>
            <a:ext cx="3506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* </a:t>
            </a:r>
            <a:r>
              <a:rPr lang="it-IT" sz="1600" dirty="0" err="1"/>
              <a:t>mediastinal</a:t>
            </a:r>
            <a:r>
              <a:rPr lang="it-IT" sz="1600" dirty="0"/>
              <a:t> and IM </a:t>
            </a:r>
            <a:r>
              <a:rPr lang="it-IT" sz="1600" dirty="0" err="1"/>
              <a:t>node</a:t>
            </a:r>
            <a:r>
              <a:rPr lang="it-IT" sz="1600" dirty="0"/>
              <a:t> </a:t>
            </a:r>
            <a:r>
              <a:rPr lang="it-IT" sz="1600" dirty="0" err="1"/>
              <a:t>metastases</a:t>
            </a:r>
            <a:endParaRPr lang="it-IT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004870-CE94-4CC7-82E2-3E1895887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8" y="5878512"/>
            <a:ext cx="924247" cy="93712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1A02D66-5890-4082-9E00-D175389B1C20}"/>
              </a:ext>
            </a:extLst>
          </p:cNvPr>
          <p:cNvCxnSpPr/>
          <p:nvPr/>
        </p:nvCxnSpPr>
        <p:spPr>
          <a:xfrm>
            <a:off x="978875" y="6740769"/>
            <a:ext cx="112131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5A56E43-9AF0-4DC5-BD05-911E41CA23E2}"/>
              </a:ext>
            </a:extLst>
          </p:cNvPr>
          <p:cNvSpPr txBox="1"/>
          <p:nvPr/>
        </p:nvSpPr>
        <p:spPr>
          <a:xfrm>
            <a:off x="978875" y="6453531"/>
            <a:ext cx="4737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/>
              <a:t>Il ruolo della medicina nucleare nel cancro della mammella, 21/04/2022</a:t>
            </a:r>
          </a:p>
        </p:txBody>
      </p:sp>
    </p:spTree>
    <p:extLst>
      <p:ext uri="{BB962C8B-B14F-4D97-AF65-F5344CB8AC3E}">
        <p14:creationId xmlns:p14="http://schemas.microsoft.com/office/powerpoint/2010/main" val="2909462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/>
              <a:t>Linfonodi infra e </a:t>
            </a:r>
            <a:r>
              <a:rPr lang="it-IT" sz="3600" dirty="0" err="1"/>
              <a:t>sovraclavicolari</a:t>
            </a:r>
            <a:r>
              <a:rPr lang="it-IT" sz="3600" dirty="0"/>
              <a:t> ed imaging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8539900"/>
              </p:ext>
            </p:extLst>
          </p:nvPr>
        </p:nvGraphicFramePr>
        <p:xfrm>
          <a:off x="967153" y="1992924"/>
          <a:ext cx="10480299" cy="3733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2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5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80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73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977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80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309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98851">
                <a:tc>
                  <a:txBody>
                    <a:bodyPr/>
                    <a:lstStyle/>
                    <a:p>
                      <a:r>
                        <a:rPr lang="it-IT" dirty="0"/>
                        <a:t>Author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Year</a:t>
                      </a:r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N of </a:t>
                      </a:r>
                      <a:r>
                        <a:rPr lang="it-IT" dirty="0" err="1"/>
                        <a:t>pts</a:t>
                      </a:r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Standard</a:t>
                      </a:r>
                      <a:r>
                        <a:rPr lang="it-IT" baseline="0" dirty="0"/>
                        <a:t> of </a:t>
                      </a:r>
                      <a:r>
                        <a:rPr lang="it-IT" baseline="0" dirty="0" err="1"/>
                        <a:t>ref</a:t>
                      </a:r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Detection</a:t>
                      </a:r>
                      <a:r>
                        <a:rPr lang="it-IT" dirty="0"/>
                        <a:t> 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Sensitivity</a:t>
                      </a:r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Specificity</a:t>
                      </a:r>
                      <a:endParaRPr lang="it-IT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699">
                <a:tc>
                  <a:txBody>
                    <a:bodyPr/>
                    <a:lstStyle/>
                    <a:p>
                      <a:r>
                        <a:rPr lang="it-IT" dirty="0" err="1"/>
                        <a:t>Koolen</a:t>
                      </a:r>
                      <a:r>
                        <a:rPr lang="it-IT" dirty="0"/>
                        <a:t> et 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2012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FNA/US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97%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8699">
                <a:tc>
                  <a:txBody>
                    <a:bodyPr/>
                    <a:lstStyle/>
                    <a:p>
                      <a:r>
                        <a:rPr lang="it-IT" dirty="0" err="1"/>
                        <a:t>Bernsdorf</a:t>
                      </a:r>
                      <a:r>
                        <a:rPr lang="it-IT" dirty="0"/>
                        <a:t> et 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2012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15%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8851">
                <a:tc>
                  <a:txBody>
                    <a:bodyPr/>
                    <a:lstStyle/>
                    <a:p>
                      <a:r>
                        <a:rPr lang="it-IT" dirty="0" err="1"/>
                        <a:t>Aukema</a:t>
                      </a:r>
                      <a:r>
                        <a:rPr lang="it-IT" dirty="0"/>
                        <a:t> et 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FNA/US (in 7pts)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8699">
                <a:tc>
                  <a:txBody>
                    <a:bodyPr/>
                    <a:lstStyle/>
                    <a:p>
                      <a:r>
                        <a:rPr lang="it-IT" dirty="0" err="1"/>
                        <a:t>Fuster</a:t>
                      </a:r>
                      <a:r>
                        <a:rPr lang="it-IT" dirty="0"/>
                        <a:t> et 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2008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vs. CI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F7F3DCAA-1680-4015-9FFE-A109967B43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8" y="5878512"/>
            <a:ext cx="924247" cy="93712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AA1CA2-6165-43A2-81F1-3CAACAB043A2}"/>
              </a:ext>
            </a:extLst>
          </p:cNvPr>
          <p:cNvCxnSpPr/>
          <p:nvPr/>
        </p:nvCxnSpPr>
        <p:spPr>
          <a:xfrm>
            <a:off x="978875" y="6740769"/>
            <a:ext cx="112131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67D7AAF-FB97-4EBD-A160-C4595D75D08E}"/>
              </a:ext>
            </a:extLst>
          </p:cNvPr>
          <p:cNvSpPr txBox="1"/>
          <p:nvPr/>
        </p:nvSpPr>
        <p:spPr>
          <a:xfrm>
            <a:off x="978875" y="6453531"/>
            <a:ext cx="4737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/>
              <a:t>Il ruolo della medicina nucleare nel cancro della mammella, 21/04/2022</a:t>
            </a:r>
          </a:p>
        </p:txBody>
      </p:sp>
    </p:spTree>
    <p:extLst>
      <p:ext uri="{BB962C8B-B14F-4D97-AF65-F5344CB8AC3E}">
        <p14:creationId xmlns:p14="http://schemas.microsoft.com/office/powerpoint/2010/main" val="3228938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linf unico">
            <a:extLst>
              <a:ext uri="{FF2B5EF4-FFF2-40B4-BE49-F238E27FC236}">
                <a16:creationId xmlns:a16="http://schemas.microsoft.com/office/drawing/2014/main" id="{7C2F65B5-2E2C-4776-A3DF-51035E94E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4" r="17648"/>
          <a:stretch>
            <a:fillRect/>
          </a:stretch>
        </p:blipFill>
        <p:spPr bwMode="auto">
          <a:xfrm>
            <a:off x="4346576" y="0"/>
            <a:ext cx="5853113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llout 3 4">
            <a:extLst>
              <a:ext uri="{FF2B5EF4-FFF2-40B4-BE49-F238E27FC236}">
                <a16:creationId xmlns:a16="http://schemas.microsoft.com/office/drawing/2014/main" id="{792F8818-375C-40AC-BD30-468B9F2F34DC}"/>
              </a:ext>
            </a:extLst>
          </p:cNvPr>
          <p:cNvSpPr/>
          <p:nvPr/>
        </p:nvSpPr>
        <p:spPr>
          <a:xfrm rot="16200000">
            <a:off x="2099470" y="3680620"/>
            <a:ext cx="1368425" cy="2017713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69481"/>
              <a:gd name="adj6" fmla="val -16667"/>
              <a:gd name="adj7" fmla="val 127781"/>
              <a:gd name="adj8" fmla="val -1808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4341" name="CasellaDiTesto 5">
            <a:extLst>
              <a:ext uri="{FF2B5EF4-FFF2-40B4-BE49-F238E27FC236}">
                <a16:creationId xmlns:a16="http://schemas.microsoft.com/office/drawing/2014/main" id="{38E85594-A511-4260-A878-6AD72DE81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2289" y="4203700"/>
            <a:ext cx="19272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/>
              <a:t>Metastasi</a:t>
            </a:r>
          </a:p>
          <a:p>
            <a:pPr eaLnBrk="1" hangingPunct="1"/>
            <a:r>
              <a:rPr lang="it-IT" altLang="it-IT" sz="2800"/>
              <a:t>linfonodale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>
            <a:extLst>
              <a:ext uri="{FF2B5EF4-FFF2-40B4-BE49-F238E27FC236}">
                <a16:creationId xmlns:a16="http://schemas.microsoft.com/office/drawing/2014/main" id="{88A54B8F-3FAB-4C09-B015-7815522D6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7" t="12247" b="2589"/>
          <a:stretch>
            <a:fillRect/>
          </a:stretch>
        </p:blipFill>
        <p:spPr bwMode="auto">
          <a:xfrm>
            <a:off x="1919289" y="476251"/>
            <a:ext cx="6791325" cy="558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3" name="Picture 5">
            <a:extLst>
              <a:ext uri="{FF2B5EF4-FFF2-40B4-BE49-F238E27FC236}">
                <a16:creationId xmlns:a16="http://schemas.microsoft.com/office/drawing/2014/main" id="{B2EFC53C-16A8-4E36-8DB7-51BF94B69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12247" r="8574" b="4346"/>
          <a:stretch>
            <a:fillRect/>
          </a:stretch>
        </p:blipFill>
        <p:spPr bwMode="auto">
          <a:xfrm>
            <a:off x="2887664" y="1382714"/>
            <a:ext cx="7780337" cy="547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0A272-E680-40EB-9CAD-105B2A643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Stadiazione 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3629E-7A04-4409-8847-0998AF952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0055"/>
            <a:ext cx="10515600" cy="2289175"/>
          </a:xfrm>
        </p:spPr>
        <p:txBody>
          <a:bodyPr/>
          <a:lstStyle/>
          <a:p>
            <a:r>
              <a:rPr lang="it-IT" dirty="0"/>
              <a:t>6% dei pazienti con nuova diagnosi di cancro della mammella</a:t>
            </a:r>
            <a:r>
              <a:rPr lang="it-IT" baseline="30000" dirty="0"/>
              <a:t>1</a:t>
            </a:r>
          </a:p>
          <a:p>
            <a:r>
              <a:rPr lang="it-IT" dirty="0"/>
              <a:t>Osso, polmone, cervello, fegato e linfonodi distanti</a:t>
            </a:r>
          </a:p>
          <a:p>
            <a:r>
              <a:rPr lang="it-IT" dirty="0"/>
              <a:t>PET è una tecnica </a:t>
            </a:r>
            <a:r>
              <a:rPr lang="it-IT" dirty="0" err="1"/>
              <a:t>whole</a:t>
            </a:r>
            <a:r>
              <a:rPr lang="it-IT" dirty="0"/>
              <a:t>-body</a:t>
            </a:r>
          </a:p>
          <a:p>
            <a:r>
              <a:rPr lang="it-IT" dirty="0"/>
              <a:t>PET/CT più sensibile della TC e della scintigrafia ossea</a:t>
            </a:r>
            <a:r>
              <a:rPr lang="it-IT" baseline="30000" dirty="0"/>
              <a:t>2</a:t>
            </a:r>
            <a:r>
              <a:rPr lang="it-IT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5C8F0B-3FD5-4E9A-B56F-148D43FA9742}"/>
              </a:ext>
            </a:extLst>
          </p:cNvPr>
          <p:cNvSpPr txBox="1"/>
          <p:nvPr/>
        </p:nvSpPr>
        <p:spPr>
          <a:xfrm>
            <a:off x="2499946" y="5732584"/>
            <a:ext cx="8853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aseline="30000" dirty="0"/>
              <a:t>1</a:t>
            </a:r>
            <a:r>
              <a:rPr lang="en-US" dirty="0"/>
              <a:t>J Intern Med. 2013;274(2):113-26; </a:t>
            </a:r>
            <a:r>
              <a:rPr lang="en-US" baseline="30000" dirty="0"/>
              <a:t>2</a:t>
            </a:r>
            <a:r>
              <a:rPr lang="en-US" dirty="0"/>
              <a:t>Medicine (Baltimore). 2016; 95:e3753</a:t>
            </a:r>
            <a:endParaRPr lang="it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E55691-8480-49D9-9923-9DC9922E8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8" y="5878512"/>
            <a:ext cx="924247" cy="93712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2E1AEE5-2DB3-4852-A1AB-7C6734B34A59}"/>
              </a:ext>
            </a:extLst>
          </p:cNvPr>
          <p:cNvCxnSpPr/>
          <p:nvPr/>
        </p:nvCxnSpPr>
        <p:spPr>
          <a:xfrm>
            <a:off x="978875" y="6740769"/>
            <a:ext cx="112131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72FD449-F458-440D-98F1-68F34436E178}"/>
              </a:ext>
            </a:extLst>
          </p:cNvPr>
          <p:cNvSpPr txBox="1"/>
          <p:nvPr/>
        </p:nvSpPr>
        <p:spPr>
          <a:xfrm>
            <a:off x="978875" y="6453531"/>
            <a:ext cx="4737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/>
              <a:t>Il ruolo della medicina nucleare nel cancro della mammella, 21/04/2022</a:t>
            </a:r>
          </a:p>
        </p:txBody>
      </p:sp>
    </p:spTree>
    <p:extLst>
      <p:ext uri="{BB962C8B-B14F-4D97-AF65-F5344CB8AC3E}">
        <p14:creationId xmlns:p14="http://schemas.microsoft.com/office/powerpoint/2010/main" val="2359937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81397" y="169990"/>
            <a:ext cx="9010403" cy="762000"/>
          </a:xfrm>
        </p:spPr>
        <p:txBody>
          <a:bodyPr>
            <a:noAutofit/>
          </a:bodyPr>
          <a:lstStyle/>
          <a:p>
            <a:r>
              <a:rPr lang="it-IT" sz="3200" dirty="0" err="1"/>
              <a:t>Distant</a:t>
            </a:r>
            <a:r>
              <a:rPr lang="it-IT" sz="3200" dirty="0"/>
              <a:t> </a:t>
            </a:r>
            <a:r>
              <a:rPr lang="it-IT" sz="3200" dirty="0" err="1"/>
              <a:t>metastasis</a:t>
            </a:r>
            <a:r>
              <a:rPr lang="it-IT" sz="3200" dirty="0"/>
              <a:t> and CI in </a:t>
            </a:r>
            <a:r>
              <a:rPr lang="it-IT" sz="3200" dirty="0" err="1"/>
              <a:t>pre</a:t>
            </a:r>
            <a:r>
              <a:rPr lang="it-IT" sz="3200" dirty="0"/>
              <a:t>-operative </a:t>
            </a:r>
            <a:r>
              <a:rPr lang="it-IT" sz="3200" dirty="0" err="1"/>
              <a:t>staging</a:t>
            </a:r>
            <a:endParaRPr lang="it-IT" sz="3200" dirty="0"/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4928971"/>
              </p:ext>
            </p:extLst>
          </p:nvPr>
        </p:nvGraphicFramePr>
        <p:xfrm>
          <a:off x="228600" y="937368"/>
          <a:ext cx="10820401" cy="5448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87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37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81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57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628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612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5491">
                <a:tc>
                  <a:txBody>
                    <a:bodyPr/>
                    <a:lstStyle/>
                    <a:p>
                      <a:r>
                        <a:rPr lang="it-IT" dirty="0"/>
                        <a:t>Author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Year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N of </a:t>
                      </a:r>
                      <a:r>
                        <a:rPr lang="it-IT" dirty="0" err="1"/>
                        <a:t>pts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Standard</a:t>
                      </a:r>
                      <a:r>
                        <a:rPr lang="it-IT" baseline="0" dirty="0"/>
                        <a:t> of </a:t>
                      </a:r>
                      <a:r>
                        <a:rPr lang="it-IT" baseline="0" dirty="0" err="1"/>
                        <a:t>ref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Sensitivity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Specificity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304">
                <a:tc>
                  <a:txBody>
                    <a:bodyPr/>
                    <a:lstStyle/>
                    <a:p>
                      <a:r>
                        <a:rPr lang="it-IT" b="0" dirty="0" err="1"/>
                        <a:t>Vogsen</a:t>
                      </a:r>
                      <a:r>
                        <a:rPr lang="it-IT" b="0" dirty="0"/>
                        <a:t> et 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103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 err="1"/>
                        <a:t>Histology</a:t>
                      </a:r>
                      <a:r>
                        <a:rPr lang="it-IT" b="0" dirty="0"/>
                        <a:t> and imag fup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95%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7743562"/>
                  </a:ext>
                </a:extLst>
              </a:tr>
              <a:tr h="314304">
                <a:tc>
                  <a:txBody>
                    <a:bodyPr/>
                    <a:lstStyle/>
                    <a:p>
                      <a:r>
                        <a:rPr lang="it-IT" b="0" dirty="0" err="1"/>
                        <a:t>Manohar</a:t>
                      </a:r>
                      <a:r>
                        <a:rPr lang="it-IT" b="0" dirty="0"/>
                        <a:t> et 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2013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43 CI </a:t>
                      </a:r>
                      <a:r>
                        <a:rPr lang="it-IT" b="0" dirty="0" err="1"/>
                        <a:t>neg</a:t>
                      </a:r>
                      <a:endParaRPr lang="it-IT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 err="1"/>
                        <a:t>Histology</a:t>
                      </a:r>
                      <a:r>
                        <a:rPr lang="it-IT" b="0" baseline="0" dirty="0"/>
                        <a:t> and </a:t>
                      </a:r>
                      <a:r>
                        <a:rPr lang="it-IT" b="0" baseline="0" dirty="0" err="1"/>
                        <a:t>imag</a:t>
                      </a:r>
                      <a:r>
                        <a:rPr lang="it-IT" b="0" baseline="0" dirty="0"/>
                        <a:t> </a:t>
                      </a:r>
                      <a:r>
                        <a:rPr lang="it-IT" b="0" baseline="0" dirty="0" err="1"/>
                        <a:t>fup</a:t>
                      </a:r>
                      <a:endParaRPr lang="it-IT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96.8%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1489">
                <a:tc>
                  <a:txBody>
                    <a:bodyPr/>
                    <a:lstStyle/>
                    <a:p>
                      <a:r>
                        <a:rPr lang="it-IT" dirty="0" err="1"/>
                        <a:t>Groheux</a:t>
                      </a:r>
                      <a:r>
                        <a:rPr lang="it-IT" dirty="0"/>
                        <a:t> et al</a:t>
                      </a:r>
                    </a:p>
                    <a:p>
                      <a:r>
                        <a:rPr lang="it-IT" dirty="0"/>
                        <a:t>   Bone</a:t>
                      </a:r>
                    </a:p>
                    <a:p>
                      <a:r>
                        <a:rPr lang="it-IT" dirty="0"/>
                        <a:t>   </a:t>
                      </a:r>
                      <a:r>
                        <a:rPr lang="it-IT" dirty="0" err="1"/>
                        <a:t>Pleural</a:t>
                      </a:r>
                      <a:endParaRPr lang="it-IT" dirty="0"/>
                    </a:p>
                    <a:p>
                      <a:r>
                        <a:rPr lang="it-IT" dirty="0"/>
                        <a:t>   </a:t>
                      </a:r>
                      <a:r>
                        <a:rPr lang="it-IT" dirty="0" err="1"/>
                        <a:t>Lung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2013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Imaging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fup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  <a:p>
                      <a:pPr algn="ctr"/>
                      <a:r>
                        <a:rPr lang="it-IT" dirty="0"/>
                        <a:t>76.7%</a:t>
                      </a:r>
                    </a:p>
                    <a:p>
                      <a:pPr algn="ctr"/>
                      <a:r>
                        <a:rPr lang="it-IT" dirty="0"/>
                        <a:t>50%</a:t>
                      </a:r>
                    </a:p>
                    <a:p>
                      <a:pPr algn="ctr"/>
                      <a:r>
                        <a:rPr lang="it-IT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  <a:p>
                      <a:pPr algn="ctr"/>
                      <a:r>
                        <a:rPr lang="it-IT" dirty="0"/>
                        <a:t>94.2%</a:t>
                      </a:r>
                    </a:p>
                    <a:p>
                      <a:pPr algn="ctr"/>
                      <a:r>
                        <a:rPr lang="it-IT" dirty="0"/>
                        <a:t>100%</a:t>
                      </a:r>
                    </a:p>
                    <a:p>
                      <a:pPr algn="ctr"/>
                      <a:r>
                        <a:rPr lang="it-IT" dirty="0"/>
                        <a:t>98.2%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7681">
                <a:tc>
                  <a:txBody>
                    <a:bodyPr/>
                    <a:lstStyle/>
                    <a:p>
                      <a:r>
                        <a:rPr lang="it-IT" dirty="0" err="1"/>
                        <a:t>Riegger</a:t>
                      </a:r>
                      <a:r>
                        <a:rPr lang="it-IT" baseline="0" dirty="0"/>
                        <a:t> et al</a:t>
                      </a:r>
                    </a:p>
                    <a:p>
                      <a:r>
                        <a:rPr lang="it-IT" dirty="0"/>
                        <a:t>   Bone (n=10)</a:t>
                      </a:r>
                    </a:p>
                    <a:p>
                      <a:r>
                        <a:rPr lang="it-IT" dirty="0"/>
                        <a:t>   </a:t>
                      </a:r>
                      <a:r>
                        <a:rPr lang="it-IT" dirty="0" err="1"/>
                        <a:t>Lung</a:t>
                      </a:r>
                      <a:r>
                        <a:rPr lang="it-IT" dirty="0"/>
                        <a:t> (n=5)</a:t>
                      </a:r>
                    </a:p>
                    <a:p>
                      <a:r>
                        <a:rPr lang="it-IT" dirty="0"/>
                        <a:t>   </a:t>
                      </a:r>
                      <a:r>
                        <a:rPr lang="it-IT" dirty="0" err="1"/>
                        <a:t>Liver</a:t>
                      </a:r>
                      <a:r>
                        <a:rPr lang="it-IT" dirty="0"/>
                        <a:t> (n=7)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2012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 err="1"/>
                        <a:t>Histology</a:t>
                      </a:r>
                      <a:r>
                        <a:rPr lang="it-IT" b="0" baseline="0" dirty="0"/>
                        <a:t> and </a:t>
                      </a:r>
                      <a:r>
                        <a:rPr lang="it-IT" b="0" baseline="0" dirty="0" err="1"/>
                        <a:t>imag</a:t>
                      </a:r>
                      <a:r>
                        <a:rPr lang="it-IT" b="0" baseline="0" dirty="0"/>
                        <a:t> </a:t>
                      </a:r>
                      <a:r>
                        <a:rPr lang="it-IT" b="0" baseline="0" dirty="0" err="1"/>
                        <a:t>fup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  <a:p>
                      <a:pPr algn="ctr"/>
                      <a:r>
                        <a:rPr lang="it-IT" dirty="0"/>
                        <a:t>100% (7 TP)</a:t>
                      </a:r>
                    </a:p>
                    <a:p>
                      <a:pPr algn="ctr"/>
                      <a:r>
                        <a:rPr lang="it-IT" dirty="0"/>
                        <a:t>100% (3 TP)</a:t>
                      </a:r>
                    </a:p>
                    <a:p>
                      <a:pPr algn="ctr"/>
                      <a:r>
                        <a:rPr lang="it-IT" dirty="0"/>
                        <a:t>100% (3 TP)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  <a:p>
                      <a:pPr algn="ctr"/>
                      <a:r>
                        <a:rPr lang="it-IT" dirty="0"/>
                        <a:t>100% (5 TP)</a:t>
                      </a:r>
                    </a:p>
                    <a:p>
                      <a:pPr algn="ctr"/>
                      <a:r>
                        <a:rPr lang="it-IT" dirty="0"/>
                        <a:t>100% (2 TP)</a:t>
                      </a:r>
                    </a:p>
                    <a:p>
                      <a:pPr algn="ctr"/>
                      <a:r>
                        <a:rPr lang="it-IT" dirty="0"/>
                        <a:t>100% (3 TP)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304">
                <a:tc>
                  <a:txBody>
                    <a:bodyPr/>
                    <a:lstStyle/>
                    <a:p>
                      <a:r>
                        <a:rPr lang="it-IT" b="0" dirty="0" err="1"/>
                        <a:t>Niikura</a:t>
                      </a:r>
                      <a:r>
                        <a:rPr lang="it-IT" b="0" dirty="0"/>
                        <a:t> et 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2011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225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 err="1"/>
                        <a:t>Histology</a:t>
                      </a:r>
                      <a:r>
                        <a:rPr lang="it-IT" b="0" baseline="0" dirty="0"/>
                        <a:t> and </a:t>
                      </a:r>
                      <a:r>
                        <a:rPr lang="it-IT" b="0" baseline="0" dirty="0" err="1"/>
                        <a:t>imag</a:t>
                      </a:r>
                      <a:r>
                        <a:rPr lang="it-IT" b="0" baseline="0" dirty="0"/>
                        <a:t> </a:t>
                      </a:r>
                      <a:r>
                        <a:rPr lang="it-IT" b="0" baseline="0" dirty="0" err="1"/>
                        <a:t>fup</a:t>
                      </a:r>
                      <a:endParaRPr lang="it-IT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97.4*-85.9%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91.2*-67.3%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65390">
                <a:tc>
                  <a:txBody>
                    <a:bodyPr/>
                    <a:lstStyle/>
                    <a:p>
                      <a:r>
                        <a:rPr lang="it-IT" dirty="0" err="1"/>
                        <a:t>Heusner</a:t>
                      </a:r>
                      <a:r>
                        <a:rPr lang="it-IT" dirty="0"/>
                        <a:t> et al</a:t>
                      </a:r>
                    </a:p>
                    <a:p>
                      <a:r>
                        <a:rPr lang="it-IT" dirty="0"/>
                        <a:t>   Bone</a:t>
                      </a:r>
                    </a:p>
                    <a:p>
                      <a:r>
                        <a:rPr lang="it-IT" dirty="0"/>
                        <a:t>   </a:t>
                      </a:r>
                      <a:r>
                        <a:rPr lang="it-IT" dirty="0" err="1"/>
                        <a:t>Lung</a:t>
                      </a:r>
                      <a:endParaRPr lang="it-IT" dirty="0"/>
                    </a:p>
                    <a:p>
                      <a:r>
                        <a:rPr lang="it-IT" dirty="0"/>
                        <a:t>   </a:t>
                      </a:r>
                      <a:r>
                        <a:rPr lang="it-IT" dirty="0" err="1"/>
                        <a:t>Liver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2010</a:t>
                      </a:r>
                    </a:p>
                    <a:p>
                      <a:pPr algn="ctr"/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20 (12s</a:t>
                      </a:r>
                      <a:r>
                        <a:rPr lang="it-IT" baseline="0" dirty="0"/>
                        <a:t>; 8r)</a:t>
                      </a:r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  <a:p>
                      <a:pPr algn="ctr"/>
                      <a:r>
                        <a:rPr lang="it-IT" dirty="0"/>
                        <a:t>100**-86%</a:t>
                      </a:r>
                    </a:p>
                    <a:p>
                      <a:pPr algn="ctr"/>
                      <a:r>
                        <a:rPr lang="it-IT" dirty="0"/>
                        <a:t>100**-100%</a:t>
                      </a:r>
                    </a:p>
                    <a:p>
                      <a:pPr algn="ctr"/>
                      <a:r>
                        <a:rPr lang="it-IT" dirty="0"/>
                        <a:t>100**-100%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  <a:p>
                      <a:pPr algn="ctr"/>
                      <a:r>
                        <a:rPr lang="it-IT" dirty="0"/>
                        <a:t>100**-8%</a:t>
                      </a:r>
                    </a:p>
                    <a:p>
                      <a:pPr algn="ctr"/>
                      <a:r>
                        <a:rPr lang="it-IT" dirty="0"/>
                        <a:t>100**-100%</a:t>
                      </a:r>
                    </a:p>
                    <a:p>
                      <a:pPr algn="ctr"/>
                      <a:r>
                        <a:rPr lang="it-IT" dirty="0"/>
                        <a:t>100**-82%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8992">
                <a:tc>
                  <a:txBody>
                    <a:bodyPr/>
                    <a:lstStyle/>
                    <a:p>
                      <a:r>
                        <a:rPr lang="it-IT" b="0" dirty="0" err="1"/>
                        <a:t>Mahner</a:t>
                      </a:r>
                      <a:r>
                        <a:rPr lang="it-IT" b="0" dirty="0"/>
                        <a:t> et 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2008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69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 err="1"/>
                        <a:t>Histology</a:t>
                      </a:r>
                      <a:r>
                        <a:rPr lang="it-IT" b="0" baseline="0" dirty="0"/>
                        <a:t> and </a:t>
                      </a:r>
                      <a:r>
                        <a:rPr lang="it-IT" b="0" baseline="0" dirty="0" err="1"/>
                        <a:t>imag</a:t>
                      </a:r>
                      <a:r>
                        <a:rPr lang="it-IT" b="0" baseline="0" dirty="0"/>
                        <a:t> </a:t>
                      </a:r>
                      <a:r>
                        <a:rPr lang="it-IT" b="0" baseline="0" dirty="0" err="1"/>
                        <a:t>fup</a:t>
                      </a:r>
                      <a:endParaRPr lang="it-IT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93*-39%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/>
                        <a:t>98*-85%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CasellaDiTesto 4"/>
          <p:cNvSpPr txBox="1"/>
          <p:nvPr/>
        </p:nvSpPr>
        <p:spPr>
          <a:xfrm rot="5400000">
            <a:off x="9999787" y="3786444"/>
            <a:ext cx="2630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*PET vs. CI; **PET vs. DWI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647B9F9-5BD2-48CA-85A4-E59AE7F8CED2}"/>
              </a:ext>
            </a:extLst>
          </p:cNvPr>
          <p:cNvCxnSpPr>
            <a:cxnSpLocks/>
          </p:cNvCxnSpPr>
          <p:nvPr/>
        </p:nvCxnSpPr>
        <p:spPr>
          <a:xfrm>
            <a:off x="0" y="6730530"/>
            <a:ext cx="12192000" cy="102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98C9212-83CB-4818-BFAA-3BCB5E299418}"/>
              </a:ext>
            </a:extLst>
          </p:cNvPr>
          <p:cNvSpPr txBox="1"/>
          <p:nvPr/>
        </p:nvSpPr>
        <p:spPr>
          <a:xfrm>
            <a:off x="978875" y="6453531"/>
            <a:ext cx="4737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/>
              <a:t>Il ruolo della medicina nucleare nel cancro della mammella, 21/04/2022</a:t>
            </a:r>
          </a:p>
        </p:txBody>
      </p:sp>
    </p:spTree>
    <p:extLst>
      <p:ext uri="{BB962C8B-B14F-4D97-AF65-F5344CB8AC3E}">
        <p14:creationId xmlns:p14="http://schemas.microsoft.com/office/powerpoint/2010/main" val="1805688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51EDE-F578-4913-A78A-525DCF554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Tecniche a disposizione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0412AA-0C74-4162-8B77-E210DF92ECAB}"/>
              </a:ext>
            </a:extLst>
          </p:cNvPr>
          <p:cNvSpPr/>
          <p:nvPr/>
        </p:nvSpPr>
        <p:spPr>
          <a:xfrm flipH="1">
            <a:off x="838199" y="1869648"/>
            <a:ext cx="2502877" cy="11781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Valutazione del 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7A2F66-FD50-4088-BD85-AFD3490FA6F5}"/>
              </a:ext>
            </a:extLst>
          </p:cNvPr>
          <p:cNvSpPr/>
          <p:nvPr/>
        </p:nvSpPr>
        <p:spPr>
          <a:xfrm flipH="1">
            <a:off x="838200" y="3226778"/>
            <a:ext cx="2502877" cy="11781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Valutazione del 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F33C34-839A-45FF-8114-17018DF2C000}"/>
              </a:ext>
            </a:extLst>
          </p:cNvPr>
          <p:cNvSpPr/>
          <p:nvPr/>
        </p:nvSpPr>
        <p:spPr>
          <a:xfrm flipH="1">
            <a:off x="838199" y="4601310"/>
            <a:ext cx="2502877" cy="11781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Valutazione del 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D0711B-4076-4426-B152-C9367D725484}"/>
              </a:ext>
            </a:extLst>
          </p:cNvPr>
          <p:cNvSpPr/>
          <p:nvPr/>
        </p:nvSpPr>
        <p:spPr>
          <a:xfrm>
            <a:off x="3645868" y="1868090"/>
            <a:ext cx="4400977" cy="117816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AutoNum type="arabicParenR"/>
            </a:pPr>
            <a:r>
              <a:rPr lang="it-IT" sz="2000" dirty="0"/>
              <a:t>ROLL (off-label)</a:t>
            </a:r>
          </a:p>
          <a:p>
            <a:pPr marL="342900" indent="-342900" algn="ctr">
              <a:buAutoNum type="arabicParenR"/>
            </a:pPr>
            <a:r>
              <a:rPr lang="it-IT" sz="2000" dirty="0" err="1"/>
              <a:t>Mammoscintigrafia</a:t>
            </a:r>
            <a:endParaRPr lang="it-IT" sz="2000" dirty="0"/>
          </a:p>
          <a:p>
            <a:pPr marL="342900" indent="-342900" algn="ctr">
              <a:buAutoNum type="arabicParenR"/>
            </a:pPr>
            <a:r>
              <a:rPr lang="it-IT" sz="2000" dirty="0"/>
              <a:t>PET/CT o PET/MR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39BA5B-576B-4249-B4BD-0CFD3EB14F88}"/>
              </a:ext>
            </a:extLst>
          </p:cNvPr>
          <p:cNvSpPr/>
          <p:nvPr/>
        </p:nvSpPr>
        <p:spPr>
          <a:xfrm>
            <a:off x="3651732" y="3223660"/>
            <a:ext cx="4396161" cy="117816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AutoNum type="arabicParenR"/>
            </a:pPr>
            <a:r>
              <a:rPr lang="it-IT" sz="2000" dirty="0"/>
              <a:t>Ricerca del linfonodo sentinella </a:t>
            </a:r>
          </a:p>
          <a:p>
            <a:pPr marL="342900" indent="-342900" algn="ctr">
              <a:buAutoNum type="arabicParenR"/>
            </a:pPr>
            <a:r>
              <a:rPr lang="it-IT" sz="2000" dirty="0"/>
              <a:t>PET/CT o PET/MR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EEBA5A-B9C5-4B89-8D26-B50B044CE65C}"/>
              </a:ext>
            </a:extLst>
          </p:cNvPr>
          <p:cNvSpPr/>
          <p:nvPr/>
        </p:nvSpPr>
        <p:spPr>
          <a:xfrm>
            <a:off x="3645870" y="4601114"/>
            <a:ext cx="4396162" cy="117816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AutoNum type="arabicParenR"/>
            </a:pPr>
            <a:r>
              <a:rPr lang="it-IT" sz="2000" dirty="0"/>
              <a:t>Scintigrafia ossea</a:t>
            </a:r>
          </a:p>
          <a:p>
            <a:pPr marL="342900" indent="-342900" algn="ctr">
              <a:buAutoNum type="arabicParenR"/>
            </a:pPr>
            <a:r>
              <a:rPr lang="it-IT" sz="2000" dirty="0"/>
              <a:t>PET/CT o PET/MR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EF66DE-4E10-4D3D-AF7D-09A1279E0963}"/>
              </a:ext>
            </a:extLst>
          </p:cNvPr>
          <p:cNvSpPr/>
          <p:nvPr/>
        </p:nvSpPr>
        <p:spPr>
          <a:xfrm>
            <a:off x="9026765" y="3429000"/>
            <a:ext cx="1992927" cy="6523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PET/CT o PET/MR 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1F87E405-A8CF-4EF5-971A-4827D10671B0}"/>
              </a:ext>
            </a:extLst>
          </p:cNvPr>
          <p:cNvSpPr/>
          <p:nvPr/>
        </p:nvSpPr>
        <p:spPr>
          <a:xfrm>
            <a:off x="8001000" y="1690688"/>
            <a:ext cx="849925" cy="421774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1A6F43-7715-4594-84F8-95E7D6438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8" y="5878512"/>
            <a:ext cx="924247" cy="93712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C0F1BED-B1D8-4031-8A58-B075EA0C4354}"/>
              </a:ext>
            </a:extLst>
          </p:cNvPr>
          <p:cNvCxnSpPr/>
          <p:nvPr/>
        </p:nvCxnSpPr>
        <p:spPr>
          <a:xfrm>
            <a:off x="978875" y="6740769"/>
            <a:ext cx="112131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44F96A0-C7B3-4CEF-8C04-81A1F9C6696F}"/>
              </a:ext>
            </a:extLst>
          </p:cNvPr>
          <p:cNvSpPr txBox="1"/>
          <p:nvPr/>
        </p:nvSpPr>
        <p:spPr>
          <a:xfrm>
            <a:off x="978875" y="6453531"/>
            <a:ext cx="4737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/>
              <a:t>Il ruolo della medicina nucleare nel cancro della mammella, 21/04/2022</a:t>
            </a:r>
          </a:p>
        </p:txBody>
      </p:sp>
    </p:spTree>
    <p:extLst>
      <p:ext uri="{BB962C8B-B14F-4D97-AF65-F5344CB8AC3E}">
        <p14:creationId xmlns:p14="http://schemas.microsoft.com/office/powerpoint/2010/main" val="865214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3A744-FA86-406E-81D1-DCA147113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Metastasi a distanza in stadiazione-confronto</a:t>
            </a:r>
          </a:p>
        </p:txBody>
      </p:sp>
      <p:graphicFrame>
        <p:nvGraphicFramePr>
          <p:cNvPr id="4" name="Tabella 8">
            <a:extLst>
              <a:ext uri="{FF2B5EF4-FFF2-40B4-BE49-F238E27FC236}">
                <a16:creationId xmlns:a16="http://schemas.microsoft.com/office/drawing/2014/main" id="{1075A4F6-EFDF-4F91-BE44-8387219923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5291287"/>
              </p:ext>
            </p:extLst>
          </p:nvPr>
        </p:nvGraphicFramePr>
        <p:xfrm>
          <a:off x="838200" y="1825625"/>
          <a:ext cx="10515602" cy="360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69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71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82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0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82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60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8820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03929"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Setting</a:t>
                      </a:r>
                      <a:r>
                        <a:rPr lang="it-IT" dirty="0"/>
                        <a:t> </a:t>
                      </a:r>
                      <a:endParaRPr lang="en-US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dirty="0"/>
                        <a:t>Osso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dirty="0"/>
                        <a:t>Polmoni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dirty="0"/>
                        <a:t>Pleura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719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err="1"/>
                        <a:t>Sens</a:t>
                      </a:r>
                      <a:r>
                        <a:rPr lang="it-IT" b="1" dirty="0"/>
                        <a:t> </a:t>
                      </a:r>
                    </a:p>
                    <a:p>
                      <a:pPr algn="ctr"/>
                      <a:r>
                        <a:rPr lang="it-IT" b="1" dirty="0"/>
                        <a:t>BS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err="1"/>
                        <a:t>Sens</a:t>
                      </a:r>
                      <a:r>
                        <a:rPr lang="it-IT" b="1" dirty="0"/>
                        <a:t> </a:t>
                      </a:r>
                    </a:p>
                    <a:p>
                      <a:pPr algn="ctr"/>
                      <a:r>
                        <a:rPr lang="it-IT" b="1" dirty="0"/>
                        <a:t>PET/CT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err="1"/>
                        <a:t>Sens</a:t>
                      </a:r>
                      <a:r>
                        <a:rPr lang="it-IT" b="1" dirty="0"/>
                        <a:t> </a:t>
                      </a:r>
                    </a:p>
                    <a:p>
                      <a:pPr algn="ctr"/>
                      <a:r>
                        <a:rPr lang="it-IT" b="1" dirty="0"/>
                        <a:t>CT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err="1"/>
                        <a:t>Sens</a:t>
                      </a:r>
                      <a:r>
                        <a:rPr lang="it-IT" b="1" dirty="0"/>
                        <a:t> </a:t>
                      </a:r>
                    </a:p>
                    <a:p>
                      <a:pPr algn="ctr"/>
                      <a:r>
                        <a:rPr lang="it-IT" b="1" dirty="0"/>
                        <a:t>PET/CT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err="1"/>
                        <a:t>Sens</a:t>
                      </a:r>
                      <a:r>
                        <a:rPr lang="it-IT" b="1" dirty="0"/>
                        <a:t> </a:t>
                      </a:r>
                    </a:p>
                    <a:p>
                      <a:pPr algn="ctr"/>
                      <a:r>
                        <a:rPr lang="it-IT" b="1" dirty="0"/>
                        <a:t>CT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err="1"/>
                        <a:t>Sens</a:t>
                      </a:r>
                      <a:r>
                        <a:rPr lang="it-IT" b="1" dirty="0"/>
                        <a:t> </a:t>
                      </a:r>
                    </a:p>
                    <a:p>
                      <a:pPr algn="ctr"/>
                      <a:r>
                        <a:rPr lang="it-IT" b="1" dirty="0"/>
                        <a:t>PET/CT</a:t>
                      </a:r>
                      <a:endParaRPr 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5989">
                <a:tc>
                  <a:txBody>
                    <a:bodyPr/>
                    <a:lstStyle/>
                    <a:p>
                      <a:r>
                        <a:rPr lang="it-IT" dirty="0" err="1"/>
                        <a:t>Groheux</a:t>
                      </a:r>
                      <a:r>
                        <a:rPr lang="it-IT" dirty="0"/>
                        <a:t> et</a:t>
                      </a:r>
                      <a:r>
                        <a:rPr lang="it-IT" baseline="0" dirty="0"/>
                        <a:t> al, 2013; 54:5-11</a:t>
                      </a:r>
                      <a:r>
                        <a:rPr lang="it-IT" dirty="0"/>
                        <a:t>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LABC and </a:t>
                      </a:r>
                    </a:p>
                    <a:p>
                      <a:pPr algn="ctr"/>
                      <a:r>
                        <a:rPr lang="it-IT" dirty="0" err="1"/>
                        <a:t>Inflammatory</a:t>
                      </a:r>
                      <a:endParaRPr lang="it-IT" dirty="0"/>
                    </a:p>
                    <a:p>
                      <a:pPr algn="ctr"/>
                      <a:r>
                        <a:rPr lang="it-IT" dirty="0"/>
                        <a:t>(n= 117 </a:t>
                      </a:r>
                      <a:r>
                        <a:rPr lang="it-IT" dirty="0" err="1"/>
                        <a:t>pts</a:t>
                      </a:r>
                      <a:r>
                        <a:rPr lang="it-IT" dirty="0"/>
                        <a:t>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76,7%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100%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100%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85,7%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50%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100%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3929">
                <a:tc rowSpan="2" gridSpan="2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rowSpan="2"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Osso*</a:t>
                      </a:r>
                      <a:endParaRPr lang="en-US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Polmoni*</a:t>
                      </a:r>
                      <a:endParaRPr lang="en-US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/>
                        <a:t>Fegato*</a:t>
                      </a:r>
                      <a:endParaRPr lang="en-US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3929">
                <a:tc gridSpan="2"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BS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PET/CT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err="1"/>
                        <a:t>Rx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PET/CT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US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/>
                        <a:t>PET/CT</a:t>
                      </a:r>
                      <a:endParaRPr 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7192">
                <a:tc>
                  <a:txBody>
                    <a:bodyPr/>
                    <a:lstStyle/>
                    <a:p>
                      <a:r>
                        <a:rPr lang="it-IT" dirty="0" err="1"/>
                        <a:t>Koolen</a:t>
                      </a:r>
                      <a:r>
                        <a:rPr lang="it-IT" dirty="0"/>
                        <a:t> et al,</a:t>
                      </a:r>
                      <a:r>
                        <a:rPr lang="it-IT" baseline="0" dirty="0"/>
                        <a:t> 2012; 131:117-126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Stage II-III </a:t>
                      </a:r>
                    </a:p>
                    <a:p>
                      <a:pPr algn="ctr"/>
                      <a:r>
                        <a:rPr lang="it-IT" dirty="0"/>
                        <a:t>(n= 167 </a:t>
                      </a:r>
                      <a:r>
                        <a:rPr lang="it-IT" dirty="0" err="1"/>
                        <a:t>pts</a:t>
                      </a:r>
                      <a:r>
                        <a:rPr lang="it-IT" dirty="0"/>
                        <a:t>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6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CasellaDiTesto 9">
            <a:extLst>
              <a:ext uri="{FF2B5EF4-FFF2-40B4-BE49-F238E27FC236}">
                <a16:creationId xmlns:a16="http://schemas.microsoft.com/office/drawing/2014/main" id="{E0A66D39-7414-4689-9321-796133E5F503}"/>
              </a:ext>
            </a:extLst>
          </p:cNvPr>
          <p:cNvSpPr txBox="1"/>
          <p:nvPr/>
        </p:nvSpPr>
        <p:spPr>
          <a:xfrm>
            <a:off x="8265550" y="5427785"/>
            <a:ext cx="3129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1200" dirty="0"/>
              <a:t>* N pazienti con reperti aggiuntivi (veri positivi)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BCDF4E-4929-4328-94D2-EEE10440F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8" y="5878512"/>
            <a:ext cx="924247" cy="93712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4C0C0BF-2684-4F8E-9294-AB8EC6CC916C}"/>
              </a:ext>
            </a:extLst>
          </p:cNvPr>
          <p:cNvCxnSpPr/>
          <p:nvPr/>
        </p:nvCxnSpPr>
        <p:spPr>
          <a:xfrm>
            <a:off x="978875" y="6740769"/>
            <a:ext cx="112131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F6FAB30-0598-48B6-AB3B-826C3AC8CA74}"/>
              </a:ext>
            </a:extLst>
          </p:cNvPr>
          <p:cNvSpPr txBox="1"/>
          <p:nvPr/>
        </p:nvSpPr>
        <p:spPr>
          <a:xfrm>
            <a:off x="978875" y="6453531"/>
            <a:ext cx="4737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/>
              <a:t>Il ruolo della medicina nucleare nel cancro della mammella, 21/04/2022</a:t>
            </a:r>
          </a:p>
        </p:txBody>
      </p:sp>
    </p:spTree>
    <p:extLst>
      <p:ext uri="{BB962C8B-B14F-4D97-AF65-F5344CB8AC3E}">
        <p14:creationId xmlns:p14="http://schemas.microsoft.com/office/powerpoint/2010/main" val="21535784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D5B4A-B8DA-4A96-BF5F-FA240BFC2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A1E65-D57C-4D6B-AD7A-43F279968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4" descr="RANZATO 2">
            <a:extLst>
              <a:ext uri="{FF2B5EF4-FFF2-40B4-BE49-F238E27FC236}">
                <a16:creationId xmlns:a16="http://schemas.microsoft.com/office/drawing/2014/main" id="{9C5A7B74-2A3C-4379-B50D-DBE63A5C2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7" t="13245" b="4793"/>
          <a:stretch>
            <a:fillRect/>
          </a:stretch>
        </p:blipFill>
        <p:spPr bwMode="auto">
          <a:xfrm>
            <a:off x="447798" y="488950"/>
            <a:ext cx="7092950" cy="56880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RANZATO 1">
            <a:extLst>
              <a:ext uri="{FF2B5EF4-FFF2-40B4-BE49-F238E27FC236}">
                <a16:creationId xmlns:a16="http://schemas.microsoft.com/office/drawing/2014/main" id="{1F6DD276-F51F-44D3-93C2-8B22AD014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0" t="13351" b="3796"/>
          <a:stretch>
            <a:fillRect/>
          </a:stretch>
        </p:blipFill>
        <p:spPr bwMode="auto">
          <a:xfrm>
            <a:off x="2354324" y="898158"/>
            <a:ext cx="7092950" cy="5689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67E68234-5D50-4807-8D8E-B6160C1E6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7" t="12247" b="2589"/>
          <a:stretch>
            <a:fillRect/>
          </a:stretch>
        </p:blipFill>
        <p:spPr bwMode="auto">
          <a:xfrm>
            <a:off x="5221153" y="1152159"/>
            <a:ext cx="6791325" cy="55848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94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Morris PG, JCO 2011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2" t="35945" r="19286" b="44290"/>
          <a:stretch/>
        </p:blipFill>
        <p:spPr>
          <a:xfrm>
            <a:off x="650631" y="800742"/>
            <a:ext cx="6149918" cy="1430215"/>
          </a:xfrm>
          <a:prstGeom prst="rect">
            <a:avLst/>
          </a:prstGeom>
        </p:spPr>
      </p:pic>
      <p:pic>
        <p:nvPicPr>
          <p:cNvPr id="7" name="Immagine 6" descr="Morris PG, JCO 2011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4" t="16179" r="17619" b="71523"/>
          <a:stretch/>
        </p:blipFill>
        <p:spPr>
          <a:xfrm>
            <a:off x="708410" y="187902"/>
            <a:ext cx="5789155" cy="61284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8364422" y="605136"/>
            <a:ext cx="1860253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1200" dirty="0"/>
              <a:t>163 </a:t>
            </a:r>
            <a:r>
              <a:rPr lang="it-IT" sz="1200" dirty="0" err="1"/>
              <a:t>pts</a:t>
            </a:r>
            <a:r>
              <a:rPr lang="it-IT" sz="1200" dirty="0"/>
              <a:t> with MBC</a:t>
            </a:r>
          </a:p>
          <a:p>
            <a:pPr algn="ctr"/>
            <a:r>
              <a:rPr lang="it-IT" sz="1200" dirty="0" err="1"/>
              <a:t>Underwent</a:t>
            </a:r>
            <a:r>
              <a:rPr lang="it-IT" sz="1200" dirty="0"/>
              <a:t> PET/CT and BS </a:t>
            </a:r>
          </a:p>
        </p:txBody>
      </p:sp>
      <p:cxnSp>
        <p:nvCxnSpPr>
          <p:cNvPr id="10" name="Connettore 2 9"/>
          <p:cNvCxnSpPr>
            <a:stCxn id="8" idx="2"/>
          </p:cNvCxnSpPr>
          <p:nvPr/>
        </p:nvCxnSpPr>
        <p:spPr>
          <a:xfrm>
            <a:off x="9294548" y="1066800"/>
            <a:ext cx="0" cy="609600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>
            <a:off x="8135821" y="1371600"/>
            <a:ext cx="2286000" cy="0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>
            <a:off x="8135821" y="1371600"/>
            <a:ext cx="0" cy="304800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>
            <a:off x="10421821" y="1371600"/>
            <a:ext cx="0" cy="304800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7602421" y="1676401"/>
            <a:ext cx="1066800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100" dirty="0"/>
              <a:t>PET/CT and BS </a:t>
            </a:r>
            <a:r>
              <a:rPr lang="it-IT" sz="1100" dirty="0" err="1"/>
              <a:t>concordant</a:t>
            </a:r>
            <a:r>
              <a:rPr lang="it-IT" sz="1100" dirty="0"/>
              <a:t> positive </a:t>
            </a:r>
          </a:p>
          <a:p>
            <a:pPr algn="ctr"/>
            <a:r>
              <a:rPr lang="it-IT" sz="1100" dirty="0"/>
              <a:t>(n=32)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8745421" y="1676400"/>
            <a:ext cx="1066800" cy="6001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100" dirty="0"/>
              <a:t>PET/CT and BS </a:t>
            </a:r>
            <a:r>
              <a:rPr lang="it-IT" sz="1100" dirty="0" err="1"/>
              <a:t>discordant</a:t>
            </a:r>
            <a:r>
              <a:rPr lang="it-IT" sz="1100" dirty="0"/>
              <a:t> (n=31) 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9888421" y="1676401"/>
            <a:ext cx="1066800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100" dirty="0"/>
              <a:t>PET/CT and BS </a:t>
            </a:r>
            <a:r>
              <a:rPr lang="it-IT" sz="1100" dirty="0" err="1"/>
              <a:t>concordant</a:t>
            </a:r>
            <a:r>
              <a:rPr lang="it-IT" sz="1100" dirty="0"/>
              <a:t> negative (n=100)</a:t>
            </a:r>
          </a:p>
        </p:txBody>
      </p:sp>
      <p:cxnSp>
        <p:nvCxnSpPr>
          <p:cNvPr id="26" name="Connettore 2 25"/>
          <p:cNvCxnSpPr>
            <a:stCxn id="20" idx="2"/>
          </p:cNvCxnSpPr>
          <p:nvPr/>
        </p:nvCxnSpPr>
        <p:spPr>
          <a:xfrm>
            <a:off x="8135821" y="2445842"/>
            <a:ext cx="0" cy="44975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/>
          <p:nvPr/>
        </p:nvCxnSpPr>
        <p:spPr>
          <a:xfrm>
            <a:off x="10421821" y="2438401"/>
            <a:ext cx="0" cy="44975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/>
          <p:cNvCxnSpPr/>
          <p:nvPr/>
        </p:nvCxnSpPr>
        <p:spPr>
          <a:xfrm>
            <a:off x="9294548" y="2276564"/>
            <a:ext cx="0" cy="176203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Tabella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7714214"/>
              </p:ext>
            </p:extLst>
          </p:nvPr>
        </p:nvGraphicFramePr>
        <p:xfrm>
          <a:off x="7335721" y="2911350"/>
          <a:ext cx="1600201" cy="8079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334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90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77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1570">
                <a:tc rowSpan="3">
                  <a:txBody>
                    <a:bodyPr/>
                    <a:lstStyle/>
                    <a:p>
                      <a:r>
                        <a:rPr lang="it-IT" sz="800" dirty="0"/>
                        <a:t>Bone </a:t>
                      </a:r>
                      <a:r>
                        <a:rPr lang="it-IT" sz="800" dirty="0" err="1"/>
                        <a:t>biopsy</a:t>
                      </a:r>
                      <a:r>
                        <a:rPr lang="it-IT" sz="800" dirty="0"/>
                        <a:t>/FNA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700" b="0" dirty="0"/>
                        <a:t>Positive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700" b="0" dirty="0"/>
                        <a:t>N=14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570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700" dirty="0"/>
                        <a:t>Negative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700" dirty="0"/>
                        <a:t>N=1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570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700" dirty="0" err="1"/>
                        <a:t>Not</a:t>
                      </a:r>
                      <a:r>
                        <a:rPr lang="it-IT" sz="700" dirty="0"/>
                        <a:t> </a:t>
                      </a:r>
                      <a:r>
                        <a:rPr lang="it-IT" sz="700" dirty="0" err="1"/>
                        <a:t>performed</a:t>
                      </a:r>
                      <a:endParaRPr lang="it-IT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700" dirty="0"/>
                        <a:t>N=17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2" name="Tabella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0644294"/>
              </p:ext>
            </p:extLst>
          </p:nvPr>
        </p:nvGraphicFramePr>
        <p:xfrm>
          <a:off x="9621721" y="2903399"/>
          <a:ext cx="1600201" cy="8079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334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90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77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1570">
                <a:tc rowSpan="3">
                  <a:txBody>
                    <a:bodyPr/>
                    <a:lstStyle/>
                    <a:p>
                      <a:r>
                        <a:rPr lang="it-IT" sz="800" dirty="0"/>
                        <a:t>Bone </a:t>
                      </a:r>
                      <a:r>
                        <a:rPr lang="it-IT" sz="800" dirty="0" err="1"/>
                        <a:t>biopsy</a:t>
                      </a:r>
                      <a:r>
                        <a:rPr lang="it-IT" sz="800" dirty="0"/>
                        <a:t>/FNA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700" b="0" dirty="0"/>
                        <a:t>Positive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700" b="0" dirty="0"/>
                        <a:t>N=0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570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700" dirty="0"/>
                        <a:t>Negative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700" dirty="0"/>
                        <a:t>N=1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570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700" dirty="0" err="1"/>
                        <a:t>Not</a:t>
                      </a:r>
                      <a:r>
                        <a:rPr lang="it-IT" sz="700" dirty="0"/>
                        <a:t> </a:t>
                      </a:r>
                      <a:r>
                        <a:rPr lang="it-IT" sz="700" dirty="0" err="1"/>
                        <a:t>performed</a:t>
                      </a:r>
                      <a:endParaRPr lang="it-IT" sz="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700" dirty="0"/>
                        <a:t>N=99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4" name="Tabella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8304613"/>
              </p:ext>
            </p:extLst>
          </p:nvPr>
        </p:nvGraphicFramePr>
        <p:xfrm>
          <a:off x="7126035" y="4038600"/>
          <a:ext cx="4362587" cy="10668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769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69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19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19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69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19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62560">
                <a:tc rowSpan="2">
                  <a:txBody>
                    <a:bodyPr/>
                    <a:lstStyle/>
                    <a:p>
                      <a:endParaRPr lang="it-IT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b="0" dirty="0"/>
                        <a:t>PET/CT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b="0" dirty="0"/>
                        <a:t>Positive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b="0" dirty="0"/>
                        <a:t>Positive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b="0" dirty="0" err="1"/>
                        <a:t>Equivocal</a:t>
                      </a:r>
                      <a:endParaRPr lang="it-IT" sz="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b="0" dirty="0"/>
                        <a:t>Negative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b="0" dirty="0"/>
                        <a:t>Negative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560">
                <a:tc vMerge="1">
                  <a:txBody>
                    <a:bodyPr/>
                    <a:lstStyle/>
                    <a:p>
                      <a:endParaRPr lang="it-IT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800" dirty="0"/>
                        <a:t>BS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dirty="0"/>
                        <a:t>Negative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dirty="0" err="1"/>
                        <a:t>Equivocal</a:t>
                      </a:r>
                      <a:endParaRPr lang="it-IT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dirty="0"/>
                        <a:t>Negative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dirty="0"/>
                        <a:t>Positive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dirty="0" err="1"/>
                        <a:t>Equivocal</a:t>
                      </a:r>
                      <a:endParaRPr lang="it-IT" sz="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560">
                <a:tc rowSpan="3">
                  <a:txBody>
                    <a:bodyPr/>
                    <a:lstStyle/>
                    <a:p>
                      <a:r>
                        <a:rPr lang="it-IT" sz="800" dirty="0"/>
                        <a:t>Bone </a:t>
                      </a:r>
                      <a:r>
                        <a:rPr lang="it-IT" sz="800" dirty="0" err="1"/>
                        <a:t>biospy</a:t>
                      </a:r>
                      <a:r>
                        <a:rPr lang="it-IT" sz="800" dirty="0"/>
                        <a:t>/</a:t>
                      </a:r>
                    </a:p>
                    <a:p>
                      <a:r>
                        <a:rPr lang="it-IT" sz="800" dirty="0"/>
                        <a:t>FNA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dirty="0"/>
                        <a:t>Positive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b="1" dirty="0">
                          <a:solidFill>
                            <a:srgbClr val="FF0000"/>
                          </a:solidFill>
                        </a:rPr>
                        <a:t>N=9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dirty="0"/>
                        <a:t>N=1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dirty="0"/>
                        <a:t>N=2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dirty="0"/>
                        <a:t>N=0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dirty="0"/>
                        <a:t>N=0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2560">
                <a:tc vMerge="1">
                  <a:txBody>
                    <a:bodyPr/>
                    <a:lstStyle/>
                    <a:p>
                      <a:endParaRPr lang="it-IT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800" dirty="0"/>
                        <a:t>Negative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dirty="0"/>
                        <a:t>N=0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dirty="0"/>
                        <a:t>N=0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dirty="0"/>
                        <a:t>N=0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dirty="0"/>
                        <a:t>N=0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dirty="0"/>
                        <a:t>N=0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2560">
                <a:tc vMerge="1">
                  <a:txBody>
                    <a:bodyPr/>
                    <a:lstStyle/>
                    <a:p>
                      <a:endParaRPr lang="it-IT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800" dirty="0" err="1"/>
                        <a:t>Not</a:t>
                      </a:r>
                      <a:r>
                        <a:rPr lang="it-IT" sz="800" dirty="0"/>
                        <a:t> </a:t>
                      </a:r>
                      <a:r>
                        <a:rPr lang="it-IT" sz="800" dirty="0" err="1"/>
                        <a:t>performed</a:t>
                      </a:r>
                      <a:endParaRPr lang="it-IT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dirty="0"/>
                        <a:t>N=9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dirty="0"/>
                        <a:t>N=2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dirty="0"/>
                        <a:t>N=0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dirty="0"/>
                        <a:t>N=2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800" dirty="0"/>
                        <a:t>N=6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5" name="Segnaposto contenuto 34"/>
          <p:cNvSpPr>
            <a:spLocks noGrp="1"/>
          </p:cNvSpPr>
          <p:nvPr>
            <p:ph idx="1"/>
          </p:nvPr>
        </p:nvSpPr>
        <p:spPr>
          <a:xfrm>
            <a:off x="603739" y="2362200"/>
            <a:ext cx="6004623" cy="2696308"/>
          </a:xfrm>
        </p:spPr>
        <p:txBody>
          <a:bodyPr anchor="ctr">
            <a:normAutofit lnSpcReduction="10000"/>
          </a:bodyPr>
          <a:lstStyle/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/>
              <a:t>BSc provides only i</a:t>
            </a:r>
            <a:r>
              <a:rPr lang="en-US" sz="2000" u="sng" dirty="0"/>
              <a:t>ndirect information about tumor activity, does not detect </a:t>
            </a:r>
            <a:r>
              <a:rPr lang="en-US" sz="2000" u="sng" dirty="0" err="1"/>
              <a:t>osteolytic</a:t>
            </a:r>
            <a:r>
              <a:rPr lang="en-US" sz="2000" u="sng" dirty="0"/>
              <a:t> metastases,</a:t>
            </a:r>
            <a:r>
              <a:rPr lang="en-US" sz="2000" dirty="0"/>
              <a:t> and poorly detects indolent metastases or metastases to poorly vascularized areas.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/>
              <a:t>PET (without CT) provides direct information about tumor activity and </a:t>
            </a:r>
            <a:r>
              <a:rPr lang="en-US" sz="2000" u="sng" dirty="0"/>
              <a:t>detects </a:t>
            </a:r>
            <a:r>
              <a:rPr lang="en-US" sz="2000" u="sng" dirty="0" err="1"/>
              <a:t>osteolytic</a:t>
            </a:r>
            <a:r>
              <a:rPr lang="en-US" sz="2000" u="sng" dirty="0"/>
              <a:t> metastases but is insensitive to small lesions</a:t>
            </a:r>
            <a:r>
              <a:rPr lang="en-US" sz="2000" dirty="0"/>
              <a:t>, </a:t>
            </a:r>
            <a:r>
              <a:rPr lang="en-US" sz="2000" u="sng" dirty="0"/>
              <a:t>poorly detects </a:t>
            </a:r>
            <a:r>
              <a:rPr lang="en-US" sz="2000" u="sng" dirty="0" err="1"/>
              <a:t>osteoblastic</a:t>
            </a:r>
            <a:r>
              <a:rPr lang="en-US" sz="2000" u="sng" dirty="0"/>
              <a:t> metastases</a:t>
            </a:r>
            <a:r>
              <a:rPr lang="en-US" sz="2000" dirty="0"/>
              <a:t>, and is limited by false positive results with inflammatory processes.</a:t>
            </a:r>
            <a:endParaRPr lang="it-IT" sz="2000" dirty="0"/>
          </a:p>
        </p:txBody>
      </p:sp>
      <p:sp>
        <p:nvSpPr>
          <p:cNvPr id="36" name="Segnaposto contenuto 34"/>
          <p:cNvSpPr txBox="1">
            <a:spLocks/>
          </p:cNvSpPr>
          <p:nvPr/>
        </p:nvSpPr>
        <p:spPr>
          <a:xfrm>
            <a:off x="1055078" y="5410200"/>
            <a:ext cx="10386646" cy="106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/>
              <a:t>PET/CT also detected </a:t>
            </a:r>
            <a:r>
              <a:rPr lang="en-US" sz="2000" dirty="0" err="1"/>
              <a:t>nonosseous</a:t>
            </a:r>
            <a:r>
              <a:rPr lang="en-US" sz="2000" dirty="0"/>
              <a:t> metastases in 62% of patients with positive PET/CT in our study. Consequently, BSc may potentially be avoided in most patients undergoing PET/CT for suspected skeletal metastases.</a:t>
            </a:r>
            <a:endParaRPr lang="it-IT" sz="20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0165F83-2D3D-4C99-B67D-D478C8627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8" y="5878512"/>
            <a:ext cx="924247" cy="93712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17A0E14-A9C8-4AB0-B4BA-EE756A59B02E}"/>
              </a:ext>
            </a:extLst>
          </p:cNvPr>
          <p:cNvCxnSpPr/>
          <p:nvPr/>
        </p:nvCxnSpPr>
        <p:spPr>
          <a:xfrm>
            <a:off x="978875" y="6740769"/>
            <a:ext cx="112131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E947032-5B91-495B-BCFE-ABB381442EC8}"/>
              </a:ext>
            </a:extLst>
          </p:cNvPr>
          <p:cNvSpPr txBox="1"/>
          <p:nvPr/>
        </p:nvSpPr>
        <p:spPr>
          <a:xfrm>
            <a:off x="978875" y="6453531"/>
            <a:ext cx="4737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/>
              <a:t>Il ruolo della medicina nucleare nel cancro della mammella, 21/04/2022</a:t>
            </a:r>
          </a:p>
        </p:txBody>
      </p:sp>
    </p:spTree>
    <p:extLst>
      <p:ext uri="{BB962C8B-B14F-4D97-AF65-F5344CB8AC3E}">
        <p14:creationId xmlns:p14="http://schemas.microsoft.com/office/powerpoint/2010/main" val="12546263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FF8F31-87B9-4800-855F-6791D6850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7556" y="274638"/>
            <a:ext cx="7962900" cy="1143000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PET e RT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nel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Ca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della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mammella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579" name="Segnaposto contenuto 2">
            <a:extLst>
              <a:ext uri="{FF2B5EF4-FFF2-40B4-BE49-F238E27FC236}">
                <a16:creationId xmlns:a16="http://schemas.microsoft.com/office/drawing/2014/main" id="{04CF3C63-4B77-4F1F-88E0-F58AA2992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3000" y="1581150"/>
            <a:ext cx="7499350" cy="4800600"/>
          </a:xfrm>
        </p:spPr>
        <p:txBody>
          <a:bodyPr>
            <a:normAutofit/>
          </a:bodyPr>
          <a:lstStyle/>
          <a:p>
            <a:pPr marL="365125" lvl="1">
              <a:lnSpc>
                <a:spcPct val="140000"/>
              </a:lnSpc>
              <a:spcBef>
                <a:spcPts val="600"/>
              </a:spcBef>
              <a:buFont typeface="Wingdings 2" panose="05020102010507070707" pitchFamily="18" charset="2"/>
              <a:buChar char=""/>
            </a:pPr>
            <a:r>
              <a:rPr lang="en-US" altLang="it-IT" sz="2600">
                <a:latin typeface="Arial" panose="020B0604020202020204" pitchFamily="34" charset="0"/>
                <a:cs typeface="Arial" panose="020B0604020202020204" pitchFamily="34" charset="0"/>
              </a:rPr>
              <a:t>Indicazioni:</a:t>
            </a:r>
          </a:p>
          <a:p>
            <a:pPr marL="365125" lvl="1">
              <a:lnSpc>
                <a:spcPct val="140000"/>
              </a:lnSpc>
            </a:pPr>
            <a:r>
              <a:rPr lang="en-US" altLang="it-IT" sz="2000">
                <a:latin typeface="Arial" panose="020B0604020202020204" pitchFamily="34" charset="0"/>
                <a:cs typeface="Arial" panose="020B0604020202020204" pitchFamily="34" charset="0"/>
              </a:rPr>
              <a:t>Pazienti sottoposti a mastectomia con malattia avanzata loco-regionale</a:t>
            </a:r>
          </a:p>
          <a:p>
            <a:pPr marL="365125" lvl="1">
              <a:lnSpc>
                <a:spcPct val="140000"/>
              </a:lnSpc>
            </a:pPr>
            <a:r>
              <a:rPr lang="en-US" altLang="it-IT" sz="2000">
                <a:latin typeface="Arial" panose="020B0604020202020204" pitchFamily="34" charset="0"/>
                <a:cs typeface="Arial" panose="020B0604020202020204" pitchFamily="34" charset="0"/>
              </a:rPr>
              <a:t>Ricorrenza isolata loco-regionale dopo mastectomia/quadrantectomia</a:t>
            </a:r>
          </a:p>
          <a:p>
            <a:pPr marL="365125" lvl="1">
              <a:lnSpc>
                <a:spcPct val="140000"/>
              </a:lnSpc>
            </a:pPr>
            <a:r>
              <a:rPr lang="en-US" altLang="it-IT" sz="2000">
                <a:latin typeface="Arial" panose="020B0604020202020204" pitchFamily="34" charset="0"/>
                <a:cs typeface="Arial" panose="020B0604020202020204" pitchFamily="34" charset="0"/>
              </a:rPr>
              <a:t>Malattia metastatica (effetto palliativo)</a:t>
            </a:r>
          </a:p>
          <a:p>
            <a:pPr marL="365125" lvl="1">
              <a:lnSpc>
                <a:spcPct val="140000"/>
              </a:lnSpc>
              <a:spcBef>
                <a:spcPts val="600"/>
              </a:spcBef>
              <a:buFont typeface="Wingdings 2" panose="05020102010507070707" pitchFamily="18" charset="2"/>
              <a:buChar char=""/>
            </a:pPr>
            <a:r>
              <a:rPr lang="en-US" altLang="it-IT" sz="2600">
                <a:latin typeface="Arial" panose="020B0604020202020204" pitchFamily="34" charset="0"/>
                <a:cs typeface="Arial" panose="020B0604020202020204" pitchFamily="34" charset="0"/>
              </a:rPr>
              <a:t>Non ancora raccomandata:</a:t>
            </a:r>
          </a:p>
          <a:p>
            <a:pPr marL="609600" lvl="2" indent="-282575">
              <a:lnSpc>
                <a:spcPct val="140000"/>
              </a:lnSpc>
              <a:spcBef>
                <a:spcPts val="600"/>
              </a:spcBef>
              <a:buSzPct val="80000"/>
              <a:buFont typeface="Wingdings 2" panose="05020102010507070707" pitchFamily="18" charset="2"/>
              <a:buChar char=""/>
            </a:pPr>
            <a:r>
              <a:rPr lang="en-US" altLang="it-IT">
                <a:latin typeface="Arial" panose="020B0604020202020204" pitchFamily="34" charset="0"/>
                <a:cs typeface="Arial" panose="020B0604020202020204" pitchFamily="34" charset="0"/>
              </a:rPr>
              <a:t>Pianificazione del trattamento RT dopo chirurgia conservativa</a:t>
            </a:r>
          </a:p>
          <a:p>
            <a:pPr marL="365125" lvl="1">
              <a:lnSpc>
                <a:spcPct val="140000"/>
              </a:lnSpc>
            </a:pPr>
            <a:endParaRPr lang="en-US" altLang="it-IT" sz="2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125" lvl="1">
              <a:lnSpc>
                <a:spcPct val="140000"/>
              </a:lnSpc>
              <a:buNone/>
            </a:pPr>
            <a:endParaRPr lang="en-US" altLang="it-IT" sz="2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125" lvl="1">
              <a:lnSpc>
                <a:spcPct val="140000"/>
              </a:lnSpc>
              <a:buNone/>
            </a:pPr>
            <a:endParaRPr lang="en-US" altLang="it-IT" sz="2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125" lvl="1">
              <a:lnSpc>
                <a:spcPct val="140000"/>
              </a:lnSpc>
            </a:pPr>
            <a:endParaRPr lang="en-US" altLang="it-IT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502DEBAE-6E91-4318-B33A-55CDEC44B082}"/>
              </a:ext>
            </a:extLst>
          </p:cNvPr>
          <p:cNvCxnSpPr/>
          <p:nvPr/>
        </p:nvCxnSpPr>
        <p:spPr>
          <a:xfrm flipV="1">
            <a:off x="1992314" y="1341438"/>
            <a:ext cx="8351837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magine 4" descr="terapia mirata.jpg">
            <a:extLst>
              <a:ext uri="{FF2B5EF4-FFF2-40B4-BE49-F238E27FC236}">
                <a16:creationId xmlns:a16="http://schemas.microsoft.com/office/drawing/2014/main" id="{633704EB-D5FE-40AC-9F31-CBC9CD59C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" t="13251" r="8508" b="4851"/>
          <a:stretch>
            <a:fillRect/>
          </a:stretch>
        </p:blipFill>
        <p:spPr bwMode="auto">
          <a:xfrm>
            <a:off x="1524000" y="1"/>
            <a:ext cx="5735638" cy="403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Immagine 5" descr="terapia mirata1.jpg">
            <a:extLst>
              <a:ext uri="{FF2B5EF4-FFF2-40B4-BE49-F238E27FC236}">
                <a16:creationId xmlns:a16="http://schemas.microsoft.com/office/drawing/2014/main" id="{B952324B-B880-47BE-A40A-624C1E13AC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46" t="28349" r="9306" b="5901"/>
          <a:stretch>
            <a:fillRect/>
          </a:stretch>
        </p:blipFill>
        <p:spPr bwMode="auto">
          <a:xfrm>
            <a:off x="6232525" y="3038476"/>
            <a:ext cx="4400550" cy="377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8C7B4EF3-A87E-4106-A910-60BFB692B220}"/>
              </a:ext>
            </a:extLst>
          </p:cNvPr>
          <p:cNvCxnSpPr/>
          <p:nvPr/>
        </p:nvCxnSpPr>
        <p:spPr>
          <a:xfrm rot="5400000">
            <a:off x="4943475" y="836613"/>
            <a:ext cx="647700" cy="6477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A38E7C35-D0F5-4372-83E0-B78A860BBDD1}"/>
              </a:ext>
            </a:extLst>
          </p:cNvPr>
          <p:cNvCxnSpPr/>
          <p:nvPr/>
        </p:nvCxnSpPr>
        <p:spPr>
          <a:xfrm rot="16200000" flipH="1">
            <a:off x="9047957" y="2780507"/>
            <a:ext cx="1008063" cy="8636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387471E2-496A-428B-9261-995B61BBE790}"/>
              </a:ext>
            </a:extLst>
          </p:cNvPr>
          <p:cNvCxnSpPr/>
          <p:nvPr/>
        </p:nvCxnSpPr>
        <p:spPr>
          <a:xfrm rot="5400000">
            <a:off x="7103269" y="908844"/>
            <a:ext cx="649288" cy="6477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5FB7859C-5E81-42A4-809B-A979755815D3}"/>
              </a:ext>
            </a:extLst>
          </p:cNvPr>
          <p:cNvCxnSpPr/>
          <p:nvPr/>
        </p:nvCxnSpPr>
        <p:spPr>
          <a:xfrm rot="16200000" flipH="1">
            <a:off x="6599238" y="2997200"/>
            <a:ext cx="1009650" cy="8636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B0266B-7ECB-4BF5-81C4-66BC3919A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553" y="260648"/>
            <a:ext cx="8107363" cy="1143000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PET e RT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nel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Ca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della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mammella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79" name="Segnaposto contenuto 4" descr="Fig.2.tif">
            <a:extLst>
              <a:ext uri="{FF2B5EF4-FFF2-40B4-BE49-F238E27FC236}">
                <a16:creationId xmlns:a16="http://schemas.microsoft.com/office/drawing/2014/main" id="{26FD86E8-F971-4C42-9ED2-345B5C2908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6" y="2062164"/>
            <a:ext cx="4416425" cy="3311525"/>
          </a:xfrm>
        </p:spPr>
      </p:pic>
      <p:sp>
        <p:nvSpPr>
          <p:cNvPr id="24580" name="Segnaposto contenuto 7">
            <a:extLst>
              <a:ext uri="{FF2B5EF4-FFF2-40B4-BE49-F238E27FC236}">
                <a16:creationId xmlns:a16="http://schemas.microsoft.com/office/drawing/2014/main" id="{947F3690-23E9-4215-8B8A-D92A550060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7438" y="1773239"/>
            <a:ext cx="3960812" cy="4879975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 typeface="Wingdings 2" panose="05020102010507070707" pitchFamily="18" charset="2"/>
              <a:buNone/>
            </a:pPr>
            <a:r>
              <a:rPr lang="en-US" altLang="it-IT" sz="2000">
                <a:latin typeface="Arial" panose="020B0604020202020204" pitchFamily="34" charset="0"/>
                <a:cs typeface="Arial" panose="020B0604020202020204" pitchFamily="34" charset="0"/>
              </a:rPr>
              <a:t>	(A) PET/CT mostra la ripresa linfonodi intrapettorali e della MI</a:t>
            </a:r>
          </a:p>
          <a:p>
            <a:pPr eaLnBrk="1" hangingPunct="1">
              <a:lnSpc>
                <a:spcPct val="150000"/>
              </a:lnSpc>
              <a:buFont typeface="Wingdings 2" panose="05020102010507070707" pitchFamily="18" charset="2"/>
              <a:buNone/>
            </a:pPr>
            <a:r>
              <a:rPr lang="en-US" altLang="it-IT" sz="2000">
                <a:latin typeface="Arial" panose="020B0604020202020204" pitchFamily="34" charset="0"/>
                <a:cs typeface="Arial" panose="020B0604020202020204" pitchFamily="34" charset="0"/>
              </a:rPr>
              <a:t>	(B) CT imaging mostra il fascio obliquo che ricopre la sede di ripresa linfondale</a:t>
            </a:r>
          </a:p>
          <a:p>
            <a:pPr eaLnBrk="1" hangingPunct="1">
              <a:lnSpc>
                <a:spcPct val="150000"/>
              </a:lnSpc>
              <a:buFont typeface="Wingdings 2" panose="05020102010507070707" pitchFamily="18" charset="2"/>
              <a:buNone/>
            </a:pPr>
            <a:r>
              <a:rPr lang="en-US" altLang="it-IT" sz="2000">
                <a:latin typeface="Arial" panose="020B0604020202020204" pitchFamily="34" charset="0"/>
                <a:cs typeface="Arial" panose="020B0604020202020204" pitchFamily="34" charset="0"/>
              </a:rPr>
              <a:t>	(C) CT mostra un fascio singolo diretto e comprendente la MI </a:t>
            </a:r>
          </a:p>
        </p:txBody>
      </p:sp>
      <p:sp>
        <p:nvSpPr>
          <p:cNvPr id="24581" name="CasellaDiTesto 8">
            <a:extLst>
              <a:ext uri="{FF2B5EF4-FFF2-40B4-BE49-F238E27FC236}">
                <a16:creationId xmlns:a16="http://schemas.microsoft.com/office/drawing/2014/main" id="{16190EA1-08A7-4C56-A1D0-56B02895C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7339" y="6165850"/>
            <a:ext cx="2365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it-IT" sz="2000" i="1">
                <a:cs typeface="Arial" panose="020B0604020202020204" pitchFamily="34" charset="0"/>
              </a:rPr>
              <a:t>Beriwal  et al. 2009</a:t>
            </a:r>
          </a:p>
        </p:txBody>
      </p: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F83D8F9D-B343-4675-9F14-1FF25C9199F8}"/>
              </a:ext>
            </a:extLst>
          </p:cNvPr>
          <p:cNvCxnSpPr/>
          <p:nvPr/>
        </p:nvCxnSpPr>
        <p:spPr>
          <a:xfrm>
            <a:off x="1919289" y="1341438"/>
            <a:ext cx="8353425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61C78-9F8A-4E8E-BF1A-9BEBE0F88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846" y="255535"/>
            <a:ext cx="10515600" cy="1325563"/>
          </a:xfrm>
        </p:spPr>
        <p:txBody>
          <a:bodyPr/>
          <a:lstStyle/>
          <a:p>
            <a:r>
              <a:rPr lang="it-IT" dirty="0"/>
              <a:t>Classi biologiche di malattia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0197C-E005-4567-A9D8-065BD25A5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726" y="1954309"/>
            <a:ext cx="5304692" cy="3527548"/>
          </a:xfrm>
        </p:spPr>
        <p:txBody>
          <a:bodyPr anchor="ctr"/>
          <a:lstStyle/>
          <a:p>
            <a:r>
              <a:rPr lang="it-IT" dirty="0"/>
              <a:t>Luminal A/B (ER+, PR+, Ki67&lt; 20% o &gt; 20%)</a:t>
            </a:r>
          </a:p>
          <a:p>
            <a:r>
              <a:rPr lang="it-IT" dirty="0"/>
              <a:t>Luminal B/HER2 positivo (ER+, PR+, HER2+, Ki67&gt; 20%)</a:t>
            </a:r>
          </a:p>
          <a:p>
            <a:r>
              <a:rPr lang="it-IT" dirty="0"/>
              <a:t>Triple negative (ER-, PR-, HER2-)</a:t>
            </a:r>
          </a:p>
          <a:p>
            <a:r>
              <a:rPr lang="it-IT" dirty="0"/>
              <a:t>HER2 positivo (ER-, PR-, HER2+)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6D7B666-9D05-4413-A62A-7CD96645F67F}"/>
              </a:ext>
            </a:extLst>
          </p:cNvPr>
          <p:cNvGrpSpPr/>
          <p:nvPr/>
        </p:nvGrpSpPr>
        <p:grpSpPr>
          <a:xfrm>
            <a:off x="805901" y="3973701"/>
            <a:ext cx="5395601" cy="1237198"/>
            <a:chOff x="495245" y="4307817"/>
            <a:chExt cx="5395601" cy="123719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DFF08D6-0E5C-40F0-AB93-79CF2F6F117D}"/>
                </a:ext>
              </a:extLst>
            </p:cNvPr>
            <p:cNvSpPr/>
            <p:nvPr/>
          </p:nvSpPr>
          <p:spPr>
            <a:xfrm>
              <a:off x="890954" y="4425462"/>
              <a:ext cx="4999892" cy="102576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17696BF-305C-4369-9483-337E74A16F58}"/>
                </a:ext>
              </a:extLst>
            </p:cNvPr>
            <p:cNvSpPr txBox="1"/>
            <p:nvPr/>
          </p:nvSpPr>
          <p:spPr>
            <a:xfrm rot="16200000">
              <a:off x="61312" y="4741750"/>
              <a:ext cx="1237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FF0000"/>
                  </a:solidFill>
                </a:rPr>
                <a:t>Alto rischio</a:t>
              </a:r>
            </a:p>
          </p:txBody>
        </p:sp>
      </p:grpSp>
      <p:pic>
        <p:nvPicPr>
          <p:cNvPr id="8" name="Immagine 12" descr="Morris et al.pdf - Adobe Acrobat Reader DC">
            <a:extLst>
              <a:ext uri="{FF2B5EF4-FFF2-40B4-BE49-F238E27FC236}">
                <a16:creationId xmlns:a16="http://schemas.microsoft.com/office/drawing/2014/main" id="{5A56BE74-A2AC-4665-A168-48D0C7283C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8" t="19980" r="57737" b="44070"/>
          <a:stretch/>
        </p:blipFill>
        <p:spPr>
          <a:xfrm>
            <a:off x="6816966" y="1287649"/>
            <a:ext cx="4592571" cy="509251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A96D4E-C80A-4C6A-B0E9-31F7BEC40F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8" y="5878512"/>
            <a:ext cx="924247" cy="93712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B780296-23A9-4AFE-80E0-7C771C27E099}"/>
              </a:ext>
            </a:extLst>
          </p:cNvPr>
          <p:cNvCxnSpPr/>
          <p:nvPr/>
        </p:nvCxnSpPr>
        <p:spPr>
          <a:xfrm>
            <a:off x="978875" y="6740769"/>
            <a:ext cx="112131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15067E5-16C4-46E8-AFFE-4805EF1AAD90}"/>
              </a:ext>
            </a:extLst>
          </p:cNvPr>
          <p:cNvSpPr txBox="1"/>
          <p:nvPr/>
        </p:nvSpPr>
        <p:spPr>
          <a:xfrm>
            <a:off x="978875" y="6453531"/>
            <a:ext cx="4737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/>
              <a:t>Il ruolo della medicina nucleare nel cancro della mammella, 21/04/2022</a:t>
            </a:r>
          </a:p>
        </p:txBody>
      </p:sp>
    </p:spTree>
    <p:extLst>
      <p:ext uri="{BB962C8B-B14F-4D97-AF65-F5344CB8AC3E}">
        <p14:creationId xmlns:p14="http://schemas.microsoft.com/office/powerpoint/2010/main" val="251435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err="1"/>
              <a:t>Biological</a:t>
            </a:r>
            <a:r>
              <a:rPr lang="it-IT" sz="3600" dirty="0"/>
              <a:t> </a:t>
            </a:r>
            <a:r>
              <a:rPr lang="it-IT" sz="3600" dirty="0" err="1"/>
              <a:t>features</a:t>
            </a:r>
            <a:r>
              <a:rPr lang="it-IT" sz="3600" dirty="0"/>
              <a:t>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81200" y="1371600"/>
            <a:ext cx="8229600" cy="5105400"/>
          </a:xfrm>
        </p:spPr>
        <p:txBody>
          <a:bodyPr>
            <a:normAutofit fontScale="92500"/>
          </a:bodyPr>
          <a:lstStyle/>
          <a:p>
            <a:r>
              <a:rPr lang="it-IT" sz="2400" dirty="0"/>
              <a:t>TN (15%)</a:t>
            </a:r>
          </a:p>
          <a:p>
            <a:pPr lvl="1"/>
            <a:r>
              <a:rPr lang="it-IT" sz="2000" dirty="0" err="1"/>
              <a:t>response</a:t>
            </a:r>
            <a:r>
              <a:rPr lang="it-IT" sz="2000" dirty="0"/>
              <a:t> to treatment (</a:t>
            </a:r>
            <a:r>
              <a:rPr lang="it-IT" sz="2000" dirty="0" err="1"/>
              <a:t>Koolen</a:t>
            </a:r>
            <a:r>
              <a:rPr lang="it-IT" sz="2000" dirty="0"/>
              <a:t> et al 2013 and </a:t>
            </a:r>
            <a:r>
              <a:rPr lang="it-IT" sz="2000" dirty="0" err="1"/>
              <a:t>Groheux</a:t>
            </a:r>
            <a:r>
              <a:rPr lang="it-IT" sz="2000" dirty="0"/>
              <a:t> et al 2012)</a:t>
            </a:r>
          </a:p>
          <a:p>
            <a:r>
              <a:rPr lang="it-IT" sz="2400" dirty="0" err="1"/>
              <a:t>Inflammatory</a:t>
            </a:r>
            <a:r>
              <a:rPr lang="it-IT" sz="2400" dirty="0"/>
              <a:t> BC (1-5%):</a:t>
            </a:r>
          </a:p>
          <a:p>
            <a:pPr lvl="1"/>
            <a:r>
              <a:rPr lang="it-IT" sz="2000" dirty="0"/>
              <a:t>100% </a:t>
            </a:r>
            <a:r>
              <a:rPr lang="it-IT" sz="2000" dirty="0" err="1"/>
              <a:t>primary</a:t>
            </a:r>
            <a:r>
              <a:rPr lang="it-IT" sz="2000" dirty="0"/>
              <a:t> </a:t>
            </a:r>
            <a:r>
              <a:rPr lang="it-IT" sz="2000" dirty="0" err="1"/>
              <a:t>cancer</a:t>
            </a:r>
            <a:r>
              <a:rPr lang="it-IT" sz="2000" dirty="0"/>
              <a:t>; 90% </a:t>
            </a:r>
            <a:r>
              <a:rPr lang="it-IT" sz="2000" dirty="0" err="1"/>
              <a:t>axillary</a:t>
            </a:r>
            <a:r>
              <a:rPr lang="it-IT" sz="2000" dirty="0"/>
              <a:t> and 56% extra-</a:t>
            </a:r>
            <a:r>
              <a:rPr lang="it-IT" sz="2000" dirty="0" err="1"/>
              <a:t>axillary</a:t>
            </a:r>
            <a:r>
              <a:rPr lang="it-IT" sz="2000" dirty="0"/>
              <a:t>; 31% </a:t>
            </a:r>
            <a:r>
              <a:rPr lang="it-IT" sz="2000" dirty="0" err="1"/>
              <a:t>distant</a:t>
            </a:r>
            <a:r>
              <a:rPr lang="it-IT" sz="2000" dirty="0"/>
              <a:t> </a:t>
            </a:r>
            <a:r>
              <a:rPr lang="it-IT" sz="2000" dirty="0" err="1"/>
              <a:t>lesions</a:t>
            </a:r>
            <a:r>
              <a:rPr lang="it-IT" sz="2000" dirty="0"/>
              <a:t> (Alberini et al, 2009)</a:t>
            </a:r>
          </a:p>
          <a:p>
            <a:pPr lvl="1"/>
            <a:r>
              <a:rPr lang="it-IT" sz="2000" dirty="0"/>
              <a:t>98% </a:t>
            </a:r>
            <a:r>
              <a:rPr lang="it-IT" sz="2000" dirty="0" err="1"/>
              <a:t>primary</a:t>
            </a:r>
            <a:r>
              <a:rPr lang="it-IT" sz="2000" dirty="0"/>
              <a:t> </a:t>
            </a:r>
            <a:r>
              <a:rPr lang="it-IT" sz="2000" dirty="0" err="1"/>
              <a:t>cancer</a:t>
            </a:r>
            <a:r>
              <a:rPr lang="it-IT" sz="2000" dirty="0"/>
              <a:t>; 90% </a:t>
            </a:r>
            <a:r>
              <a:rPr lang="it-IT" sz="2000" dirty="0" err="1"/>
              <a:t>axillary</a:t>
            </a:r>
            <a:r>
              <a:rPr lang="it-IT" sz="2000" dirty="0"/>
              <a:t> and 44% extra-</a:t>
            </a:r>
            <a:r>
              <a:rPr lang="it-IT" sz="2000" dirty="0" err="1"/>
              <a:t>axillary</a:t>
            </a:r>
            <a:r>
              <a:rPr lang="it-IT" sz="2000" dirty="0"/>
              <a:t>; 49% </a:t>
            </a:r>
            <a:r>
              <a:rPr lang="it-IT" sz="2000" dirty="0" err="1"/>
              <a:t>distant</a:t>
            </a:r>
            <a:r>
              <a:rPr lang="it-IT" sz="2000" dirty="0"/>
              <a:t> </a:t>
            </a:r>
            <a:r>
              <a:rPr lang="it-IT" sz="2000" dirty="0" err="1"/>
              <a:t>lesions</a:t>
            </a:r>
            <a:r>
              <a:rPr lang="it-IT" sz="2000" dirty="0"/>
              <a:t> (</a:t>
            </a:r>
            <a:r>
              <a:rPr lang="it-IT" sz="2000" dirty="0" err="1"/>
              <a:t>Carkaci</a:t>
            </a:r>
            <a:r>
              <a:rPr lang="it-IT" sz="2000" dirty="0"/>
              <a:t> et al, 2009)</a:t>
            </a:r>
          </a:p>
          <a:p>
            <a:pPr lvl="1"/>
            <a:r>
              <a:rPr lang="it-IT" sz="2000" dirty="0"/>
              <a:t>100% </a:t>
            </a:r>
            <a:r>
              <a:rPr lang="it-IT" sz="2000" dirty="0" err="1"/>
              <a:t>primary</a:t>
            </a:r>
            <a:r>
              <a:rPr lang="it-IT" sz="2000" dirty="0"/>
              <a:t> </a:t>
            </a:r>
            <a:r>
              <a:rPr lang="it-IT" sz="2000" dirty="0" err="1"/>
              <a:t>cancer</a:t>
            </a:r>
            <a:r>
              <a:rPr lang="it-IT" sz="2000" dirty="0"/>
              <a:t>; 63% extra-</a:t>
            </a:r>
            <a:r>
              <a:rPr lang="it-IT" sz="2000" dirty="0" err="1"/>
              <a:t>axillary</a:t>
            </a:r>
            <a:r>
              <a:rPr lang="it-IT" sz="2000" dirty="0"/>
              <a:t> and 46% </a:t>
            </a:r>
            <a:r>
              <a:rPr lang="it-IT" sz="2000" dirty="0" err="1"/>
              <a:t>distant</a:t>
            </a:r>
            <a:r>
              <a:rPr lang="it-IT" sz="2000" dirty="0"/>
              <a:t> </a:t>
            </a:r>
            <a:r>
              <a:rPr lang="it-IT" sz="2000" dirty="0" err="1"/>
              <a:t>metastasis</a:t>
            </a:r>
            <a:r>
              <a:rPr lang="it-IT" sz="2000" dirty="0"/>
              <a:t> (</a:t>
            </a:r>
            <a:r>
              <a:rPr lang="it-IT" sz="2000" dirty="0" err="1"/>
              <a:t>Groheux</a:t>
            </a:r>
            <a:r>
              <a:rPr lang="it-IT" sz="2000" dirty="0"/>
              <a:t> et al, 2013)  </a:t>
            </a:r>
          </a:p>
          <a:p>
            <a:r>
              <a:rPr lang="it-IT" sz="2400" dirty="0"/>
              <a:t>Luminal A and B (60%):</a:t>
            </a:r>
          </a:p>
          <a:p>
            <a:pPr lvl="1"/>
            <a:r>
              <a:rPr lang="en-US" sz="2000" dirty="0"/>
              <a:t>to have lower </a:t>
            </a:r>
            <a:r>
              <a:rPr lang="en-US" sz="2000" dirty="0" err="1"/>
              <a:t>glycolitic</a:t>
            </a:r>
            <a:r>
              <a:rPr lang="en-US" sz="2000" dirty="0"/>
              <a:t> values with respect to the other groups</a:t>
            </a:r>
            <a:r>
              <a:rPr lang="it-IT" sz="2000" dirty="0"/>
              <a:t> (Garcia </a:t>
            </a:r>
            <a:r>
              <a:rPr lang="it-IT" sz="2000" dirty="0" err="1"/>
              <a:t>Vicente</a:t>
            </a:r>
            <a:r>
              <a:rPr lang="it-IT" sz="2000" dirty="0"/>
              <a:t> et al, 2013)</a:t>
            </a:r>
          </a:p>
          <a:p>
            <a:pPr lvl="1"/>
            <a:r>
              <a:rPr lang="it-IT" sz="2000" dirty="0" err="1"/>
              <a:t>SUVmax</a:t>
            </a:r>
            <a:r>
              <a:rPr lang="it-IT" sz="2000" dirty="0"/>
              <a:t> of MBC can </a:t>
            </a:r>
            <a:r>
              <a:rPr lang="it-IT" sz="2000" dirty="0" err="1"/>
              <a:t>independently</a:t>
            </a:r>
            <a:r>
              <a:rPr lang="it-IT" sz="2000" dirty="0"/>
              <a:t> </a:t>
            </a:r>
            <a:r>
              <a:rPr lang="it-IT" sz="2000" dirty="0" err="1"/>
              <a:t>predict</a:t>
            </a:r>
            <a:r>
              <a:rPr lang="it-IT" sz="2000" dirty="0"/>
              <a:t> PFS and OS (Zhang et al, 2013)</a:t>
            </a:r>
          </a:p>
          <a:p>
            <a:r>
              <a:rPr lang="it-IT" sz="2400" dirty="0"/>
              <a:t>Her2 positive </a:t>
            </a:r>
          </a:p>
          <a:p>
            <a:r>
              <a:rPr lang="it-IT" sz="2400" dirty="0" err="1"/>
              <a:t>Ductal</a:t>
            </a:r>
            <a:r>
              <a:rPr lang="it-IT" sz="2400" dirty="0"/>
              <a:t> vs. </a:t>
            </a:r>
            <a:r>
              <a:rPr lang="it-IT" sz="2400" dirty="0" err="1"/>
              <a:t>lobular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4971051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Groheux EJNMMI 2010.pdf - Adobe Read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11" t="37602" r="6883" b="14243"/>
          <a:stretch/>
        </p:blipFill>
        <p:spPr>
          <a:xfrm>
            <a:off x="2003278" y="1371600"/>
            <a:ext cx="3330723" cy="1624940"/>
          </a:xfrm>
          <a:prstGeom prst="rect">
            <a:avLst/>
          </a:prstGeom>
        </p:spPr>
      </p:pic>
      <p:pic>
        <p:nvPicPr>
          <p:cNvPr id="6" name="Immagine 5" descr="Groheux EJNMMI 2010.pdf - Adobe Read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11" t="40956" r="7532" b="12566"/>
          <a:stretch/>
        </p:blipFill>
        <p:spPr>
          <a:xfrm>
            <a:off x="2038904" y="2966496"/>
            <a:ext cx="3295097" cy="1570636"/>
          </a:xfrm>
          <a:prstGeom prst="rect">
            <a:avLst/>
          </a:prstGeom>
        </p:spPr>
      </p:pic>
      <p:pic>
        <p:nvPicPr>
          <p:cNvPr id="7" name="Immagine 6" descr="Groheux EJNMMI 2010.pdf - Adobe Reader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81" t="31034" r="7662" b="19274"/>
          <a:stretch/>
        </p:blipFill>
        <p:spPr>
          <a:xfrm>
            <a:off x="2038904" y="4575858"/>
            <a:ext cx="3295097" cy="1679258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2724703" y="6255116"/>
            <a:ext cx="2306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/>
              <a:t>By </a:t>
            </a:r>
            <a:r>
              <a:rPr lang="it-IT" i="1" dirty="0" err="1"/>
              <a:t>Groheux</a:t>
            </a:r>
            <a:r>
              <a:rPr lang="it-IT" i="1" dirty="0"/>
              <a:t> et al, 2011</a:t>
            </a:r>
          </a:p>
        </p:txBody>
      </p:sp>
      <p:graphicFrame>
        <p:nvGraphicFramePr>
          <p:cNvPr id="9" name="Tabella 8"/>
          <p:cNvGraphicFramePr>
            <a:graphicFrameLocks noGrp="1"/>
          </p:cNvGraphicFramePr>
          <p:nvPr/>
        </p:nvGraphicFramePr>
        <p:xfrm>
          <a:off x="5791200" y="1436558"/>
          <a:ext cx="4495800" cy="47061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79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97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8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24519">
                <a:tc>
                  <a:txBody>
                    <a:bodyPr/>
                    <a:lstStyle/>
                    <a:p>
                      <a:r>
                        <a:rPr lang="it-IT" sz="1600" dirty="0"/>
                        <a:t>Author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/>
                        <a:t>Median</a:t>
                      </a:r>
                      <a:r>
                        <a:rPr lang="it-IT" sz="1600" dirty="0"/>
                        <a:t> or </a:t>
                      </a:r>
                      <a:r>
                        <a:rPr lang="it-IT" sz="1600" dirty="0" err="1"/>
                        <a:t>mean</a:t>
                      </a:r>
                      <a:r>
                        <a:rPr lang="it-IT" sz="1600" dirty="0"/>
                        <a:t> </a:t>
                      </a:r>
                      <a:r>
                        <a:rPr lang="it-IT" sz="1600" dirty="0" err="1"/>
                        <a:t>SUVmax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i="1" dirty="0"/>
                        <a:t>P </a:t>
                      </a:r>
                      <a:r>
                        <a:rPr lang="it-IT" sz="1600" i="1" dirty="0" err="1"/>
                        <a:t>value</a:t>
                      </a:r>
                      <a:endParaRPr lang="it-IT" sz="16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0551">
                <a:tc>
                  <a:txBody>
                    <a:bodyPr/>
                    <a:lstStyle/>
                    <a:p>
                      <a:r>
                        <a:rPr lang="it-IT" sz="1600" dirty="0" err="1"/>
                        <a:t>Kaida</a:t>
                      </a:r>
                      <a:r>
                        <a:rPr lang="it-IT" sz="1600" baseline="0" dirty="0"/>
                        <a:t> et al, 2013</a:t>
                      </a:r>
                    </a:p>
                    <a:p>
                      <a:r>
                        <a:rPr lang="it-IT" sz="1600" dirty="0"/>
                        <a:t>   ER </a:t>
                      </a:r>
                      <a:r>
                        <a:rPr lang="it-IT" sz="1600" dirty="0" err="1"/>
                        <a:t>neg</a:t>
                      </a:r>
                      <a:r>
                        <a:rPr lang="it-IT" sz="1600" dirty="0"/>
                        <a:t>/</a:t>
                      </a:r>
                      <a:r>
                        <a:rPr lang="it-IT" sz="1600" dirty="0" err="1"/>
                        <a:t>pos</a:t>
                      </a:r>
                      <a:endParaRPr lang="it-IT" sz="1600" dirty="0"/>
                    </a:p>
                    <a:p>
                      <a:r>
                        <a:rPr lang="it-IT" sz="1600" dirty="0"/>
                        <a:t>   Ki67 high/</a:t>
                      </a:r>
                      <a:r>
                        <a:rPr lang="it-IT" sz="1600" dirty="0" err="1"/>
                        <a:t>low</a:t>
                      </a:r>
                      <a:endParaRPr lang="it-IT" sz="1600" dirty="0"/>
                    </a:p>
                    <a:p>
                      <a:r>
                        <a:rPr lang="it-IT" sz="1600" dirty="0"/>
                        <a:t>   C-erbB2 </a:t>
                      </a:r>
                      <a:r>
                        <a:rPr lang="it-IT" sz="1600" dirty="0" err="1"/>
                        <a:t>pos</a:t>
                      </a:r>
                      <a:r>
                        <a:rPr lang="it-IT" sz="1600" dirty="0"/>
                        <a:t>/</a:t>
                      </a:r>
                      <a:r>
                        <a:rPr lang="it-IT" sz="1600" dirty="0" err="1"/>
                        <a:t>neg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600" dirty="0"/>
                    </a:p>
                    <a:p>
                      <a:pPr algn="ctr"/>
                      <a:r>
                        <a:rPr lang="it-IT" sz="1600" dirty="0"/>
                        <a:t>3.95/2.70</a:t>
                      </a:r>
                    </a:p>
                    <a:p>
                      <a:pPr algn="ctr"/>
                      <a:r>
                        <a:rPr lang="it-IT" sz="1600" dirty="0"/>
                        <a:t>-</a:t>
                      </a:r>
                    </a:p>
                    <a:p>
                      <a:pPr algn="ctr"/>
                      <a:r>
                        <a:rPr lang="it-IT" sz="1600" dirty="0"/>
                        <a:t>2.80/2.90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600" i="1" dirty="0"/>
                    </a:p>
                    <a:p>
                      <a:pPr algn="ctr"/>
                      <a:r>
                        <a:rPr lang="it-IT" sz="1600" i="1" dirty="0"/>
                        <a:t>0.032</a:t>
                      </a:r>
                    </a:p>
                    <a:p>
                      <a:pPr algn="ctr"/>
                      <a:r>
                        <a:rPr lang="it-IT" sz="1600" i="1" dirty="0"/>
                        <a:t>-</a:t>
                      </a:r>
                    </a:p>
                    <a:p>
                      <a:pPr algn="ctr"/>
                      <a:r>
                        <a:rPr lang="it-IT" sz="1600" i="1" dirty="0"/>
                        <a:t>0.212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0551">
                <a:tc>
                  <a:txBody>
                    <a:bodyPr/>
                    <a:lstStyle/>
                    <a:p>
                      <a:r>
                        <a:rPr lang="it-IT" sz="1600" dirty="0" err="1"/>
                        <a:t>Gil</a:t>
                      </a:r>
                      <a:r>
                        <a:rPr lang="it-IT" sz="1600" dirty="0"/>
                        <a:t>-Rendo et al, 2009</a:t>
                      </a:r>
                    </a:p>
                    <a:p>
                      <a:r>
                        <a:rPr lang="it-IT" sz="1600" dirty="0"/>
                        <a:t>   ER </a:t>
                      </a:r>
                      <a:r>
                        <a:rPr lang="it-IT" sz="1600" dirty="0" err="1"/>
                        <a:t>neg</a:t>
                      </a:r>
                      <a:r>
                        <a:rPr lang="it-IT" sz="1600" dirty="0"/>
                        <a:t>/</a:t>
                      </a:r>
                      <a:r>
                        <a:rPr lang="it-IT" sz="1600" dirty="0" err="1"/>
                        <a:t>pos</a:t>
                      </a:r>
                      <a:endParaRPr lang="it-IT" sz="1600" dirty="0"/>
                    </a:p>
                    <a:p>
                      <a:r>
                        <a:rPr lang="it-IT" sz="1600" dirty="0"/>
                        <a:t>   Ki67 high/</a:t>
                      </a:r>
                      <a:r>
                        <a:rPr lang="it-IT" sz="1600" dirty="0" err="1"/>
                        <a:t>low</a:t>
                      </a:r>
                      <a:endParaRPr lang="it-IT" sz="1600" dirty="0"/>
                    </a:p>
                    <a:p>
                      <a:r>
                        <a:rPr lang="it-IT" sz="1600" dirty="0"/>
                        <a:t>   C-erbB2 </a:t>
                      </a:r>
                      <a:r>
                        <a:rPr lang="it-IT" sz="1600" dirty="0" err="1"/>
                        <a:t>pos</a:t>
                      </a:r>
                      <a:r>
                        <a:rPr lang="it-IT" sz="1600" dirty="0"/>
                        <a:t>/</a:t>
                      </a:r>
                      <a:r>
                        <a:rPr lang="it-IT" sz="1600" dirty="0" err="1"/>
                        <a:t>neg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600" dirty="0"/>
                    </a:p>
                    <a:p>
                      <a:pPr algn="ctr"/>
                      <a:r>
                        <a:rPr lang="it-IT" sz="1600" dirty="0"/>
                        <a:t>5.16/3.36</a:t>
                      </a:r>
                    </a:p>
                    <a:p>
                      <a:pPr algn="ctr"/>
                      <a:r>
                        <a:rPr lang="it-IT" sz="1600" dirty="0"/>
                        <a:t>5.02/2.86</a:t>
                      </a:r>
                    </a:p>
                    <a:p>
                      <a:pPr algn="ctr"/>
                      <a:r>
                        <a:rPr lang="it-IT" sz="1600" dirty="0"/>
                        <a:t>4.00/3.85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600" i="1" dirty="0"/>
                    </a:p>
                    <a:p>
                      <a:pPr algn="ctr"/>
                      <a:r>
                        <a:rPr lang="it-IT" sz="1600" i="1" dirty="0"/>
                        <a:t>&lt;0.001</a:t>
                      </a:r>
                    </a:p>
                    <a:p>
                      <a:pPr algn="ctr"/>
                      <a:r>
                        <a:rPr lang="it-IT" sz="1600" i="1" dirty="0"/>
                        <a:t>&lt;0.001</a:t>
                      </a:r>
                    </a:p>
                    <a:p>
                      <a:pPr algn="ctr"/>
                      <a:r>
                        <a:rPr lang="it-IT" sz="1600" i="1" dirty="0"/>
                        <a:t>0.650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0551">
                <a:tc>
                  <a:txBody>
                    <a:bodyPr/>
                    <a:lstStyle/>
                    <a:p>
                      <a:r>
                        <a:rPr lang="it-IT" sz="1600" dirty="0" err="1"/>
                        <a:t>Ueda</a:t>
                      </a:r>
                      <a:r>
                        <a:rPr lang="it-IT" sz="1600" dirty="0"/>
                        <a:t> et al, 2008</a:t>
                      </a:r>
                    </a:p>
                    <a:p>
                      <a:r>
                        <a:rPr lang="it-IT" sz="1600" dirty="0"/>
                        <a:t>   ER </a:t>
                      </a:r>
                      <a:r>
                        <a:rPr lang="it-IT" sz="1600" dirty="0" err="1"/>
                        <a:t>neg</a:t>
                      </a:r>
                      <a:r>
                        <a:rPr lang="it-IT" sz="1600" dirty="0"/>
                        <a:t>/</a:t>
                      </a:r>
                      <a:r>
                        <a:rPr lang="it-IT" sz="1600" dirty="0" err="1"/>
                        <a:t>pos</a:t>
                      </a:r>
                      <a:endParaRPr lang="it-IT" sz="1600" dirty="0"/>
                    </a:p>
                    <a:p>
                      <a:r>
                        <a:rPr lang="it-IT" sz="1600" dirty="0"/>
                        <a:t>   Ki67 high/</a:t>
                      </a:r>
                      <a:r>
                        <a:rPr lang="it-IT" sz="1600" dirty="0" err="1"/>
                        <a:t>low</a:t>
                      </a:r>
                      <a:endParaRPr lang="it-IT" sz="1600" dirty="0"/>
                    </a:p>
                    <a:p>
                      <a:r>
                        <a:rPr lang="it-IT" sz="1600" dirty="0"/>
                        <a:t>   C-erbB2 </a:t>
                      </a:r>
                      <a:r>
                        <a:rPr lang="it-IT" sz="1600" dirty="0" err="1"/>
                        <a:t>pos</a:t>
                      </a:r>
                      <a:r>
                        <a:rPr lang="it-IT" sz="1600" dirty="0"/>
                        <a:t>/</a:t>
                      </a:r>
                      <a:r>
                        <a:rPr lang="it-IT" sz="1600" dirty="0" err="1"/>
                        <a:t>neg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600" dirty="0"/>
                    </a:p>
                    <a:p>
                      <a:pPr algn="ctr"/>
                      <a:r>
                        <a:rPr lang="it-IT" sz="1600" dirty="0"/>
                        <a:t>6.4/4.0</a:t>
                      </a:r>
                    </a:p>
                    <a:p>
                      <a:pPr algn="ctr"/>
                      <a:r>
                        <a:rPr lang="it-IT" sz="1600" dirty="0"/>
                        <a:t>5.9/2.7</a:t>
                      </a:r>
                    </a:p>
                    <a:p>
                      <a:pPr algn="ctr"/>
                      <a:r>
                        <a:rPr lang="it-IT" sz="1600" dirty="0"/>
                        <a:t>6.2/4.0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600" i="1" dirty="0"/>
                    </a:p>
                    <a:p>
                      <a:pPr algn="ctr"/>
                      <a:r>
                        <a:rPr lang="it-IT" sz="1600" i="1" dirty="0"/>
                        <a:t>&lt;0.001</a:t>
                      </a:r>
                    </a:p>
                    <a:p>
                      <a:pPr algn="ctr"/>
                      <a:r>
                        <a:rPr lang="it-IT" sz="1600" i="1" dirty="0"/>
                        <a:t>&lt;0.0001</a:t>
                      </a:r>
                    </a:p>
                    <a:p>
                      <a:pPr algn="ctr"/>
                      <a:r>
                        <a:rPr lang="it-IT" sz="1600" i="1" dirty="0"/>
                        <a:t>0.006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Titolo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r>
              <a:rPr lang="it-IT" sz="3600" dirty="0" err="1"/>
              <a:t>Biological</a:t>
            </a:r>
            <a:r>
              <a:rPr lang="it-IT" sz="3600" dirty="0"/>
              <a:t> </a:t>
            </a:r>
            <a:r>
              <a:rPr lang="it-IT" sz="3600" dirty="0" err="1"/>
              <a:t>features</a:t>
            </a:r>
            <a:r>
              <a:rPr lang="it-IT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34867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76400" y="21817"/>
            <a:ext cx="8229600" cy="838200"/>
          </a:xfrm>
        </p:spPr>
        <p:txBody>
          <a:bodyPr>
            <a:normAutofit/>
          </a:bodyPr>
          <a:lstStyle/>
          <a:p>
            <a:r>
              <a:rPr lang="it-IT" sz="3200" dirty="0"/>
              <a:t>FDG PET </a:t>
            </a:r>
            <a:r>
              <a:rPr lang="it-IT" sz="3200" dirty="0" err="1"/>
              <a:t>as</a:t>
            </a:r>
            <a:r>
              <a:rPr lang="it-IT" sz="3200" dirty="0"/>
              <a:t> a </a:t>
            </a:r>
            <a:r>
              <a:rPr lang="it-IT" sz="3200" dirty="0" err="1"/>
              <a:t>prognostic</a:t>
            </a:r>
            <a:r>
              <a:rPr lang="it-IT" sz="3200" dirty="0"/>
              <a:t> </a:t>
            </a:r>
            <a:r>
              <a:rPr lang="it-IT" sz="3200" dirty="0" err="1"/>
              <a:t>factor</a:t>
            </a:r>
            <a:r>
              <a:rPr lang="it-IT" sz="3200" dirty="0"/>
              <a:t> </a:t>
            </a:r>
          </a:p>
        </p:txBody>
      </p:sp>
      <p:pic>
        <p:nvPicPr>
          <p:cNvPr id="4" name="Immagine 3" descr="de cicco C, 2013 The Breast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9" t="37123" r="46494" b="1785"/>
          <a:stretch/>
        </p:blipFill>
        <p:spPr>
          <a:xfrm>
            <a:off x="6477000" y="3124200"/>
            <a:ext cx="3581401" cy="3595502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8453014" y="5438002"/>
            <a:ext cx="1376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i="1" dirty="0"/>
              <a:t>De Cicco et al 2012</a:t>
            </a:r>
          </a:p>
        </p:txBody>
      </p:sp>
      <p:pic>
        <p:nvPicPr>
          <p:cNvPr id="12" name="Immagine 11" descr="Ueda et al J J Oncol 2008.pdf - Adobe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6" t="21550" r="50000" b="34607"/>
          <a:stretch/>
        </p:blipFill>
        <p:spPr>
          <a:xfrm>
            <a:off x="6477000" y="762000"/>
            <a:ext cx="3581400" cy="2362200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6980516" y="990601"/>
            <a:ext cx="11919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i="1" dirty="0" err="1"/>
              <a:t>Ueda</a:t>
            </a:r>
            <a:r>
              <a:rPr lang="it-IT" sz="1200" b="1" i="1" dirty="0"/>
              <a:t> et al 2008</a:t>
            </a:r>
          </a:p>
        </p:txBody>
      </p:sp>
      <p:pic>
        <p:nvPicPr>
          <p:cNvPr id="14" name="Immagine 13" descr="Inoue et al J Res 2004.pdf - Adobe Reader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39" t="17956" r="31039" b="7295"/>
          <a:stretch/>
        </p:blipFill>
        <p:spPr>
          <a:xfrm>
            <a:off x="2590800" y="860018"/>
            <a:ext cx="2590800" cy="5857463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 rot="16200000">
            <a:off x="1768916" y="3592887"/>
            <a:ext cx="12143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i="1" dirty="0" err="1"/>
              <a:t>Inoue</a:t>
            </a:r>
            <a:r>
              <a:rPr lang="it-IT" sz="1200" b="1" i="1" dirty="0"/>
              <a:t> et al 2004</a:t>
            </a:r>
          </a:p>
        </p:txBody>
      </p:sp>
    </p:spTree>
    <p:extLst>
      <p:ext uri="{BB962C8B-B14F-4D97-AF65-F5344CB8AC3E}">
        <p14:creationId xmlns:p14="http://schemas.microsoft.com/office/powerpoint/2010/main" val="3942321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Imaging </a:t>
            </a:r>
            <a:r>
              <a:rPr lang="en-US" sz="3600" dirty="0" err="1"/>
              <a:t>molecolare</a:t>
            </a:r>
            <a:r>
              <a:rPr lang="en-US" sz="3600" dirty="0"/>
              <a:t>: </a:t>
            </a:r>
            <a:r>
              <a:rPr lang="en-US" sz="3600" dirty="0" err="1"/>
              <a:t>radiofarmaci</a:t>
            </a:r>
            <a:r>
              <a:rPr lang="en-US" sz="3600" dirty="0"/>
              <a:t> PET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523" y="1201615"/>
            <a:ext cx="6629400" cy="497205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7239001" y="6412468"/>
            <a:ext cx="3313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/>
              <a:t>Cervino et al, </a:t>
            </a:r>
            <a:r>
              <a:rPr lang="it-IT" i="1" dirty="0" err="1"/>
              <a:t>Nucl</a:t>
            </a:r>
            <a:r>
              <a:rPr lang="it-IT" i="1" dirty="0"/>
              <a:t> </a:t>
            </a:r>
            <a:r>
              <a:rPr lang="it-IT" i="1" dirty="0" err="1"/>
              <a:t>Med</a:t>
            </a:r>
            <a:r>
              <a:rPr lang="it-IT" i="1" dirty="0"/>
              <a:t> </a:t>
            </a:r>
            <a:r>
              <a:rPr lang="it-IT" i="1" dirty="0" err="1"/>
              <a:t>Biol</a:t>
            </a:r>
            <a:r>
              <a:rPr lang="it-IT" i="1" dirty="0"/>
              <a:t> 2013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31B3A8-6312-4EF3-B43B-EF7F9E8F3F88}"/>
              </a:ext>
            </a:extLst>
          </p:cNvPr>
          <p:cNvSpPr/>
          <p:nvPr/>
        </p:nvSpPr>
        <p:spPr>
          <a:xfrm>
            <a:off x="6957646" y="1371601"/>
            <a:ext cx="1465384" cy="2186354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E27E74-F9AC-406F-86F2-E72B625B1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8" y="5878512"/>
            <a:ext cx="924247" cy="93712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3585F52-B8BF-4711-95FF-7914DB268E09}"/>
              </a:ext>
            </a:extLst>
          </p:cNvPr>
          <p:cNvCxnSpPr/>
          <p:nvPr/>
        </p:nvCxnSpPr>
        <p:spPr>
          <a:xfrm>
            <a:off x="978875" y="6740769"/>
            <a:ext cx="112131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832D05E-4A07-470D-BC68-7FD586EFD7F9}"/>
              </a:ext>
            </a:extLst>
          </p:cNvPr>
          <p:cNvSpPr txBox="1"/>
          <p:nvPr/>
        </p:nvSpPr>
        <p:spPr>
          <a:xfrm>
            <a:off x="978875" y="6453531"/>
            <a:ext cx="4737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/>
              <a:t>Il ruolo della medicina nucleare nel cancro della mammella, 21/04/2022</a:t>
            </a:r>
          </a:p>
        </p:txBody>
      </p:sp>
    </p:spTree>
    <p:extLst>
      <p:ext uri="{BB962C8B-B14F-4D97-AF65-F5344CB8AC3E}">
        <p14:creationId xmlns:p14="http://schemas.microsoft.com/office/powerpoint/2010/main" val="74041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2EA26-E50E-4042-8845-53EB47A14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386" y="335818"/>
            <a:ext cx="10515600" cy="1325563"/>
          </a:xfrm>
        </p:spPr>
        <p:txBody>
          <a:bodyPr/>
          <a:lstStyle/>
          <a:p>
            <a:r>
              <a:rPr lang="it-IT" dirty="0"/>
              <a:t>Ripresa di malattia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3B19C-01BA-45F0-8488-D32CD0F76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6"/>
            <a:ext cx="5650523" cy="397802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it-IT" dirty="0"/>
              <a:t>Sospetta ripresa di malattia, in caso di imaging convenzionale equivoco</a:t>
            </a:r>
          </a:p>
          <a:p>
            <a:r>
              <a:rPr lang="it-IT" dirty="0"/>
              <a:t>Esame clinico sospetto per ripresa (es. sintomatologia)</a:t>
            </a:r>
          </a:p>
          <a:p>
            <a:r>
              <a:rPr lang="it-IT" dirty="0"/>
              <a:t>Incremento dei marcatori tumorali (CA15.3, CEA) </a:t>
            </a:r>
          </a:p>
          <a:p>
            <a:r>
              <a:rPr lang="it-IT" dirty="0"/>
              <a:t>In corso di FUP, per sospetta ripresa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E18F888-E6BD-4BFC-80EA-B09A460BEB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2241411"/>
              </p:ext>
            </p:extLst>
          </p:nvPr>
        </p:nvGraphicFramePr>
        <p:xfrm>
          <a:off x="6582509" y="1825624"/>
          <a:ext cx="5265614" cy="3978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2807">
                  <a:extLst>
                    <a:ext uri="{9D8B030D-6E8A-4147-A177-3AD203B41FA5}">
                      <a16:colId xmlns:a16="http://schemas.microsoft.com/office/drawing/2014/main" val="3876777898"/>
                    </a:ext>
                  </a:extLst>
                </a:gridCol>
                <a:gridCol w="2632807">
                  <a:extLst>
                    <a:ext uri="{9D8B030D-6E8A-4147-A177-3AD203B41FA5}">
                      <a16:colId xmlns:a16="http://schemas.microsoft.com/office/drawing/2014/main" val="1206500036"/>
                    </a:ext>
                  </a:extLst>
                </a:gridCol>
              </a:tblGrid>
              <a:tr h="1326008">
                <a:tc>
                  <a:txBody>
                    <a:bodyPr/>
                    <a:lstStyle/>
                    <a:p>
                      <a:r>
                        <a:rPr lang="it-IT" sz="2400" dirty="0"/>
                        <a:t>Indicazioni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Cambio del management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5088190"/>
                  </a:ext>
                </a:extLst>
              </a:tr>
              <a:tr h="1326008">
                <a:tc>
                  <a:txBody>
                    <a:bodyPr/>
                    <a:lstStyle/>
                    <a:p>
                      <a:r>
                        <a:rPr lang="it-IT" sz="2400" dirty="0"/>
                        <a:t>Tutte le indicazioni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45%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6315910"/>
                  </a:ext>
                </a:extLst>
              </a:tr>
              <a:tr h="1326008">
                <a:tc>
                  <a:txBody>
                    <a:bodyPr/>
                    <a:lstStyle/>
                    <a:p>
                      <a:r>
                        <a:rPr lang="it-IT" sz="2400" dirty="0"/>
                        <a:t>Le prime 3 indicazioni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48%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746695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0737619-9EF7-46B2-8B29-6F9013F397B4}"/>
              </a:ext>
            </a:extLst>
          </p:cNvPr>
          <p:cNvSpPr txBox="1"/>
          <p:nvPr/>
        </p:nvSpPr>
        <p:spPr>
          <a:xfrm>
            <a:off x="7455283" y="5795203"/>
            <a:ext cx="352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Clin</a:t>
            </a:r>
            <a:r>
              <a:rPr lang="it-IT" dirty="0"/>
              <a:t> </a:t>
            </a:r>
            <a:r>
              <a:rPr lang="it-IT" dirty="0" err="1"/>
              <a:t>Transl</a:t>
            </a:r>
            <a:r>
              <a:rPr lang="it-IT" dirty="0"/>
              <a:t> Imaging, 2021; 9: 255-63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7EEB71-278E-4B40-8C56-5A44699C6F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8" y="5878512"/>
            <a:ext cx="924247" cy="93712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1D927DC-7944-4901-B884-AB8E62FBAF27}"/>
              </a:ext>
            </a:extLst>
          </p:cNvPr>
          <p:cNvCxnSpPr/>
          <p:nvPr/>
        </p:nvCxnSpPr>
        <p:spPr>
          <a:xfrm>
            <a:off x="978875" y="6740769"/>
            <a:ext cx="112131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0743F89-4F1E-40C4-A8E2-55A6028A5794}"/>
              </a:ext>
            </a:extLst>
          </p:cNvPr>
          <p:cNvSpPr txBox="1"/>
          <p:nvPr/>
        </p:nvSpPr>
        <p:spPr>
          <a:xfrm>
            <a:off x="978875" y="6453531"/>
            <a:ext cx="4737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/>
              <a:t>Il ruolo della medicina nucleare nel cancro della mammella, 21/04/2022</a:t>
            </a:r>
          </a:p>
        </p:txBody>
      </p:sp>
    </p:spTree>
    <p:extLst>
      <p:ext uri="{BB962C8B-B14F-4D97-AF65-F5344CB8AC3E}">
        <p14:creationId xmlns:p14="http://schemas.microsoft.com/office/powerpoint/2010/main" val="2347108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9" descr="Palli Jama.pdf (PROTETTO) - Adobe Acrobat Reader DC">
            <a:extLst>
              <a:ext uri="{FF2B5EF4-FFF2-40B4-BE49-F238E27FC236}">
                <a16:creationId xmlns:a16="http://schemas.microsoft.com/office/drawing/2014/main" id="{22249267-1966-429C-976F-D554EDC359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6" t="34603" r="11602" b="26824"/>
          <a:stretch/>
        </p:blipFill>
        <p:spPr>
          <a:xfrm>
            <a:off x="3029586" y="469651"/>
            <a:ext cx="4199144" cy="2482706"/>
          </a:xfrm>
          <a:prstGeom prst="rect">
            <a:avLst/>
          </a:prstGeom>
        </p:spPr>
      </p:pic>
      <p:sp>
        <p:nvSpPr>
          <p:cNvPr id="7" name="Rettangolo 10">
            <a:extLst>
              <a:ext uri="{FF2B5EF4-FFF2-40B4-BE49-F238E27FC236}">
                <a16:creationId xmlns:a16="http://schemas.microsoft.com/office/drawing/2014/main" id="{156483B4-4801-4500-9E52-898456111677}"/>
              </a:ext>
            </a:extLst>
          </p:cNvPr>
          <p:cNvSpPr/>
          <p:nvPr/>
        </p:nvSpPr>
        <p:spPr>
          <a:xfrm>
            <a:off x="5369309" y="4109143"/>
            <a:ext cx="18594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i="1" dirty="0"/>
              <a:t>Palli et al </a:t>
            </a:r>
            <a:r>
              <a:rPr lang="it-IT" sz="1200" i="1" dirty="0" err="1"/>
              <a:t>Jama</a:t>
            </a:r>
            <a:r>
              <a:rPr lang="it-IT" sz="1200" i="1" dirty="0"/>
              <a:t> 1999; 1586</a:t>
            </a:r>
          </a:p>
        </p:txBody>
      </p:sp>
      <p:sp>
        <p:nvSpPr>
          <p:cNvPr id="8" name="CasellaDiTesto 12">
            <a:extLst>
              <a:ext uri="{FF2B5EF4-FFF2-40B4-BE49-F238E27FC236}">
                <a16:creationId xmlns:a16="http://schemas.microsoft.com/office/drawing/2014/main" id="{F5F18DCF-1C86-4D38-A26B-17A6A4763149}"/>
              </a:ext>
            </a:extLst>
          </p:cNvPr>
          <p:cNvSpPr txBox="1"/>
          <p:nvPr/>
        </p:nvSpPr>
        <p:spPr>
          <a:xfrm>
            <a:off x="2993045" y="2959917"/>
            <a:ext cx="42484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1243 pazienti con tumore invasivo della mammella randomizzati per </a:t>
            </a:r>
            <a:r>
              <a:rPr lang="it-IT" sz="1400" dirty="0" err="1"/>
              <a:t>follow</a:t>
            </a:r>
            <a:r>
              <a:rPr lang="it-IT" sz="1400" dirty="0"/>
              <a:t> up:</a:t>
            </a:r>
          </a:p>
          <a:p>
            <a:pPr marL="285750" indent="-285750" algn="ctr">
              <a:buFontTx/>
              <a:buChar char="-"/>
            </a:pPr>
            <a:r>
              <a:rPr lang="it-IT" sz="1400" dirty="0"/>
              <a:t>Clinico (esame clinico e </a:t>
            </a:r>
            <a:r>
              <a:rPr lang="it-IT" sz="1400" dirty="0" err="1"/>
              <a:t>MMx</a:t>
            </a:r>
            <a:r>
              <a:rPr lang="it-IT" sz="1400" dirty="0"/>
              <a:t>) (n= 621)</a:t>
            </a:r>
          </a:p>
          <a:p>
            <a:pPr marL="285750" indent="-285750" algn="ctr">
              <a:buFontTx/>
              <a:buChar char="-"/>
            </a:pPr>
            <a:r>
              <a:rPr lang="it-IT" sz="1400" dirty="0"/>
              <a:t>Intensivo (</a:t>
            </a:r>
            <a:r>
              <a:rPr lang="it-IT" sz="1400" dirty="0" err="1"/>
              <a:t>MMx</a:t>
            </a:r>
            <a:r>
              <a:rPr lang="it-IT" sz="1400" dirty="0"/>
              <a:t>, </a:t>
            </a:r>
            <a:r>
              <a:rPr lang="it-IT" sz="1400" dirty="0" err="1"/>
              <a:t>Rx</a:t>
            </a:r>
            <a:r>
              <a:rPr lang="it-IT" sz="1400" dirty="0"/>
              <a:t> torace e BS) (n=622)</a:t>
            </a:r>
          </a:p>
        </p:txBody>
      </p:sp>
      <p:sp>
        <p:nvSpPr>
          <p:cNvPr id="9" name="Rettangolo 13">
            <a:extLst>
              <a:ext uri="{FF2B5EF4-FFF2-40B4-BE49-F238E27FC236}">
                <a16:creationId xmlns:a16="http://schemas.microsoft.com/office/drawing/2014/main" id="{63BA671C-36F4-4346-8340-6A88EE8B4866}"/>
              </a:ext>
            </a:extLst>
          </p:cNvPr>
          <p:cNvSpPr/>
          <p:nvPr/>
        </p:nvSpPr>
        <p:spPr>
          <a:xfrm>
            <a:off x="2993044" y="436735"/>
            <a:ext cx="4248473" cy="396595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magine 16" descr="Rojas meta-analysis.pdf - Adobe Acrobat Reader DC">
            <a:extLst>
              <a:ext uri="{FF2B5EF4-FFF2-40B4-BE49-F238E27FC236}">
                <a16:creationId xmlns:a16="http://schemas.microsoft.com/office/drawing/2014/main" id="{847EACB6-9FA2-4AB6-BC7C-AE9248AEF3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8" t="32870" r="25953" b="26063"/>
          <a:stretch/>
        </p:blipFill>
        <p:spPr>
          <a:xfrm>
            <a:off x="7345870" y="796775"/>
            <a:ext cx="4504159" cy="1512168"/>
          </a:xfrm>
          <a:prstGeom prst="rect">
            <a:avLst/>
          </a:prstGeom>
        </p:spPr>
      </p:pic>
      <p:sp>
        <p:nvSpPr>
          <p:cNvPr id="11" name="CasellaDiTesto 17">
            <a:extLst>
              <a:ext uri="{FF2B5EF4-FFF2-40B4-BE49-F238E27FC236}">
                <a16:creationId xmlns:a16="http://schemas.microsoft.com/office/drawing/2014/main" id="{04C9EE21-0C7D-4404-BF78-928DF745C7C1}"/>
              </a:ext>
            </a:extLst>
          </p:cNvPr>
          <p:cNvSpPr txBox="1"/>
          <p:nvPr/>
        </p:nvSpPr>
        <p:spPr>
          <a:xfrm>
            <a:off x="7313525" y="436735"/>
            <a:ext cx="19025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/>
              <a:t>Disease</a:t>
            </a:r>
            <a:r>
              <a:rPr lang="it-IT" sz="1600" dirty="0"/>
              <a:t>-free </a:t>
            </a:r>
            <a:r>
              <a:rPr lang="it-IT" sz="1600" dirty="0" err="1"/>
              <a:t>survival</a:t>
            </a:r>
            <a:endParaRPr lang="en-US" sz="1600" dirty="0"/>
          </a:p>
        </p:txBody>
      </p:sp>
      <p:sp>
        <p:nvSpPr>
          <p:cNvPr id="12" name="Rettangolo 18">
            <a:extLst>
              <a:ext uri="{FF2B5EF4-FFF2-40B4-BE49-F238E27FC236}">
                <a16:creationId xmlns:a16="http://schemas.microsoft.com/office/drawing/2014/main" id="{12B817BE-1F4A-4081-88E2-CF16124D852B}"/>
              </a:ext>
            </a:extLst>
          </p:cNvPr>
          <p:cNvSpPr/>
          <p:nvPr/>
        </p:nvSpPr>
        <p:spPr>
          <a:xfrm>
            <a:off x="7313524" y="436735"/>
            <a:ext cx="4536505" cy="187220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ttangolo 19">
            <a:extLst>
              <a:ext uri="{FF2B5EF4-FFF2-40B4-BE49-F238E27FC236}">
                <a16:creationId xmlns:a16="http://schemas.microsoft.com/office/drawing/2014/main" id="{77004324-868E-4E99-BC72-B1FE7D66ADB6}"/>
              </a:ext>
            </a:extLst>
          </p:cNvPr>
          <p:cNvSpPr/>
          <p:nvPr/>
        </p:nvSpPr>
        <p:spPr>
          <a:xfrm>
            <a:off x="7313525" y="2419713"/>
            <a:ext cx="4536505" cy="197746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magine 20" descr="Rojas meta-analysis.pdf - Adobe Acrobat Reader DC">
            <a:extLst>
              <a:ext uri="{FF2B5EF4-FFF2-40B4-BE49-F238E27FC236}">
                <a16:creationId xmlns:a16="http://schemas.microsoft.com/office/drawing/2014/main" id="{1BDCA236-AED5-49C7-87FB-440BD0D876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50000" r="27857" b="10888"/>
          <a:stretch/>
        </p:blipFill>
        <p:spPr>
          <a:xfrm>
            <a:off x="7334459" y="2812999"/>
            <a:ext cx="4472756" cy="1541530"/>
          </a:xfrm>
          <a:prstGeom prst="rect">
            <a:avLst/>
          </a:prstGeom>
        </p:spPr>
      </p:pic>
      <p:sp>
        <p:nvSpPr>
          <p:cNvPr id="15" name="CasellaDiTesto 21">
            <a:extLst>
              <a:ext uri="{FF2B5EF4-FFF2-40B4-BE49-F238E27FC236}">
                <a16:creationId xmlns:a16="http://schemas.microsoft.com/office/drawing/2014/main" id="{A99B15F5-CBED-48B0-954F-7E1E4C150C5A}"/>
              </a:ext>
            </a:extLst>
          </p:cNvPr>
          <p:cNvSpPr txBox="1"/>
          <p:nvPr/>
        </p:nvSpPr>
        <p:spPr>
          <a:xfrm>
            <a:off x="7313525" y="2452959"/>
            <a:ext cx="14549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/>
              <a:t>Overall</a:t>
            </a:r>
            <a:r>
              <a:rPr lang="it-IT" sz="1600" dirty="0"/>
              <a:t> </a:t>
            </a:r>
            <a:r>
              <a:rPr lang="it-IT" sz="1600" dirty="0" err="1"/>
              <a:t>survival</a:t>
            </a:r>
            <a:endParaRPr lang="en-US" sz="1600" dirty="0"/>
          </a:p>
        </p:txBody>
      </p:sp>
      <p:sp>
        <p:nvSpPr>
          <p:cNvPr id="16" name="Rettangolo 22">
            <a:extLst>
              <a:ext uri="{FF2B5EF4-FFF2-40B4-BE49-F238E27FC236}">
                <a16:creationId xmlns:a16="http://schemas.microsoft.com/office/drawing/2014/main" id="{2E88B8F5-1BF4-4E3F-95D6-EA49CCB88600}"/>
              </a:ext>
            </a:extLst>
          </p:cNvPr>
          <p:cNvSpPr/>
          <p:nvPr/>
        </p:nvSpPr>
        <p:spPr>
          <a:xfrm>
            <a:off x="10673873" y="4081587"/>
            <a:ext cx="11761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i="1" dirty="0" err="1"/>
              <a:t>Rojas</a:t>
            </a:r>
            <a:r>
              <a:rPr lang="it-IT" sz="1200" i="1" dirty="0"/>
              <a:t> et al 2012</a:t>
            </a:r>
          </a:p>
        </p:txBody>
      </p:sp>
      <p:pic>
        <p:nvPicPr>
          <p:cNvPr id="17" name="Immagine 23" descr="Rojas meta-analysis.pdf - Adobe Acrobat Reader DC">
            <a:extLst>
              <a:ext uri="{FF2B5EF4-FFF2-40B4-BE49-F238E27FC236}">
                <a16:creationId xmlns:a16="http://schemas.microsoft.com/office/drawing/2014/main" id="{434DEA76-D5C0-46CB-86A9-92D7ED54C4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9" t="24086" r="45238" b="17618"/>
          <a:stretch/>
        </p:blipFill>
        <p:spPr>
          <a:xfrm>
            <a:off x="11368267" y="154219"/>
            <a:ext cx="409753" cy="477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Segnaposto contenuto 9">
            <a:extLst>
              <a:ext uri="{FF2B5EF4-FFF2-40B4-BE49-F238E27FC236}">
                <a16:creationId xmlns:a16="http://schemas.microsoft.com/office/drawing/2014/main" id="{0FDDC66C-8D8C-4631-8428-5CF01EDE4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385" y="4507945"/>
            <a:ext cx="11734799" cy="2074563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Outside from the experimental setting there is currently no reason to perform any examination in </a:t>
            </a:r>
            <a:r>
              <a:rPr lang="en-US" u="sng" dirty="0"/>
              <a:t>asymptomatic patients </a:t>
            </a:r>
            <a:r>
              <a:rPr lang="en-US" dirty="0"/>
              <a:t>other than annual mammography: </a:t>
            </a:r>
            <a:r>
              <a:rPr lang="en-US" u="sng" dirty="0"/>
              <a:t>no single imaging modality has the required characteristics of sensitivity, specificity and cost-effectiveness ratio to be considered suitable for BC follow-up</a:t>
            </a:r>
            <a:r>
              <a:rPr lang="en-US" dirty="0"/>
              <a:t>. </a:t>
            </a:r>
          </a:p>
          <a:p>
            <a:r>
              <a:rPr lang="en-US" dirty="0"/>
              <a:t>Intensive surveillance is associated with false-positive findings, induction of anxiety, risk of exposure to radiation, and </a:t>
            </a:r>
            <a:r>
              <a:rPr lang="en-US" u="sng" dirty="0"/>
              <a:t>unjustified costs</a:t>
            </a:r>
            <a:r>
              <a:rPr lang="en-US" dirty="0"/>
              <a:t>.</a:t>
            </a:r>
          </a:p>
          <a:p>
            <a:r>
              <a:rPr lang="en-US" dirty="0"/>
              <a:t>However, the biological knowledge and the management improvement should be considered the basis for a renewed interest of research in the field of follow-up. </a:t>
            </a:r>
          </a:p>
          <a:p>
            <a:r>
              <a:rPr lang="en-US" u="sng" dirty="0"/>
              <a:t>BC is a heterogeneous disease</a:t>
            </a:r>
            <a:r>
              <a:rPr lang="en-US" dirty="0"/>
              <a:t> and different approaches should be adapted to the different disease subtypes. </a:t>
            </a:r>
          </a:p>
          <a:p>
            <a:r>
              <a:rPr lang="en-US" dirty="0"/>
              <a:t>The combination of the best current diagnostic tools with the best therapies may demonstrate that </a:t>
            </a:r>
            <a:r>
              <a:rPr lang="en-US" u="sng" dirty="0"/>
              <a:t>the anticipation of relapse detection </a:t>
            </a:r>
            <a:r>
              <a:rPr lang="en-US" dirty="0"/>
              <a:t>and treatment is worth of value in specific settings. 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93F8099-A049-4C80-A7D6-B270FE61F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212798" y="1756931"/>
            <a:ext cx="2945909" cy="1325563"/>
          </a:xfrm>
        </p:spPr>
        <p:txBody>
          <a:bodyPr/>
          <a:lstStyle/>
          <a:p>
            <a:pPr algn="ctr"/>
            <a:r>
              <a:rPr lang="it-IT" dirty="0"/>
              <a:t>Follow-up</a:t>
            </a:r>
          </a:p>
        </p:txBody>
      </p:sp>
    </p:spTree>
    <p:extLst>
      <p:ext uri="{BB962C8B-B14F-4D97-AF65-F5344CB8AC3E}">
        <p14:creationId xmlns:p14="http://schemas.microsoft.com/office/powerpoint/2010/main" val="30068483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4E6AC-102A-48CE-87E6-887C1A297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Predizione della risposta alla terapia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2E4536C-BAB9-4F2C-945D-B22DD7738A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6782325"/>
              </p:ext>
            </p:extLst>
          </p:nvPr>
        </p:nvGraphicFramePr>
        <p:xfrm>
          <a:off x="363415" y="2100996"/>
          <a:ext cx="11418277" cy="43232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2293">
                  <a:extLst>
                    <a:ext uri="{9D8B030D-6E8A-4147-A177-3AD203B41FA5}">
                      <a16:colId xmlns:a16="http://schemas.microsoft.com/office/drawing/2014/main" val="3186546717"/>
                    </a:ext>
                  </a:extLst>
                </a:gridCol>
                <a:gridCol w="753256">
                  <a:extLst>
                    <a:ext uri="{9D8B030D-6E8A-4147-A177-3AD203B41FA5}">
                      <a16:colId xmlns:a16="http://schemas.microsoft.com/office/drawing/2014/main" val="3253805854"/>
                    </a:ext>
                  </a:extLst>
                </a:gridCol>
                <a:gridCol w="561093">
                  <a:extLst>
                    <a:ext uri="{9D8B030D-6E8A-4147-A177-3AD203B41FA5}">
                      <a16:colId xmlns:a16="http://schemas.microsoft.com/office/drawing/2014/main" val="2585139145"/>
                    </a:ext>
                  </a:extLst>
                </a:gridCol>
                <a:gridCol w="1099157">
                  <a:extLst>
                    <a:ext uri="{9D8B030D-6E8A-4147-A177-3AD203B41FA5}">
                      <a16:colId xmlns:a16="http://schemas.microsoft.com/office/drawing/2014/main" val="905337860"/>
                    </a:ext>
                  </a:extLst>
                </a:gridCol>
                <a:gridCol w="1073316">
                  <a:extLst>
                    <a:ext uri="{9D8B030D-6E8A-4147-A177-3AD203B41FA5}">
                      <a16:colId xmlns:a16="http://schemas.microsoft.com/office/drawing/2014/main" val="715869806"/>
                    </a:ext>
                  </a:extLst>
                </a:gridCol>
                <a:gridCol w="1124998">
                  <a:extLst>
                    <a:ext uri="{9D8B030D-6E8A-4147-A177-3AD203B41FA5}">
                      <a16:colId xmlns:a16="http://schemas.microsoft.com/office/drawing/2014/main" val="3556626989"/>
                    </a:ext>
                  </a:extLst>
                </a:gridCol>
                <a:gridCol w="1636990">
                  <a:extLst>
                    <a:ext uri="{9D8B030D-6E8A-4147-A177-3AD203B41FA5}">
                      <a16:colId xmlns:a16="http://schemas.microsoft.com/office/drawing/2014/main" val="926218558"/>
                    </a:ext>
                  </a:extLst>
                </a:gridCol>
                <a:gridCol w="3447174">
                  <a:extLst>
                    <a:ext uri="{9D8B030D-6E8A-4147-A177-3AD203B41FA5}">
                      <a16:colId xmlns:a16="http://schemas.microsoft.com/office/drawing/2014/main" val="3036086950"/>
                    </a:ext>
                  </a:extLst>
                </a:gridCol>
              </a:tblGrid>
              <a:tr h="549868">
                <a:tc>
                  <a:txBody>
                    <a:bodyPr/>
                    <a:lstStyle/>
                    <a:p>
                      <a:r>
                        <a:rPr lang="it-IT" sz="1400" dirty="0">
                          <a:effectLst/>
                        </a:rPr>
                        <a:t>AUTHORS</a:t>
                      </a:r>
                      <a:r>
                        <a:rPr lang="en-US" sz="1400" dirty="0">
                          <a:effectLst/>
                        </a:rPr>
                        <a:t>, REF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1" marR="841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effectLst/>
                        </a:rPr>
                        <a:t>DATE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1" marR="841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effectLst/>
                        </a:rPr>
                        <a:t>N° PTS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1" marR="841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effectLst/>
                        </a:rPr>
                        <a:t>PROGNOSIS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1" marR="841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effectLst/>
                        </a:rPr>
                        <a:t>FOLLOW-UP TIME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1" marR="841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effectLst/>
                        </a:rPr>
                        <a:t>Number of EVENTS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1" marR="8411" marT="0" marB="0" anchor="ctr"/>
                </a:tc>
                <a:tc>
                  <a:txBody>
                    <a:bodyPr/>
                    <a:lstStyle/>
                    <a:p>
                      <a:r>
                        <a:rPr lang="it-IT" sz="1400">
                          <a:effectLst/>
                        </a:rPr>
                        <a:t>PET DATA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1" marR="8411" marT="0" marB="0" anchor="ctr"/>
                </a:tc>
                <a:tc>
                  <a:txBody>
                    <a:bodyPr/>
                    <a:lstStyle/>
                    <a:p>
                      <a:r>
                        <a:rPr lang="it-IT" sz="1400">
                          <a:effectLst/>
                        </a:rPr>
                        <a:t>OUTCOME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1" marR="8411" marT="0" marB="0" anchor="ctr"/>
                </a:tc>
                <a:extLst>
                  <a:ext uri="{0D108BD9-81ED-4DB2-BD59-A6C34878D82A}">
                    <a16:rowId xmlns:a16="http://schemas.microsoft.com/office/drawing/2014/main" val="3656273287"/>
                  </a:ext>
                </a:extLst>
              </a:tr>
              <a:tr h="808582">
                <a:tc>
                  <a:txBody>
                    <a:bodyPr/>
                    <a:lstStyle/>
                    <a:p>
                      <a:r>
                        <a:rPr lang="it-IT" sz="1400" dirty="0">
                          <a:effectLst/>
                        </a:rPr>
                        <a:t>Garcia-Vicente et al</a:t>
                      </a:r>
                      <a:r>
                        <a:rPr lang="en-US" sz="1400" dirty="0">
                          <a:effectLst/>
                        </a:rPr>
                        <a:t>,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1" marR="841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effectLst/>
                        </a:rPr>
                        <a:t>2018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1" marR="841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effectLst/>
                        </a:rPr>
                        <a:t>67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1" marR="841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effectLst/>
                        </a:rPr>
                        <a:t>OS and DFS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1" marR="841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effectLst/>
                        </a:rPr>
                        <a:t>24 </a:t>
                      </a:r>
                      <a:r>
                        <a:rPr lang="it-IT" sz="1400" dirty="0" err="1">
                          <a:effectLst/>
                        </a:rPr>
                        <a:t>months</a:t>
                      </a:r>
                      <a:r>
                        <a:rPr lang="it-IT" sz="1400" dirty="0">
                          <a:effectLst/>
                        </a:rPr>
                        <a:t> minimum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1" marR="841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effectLst/>
                        </a:rPr>
                        <a:t>13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1" marR="8411" marT="0" marB="0" anchor="ctr"/>
                </a:tc>
                <a:tc>
                  <a:txBody>
                    <a:bodyPr/>
                    <a:lstStyle/>
                    <a:p>
                      <a:r>
                        <a:rPr lang="it-IT" sz="1400">
                          <a:effectLst/>
                        </a:rPr>
                        <a:t>SUV, MTV, TLG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1" marR="8411" marT="0" marB="0" anchor="ctr"/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effectLst/>
                        </a:rPr>
                        <a:t>Volume-</a:t>
                      </a:r>
                      <a:r>
                        <a:rPr lang="it-IT" sz="1400" dirty="0" err="1">
                          <a:effectLst/>
                        </a:rPr>
                        <a:t>based</a:t>
                      </a:r>
                      <a:r>
                        <a:rPr lang="it-IT" sz="1400" dirty="0">
                          <a:effectLst/>
                        </a:rPr>
                        <a:t> </a:t>
                      </a:r>
                      <a:r>
                        <a:rPr lang="it-IT" sz="1400" dirty="0" err="1">
                          <a:effectLst/>
                        </a:rPr>
                        <a:t>metabolic</a:t>
                      </a:r>
                      <a:r>
                        <a:rPr lang="it-IT" sz="1400" dirty="0">
                          <a:effectLst/>
                        </a:rPr>
                        <a:t> </a:t>
                      </a:r>
                      <a:r>
                        <a:rPr lang="it-IT" sz="1400" dirty="0" err="1">
                          <a:effectLst/>
                        </a:rPr>
                        <a:t>variable</a:t>
                      </a:r>
                      <a:r>
                        <a:rPr lang="it-IT" sz="1400" dirty="0">
                          <a:effectLst/>
                        </a:rPr>
                        <a:t> </a:t>
                      </a:r>
                      <a:r>
                        <a:rPr lang="it-IT" sz="1400" dirty="0" err="1">
                          <a:effectLst/>
                        </a:rPr>
                        <a:t>were</a:t>
                      </a:r>
                      <a:r>
                        <a:rPr lang="it-IT" sz="1400" dirty="0">
                          <a:effectLst/>
                        </a:rPr>
                        <a:t> good </a:t>
                      </a:r>
                      <a:r>
                        <a:rPr lang="it-IT" sz="1400" dirty="0" err="1">
                          <a:effectLst/>
                        </a:rPr>
                        <a:t>predictors</a:t>
                      </a:r>
                      <a:r>
                        <a:rPr lang="it-IT" sz="1400" dirty="0">
                          <a:effectLst/>
                        </a:rPr>
                        <a:t> of </a:t>
                      </a:r>
                      <a:r>
                        <a:rPr lang="it-IT" sz="1400" dirty="0" err="1">
                          <a:effectLst/>
                        </a:rPr>
                        <a:t>both</a:t>
                      </a:r>
                      <a:r>
                        <a:rPr lang="it-IT" sz="1400" dirty="0">
                          <a:effectLst/>
                        </a:rPr>
                        <a:t> </a:t>
                      </a:r>
                      <a:r>
                        <a:rPr lang="it-IT" sz="1400" dirty="0" err="1">
                          <a:effectLst/>
                        </a:rPr>
                        <a:t>Neoadjuvant</a:t>
                      </a:r>
                      <a:r>
                        <a:rPr lang="it-IT" sz="1400" dirty="0">
                          <a:effectLst/>
                        </a:rPr>
                        <a:t> </a:t>
                      </a:r>
                      <a:r>
                        <a:rPr lang="it-IT" sz="1400" dirty="0" err="1">
                          <a:effectLst/>
                        </a:rPr>
                        <a:t>chemotherapy</a:t>
                      </a:r>
                      <a:r>
                        <a:rPr lang="it-IT" sz="1400" dirty="0">
                          <a:effectLst/>
                        </a:rPr>
                        <a:t> </a:t>
                      </a:r>
                      <a:r>
                        <a:rPr lang="it-IT" sz="1400" dirty="0" err="1">
                          <a:effectLst/>
                        </a:rPr>
                        <a:t>response</a:t>
                      </a:r>
                      <a:r>
                        <a:rPr lang="it-IT" sz="1400" dirty="0">
                          <a:effectLst/>
                        </a:rPr>
                        <a:t> and </a:t>
                      </a:r>
                      <a:r>
                        <a:rPr lang="it-IT" sz="1400" dirty="0" err="1">
                          <a:effectLst/>
                        </a:rPr>
                        <a:t>prognosis</a:t>
                      </a:r>
                      <a:r>
                        <a:rPr lang="it-IT" sz="1400" dirty="0">
                          <a:effectLst/>
                        </a:rPr>
                        <a:t>.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1" marR="8411" marT="0" marB="0" anchor="ctr"/>
                </a:tc>
                <a:extLst>
                  <a:ext uri="{0D108BD9-81ED-4DB2-BD59-A6C34878D82A}">
                    <a16:rowId xmlns:a16="http://schemas.microsoft.com/office/drawing/2014/main" val="2631332691"/>
                  </a:ext>
                </a:extLst>
              </a:tr>
              <a:tr h="1078109">
                <a:tc>
                  <a:txBody>
                    <a:bodyPr/>
                    <a:lstStyle/>
                    <a:p>
                      <a:r>
                        <a:rPr lang="it-IT" sz="1400" dirty="0" err="1">
                          <a:effectLst/>
                        </a:rPr>
                        <a:t>Galán</a:t>
                      </a:r>
                      <a:r>
                        <a:rPr lang="it-IT" sz="1400" dirty="0">
                          <a:effectLst/>
                        </a:rPr>
                        <a:t> et al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1" marR="841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effectLst/>
                        </a:rPr>
                        <a:t>2019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1" marR="841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effectLst/>
                        </a:rPr>
                        <a:t>68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1" marR="841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effectLst/>
                        </a:rPr>
                        <a:t>OS and DFS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1" marR="841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effectLst/>
                        </a:rPr>
                        <a:t>NA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1" marR="841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effectLst/>
                        </a:rPr>
                        <a:t>13 </a:t>
                      </a:r>
                      <a:r>
                        <a:rPr lang="it-IT" sz="1400" dirty="0" err="1">
                          <a:effectLst/>
                        </a:rPr>
                        <a:t>recurrence</a:t>
                      </a:r>
                      <a:r>
                        <a:rPr lang="it-IT" sz="1400" dirty="0">
                          <a:effectLst/>
                        </a:rPr>
                        <a:t> and 11 </a:t>
                      </a:r>
                      <a:r>
                        <a:rPr lang="it-IT" sz="1400" dirty="0" err="1">
                          <a:effectLst/>
                        </a:rPr>
                        <a:t>death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1" marR="8411" marT="0" marB="0" anchor="ctr"/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effectLst/>
                        </a:rPr>
                        <a:t>SUV, MTV, TLG, COV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1" marR="8411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Sphericity was the only variable that showed a statistically significant relationship with DFS, that is, the most spherical tumors showed a lower risk of recurrence.</a:t>
                      </a:r>
                    </a:p>
                  </a:txBody>
                  <a:tcPr marL="8411" marR="8411" marT="0" marB="0" anchor="ctr"/>
                </a:tc>
                <a:extLst>
                  <a:ext uri="{0D108BD9-81ED-4DB2-BD59-A6C34878D82A}">
                    <a16:rowId xmlns:a16="http://schemas.microsoft.com/office/drawing/2014/main" val="1222332012"/>
                  </a:ext>
                </a:extLst>
              </a:tr>
              <a:tr h="1078109">
                <a:tc>
                  <a:txBody>
                    <a:bodyPr/>
                    <a:lstStyle/>
                    <a:p>
                      <a:r>
                        <a:rPr lang="it-IT" sz="1400" dirty="0" err="1">
                          <a:effectLst/>
                        </a:rPr>
                        <a:t>Kitajima</a:t>
                      </a:r>
                      <a:r>
                        <a:rPr lang="it-IT" sz="1400" dirty="0">
                          <a:effectLst/>
                        </a:rPr>
                        <a:t> et al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1" marR="841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effectLst/>
                        </a:rPr>
                        <a:t>2019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1" marR="841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effectLst/>
                        </a:rPr>
                        <a:t>83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1" marR="841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effectLst/>
                        </a:rPr>
                        <a:t>OS and RFS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1" marR="841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effectLst/>
                        </a:rPr>
                        <a:t>36.3 months (16.1-76.9 months)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1" marR="841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effectLst/>
                        </a:rPr>
                        <a:t>11 (13.2%) </a:t>
                      </a:r>
                      <a:r>
                        <a:rPr lang="it-IT" sz="1400" dirty="0" err="1">
                          <a:effectLst/>
                        </a:rPr>
                        <a:t>rec</a:t>
                      </a:r>
                      <a:r>
                        <a:rPr lang="it-IT" sz="1400" dirty="0">
                          <a:effectLst/>
                        </a:rPr>
                        <a:t> and 4 (4.8%) dead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1" marR="8411" marT="0" marB="0" anchor="ctr"/>
                </a:tc>
                <a:tc>
                  <a:txBody>
                    <a:bodyPr/>
                    <a:lstStyle/>
                    <a:p>
                      <a:r>
                        <a:rPr lang="it-IT" sz="1400">
                          <a:effectLst/>
                        </a:rPr>
                        <a:t>SUVmax,TLG, MTV, ADC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1" marR="8411" marT="0" marB="0" anchor="ctr"/>
                </a:tc>
                <a:tc>
                  <a:txBody>
                    <a:bodyPr/>
                    <a:lstStyle/>
                    <a:p>
                      <a:r>
                        <a:rPr lang="it-IT" sz="1400" dirty="0" err="1">
                          <a:effectLst/>
                        </a:rPr>
                        <a:t>SUVmax</a:t>
                      </a:r>
                      <a:r>
                        <a:rPr lang="it-IT" sz="1400" dirty="0">
                          <a:effectLst/>
                        </a:rPr>
                        <a:t> and TLG </a:t>
                      </a:r>
                      <a:r>
                        <a:rPr lang="it-IT" sz="1400" dirty="0" err="1">
                          <a:effectLst/>
                        </a:rPr>
                        <a:t>provide</a:t>
                      </a:r>
                      <a:r>
                        <a:rPr lang="it-IT" sz="1400" dirty="0">
                          <a:effectLst/>
                        </a:rPr>
                        <a:t> </a:t>
                      </a:r>
                      <a:r>
                        <a:rPr lang="it-IT" sz="1400" dirty="0" err="1">
                          <a:effectLst/>
                        </a:rPr>
                        <a:t>useful</a:t>
                      </a:r>
                      <a:r>
                        <a:rPr lang="it-IT" sz="1400" dirty="0">
                          <a:effectLst/>
                        </a:rPr>
                        <a:t> information in </a:t>
                      </a:r>
                      <a:r>
                        <a:rPr lang="it-IT" sz="1400" dirty="0" err="1">
                          <a:effectLst/>
                        </a:rPr>
                        <a:t>regard</a:t>
                      </a:r>
                      <a:r>
                        <a:rPr lang="it-IT" sz="1400" dirty="0">
                          <a:effectLst/>
                        </a:rPr>
                        <a:t> to </a:t>
                      </a:r>
                      <a:r>
                        <a:rPr lang="it-IT" sz="1400" dirty="0" err="1">
                          <a:effectLst/>
                        </a:rPr>
                        <a:t>recurrence</a:t>
                      </a:r>
                      <a:r>
                        <a:rPr lang="it-IT" sz="1400" dirty="0">
                          <a:effectLst/>
                        </a:rPr>
                        <a:t> of </a:t>
                      </a:r>
                      <a:r>
                        <a:rPr lang="it-IT" sz="1400" dirty="0" err="1">
                          <a:effectLst/>
                        </a:rPr>
                        <a:t>breast</a:t>
                      </a:r>
                      <a:r>
                        <a:rPr lang="it-IT" sz="1400" dirty="0">
                          <a:effectLst/>
                        </a:rPr>
                        <a:t> </a:t>
                      </a:r>
                      <a:r>
                        <a:rPr lang="it-IT" sz="1400" dirty="0" err="1">
                          <a:effectLst/>
                        </a:rPr>
                        <a:t>cancer</a:t>
                      </a:r>
                      <a:r>
                        <a:rPr lang="it-IT" sz="1400" dirty="0">
                          <a:effectLst/>
                        </a:rPr>
                        <a:t> </a:t>
                      </a:r>
                      <a:r>
                        <a:rPr lang="it-IT" sz="1400" dirty="0" err="1">
                          <a:effectLst/>
                        </a:rPr>
                        <a:t>as</a:t>
                      </a:r>
                      <a:r>
                        <a:rPr lang="it-IT" sz="1400" dirty="0">
                          <a:effectLst/>
                        </a:rPr>
                        <a:t> </a:t>
                      </a:r>
                      <a:r>
                        <a:rPr lang="it-IT" sz="1400" dirty="0" err="1">
                          <a:effectLst/>
                        </a:rPr>
                        <a:t>well</a:t>
                      </a:r>
                      <a:r>
                        <a:rPr lang="it-IT" sz="1400" dirty="0">
                          <a:effectLst/>
                        </a:rPr>
                        <a:t> </a:t>
                      </a:r>
                      <a:r>
                        <a:rPr lang="it-IT" sz="1400" dirty="0" err="1">
                          <a:effectLst/>
                        </a:rPr>
                        <a:t>as</a:t>
                      </a:r>
                      <a:r>
                        <a:rPr lang="it-IT" sz="1400" dirty="0">
                          <a:effectLst/>
                        </a:rPr>
                        <a:t> </a:t>
                      </a:r>
                      <a:r>
                        <a:rPr lang="it-IT" sz="1400" dirty="0" err="1">
                          <a:effectLst/>
                        </a:rPr>
                        <a:t>death</a:t>
                      </a:r>
                      <a:r>
                        <a:rPr lang="it-IT" sz="1400" dirty="0">
                          <a:effectLst/>
                        </a:rPr>
                        <a:t> in </a:t>
                      </a:r>
                      <a:r>
                        <a:rPr lang="it-IT" sz="1400" dirty="0" err="1">
                          <a:effectLst/>
                        </a:rPr>
                        <a:t>patients</a:t>
                      </a:r>
                      <a:r>
                        <a:rPr lang="it-IT" sz="1400" dirty="0">
                          <a:effectLst/>
                        </a:rPr>
                        <a:t> </a:t>
                      </a:r>
                      <a:r>
                        <a:rPr lang="it-IT" sz="1400" dirty="0" err="1">
                          <a:effectLst/>
                        </a:rPr>
                        <a:t>who</a:t>
                      </a:r>
                      <a:r>
                        <a:rPr lang="it-IT" sz="1400" dirty="0">
                          <a:effectLst/>
                        </a:rPr>
                        <a:t> </a:t>
                      </a:r>
                      <a:r>
                        <a:rPr lang="it-IT" sz="1400" dirty="0" err="1">
                          <a:effectLst/>
                        </a:rPr>
                        <a:t>have</a:t>
                      </a:r>
                      <a:r>
                        <a:rPr lang="it-IT" sz="1400" dirty="0">
                          <a:effectLst/>
                        </a:rPr>
                        <a:t> </a:t>
                      </a:r>
                      <a:r>
                        <a:rPr lang="it-IT" sz="1400" dirty="0" err="1">
                          <a:effectLst/>
                        </a:rPr>
                        <a:t>received</a:t>
                      </a:r>
                      <a:r>
                        <a:rPr lang="it-IT" sz="1400" dirty="0">
                          <a:effectLst/>
                        </a:rPr>
                        <a:t> NAC and surgery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1" marR="8411" marT="0" marB="0" anchor="ctr"/>
                </a:tc>
                <a:extLst>
                  <a:ext uri="{0D108BD9-81ED-4DB2-BD59-A6C34878D82A}">
                    <a16:rowId xmlns:a16="http://schemas.microsoft.com/office/drawing/2014/main" val="441621591"/>
                  </a:ext>
                </a:extLst>
              </a:tr>
              <a:tr h="808582">
                <a:tc>
                  <a:txBody>
                    <a:bodyPr/>
                    <a:lstStyle/>
                    <a:p>
                      <a:r>
                        <a:rPr lang="it-IT" sz="1400" dirty="0">
                          <a:effectLst/>
                        </a:rPr>
                        <a:t>Evangelista et al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1" marR="841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effectLst/>
                        </a:rPr>
                        <a:t>2015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1" marR="841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effectLst/>
                        </a:rPr>
                        <a:t>99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1" marR="841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effectLst/>
                        </a:rPr>
                        <a:t>OS and DFS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1" marR="841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effectLst/>
                        </a:rPr>
                        <a:t>30 (13-45)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1" marR="841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effectLst/>
                        </a:rPr>
                        <a:t>19 (19.2) </a:t>
                      </a:r>
                      <a:r>
                        <a:rPr lang="it-IT" sz="1400" dirty="0" err="1">
                          <a:effectLst/>
                        </a:rPr>
                        <a:t>Rec</a:t>
                      </a:r>
                      <a:r>
                        <a:rPr lang="it-IT" sz="1400" dirty="0">
                          <a:effectLst/>
                        </a:rPr>
                        <a:t> and 8 (8.1%) </a:t>
                      </a:r>
                      <a:r>
                        <a:rPr lang="it-IT" sz="1400" dirty="0" err="1">
                          <a:effectLst/>
                        </a:rPr>
                        <a:t>died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1" marR="8411" marT="0" marB="0" anchor="ctr"/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effectLst/>
                        </a:rPr>
                        <a:t>WB </a:t>
                      </a:r>
                      <a:r>
                        <a:rPr lang="it-IT" sz="1400" dirty="0" err="1">
                          <a:effectLst/>
                        </a:rPr>
                        <a:t>SUVmax</a:t>
                      </a:r>
                      <a:r>
                        <a:rPr lang="it-IT" sz="1400" dirty="0">
                          <a:effectLst/>
                        </a:rPr>
                        <a:t>, WBMTV, WBTLG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1" marR="8411" marT="0" marB="0" anchor="ctr"/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effectLst/>
                        </a:rPr>
                        <a:t>WB TLG can be </a:t>
                      </a:r>
                      <a:r>
                        <a:rPr lang="it-IT" sz="1400" dirty="0" err="1">
                          <a:effectLst/>
                        </a:rPr>
                        <a:t>useful</a:t>
                      </a:r>
                      <a:r>
                        <a:rPr lang="it-IT" sz="1400" dirty="0">
                          <a:effectLst/>
                        </a:rPr>
                        <a:t> for the risk </a:t>
                      </a:r>
                      <a:r>
                        <a:rPr lang="it-IT" sz="1400" dirty="0" err="1">
                          <a:effectLst/>
                        </a:rPr>
                        <a:t>stratification</a:t>
                      </a:r>
                      <a:r>
                        <a:rPr lang="it-IT" sz="1400" dirty="0">
                          <a:effectLst/>
                        </a:rPr>
                        <a:t> in Stage III.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411" marR="8411" marT="0" marB="0" anchor="ctr"/>
                </a:tc>
                <a:extLst>
                  <a:ext uri="{0D108BD9-81ED-4DB2-BD59-A6C34878D82A}">
                    <a16:rowId xmlns:a16="http://schemas.microsoft.com/office/drawing/2014/main" val="8622012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EAEF667-227A-4568-8D7A-7E99593C1552}"/>
              </a:ext>
            </a:extLst>
          </p:cNvPr>
          <p:cNvSpPr txBox="1"/>
          <p:nvPr/>
        </p:nvSpPr>
        <p:spPr>
          <a:xfrm>
            <a:off x="608134" y="1623647"/>
            <a:ext cx="10975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Cancro localmente avanzato della mammella, PET/CT basale </a:t>
            </a:r>
            <a:r>
              <a:rPr lang="it-IT" dirty="0" err="1"/>
              <a:t>pre</a:t>
            </a:r>
            <a:r>
              <a:rPr lang="it-IT" dirty="0"/>
              <a:t>-neoadiuvante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910042-83FA-456B-AF01-96FA30827F32}"/>
              </a:ext>
            </a:extLst>
          </p:cNvPr>
          <p:cNvCxnSpPr>
            <a:cxnSpLocks/>
          </p:cNvCxnSpPr>
          <p:nvPr/>
        </p:nvCxnSpPr>
        <p:spPr>
          <a:xfrm>
            <a:off x="0" y="6740769"/>
            <a:ext cx="121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9C3D319-8B81-4CF7-B7B3-F8E02E5ACFDE}"/>
              </a:ext>
            </a:extLst>
          </p:cNvPr>
          <p:cNvSpPr txBox="1"/>
          <p:nvPr/>
        </p:nvSpPr>
        <p:spPr>
          <a:xfrm>
            <a:off x="978875" y="6453531"/>
            <a:ext cx="4737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/>
              <a:t>Il ruolo della medicina nucleare nel cancro della mammella, 21/04/2022</a:t>
            </a:r>
          </a:p>
        </p:txBody>
      </p:sp>
    </p:spTree>
    <p:extLst>
      <p:ext uri="{BB962C8B-B14F-4D97-AF65-F5344CB8AC3E}">
        <p14:creationId xmlns:p14="http://schemas.microsoft.com/office/powerpoint/2010/main" val="35936106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Segnaposto contenuto 3" descr="risposta alla terapia1.jpg">
            <a:extLst>
              <a:ext uri="{FF2B5EF4-FFF2-40B4-BE49-F238E27FC236}">
                <a16:creationId xmlns:a16="http://schemas.microsoft.com/office/drawing/2014/main" id="{6D4084DE-CE68-411F-93F2-E580016F2D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" t="12770" r="38043" b="6232"/>
          <a:stretch>
            <a:fillRect/>
          </a:stretch>
        </p:blipFill>
        <p:spPr>
          <a:xfrm>
            <a:off x="1786788" y="1581882"/>
            <a:ext cx="4564063" cy="4649788"/>
          </a:xfrm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B8D87DA5-2000-42CC-BC6C-2652D7D5DA4D}"/>
              </a:ext>
            </a:extLst>
          </p:cNvPr>
          <p:cNvSpPr/>
          <p:nvPr/>
        </p:nvSpPr>
        <p:spPr>
          <a:xfrm>
            <a:off x="6493726" y="3598008"/>
            <a:ext cx="1152525" cy="576263"/>
          </a:xfrm>
          <a:prstGeom prst="rightArrow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508" name="CasellaDiTesto 7">
            <a:extLst>
              <a:ext uri="{FF2B5EF4-FFF2-40B4-BE49-F238E27FC236}">
                <a16:creationId xmlns:a16="http://schemas.microsoft.com/office/drawing/2014/main" id="{4EB93695-59D2-4C6A-9316-5386AEF8C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6789" y="483089"/>
            <a:ext cx="4564062" cy="46166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it-IT" sz="2400" dirty="0">
                <a:latin typeface="Calibri  "/>
              </a:rPr>
              <a:t>Pre-</a:t>
            </a:r>
            <a:r>
              <a:rPr lang="en-US" altLang="it-IT" sz="2400" dirty="0" err="1">
                <a:latin typeface="Calibri  "/>
              </a:rPr>
              <a:t>Chemioterapia</a:t>
            </a:r>
            <a:endParaRPr lang="en-US" altLang="it-IT" sz="2400" dirty="0">
              <a:latin typeface="Calibri  "/>
            </a:endParaRPr>
          </a:p>
        </p:txBody>
      </p:sp>
      <p:sp>
        <p:nvSpPr>
          <p:cNvPr id="21509" name="CasellaDiTesto 52">
            <a:extLst>
              <a:ext uri="{FF2B5EF4-FFF2-40B4-BE49-F238E27FC236}">
                <a16:creationId xmlns:a16="http://schemas.microsoft.com/office/drawing/2014/main" id="{D30C14D3-6B8D-4070-92EB-C9D9AA125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6341" y="482690"/>
            <a:ext cx="2651688" cy="46166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it-IT" sz="2400" dirty="0">
                <a:latin typeface="Calibri  "/>
              </a:rPr>
              <a:t>Post-</a:t>
            </a:r>
            <a:r>
              <a:rPr lang="en-US" altLang="it-IT" sz="2400" dirty="0" err="1">
                <a:latin typeface="Calibri  "/>
              </a:rPr>
              <a:t>Chemioterapia</a:t>
            </a:r>
            <a:endParaRPr lang="en-US" altLang="it-IT" sz="2800" dirty="0">
              <a:latin typeface="Calibri  "/>
            </a:endParaRPr>
          </a:p>
        </p:txBody>
      </p:sp>
      <p:pic>
        <p:nvPicPr>
          <p:cNvPr id="21511" name="Immagine 8" descr="risposta alla terapia4.jpg">
            <a:extLst>
              <a:ext uri="{FF2B5EF4-FFF2-40B4-BE49-F238E27FC236}">
                <a16:creationId xmlns:a16="http://schemas.microsoft.com/office/drawing/2014/main" id="{9B4ABC18-8065-4AF9-BA4F-679BF56E7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" t="15350" r="68352" b="4851"/>
          <a:stretch>
            <a:fillRect/>
          </a:stretch>
        </p:blipFill>
        <p:spPr bwMode="auto">
          <a:xfrm>
            <a:off x="7790712" y="1150083"/>
            <a:ext cx="2592388" cy="54721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A78B0ABF-BD4C-455F-8099-0FEAB246DC92}"/>
              </a:ext>
            </a:extLst>
          </p:cNvPr>
          <p:cNvSpPr/>
          <p:nvPr/>
        </p:nvSpPr>
        <p:spPr>
          <a:xfrm>
            <a:off x="4695088" y="3310671"/>
            <a:ext cx="358775" cy="358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2FC33555-F671-4CC0-A4EB-07011551B8C4}"/>
              </a:ext>
            </a:extLst>
          </p:cNvPr>
          <p:cNvSpPr/>
          <p:nvPr/>
        </p:nvSpPr>
        <p:spPr>
          <a:xfrm>
            <a:off x="8151075" y="2661383"/>
            <a:ext cx="360362" cy="3603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31D02F9-4A95-46E1-B5DE-C0059D5E3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2562" y="1069120"/>
            <a:ext cx="8781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dirty="0" err="1">
                <a:latin typeface="Calibri  "/>
              </a:rPr>
              <a:t>SUVpre</a:t>
            </a:r>
            <a:endParaRPr lang="it-IT" altLang="it-IT" dirty="0">
              <a:latin typeface="Calibri  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2530CF2-1560-4B08-9EA0-1EF40942C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5501" y="1078645"/>
            <a:ext cx="9715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dirty="0" err="1">
                <a:latin typeface="Calibri  "/>
              </a:rPr>
              <a:t>SUVpost</a:t>
            </a:r>
            <a:endParaRPr lang="it-IT" altLang="it-IT" dirty="0">
              <a:latin typeface="Calibri  "/>
            </a:endParaRP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457F0678-3C48-47E3-B186-9C0A4C0DE8BB}"/>
              </a:ext>
            </a:extLst>
          </p:cNvPr>
          <p:cNvCxnSpPr>
            <a:stCxn id="10" idx="2"/>
          </p:cNvCxnSpPr>
          <p:nvPr/>
        </p:nvCxnSpPr>
        <p:spPr>
          <a:xfrm>
            <a:off x="3981625" y="1438452"/>
            <a:ext cx="784900" cy="1799194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79366A8A-E68D-484C-9358-FBB732708B6B}"/>
              </a:ext>
            </a:extLst>
          </p:cNvPr>
          <p:cNvCxnSpPr/>
          <p:nvPr/>
        </p:nvCxnSpPr>
        <p:spPr>
          <a:xfrm rot="16200000" flipH="1">
            <a:off x="7110469" y="1620776"/>
            <a:ext cx="1223962" cy="85725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FC067053-EF9F-4FEA-A7F4-E42AE1044E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8" y="5878512"/>
            <a:ext cx="924247" cy="93712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55FBC50-01E9-4E0C-A96A-5013C8B9884E}"/>
              </a:ext>
            </a:extLst>
          </p:cNvPr>
          <p:cNvCxnSpPr/>
          <p:nvPr/>
        </p:nvCxnSpPr>
        <p:spPr>
          <a:xfrm>
            <a:off x="978875" y="6740769"/>
            <a:ext cx="112131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481263D-8643-4A1C-9E53-7B911E7B73BA}"/>
              </a:ext>
            </a:extLst>
          </p:cNvPr>
          <p:cNvSpPr txBox="1"/>
          <p:nvPr/>
        </p:nvSpPr>
        <p:spPr>
          <a:xfrm>
            <a:off x="978875" y="6453531"/>
            <a:ext cx="4737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/>
              <a:t>Il ruolo della medicina nucleare nel cancro della mammella, 21/04/2022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6E75F-5A35-49D5-81DE-5E434089F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Radiofarmaci alternativi: le prospettive future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F33D1E-F2DF-48D7-9FD4-D8269FBF744C}"/>
              </a:ext>
            </a:extLst>
          </p:cNvPr>
          <p:cNvSpPr/>
          <p:nvPr/>
        </p:nvSpPr>
        <p:spPr>
          <a:xfrm>
            <a:off x="322386" y="1840523"/>
            <a:ext cx="1817075" cy="691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18F-FACBC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A36AD9-BAFB-4046-BA4B-558E8835CEB2}"/>
              </a:ext>
            </a:extLst>
          </p:cNvPr>
          <p:cNvSpPr/>
          <p:nvPr/>
        </p:nvSpPr>
        <p:spPr>
          <a:xfrm>
            <a:off x="2256694" y="1840523"/>
            <a:ext cx="1817075" cy="691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18F-DOPA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57B279-77BC-4A78-ACC9-A4861884BF00}"/>
              </a:ext>
            </a:extLst>
          </p:cNvPr>
          <p:cNvSpPr/>
          <p:nvPr/>
        </p:nvSpPr>
        <p:spPr>
          <a:xfrm>
            <a:off x="4182209" y="1840523"/>
            <a:ext cx="1817075" cy="691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18F-Colina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AD9681-8F6F-4031-B1D0-6D76C997844C}"/>
              </a:ext>
            </a:extLst>
          </p:cNvPr>
          <p:cNvSpPr/>
          <p:nvPr/>
        </p:nvSpPr>
        <p:spPr>
          <a:xfrm>
            <a:off x="6107724" y="1846385"/>
            <a:ext cx="1817075" cy="691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18F-FES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6EE11E-D447-447B-A025-E8296D892144}"/>
              </a:ext>
            </a:extLst>
          </p:cNvPr>
          <p:cNvSpPr/>
          <p:nvPr/>
        </p:nvSpPr>
        <p:spPr>
          <a:xfrm>
            <a:off x="8042032" y="1846385"/>
            <a:ext cx="1817075" cy="691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68Ga-PSMA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63FD39-90D4-43FD-9F31-F8F4585B7044}"/>
              </a:ext>
            </a:extLst>
          </p:cNvPr>
          <p:cNvSpPr/>
          <p:nvPr/>
        </p:nvSpPr>
        <p:spPr>
          <a:xfrm>
            <a:off x="9976340" y="1840523"/>
            <a:ext cx="1817075" cy="691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18F-FAPI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DF4C2F-EFF7-4E18-9B6F-24CF33D23677}"/>
              </a:ext>
            </a:extLst>
          </p:cNvPr>
          <p:cNvSpPr/>
          <p:nvPr/>
        </p:nvSpPr>
        <p:spPr>
          <a:xfrm>
            <a:off x="322386" y="2655277"/>
            <a:ext cx="1817075" cy="26552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arenR"/>
            </a:pPr>
            <a:r>
              <a:rPr lang="it-IT" dirty="0">
                <a:solidFill>
                  <a:schemeClr val="tx1"/>
                </a:solidFill>
              </a:rPr>
              <a:t>Utile nel cancro lobulare</a:t>
            </a:r>
            <a:r>
              <a:rPr lang="it-IT" baseline="30000" dirty="0">
                <a:solidFill>
                  <a:schemeClr val="tx1"/>
                </a:solidFill>
              </a:rPr>
              <a:t>1</a:t>
            </a:r>
            <a:r>
              <a:rPr lang="it-IT" dirty="0">
                <a:solidFill>
                  <a:schemeClr val="tx1"/>
                </a:solidFill>
              </a:rPr>
              <a:t> </a:t>
            </a:r>
          </a:p>
          <a:p>
            <a:pPr marL="342900" indent="-342900" algn="ctr">
              <a:buAutoNum type="arabicParenR"/>
            </a:pPr>
            <a:r>
              <a:rPr lang="it-IT" dirty="0">
                <a:solidFill>
                  <a:schemeClr val="tx1"/>
                </a:solidFill>
              </a:rPr>
              <a:t>Utile nella valutazione della risposta alla NAC</a:t>
            </a:r>
            <a:r>
              <a:rPr lang="it-IT" baseline="30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F69B48-3C39-4584-ACA0-21562810CDB9}"/>
              </a:ext>
            </a:extLst>
          </p:cNvPr>
          <p:cNvSpPr/>
          <p:nvPr/>
        </p:nvSpPr>
        <p:spPr>
          <a:xfrm>
            <a:off x="2256694" y="2655276"/>
            <a:ext cx="3742590" cy="26552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arenR"/>
            </a:pPr>
            <a:r>
              <a:rPr lang="it-IT" dirty="0">
                <a:solidFill>
                  <a:schemeClr val="tx1"/>
                </a:solidFill>
              </a:rPr>
              <a:t>Utilità nella diagnosi di metastasi cerebrali e nei tumori HER2+</a:t>
            </a:r>
            <a:r>
              <a:rPr lang="it-IT" baseline="30000" dirty="0">
                <a:solidFill>
                  <a:schemeClr val="tx1"/>
                </a:solidFill>
              </a:rPr>
              <a:t>3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6CA70C-C4E3-4DC6-A7E6-41D0ADA5D82B}"/>
              </a:ext>
            </a:extLst>
          </p:cNvPr>
          <p:cNvSpPr/>
          <p:nvPr/>
        </p:nvSpPr>
        <p:spPr>
          <a:xfrm>
            <a:off x="6116517" y="2655275"/>
            <a:ext cx="1817075" cy="26552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arenR"/>
            </a:pPr>
            <a:r>
              <a:rPr lang="it-IT" sz="1600" dirty="0">
                <a:solidFill>
                  <a:schemeClr val="tx1"/>
                </a:solidFill>
              </a:rPr>
              <a:t>Utile nella valutazione in vivo della espressione ER</a:t>
            </a:r>
            <a:r>
              <a:rPr lang="it-IT" sz="1600" baseline="30000" dirty="0">
                <a:solidFill>
                  <a:schemeClr val="tx1"/>
                </a:solidFill>
              </a:rPr>
              <a:t>4</a:t>
            </a:r>
          </a:p>
          <a:p>
            <a:pPr marL="342900" indent="-342900" algn="ctr">
              <a:buAutoNum type="arabicParenR"/>
            </a:pPr>
            <a:r>
              <a:rPr lang="it-IT" sz="1600" dirty="0">
                <a:solidFill>
                  <a:schemeClr val="tx1"/>
                </a:solidFill>
              </a:rPr>
              <a:t>Predizione e/o monitoraggio della risposta alla HT</a:t>
            </a:r>
            <a:r>
              <a:rPr lang="it-IT" sz="1600" baseline="30000" dirty="0">
                <a:solidFill>
                  <a:schemeClr val="tx1"/>
                </a:solidFill>
              </a:rPr>
              <a:t>5</a:t>
            </a:r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F4E8E9-77C8-4D34-818A-618E607C479E}"/>
              </a:ext>
            </a:extLst>
          </p:cNvPr>
          <p:cNvSpPr/>
          <p:nvPr/>
        </p:nvSpPr>
        <p:spPr>
          <a:xfrm>
            <a:off x="8056687" y="2655274"/>
            <a:ext cx="1817075" cy="26552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arenR"/>
            </a:pPr>
            <a:r>
              <a:rPr lang="it-IT" sz="1600" dirty="0">
                <a:solidFill>
                  <a:schemeClr val="tx1"/>
                </a:solidFill>
              </a:rPr>
              <a:t>Utile nella </a:t>
            </a:r>
            <a:r>
              <a:rPr lang="it-IT" sz="1600" dirty="0" err="1">
                <a:solidFill>
                  <a:schemeClr val="tx1"/>
                </a:solidFill>
              </a:rPr>
              <a:t>identificazionedel</a:t>
            </a:r>
            <a:r>
              <a:rPr lang="it-IT" sz="1600" dirty="0">
                <a:solidFill>
                  <a:schemeClr val="tx1"/>
                </a:solidFill>
              </a:rPr>
              <a:t> tumore (analogo FDG)</a:t>
            </a:r>
            <a:r>
              <a:rPr lang="it-IT" sz="1600" baseline="300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71D14C9-2EC1-47F5-8C18-9ED9E0DB2E05}"/>
              </a:ext>
            </a:extLst>
          </p:cNvPr>
          <p:cNvSpPr/>
          <p:nvPr/>
        </p:nvSpPr>
        <p:spPr>
          <a:xfrm>
            <a:off x="9976340" y="2655273"/>
            <a:ext cx="1817075" cy="26552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arenR"/>
            </a:pPr>
            <a:r>
              <a:rPr lang="it-IT" sz="1600" dirty="0">
                <a:solidFill>
                  <a:schemeClr val="tx1"/>
                </a:solidFill>
              </a:rPr>
              <a:t>Utile nella identificazione del tumore (più sensibile della FDG)</a:t>
            </a:r>
            <a:r>
              <a:rPr lang="it-IT" sz="1600" baseline="300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319B93E-B880-4948-8DFE-DF0537B27646}"/>
              </a:ext>
            </a:extLst>
          </p:cNvPr>
          <p:cNvSpPr/>
          <p:nvPr/>
        </p:nvSpPr>
        <p:spPr>
          <a:xfrm>
            <a:off x="322386" y="5427781"/>
            <a:ext cx="11471029" cy="8449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aseline="30000" dirty="0">
                <a:solidFill>
                  <a:schemeClr val="tx1"/>
                </a:solidFill>
              </a:rPr>
              <a:t>1</a:t>
            </a:r>
            <a:r>
              <a:rPr lang="it-IT" sz="1600" dirty="0">
                <a:solidFill>
                  <a:schemeClr val="tx1"/>
                </a:solidFill>
              </a:rPr>
              <a:t>J </a:t>
            </a:r>
            <a:r>
              <a:rPr lang="it-IT" sz="1600" dirty="0" err="1">
                <a:solidFill>
                  <a:schemeClr val="tx1"/>
                </a:solidFill>
              </a:rPr>
              <a:t>Nucl</a:t>
            </a:r>
            <a:r>
              <a:rPr lang="it-IT" sz="1600" dirty="0">
                <a:solidFill>
                  <a:schemeClr val="tx1"/>
                </a:solidFill>
              </a:rPr>
              <a:t> </a:t>
            </a:r>
            <a:r>
              <a:rPr lang="it-IT" sz="1600" dirty="0" err="1">
                <a:solidFill>
                  <a:schemeClr val="tx1"/>
                </a:solidFill>
              </a:rPr>
              <a:t>Med</a:t>
            </a:r>
            <a:r>
              <a:rPr lang="it-IT" sz="1600" dirty="0">
                <a:solidFill>
                  <a:schemeClr val="tx1"/>
                </a:solidFill>
              </a:rPr>
              <a:t> 2016; 57:1350-60, </a:t>
            </a:r>
            <a:r>
              <a:rPr lang="it-IT" sz="1600" baseline="30000" dirty="0">
                <a:solidFill>
                  <a:schemeClr val="tx1"/>
                </a:solidFill>
              </a:rPr>
              <a:t>2</a:t>
            </a:r>
            <a:r>
              <a:rPr lang="it-IT" sz="1600" dirty="0">
                <a:solidFill>
                  <a:schemeClr val="tx1"/>
                </a:solidFill>
              </a:rPr>
              <a:t>J </a:t>
            </a:r>
            <a:r>
              <a:rPr lang="it-IT" sz="1600" dirty="0" err="1">
                <a:solidFill>
                  <a:schemeClr val="tx1"/>
                </a:solidFill>
              </a:rPr>
              <a:t>Nucl</a:t>
            </a:r>
            <a:r>
              <a:rPr lang="it-IT" sz="1600" dirty="0">
                <a:solidFill>
                  <a:schemeClr val="tx1"/>
                </a:solidFill>
              </a:rPr>
              <a:t> </a:t>
            </a:r>
            <a:r>
              <a:rPr lang="it-IT" sz="1600" dirty="0" err="1">
                <a:solidFill>
                  <a:schemeClr val="tx1"/>
                </a:solidFill>
              </a:rPr>
              <a:t>Med</a:t>
            </a:r>
            <a:r>
              <a:rPr lang="it-IT" sz="1600" dirty="0">
                <a:solidFill>
                  <a:schemeClr val="tx1"/>
                </a:solidFill>
              </a:rPr>
              <a:t> 2017; 58:1037-42, </a:t>
            </a:r>
            <a:r>
              <a:rPr lang="it-IT" sz="1600" baseline="30000" dirty="0">
                <a:solidFill>
                  <a:schemeClr val="tx1"/>
                </a:solidFill>
              </a:rPr>
              <a:t>3</a:t>
            </a:r>
            <a:r>
              <a:rPr lang="it-IT" sz="1600" dirty="0">
                <a:solidFill>
                  <a:schemeClr val="tx1"/>
                </a:solidFill>
              </a:rPr>
              <a:t>Clin Cancer Res 2010; 16:4236-45, </a:t>
            </a:r>
            <a:r>
              <a:rPr lang="it-IT" sz="1600" baseline="30000" dirty="0">
                <a:solidFill>
                  <a:schemeClr val="tx1"/>
                </a:solidFill>
              </a:rPr>
              <a:t>4</a:t>
            </a:r>
            <a:r>
              <a:rPr lang="it-IT" sz="1600" dirty="0">
                <a:solidFill>
                  <a:schemeClr val="tx1"/>
                </a:solidFill>
              </a:rPr>
              <a:t>Oncologist 2020; 25:835-44, </a:t>
            </a:r>
            <a:r>
              <a:rPr lang="it-IT" sz="1600" baseline="30000" dirty="0">
                <a:solidFill>
                  <a:schemeClr val="tx1"/>
                </a:solidFill>
              </a:rPr>
              <a:t>5</a:t>
            </a:r>
            <a:r>
              <a:rPr lang="it-IT" sz="1600" dirty="0">
                <a:solidFill>
                  <a:schemeClr val="tx1"/>
                </a:solidFill>
              </a:rPr>
              <a:t>Mol Imaging </a:t>
            </a:r>
            <a:r>
              <a:rPr lang="it-IT" sz="1600" dirty="0" err="1">
                <a:solidFill>
                  <a:schemeClr val="tx1"/>
                </a:solidFill>
              </a:rPr>
              <a:t>Biol</a:t>
            </a:r>
            <a:r>
              <a:rPr lang="it-IT" sz="1600" dirty="0">
                <a:solidFill>
                  <a:schemeClr val="tx1"/>
                </a:solidFill>
              </a:rPr>
              <a:t> 2014; 16:431-40, </a:t>
            </a:r>
            <a:r>
              <a:rPr lang="it-IT" sz="1600" baseline="30000" dirty="0">
                <a:solidFill>
                  <a:schemeClr val="tx1"/>
                </a:solidFill>
              </a:rPr>
              <a:t>6</a:t>
            </a:r>
            <a:r>
              <a:rPr lang="it-IT" sz="1600" dirty="0">
                <a:solidFill>
                  <a:schemeClr val="tx1"/>
                </a:solidFill>
              </a:rPr>
              <a:t>Nucl </a:t>
            </a:r>
            <a:r>
              <a:rPr lang="it-IT" sz="1600" dirty="0" err="1">
                <a:solidFill>
                  <a:schemeClr val="tx1"/>
                </a:solidFill>
              </a:rPr>
              <a:t>Med</a:t>
            </a:r>
            <a:r>
              <a:rPr lang="it-IT" sz="1600" dirty="0">
                <a:solidFill>
                  <a:schemeClr val="tx1"/>
                </a:solidFill>
              </a:rPr>
              <a:t> Mol Imaging 2017; 4:689-94, </a:t>
            </a:r>
            <a:r>
              <a:rPr lang="it-IT" sz="1600" baseline="30000" dirty="0">
                <a:solidFill>
                  <a:schemeClr val="tx1"/>
                </a:solidFill>
              </a:rPr>
              <a:t>7</a:t>
            </a:r>
            <a:r>
              <a:rPr lang="it-IT" sz="1600" dirty="0">
                <a:solidFill>
                  <a:schemeClr val="tx1"/>
                </a:solidFill>
              </a:rPr>
              <a:t>Ann </a:t>
            </a:r>
            <a:r>
              <a:rPr lang="it-IT" sz="1600" dirty="0" err="1">
                <a:solidFill>
                  <a:schemeClr val="tx1"/>
                </a:solidFill>
              </a:rPr>
              <a:t>Nucl</a:t>
            </a:r>
            <a:r>
              <a:rPr lang="it-IT" sz="1600" dirty="0">
                <a:solidFill>
                  <a:schemeClr val="tx1"/>
                </a:solidFill>
              </a:rPr>
              <a:t> </a:t>
            </a:r>
            <a:r>
              <a:rPr lang="it-IT" sz="1600" dirty="0" err="1">
                <a:solidFill>
                  <a:schemeClr val="tx1"/>
                </a:solidFill>
              </a:rPr>
              <a:t>Med</a:t>
            </a:r>
            <a:r>
              <a:rPr lang="it-IT" sz="1600" dirty="0">
                <a:solidFill>
                  <a:schemeClr val="tx1"/>
                </a:solidFill>
              </a:rPr>
              <a:t> 2021; 35:1321-31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D0D0A42-B0A2-4B23-BA63-516300378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8" y="5878512"/>
            <a:ext cx="924247" cy="93712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AACD703-4125-4377-8035-39D8F84A7F62}"/>
              </a:ext>
            </a:extLst>
          </p:cNvPr>
          <p:cNvCxnSpPr/>
          <p:nvPr/>
        </p:nvCxnSpPr>
        <p:spPr>
          <a:xfrm>
            <a:off x="978875" y="6740769"/>
            <a:ext cx="112131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BBF3BF3-4FE5-487C-9952-F3BECEC959A0}"/>
              </a:ext>
            </a:extLst>
          </p:cNvPr>
          <p:cNvSpPr txBox="1"/>
          <p:nvPr/>
        </p:nvSpPr>
        <p:spPr>
          <a:xfrm>
            <a:off x="978875" y="6453531"/>
            <a:ext cx="4737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/>
              <a:t>Il ruolo della medicina nucleare nel cancro della mammella, 21/04/2022</a:t>
            </a:r>
          </a:p>
        </p:txBody>
      </p:sp>
    </p:spTree>
    <p:extLst>
      <p:ext uri="{BB962C8B-B14F-4D97-AF65-F5344CB8AC3E}">
        <p14:creationId xmlns:p14="http://schemas.microsoft.com/office/powerpoint/2010/main" val="39653652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B63932-118A-433F-81AF-2D55C71B1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600" y="116632"/>
            <a:ext cx="7499350" cy="1143000"/>
          </a:xfrm>
        </p:spPr>
        <p:txBody>
          <a:bodyPr/>
          <a:lstStyle/>
          <a:p>
            <a:pPr>
              <a:defRPr/>
            </a:pPr>
            <a:r>
              <a:rPr lang="en-US" sz="4000" dirty="0" err="1">
                <a:latin typeface="Arial" pitchFamily="34" charset="0"/>
                <a:cs typeface="Arial" pitchFamily="34" charset="0"/>
              </a:rPr>
              <a:t>Nuovi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traccianti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699" name="Segnaposto contenuto 2">
            <a:extLst>
              <a:ext uri="{FF2B5EF4-FFF2-40B4-BE49-F238E27FC236}">
                <a16:creationId xmlns:a16="http://schemas.microsoft.com/office/drawing/2014/main" id="{EE5434D7-EBFE-40E3-8D87-463DC7695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388" y="1989138"/>
            <a:ext cx="3960812" cy="446405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altLang="it-IT" sz="2000">
                <a:latin typeface="Arial" panose="020B0604020202020204" pitchFamily="34" charset="0"/>
                <a:cs typeface="Arial" panose="020B0604020202020204" pitchFamily="34" charset="0"/>
              </a:rPr>
              <a:t>18F-fluoro-17</a:t>
            </a:r>
            <a:r>
              <a:rPr lang="el-GR" altLang="it-IT" sz="200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it-IT" altLang="it-IT" sz="2000">
                <a:latin typeface="Arial" panose="020B0604020202020204" pitchFamily="34" charset="0"/>
                <a:cs typeface="Arial" panose="020B0604020202020204" pitchFamily="34" charset="0"/>
              </a:rPr>
              <a:t>-estradiolo (FES)</a:t>
            </a:r>
          </a:p>
          <a:p>
            <a:pPr lvl="1" eaLnBrk="1" hangingPunct="1">
              <a:lnSpc>
                <a:spcPct val="150000"/>
              </a:lnSpc>
            </a:pPr>
            <a:r>
              <a:rPr lang="it-IT" altLang="it-IT" sz="1600">
                <a:latin typeface="Arial" panose="020B0604020202020204" pitchFamily="34" charset="0"/>
                <a:cs typeface="Arial" panose="020B0604020202020204" pitchFamily="34" charset="0"/>
              </a:rPr>
              <a:t>la captazione della FES è proporzionale alla concentrazione dei recettori estrogenici (ER) nel tumore</a:t>
            </a:r>
          </a:p>
          <a:p>
            <a:pPr lvl="1" eaLnBrk="1" hangingPunct="1">
              <a:lnSpc>
                <a:spcPct val="150000"/>
              </a:lnSpc>
            </a:pPr>
            <a:r>
              <a:rPr lang="it-IT" altLang="it-IT" sz="1600">
                <a:latin typeface="Arial" panose="020B0604020202020204" pitchFamily="34" charset="0"/>
                <a:cs typeface="Arial" panose="020B0604020202020204" pitchFamily="34" charset="0"/>
              </a:rPr>
              <a:t>l’accumulo della FES nelle lesioni metastatiche è un processo ER-mediato che può essere inibito dalla terapia ormonale</a:t>
            </a:r>
          </a:p>
          <a:p>
            <a:pPr lvl="1" eaLnBrk="1" hangingPunct="1">
              <a:lnSpc>
                <a:spcPct val="150000"/>
              </a:lnSpc>
            </a:pPr>
            <a:endParaRPr lang="en-US" altLang="it-IT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565615F0-90E5-44A9-9069-39D54D1212D9}"/>
              </a:ext>
            </a:extLst>
          </p:cNvPr>
          <p:cNvCxnSpPr/>
          <p:nvPr/>
        </p:nvCxnSpPr>
        <p:spPr>
          <a:xfrm>
            <a:off x="2351088" y="1196975"/>
            <a:ext cx="7561262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701" name="Gruppo 7">
            <a:extLst>
              <a:ext uri="{FF2B5EF4-FFF2-40B4-BE49-F238E27FC236}">
                <a16:creationId xmlns:a16="http://schemas.microsoft.com/office/drawing/2014/main" id="{604734CB-B678-4A34-82F2-B9448D390DCB}"/>
              </a:ext>
            </a:extLst>
          </p:cNvPr>
          <p:cNvGrpSpPr>
            <a:grpSpLocks/>
          </p:cNvGrpSpPr>
          <p:nvPr/>
        </p:nvGrpSpPr>
        <p:grpSpPr bwMode="auto">
          <a:xfrm>
            <a:off x="5807075" y="2349500"/>
            <a:ext cx="4681538" cy="3511550"/>
            <a:chOff x="4066927" y="3301826"/>
            <a:chExt cx="4681537" cy="3511550"/>
          </a:xfrm>
        </p:grpSpPr>
        <p:pic>
          <p:nvPicPr>
            <p:cNvPr id="29702" name="Immagine 4" descr="Presentazione1.tif">
              <a:extLst>
                <a:ext uri="{FF2B5EF4-FFF2-40B4-BE49-F238E27FC236}">
                  <a16:creationId xmlns:a16="http://schemas.microsoft.com/office/drawing/2014/main" id="{4C1655AE-619E-4B87-9E24-F98AABCFE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6927" y="3301826"/>
              <a:ext cx="4681537" cy="3511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63CEDA29-DC09-4AE7-86FC-2E9CE6737F18}"/>
                </a:ext>
              </a:extLst>
            </p:cNvPr>
            <p:cNvSpPr/>
            <p:nvPr/>
          </p:nvSpPr>
          <p:spPr>
            <a:xfrm>
              <a:off x="6011615" y="4220989"/>
              <a:ext cx="433387" cy="2159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65C89A29-B97B-4246-A741-4493EFB7A951}"/>
                </a:ext>
              </a:extLst>
            </p:cNvPr>
            <p:cNvSpPr/>
            <p:nvPr/>
          </p:nvSpPr>
          <p:spPr>
            <a:xfrm>
              <a:off x="7884864" y="4220989"/>
              <a:ext cx="431800" cy="2159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pic>
        <p:nvPicPr>
          <p:cNvPr id="29706" name="Picture 10">
            <a:extLst>
              <a:ext uri="{FF2B5EF4-FFF2-40B4-BE49-F238E27FC236}">
                <a16:creationId xmlns:a16="http://schemas.microsoft.com/office/drawing/2014/main" id="{AD3A01BD-B73C-4794-B644-4389F6265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2" t="38785" r="6461" b="29729"/>
          <a:stretch>
            <a:fillRect/>
          </a:stretch>
        </p:blipFill>
        <p:spPr bwMode="auto">
          <a:xfrm>
            <a:off x="195213" y="147638"/>
            <a:ext cx="2073275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D66FD6D-E6AF-411F-8C41-16C92C08E7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57" t="18547" r="27116" b="22906"/>
          <a:stretch/>
        </p:blipFill>
        <p:spPr>
          <a:xfrm>
            <a:off x="1559170" y="304270"/>
            <a:ext cx="8886092" cy="624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450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CE2D079-AC20-431A-8A34-F02A5FF623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67" t="17008" r="25385" b="16366"/>
          <a:stretch/>
        </p:blipFill>
        <p:spPr>
          <a:xfrm>
            <a:off x="1969477" y="229249"/>
            <a:ext cx="8546124" cy="639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3712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err="1"/>
              <a:t>Breast-specific</a:t>
            </a:r>
            <a:r>
              <a:rPr lang="it-IT" sz="3600" dirty="0"/>
              <a:t> Gamma </a:t>
            </a:r>
            <a:r>
              <a:rPr lang="it-IT" sz="3600" dirty="0" err="1"/>
              <a:t>Imaging</a:t>
            </a:r>
            <a:r>
              <a:rPr lang="it-IT" sz="3600" dirty="0"/>
              <a:t> (BSGI) DIAGNOSIS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81200" y="1676400"/>
            <a:ext cx="8229600" cy="1295400"/>
          </a:xfrm>
        </p:spPr>
        <p:txBody>
          <a:bodyPr>
            <a:normAutofit/>
          </a:bodyPr>
          <a:lstStyle/>
          <a:p>
            <a:r>
              <a:rPr lang="it-IT" sz="2400" dirty="0" err="1"/>
              <a:t>Conventional</a:t>
            </a:r>
            <a:r>
              <a:rPr lang="it-IT" sz="2400" dirty="0"/>
              <a:t> SMM: </a:t>
            </a:r>
            <a:r>
              <a:rPr lang="it-IT" sz="2400" dirty="0">
                <a:solidFill>
                  <a:srgbClr val="FF0000"/>
                </a:solidFill>
              </a:rPr>
              <a:t>NO</a:t>
            </a:r>
          </a:p>
          <a:p>
            <a:pPr lvl="1"/>
            <a:r>
              <a:rPr lang="it-IT" sz="2000" dirty="0"/>
              <a:t>(&gt;1cm) </a:t>
            </a:r>
            <a:r>
              <a:rPr lang="it-IT" sz="2000" dirty="0" err="1"/>
              <a:t>sens</a:t>
            </a:r>
            <a:r>
              <a:rPr lang="it-IT" sz="2000" dirty="0"/>
              <a:t>: 86%, </a:t>
            </a:r>
            <a:r>
              <a:rPr lang="it-IT" sz="2000" dirty="0" err="1"/>
              <a:t>spec</a:t>
            </a:r>
            <a:r>
              <a:rPr lang="it-IT" sz="2000" dirty="0"/>
              <a:t>: 84% (</a:t>
            </a:r>
            <a:r>
              <a:rPr lang="it-IT" sz="2000" dirty="0" err="1"/>
              <a:t>Hussain</a:t>
            </a:r>
            <a:r>
              <a:rPr lang="it-IT" sz="2000" dirty="0"/>
              <a:t> R, 2006)</a:t>
            </a:r>
          </a:p>
          <a:p>
            <a:pPr lvl="1"/>
            <a:r>
              <a:rPr lang="it-IT" sz="2000" dirty="0"/>
              <a:t>(&lt;1cm) </a:t>
            </a:r>
            <a:r>
              <a:rPr lang="it-IT" sz="2000" dirty="0" err="1"/>
              <a:t>sens</a:t>
            </a:r>
            <a:r>
              <a:rPr lang="it-IT" sz="2000" dirty="0"/>
              <a:t>: &lt;40%  (Scopinaro et al, 1997; </a:t>
            </a:r>
            <a:r>
              <a:rPr lang="it-IT" sz="2000" dirty="0" err="1"/>
              <a:t>Khalkhali</a:t>
            </a:r>
            <a:r>
              <a:rPr lang="it-IT" sz="2000" dirty="0"/>
              <a:t> et al, 2000</a:t>
            </a:r>
          </a:p>
          <a:p>
            <a:pPr marL="457200" lvl="1" indent="0">
              <a:buNone/>
            </a:pPr>
            <a:endParaRPr lang="it-IT" sz="2000" dirty="0"/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1981200" y="2971800"/>
            <a:ext cx="82296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/>
              <a:t>High </a:t>
            </a:r>
            <a:r>
              <a:rPr lang="it-IT" sz="2400" dirty="0" err="1"/>
              <a:t>resolution</a:t>
            </a:r>
            <a:r>
              <a:rPr lang="it-IT" sz="2400" dirty="0"/>
              <a:t> </a:t>
            </a:r>
            <a:r>
              <a:rPr lang="it-IT" sz="2400" dirty="0" err="1"/>
              <a:t>breast</a:t>
            </a:r>
            <a:r>
              <a:rPr lang="it-IT" sz="2400" dirty="0"/>
              <a:t> gamma-camera* (Invasive): </a:t>
            </a:r>
            <a:r>
              <a:rPr lang="it-IT" sz="2400" dirty="0">
                <a:solidFill>
                  <a:srgbClr val="FF0000"/>
                </a:solidFill>
              </a:rPr>
              <a:t>USEFUL</a:t>
            </a:r>
          </a:p>
          <a:p>
            <a:pPr lvl="1"/>
            <a:r>
              <a:rPr lang="it-IT" sz="2000" dirty="0"/>
              <a:t>(&gt;1cm) </a:t>
            </a:r>
            <a:r>
              <a:rPr lang="it-IT" sz="2000" dirty="0" err="1"/>
              <a:t>sens</a:t>
            </a:r>
            <a:r>
              <a:rPr lang="it-IT" sz="2000" dirty="0"/>
              <a:t>: 100%, </a:t>
            </a:r>
            <a:r>
              <a:rPr lang="it-IT" sz="2000" dirty="0" err="1"/>
              <a:t>spec</a:t>
            </a:r>
            <a:r>
              <a:rPr lang="it-IT" sz="2000" dirty="0"/>
              <a:t>: 100%; (&lt;1cm) </a:t>
            </a:r>
            <a:r>
              <a:rPr lang="it-IT" sz="2000" dirty="0" err="1"/>
              <a:t>sens</a:t>
            </a:r>
            <a:r>
              <a:rPr lang="it-IT" sz="2000" dirty="0"/>
              <a:t>: 85% (</a:t>
            </a:r>
            <a:r>
              <a:rPr lang="it-IT" sz="2000" dirty="0" err="1"/>
              <a:t>Brem</a:t>
            </a:r>
            <a:r>
              <a:rPr lang="it-IT" sz="2000" dirty="0"/>
              <a:t> et al, 2008)</a:t>
            </a:r>
          </a:p>
          <a:p>
            <a:pPr lvl="1"/>
            <a:r>
              <a:rPr lang="it-IT" sz="2000" dirty="0"/>
              <a:t>(&gt;1cm) </a:t>
            </a:r>
            <a:r>
              <a:rPr lang="it-IT" sz="2000" dirty="0" err="1"/>
              <a:t>sens</a:t>
            </a:r>
            <a:r>
              <a:rPr lang="it-IT" sz="2000" dirty="0"/>
              <a:t>: 97.2%, </a:t>
            </a:r>
            <a:r>
              <a:rPr lang="it-IT" sz="2000" dirty="0" err="1"/>
              <a:t>spec</a:t>
            </a:r>
            <a:r>
              <a:rPr lang="it-IT" sz="2000" dirty="0"/>
              <a:t>: 86.4%; (&lt;1cm) </a:t>
            </a:r>
            <a:r>
              <a:rPr lang="it-IT" sz="2000" dirty="0" err="1"/>
              <a:t>sens</a:t>
            </a:r>
            <a:r>
              <a:rPr lang="it-IT" sz="2000" dirty="0"/>
              <a:t>: 91% (</a:t>
            </a:r>
            <a:r>
              <a:rPr lang="it-IT" sz="2000" dirty="0" err="1"/>
              <a:t>Spanu</a:t>
            </a:r>
            <a:r>
              <a:rPr lang="it-IT" sz="2000" dirty="0"/>
              <a:t> et al, 2008)</a:t>
            </a:r>
          </a:p>
          <a:p>
            <a:pPr lvl="1"/>
            <a:endParaRPr lang="it-IT" sz="20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8991601" y="6096001"/>
            <a:ext cx="1452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*88% for MRI</a:t>
            </a:r>
          </a:p>
          <a:p>
            <a:r>
              <a:rPr lang="it-IT" dirty="0"/>
              <a:t>**90.9% </a:t>
            </a:r>
            <a:r>
              <a:rPr lang="it-IT" dirty="0" err="1"/>
              <a:t>Mx</a:t>
            </a:r>
            <a:endParaRPr lang="it-IT" dirty="0"/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1981200" y="4267200"/>
            <a:ext cx="82296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/>
              <a:t>High </a:t>
            </a:r>
            <a:r>
              <a:rPr lang="it-IT" sz="2400" dirty="0" err="1"/>
              <a:t>resolution</a:t>
            </a:r>
            <a:r>
              <a:rPr lang="it-IT" sz="2400" dirty="0"/>
              <a:t> </a:t>
            </a:r>
            <a:r>
              <a:rPr lang="it-IT" sz="2400" dirty="0" err="1"/>
              <a:t>breast</a:t>
            </a:r>
            <a:r>
              <a:rPr lang="it-IT" sz="2400" dirty="0"/>
              <a:t> gamma-camera (DCIS)**: </a:t>
            </a:r>
            <a:r>
              <a:rPr lang="it-IT" sz="2400" dirty="0">
                <a:solidFill>
                  <a:srgbClr val="FF0000"/>
                </a:solidFill>
              </a:rPr>
              <a:t>INDETERMINATE</a:t>
            </a:r>
          </a:p>
          <a:p>
            <a:pPr lvl="1"/>
            <a:r>
              <a:rPr lang="it-IT" sz="2000" dirty="0" err="1"/>
              <a:t>sens</a:t>
            </a:r>
            <a:r>
              <a:rPr lang="it-IT" sz="2000" dirty="0"/>
              <a:t>: 93.9% (</a:t>
            </a:r>
            <a:r>
              <a:rPr lang="it-IT" sz="2000" dirty="0" err="1"/>
              <a:t>Spanu</a:t>
            </a:r>
            <a:r>
              <a:rPr lang="it-IT" sz="2000" dirty="0"/>
              <a:t> et al, 2012)</a:t>
            </a:r>
          </a:p>
          <a:p>
            <a:pPr lvl="1"/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5320784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33AEBFA7-CCB8-4FD5-813A-33E7237B8AC7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it-IT" altLang="it-IT" sz="2800" dirty="0" err="1">
                <a:latin typeface="Arial" panose="020B0604020202020204" pitchFamily="34" charset="0"/>
              </a:rPr>
              <a:t>Scintimammografia</a:t>
            </a:r>
            <a:r>
              <a:rPr lang="it-IT" altLang="it-IT" sz="2800" dirty="0">
                <a:latin typeface="Arial" panose="020B0604020202020204" pitchFamily="34" charset="0"/>
              </a:rPr>
              <a:t> con camera dedicata per il </a:t>
            </a:r>
            <a:r>
              <a:rPr lang="it-IT" altLang="it-IT" sz="2800" dirty="0" err="1">
                <a:latin typeface="Arial" panose="020B0604020202020204" pitchFamily="34" charset="0"/>
              </a:rPr>
              <a:t>breast</a:t>
            </a:r>
            <a:r>
              <a:rPr lang="it-IT" altLang="it-IT" sz="2800" dirty="0">
                <a:latin typeface="Arial" panose="020B0604020202020204" pitchFamily="34" charset="0"/>
              </a:rPr>
              <a:t> </a:t>
            </a:r>
            <a:r>
              <a:rPr lang="it-IT" altLang="it-IT" sz="2800" dirty="0" err="1">
                <a:latin typeface="Arial" panose="020B0604020202020204" pitchFamily="34" charset="0"/>
              </a:rPr>
              <a:t>cancer</a:t>
            </a:r>
            <a:endParaRPr lang="it-IT" altLang="it-IT" sz="2800" dirty="0">
              <a:latin typeface="Arial" panose="020B0604020202020204" pitchFamily="34" charset="0"/>
            </a:endParaRPr>
          </a:p>
        </p:txBody>
      </p:sp>
      <p:pic>
        <p:nvPicPr>
          <p:cNvPr id="70659" name="Picture 3">
            <a:extLst>
              <a:ext uri="{FF2B5EF4-FFF2-40B4-BE49-F238E27FC236}">
                <a16:creationId xmlns:a16="http://schemas.microsoft.com/office/drawing/2014/main" id="{404593B9-41CA-4B7F-B880-F592BC1E19C9}"/>
              </a:ext>
            </a:extLst>
          </p:cNvPr>
          <p:cNvPicPr>
            <a:picLocks noChangeAspect="1" noChangeArrowheads="1"/>
          </p:cNvPicPr>
          <p:nvPr>
            <p:ph type="body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8" t="27943" r="8887" b="6349"/>
          <a:stretch>
            <a:fillRect/>
          </a:stretch>
        </p:blipFill>
        <p:spPr>
          <a:xfrm>
            <a:off x="1981200" y="1700214"/>
            <a:ext cx="4038600" cy="4752975"/>
          </a:xfrm>
          <a:noFill/>
        </p:spPr>
      </p:pic>
      <p:sp>
        <p:nvSpPr>
          <p:cNvPr id="70662" name="Rectangle 6">
            <a:extLst>
              <a:ext uri="{FF2B5EF4-FFF2-40B4-BE49-F238E27FC236}">
                <a16:creationId xmlns:a16="http://schemas.microsoft.com/office/drawing/2014/main" id="{1C32AFF7-A431-4A48-A8A2-AACABA8CC6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72200" y="1989138"/>
            <a:ext cx="4038600" cy="4392612"/>
          </a:xfrm>
        </p:spPr>
        <p:txBody>
          <a:bodyPr/>
          <a:lstStyle/>
          <a:p>
            <a:r>
              <a:rPr lang="it-IT" altLang="it-IT" sz="2400">
                <a:latin typeface="Arial" panose="020B0604020202020204" pitchFamily="34" charset="0"/>
              </a:rPr>
              <a:t>LUMAGEM 3200s</a:t>
            </a:r>
          </a:p>
          <a:p>
            <a:r>
              <a:rPr lang="it-IT" altLang="it-IT" sz="2400">
                <a:latin typeface="Arial" panose="020B0604020202020204" pitchFamily="34" charset="0"/>
              </a:rPr>
              <a:t>Alta risoluzione (fino a 1.6 mm di risoluzione intrinseca)</a:t>
            </a:r>
          </a:p>
          <a:p>
            <a:r>
              <a:rPr lang="it-IT" altLang="it-IT" sz="2400">
                <a:latin typeface="Arial" panose="020B0604020202020204" pitchFamily="34" charset="0"/>
              </a:rPr>
              <a:t>Il detettore (CZT) è montato su un mammografo modificato</a:t>
            </a:r>
          </a:p>
          <a:p>
            <a:r>
              <a:rPr lang="it-IT" altLang="it-IT" sz="2400">
                <a:latin typeface="Arial" panose="020B0604020202020204" pitchFamily="34" charset="0"/>
              </a:rPr>
              <a:t>740 MBq di 99mTc-tetrofosmina</a:t>
            </a:r>
          </a:p>
          <a:p>
            <a:pPr>
              <a:buFont typeface="Wingdings 2" panose="05020102010507070707" pitchFamily="18" charset="2"/>
              <a:buNone/>
            </a:pPr>
            <a:endParaRPr lang="it-IT" altLang="it-IT" sz="2400">
              <a:latin typeface="Arial" panose="020B0604020202020204" pitchFamily="34" charset="0"/>
            </a:endParaRPr>
          </a:p>
        </p:txBody>
      </p:sp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F0D2875F-D8BF-426F-8D12-F44DC4AF29BB}"/>
              </a:ext>
            </a:extLst>
          </p:cNvPr>
          <p:cNvCxnSpPr/>
          <p:nvPr/>
        </p:nvCxnSpPr>
        <p:spPr>
          <a:xfrm>
            <a:off x="1847851" y="1412875"/>
            <a:ext cx="8424863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64" name="CasellaDiTesto 20">
            <a:extLst>
              <a:ext uri="{FF2B5EF4-FFF2-40B4-BE49-F238E27FC236}">
                <a16:creationId xmlns:a16="http://schemas.microsoft.com/office/drawing/2014/main" id="{1125B014-34B0-47E4-BA4A-723F97104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225" y="6332538"/>
            <a:ext cx="26368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it-IT" sz="1600" i="1"/>
              <a:t>Spanu et al. QJNMMI 2009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543768-7D25-47C9-A71B-35C1A4C0D6D5}"/>
              </a:ext>
            </a:extLst>
          </p:cNvPr>
          <p:cNvSpPr/>
          <p:nvPr/>
        </p:nvSpPr>
        <p:spPr>
          <a:xfrm>
            <a:off x="3417276" y="1457634"/>
            <a:ext cx="5169876" cy="1262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/>
              <a:t>Applicazione in ambito clinico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8FD70C-1941-4CFD-A776-EB7829398A35}"/>
              </a:ext>
            </a:extLst>
          </p:cNvPr>
          <p:cNvSpPr/>
          <p:nvPr/>
        </p:nvSpPr>
        <p:spPr>
          <a:xfrm>
            <a:off x="726831" y="3380218"/>
            <a:ext cx="3235568" cy="12621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dirty="0"/>
              <a:t>Linee guida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165A40-CD88-4AE5-9DC2-6AAA5803E51E}"/>
              </a:ext>
            </a:extLst>
          </p:cNvPr>
          <p:cNvSpPr/>
          <p:nvPr/>
        </p:nvSpPr>
        <p:spPr>
          <a:xfrm>
            <a:off x="4396150" y="4212557"/>
            <a:ext cx="3235568" cy="12621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dirty="0"/>
              <a:t>Approvazione da enti competenti o uso sperimentale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D94244-A4DB-45CA-A3D4-04FEE3C40AC2}"/>
              </a:ext>
            </a:extLst>
          </p:cNvPr>
          <p:cNvSpPr/>
          <p:nvPr/>
        </p:nvSpPr>
        <p:spPr>
          <a:xfrm>
            <a:off x="8270631" y="3380218"/>
            <a:ext cx="3235568" cy="12621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dirty="0"/>
              <a:t>EBM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A7A6672-B983-4B99-85B6-2BB1D1DB5368}"/>
              </a:ext>
            </a:extLst>
          </p:cNvPr>
          <p:cNvCxnSpPr>
            <a:stCxn id="3" idx="2"/>
            <a:endCxn id="5" idx="0"/>
          </p:cNvCxnSpPr>
          <p:nvPr/>
        </p:nvCxnSpPr>
        <p:spPr>
          <a:xfrm>
            <a:off x="6002214" y="2719760"/>
            <a:ext cx="11720" cy="14927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A2688AC-C202-4521-8CC4-5D9806FFED49}"/>
              </a:ext>
            </a:extLst>
          </p:cNvPr>
          <p:cNvCxnSpPr>
            <a:cxnSpLocks/>
            <a:endCxn id="4" idx="0"/>
          </p:cNvCxnSpPr>
          <p:nvPr/>
        </p:nvCxnSpPr>
        <p:spPr>
          <a:xfrm>
            <a:off x="2344615" y="2983529"/>
            <a:ext cx="0" cy="3966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72E67A7-C9BB-4E54-AF60-6A6FDD2BAC9D}"/>
              </a:ext>
            </a:extLst>
          </p:cNvPr>
          <p:cNvCxnSpPr>
            <a:cxnSpLocks/>
          </p:cNvCxnSpPr>
          <p:nvPr/>
        </p:nvCxnSpPr>
        <p:spPr>
          <a:xfrm>
            <a:off x="9882553" y="2983529"/>
            <a:ext cx="0" cy="3966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4363E59-8DDB-4B1E-8B9D-73D42B5931E1}"/>
              </a:ext>
            </a:extLst>
          </p:cNvPr>
          <p:cNvCxnSpPr/>
          <p:nvPr/>
        </p:nvCxnSpPr>
        <p:spPr>
          <a:xfrm>
            <a:off x="2344615" y="2983529"/>
            <a:ext cx="75379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AFB459DE-D7CF-4ABE-B5B8-C223AD064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8" y="5878512"/>
            <a:ext cx="924247" cy="93712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4DB65A6-35AA-4100-81AC-C054F49D2377}"/>
              </a:ext>
            </a:extLst>
          </p:cNvPr>
          <p:cNvCxnSpPr/>
          <p:nvPr/>
        </p:nvCxnSpPr>
        <p:spPr>
          <a:xfrm>
            <a:off x="978875" y="6740769"/>
            <a:ext cx="112131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AE296B4-12FF-4715-9017-C7168F123A82}"/>
              </a:ext>
            </a:extLst>
          </p:cNvPr>
          <p:cNvSpPr txBox="1"/>
          <p:nvPr/>
        </p:nvSpPr>
        <p:spPr>
          <a:xfrm>
            <a:off x="978875" y="6453531"/>
            <a:ext cx="4737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/>
              <a:t>Il ruolo della medicina nucleare nel cancro della mammella, 21/04/2022</a:t>
            </a:r>
          </a:p>
        </p:txBody>
      </p:sp>
    </p:spTree>
    <p:extLst>
      <p:ext uri="{BB962C8B-B14F-4D97-AF65-F5344CB8AC3E}">
        <p14:creationId xmlns:p14="http://schemas.microsoft.com/office/powerpoint/2010/main" val="12663492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8" name="Picture 4">
            <a:extLst>
              <a:ext uri="{FF2B5EF4-FFF2-40B4-BE49-F238E27FC236}">
                <a16:creationId xmlns:a16="http://schemas.microsoft.com/office/drawing/2014/main" id="{3F51B596-E91D-4BA3-BDB9-F77D40F65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2" t="32263" r="9241" b="22702"/>
          <a:stretch>
            <a:fillRect/>
          </a:stretch>
        </p:blipFill>
        <p:spPr bwMode="auto">
          <a:xfrm>
            <a:off x="1562100" y="-26988"/>
            <a:ext cx="7773988" cy="351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10" name="Picture 6">
            <a:extLst>
              <a:ext uri="{FF2B5EF4-FFF2-40B4-BE49-F238E27FC236}">
                <a16:creationId xmlns:a16="http://schemas.microsoft.com/office/drawing/2014/main" id="{F4101D12-D108-4F77-80EC-5753198E0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9" t="31746" r="9625" b="22481"/>
          <a:stretch>
            <a:fillRect/>
          </a:stretch>
        </p:blipFill>
        <p:spPr bwMode="auto">
          <a:xfrm>
            <a:off x="3046413" y="3284539"/>
            <a:ext cx="7658100" cy="357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711" name="Text Box 7">
            <a:extLst>
              <a:ext uri="{FF2B5EF4-FFF2-40B4-BE49-F238E27FC236}">
                <a16:creationId xmlns:a16="http://schemas.microsoft.com/office/drawing/2014/main" id="{6D2D2192-99E1-4D94-B3D7-13429C917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8114" y="2565401"/>
            <a:ext cx="1451551" cy="646331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>
                <a:solidFill>
                  <a:schemeClr val="bg1"/>
                </a:solidFill>
              </a:rPr>
              <a:t>Monolateral</a:t>
            </a:r>
          </a:p>
          <a:p>
            <a:r>
              <a:rPr lang="it-IT" altLang="it-IT">
                <a:solidFill>
                  <a:schemeClr val="bg1"/>
                </a:solidFill>
              </a:rPr>
              <a:t>Breast cancer</a:t>
            </a:r>
          </a:p>
        </p:txBody>
      </p:sp>
      <p:sp>
        <p:nvSpPr>
          <p:cNvPr id="72712" name="Text Box 8">
            <a:extLst>
              <a:ext uri="{FF2B5EF4-FFF2-40B4-BE49-F238E27FC236}">
                <a16:creationId xmlns:a16="http://schemas.microsoft.com/office/drawing/2014/main" id="{BD3E2669-69B1-4357-8507-BD97408819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1" y="6092826"/>
            <a:ext cx="1451551" cy="646331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>
                <a:solidFill>
                  <a:schemeClr val="bg1"/>
                </a:solidFill>
              </a:rPr>
              <a:t>Bilateral</a:t>
            </a:r>
          </a:p>
          <a:p>
            <a:r>
              <a:rPr lang="it-IT" altLang="it-IT">
                <a:solidFill>
                  <a:schemeClr val="bg1"/>
                </a:solidFill>
              </a:rPr>
              <a:t>Breast cancer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24F49C-5905-4E2C-9503-C3911458F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>
                <a:latin typeface="Arial" pitchFamily="34" charset="0"/>
                <a:cs typeface="Arial" pitchFamily="34" charset="0"/>
              </a:rPr>
              <a:t>PEM</a:t>
            </a:r>
          </a:p>
        </p:txBody>
      </p:sp>
      <p:sp>
        <p:nvSpPr>
          <p:cNvPr id="30723" name="Segnaposto contenuto 4">
            <a:extLst>
              <a:ext uri="{FF2B5EF4-FFF2-40B4-BE49-F238E27FC236}">
                <a16:creationId xmlns:a16="http://schemas.microsoft.com/office/drawing/2014/main" id="{75B1049C-B068-4E83-9523-BED324B4B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4113" y="1987550"/>
            <a:ext cx="7499350" cy="3817938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altLang="it-IT" sz="2000">
                <a:latin typeface="Arial" panose="020B0604020202020204" pitchFamily="34" charset="0"/>
                <a:cs typeface="Arial" panose="020B0604020202020204" pitchFamily="34" charset="0"/>
              </a:rPr>
              <a:t>É una tecnologia disegnata per imaging di specifiche parti del corpo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it-IT" sz="2000">
                <a:latin typeface="Arial" panose="020B0604020202020204" pitchFamily="34" charset="0"/>
                <a:cs typeface="Arial" panose="020B0604020202020204" pitchFamily="34" charset="0"/>
              </a:rPr>
              <a:t>Risoluzione spaziale vantaggiosa (FWHM: 1,5 mm vs.4.2-6.5 mm)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it-IT" sz="2000">
                <a:latin typeface="Arial" panose="020B0604020202020204" pitchFamily="34" charset="0"/>
                <a:cs typeface="Arial" panose="020B0604020202020204" pitchFamily="34" charset="0"/>
              </a:rPr>
              <a:t>Acquisizione analoga alla mammografia (possibilità di sovrapposizione delle immagini funzionali ed anatomiche)</a:t>
            </a:r>
          </a:p>
          <a:p>
            <a:pPr eaLnBrk="1" hangingPunct="1">
              <a:lnSpc>
                <a:spcPct val="150000"/>
              </a:lnSpc>
            </a:pPr>
            <a:endParaRPr lang="en-US" altLang="it-IT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B725BFD6-A825-45E0-AFD7-690074EB21FB}"/>
              </a:ext>
            </a:extLst>
          </p:cNvPr>
          <p:cNvCxnSpPr/>
          <p:nvPr/>
        </p:nvCxnSpPr>
        <p:spPr>
          <a:xfrm>
            <a:off x="2351088" y="1412875"/>
            <a:ext cx="7561262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7" name="Picture 5">
            <a:extLst>
              <a:ext uri="{FF2B5EF4-FFF2-40B4-BE49-F238E27FC236}">
                <a16:creationId xmlns:a16="http://schemas.microsoft.com/office/drawing/2014/main" id="{2BD124B9-C457-4992-9333-9A8FFE017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263" y="692151"/>
            <a:ext cx="6686550" cy="575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38" name="Text Box 6">
            <a:extLst>
              <a:ext uri="{FF2B5EF4-FFF2-40B4-BE49-F238E27FC236}">
                <a16:creationId xmlns:a16="http://schemas.microsoft.com/office/drawing/2014/main" id="{3939EA00-D16C-460A-B6C9-A3B4780698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771526"/>
            <a:ext cx="10438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3600">
                <a:solidFill>
                  <a:srgbClr val="FF3300"/>
                </a:solidFill>
              </a:rPr>
              <a:t>PEM</a:t>
            </a:r>
          </a:p>
        </p:txBody>
      </p:sp>
      <p:sp>
        <p:nvSpPr>
          <p:cNvPr id="69639" name="Line 7">
            <a:extLst>
              <a:ext uri="{FF2B5EF4-FFF2-40B4-BE49-F238E27FC236}">
                <a16:creationId xmlns:a16="http://schemas.microsoft.com/office/drawing/2014/main" id="{D1F15FF1-9BB8-4B64-B909-BBB24D42A61A}"/>
              </a:ext>
            </a:extLst>
          </p:cNvPr>
          <p:cNvSpPr>
            <a:spLocks noChangeShapeType="1"/>
          </p:cNvSpPr>
          <p:nvPr/>
        </p:nvSpPr>
        <p:spPr bwMode="auto">
          <a:xfrm>
            <a:off x="2279650" y="1484314"/>
            <a:ext cx="0" cy="158432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9640" name="Line 8">
            <a:extLst>
              <a:ext uri="{FF2B5EF4-FFF2-40B4-BE49-F238E27FC236}">
                <a16:creationId xmlns:a16="http://schemas.microsoft.com/office/drawing/2014/main" id="{3A2080BA-11A1-4692-80A1-6F4356C1EE9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79650" y="3068638"/>
            <a:ext cx="6477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A7A57B-1DF4-40B8-98B2-E9903EF99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>
                <a:latin typeface="Arial" pitchFamily="34" charset="0"/>
                <a:cs typeface="Arial" pitchFamily="34" charset="0"/>
              </a:rPr>
              <a:t>PEM</a:t>
            </a:r>
          </a:p>
        </p:txBody>
      </p:sp>
      <p:pic>
        <p:nvPicPr>
          <p:cNvPr id="31747" name="Segnaposto contenuto 4" descr="PEM.tif">
            <a:extLst>
              <a:ext uri="{FF2B5EF4-FFF2-40B4-BE49-F238E27FC236}">
                <a16:creationId xmlns:a16="http://schemas.microsoft.com/office/drawing/2014/main" id="{B2B41F43-4A6C-4771-A149-7DEED7F943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57514" y="1600201"/>
            <a:ext cx="6276975" cy="4708525"/>
          </a:xfrm>
        </p:spPr>
      </p:pic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044741B4-8B68-4C7A-BA57-141D807928F9}"/>
              </a:ext>
            </a:extLst>
          </p:cNvPr>
          <p:cNvCxnSpPr/>
          <p:nvPr/>
        </p:nvCxnSpPr>
        <p:spPr>
          <a:xfrm>
            <a:off x="2566988" y="1412875"/>
            <a:ext cx="7561262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905000" y="228600"/>
            <a:ext cx="8229600" cy="533400"/>
          </a:xfrm>
        </p:spPr>
        <p:txBody>
          <a:bodyPr>
            <a:noAutofit/>
          </a:bodyPr>
          <a:lstStyle/>
          <a:p>
            <a:r>
              <a:rPr lang="it-IT" sz="2400" dirty="0"/>
              <a:t>PEM vs. PET/CT or </a:t>
            </a:r>
            <a:r>
              <a:rPr lang="it-IT" sz="2400" dirty="0" err="1"/>
              <a:t>mammography</a:t>
            </a:r>
            <a:r>
              <a:rPr lang="it-IT" sz="2400" dirty="0"/>
              <a:t> or  MRI for the </a:t>
            </a:r>
            <a:r>
              <a:rPr lang="en-US" sz="2400" dirty="0"/>
              <a:t>detection</a:t>
            </a:r>
            <a:r>
              <a:rPr lang="it-IT" sz="2400" dirty="0"/>
              <a:t> of </a:t>
            </a:r>
            <a:r>
              <a:rPr lang="it-IT" sz="2400" dirty="0" err="1"/>
              <a:t>primary</a:t>
            </a:r>
            <a:r>
              <a:rPr lang="it-IT" sz="2400" dirty="0"/>
              <a:t> </a:t>
            </a:r>
            <a:r>
              <a:rPr lang="it-IT" sz="2400" dirty="0" err="1"/>
              <a:t>cancer</a:t>
            </a:r>
            <a:endParaRPr lang="it-IT" sz="2400" dirty="0"/>
          </a:p>
        </p:txBody>
      </p:sp>
      <p:graphicFrame>
        <p:nvGraphicFramePr>
          <p:cNvPr id="6" name="Segnaposto contenuto 5"/>
          <p:cNvGraphicFramePr>
            <a:graphicFrameLocks noGrp="1"/>
          </p:cNvGraphicFramePr>
          <p:nvPr>
            <p:ph idx="1"/>
          </p:nvPr>
        </p:nvGraphicFramePr>
        <p:xfrm>
          <a:off x="1885694" y="944880"/>
          <a:ext cx="8248906" cy="5227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3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16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29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18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45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98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6107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1600" dirty="0" err="1"/>
                        <a:t>Authors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/>
                        <a:t>Year</a:t>
                      </a:r>
                      <a:r>
                        <a:rPr lang="it-IT" sz="1600" dirty="0"/>
                        <a:t> of</a:t>
                      </a:r>
                    </a:p>
                    <a:p>
                      <a:pPr algn="ctr"/>
                      <a:r>
                        <a:rPr lang="it-IT" sz="1600" dirty="0"/>
                        <a:t> pub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N.</a:t>
                      </a:r>
                      <a:r>
                        <a:rPr lang="it-IT" sz="1600" baseline="0" dirty="0"/>
                        <a:t> </a:t>
                      </a:r>
                      <a:r>
                        <a:rPr lang="it-IT" sz="1600" dirty="0"/>
                        <a:t>of </a:t>
                      </a:r>
                      <a:r>
                        <a:rPr lang="it-IT" sz="1600" dirty="0" err="1"/>
                        <a:t>pts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/>
                        <a:t>Sensitivity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/>
                        <a:t>Specificity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PPV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NPV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/>
                        <a:t>Accuracy</a:t>
                      </a:r>
                      <a:endParaRPr lang="it-IT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b="1" dirty="0" err="1"/>
                        <a:t>Murthy</a:t>
                      </a:r>
                      <a:r>
                        <a:rPr lang="it-IT" sz="1600" b="1" dirty="0"/>
                        <a:t> et al</a:t>
                      </a:r>
                    </a:p>
                    <a:p>
                      <a:r>
                        <a:rPr lang="it-IT" sz="1600" b="1" dirty="0"/>
                        <a:t>   PEM</a:t>
                      </a:r>
                    </a:p>
                    <a:p>
                      <a:r>
                        <a:rPr lang="it-IT" sz="1600" b="1" dirty="0"/>
                        <a:t>   </a:t>
                      </a:r>
                      <a:r>
                        <a:rPr lang="it-IT" sz="1600" b="1" dirty="0" err="1"/>
                        <a:t>Mammography</a:t>
                      </a:r>
                      <a:endParaRPr lang="it-IT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/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/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it-IT" sz="1600" b="1" dirty="0"/>
                    </a:p>
                    <a:p>
                      <a:pPr algn="ctr"/>
                      <a:r>
                        <a:rPr lang="it-IT" sz="1600" b="1" dirty="0"/>
                        <a:t>80%</a:t>
                      </a:r>
                    </a:p>
                    <a:p>
                      <a:pPr algn="ctr"/>
                      <a:r>
                        <a:rPr lang="it-IT" sz="1600" b="1" dirty="0"/>
                        <a:t>90%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600" b="1" dirty="0"/>
                    </a:p>
                    <a:p>
                      <a:pPr algn="ctr"/>
                      <a:r>
                        <a:rPr lang="it-IT" sz="1600" b="1" dirty="0"/>
                        <a:t>100%</a:t>
                      </a:r>
                    </a:p>
                    <a:p>
                      <a:pPr algn="ctr"/>
                      <a:r>
                        <a:rPr lang="it-IT" sz="1600" b="1" dirty="0"/>
                        <a:t>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600" b="1" dirty="0"/>
                    </a:p>
                    <a:p>
                      <a:pPr algn="ctr"/>
                      <a:r>
                        <a:rPr lang="it-IT" sz="1600" b="1" dirty="0"/>
                        <a:t>100%</a:t>
                      </a:r>
                    </a:p>
                    <a:p>
                      <a:pPr algn="ctr"/>
                      <a:r>
                        <a:rPr lang="it-IT" sz="1600" b="1" dirty="0"/>
                        <a:t>81%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600" b="1" dirty="0"/>
                    </a:p>
                    <a:p>
                      <a:pPr algn="ctr"/>
                      <a:r>
                        <a:rPr lang="it-IT" sz="1600" b="1" dirty="0"/>
                        <a:t>67%</a:t>
                      </a:r>
                    </a:p>
                    <a:p>
                      <a:pPr algn="ctr"/>
                      <a:r>
                        <a:rPr lang="it-IT" sz="1600" b="1" dirty="0"/>
                        <a:t>67%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600" b="1" dirty="0"/>
                    </a:p>
                    <a:p>
                      <a:pPr algn="ctr"/>
                      <a:r>
                        <a:rPr lang="it-IT" sz="1600" b="1" dirty="0"/>
                        <a:t>86%</a:t>
                      </a:r>
                    </a:p>
                    <a:p>
                      <a:pPr algn="ctr"/>
                      <a:r>
                        <a:rPr lang="it-IT" sz="1600" b="1" dirty="0"/>
                        <a:t>78%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/>
                        <a:t>Levine et al</a:t>
                      </a:r>
                      <a:r>
                        <a:rPr lang="it-IT" sz="1600" baseline="0" dirty="0"/>
                        <a:t> (*)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2003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86%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91%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86%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91%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89%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 err="1"/>
                        <a:t>Rosen</a:t>
                      </a:r>
                      <a:r>
                        <a:rPr lang="it-IT" sz="1600" dirty="0"/>
                        <a:t> et al (*)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2005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23 </a:t>
                      </a:r>
                      <a:r>
                        <a:rPr lang="it-IT" sz="1600" dirty="0" err="1"/>
                        <a:t>lesions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86%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33%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90%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 err="1"/>
                        <a:t>Tafra</a:t>
                      </a:r>
                      <a:r>
                        <a:rPr lang="it-IT" sz="1600" baseline="0" dirty="0"/>
                        <a:t> et al (*)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2005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88.63%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88.63%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 err="1"/>
                        <a:t>Berg</a:t>
                      </a:r>
                      <a:r>
                        <a:rPr lang="it-IT" sz="1600" dirty="0"/>
                        <a:t> et al</a:t>
                      </a:r>
                    </a:p>
                    <a:p>
                      <a:r>
                        <a:rPr lang="it-IT" sz="1600" dirty="0"/>
                        <a:t>   CI (</a:t>
                      </a:r>
                      <a:r>
                        <a:rPr lang="it-IT" sz="1600" dirty="0" err="1"/>
                        <a:t>mammo+US</a:t>
                      </a:r>
                      <a:r>
                        <a:rPr lang="it-IT" sz="1600" dirty="0"/>
                        <a:t>)</a:t>
                      </a:r>
                    </a:p>
                    <a:p>
                      <a:r>
                        <a:rPr lang="it-IT" sz="1600" dirty="0"/>
                        <a:t>   CBE (clinic)</a:t>
                      </a:r>
                    </a:p>
                    <a:p>
                      <a:r>
                        <a:rPr lang="it-IT" sz="1600" dirty="0"/>
                        <a:t>   PEM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2006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77pts </a:t>
                      </a:r>
                    </a:p>
                    <a:p>
                      <a:pPr algn="ctr"/>
                      <a:r>
                        <a:rPr lang="it-IT" sz="1600" dirty="0"/>
                        <a:t>(92</a:t>
                      </a:r>
                      <a:r>
                        <a:rPr lang="it-IT" sz="1600" baseline="0" dirty="0"/>
                        <a:t>lesions)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it-IT" sz="1600" dirty="0"/>
                    </a:p>
                    <a:p>
                      <a:pPr algn="ctr"/>
                      <a:r>
                        <a:rPr lang="it-IT" sz="1600" dirty="0"/>
                        <a:t>92%</a:t>
                      </a:r>
                    </a:p>
                    <a:p>
                      <a:pPr algn="ctr"/>
                      <a:r>
                        <a:rPr lang="it-IT" sz="1600" dirty="0"/>
                        <a:t>33%</a:t>
                      </a:r>
                    </a:p>
                    <a:p>
                      <a:pPr algn="ctr"/>
                      <a:r>
                        <a:rPr lang="it-IT" sz="1600" dirty="0"/>
                        <a:t>90%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600" dirty="0"/>
                    </a:p>
                    <a:p>
                      <a:pPr algn="ctr"/>
                      <a:r>
                        <a:rPr lang="it-IT" sz="1600" dirty="0"/>
                        <a:t>48%</a:t>
                      </a:r>
                    </a:p>
                    <a:p>
                      <a:pPr algn="ctr"/>
                      <a:r>
                        <a:rPr lang="it-IT" sz="1600" dirty="0"/>
                        <a:t>86%</a:t>
                      </a:r>
                    </a:p>
                    <a:p>
                      <a:pPr algn="ctr"/>
                      <a:r>
                        <a:rPr lang="it-IT" sz="1600" dirty="0"/>
                        <a:t>86%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600" dirty="0"/>
                    </a:p>
                    <a:p>
                      <a:pPr algn="ctr"/>
                      <a:r>
                        <a:rPr lang="it-IT" sz="1600" dirty="0"/>
                        <a:t>57%</a:t>
                      </a:r>
                    </a:p>
                    <a:p>
                      <a:pPr algn="ctr"/>
                      <a:r>
                        <a:rPr lang="it-IT" sz="1600" dirty="0"/>
                        <a:t>73%</a:t>
                      </a:r>
                    </a:p>
                    <a:p>
                      <a:pPr algn="ctr"/>
                      <a:r>
                        <a:rPr lang="it-IT" sz="1600" dirty="0"/>
                        <a:t>88%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600" dirty="0"/>
                    </a:p>
                    <a:p>
                      <a:pPr algn="ctr"/>
                      <a:r>
                        <a:rPr lang="it-IT" sz="1600" dirty="0"/>
                        <a:t>84%</a:t>
                      </a:r>
                    </a:p>
                    <a:p>
                      <a:pPr algn="ctr"/>
                      <a:r>
                        <a:rPr lang="it-IT" sz="1600" dirty="0"/>
                        <a:t>54%</a:t>
                      </a:r>
                    </a:p>
                    <a:p>
                      <a:pPr algn="ctr"/>
                      <a:r>
                        <a:rPr lang="it-IT" sz="1600" dirty="0"/>
                        <a:t>88%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600" dirty="0"/>
                    </a:p>
                    <a:p>
                      <a:pPr algn="ctr"/>
                      <a:r>
                        <a:rPr lang="it-IT" sz="1600" dirty="0"/>
                        <a:t>71%</a:t>
                      </a:r>
                    </a:p>
                    <a:p>
                      <a:pPr algn="ctr"/>
                      <a:r>
                        <a:rPr lang="it-IT" sz="1600" dirty="0"/>
                        <a:t>59%</a:t>
                      </a:r>
                    </a:p>
                    <a:p>
                      <a:pPr algn="ctr"/>
                      <a:r>
                        <a:rPr lang="it-IT" sz="1600" dirty="0"/>
                        <a:t>88%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b="1" dirty="0" err="1"/>
                        <a:t>Berg</a:t>
                      </a:r>
                      <a:r>
                        <a:rPr lang="it-IT" sz="1600" b="1" dirty="0"/>
                        <a:t> et al</a:t>
                      </a:r>
                    </a:p>
                    <a:p>
                      <a:r>
                        <a:rPr lang="it-IT" sz="1600" b="1" dirty="0"/>
                        <a:t>   PEM</a:t>
                      </a:r>
                    </a:p>
                    <a:p>
                      <a:r>
                        <a:rPr lang="it-IT" sz="1600" b="1" dirty="0"/>
                        <a:t>   MRI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/>
                        <a:t>2010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/>
                        <a:t>388 </a:t>
                      </a:r>
                      <a:r>
                        <a:rPr lang="it-IT" sz="1600" b="1" baseline="0" dirty="0" err="1"/>
                        <a:t>breasts</a:t>
                      </a:r>
                      <a:endParaRPr lang="it-IT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it-IT" sz="1600" b="1" dirty="0"/>
                    </a:p>
                    <a:p>
                      <a:pPr algn="ctr"/>
                      <a:r>
                        <a:rPr lang="it-IT" sz="1600" b="1" dirty="0"/>
                        <a:t>94.5%*</a:t>
                      </a:r>
                    </a:p>
                    <a:p>
                      <a:pPr algn="ctr"/>
                      <a:r>
                        <a:rPr lang="it-IT" sz="1600" b="1" dirty="0"/>
                        <a:t>98.2%*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600" b="1" dirty="0"/>
                    </a:p>
                    <a:p>
                      <a:pPr algn="ctr"/>
                      <a:r>
                        <a:rPr lang="it-IT" sz="1600" b="1" dirty="0"/>
                        <a:t>0*</a:t>
                      </a:r>
                    </a:p>
                    <a:p>
                      <a:pPr algn="ctr"/>
                      <a:r>
                        <a:rPr lang="it-IT" sz="1600" b="1" dirty="0"/>
                        <a:t>0*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600" b="1" dirty="0"/>
                    </a:p>
                    <a:p>
                      <a:pPr algn="ctr"/>
                      <a:r>
                        <a:rPr lang="it-IT" sz="1600" b="1" dirty="0"/>
                        <a:t>-</a:t>
                      </a:r>
                    </a:p>
                    <a:p>
                      <a:pPr algn="ctr"/>
                      <a:r>
                        <a:rPr lang="it-IT" sz="16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600" b="1" dirty="0"/>
                    </a:p>
                    <a:p>
                      <a:pPr algn="ctr"/>
                      <a:r>
                        <a:rPr lang="it-IT" sz="1600" b="1" dirty="0"/>
                        <a:t>-</a:t>
                      </a:r>
                    </a:p>
                    <a:p>
                      <a:pPr algn="ctr"/>
                      <a:r>
                        <a:rPr lang="it-IT" sz="16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600" b="1" dirty="0"/>
                    </a:p>
                    <a:p>
                      <a:pPr algn="ctr"/>
                      <a:r>
                        <a:rPr lang="it-IT" sz="1600" b="1" dirty="0"/>
                        <a:t>90.6%*</a:t>
                      </a:r>
                    </a:p>
                    <a:p>
                      <a:pPr algn="ctr"/>
                      <a:r>
                        <a:rPr lang="it-IT" sz="1600" b="1" dirty="0"/>
                        <a:t>93.8%*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 err="1"/>
                        <a:t>Eo</a:t>
                      </a:r>
                      <a:r>
                        <a:rPr lang="it-IT" sz="1600" dirty="0"/>
                        <a:t> et al</a:t>
                      </a:r>
                    </a:p>
                    <a:p>
                      <a:r>
                        <a:rPr lang="it-IT" sz="1600" dirty="0"/>
                        <a:t>   PEM</a:t>
                      </a:r>
                    </a:p>
                    <a:p>
                      <a:r>
                        <a:rPr lang="it-IT" sz="1600" dirty="0"/>
                        <a:t>   PET/CT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2012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101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it-IT" sz="1600" dirty="0"/>
                    </a:p>
                    <a:p>
                      <a:pPr algn="ctr"/>
                      <a:r>
                        <a:rPr lang="it-IT" sz="1600" dirty="0"/>
                        <a:t>95%</a:t>
                      </a:r>
                    </a:p>
                    <a:p>
                      <a:pPr algn="ctr"/>
                      <a:r>
                        <a:rPr lang="it-IT" sz="1600" dirty="0"/>
                        <a:t>87%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600" dirty="0"/>
                    </a:p>
                    <a:p>
                      <a:pPr algn="ctr"/>
                      <a:r>
                        <a:rPr lang="it-IT" sz="1600" dirty="0"/>
                        <a:t>-</a:t>
                      </a:r>
                    </a:p>
                    <a:p>
                      <a:pPr algn="ctr"/>
                      <a:r>
                        <a:rPr lang="it-IT" sz="16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600" dirty="0"/>
                    </a:p>
                    <a:p>
                      <a:pPr algn="ctr"/>
                      <a:r>
                        <a:rPr lang="it-IT" sz="1600" dirty="0"/>
                        <a:t>-</a:t>
                      </a:r>
                    </a:p>
                    <a:p>
                      <a:pPr algn="ctr"/>
                      <a:r>
                        <a:rPr lang="it-IT" sz="16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600" dirty="0"/>
                    </a:p>
                    <a:p>
                      <a:pPr algn="ctr"/>
                      <a:r>
                        <a:rPr lang="it-IT" sz="1600" dirty="0"/>
                        <a:t>-</a:t>
                      </a:r>
                    </a:p>
                    <a:p>
                      <a:pPr algn="ctr"/>
                      <a:r>
                        <a:rPr lang="it-IT" sz="16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600" dirty="0"/>
                    </a:p>
                    <a:p>
                      <a:pPr algn="ctr"/>
                      <a:r>
                        <a:rPr lang="it-IT" sz="1600" dirty="0"/>
                        <a:t>-</a:t>
                      </a:r>
                    </a:p>
                    <a:p>
                      <a:pPr algn="ctr"/>
                      <a:r>
                        <a:rPr lang="it-IT" sz="16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4408120" y="6172200"/>
            <a:ext cx="36690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(*) PEM alone; *</a:t>
            </a:r>
            <a:r>
              <a:rPr lang="it-IT" sz="1600" dirty="0" err="1"/>
              <a:t>tumor</a:t>
            </a:r>
            <a:r>
              <a:rPr lang="it-IT" sz="1600" dirty="0"/>
              <a:t> or </a:t>
            </a:r>
            <a:r>
              <a:rPr lang="it-IT" sz="1600" dirty="0" err="1"/>
              <a:t>biopsy</a:t>
            </a:r>
            <a:r>
              <a:rPr lang="it-IT" sz="1600" dirty="0"/>
              <a:t> site </a:t>
            </a:r>
            <a:r>
              <a:rPr lang="it-IT" sz="1600" dirty="0" err="1"/>
              <a:t>seen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40697926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err="1"/>
              <a:t>Multicentric</a:t>
            </a:r>
            <a:r>
              <a:rPr lang="it-IT" sz="3600" dirty="0"/>
              <a:t> vs. single </a:t>
            </a:r>
            <a:r>
              <a:rPr lang="it-IT" sz="3600" dirty="0" err="1"/>
              <a:t>nodule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81200" y="2362200"/>
            <a:ext cx="8229600" cy="152400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400" b="1" dirty="0"/>
              <a:t>PEM</a:t>
            </a:r>
            <a:r>
              <a:rPr lang="it-IT" sz="2400" dirty="0"/>
              <a:t>: 29% of </a:t>
            </a:r>
            <a:r>
              <a:rPr lang="it-IT" sz="2400" dirty="0" err="1"/>
              <a:t>occult</a:t>
            </a:r>
            <a:r>
              <a:rPr lang="it-IT" sz="2400" dirty="0"/>
              <a:t> </a:t>
            </a:r>
            <a:r>
              <a:rPr lang="it-IT" sz="2400" dirty="0" err="1"/>
              <a:t>lesions</a:t>
            </a:r>
            <a:r>
              <a:rPr lang="it-IT" sz="2400" dirty="0"/>
              <a:t> by MRI (</a:t>
            </a:r>
            <a:r>
              <a:rPr lang="it-IT" sz="2400" dirty="0" err="1"/>
              <a:t>Berg</a:t>
            </a:r>
            <a:r>
              <a:rPr lang="it-IT" sz="2400" dirty="0"/>
              <a:t> et al, 2011)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400" b="1" dirty="0"/>
              <a:t>BSGI</a:t>
            </a:r>
            <a:r>
              <a:rPr lang="it-IT" sz="2400" dirty="0"/>
              <a:t>: 7.2% of </a:t>
            </a:r>
            <a:r>
              <a:rPr lang="it-IT" sz="2400" dirty="0" err="1"/>
              <a:t>occult</a:t>
            </a:r>
            <a:r>
              <a:rPr lang="it-IT" sz="2400" dirty="0"/>
              <a:t> </a:t>
            </a:r>
            <a:r>
              <a:rPr lang="it-IT" sz="2400" dirty="0" err="1"/>
              <a:t>lesions</a:t>
            </a:r>
            <a:r>
              <a:rPr lang="it-IT" sz="2400" dirty="0"/>
              <a:t> by </a:t>
            </a:r>
            <a:r>
              <a:rPr lang="it-IT" sz="2400" dirty="0" err="1"/>
              <a:t>Mx</a:t>
            </a:r>
            <a:r>
              <a:rPr lang="it-IT" sz="2400" dirty="0"/>
              <a:t> (</a:t>
            </a:r>
            <a:r>
              <a:rPr lang="it-IT" sz="2400" dirty="0" err="1"/>
              <a:t>Bren</a:t>
            </a:r>
            <a:r>
              <a:rPr lang="it-IT" sz="2400" dirty="0"/>
              <a:t> et al, 2008)</a:t>
            </a:r>
          </a:p>
        </p:txBody>
      </p:sp>
    </p:spTree>
    <p:extLst>
      <p:ext uri="{BB962C8B-B14F-4D97-AF65-F5344CB8AC3E}">
        <p14:creationId xmlns:p14="http://schemas.microsoft.com/office/powerpoint/2010/main" val="3269472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New </a:t>
            </a:r>
            <a:r>
              <a:rPr lang="it-IT" dirty="0" err="1"/>
              <a:t>imaging</a:t>
            </a:r>
            <a:r>
              <a:rPr lang="it-IT" dirty="0"/>
              <a:t> </a:t>
            </a:r>
            <a:r>
              <a:rPr lang="it-IT" dirty="0" err="1"/>
              <a:t>tools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BSGI:</a:t>
            </a:r>
          </a:p>
          <a:p>
            <a:pPr lvl="1"/>
            <a:r>
              <a:rPr lang="it-IT" dirty="0"/>
              <a:t>Screening: </a:t>
            </a:r>
            <a:r>
              <a:rPr lang="it-IT" dirty="0">
                <a:solidFill>
                  <a:srgbClr val="FF0000"/>
                </a:solidFill>
              </a:rPr>
              <a:t>NO</a:t>
            </a:r>
          </a:p>
          <a:p>
            <a:pPr lvl="1"/>
            <a:r>
              <a:rPr lang="it-IT" dirty="0" err="1"/>
              <a:t>Diagnosis</a:t>
            </a:r>
            <a:r>
              <a:rPr lang="it-IT" dirty="0"/>
              <a:t>: </a:t>
            </a:r>
            <a:r>
              <a:rPr lang="it-IT" dirty="0">
                <a:solidFill>
                  <a:srgbClr val="FF0000"/>
                </a:solidFill>
              </a:rPr>
              <a:t>USEFUL</a:t>
            </a:r>
            <a:r>
              <a:rPr lang="it-IT" dirty="0"/>
              <a:t> (Invasive/in situ </a:t>
            </a:r>
            <a:r>
              <a:rPr lang="it-IT" dirty="0" err="1"/>
              <a:t>cancers</a:t>
            </a:r>
            <a:r>
              <a:rPr lang="it-IT" dirty="0"/>
              <a:t> and </a:t>
            </a:r>
            <a:r>
              <a:rPr lang="it-IT" dirty="0" err="1"/>
              <a:t>multifocal</a:t>
            </a:r>
            <a:r>
              <a:rPr lang="it-IT" dirty="0"/>
              <a:t>)</a:t>
            </a:r>
          </a:p>
          <a:p>
            <a:r>
              <a:rPr lang="it-IT" dirty="0"/>
              <a:t>PEM</a:t>
            </a:r>
          </a:p>
          <a:p>
            <a:pPr lvl="1"/>
            <a:r>
              <a:rPr lang="it-IT" dirty="0"/>
              <a:t>Screening: </a:t>
            </a:r>
            <a:r>
              <a:rPr lang="it-IT" dirty="0">
                <a:solidFill>
                  <a:srgbClr val="FF0000"/>
                </a:solidFill>
              </a:rPr>
              <a:t>NO </a:t>
            </a:r>
            <a:r>
              <a:rPr lang="it-IT" sz="1800" dirty="0">
                <a:solidFill>
                  <a:srgbClr val="FF0000"/>
                </a:solidFill>
              </a:rPr>
              <a:t>(BRCA-</a:t>
            </a:r>
            <a:r>
              <a:rPr lang="it-IT" sz="1800" dirty="0" err="1">
                <a:solidFill>
                  <a:srgbClr val="FF0000"/>
                </a:solidFill>
              </a:rPr>
              <a:t>mutations</a:t>
            </a:r>
            <a:r>
              <a:rPr lang="it-IT" sz="1800" dirty="0">
                <a:solidFill>
                  <a:srgbClr val="FF0000"/>
                </a:solidFill>
              </a:rPr>
              <a:t> ???)</a:t>
            </a:r>
            <a:endParaRPr lang="it-IT" dirty="0">
              <a:solidFill>
                <a:srgbClr val="FF0000"/>
              </a:solidFill>
            </a:endParaRPr>
          </a:p>
          <a:p>
            <a:pPr lvl="1"/>
            <a:r>
              <a:rPr lang="it-IT" dirty="0" err="1"/>
              <a:t>Diagnosis</a:t>
            </a:r>
            <a:r>
              <a:rPr lang="it-IT" dirty="0"/>
              <a:t>: </a:t>
            </a:r>
            <a:r>
              <a:rPr lang="it-IT" dirty="0">
                <a:solidFill>
                  <a:srgbClr val="FF0000"/>
                </a:solidFill>
              </a:rPr>
              <a:t>USEFUL</a:t>
            </a:r>
            <a:r>
              <a:rPr lang="it-IT" dirty="0"/>
              <a:t> (Invasive and </a:t>
            </a:r>
            <a:r>
              <a:rPr lang="it-IT" dirty="0" err="1"/>
              <a:t>multifocal</a:t>
            </a:r>
            <a:r>
              <a:rPr lang="it-IT" dirty="0"/>
              <a:t> </a:t>
            </a:r>
            <a:r>
              <a:rPr lang="it-IT" dirty="0" err="1"/>
              <a:t>cancer</a:t>
            </a:r>
            <a:r>
              <a:rPr lang="it-IT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354123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BBE01-E5FD-4E81-890C-7EA0349E8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Take home </a:t>
            </a:r>
            <a:r>
              <a:rPr lang="it-IT"/>
              <a:t>messages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39513-C81B-4A9B-8B3D-CF9C6F3B9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092" y="2446948"/>
            <a:ext cx="11093547" cy="3021867"/>
          </a:xfrm>
        </p:spPr>
        <p:txBody>
          <a:bodyPr/>
          <a:lstStyle/>
          <a:p>
            <a:r>
              <a:rPr lang="it-IT" dirty="0"/>
              <a:t>Nella stadiazione, valore limitato alla definizione di NM negli stadi avanzati</a:t>
            </a:r>
          </a:p>
          <a:p>
            <a:r>
              <a:rPr lang="it-IT" dirty="0"/>
              <a:t>Nella ripresa di malattia, solo in casi selezionati</a:t>
            </a:r>
          </a:p>
          <a:p>
            <a:r>
              <a:rPr lang="it-IT" dirty="0"/>
              <a:t>Nella predizione della risposta alla malattia, ancora poche informazioni</a:t>
            </a:r>
          </a:p>
          <a:p>
            <a:r>
              <a:rPr lang="it-IT" dirty="0"/>
              <a:t>Nuove frontiere, ma necessari clinical trials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8E5B33-92B6-49CB-BEB5-49A17DC310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8" y="5878512"/>
            <a:ext cx="924247" cy="93712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BC03C0-7709-4873-961B-71D48EE3673A}"/>
              </a:ext>
            </a:extLst>
          </p:cNvPr>
          <p:cNvCxnSpPr/>
          <p:nvPr/>
        </p:nvCxnSpPr>
        <p:spPr>
          <a:xfrm>
            <a:off x="978875" y="6740769"/>
            <a:ext cx="112131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A642C80-D315-43E7-B52A-246F76F84D3B}"/>
              </a:ext>
            </a:extLst>
          </p:cNvPr>
          <p:cNvSpPr txBox="1"/>
          <p:nvPr/>
        </p:nvSpPr>
        <p:spPr>
          <a:xfrm>
            <a:off x="978875" y="6453531"/>
            <a:ext cx="4737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/>
              <a:t>Il ruolo della medicina nucleare nel cancro della mammella, 21/04/2022</a:t>
            </a:r>
          </a:p>
        </p:txBody>
      </p:sp>
    </p:spTree>
    <p:extLst>
      <p:ext uri="{BB962C8B-B14F-4D97-AF65-F5344CB8AC3E}">
        <p14:creationId xmlns:p14="http://schemas.microsoft.com/office/powerpoint/2010/main" val="35359479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30D33-4FED-4763-A8F2-BE0E21409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623" y="2833552"/>
            <a:ext cx="4794739" cy="1325563"/>
          </a:xfrm>
        </p:spPr>
        <p:txBody>
          <a:bodyPr/>
          <a:lstStyle/>
          <a:p>
            <a:pPr algn="ctr"/>
            <a:r>
              <a:rPr lang="it-IT" dirty="0"/>
              <a:t>Grazie per la gentile attenzione!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3BCB9FA-4F8E-4932-9C1A-ABB73AE5D8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8" y="5878512"/>
            <a:ext cx="924247" cy="93712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00D6C71-D1DE-494D-8DDC-FD16DF11E8E1}"/>
              </a:ext>
            </a:extLst>
          </p:cNvPr>
          <p:cNvCxnSpPr/>
          <p:nvPr/>
        </p:nvCxnSpPr>
        <p:spPr>
          <a:xfrm>
            <a:off x="978875" y="6740769"/>
            <a:ext cx="112131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AD649C1-89C2-4084-8AB1-ED1FDC4549F1}"/>
              </a:ext>
            </a:extLst>
          </p:cNvPr>
          <p:cNvSpPr txBox="1"/>
          <p:nvPr/>
        </p:nvSpPr>
        <p:spPr>
          <a:xfrm>
            <a:off x="978875" y="6453531"/>
            <a:ext cx="4737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/>
              <a:t>Il ruolo della medicina nucleare nel cancro della mammella, 21/04/2022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DECEB11-B1D9-4DCA-9A0C-C3D9FE4CD34D}"/>
              </a:ext>
            </a:extLst>
          </p:cNvPr>
          <p:cNvGrpSpPr/>
          <p:nvPr/>
        </p:nvGrpSpPr>
        <p:grpSpPr>
          <a:xfrm>
            <a:off x="6922332" y="1472668"/>
            <a:ext cx="4549286" cy="4047330"/>
            <a:chOff x="6928194" y="786390"/>
            <a:chExt cx="4549286" cy="404733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B4F9E37-9B77-4925-837E-0249A03755C8}"/>
                </a:ext>
              </a:extLst>
            </p:cNvPr>
            <p:cNvGrpSpPr/>
            <p:nvPr/>
          </p:nvGrpSpPr>
          <p:grpSpPr>
            <a:xfrm>
              <a:off x="6928194" y="1837625"/>
              <a:ext cx="4549286" cy="2996095"/>
              <a:chOff x="2408360" y="3598135"/>
              <a:chExt cx="4549286" cy="2996095"/>
            </a:xfrm>
          </p:grpSpPr>
          <p:pic>
            <p:nvPicPr>
              <p:cNvPr id="1026" name="Picture 2" descr="Logo LinkedIn - Download gratuito come PNG (2021)">
                <a:extLst>
                  <a:ext uri="{FF2B5EF4-FFF2-40B4-BE49-F238E27FC236}">
                    <a16:creationId xmlns:a16="http://schemas.microsoft.com/office/drawing/2014/main" id="{3F5A0FCB-E44D-4349-AB80-A946A019A4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885" b="20782"/>
              <a:stretch/>
            </p:blipFill>
            <p:spPr bwMode="auto">
              <a:xfrm>
                <a:off x="2650881" y="3598135"/>
                <a:ext cx="1915258" cy="7490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 descr="Facebook: accedi o iscriviti">
                <a:extLst>
                  <a:ext uri="{FF2B5EF4-FFF2-40B4-BE49-F238E27FC236}">
                    <a16:creationId xmlns:a16="http://schemas.microsoft.com/office/drawing/2014/main" id="{C5D73DCC-CB88-4149-95EF-467F37B6D9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8360" y="4477002"/>
                <a:ext cx="2216394" cy="7798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6" descr="Twitter a pagamento, ecco le funzioni e il prezzo della versione Premium">
                <a:extLst>
                  <a:ext uri="{FF2B5EF4-FFF2-40B4-BE49-F238E27FC236}">
                    <a16:creationId xmlns:a16="http://schemas.microsoft.com/office/drawing/2014/main" id="{0F7CEF83-F0F5-4D63-8E71-BFFC491A10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66439" y="5386647"/>
                <a:ext cx="1300236" cy="11030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F091790-AAD8-4E8E-8454-40C9F3A857EC}"/>
                  </a:ext>
                </a:extLst>
              </p:cNvPr>
              <p:cNvSpPr txBox="1"/>
              <p:nvPr/>
            </p:nvSpPr>
            <p:spPr>
              <a:xfrm>
                <a:off x="4865076" y="3788001"/>
                <a:ext cx="197445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dirty="0"/>
                  <a:t>Laura Evangelista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CAAB11F-F6EF-4D77-B91F-F5A78A63E5E5}"/>
                  </a:ext>
                </a:extLst>
              </p:cNvPr>
              <p:cNvSpPr txBox="1"/>
              <p:nvPr/>
            </p:nvSpPr>
            <p:spPr>
              <a:xfrm>
                <a:off x="4882656" y="4682257"/>
                <a:ext cx="197445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dirty="0"/>
                  <a:t>Laura Evangelista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3800FC-B92B-4B2B-971C-A2D81F989BA1}"/>
                  </a:ext>
                </a:extLst>
              </p:cNvPr>
              <p:cNvSpPr txBox="1"/>
              <p:nvPr/>
            </p:nvSpPr>
            <p:spPr>
              <a:xfrm>
                <a:off x="4865073" y="5791641"/>
                <a:ext cx="20317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dirty="0"/>
                  <a:t>@lauraevangelis9</a:t>
                </a: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AC25879-88FE-4143-A53E-1EB0FFF4A5B9}"/>
                  </a:ext>
                </a:extLst>
              </p:cNvPr>
              <p:cNvSpPr/>
              <p:nvPr/>
            </p:nvSpPr>
            <p:spPr>
              <a:xfrm>
                <a:off x="2408360" y="3598135"/>
                <a:ext cx="4549286" cy="77984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CE3517B-B464-4C37-B431-CAF20F462E8C}"/>
                  </a:ext>
                </a:extLst>
              </p:cNvPr>
              <p:cNvSpPr/>
              <p:nvPr/>
            </p:nvSpPr>
            <p:spPr>
              <a:xfrm>
                <a:off x="2408360" y="4453949"/>
                <a:ext cx="4549286" cy="77984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7F3E9C2-325F-4AC0-BE73-9C3A2CFB633C}"/>
                  </a:ext>
                </a:extLst>
              </p:cNvPr>
              <p:cNvSpPr/>
              <p:nvPr/>
            </p:nvSpPr>
            <p:spPr>
              <a:xfrm>
                <a:off x="2408360" y="5348759"/>
                <a:ext cx="4549286" cy="1245471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8DEA262-1BBE-43D4-9879-CCB21B1829B5}"/>
                </a:ext>
              </a:extLst>
            </p:cNvPr>
            <p:cNvSpPr txBox="1"/>
            <p:nvPr/>
          </p:nvSpPr>
          <p:spPr>
            <a:xfrm>
              <a:off x="8746225" y="1123096"/>
              <a:ext cx="273125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dirty="0">
                  <a:hlinkClick r:id="rId6"/>
                </a:rPr>
                <a:t>laura.evangelista@unipd.it</a:t>
              </a:r>
              <a:r>
                <a:rPr lang="it-IT" dirty="0"/>
                <a:t> </a:t>
              </a:r>
            </a:p>
          </p:txBody>
        </p:sp>
        <p:pic>
          <p:nvPicPr>
            <p:cNvPr id="1032" name="Picture 8" descr="Risultato immagine per email">
              <a:extLst>
                <a:ext uri="{FF2B5EF4-FFF2-40B4-BE49-F238E27FC236}">
                  <a16:creationId xmlns:a16="http://schemas.microsoft.com/office/drawing/2014/main" id="{BC6ACC08-8F78-4B3D-9A53-CEE48A1B2D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6273" y="875763"/>
              <a:ext cx="732837" cy="857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FBB807E-FE31-4017-8872-A19745FE61C7}"/>
                </a:ext>
              </a:extLst>
            </p:cNvPr>
            <p:cNvSpPr/>
            <p:nvPr/>
          </p:nvSpPr>
          <p:spPr>
            <a:xfrm>
              <a:off x="6928194" y="786390"/>
              <a:ext cx="4549286" cy="97526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142442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0C0321-BC93-4CDD-8493-C41ACFE7F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Linee guida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4CF177-5231-40B6-8844-06D9035709FC}"/>
              </a:ext>
            </a:extLst>
          </p:cNvPr>
          <p:cNvSpPr/>
          <p:nvPr/>
        </p:nvSpPr>
        <p:spPr>
          <a:xfrm>
            <a:off x="386866" y="1887415"/>
            <a:ext cx="3505192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AIOM (2021)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B43852-3419-4B06-B44E-1698E9C2B783}"/>
              </a:ext>
            </a:extLst>
          </p:cNvPr>
          <p:cNvSpPr/>
          <p:nvPr/>
        </p:nvSpPr>
        <p:spPr>
          <a:xfrm>
            <a:off x="4308221" y="1887415"/>
            <a:ext cx="3505191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ESMO (2021)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4028E6-D18C-4009-AF1F-B1E20C9605D9}"/>
              </a:ext>
            </a:extLst>
          </p:cNvPr>
          <p:cNvSpPr/>
          <p:nvPr/>
        </p:nvSpPr>
        <p:spPr>
          <a:xfrm>
            <a:off x="8229576" y="1887415"/>
            <a:ext cx="350519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NCCN (2022)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739B8E-09A3-455B-811C-8483EED4F53E}"/>
              </a:ext>
            </a:extLst>
          </p:cNvPr>
          <p:cNvSpPr/>
          <p:nvPr/>
        </p:nvSpPr>
        <p:spPr>
          <a:xfrm>
            <a:off x="386866" y="3150942"/>
            <a:ext cx="3505192" cy="327330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AutoNum type="arabicParenR"/>
            </a:pPr>
            <a:r>
              <a:rPr lang="it-IT" sz="1600" dirty="0"/>
              <a:t>Ricerca del linfonodo sentinella nei pazienti con malattia localizzata</a:t>
            </a:r>
          </a:p>
          <a:p>
            <a:pPr marL="342900" indent="-342900" algn="ctr">
              <a:buAutoNum type="arabicParenR"/>
            </a:pPr>
            <a:r>
              <a:rPr lang="it-IT" sz="1600" dirty="0"/>
              <a:t>La scintigrafia ossea indicata nel paziente a rischio alto </a:t>
            </a:r>
          </a:p>
          <a:p>
            <a:pPr marL="342900" indent="-342900" algn="ctr">
              <a:buAutoNum type="arabicParenR"/>
            </a:pPr>
            <a:r>
              <a:rPr lang="it-IT" sz="1600" dirty="0"/>
              <a:t>La </a:t>
            </a:r>
            <a:r>
              <a:rPr lang="it-IT" sz="1600" u="sng" dirty="0"/>
              <a:t>FDG PET/CT </a:t>
            </a:r>
            <a:r>
              <a:rPr lang="it-IT" sz="1600" dirty="0"/>
              <a:t>è indicata solo in caso di imaging convenzionale (TC e scintigrafia) inconclusivo</a:t>
            </a:r>
          </a:p>
          <a:p>
            <a:pPr marL="342900" indent="-342900" algn="ctr">
              <a:buAutoNum type="arabicParenR"/>
            </a:pPr>
            <a:r>
              <a:rPr lang="it-IT" sz="1600" dirty="0"/>
              <a:t>La </a:t>
            </a:r>
            <a:r>
              <a:rPr lang="it-IT" sz="1600" u="sng" dirty="0"/>
              <a:t>FDG PET/CT </a:t>
            </a:r>
            <a:r>
              <a:rPr lang="it-IT" sz="1600" dirty="0"/>
              <a:t>non è adeguata alla rilevazione della malattia residua dopo NAC</a:t>
            </a:r>
          </a:p>
          <a:p>
            <a:pPr marL="342900" indent="-342900" algn="ctr">
              <a:buAutoNum type="arabicParenR"/>
            </a:pPr>
            <a:r>
              <a:rPr lang="it-IT" sz="1600" dirty="0"/>
              <a:t>La  scintigrafia ossea e la </a:t>
            </a:r>
            <a:r>
              <a:rPr lang="it-IT" sz="1600" u="sng" dirty="0"/>
              <a:t>FDG PET/CT </a:t>
            </a:r>
            <a:r>
              <a:rPr lang="it-IT" sz="1600" dirty="0"/>
              <a:t>non  sono raccomandate in pazienti asintomatici in corso di FUP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A50279-560F-41A1-BA70-BEEC9B3D532C}"/>
              </a:ext>
            </a:extLst>
          </p:cNvPr>
          <p:cNvSpPr/>
          <p:nvPr/>
        </p:nvSpPr>
        <p:spPr>
          <a:xfrm>
            <a:off x="4308222" y="3150942"/>
            <a:ext cx="3505192" cy="327330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AutoNum type="arabicParenR"/>
            </a:pPr>
            <a:r>
              <a:rPr lang="it-IT" sz="1600" dirty="0"/>
              <a:t>Ricerca del linfonodo sentinella nei pazienti con malattia localizzata</a:t>
            </a:r>
          </a:p>
          <a:p>
            <a:pPr marL="342900" indent="-342900" algn="ctr">
              <a:buAutoNum type="arabicParenR"/>
            </a:pPr>
            <a:r>
              <a:rPr lang="it-IT" sz="1600" dirty="0"/>
              <a:t>La scintigrafia ossea indicata nel paziente a rischio alto </a:t>
            </a:r>
          </a:p>
          <a:p>
            <a:pPr marL="342900" indent="-342900" algn="ctr">
              <a:buAutoNum type="arabicParenR"/>
            </a:pPr>
            <a:r>
              <a:rPr lang="it-IT" sz="1600" dirty="0"/>
              <a:t>La </a:t>
            </a:r>
            <a:r>
              <a:rPr lang="it-IT" sz="1600" u="sng" dirty="0"/>
              <a:t>FDG PET/CT</a:t>
            </a:r>
            <a:r>
              <a:rPr lang="it-IT" sz="1600" dirty="0"/>
              <a:t> è indicata in caso di imaging convenzionale (TC e scintigrafia) inconclusivo oppure in sostituzione di esse nei pazienti ad alto rischio</a:t>
            </a:r>
          </a:p>
          <a:p>
            <a:pPr marL="342900" indent="-342900" algn="ctr">
              <a:buAutoNum type="arabicParenR"/>
            </a:pPr>
            <a:r>
              <a:rPr lang="it-IT" sz="1600" dirty="0"/>
              <a:t>La  scintigrafia ossea e la </a:t>
            </a:r>
            <a:r>
              <a:rPr lang="it-IT" sz="1600" u="sng" dirty="0"/>
              <a:t>FDG PET/CT </a:t>
            </a:r>
            <a:r>
              <a:rPr lang="it-IT" sz="1600" dirty="0"/>
              <a:t>non  sono raccomandate in pazienti asintomatici in corso di FUP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4B551C-3451-4F6F-9131-488F9BEA71BA}"/>
              </a:ext>
            </a:extLst>
          </p:cNvPr>
          <p:cNvSpPr/>
          <p:nvPr/>
        </p:nvSpPr>
        <p:spPr>
          <a:xfrm>
            <a:off x="8206142" y="3150942"/>
            <a:ext cx="3505190" cy="327330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AutoNum type="arabicParenR"/>
            </a:pPr>
            <a:r>
              <a:rPr lang="it-IT" sz="1800" dirty="0"/>
              <a:t>La </a:t>
            </a:r>
            <a:r>
              <a:rPr lang="it-IT" sz="1800" u="sng" dirty="0"/>
              <a:t>FDG PET/CT </a:t>
            </a:r>
            <a:r>
              <a:rPr lang="it-IT" sz="1800" dirty="0"/>
              <a:t>è indicata solo in caso di imaging convenzionale (TC e scintigrafia) inconclusivo</a:t>
            </a:r>
          </a:p>
          <a:p>
            <a:pPr marL="342900" indent="-342900" algn="ctr">
              <a:buFontTx/>
              <a:buAutoNum type="arabicParenR"/>
            </a:pPr>
            <a:r>
              <a:rPr lang="it-IT" sz="1800" dirty="0"/>
              <a:t>La  scintigrafia ossea e la </a:t>
            </a:r>
            <a:r>
              <a:rPr lang="it-IT" sz="1800" u="sng" dirty="0"/>
              <a:t>FDG PET/CT </a:t>
            </a:r>
            <a:r>
              <a:rPr lang="it-IT" sz="1800" dirty="0"/>
              <a:t>non  sono raccomandate in pazienti asintomatici in corso di FUP</a:t>
            </a:r>
          </a:p>
          <a:p>
            <a:pPr marL="342900" indent="-342900" algn="ctr">
              <a:buAutoNum type="arabicParenR"/>
            </a:pPr>
            <a:r>
              <a:rPr lang="it-IT" dirty="0" err="1"/>
              <a:t>Fluoride</a:t>
            </a:r>
            <a:r>
              <a:rPr lang="it-IT" dirty="0"/>
              <a:t> PET/CT indicata in alternativa alla scintigrafia ossea</a:t>
            </a:r>
            <a:endParaRPr lang="it-IT" sz="18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DB83EA5-283D-42E6-95BA-DC0D799350CB}"/>
              </a:ext>
            </a:extLst>
          </p:cNvPr>
          <p:cNvCxnSpPr>
            <a:cxnSpLocks/>
          </p:cNvCxnSpPr>
          <p:nvPr/>
        </p:nvCxnSpPr>
        <p:spPr>
          <a:xfrm>
            <a:off x="0" y="6730530"/>
            <a:ext cx="12192000" cy="102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DB0675A-B4B3-4B6C-8444-C838BB0FFAA5}"/>
              </a:ext>
            </a:extLst>
          </p:cNvPr>
          <p:cNvSpPr txBox="1"/>
          <p:nvPr/>
        </p:nvSpPr>
        <p:spPr>
          <a:xfrm>
            <a:off x="978875" y="6453531"/>
            <a:ext cx="4737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/>
              <a:t>Il ruolo della medicina nucleare nel cancro della mammella, 21/04/2022</a:t>
            </a:r>
          </a:p>
        </p:txBody>
      </p:sp>
    </p:spTree>
    <p:extLst>
      <p:ext uri="{BB962C8B-B14F-4D97-AF65-F5344CB8AC3E}">
        <p14:creationId xmlns:p14="http://schemas.microsoft.com/office/powerpoint/2010/main" val="1313461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1FF22-3EF9-4033-94E0-F45393B8F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Indicazioni: EBM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6CA0A-DE50-4B04-981E-F7439E17F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Stadiazione paziente ad alto rischio</a:t>
            </a:r>
          </a:p>
          <a:p>
            <a:r>
              <a:rPr lang="it-IT" dirty="0"/>
              <a:t>Valutazione della ripresa di malattia</a:t>
            </a:r>
          </a:p>
          <a:p>
            <a:r>
              <a:rPr lang="it-IT" dirty="0"/>
              <a:t>Predizione della risposta alla terapia (chemioterapia e/o ormonoterapia):</a:t>
            </a:r>
          </a:p>
          <a:p>
            <a:pPr lvl="1"/>
            <a:r>
              <a:rPr lang="it-IT" dirty="0"/>
              <a:t>Neoadiuvante</a:t>
            </a:r>
          </a:p>
          <a:p>
            <a:pPr lvl="1"/>
            <a:r>
              <a:rPr lang="it-IT" dirty="0" err="1"/>
              <a:t>Metastastico</a:t>
            </a:r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8F981D-4C90-45AD-965B-5C26730FE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8" y="5878512"/>
            <a:ext cx="924247" cy="93712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FE66EFA-86AD-4D40-B7C7-49B4C811E814}"/>
              </a:ext>
            </a:extLst>
          </p:cNvPr>
          <p:cNvCxnSpPr/>
          <p:nvPr/>
        </p:nvCxnSpPr>
        <p:spPr>
          <a:xfrm>
            <a:off x="978875" y="6740769"/>
            <a:ext cx="112131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668147C-13E1-489A-868F-3F20ECEA04E3}"/>
              </a:ext>
            </a:extLst>
          </p:cNvPr>
          <p:cNvSpPr txBox="1"/>
          <p:nvPr/>
        </p:nvSpPr>
        <p:spPr>
          <a:xfrm>
            <a:off x="978875" y="6453531"/>
            <a:ext cx="4737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/>
              <a:t>Il ruolo della medicina nucleare nel cancro della mammella, 21/04/2022</a:t>
            </a:r>
          </a:p>
        </p:txBody>
      </p:sp>
    </p:spTree>
    <p:extLst>
      <p:ext uri="{BB962C8B-B14F-4D97-AF65-F5344CB8AC3E}">
        <p14:creationId xmlns:p14="http://schemas.microsoft.com/office/powerpoint/2010/main" val="1329072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3BD2B-EC19-434E-B680-30EF51E33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Stadiazione 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DF191-F2C6-4E4E-82DA-1C25B91B1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9733"/>
            <a:ext cx="10515600" cy="3139098"/>
          </a:xfrm>
        </p:spPr>
        <p:txBody>
          <a:bodyPr>
            <a:normAutofit/>
          </a:bodyPr>
          <a:lstStyle/>
          <a:p>
            <a:r>
              <a:rPr lang="it-IT" dirty="0"/>
              <a:t>PET/CT è meno sensibile della RM (</a:t>
            </a:r>
            <a:r>
              <a:rPr lang="it-IT" dirty="0" err="1"/>
              <a:t>sens</a:t>
            </a:r>
            <a:r>
              <a:rPr lang="it-IT" dirty="0"/>
              <a:t>. 54% vs. 77%)</a:t>
            </a:r>
            <a:r>
              <a:rPr lang="it-IT" baseline="30000" dirty="0"/>
              <a:t>1</a:t>
            </a:r>
          </a:p>
          <a:p>
            <a:r>
              <a:rPr lang="it-IT" dirty="0"/>
              <a:t>Sub-ottimale per la definizione del volume della lesione e nel caso di lesioni multifocali (cambio nella chirurgia)</a:t>
            </a:r>
            <a:r>
              <a:rPr lang="it-IT" baseline="30000" dirty="0"/>
              <a:t>1</a:t>
            </a:r>
          </a:p>
          <a:p>
            <a:r>
              <a:rPr lang="it-IT" dirty="0"/>
              <a:t>Variabilità in base alle dimensioni (T1&gt;&gt;T4) e alla istologia (TN&gt;&gt;Luminal A/B)</a:t>
            </a:r>
            <a:r>
              <a:rPr lang="it-IT" baseline="30000" dirty="0"/>
              <a:t>2</a:t>
            </a:r>
          </a:p>
          <a:p>
            <a:r>
              <a:rPr lang="it-IT" dirty="0"/>
              <a:t>Possibile ruolo della PET/RM</a:t>
            </a:r>
            <a:r>
              <a:rPr lang="it-IT" baseline="30000" dirty="0"/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0592FA-17A2-4C55-AFCF-E004DD02E010}"/>
              </a:ext>
            </a:extLst>
          </p:cNvPr>
          <p:cNvSpPr txBox="1"/>
          <p:nvPr/>
        </p:nvSpPr>
        <p:spPr>
          <a:xfrm>
            <a:off x="471854" y="5309070"/>
            <a:ext cx="11553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aseline="30000" dirty="0"/>
              <a:t>1</a:t>
            </a:r>
            <a:r>
              <a:rPr lang="en-US" dirty="0"/>
              <a:t>Br J </a:t>
            </a:r>
            <a:r>
              <a:rPr lang="en-US" dirty="0" err="1"/>
              <a:t>Radiol</a:t>
            </a:r>
            <a:r>
              <a:rPr lang="en-US" dirty="0"/>
              <a:t>. 2002;75(898):789-98; </a:t>
            </a:r>
            <a:r>
              <a:rPr lang="en-US" baseline="30000" dirty="0"/>
              <a:t>2</a:t>
            </a:r>
            <a:r>
              <a:rPr lang="en-US" dirty="0"/>
              <a:t>Clin </a:t>
            </a:r>
            <a:r>
              <a:rPr lang="en-US" dirty="0" err="1"/>
              <a:t>Transl</a:t>
            </a:r>
            <a:r>
              <a:rPr lang="en-US" dirty="0"/>
              <a:t> Oncol. 2021;23(3):620-627; </a:t>
            </a:r>
            <a:r>
              <a:rPr lang="en-US" baseline="30000" dirty="0"/>
              <a:t>3</a:t>
            </a:r>
            <a:r>
              <a:rPr lang="en-US" dirty="0"/>
              <a:t>Q J </a:t>
            </a:r>
            <a:r>
              <a:rPr lang="en-US" dirty="0" err="1"/>
              <a:t>Nucl</a:t>
            </a:r>
            <a:r>
              <a:rPr lang="en-US" dirty="0"/>
              <a:t> Med Mol Imaging. 2013;57(4):352-66</a:t>
            </a:r>
            <a:endParaRPr lang="it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2D864F-5B47-49B9-81EA-DBC3C926E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8" y="5878512"/>
            <a:ext cx="924247" cy="93712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0C229A9-5E3E-4F29-84F3-A411525DFAFD}"/>
              </a:ext>
            </a:extLst>
          </p:cNvPr>
          <p:cNvCxnSpPr/>
          <p:nvPr/>
        </p:nvCxnSpPr>
        <p:spPr>
          <a:xfrm>
            <a:off x="978875" y="6740769"/>
            <a:ext cx="112131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E75FEFB-F676-4CA2-A1EE-C9408A35CDB5}"/>
              </a:ext>
            </a:extLst>
          </p:cNvPr>
          <p:cNvSpPr txBox="1"/>
          <p:nvPr/>
        </p:nvSpPr>
        <p:spPr>
          <a:xfrm>
            <a:off x="978875" y="6453531"/>
            <a:ext cx="4737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/>
              <a:t>Il ruolo della medicina nucleare nel cancro della mammella, 21/04/2022</a:t>
            </a:r>
          </a:p>
        </p:txBody>
      </p:sp>
    </p:spTree>
    <p:extLst>
      <p:ext uri="{BB962C8B-B14F-4D97-AF65-F5344CB8AC3E}">
        <p14:creationId xmlns:p14="http://schemas.microsoft.com/office/powerpoint/2010/main" val="247319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Segnaposto contenuto 3" descr="stadiazione.jpg">
            <a:extLst>
              <a:ext uri="{FF2B5EF4-FFF2-40B4-BE49-F238E27FC236}">
                <a16:creationId xmlns:a16="http://schemas.microsoft.com/office/drawing/2014/main" id="{2814455D-4FC2-456D-8DBF-DC2C624BC4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" t="13718" r="10709" b="6161"/>
          <a:stretch>
            <a:fillRect/>
          </a:stretch>
        </p:blipFill>
        <p:spPr>
          <a:xfrm>
            <a:off x="255588" y="149959"/>
            <a:ext cx="7493000" cy="5256213"/>
          </a:xfrm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4" descr="chiccoli 1">
            <a:extLst>
              <a:ext uri="{FF2B5EF4-FFF2-40B4-BE49-F238E27FC236}">
                <a16:creationId xmlns:a16="http://schemas.microsoft.com/office/drawing/2014/main" id="{8D9FB803-6A1E-44B6-A770-3291D6F0E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3" t="12527" r="1575" b="4927"/>
          <a:stretch>
            <a:fillRect/>
          </a:stretch>
        </p:blipFill>
        <p:spPr bwMode="auto">
          <a:xfrm>
            <a:off x="5208467" y="1023327"/>
            <a:ext cx="6791325" cy="55499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Groheux D et al Radiol 2012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2" t="28039" r="38928" b="10031"/>
          <a:stretch/>
        </p:blipFill>
        <p:spPr>
          <a:xfrm>
            <a:off x="3795349" y="2832195"/>
            <a:ext cx="4800600" cy="3480127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4572000" y="2555628"/>
            <a:ext cx="1676400" cy="8382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4572000" y="2555628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N3</a:t>
            </a:r>
          </a:p>
        </p:txBody>
      </p:sp>
      <p:sp>
        <p:nvSpPr>
          <p:cNvPr id="9" name="Rettangolo 8"/>
          <p:cNvSpPr/>
          <p:nvPr/>
        </p:nvSpPr>
        <p:spPr>
          <a:xfrm>
            <a:off x="4114800" y="3934986"/>
            <a:ext cx="1905000" cy="189724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7391400" y="4003428"/>
            <a:ext cx="685800" cy="8382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7626436" y="4015096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N3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4114801" y="5462896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N1-N2</a:t>
            </a:r>
          </a:p>
        </p:txBody>
      </p:sp>
      <p:pic>
        <p:nvPicPr>
          <p:cNvPr id="13" name="Picture 4" descr="una via un linfonod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1" t="8776" r="54492" b="52206"/>
          <a:stretch/>
        </p:blipFill>
        <p:spPr bwMode="auto">
          <a:xfrm>
            <a:off x="2497672" y="4932789"/>
            <a:ext cx="1540929" cy="169141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8" t="32692" r="8883" b="27608"/>
          <a:stretch/>
        </p:blipFill>
        <p:spPr>
          <a:xfrm>
            <a:off x="2971801" y="1641229"/>
            <a:ext cx="1557647" cy="1583889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75" t="20260" r="8883" b="42039"/>
          <a:stretch/>
        </p:blipFill>
        <p:spPr>
          <a:xfrm>
            <a:off x="2497672" y="3317628"/>
            <a:ext cx="1540929" cy="1514874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" t="56667" r="68686" b="5558"/>
          <a:stretch/>
        </p:blipFill>
        <p:spPr>
          <a:xfrm>
            <a:off x="8153400" y="4408506"/>
            <a:ext cx="1590304" cy="1541883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65" t="37541" r="9076" b="31745"/>
          <a:stretch/>
        </p:blipFill>
        <p:spPr>
          <a:xfrm>
            <a:off x="8153400" y="3012828"/>
            <a:ext cx="1590304" cy="1313516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80830F6-AADB-43CB-88F7-2FE6C3C56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Stadiazione 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FB6F1A9-B7CB-45DC-AF1A-4304125B4A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8" y="5878512"/>
            <a:ext cx="924247" cy="93712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515559F-576E-4EB7-8317-3EE15D485802}"/>
              </a:ext>
            </a:extLst>
          </p:cNvPr>
          <p:cNvCxnSpPr/>
          <p:nvPr/>
        </p:nvCxnSpPr>
        <p:spPr>
          <a:xfrm>
            <a:off x="978875" y="6740769"/>
            <a:ext cx="112131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11185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3668</Words>
  <Application>Microsoft Office PowerPoint</Application>
  <PresentationFormat>Widescreen</PresentationFormat>
  <Paragraphs>970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Arial</vt:lpstr>
      <vt:lpstr>Calibri</vt:lpstr>
      <vt:lpstr>Calibri  </vt:lpstr>
      <vt:lpstr>Calibri Light</vt:lpstr>
      <vt:lpstr>Wingdings 2</vt:lpstr>
      <vt:lpstr>Office Theme</vt:lpstr>
      <vt:lpstr>Il ruolo della medicina nucleare nel cancro della mammella</vt:lpstr>
      <vt:lpstr>Tecniche a disposizione</vt:lpstr>
      <vt:lpstr>Imaging molecolare: radiofarmaci PET</vt:lpstr>
      <vt:lpstr>PowerPoint Presentation</vt:lpstr>
      <vt:lpstr>Linee guida </vt:lpstr>
      <vt:lpstr>Indicazioni: EBM</vt:lpstr>
      <vt:lpstr>Stadiazione T</vt:lpstr>
      <vt:lpstr>PowerPoint Presentation</vt:lpstr>
      <vt:lpstr>Stadiazione N</vt:lpstr>
      <vt:lpstr>Tasso di +tà nei linfonodi ascellari ed imaging</vt:lpstr>
      <vt:lpstr>Axillary staging-PET </vt:lpstr>
      <vt:lpstr>Axillary staging-PET </vt:lpstr>
      <vt:lpstr>The use of FDG-PET in assessing axillary lymph node status in breast cancer: a systemic review and meta-analysis of the literature Peare R, Staff RT, Heys SD. Breast Cancer Res Treat 2010; 123:281-90</vt:lpstr>
      <vt:lpstr>Linfonodi della catena mammaria interna ed imaging</vt:lpstr>
      <vt:lpstr>Linfonodi infra e sovraclavicolari ed imaging</vt:lpstr>
      <vt:lpstr>PowerPoint Presentation</vt:lpstr>
      <vt:lpstr>PowerPoint Presentation</vt:lpstr>
      <vt:lpstr>Stadiazione M</vt:lpstr>
      <vt:lpstr>Distant metastasis and CI in pre-operative staging</vt:lpstr>
      <vt:lpstr>Metastasi a distanza in stadiazione-confronto</vt:lpstr>
      <vt:lpstr>PowerPoint Presentation</vt:lpstr>
      <vt:lpstr>PowerPoint Presentation</vt:lpstr>
      <vt:lpstr>PET e RT nel Ca della mammella</vt:lpstr>
      <vt:lpstr>PowerPoint Presentation</vt:lpstr>
      <vt:lpstr>PET e RT nel Ca della mammella</vt:lpstr>
      <vt:lpstr>Classi biologiche di malattia</vt:lpstr>
      <vt:lpstr>Biological features </vt:lpstr>
      <vt:lpstr>Biological features </vt:lpstr>
      <vt:lpstr>FDG PET as a prognostic factor </vt:lpstr>
      <vt:lpstr>Ripresa di malattia </vt:lpstr>
      <vt:lpstr>Follow-up</vt:lpstr>
      <vt:lpstr>Predizione della risposta alla terapia</vt:lpstr>
      <vt:lpstr>PowerPoint Presentation</vt:lpstr>
      <vt:lpstr>Radiofarmaci alternativi: le prospettive future</vt:lpstr>
      <vt:lpstr>Nuovi traccianti</vt:lpstr>
      <vt:lpstr>PowerPoint Presentation</vt:lpstr>
      <vt:lpstr>PowerPoint Presentation</vt:lpstr>
      <vt:lpstr>Breast-specific Gamma Imaging (BSGI) DIAGNOSIS</vt:lpstr>
      <vt:lpstr>Scintimammografia con camera dedicata per il breast cancer</vt:lpstr>
      <vt:lpstr>PowerPoint Presentation</vt:lpstr>
      <vt:lpstr>PEM</vt:lpstr>
      <vt:lpstr>PowerPoint Presentation</vt:lpstr>
      <vt:lpstr>PEM</vt:lpstr>
      <vt:lpstr>PEM vs. PET/CT or mammography or  MRI for the detection of primary cancer</vt:lpstr>
      <vt:lpstr>Multicentric vs. single nodule</vt:lpstr>
      <vt:lpstr>New imaging tools</vt:lpstr>
      <vt:lpstr>Take home messages</vt:lpstr>
      <vt:lpstr>Grazie per la gentile attenzione!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ruolo della medicina nucleare nel cancro della mammella</dc:title>
  <dc:creator>Laura Evangelista</dc:creator>
  <cp:lastModifiedBy>Laura Evangelista</cp:lastModifiedBy>
  <cp:revision>87</cp:revision>
  <dcterms:created xsi:type="dcterms:W3CDTF">2022-04-12T06:17:59Z</dcterms:created>
  <dcterms:modified xsi:type="dcterms:W3CDTF">2022-04-27T09:09:33Z</dcterms:modified>
</cp:coreProperties>
</file>