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447" r:id="rId6"/>
    <p:sldId id="259" r:id="rId7"/>
    <p:sldId id="446" r:id="rId8"/>
    <p:sldId id="263" r:id="rId9"/>
    <p:sldId id="448" r:id="rId10"/>
    <p:sldId id="452" r:id="rId11"/>
    <p:sldId id="519" r:id="rId12"/>
    <p:sldId id="520" r:id="rId13"/>
    <p:sldId id="521" r:id="rId14"/>
    <p:sldId id="445" r:id="rId15"/>
    <p:sldId id="449" r:id="rId16"/>
    <p:sldId id="450" r:id="rId17"/>
    <p:sldId id="451" r:id="rId18"/>
    <p:sldId id="453" r:id="rId19"/>
    <p:sldId id="454" r:id="rId20"/>
    <p:sldId id="536" r:id="rId21"/>
    <p:sldId id="455" r:id="rId22"/>
    <p:sldId id="456" r:id="rId23"/>
    <p:sldId id="457" r:id="rId24"/>
    <p:sldId id="458" r:id="rId25"/>
    <p:sldId id="522" r:id="rId26"/>
    <p:sldId id="459" r:id="rId27"/>
    <p:sldId id="460" r:id="rId28"/>
    <p:sldId id="461" r:id="rId29"/>
    <p:sldId id="462" r:id="rId30"/>
    <p:sldId id="463" r:id="rId31"/>
    <p:sldId id="464" r:id="rId32"/>
    <p:sldId id="465" r:id="rId33"/>
    <p:sldId id="466" r:id="rId34"/>
    <p:sldId id="468" r:id="rId35"/>
    <p:sldId id="469" r:id="rId36"/>
    <p:sldId id="523" r:id="rId37"/>
    <p:sldId id="470" r:id="rId38"/>
    <p:sldId id="471" r:id="rId39"/>
    <p:sldId id="472" r:id="rId40"/>
    <p:sldId id="524" r:id="rId41"/>
    <p:sldId id="473" r:id="rId42"/>
    <p:sldId id="529" r:id="rId43"/>
    <p:sldId id="476" r:id="rId44"/>
    <p:sldId id="525" r:id="rId45"/>
    <p:sldId id="526" r:id="rId46"/>
    <p:sldId id="527" r:id="rId47"/>
    <p:sldId id="528" r:id="rId48"/>
    <p:sldId id="530" r:id="rId49"/>
    <p:sldId id="531" r:id="rId50"/>
    <p:sldId id="532" r:id="rId51"/>
    <p:sldId id="533" r:id="rId52"/>
    <p:sldId id="534" r:id="rId53"/>
    <p:sldId id="535" r:id="rId5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94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2915DA-DEA9-49BF-9F97-B7DA13846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B6F3C76-E49C-4B56-9B14-BB9697D75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3A5A43-BD96-4893-9041-C9A59422A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8AEF-B09D-4EE9-A6CE-51D635A7FDD5}" type="datetimeFigureOut">
              <a:rPr lang="it-IT" smtClean="0"/>
              <a:t>06/11/2019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BA7D3D-EB22-4F08-8472-302BF77CC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6B33F09-6B0F-4377-A65F-05BCEA199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AFA1-097B-47EC-8BA8-D8DF57F9D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81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E7EC07-FA6D-4F40-84F3-854227464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AAD30A-18B5-47D4-BC3D-31B853206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12399E-5A05-4CA0-A8CC-2F5A31278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8AEF-B09D-4EE9-A6CE-51D635A7FDD5}" type="datetimeFigureOut">
              <a:rPr lang="it-IT" smtClean="0"/>
              <a:t>06/11/2019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E82B8C-E99B-481E-927B-3B6AED5F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3EE285-D3B9-441C-B671-80838D12C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AFA1-097B-47EC-8BA8-D8DF57F9D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0210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7586B8E-2408-4835-9E45-3F90EC520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2F152D2-B245-46DB-923B-023457007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B134CA-76CC-45C4-92FE-F83C8677B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8AEF-B09D-4EE9-A6CE-51D635A7FDD5}" type="datetimeFigureOut">
              <a:rPr lang="it-IT" smtClean="0"/>
              <a:t>06/11/2019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09975D-A537-4024-B1AC-0DBF7F4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A233F2-88ED-4779-A9AE-ABA7B4E9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AFA1-097B-47EC-8BA8-D8DF57F9D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74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005F66-FD8D-48E6-A267-0CD3A1C8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C77E68-5E4E-46A4-AA59-9ECED62FB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74ABAC-887B-4BAB-8153-8E2B56B5D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8AEF-B09D-4EE9-A6CE-51D635A7FDD5}" type="datetimeFigureOut">
              <a:rPr lang="it-IT" smtClean="0"/>
              <a:t>06/11/2019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98E3DF-CFE8-4C4C-AA9C-885A58CC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597F9A-E227-4D5C-8B7F-F571EBCE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AFA1-097B-47EC-8BA8-D8DF57F9D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61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CA0C0A-9497-4A6B-8572-91E13E661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E28707-27E9-4A72-BBAA-8694D3AA2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92F48D-5926-4DFD-B15E-1C0883D1C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8AEF-B09D-4EE9-A6CE-51D635A7FDD5}" type="datetimeFigureOut">
              <a:rPr lang="it-IT" smtClean="0"/>
              <a:t>06/11/2019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B0E134-63D1-49E2-A3BF-61F4A67A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8377FD-F5C4-4740-8BF8-8D1BB749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AFA1-097B-47EC-8BA8-D8DF57F9D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79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FB54AF-1F0F-4E08-B857-D13EA3F63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8CA0C3-20D1-495C-A9A8-610DFE8F9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227CC-9FA1-4BE2-80D9-9F54E8093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A484D2-2D19-40A1-85C8-4D81D594C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8AEF-B09D-4EE9-A6CE-51D635A7FDD5}" type="datetimeFigureOut">
              <a:rPr lang="it-IT" smtClean="0"/>
              <a:t>06/11/2019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E8ACC6A-741A-4041-8502-7A6EFADD4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647E29-261E-4AB6-830A-F4763449E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AFA1-097B-47EC-8BA8-D8DF57F9D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294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8D488D-C5F8-4915-99AB-6E76B1158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627AE8-AA0B-4EB3-93F7-08FBEA5D1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F978F1A-458B-49AC-A18E-3095650A3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B6FDE6D-6D62-485A-947E-CDF9F58EEE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11B0441-CBC3-429F-843B-923AFDF180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E54FE8C-BCF7-4A99-AF6A-5539E4BB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8AEF-B09D-4EE9-A6CE-51D635A7FDD5}" type="datetimeFigureOut">
              <a:rPr lang="it-IT" smtClean="0"/>
              <a:t>06/11/2019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7D7E7D8-FD9D-4E9A-B4FA-F5DF9C8AE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97011A1-578B-4E32-8301-4E043F7DB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AFA1-097B-47EC-8BA8-D8DF57F9D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934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BE2AD2-E557-40C1-BE45-CCC74001E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661545D-D8BA-474B-85A9-9E0EEC09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8AEF-B09D-4EE9-A6CE-51D635A7FDD5}" type="datetimeFigureOut">
              <a:rPr lang="it-IT" smtClean="0"/>
              <a:t>06/11/2019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6F66F0E-3A92-453C-8503-A754EDB7E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822BE9-E78D-4F55-B350-66C702B90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AFA1-097B-47EC-8BA8-D8DF57F9D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7511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39B7A65-D026-462C-93B6-B17D0F97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8AEF-B09D-4EE9-A6CE-51D635A7FDD5}" type="datetimeFigureOut">
              <a:rPr lang="it-IT" smtClean="0"/>
              <a:t>06/11/2019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16D1A9-BFC9-44A7-B79B-A4E667978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43CE3A-EA1F-4875-89E2-B615BB0B6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AFA1-097B-47EC-8BA8-D8DF57F9D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21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7A0DCA-B3AB-4934-BD7D-45042DD1C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DFF130-78F4-4325-88E5-7A2A0CF2C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14BB62-CF55-446A-ABDB-0FB421450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C246D5-8255-4774-A3D3-EDD9520BE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8AEF-B09D-4EE9-A6CE-51D635A7FDD5}" type="datetimeFigureOut">
              <a:rPr lang="it-IT" smtClean="0"/>
              <a:t>06/11/2019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579856-2118-4C33-98F2-AC419E46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873189-D170-4CC6-9786-290D45E6D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AFA1-097B-47EC-8BA8-D8DF57F9D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052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390C61-F9EB-4B2E-A7F1-ED2941C5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71EC97F-7E9E-4575-A910-86CD6F64A5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E2C7DA9-64CD-4BD1-AA18-C13171635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29C4E1-E6A4-42E2-886A-9152BEEB6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8AEF-B09D-4EE9-A6CE-51D635A7FDD5}" type="datetimeFigureOut">
              <a:rPr lang="it-IT" smtClean="0"/>
              <a:t>06/11/2019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DDF4CB-6061-4D9B-B85E-7148B2193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09F2E4-6097-4A8E-9150-E432C73C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DAFA1-097B-47EC-8BA8-D8DF57F9D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39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45B12B0-7803-4955-8131-95101C69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96824C8-D7AD-49AB-A61D-047784A60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A2EB12-B6B2-45A1-853C-294B179365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78AEF-B09D-4EE9-A6CE-51D635A7FDD5}" type="datetimeFigureOut">
              <a:rPr lang="it-IT" smtClean="0"/>
              <a:t>06/11/2019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F2E9D1-DB95-43C3-8A87-52F4A71A7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8E95E0-2229-4843-9C44-36E2DD992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DAFA1-097B-47EC-8BA8-D8DF57F9D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489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aura.evangelista@unipd.i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Conoscenza" TargetMode="External"/><Relationship Id="rId2" Type="http://schemas.openxmlformats.org/officeDocument/2006/relationships/hyperlink" Target="https://it.wikipedia.org/wiki/Informazion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wikipedia.org/wiki/Comportamento" TargetMode="External"/><Relationship Id="rId5" Type="http://schemas.openxmlformats.org/officeDocument/2006/relationships/hyperlink" Target="https://it.wikipedia.org/wiki/Qualit%C3%A0_(economia)" TargetMode="External"/><Relationship Id="rId4" Type="http://schemas.openxmlformats.org/officeDocument/2006/relationships/hyperlink" Target="https://it.wikipedia.org/wiki/Norma_tecnica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Modus_operandi" TargetMode="External"/><Relationship Id="rId2" Type="http://schemas.openxmlformats.org/officeDocument/2006/relationships/hyperlink" Target="https://it.wikipedia.org/wiki/Circolar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t.wikipedia.org/wiki/Protocollo" TargetMode="External"/><Relationship Id="rId4" Type="http://schemas.openxmlformats.org/officeDocument/2006/relationships/hyperlink" Target="https://it.wikipedia.org/wiki/Organizzazione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7740B1-37A6-4A34-A247-E4A7BDFDDC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Corso opzionale </a:t>
            </a:r>
            <a:br>
              <a:rPr lang="it-IT" dirty="0"/>
            </a:br>
            <a:r>
              <a:rPr lang="it-IT" dirty="0"/>
              <a:t>Diagnostica per immagini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6878E66-2A1A-4766-9B0E-D1873B95D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8030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it-IT" dirty="0"/>
              <a:t>Dr. </a:t>
            </a:r>
            <a:r>
              <a:rPr lang="it-IT" dirty="0" err="1"/>
              <a:t>ssa</a:t>
            </a:r>
            <a:r>
              <a:rPr lang="it-IT" dirty="0"/>
              <a:t> Laura Evangelista (MD, PhD)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Unità di Medicina Nucleare, Dipartimento di Medicina (DIMED)</a:t>
            </a:r>
          </a:p>
          <a:p>
            <a:r>
              <a:rPr lang="it-IT" dirty="0">
                <a:hlinkClick r:id="rId2"/>
              </a:rPr>
              <a:t>laura.evangelista@unipd.it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9606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1^ definizione di appropriatezza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CBB49E-D5B2-4232-841E-B76C7EEC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“Grado in cui la conoscenza e le tecniche disponibili sono usate bene o male nel trattamento delle malattie e nel raggiungimento della salute”</a:t>
            </a:r>
          </a:p>
          <a:p>
            <a:pPr marL="0" indent="0">
              <a:buNone/>
            </a:pPr>
            <a:r>
              <a:rPr lang="it-IT" dirty="0" err="1"/>
              <a:t>Donabedian</a:t>
            </a:r>
            <a:r>
              <a:rPr lang="it-IT" dirty="0"/>
              <a:t> (1973)</a:t>
            </a:r>
          </a:p>
        </p:txBody>
      </p:sp>
    </p:spTree>
    <p:extLst>
      <p:ext uri="{BB962C8B-B14F-4D97-AF65-F5344CB8AC3E}">
        <p14:creationId xmlns:p14="http://schemas.microsoft.com/office/powerpoint/2010/main" val="2811821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5857B6-FE62-4285-9DCC-BE19DB0E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7977"/>
            <a:ext cx="10515600" cy="1325563"/>
          </a:xfrm>
        </p:spPr>
        <p:txBody>
          <a:bodyPr/>
          <a:lstStyle/>
          <a:p>
            <a:r>
              <a:rPr lang="it-IT" dirty="0"/>
              <a:t>Questa definizione di appropriatezza prevede tre diversi campi di applicazione.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D9D6E3-4E43-4D99-A8FE-327D88E29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369" y="2855581"/>
            <a:ext cx="10515600" cy="2454973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CLINICA: utilizzo di una prestazione efficace ed indicata per il bisogno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ORGANIZZATIVA: utilizzo del miglior contesto per erogare la prestazione ( più efficace, più sicuro, più gradito, meno costoso)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TEMPORALE: tempestività</a:t>
            </a:r>
          </a:p>
        </p:txBody>
      </p:sp>
    </p:spTree>
    <p:extLst>
      <p:ext uri="{BB962C8B-B14F-4D97-AF65-F5344CB8AC3E}">
        <p14:creationId xmlns:p14="http://schemas.microsoft.com/office/powerpoint/2010/main" val="3237220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855E43-C4B8-4F3E-ADEA-4033E226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2^ DEFINIZIONE DI APPROPRIATEZZA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9F302D-7201-4879-9657-3A493F8BF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Un servizio o una prestazione sanitaria efficaci devono essere richiesti ed erogati </a:t>
            </a:r>
          </a:p>
          <a:p>
            <a:pPr marL="0" indent="0">
              <a:buNone/>
            </a:pPr>
            <a:r>
              <a:rPr lang="it-IT" dirty="0"/>
              <a:t>- solo per il paziente (o per i problemi) </a:t>
            </a:r>
          </a:p>
          <a:p>
            <a:pPr marL="0" indent="0">
              <a:buNone/>
            </a:pPr>
            <a:r>
              <a:rPr lang="it-IT" dirty="0"/>
              <a:t>- per cui sono indicati (i benefici superano nel caso concreto i rischi), </a:t>
            </a:r>
          </a:p>
          <a:p>
            <a:pPr marL="0" indent="0">
              <a:buNone/>
            </a:pPr>
            <a:r>
              <a:rPr lang="it-IT" dirty="0"/>
              <a:t>- al momento giusto, al livello organizzativo ottimale (accessibile, efficace, sicuro, meno costoso).</a:t>
            </a:r>
          </a:p>
        </p:txBody>
      </p:sp>
    </p:spTree>
    <p:extLst>
      <p:ext uri="{BB962C8B-B14F-4D97-AF65-F5344CB8AC3E}">
        <p14:creationId xmlns:p14="http://schemas.microsoft.com/office/powerpoint/2010/main" val="3362028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6CBCA9-D3DE-42A4-BE14-1F4165C1A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DEFINIZIONE ATTUALE DI APPROPRIATEZZA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D128AA-36BC-4F19-8B0F-2DB0D73E5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Una prestazione è appropriata se oltre ad essere efficace viene erogata a quei soggetti che ne possono realmente beneficiare, con la modalità assistenziale più idonea e con le caratteristiche di tempestività e di continuità, necessarie a garantirne effettivamente l’utilità.</a:t>
            </a:r>
          </a:p>
        </p:txBody>
      </p:sp>
    </p:spTree>
    <p:extLst>
      <p:ext uri="{BB962C8B-B14F-4D97-AF65-F5344CB8AC3E}">
        <p14:creationId xmlns:p14="http://schemas.microsoft.com/office/powerpoint/2010/main" val="2793680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err="1"/>
              <a:t>Definizione</a:t>
            </a:r>
            <a:r>
              <a:rPr lang="en-US" dirty="0"/>
              <a:t> di </a:t>
            </a:r>
            <a:r>
              <a:rPr lang="en-US" dirty="0" err="1"/>
              <a:t>appropriatezza</a:t>
            </a:r>
            <a:r>
              <a:rPr lang="en-US" dirty="0"/>
              <a:t> in </a:t>
            </a:r>
            <a:r>
              <a:rPr lang="en-US" dirty="0" err="1"/>
              <a:t>diagnostica</a:t>
            </a:r>
            <a:r>
              <a:rPr lang="en-US" dirty="0"/>
              <a:t> per </a:t>
            </a:r>
            <a:r>
              <a:rPr lang="en-US" dirty="0" err="1"/>
              <a:t>immagini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838200" y="2749045"/>
            <a:ext cx="10256103" cy="2211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Una prescrizione può essere considerata </a:t>
            </a:r>
            <a:r>
              <a:rPr lang="it-IT" u="sng" dirty="0"/>
              <a:t>appropriata</a:t>
            </a:r>
            <a:r>
              <a:rPr lang="it-IT" dirty="0"/>
              <a:t> se: </a:t>
            </a:r>
          </a:p>
          <a:p>
            <a:r>
              <a:rPr lang="it-IT" dirty="0"/>
              <a:t>effettuata all’interno delle indicazioni cliniche raccomandate dalle Linee Guida </a:t>
            </a:r>
          </a:p>
          <a:p>
            <a:r>
              <a:rPr lang="it-IT" dirty="0"/>
              <a:t>all’interno delle indicazioni d’uso per le quali è dimostrata </a:t>
            </a:r>
            <a:r>
              <a:rPr lang="it-IT" b="1" dirty="0"/>
              <a:t>l’efficacia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6E4E7E-1E08-4C93-96ED-2BC2D9018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5F6B-85B3-4662-8B8B-2D79D0C4614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94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C97D799-8C4D-4A41-AAE5-49CB9F5CF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69" t="33333" r="30522" b="16338"/>
          <a:stretch/>
        </p:blipFill>
        <p:spPr>
          <a:xfrm>
            <a:off x="1778558" y="602871"/>
            <a:ext cx="8367315" cy="565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35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186D92E-9376-402B-AF9F-58EC17E6F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9" t="23883" r="23146" b="24395"/>
          <a:stretch/>
        </p:blipFill>
        <p:spPr>
          <a:xfrm>
            <a:off x="1532374" y="1690688"/>
            <a:ext cx="8922938" cy="4683713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AE1ACEA2-D006-4F29-A8FC-7F7ACEBC6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Economicità</a:t>
            </a:r>
          </a:p>
        </p:txBody>
      </p:sp>
    </p:spTree>
    <p:extLst>
      <p:ext uri="{BB962C8B-B14F-4D97-AF65-F5344CB8AC3E}">
        <p14:creationId xmlns:p14="http://schemas.microsoft.com/office/powerpoint/2010/main" val="2096612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24375F-B69F-40FF-957E-1CBDA23B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Ecomicità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EDF97EB-D1CF-4B0A-BF4E-3E8128724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62" t="22472" r="21964" b="24530"/>
          <a:stretch/>
        </p:blipFill>
        <p:spPr>
          <a:xfrm>
            <a:off x="1295550" y="1507253"/>
            <a:ext cx="9243689" cy="477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19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EFFICACIA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CBB49E-D5B2-4232-841E-B76C7EEC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Giudizio, che dipende da fasi sperimentali, circa la validità di una procedura o di una prestazione in termini di esiti di salute.</a:t>
            </a:r>
          </a:p>
          <a:p>
            <a:r>
              <a:rPr lang="it-IT" dirty="0"/>
              <a:t>Gli studi clinici sono alla base della definizione di efficacia. </a:t>
            </a:r>
          </a:p>
          <a:p>
            <a:r>
              <a:rPr lang="it-IT" dirty="0"/>
              <a:t>Fase II-III sono in genere in grado di soddisfare questa informazione</a:t>
            </a:r>
          </a:p>
        </p:txBody>
      </p:sp>
    </p:spTree>
    <p:extLst>
      <p:ext uri="{BB962C8B-B14F-4D97-AF65-F5344CB8AC3E}">
        <p14:creationId xmlns:p14="http://schemas.microsoft.com/office/powerpoint/2010/main" val="124386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EFFICIENZA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CBB49E-D5B2-4232-841E-B76C7EEC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Modalità per produrre ed erogare materialmente quella prestazione ai costi più bassi</a:t>
            </a:r>
          </a:p>
          <a:p>
            <a:r>
              <a:rPr lang="it-IT" dirty="0"/>
              <a:t>Valutazione dei costi diretti ed indiretti legati alla prestazione</a:t>
            </a:r>
          </a:p>
        </p:txBody>
      </p:sp>
    </p:spTree>
    <p:extLst>
      <p:ext uri="{BB962C8B-B14F-4D97-AF65-F5344CB8AC3E}">
        <p14:creationId xmlns:p14="http://schemas.microsoft.com/office/powerpoint/2010/main" val="2064646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A8E29A-B07E-4FCC-BE27-BDEA9E6A1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MEDICO E L’IMAGING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FFE7A6-8220-49AD-8A67-5A21B98DB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Quale imaging?</a:t>
            </a:r>
          </a:p>
          <a:p>
            <a:r>
              <a:rPr lang="it-IT" dirty="0"/>
              <a:t>Il ruolo clinico</a:t>
            </a:r>
          </a:p>
          <a:p>
            <a:r>
              <a:rPr lang="it-IT" dirty="0"/>
              <a:t>Appropriatezza </a:t>
            </a:r>
          </a:p>
          <a:p>
            <a:r>
              <a:rPr lang="it-IT" dirty="0"/>
              <a:t>Performance delle procedure di diagnostica per immagini. </a:t>
            </a:r>
          </a:p>
          <a:p>
            <a:r>
              <a:rPr lang="it-IT" dirty="0"/>
              <a:t>Linee guida e uso razionale della diagnostica per immagini.</a:t>
            </a:r>
          </a:p>
          <a:p>
            <a:r>
              <a:rPr lang="it-IT" dirty="0"/>
              <a:t>Elaborazione delle richieste ed interpretazione dei referti radiologici. </a:t>
            </a:r>
          </a:p>
        </p:txBody>
      </p:sp>
    </p:spTree>
    <p:extLst>
      <p:ext uri="{BB962C8B-B14F-4D97-AF65-F5344CB8AC3E}">
        <p14:creationId xmlns:p14="http://schemas.microsoft.com/office/powerpoint/2010/main" val="3293375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err="1"/>
              <a:t>Definizione</a:t>
            </a:r>
            <a:r>
              <a:rPr lang="en-US" dirty="0"/>
              <a:t> di </a:t>
            </a:r>
            <a:r>
              <a:rPr lang="en-US" dirty="0" err="1"/>
              <a:t>appropriatezza</a:t>
            </a:r>
            <a:r>
              <a:rPr lang="en-US" dirty="0"/>
              <a:t> in </a:t>
            </a:r>
            <a:r>
              <a:rPr lang="en-US" dirty="0" err="1"/>
              <a:t>diagnostica</a:t>
            </a:r>
            <a:r>
              <a:rPr lang="en-US" dirty="0"/>
              <a:t> per </a:t>
            </a:r>
            <a:r>
              <a:rPr lang="en-US" dirty="0" err="1"/>
              <a:t>immagini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913563" y="2136095"/>
            <a:ext cx="10256103" cy="2211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Una prescrizione può essere considerata </a:t>
            </a:r>
            <a:r>
              <a:rPr lang="it-IT" u="sng" dirty="0"/>
              <a:t>appropriata</a:t>
            </a:r>
            <a:r>
              <a:rPr lang="it-IT" dirty="0"/>
              <a:t> se: </a:t>
            </a:r>
          </a:p>
          <a:p>
            <a:r>
              <a:rPr lang="it-IT" dirty="0"/>
              <a:t>effettuata all’interno delle indicazioni cliniche raccomandate dalle Linee Guida </a:t>
            </a:r>
          </a:p>
          <a:p>
            <a:r>
              <a:rPr lang="it-IT" dirty="0"/>
              <a:t>all’interno delle indicazioni d’uso per le quali è dimostrata </a:t>
            </a:r>
            <a:r>
              <a:rPr lang="it-IT" b="1" dirty="0"/>
              <a:t>l’efficacia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6E4E7E-1E08-4C93-96ED-2BC2D9018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5F6B-85B3-4662-8B8B-2D79D0C4614D}" type="slidenum">
              <a:rPr lang="it-IT" smtClean="0"/>
              <a:t>20</a:t>
            </a:fld>
            <a:endParaRPr lang="it-IT"/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FE311614-1861-4AD0-AE1F-57DC2C51F411}"/>
              </a:ext>
            </a:extLst>
          </p:cNvPr>
          <p:cNvSpPr txBox="1">
            <a:spLocks/>
          </p:cNvSpPr>
          <p:nvPr/>
        </p:nvSpPr>
        <p:spPr>
          <a:xfrm>
            <a:off x="799681" y="4646226"/>
            <a:ext cx="10256103" cy="87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dirty="0"/>
              <a:t>Manca il dato di economicità e di efficienza: oggi fondamentali per la sostenibilità del nostro SSN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243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7358"/>
            <a:ext cx="10515600" cy="1325563"/>
          </a:xfrm>
        </p:spPr>
        <p:txBody>
          <a:bodyPr/>
          <a:lstStyle/>
          <a:p>
            <a:r>
              <a:rPr lang="it-IT" dirty="0"/>
              <a:t>Performance delle procedure di diagnostica per immagini</a:t>
            </a:r>
          </a:p>
        </p:txBody>
      </p:sp>
    </p:spTree>
    <p:extLst>
      <p:ext uri="{BB962C8B-B14F-4D97-AF65-F5344CB8AC3E}">
        <p14:creationId xmlns:p14="http://schemas.microsoft.com/office/powerpoint/2010/main" val="1605108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è la </a:t>
            </a:r>
            <a:r>
              <a:rPr lang="it-IT" dirty="0" err="1"/>
              <a:t>perfomance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CBB49E-D5B2-4232-841E-B76C7EEC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Secondo la definizione della enciclopedia Treccani indica il RENDIMENTO di una macchina (o procedura)</a:t>
            </a:r>
          </a:p>
          <a:p>
            <a:r>
              <a:rPr lang="it-IT" dirty="0"/>
              <a:t>In campo diagnostico: è il rendimento di una procedura diagnostica</a:t>
            </a:r>
          </a:p>
          <a:p>
            <a:r>
              <a:rPr lang="it-IT" dirty="0"/>
              <a:t>In diagnostica per immaginate si parla di </a:t>
            </a:r>
          </a:p>
        </p:txBody>
      </p:sp>
    </p:spTree>
    <p:extLst>
      <p:ext uri="{BB962C8B-B14F-4D97-AF65-F5344CB8AC3E}">
        <p14:creationId xmlns:p14="http://schemas.microsoft.com/office/powerpoint/2010/main" val="1848224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si misura?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CBB49E-D5B2-4232-841E-B76C7EEC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In termini di:</a:t>
            </a:r>
          </a:p>
          <a:p>
            <a:pPr lvl="1"/>
            <a:r>
              <a:rPr lang="it-IT" dirty="0"/>
              <a:t>Sensibilità</a:t>
            </a:r>
          </a:p>
          <a:p>
            <a:pPr lvl="1"/>
            <a:r>
              <a:rPr lang="it-IT" dirty="0"/>
              <a:t>Specificità</a:t>
            </a:r>
          </a:p>
          <a:p>
            <a:pPr lvl="1"/>
            <a:r>
              <a:rPr lang="it-IT" dirty="0"/>
              <a:t>Valore predittivo positivo</a:t>
            </a:r>
          </a:p>
          <a:p>
            <a:pPr lvl="1"/>
            <a:r>
              <a:rPr lang="it-IT" dirty="0"/>
              <a:t>Valore predittivo negativo</a:t>
            </a:r>
          </a:p>
          <a:p>
            <a:pPr lvl="1"/>
            <a:r>
              <a:rPr lang="it-IT" dirty="0"/>
              <a:t>Accuratezza </a:t>
            </a:r>
          </a:p>
          <a:p>
            <a:pPr lvl="1"/>
            <a:r>
              <a:rPr lang="it-IT" dirty="0" err="1"/>
              <a:t>Likelihood</a:t>
            </a:r>
            <a:r>
              <a:rPr lang="it-IT" dirty="0"/>
              <a:t> + ratio</a:t>
            </a:r>
          </a:p>
          <a:p>
            <a:pPr lvl="1"/>
            <a:r>
              <a:rPr lang="it-IT" dirty="0" err="1"/>
              <a:t>Likelihood</a:t>
            </a:r>
            <a:r>
              <a:rPr lang="it-IT" dirty="0"/>
              <a:t> – ratio</a:t>
            </a:r>
          </a:p>
          <a:p>
            <a:pPr lvl="1"/>
            <a:r>
              <a:rPr lang="it-IT" dirty="0" err="1"/>
              <a:t>Yunden</a:t>
            </a:r>
            <a:r>
              <a:rPr lang="it-IT" dirty="0"/>
              <a:t> test</a:t>
            </a:r>
          </a:p>
        </p:txBody>
      </p:sp>
    </p:spTree>
    <p:extLst>
      <p:ext uri="{BB962C8B-B14F-4D97-AF65-F5344CB8AC3E}">
        <p14:creationId xmlns:p14="http://schemas.microsoft.com/office/powerpoint/2010/main" val="4293491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4B76816-9E67-47DB-865E-C3D43EEE2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64" t="24782" r="24107" b="15062"/>
          <a:stretch/>
        </p:blipFill>
        <p:spPr>
          <a:xfrm>
            <a:off x="1673051" y="629763"/>
            <a:ext cx="9088734" cy="608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07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F956C53-8DB3-40AD-BB1B-2079F06D1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83" t="22564" r="24134" b="17070"/>
          <a:stretch/>
        </p:blipFill>
        <p:spPr>
          <a:xfrm>
            <a:off x="1058589" y="341417"/>
            <a:ext cx="9562518" cy="617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71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5D308CD-CD42-4213-9255-88EA07A97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48" t="26373" r="30522" b="12235"/>
          <a:stretch/>
        </p:blipFill>
        <p:spPr>
          <a:xfrm>
            <a:off x="2445714" y="366766"/>
            <a:ext cx="6999737" cy="627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97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7946F35-F514-471B-93D0-704FDFB82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1" t="21318" r="25906" b="23444"/>
          <a:stretch/>
        </p:blipFill>
        <p:spPr>
          <a:xfrm>
            <a:off x="1678645" y="676366"/>
            <a:ext cx="8834709" cy="550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33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A996519-01EF-4270-B708-243A1298E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07" t="23296" r="24835" b="14285"/>
          <a:stretch/>
        </p:blipFill>
        <p:spPr>
          <a:xfrm>
            <a:off x="1436914" y="636597"/>
            <a:ext cx="8978202" cy="60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D0CD8F5-ACE6-44B2-BC94-B367673806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59" t="24653" r="28585" b="13699"/>
          <a:stretch/>
        </p:blipFill>
        <p:spPr>
          <a:xfrm>
            <a:off x="2310083" y="567732"/>
            <a:ext cx="7327805" cy="612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48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FE62E-F185-4A7A-9EB6-B4D2E02F6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Quale è l’imaging che abbiamo a disposizione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1F0DAD2-D0C5-41CA-8A4F-CD79B847CBDE}"/>
              </a:ext>
            </a:extLst>
          </p:cNvPr>
          <p:cNvSpPr/>
          <p:nvPr/>
        </p:nvSpPr>
        <p:spPr>
          <a:xfrm>
            <a:off x="557683" y="1833824"/>
            <a:ext cx="3351125" cy="1190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Radiologia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950D099-9D78-4D00-BDEE-3AD9A86787C4}"/>
              </a:ext>
            </a:extLst>
          </p:cNvPr>
          <p:cNvSpPr/>
          <p:nvPr/>
        </p:nvSpPr>
        <p:spPr>
          <a:xfrm>
            <a:off x="4255476" y="1833824"/>
            <a:ext cx="3351125" cy="1190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Medicina Nucleare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39BA0AA-2CCB-4A54-83CE-D1BB6C271621}"/>
              </a:ext>
            </a:extLst>
          </p:cNvPr>
          <p:cNvSpPr/>
          <p:nvPr/>
        </p:nvSpPr>
        <p:spPr>
          <a:xfrm>
            <a:off x="7953270" y="1833824"/>
            <a:ext cx="3351125" cy="1190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Radioterapia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01C4187-6899-4053-8251-C470AF93D791}"/>
              </a:ext>
            </a:extLst>
          </p:cNvPr>
          <p:cNvSpPr/>
          <p:nvPr/>
        </p:nvSpPr>
        <p:spPr>
          <a:xfrm>
            <a:off x="557683" y="3332703"/>
            <a:ext cx="3351125" cy="3218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Diagnostica:</a:t>
            </a:r>
          </a:p>
          <a:p>
            <a:pPr algn="ctr"/>
            <a:r>
              <a:rPr lang="it-IT" dirty="0"/>
              <a:t>RX</a:t>
            </a:r>
          </a:p>
          <a:p>
            <a:pPr algn="ctr"/>
            <a:r>
              <a:rPr lang="it-IT" dirty="0"/>
              <a:t>TC</a:t>
            </a:r>
          </a:p>
          <a:p>
            <a:pPr algn="ctr"/>
            <a:r>
              <a:rPr lang="it-IT" dirty="0"/>
              <a:t>RM</a:t>
            </a:r>
          </a:p>
          <a:p>
            <a:pPr algn="ctr"/>
            <a:r>
              <a:rPr lang="it-IT" dirty="0"/>
              <a:t>Ecografia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Terapia:</a:t>
            </a:r>
          </a:p>
          <a:p>
            <a:pPr algn="ctr"/>
            <a:r>
              <a:rPr lang="it-IT" dirty="0"/>
              <a:t>Radiologia interventistica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Neuroradiologia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FDA9DF5-9050-424E-8A4C-5343D8E319B8}"/>
              </a:ext>
            </a:extLst>
          </p:cNvPr>
          <p:cNvSpPr/>
          <p:nvPr/>
        </p:nvSpPr>
        <p:spPr>
          <a:xfrm>
            <a:off x="4255475" y="3332703"/>
            <a:ext cx="3351125" cy="3218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Diagnostica:</a:t>
            </a:r>
          </a:p>
          <a:p>
            <a:pPr algn="ctr"/>
            <a:r>
              <a:rPr lang="it-IT" dirty="0"/>
              <a:t>Scintigrafia</a:t>
            </a:r>
          </a:p>
          <a:p>
            <a:pPr algn="ctr"/>
            <a:r>
              <a:rPr lang="it-IT" dirty="0"/>
              <a:t>SPECT/CT</a:t>
            </a:r>
          </a:p>
          <a:p>
            <a:pPr algn="ctr"/>
            <a:r>
              <a:rPr lang="it-IT" dirty="0"/>
              <a:t>PET/TC</a:t>
            </a:r>
          </a:p>
          <a:p>
            <a:pPr algn="ctr"/>
            <a:r>
              <a:rPr lang="it-IT" dirty="0"/>
              <a:t>PET/RM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Terapia:</a:t>
            </a:r>
          </a:p>
          <a:p>
            <a:pPr algn="ctr"/>
            <a:r>
              <a:rPr lang="it-IT" dirty="0"/>
              <a:t>Terapia </a:t>
            </a:r>
            <a:r>
              <a:rPr lang="it-IT" dirty="0" err="1"/>
              <a:t>radiometabolica</a:t>
            </a:r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F212C23-EECA-4377-8458-D4763C03A5CF}"/>
              </a:ext>
            </a:extLst>
          </p:cNvPr>
          <p:cNvSpPr/>
          <p:nvPr/>
        </p:nvSpPr>
        <p:spPr>
          <a:xfrm>
            <a:off x="7953270" y="3332703"/>
            <a:ext cx="3351125" cy="32188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Pianificazione dei trattamenti radioterapici</a:t>
            </a:r>
          </a:p>
        </p:txBody>
      </p:sp>
    </p:spTree>
    <p:extLst>
      <p:ext uri="{BB962C8B-B14F-4D97-AF65-F5344CB8AC3E}">
        <p14:creationId xmlns:p14="http://schemas.microsoft.com/office/powerpoint/2010/main" val="4187281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1AFC35B-F2F7-4A48-B1CB-FCC769051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90" t="23003" r="24917" b="13547"/>
          <a:stretch/>
        </p:blipFill>
        <p:spPr>
          <a:xfrm>
            <a:off x="1735015" y="328046"/>
            <a:ext cx="8721969" cy="620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80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C158FCD-BC32-4C48-B2E7-AB9278172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50" t="23517" r="27019" b="16850"/>
          <a:stretch/>
        </p:blipFill>
        <p:spPr>
          <a:xfrm>
            <a:off x="1708219" y="508341"/>
            <a:ext cx="8591341" cy="607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12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5B78AB8-2D06-4E24-8E79-8E36F2D80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78" t="24652" r="27143" b="14799"/>
          <a:stretch/>
        </p:blipFill>
        <p:spPr>
          <a:xfrm>
            <a:off x="1626801" y="502417"/>
            <a:ext cx="8692856" cy="611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02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2465962-38D7-4909-A017-8ECA58E8D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49" t="24029" r="33077" b="53480"/>
          <a:stretch/>
        </p:blipFill>
        <p:spPr>
          <a:xfrm>
            <a:off x="1757862" y="2044839"/>
            <a:ext cx="8407720" cy="314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06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0061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Linee guida</a:t>
            </a:r>
          </a:p>
        </p:txBody>
      </p:sp>
    </p:spTree>
    <p:extLst>
      <p:ext uri="{BB962C8B-B14F-4D97-AF65-F5344CB8AC3E}">
        <p14:creationId xmlns:p14="http://schemas.microsoft.com/office/powerpoint/2010/main" val="3782345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sono le linee guida? -1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CBB49E-D5B2-4232-841E-B76C7EEC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Una </a:t>
            </a:r>
            <a:r>
              <a:rPr lang="it-IT" b="1" dirty="0"/>
              <a:t>linea guida</a:t>
            </a:r>
            <a:r>
              <a:rPr lang="it-IT" dirty="0"/>
              <a:t> è un insieme di </a:t>
            </a:r>
            <a:r>
              <a:rPr lang="it-IT" dirty="0">
                <a:hlinkClick r:id="rId2" tooltip="Informazioni"/>
              </a:rPr>
              <a:t>informazioni</a:t>
            </a:r>
            <a:r>
              <a:rPr lang="it-IT" dirty="0"/>
              <a:t> sviluppate sistematicamente, sulla base di </a:t>
            </a:r>
            <a:r>
              <a:rPr lang="it-IT" dirty="0">
                <a:hlinkClick r:id="rId3" tooltip="Conoscenza"/>
              </a:rPr>
              <a:t>conoscenze</a:t>
            </a:r>
            <a:r>
              <a:rPr lang="it-IT" dirty="0"/>
              <a:t> continuamente aggiornate e valide, redatto allo scopo di rendere appropriato, e con un elevato </a:t>
            </a:r>
            <a:r>
              <a:rPr lang="it-IT" dirty="0">
                <a:hlinkClick r:id="rId4" tooltip="Norma tecnica"/>
              </a:rPr>
              <a:t>standard</a:t>
            </a:r>
            <a:r>
              <a:rPr lang="it-IT" dirty="0"/>
              <a:t> di </a:t>
            </a:r>
            <a:r>
              <a:rPr lang="it-IT" dirty="0">
                <a:hlinkClick r:id="rId5" tooltip="Qualità (economia)"/>
              </a:rPr>
              <a:t>qualità</a:t>
            </a:r>
            <a:r>
              <a:rPr lang="it-IT" dirty="0"/>
              <a:t>, un </a:t>
            </a:r>
            <a:r>
              <a:rPr lang="it-IT" dirty="0">
                <a:hlinkClick r:id="rId6" tooltip="Comportamento"/>
              </a:rPr>
              <a:t>comportamento</a:t>
            </a:r>
            <a:r>
              <a:rPr lang="it-IT" dirty="0"/>
              <a:t> desiderato.</a:t>
            </a:r>
          </a:p>
        </p:txBody>
      </p:sp>
    </p:spTree>
    <p:extLst>
      <p:ext uri="{BB962C8B-B14F-4D97-AF65-F5344CB8AC3E}">
        <p14:creationId xmlns:p14="http://schemas.microsoft.com/office/powerpoint/2010/main" val="1301668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sono le linee guida? -2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CBB49E-D5B2-4232-841E-B76C7EEC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Tali norme sono contenute in documenti portati a conoscenza di una platea di interessati (ad esempio con una </a:t>
            </a:r>
            <a:r>
              <a:rPr lang="it-IT" dirty="0">
                <a:hlinkClick r:id="rId2" tooltip="Circolare"/>
              </a:rPr>
              <a:t>circolare</a:t>
            </a:r>
            <a:r>
              <a:rPr lang="it-IT" dirty="0"/>
              <a:t>) e costituiscono una base di partenza per l'impostazione di comportamenti e </a:t>
            </a:r>
            <a:r>
              <a:rPr lang="it-IT" i="1" dirty="0">
                <a:hlinkClick r:id="rId3" tooltip="Modus operandi"/>
              </a:rPr>
              <a:t>modus operandi</a:t>
            </a:r>
            <a:r>
              <a:rPr lang="it-IT" dirty="0"/>
              <a:t> condivisi in </a:t>
            </a:r>
            <a:r>
              <a:rPr lang="it-IT" dirty="0">
                <a:hlinkClick r:id="rId4" tooltip="Organizzazione"/>
              </a:rPr>
              <a:t>organizzazioni</a:t>
            </a:r>
            <a:r>
              <a:rPr lang="it-IT" dirty="0"/>
              <a:t> di ogni genere (sia private, sia pubbliche) nel campo sociale, politico, economico, aziendale, medico e così via. Prevalentemente non si tratta di procedure obbligatorie (in questo caso si parla di </a:t>
            </a:r>
            <a:r>
              <a:rPr lang="it-IT" dirty="0">
                <a:hlinkClick r:id="rId5" tooltip="Protocollo"/>
              </a:rPr>
              <a:t>protocollo</a:t>
            </a:r>
            <a:r>
              <a:rPr lang="it-IT" dirty="0"/>
              <a:t>, di codice o procedura).</a:t>
            </a:r>
          </a:p>
        </p:txBody>
      </p:sp>
    </p:spTree>
    <p:extLst>
      <p:ext uri="{BB962C8B-B14F-4D97-AF65-F5344CB8AC3E}">
        <p14:creationId xmlns:p14="http://schemas.microsoft.com/office/powerpoint/2010/main" val="2601640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Perché avere delle linee guida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CBB49E-D5B2-4232-841E-B76C7EEC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Standardizzazione delle procedure diagnostiche</a:t>
            </a:r>
          </a:p>
          <a:p>
            <a:r>
              <a:rPr lang="it-IT" dirty="0"/>
              <a:t>Standardizzazione delle procedure terapeutiche</a:t>
            </a:r>
          </a:p>
          <a:p>
            <a:r>
              <a:rPr lang="it-IT" dirty="0"/>
              <a:t>Indicazioni sulla esecuzione dell’esame</a:t>
            </a:r>
          </a:p>
          <a:p>
            <a:r>
              <a:rPr lang="it-IT" dirty="0"/>
              <a:t>Richiesta su base legale</a:t>
            </a:r>
          </a:p>
        </p:txBody>
      </p:sp>
    </p:spTree>
    <p:extLst>
      <p:ext uri="{BB962C8B-B14F-4D97-AF65-F5344CB8AC3E}">
        <p14:creationId xmlns:p14="http://schemas.microsoft.com/office/powerpoint/2010/main" val="1770588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Dove si trovano le linee guida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CBB49E-D5B2-4232-841E-B76C7EEC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Associazioni/società nazionali ed internazionali</a:t>
            </a:r>
          </a:p>
          <a:p>
            <a:r>
              <a:rPr lang="it-IT" dirty="0"/>
              <a:t>Istituto Superiore della Sanità (ISS)</a:t>
            </a:r>
          </a:p>
          <a:p>
            <a:r>
              <a:rPr lang="it-IT" dirty="0"/>
              <a:t>Ministero della Salute</a:t>
            </a:r>
          </a:p>
        </p:txBody>
      </p:sp>
    </p:spTree>
    <p:extLst>
      <p:ext uri="{BB962C8B-B14F-4D97-AF65-F5344CB8AC3E}">
        <p14:creationId xmlns:p14="http://schemas.microsoft.com/office/powerpoint/2010/main" val="2410042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Linee guida per la radiologia (o raccomandazioni procedurali)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0B066C2-E52D-4F8B-9AB1-1EEEA9CD4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5" t="13480" r="7775" b="12088"/>
          <a:stretch/>
        </p:blipFill>
        <p:spPr>
          <a:xfrm>
            <a:off x="1140487" y="1768131"/>
            <a:ext cx="9385160" cy="450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74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416D15B-9E08-4947-80B8-0A2F4AF2F6BE}"/>
              </a:ext>
            </a:extLst>
          </p:cNvPr>
          <p:cNvSpPr/>
          <p:nvPr/>
        </p:nvSpPr>
        <p:spPr>
          <a:xfrm>
            <a:off x="1316333" y="2180492"/>
            <a:ext cx="3351125" cy="11907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Radiologia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164A026-E499-4A9E-AD60-F8BCBE41B4AC}"/>
              </a:ext>
            </a:extLst>
          </p:cNvPr>
          <p:cNvSpPr/>
          <p:nvPr/>
        </p:nvSpPr>
        <p:spPr>
          <a:xfrm>
            <a:off x="7209691" y="2180492"/>
            <a:ext cx="3351125" cy="11907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Medicina Nucleare</a:t>
            </a:r>
          </a:p>
        </p:txBody>
      </p:sp>
      <p:sp>
        <p:nvSpPr>
          <p:cNvPr id="6" name="Segno di addizione 5">
            <a:extLst>
              <a:ext uri="{FF2B5EF4-FFF2-40B4-BE49-F238E27FC236}">
                <a16:creationId xmlns:a16="http://schemas.microsoft.com/office/drawing/2014/main" id="{C12B7DF1-614B-4373-92D8-240483191D2C}"/>
              </a:ext>
            </a:extLst>
          </p:cNvPr>
          <p:cNvSpPr/>
          <p:nvPr/>
        </p:nvSpPr>
        <p:spPr>
          <a:xfrm>
            <a:off x="5491421" y="2391507"/>
            <a:ext cx="849086" cy="768699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214C42D-5A93-4908-A073-98C77F0B7329}"/>
              </a:ext>
            </a:extLst>
          </p:cNvPr>
          <p:cNvSpPr/>
          <p:nvPr/>
        </p:nvSpPr>
        <p:spPr>
          <a:xfrm>
            <a:off x="1316333" y="3830097"/>
            <a:ext cx="9244483" cy="11907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Diagnostica per immagini</a:t>
            </a:r>
          </a:p>
        </p:txBody>
      </p:sp>
    </p:spTree>
    <p:extLst>
      <p:ext uri="{BB962C8B-B14F-4D97-AF65-F5344CB8AC3E}">
        <p14:creationId xmlns:p14="http://schemas.microsoft.com/office/powerpoint/2010/main" val="3466972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Linee guida per la radiologia (o raccomandazioni procedurali)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250741F-BCE0-4838-9C17-B611CCC1D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" t="18975" r="3241" b="21026"/>
          <a:stretch/>
        </p:blipFill>
        <p:spPr>
          <a:xfrm>
            <a:off x="170822" y="2140298"/>
            <a:ext cx="11731451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224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Linee guida per la medicina nucleare (o raccomandazioni procedurali)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6DA8304-7207-4E8E-B203-992BB68D3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33" t="13928" r="19886" b="12060"/>
          <a:stretch/>
        </p:blipFill>
        <p:spPr>
          <a:xfrm>
            <a:off x="2492452" y="1935947"/>
            <a:ext cx="6696765" cy="45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311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Linee guida per la medicina nucleare (o raccomandazioni procedurali)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098BC89-9A5A-4E9B-B088-088A4B157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314" r="2155" b="19449"/>
          <a:stretch/>
        </p:blipFill>
        <p:spPr>
          <a:xfrm>
            <a:off x="1340258" y="2235756"/>
            <a:ext cx="9511484" cy="356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88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scrivere un referto: 1) quesito clinico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CBB49E-D5B2-4232-841E-B76C7EEC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i="1" dirty="0"/>
              <a:t>Il </a:t>
            </a:r>
            <a:r>
              <a:rPr lang="it-IT" b="1" i="1" dirty="0"/>
              <a:t>quesito clinico</a:t>
            </a:r>
            <a:r>
              <a:rPr lang="it-IT" i="1" dirty="0"/>
              <a:t> è importante </a:t>
            </a:r>
            <a:r>
              <a:rPr lang="it-IT" i="1" dirty="0" err="1"/>
              <a:t>perchè</a:t>
            </a:r>
            <a:r>
              <a:rPr lang="it-IT" i="1" dirty="0"/>
              <a:t> collega le immagini prodotte al quesito clinico.</a:t>
            </a:r>
          </a:p>
          <a:p>
            <a:r>
              <a:rPr lang="it-IT" i="1" dirty="0"/>
              <a:t>procurarsi le informazioni che gli servono interrogando o visitando personalmente il paziente, oppure studiando le cartelle cliniche che quasi sempre lo accompagnano (contatto diretto)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90550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scrivere un referto: 2) tecnica di esame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CBB49E-D5B2-4232-841E-B76C7EEC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i="1" dirty="0"/>
              <a:t>La </a:t>
            </a:r>
            <a:r>
              <a:rPr lang="it-IT" b="1" i="1" dirty="0"/>
              <a:t>tecnica di esame</a:t>
            </a:r>
            <a:r>
              <a:rPr lang="it-IT" i="1" dirty="0"/>
              <a:t>, ovviamente non troppo particolareggiata, sottolinea la piena comprensione da parte del radiologo del quesito clinico proposto; ma soprattutto permette l’esecuzione di controlli a distanza, specie per quanto riguarda esami “pesanti” come TC e RM, con una tecnica analoga. </a:t>
            </a:r>
          </a:p>
          <a:p>
            <a:r>
              <a:rPr lang="it-IT" i="1" dirty="0"/>
              <a:t>In questo modo, se gli esami vengono effettuati da altri medici della stessa struttura o di strutture diverse, possono comunque essere confrontati in modo adeguato.</a:t>
            </a:r>
          </a:p>
        </p:txBody>
      </p:sp>
    </p:spTree>
    <p:extLst>
      <p:ext uri="{BB962C8B-B14F-4D97-AF65-F5344CB8AC3E}">
        <p14:creationId xmlns:p14="http://schemas.microsoft.com/office/powerpoint/2010/main" val="12035828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scrivere un referto: 3) descrizione dei reperti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CBB49E-D5B2-4232-841E-B76C7EEC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i="1" dirty="0"/>
              <a:t>La </a:t>
            </a:r>
            <a:r>
              <a:rPr lang="it-IT" b="1" i="1" dirty="0"/>
              <a:t>descrizione dei reperti</a:t>
            </a:r>
            <a:r>
              <a:rPr lang="it-IT" i="1" dirty="0"/>
              <a:t> ha un ruolo fondamentale.</a:t>
            </a:r>
          </a:p>
        </p:txBody>
      </p:sp>
    </p:spTree>
    <p:extLst>
      <p:ext uri="{BB962C8B-B14F-4D97-AF65-F5344CB8AC3E}">
        <p14:creationId xmlns:p14="http://schemas.microsoft.com/office/powerpoint/2010/main" val="2213480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scrivere un referto: 4) 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CBB49E-D5B2-4232-841E-B76C7EEC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i="1" dirty="0"/>
              <a:t>Conclusioni diagnostiche</a:t>
            </a:r>
            <a:r>
              <a:rPr lang="it-IT" i="1" dirty="0"/>
              <a:t>: conclusioni chiare che dimostrino che nella stesura del referto è stato eseguito un ragionamento ben preciso che anche il clinico può ricostruire ed eventualmente condividere o contestare.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6963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96AAC-CF9C-4641-BA59-94ABD19B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scrivere un referto: 5) commenti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CBB49E-D5B2-4232-841E-B76C7EECA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i="1" dirty="0"/>
              <a:t>Il referto deve essere </a:t>
            </a:r>
            <a:r>
              <a:rPr lang="it-IT" b="1" i="1" dirty="0"/>
              <a:t>chiaro</a:t>
            </a:r>
            <a:r>
              <a:rPr lang="it-IT" i="1" dirty="0"/>
              <a:t> ed </a:t>
            </a:r>
            <a:r>
              <a:rPr lang="it-IT" b="1" i="1" dirty="0"/>
              <a:t>essenziale</a:t>
            </a:r>
            <a:r>
              <a:rPr lang="it-IT" i="1" dirty="0"/>
              <a:t>: le perifrasi descrittive troppo barocche o la mera descrizione di segni radiologici, oltre a essere difficili da leggere, non sono di grossa utilità per il clinico. </a:t>
            </a:r>
          </a:p>
          <a:p>
            <a:r>
              <a:rPr lang="it-IT" b="1" i="1" dirty="0" err="1"/>
              <a:t>conclusività</a:t>
            </a:r>
            <a:r>
              <a:rPr lang="it-IT" i="1" dirty="0"/>
              <a:t>: fornire un’ipotesi diagnostica, o al massimo un ventaglio limitato di ipotesi, e indicazioni su quali esami possono integrare il quadro diagnostico. </a:t>
            </a:r>
          </a:p>
          <a:p>
            <a:r>
              <a:rPr lang="it-IT" i="1" dirty="0"/>
              <a:t>Il referto radiologico oltre a essere comunicativo deve essere anche </a:t>
            </a:r>
            <a:r>
              <a:rPr lang="it-IT" b="1" i="1" dirty="0"/>
              <a:t>condiviso</a:t>
            </a:r>
            <a:r>
              <a:rPr lang="it-IT" i="1" dirty="0"/>
              <a:t>, altrimenti non serve a nulla.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81169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DB085F-9C14-47EE-AC8F-434FBC8CC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Report di un esame di medicina nucleare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533711A-4158-495B-88CA-00F86047A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41" t="39043" r="14885" b="13560"/>
          <a:stretch/>
        </p:blipFill>
        <p:spPr>
          <a:xfrm>
            <a:off x="1261067" y="2336241"/>
            <a:ext cx="9736853" cy="37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40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AB3CCC-E063-4F72-A21C-AEBA8358B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Esempio di report in medicina nucleare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F3549A8-ECB4-4A01-917D-40439015A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3935" y="1604561"/>
            <a:ext cx="6159639" cy="5115519"/>
          </a:xfrm>
          <a:ln w="28575">
            <a:solidFill>
              <a:schemeClr val="tx1"/>
            </a:solidFill>
          </a:ln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it-IT" b="1" dirty="0"/>
              <a:t>Quesito diagnostico: </a:t>
            </a:r>
            <a:r>
              <a:rPr lang="it-IT" dirty="0"/>
              <a:t>paziente con cancro della prostata (GS: 3+4; PSA: 6,7 </a:t>
            </a:r>
            <a:r>
              <a:rPr lang="it-IT" dirty="0" err="1"/>
              <a:t>ng</a:t>
            </a:r>
            <a:r>
              <a:rPr lang="it-IT" dirty="0"/>
              <a:t>/</a:t>
            </a:r>
            <a:r>
              <a:rPr lang="it-IT" dirty="0" err="1"/>
              <a:t>mL</a:t>
            </a:r>
            <a:r>
              <a:rPr lang="it-IT" dirty="0"/>
              <a:t>) in stadiazione </a:t>
            </a:r>
            <a:r>
              <a:rPr lang="it-IT" dirty="0" err="1"/>
              <a:t>pre</a:t>
            </a:r>
            <a:r>
              <a:rPr lang="it-IT" dirty="0"/>
              <a:t>-intervento.</a:t>
            </a:r>
          </a:p>
          <a:p>
            <a:pPr marL="0" indent="0">
              <a:buNone/>
            </a:pPr>
            <a:r>
              <a:rPr lang="it-IT" b="1" dirty="0"/>
              <a:t>Tecnica di esame: </a:t>
            </a:r>
            <a:r>
              <a:rPr lang="it-IT" dirty="0"/>
              <a:t>scansione eseguita dopo 3 ore dalla somministrazione endovena di 99mTc-difosfonati. Acquisizione </a:t>
            </a:r>
            <a:r>
              <a:rPr lang="it-IT" dirty="0" err="1"/>
              <a:t>total</a:t>
            </a:r>
            <a:r>
              <a:rPr lang="it-IT" dirty="0"/>
              <a:t>-body nella proiezione anteriore e posteriore.</a:t>
            </a:r>
          </a:p>
          <a:p>
            <a:pPr marL="0" indent="0">
              <a:buNone/>
            </a:pPr>
            <a:r>
              <a:rPr lang="it-IT" b="1" dirty="0"/>
              <a:t>Descrizione dei reperti: </a:t>
            </a:r>
            <a:r>
              <a:rPr lang="it-IT" dirty="0"/>
              <a:t>l’esame scintigrafico evidenza un modesto accumulo del tracciante in corrispondenza della porzione laterale destra di L5 ed S1. Modico gradiente in sede articolare dei gomiti, delle articolazioni delle mani e dei carpi, delle spalle e dei tarsi.</a:t>
            </a:r>
          </a:p>
          <a:p>
            <a:pPr marL="0" indent="0">
              <a:buNone/>
            </a:pPr>
            <a:r>
              <a:rPr lang="it-IT" b="1" dirty="0"/>
              <a:t>Conclusioni:</a:t>
            </a:r>
            <a:r>
              <a:rPr lang="it-IT" dirty="0"/>
              <a:t> non evidenza di malattia scheletrica metastatica. Patologia articolare benigna in sede rachidea ed articolare appendicolare.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05375DE-9F44-4D47-B50F-C5A1263E87D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1" t="16018" r="34383" b="7583"/>
          <a:stretch/>
        </p:blipFill>
        <p:spPr bwMode="auto">
          <a:xfrm>
            <a:off x="1843872" y="1604561"/>
            <a:ext cx="2798466" cy="51155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273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8E9F54-8344-4CDB-98A5-3096AB60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6246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Il ruolo clinico</a:t>
            </a:r>
          </a:p>
        </p:txBody>
      </p:sp>
    </p:spTree>
    <p:extLst>
      <p:ext uri="{BB962C8B-B14F-4D97-AF65-F5344CB8AC3E}">
        <p14:creationId xmlns:p14="http://schemas.microsoft.com/office/powerpoint/2010/main" val="24982486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12802FD7-C076-469C-9284-E16CC54D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2430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/>
              <a:t>Elaborazione delle richieste ed interpretazione dei referti radiologici. </a:t>
            </a:r>
          </a:p>
        </p:txBody>
      </p:sp>
    </p:spTree>
    <p:extLst>
      <p:ext uri="{BB962C8B-B14F-4D97-AF65-F5344CB8AC3E}">
        <p14:creationId xmlns:p14="http://schemas.microsoft.com/office/powerpoint/2010/main" val="37701196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F03A19E-1BCD-44DE-A983-BB98DA721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Elaborazione della richiesta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8E69985-094C-4F21-8522-3590A5E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Valutare tutte le richieste pervenute nel nostro servizio</a:t>
            </a:r>
          </a:p>
          <a:p>
            <a:r>
              <a:rPr lang="it-IT" dirty="0"/>
              <a:t>Considerare l’appropriatezza prescrittiva (in radiologia e medicina nucleare ci sono dei principi che devono essere seguiti essendo previsto, in alcune procedure, l’uso di radiazioni ionizzanti)</a:t>
            </a:r>
          </a:p>
          <a:p>
            <a:r>
              <a:rPr lang="it-IT" dirty="0"/>
              <a:t>Suggerire opzioni diagnostiche alternative</a:t>
            </a:r>
          </a:p>
          <a:p>
            <a:r>
              <a:rPr lang="it-IT" dirty="0"/>
              <a:t>Suggerire protocollo diagnostici specifici</a:t>
            </a:r>
          </a:p>
          <a:p>
            <a:r>
              <a:rPr lang="it-IT" dirty="0"/>
              <a:t>Definire l’urgenza dell’esame</a:t>
            </a:r>
          </a:p>
        </p:txBody>
      </p:sp>
    </p:spTree>
    <p:extLst>
      <p:ext uri="{BB962C8B-B14F-4D97-AF65-F5344CB8AC3E}">
        <p14:creationId xmlns:p14="http://schemas.microsoft.com/office/powerpoint/2010/main" val="6126256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595EDE-503F-47CA-9EAC-3C2655420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Creare una sorta di checklist 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A7F8E7F-4DF5-4A91-9601-71AF0400A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it-IT" dirty="0"/>
              <a:t>Esame appropriato? 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Opzioni diagnostiche alternative ?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Ci sono protocolli diagnostici specifici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Quanto è urgente l’esame?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2035A0C-8A73-43F1-A7E8-AE4B52CF4711}"/>
              </a:ext>
            </a:extLst>
          </p:cNvPr>
          <p:cNvSpPr/>
          <p:nvPr/>
        </p:nvSpPr>
        <p:spPr>
          <a:xfrm>
            <a:off x="4973934" y="1914211"/>
            <a:ext cx="808893" cy="50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9794928-6EC6-49D0-88A3-D0B33E5CA22E}"/>
              </a:ext>
            </a:extLst>
          </p:cNvPr>
          <p:cNvSpPr/>
          <p:nvPr/>
        </p:nvSpPr>
        <p:spPr>
          <a:xfrm>
            <a:off x="7773237" y="1938093"/>
            <a:ext cx="808893" cy="50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C538F10-EA1F-4579-810D-836F8403DEBA}"/>
              </a:ext>
            </a:extLst>
          </p:cNvPr>
          <p:cNvSpPr/>
          <p:nvPr/>
        </p:nvSpPr>
        <p:spPr>
          <a:xfrm>
            <a:off x="6565760" y="1938093"/>
            <a:ext cx="808893" cy="50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F70986E-06E5-4CAD-B562-511FEA3156C5}"/>
              </a:ext>
            </a:extLst>
          </p:cNvPr>
          <p:cNvSpPr/>
          <p:nvPr/>
        </p:nvSpPr>
        <p:spPr>
          <a:xfrm>
            <a:off x="7773237" y="2817228"/>
            <a:ext cx="808893" cy="50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NO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529176C-34F5-4E02-8C47-FA20D5741260}"/>
              </a:ext>
            </a:extLst>
          </p:cNvPr>
          <p:cNvSpPr/>
          <p:nvPr/>
        </p:nvSpPr>
        <p:spPr>
          <a:xfrm>
            <a:off x="6565760" y="2817228"/>
            <a:ext cx="808893" cy="50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E86673F-5A82-45F1-AF4E-12B5FA347B78}"/>
              </a:ext>
            </a:extLst>
          </p:cNvPr>
          <p:cNvSpPr/>
          <p:nvPr/>
        </p:nvSpPr>
        <p:spPr>
          <a:xfrm>
            <a:off x="8792309" y="2817228"/>
            <a:ext cx="2924070" cy="50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Quali?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F94298F-236E-464B-8D32-FBFD3C45418A}"/>
              </a:ext>
            </a:extLst>
          </p:cNvPr>
          <p:cNvSpPr/>
          <p:nvPr/>
        </p:nvSpPr>
        <p:spPr>
          <a:xfrm>
            <a:off x="7773237" y="3808831"/>
            <a:ext cx="808893" cy="50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3CDE79F-2A48-4135-ABA1-66CA0FB7CF78}"/>
              </a:ext>
            </a:extLst>
          </p:cNvPr>
          <p:cNvSpPr/>
          <p:nvPr/>
        </p:nvSpPr>
        <p:spPr>
          <a:xfrm>
            <a:off x="6565760" y="3808831"/>
            <a:ext cx="808893" cy="50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A65969F-CB4D-4B40-9133-F35C0C3F2B2B}"/>
              </a:ext>
            </a:extLst>
          </p:cNvPr>
          <p:cNvSpPr/>
          <p:nvPr/>
        </p:nvSpPr>
        <p:spPr>
          <a:xfrm>
            <a:off x="8792309" y="3808831"/>
            <a:ext cx="2924070" cy="50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Quali?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F07B65AD-C263-420C-AD10-6A76BF11C5A6}"/>
              </a:ext>
            </a:extLst>
          </p:cNvPr>
          <p:cNvSpPr/>
          <p:nvPr/>
        </p:nvSpPr>
        <p:spPr>
          <a:xfrm>
            <a:off x="5691553" y="4870607"/>
            <a:ext cx="1367414" cy="50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Entro 10 gg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7C32A6D-B097-4D79-A302-3D98E5844E65}"/>
              </a:ext>
            </a:extLst>
          </p:cNvPr>
          <p:cNvSpPr/>
          <p:nvPr/>
        </p:nvSpPr>
        <p:spPr>
          <a:xfrm>
            <a:off x="7214716" y="4870607"/>
            <a:ext cx="1367414" cy="50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Entro 20 gg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AA5AC0E6-1654-4BA9-BF7E-47D1D0006019}"/>
              </a:ext>
            </a:extLst>
          </p:cNvPr>
          <p:cNvSpPr/>
          <p:nvPr/>
        </p:nvSpPr>
        <p:spPr>
          <a:xfrm>
            <a:off x="8737879" y="4870607"/>
            <a:ext cx="1367414" cy="502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Entro 30 gg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1E86364-49E8-4101-8642-75D2F874E3B2}"/>
              </a:ext>
            </a:extLst>
          </p:cNvPr>
          <p:cNvSpPr/>
          <p:nvPr/>
        </p:nvSpPr>
        <p:spPr>
          <a:xfrm>
            <a:off x="10261042" y="4853607"/>
            <a:ext cx="1367414" cy="536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Oltre 60 gg</a:t>
            </a:r>
          </a:p>
        </p:txBody>
      </p:sp>
    </p:spTree>
    <p:extLst>
      <p:ext uri="{BB962C8B-B14F-4D97-AF65-F5344CB8AC3E}">
        <p14:creationId xmlns:p14="http://schemas.microsoft.com/office/powerpoint/2010/main" val="2665074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62FE65-CA0D-450F-9396-720F743D1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Interpretazione delle immagini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ABA34E-07F1-4FF6-BE5A-61E760FAF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Conoscenza della anatomia radiologica (in caso di imaging radiologico)</a:t>
            </a:r>
          </a:p>
          <a:p>
            <a:r>
              <a:rPr lang="it-IT" dirty="0"/>
              <a:t>Conoscenza della normale </a:t>
            </a:r>
            <a:r>
              <a:rPr lang="it-IT" dirty="0" err="1"/>
              <a:t>biodistribuzione</a:t>
            </a:r>
            <a:r>
              <a:rPr lang="it-IT" dirty="0"/>
              <a:t> (in caso della medicina nucleare)</a:t>
            </a:r>
          </a:p>
          <a:p>
            <a:r>
              <a:rPr lang="it-IT" dirty="0"/>
              <a:t>Conoscenza della fisiologia e fisiopatologia</a:t>
            </a:r>
          </a:p>
        </p:txBody>
      </p:sp>
    </p:spTree>
    <p:extLst>
      <p:ext uri="{BB962C8B-B14F-4D97-AF65-F5344CB8AC3E}">
        <p14:creationId xmlns:p14="http://schemas.microsoft.com/office/powerpoint/2010/main" val="1276381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096C5E-5D3D-4ED2-95C8-C9D47433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ruolo clinico (diagnostica per immagini)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783275-6B50-4A1F-970B-70B5EFEE1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Quesito clinico </a:t>
            </a:r>
          </a:p>
          <a:p>
            <a:r>
              <a:rPr lang="it-IT" dirty="0"/>
              <a:t>Discussione con lo specialista e con altri specialisti per la indicazione clinica corretta</a:t>
            </a:r>
          </a:p>
          <a:p>
            <a:r>
              <a:rPr lang="it-IT" dirty="0"/>
              <a:t>Indicazioni all’esame (eventuali controindicazioni)</a:t>
            </a:r>
          </a:p>
          <a:p>
            <a:r>
              <a:rPr lang="it-IT" dirty="0"/>
              <a:t>Valutazione generale dello stato del paziente</a:t>
            </a:r>
          </a:p>
          <a:p>
            <a:r>
              <a:rPr lang="it-IT" dirty="0"/>
              <a:t>Logistica della esecuzione dell’esame (ambiente, trasporti, distanza, altro)</a:t>
            </a:r>
          </a:p>
        </p:txBody>
      </p:sp>
    </p:spTree>
    <p:extLst>
      <p:ext uri="{BB962C8B-B14F-4D97-AF65-F5344CB8AC3E}">
        <p14:creationId xmlns:p14="http://schemas.microsoft.com/office/powerpoint/2010/main" val="3573375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096C5E-5D3D-4ED2-95C8-C9D47433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ruolo clinico (terapia medico nucleare)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783275-6B50-4A1F-970B-70B5EFEE1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Quesito clinico </a:t>
            </a:r>
          </a:p>
          <a:p>
            <a:r>
              <a:rPr lang="it-IT" dirty="0"/>
              <a:t>Discussione con lo specialista e con altri specialisti per la indicazione clinica corretta</a:t>
            </a:r>
          </a:p>
          <a:p>
            <a:r>
              <a:rPr lang="it-IT" dirty="0"/>
              <a:t>Eventuali controindicazioni alla somministrazione della terapia</a:t>
            </a:r>
          </a:p>
          <a:p>
            <a:r>
              <a:rPr lang="it-IT" dirty="0"/>
              <a:t>Valutazione generale dello stato del paziente</a:t>
            </a:r>
          </a:p>
          <a:p>
            <a:r>
              <a:rPr lang="it-IT" dirty="0"/>
              <a:t>Logistica della esecuzione dell’esame (ambiente)</a:t>
            </a:r>
          </a:p>
          <a:p>
            <a:r>
              <a:rPr lang="it-IT" dirty="0"/>
              <a:t>Valutazione clinica in corso di follow-up</a:t>
            </a:r>
          </a:p>
        </p:txBody>
      </p:sp>
    </p:spTree>
    <p:extLst>
      <p:ext uri="{BB962C8B-B14F-4D97-AF65-F5344CB8AC3E}">
        <p14:creationId xmlns:p14="http://schemas.microsoft.com/office/powerpoint/2010/main" val="1396742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096C5E-5D3D-4ED2-95C8-C9D47433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ruolo clinico (radioterapia)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783275-6B50-4A1F-970B-70B5EFEE1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Quesito clinico </a:t>
            </a:r>
          </a:p>
          <a:p>
            <a:r>
              <a:rPr lang="it-IT" dirty="0"/>
              <a:t>Discussione con lo specialista e con altri specialisti per la indicazione clinica corretta</a:t>
            </a:r>
          </a:p>
          <a:p>
            <a:r>
              <a:rPr lang="it-IT" dirty="0"/>
              <a:t>Valutazione generale dello stato del paziente</a:t>
            </a:r>
          </a:p>
          <a:p>
            <a:r>
              <a:rPr lang="it-IT" dirty="0"/>
              <a:t>Logistica della esecuzione dell’esame (ambiente, trasporti, distanza, altro)</a:t>
            </a:r>
          </a:p>
          <a:p>
            <a:r>
              <a:rPr lang="it-IT" dirty="0"/>
              <a:t>Tipologia di trattamento da adottare </a:t>
            </a:r>
          </a:p>
        </p:txBody>
      </p:sp>
    </p:spTree>
    <p:extLst>
      <p:ext uri="{BB962C8B-B14F-4D97-AF65-F5344CB8AC3E}">
        <p14:creationId xmlns:p14="http://schemas.microsoft.com/office/powerpoint/2010/main" val="2548183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8E9F54-8344-4CDB-98A5-3096AB60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6246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Appropriatezza</a:t>
            </a:r>
          </a:p>
        </p:txBody>
      </p:sp>
    </p:spTree>
    <p:extLst>
      <p:ext uri="{BB962C8B-B14F-4D97-AF65-F5344CB8AC3E}">
        <p14:creationId xmlns:p14="http://schemas.microsoft.com/office/powerpoint/2010/main" val="42666980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1455</Words>
  <Application>Microsoft Office PowerPoint</Application>
  <PresentationFormat>Widescreen</PresentationFormat>
  <Paragraphs>180</Paragraphs>
  <Slides>53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Tema di Office</vt:lpstr>
      <vt:lpstr>Corso opzionale  Diagnostica per immagini</vt:lpstr>
      <vt:lpstr>IL MEDICO E L’IMAGING </vt:lpstr>
      <vt:lpstr>Quale è l’imaging che abbiamo a disposizione</vt:lpstr>
      <vt:lpstr>Presentazione standard di PowerPoint</vt:lpstr>
      <vt:lpstr>Il ruolo clinico</vt:lpstr>
      <vt:lpstr>Il ruolo clinico (diagnostica per immagini)</vt:lpstr>
      <vt:lpstr>Il ruolo clinico (terapia medico nucleare)</vt:lpstr>
      <vt:lpstr>Il ruolo clinico (radioterapia)</vt:lpstr>
      <vt:lpstr>Appropriatezza</vt:lpstr>
      <vt:lpstr>1^ definizione di appropriatezza</vt:lpstr>
      <vt:lpstr>Questa definizione di appropriatezza prevede tre diversi campi di applicazione.</vt:lpstr>
      <vt:lpstr>2^ DEFINIZIONE DI APPROPRIATEZZA</vt:lpstr>
      <vt:lpstr>DEFINIZIONE ATTUALE DI APPROPRIATEZZA </vt:lpstr>
      <vt:lpstr>Definizione di appropriatezza in diagnostica per immagini</vt:lpstr>
      <vt:lpstr>Presentazione standard di PowerPoint</vt:lpstr>
      <vt:lpstr>Economicità</vt:lpstr>
      <vt:lpstr>Ecomicità</vt:lpstr>
      <vt:lpstr>EFFICACIA</vt:lpstr>
      <vt:lpstr>EFFICIENZA</vt:lpstr>
      <vt:lpstr>Definizione di appropriatezza in diagnostica per immagini</vt:lpstr>
      <vt:lpstr>Performance delle procedure di diagnostica per immagini</vt:lpstr>
      <vt:lpstr>Cosa è la perfomance</vt:lpstr>
      <vt:lpstr>Come si misura?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Linee guida</vt:lpstr>
      <vt:lpstr>Cosa sono le linee guida? -1</vt:lpstr>
      <vt:lpstr>Cosa sono le linee guida? -2</vt:lpstr>
      <vt:lpstr>Perché avere delle linee guida</vt:lpstr>
      <vt:lpstr>Dove si trovano le linee guida</vt:lpstr>
      <vt:lpstr>Linee guida per la radiologia (o raccomandazioni procedurali)</vt:lpstr>
      <vt:lpstr>Linee guida per la radiologia (o raccomandazioni procedurali)</vt:lpstr>
      <vt:lpstr>Linee guida per la medicina nucleare (o raccomandazioni procedurali)</vt:lpstr>
      <vt:lpstr>Linee guida per la medicina nucleare (o raccomandazioni procedurali)</vt:lpstr>
      <vt:lpstr>Come scrivere un referto: 1) quesito clinico</vt:lpstr>
      <vt:lpstr>Come scrivere un referto: 2) tecnica di esame</vt:lpstr>
      <vt:lpstr>Come scrivere un referto: 3) descrizione dei reperti</vt:lpstr>
      <vt:lpstr>Come scrivere un referto: 4) conclusioni</vt:lpstr>
      <vt:lpstr>Come scrivere un referto: 5) commenti</vt:lpstr>
      <vt:lpstr>Report di un esame di medicina nucleare</vt:lpstr>
      <vt:lpstr>Esempio di report in medicina nucleare</vt:lpstr>
      <vt:lpstr>Elaborazione delle richieste ed interpretazione dei referti radiologici. </vt:lpstr>
      <vt:lpstr>Elaborazione della richiesta</vt:lpstr>
      <vt:lpstr>Creare una sorta di checklist </vt:lpstr>
      <vt:lpstr>Interpretazione delle immagini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opzionale  Diagnostica per immagini</dc:title>
  <dc:creator>Laura Evangelista</dc:creator>
  <cp:lastModifiedBy>Laura Evangelista</cp:lastModifiedBy>
  <cp:revision>104</cp:revision>
  <dcterms:created xsi:type="dcterms:W3CDTF">2019-11-06T05:29:25Z</dcterms:created>
  <dcterms:modified xsi:type="dcterms:W3CDTF">2019-11-06T14:49:27Z</dcterms:modified>
</cp:coreProperties>
</file>