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2" r:id="rId2"/>
  </p:sldMasterIdLst>
  <p:notesMasterIdLst>
    <p:notesMasterId r:id="rId47"/>
  </p:notesMasterIdLst>
  <p:sldIdLst>
    <p:sldId id="290" r:id="rId3"/>
    <p:sldId id="291" r:id="rId4"/>
    <p:sldId id="292" r:id="rId5"/>
    <p:sldId id="293" r:id="rId6"/>
    <p:sldId id="294" r:id="rId7"/>
    <p:sldId id="295" r:id="rId8"/>
    <p:sldId id="296" r:id="rId9"/>
    <p:sldId id="297" r:id="rId10"/>
    <p:sldId id="298" r:id="rId11"/>
    <p:sldId id="299" r:id="rId12"/>
    <p:sldId id="346" r:id="rId13"/>
    <p:sldId id="309" r:id="rId14"/>
    <p:sldId id="267" r:id="rId15"/>
    <p:sldId id="268" r:id="rId16"/>
    <p:sldId id="335" r:id="rId17"/>
    <p:sldId id="339" r:id="rId18"/>
    <p:sldId id="266" r:id="rId19"/>
    <p:sldId id="350" r:id="rId20"/>
    <p:sldId id="336" r:id="rId21"/>
    <p:sldId id="341" r:id="rId22"/>
    <p:sldId id="349" r:id="rId23"/>
    <p:sldId id="348" r:id="rId24"/>
    <p:sldId id="351" r:id="rId25"/>
    <p:sldId id="271" r:id="rId26"/>
    <p:sldId id="337" r:id="rId27"/>
    <p:sldId id="344" r:id="rId28"/>
    <p:sldId id="319" r:id="rId29"/>
    <p:sldId id="322" r:id="rId30"/>
    <p:sldId id="320" r:id="rId31"/>
    <p:sldId id="310" r:id="rId32"/>
    <p:sldId id="272" r:id="rId33"/>
    <p:sldId id="313" r:id="rId34"/>
    <p:sldId id="274" r:id="rId35"/>
    <p:sldId id="285" r:id="rId36"/>
    <p:sldId id="276" r:id="rId37"/>
    <p:sldId id="354" r:id="rId38"/>
    <p:sldId id="314" r:id="rId39"/>
    <p:sldId id="318" r:id="rId40"/>
    <p:sldId id="281" r:id="rId41"/>
    <p:sldId id="353" r:id="rId42"/>
    <p:sldId id="287" r:id="rId43"/>
    <p:sldId id="316" r:id="rId44"/>
    <p:sldId id="317" r:id="rId45"/>
    <p:sldId id="355" r:id="rId46"/>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FFF5C"/>
    <a:srgbClr val="5CE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DBD06E-8767-06A7-7DC8-AD483A20C241}" v="7" dt="2024-04-08T07:23:30.9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120"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690C93-90EB-4F5F-883A-4BA213E3D971}" type="doc">
      <dgm:prSet loTypeId="urn:microsoft.com/office/officeart/2005/8/layout/chart3" loCatId="relationship" qsTypeId="urn:microsoft.com/office/officeart/2005/8/quickstyle/simple1" qsCatId="simple" csTypeId="urn:microsoft.com/office/officeart/2005/8/colors/colorful2" csCatId="colorful" phldr="1"/>
      <dgm:spPr/>
    </dgm:pt>
    <dgm:pt modelId="{7C2135B6-6859-481F-B8CC-52DD9AC0DFC4}">
      <dgm:prSet phldrT="[Testo]"/>
      <dgm:spPr/>
      <dgm:t>
        <a:bodyPr/>
        <a:lstStyle/>
        <a:p>
          <a:r>
            <a:rPr lang="it-IT"/>
            <a:t>¼</a:t>
          </a:r>
        </a:p>
        <a:p>
          <a:r>
            <a:rPr lang="it-IT"/>
            <a:t>0,25</a:t>
          </a:r>
        </a:p>
      </dgm:t>
    </dgm:pt>
    <dgm:pt modelId="{2EB9C939-99CC-4C92-9C27-CF8E74B4389E}" type="parTrans" cxnId="{A50BCAB9-A56A-4D58-86A2-DC0A043F7C75}">
      <dgm:prSet/>
      <dgm:spPr/>
      <dgm:t>
        <a:bodyPr/>
        <a:lstStyle/>
        <a:p>
          <a:endParaRPr lang="it-IT"/>
        </a:p>
      </dgm:t>
    </dgm:pt>
    <dgm:pt modelId="{240E9320-23D0-4F1E-BB85-04AC3D2B3993}" type="sibTrans" cxnId="{A50BCAB9-A56A-4D58-86A2-DC0A043F7C75}">
      <dgm:prSet/>
      <dgm:spPr/>
      <dgm:t>
        <a:bodyPr/>
        <a:lstStyle/>
        <a:p>
          <a:endParaRPr lang="it-IT"/>
        </a:p>
      </dgm:t>
    </dgm:pt>
    <dgm:pt modelId="{1437FA3D-59DB-4BE5-B3EC-0A95B91F3738}">
      <dgm:prSet phldrT="[Testo]"/>
      <dgm:spPr/>
      <dgm:t>
        <a:bodyPr/>
        <a:lstStyle/>
        <a:p>
          <a:r>
            <a:rPr lang="it-IT"/>
            <a:t>¼</a:t>
          </a:r>
        </a:p>
        <a:p>
          <a:r>
            <a:rPr lang="it-IT"/>
            <a:t>0,25</a:t>
          </a:r>
        </a:p>
      </dgm:t>
    </dgm:pt>
    <dgm:pt modelId="{DE622FCC-CF9A-4B36-BC15-4729C1D7896F}" type="parTrans" cxnId="{8AFF08B1-8B45-4906-8F29-62D772964B51}">
      <dgm:prSet/>
      <dgm:spPr/>
      <dgm:t>
        <a:bodyPr/>
        <a:lstStyle/>
        <a:p>
          <a:endParaRPr lang="it-IT"/>
        </a:p>
      </dgm:t>
    </dgm:pt>
    <dgm:pt modelId="{BDB730C7-12ED-48F2-946C-67AAE8E8E519}" type="sibTrans" cxnId="{8AFF08B1-8B45-4906-8F29-62D772964B51}">
      <dgm:prSet/>
      <dgm:spPr/>
      <dgm:t>
        <a:bodyPr/>
        <a:lstStyle/>
        <a:p>
          <a:endParaRPr lang="it-IT"/>
        </a:p>
      </dgm:t>
    </dgm:pt>
    <dgm:pt modelId="{2867A6F6-59E1-4442-8F07-4CCE591F727C}">
      <dgm:prSet phldrT="[Testo]"/>
      <dgm:spPr/>
      <dgm:t>
        <a:bodyPr/>
        <a:lstStyle/>
        <a:p>
          <a:r>
            <a:rPr lang="it-IT"/>
            <a:t>¼</a:t>
          </a:r>
        </a:p>
        <a:p>
          <a:r>
            <a:rPr lang="it-IT"/>
            <a:t>0,25</a:t>
          </a:r>
        </a:p>
      </dgm:t>
    </dgm:pt>
    <dgm:pt modelId="{7164A98C-76D1-47A2-A075-590D6605FCA2}" type="parTrans" cxnId="{838C031B-C3FE-49B0-BB0C-771D8D70D46C}">
      <dgm:prSet/>
      <dgm:spPr/>
      <dgm:t>
        <a:bodyPr/>
        <a:lstStyle/>
        <a:p>
          <a:endParaRPr lang="it-IT"/>
        </a:p>
      </dgm:t>
    </dgm:pt>
    <dgm:pt modelId="{528B23FF-BB8A-41DB-8D6F-5C7656088890}" type="sibTrans" cxnId="{838C031B-C3FE-49B0-BB0C-771D8D70D46C}">
      <dgm:prSet/>
      <dgm:spPr/>
      <dgm:t>
        <a:bodyPr/>
        <a:lstStyle/>
        <a:p>
          <a:endParaRPr lang="it-IT"/>
        </a:p>
      </dgm:t>
    </dgm:pt>
    <dgm:pt modelId="{021BC57C-8549-4345-9762-61BF1C708951}">
      <dgm:prSet/>
      <dgm:spPr/>
      <dgm:t>
        <a:bodyPr/>
        <a:lstStyle/>
        <a:p>
          <a:r>
            <a:rPr lang="it-IT"/>
            <a:t>¼</a:t>
          </a:r>
        </a:p>
        <a:p>
          <a:r>
            <a:rPr lang="it-IT"/>
            <a:t>0,25</a:t>
          </a:r>
        </a:p>
      </dgm:t>
    </dgm:pt>
    <dgm:pt modelId="{D69DAB34-5C76-4DE9-8CB7-8E3941DF154A}" type="parTrans" cxnId="{E67F23FE-4980-40A8-9A60-8AF89FACC460}">
      <dgm:prSet/>
      <dgm:spPr/>
      <dgm:t>
        <a:bodyPr/>
        <a:lstStyle/>
        <a:p>
          <a:endParaRPr lang="it-IT"/>
        </a:p>
      </dgm:t>
    </dgm:pt>
    <dgm:pt modelId="{EF3F24A1-2F49-4356-93E1-AED61620D216}" type="sibTrans" cxnId="{E67F23FE-4980-40A8-9A60-8AF89FACC460}">
      <dgm:prSet/>
      <dgm:spPr/>
      <dgm:t>
        <a:bodyPr/>
        <a:lstStyle/>
        <a:p>
          <a:endParaRPr lang="it-IT"/>
        </a:p>
      </dgm:t>
    </dgm:pt>
    <dgm:pt modelId="{8C079CF7-72CB-4F1C-9D47-7A11B908D277}" type="pres">
      <dgm:prSet presAssocID="{11690C93-90EB-4F5F-883A-4BA213E3D971}" presName="compositeShape" presStyleCnt="0">
        <dgm:presLayoutVars>
          <dgm:chMax val="7"/>
          <dgm:dir/>
          <dgm:resizeHandles val="exact"/>
        </dgm:presLayoutVars>
      </dgm:prSet>
      <dgm:spPr/>
    </dgm:pt>
    <dgm:pt modelId="{7AE6109E-98FA-41B5-B797-B3EE73339D57}" type="pres">
      <dgm:prSet presAssocID="{11690C93-90EB-4F5F-883A-4BA213E3D971}" presName="wedge1" presStyleLbl="node1" presStyleIdx="0" presStyleCnt="4"/>
      <dgm:spPr/>
    </dgm:pt>
    <dgm:pt modelId="{BBBA4216-DDF6-4FA1-BA0B-2E49E38095D3}" type="pres">
      <dgm:prSet presAssocID="{11690C93-90EB-4F5F-883A-4BA213E3D971}" presName="wedge1Tx" presStyleLbl="node1" presStyleIdx="0" presStyleCnt="4">
        <dgm:presLayoutVars>
          <dgm:chMax val="0"/>
          <dgm:chPref val="0"/>
          <dgm:bulletEnabled val="1"/>
        </dgm:presLayoutVars>
      </dgm:prSet>
      <dgm:spPr/>
    </dgm:pt>
    <dgm:pt modelId="{4B8AA9F3-4CD2-4351-8626-1189417947FF}" type="pres">
      <dgm:prSet presAssocID="{11690C93-90EB-4F5F-883A-4BA213E3D971}" presName="wedge2" presStyleLbl="node1" presStyleIdx="1" presStyleCnt="4" custScaleX="100246" custScaleY="96784"/>
      <dgm:spPr/>
    </dgm:pt>
    <dgm:pt modelId="{C769EF62-E1D4-4F8D-94FA-E0380DC72C67}" type="pres">
      <dgm:prSet presAssocID="{11690C93-90EB-4F5F-883A-4BA213E3D971}" presName="wedge2Tx" presStyleLbl="node1" presStyleIdx="1" presStyleCnt="4">
        <dgm:presLayoutVars>
          <dgm:chMax val="0"/>
          <dgm:chPref val="0"/>
          <dgm:bulletEnabled val="1"/>
        </dgm:presLayoutVars>
      </dgm:prSet>
      <dgm:spPr/>
    </dgm:pt>
    <dgm:pt modelId="{C78ABA87-E8CF-40A2-ACC4-50779A8EFFF5}" type="pres">
      <dgm:prSet presAssocID="{11690C93-90EB-4F5F-883A-4BA213E3D971}" presName="wedge3" presStyleLbl="node1" presStyleIdx="2" presStyleCnt="4"/>
      <dgm:spPr/>
    </dgm:pt>
    <dgm:pt modelId="{2903ACB7-0523-45FC-8561-0B6DB8F28DB9}" type="pres">
      <dgm:prSet presAssocID="{11690C93-90EB-4F5F-883A-4BA213E3D971}" presName="wedge3Tx" presStyleLbl="node1" presStyleIdx="2" presStyleCnt="4">
        <dgm:presLayoutVars>
          <dgm:chMax val="0"/>
          <dgm:chPref val="0"/>
          <dgm:bulletEnabled val="1"/>
        </dgm:presLayoutVars>
      </dgm:prSet>
      <dgm:spPr/>
    </dgm:pt>
    <dgm:pt modelId="{309E165D-E6AB-4B59-B21E-D199DFC3508D}" type="pres">
      <dgm:prSet presAssocID="{11690C93-90EB-4F5F-883A-4BA213E3D971}" presName="wedge4" presStyleLbl="node1" presStyleIdx="3" presStyleCnt="4"/>
      <dgm:spPr/>
    </dgm:pt>
    <dgm:pt modelId="{093067CC-6CE2-46B0-A5E7-0CF1918C74C5}" type="pres">
      <dgm:prSet presAssocID="{11690C93-90EB-4F5F-883A-4BA213E3D971}" presName="wedge4Tx" presStyleLbl="node1" presStyleIdx="3" presStyleCnt="4">
        <dgm:presLayoutVars>
          <dgm:chMax val="0"/>
          <dgm:chPref val="0"/>
          <dgm:bulletEnabled val="1"/>
        </dgm:presLayoutVars>
      </dgm:prSet>
      <dgm:spPr/>
    </dgm:pt>
  </dgm:ptLst>
  <dgm:cxnLst>
    <dgm:cxn modelId="{AF35A018-98E7-4A23-9FB5-02152F9215C2}" type="presOf" srcId="{2867A6F6-59E1-4442-8F07-4CCE591F727C}" destId="{093067CC-6CE2-46B0-A5E7-0CF1918C74C5}" srcOrd="1" destOrd="0" presId="urn:microsoft.com/office/officeart/2005/8/layout/chart3"/>
    <dgm:cxn modelId="{838C031B-C3FE-49B0-BB0C-771D8D70D46C}" srcId="{11690C93-90EB-4F5F-883A-4BA213E3D971}" destId="{2867A6F6-59E1-4442-8F07-4CCE591F727C}" srcOrd="3" destOrd="0" parTransId="{7164A98C-76D1-47A2-A075-590D6605FCA2}" sibTransId="{528B23FF-BB8A-41DB-8D6F-5C7656088890}"/>
    <dgm:cxn modelId="{681A3D23-97BD-4C30-90E1-3C269BA5B661}" type="presOf" srcId="{021BC57C-8549-4345-9762-61BF1C708951}" destId="{C769EF62-E1D4-4F8D-94FA-E0380DC72C67}" srcOrd="1" destOrd="0" presId="urn:microsoft.com/office/officeart/2005/8/layout/chart3"/>
    <dgm:cxn modelId="{0A09CE56-F64A-4D56-AF1D-F0FECC145789}" type="presOf" srcId="{7C2135B6-6859-481F-B8CC-52DD9AC0DFC4}" destId="{BBBA4216-DDF6-4FA1-BA0B-2E49E38095D3}" srcOrd="1" destOrd="0" presId="urn:microsoft.com/office/officeart/2005/8/layout/chart3"/>
    <dgm:cxn modelId="{D719DC84-7964-4295-A0CA-82DBA700618A}" type="presOf" srcId="{11690C93-90EB-4F5F-883A-4BA213E3D971}" destId="{8C079CF7-72CB-4F1C-9D47-7A11B908D277}" srcOrd="0" destOrd="0" presId="urn:microsoft.com/office/officeart/2005/8/layout/chart3"/>
    <dgm:cxn modelId="{16969587-F1D7-48F2-9A9A-92137B1E1BDC}" type="presOf" srcId="{021BC57C-8549-4345-9762-61BF1C708951}" destId="{4B8AA9F3-4CD2-4351-8626-1189417947FF}" srcOrd="0" destOrd="0" presId="urn:microsoft.com/office/officeart/2005/8/layout/chart3"/>
    <dgm:cxn modelId="{FD688698-564C-44F9-944A-0EB2B248D46C}" type="presOf" srcId="{2867A6F6-59E1-4442-8F07-4CCE591F727C}" destId="{309E165D-E6AB-4B59-B21E-D199DFC3508D}" srcOrd="0" destOrd="0" presId="urn:microsoft.com/office/officeart/2005/8/layout/chart3"/>
    <dgm:cxn modelId="{73E3BB9D-B04A-49FA-BB2F-E47343DB56F5}" type="presOf" srcId="{1437FA3D-59DB-4BE5-B3EC-0A95B91F3738}" destId="{2903ACB7-0523-45FC-8561-0B6DB8F28DB9}" srcOrd="1" destOrd="0" presId="urn:microsoft.com/office/officeart/2005/8/layout/chart3"/>
    <dgm:cxn modelId="{4D3DC09E-F37A-432F-89A4-9C982B3F38FA}" type="presOf" srcId="{7C2135B6-6859-481F-B8CC-52DD9AC0DFC4}" destId="{7AE6109E-98FA-41B5-B797-B3EE73339D57}" srcOrd="0" destOrd="0" presId="urn:microsoft.com/office/officeart/2005/8/layout/chart3"/>
    <dgm:cxn modelId="{2209C9A0-2851-4711-A79C-85D1A8AA48B3}" type="presOf" srcId="{1437FA3D-59DB-4BE5-B3EC-0A95B91F3738}" destId="{C78ABA87-E8CF-40A2-ACC4-50779A8EFFF5}" srcOrd="0" destOrd="0" presId="urn:microsoft.com/office/officeart/2005/8/layout/chart3"/>
    <dgm:cxn modelId="{8AFF08B1-8B45-4906-8F29-62D772964B51}" srcId="{11690C93-90EB-4F5F-883A-4BA213E3D971}" destId="{1437FA3D-59DB-4BE5-B3EC-0A95B91F3738}" srcOrd="2" destOrd="0" parTransId="{DE622FCC-CF9A-4B36-BC15-4729C1D7896F}" sibTransId="{BDB730C7-12ED-48F2-946C-67AAE8E8E519}"/>
    <dgm:cxn modelId="{A50BCAB9-A56A-4D58-86A2-DC0A043F7C75}" srcId="{11690C93-90EB-4F5F-883A-4BA213E3D971}" destId="{7C2135B6-6859-481F-B8CC-52DD9AC0DFC4}" srcOrd="0" destOrd="0" parTransId="{2EB9C939-99CC-4C92-9C27-CF8E74B4389E}" sibTransId="{240E9320-23D0-4F1E-BB85-04AC3D2B3993}"/>
    <dgm:cxn modelId="{E67F23FE-4980-40A8-9A60-8AF89FACC460}" srcId="{11690C93-90EB-4F5F-883A-4BA213E3D971}" destId="{021BC57C-8549-4345-9762-61BF1C708951}" srcOrd="1" destOrd="0" parTransId="{D69DAB34-5C76-4DE9-8CB7-8E3941DF154A}" sibTransId="{EF3F24A1-2F49-4356-93E1-AED61620D216}"/>
    <dgm:cxn modelId="{064060A3-8BFD-4CCC-927B-1256057A9808}" type="presParOf" srcId="{8C079CF7-72CB-4F1C-9D47-7A11B908D277}" destId="{7AE6109E-98FA-41B5-B797-B3EE73339D57}" srcOrd="0" destOrd="0" presId="urn:microsoft.com/office/officeart/2005/8/layout/chart3"/>
    <dgm:cxn modelId="{47BC0640-B7EE-44D9-9C76-DEE6F2F2AADC}" type="presParOf" srcId="{8C079CF7-72CB-4F1C-9D47-7A11B908D277}" destId="{BBBA4216-DDF6-4FA1-BA0B-2E49E38095D3}" srcOrd="1" destOrd="0" presId="urn:microsoft.com/office/officeart/2005/8/layout/chart3"/>
    <dgm:cxn modelId="{79574168-9FE0-44D5-9C1A-B17E1AB55FEE}" type="presParOf" srcId="{8C079CF7-72CB-4F1C-9D47-7A11B908D277}" destId="{4B8AA9F3-4CD2-4351-8626-1189417947FF}" srcOrd="2" destOrd="0" presId="urn:microsoft.com/office/officeart/2005/8/layout/chart3"/>
    <dgm:cxn modelId="{2AD524A0-1C27-43EE-B12A-13A615486DBC}" type="presParOf" srcId="{8C079CF7-72CB-4F1C-9D47-7A11B908D277}" destId="{C769EF62-E1D4-4F8D-94FA-E0380DC72C67}" srcOrd="3" destOrd="0" presId="urn:microsoft.com/office/officeart/2005/8/layout/chart3"/>
    <dgm:cxn modelId="{B0126E7E-0373-46A4-B7AC-BFE1DE88C14C}" type="presParOf" srcId="{8C079CF7-72CB-4F1C-9D47-7A11B908D277}" destId="{C78ABA87-E8CF-40A2-ACC4-50779A8EFFF5}" srcOrd="4" destOrd="0" presId="urn:microsoft.com/office/officeart/2005/8/layout/chart3"/>
    <dgm:cxn modelId="{A37F053E-3E9A-415B-A720-93C4E667CDA7}" type="presParOf" srcId="{8C079CF7-72CB-4F1C-9D47-7A11B908D277}" destId="{2903ACB7-0523-45FC-8561-0B6DB8F28DB9}" srcOrd="5" destOrd="0" presId="urn:microsoft.com/office/officeart/2005/8/layout/chart3"/>
    <dgm:cxn modelId="{7BE2272E-21D2-4DEB-81FB-9562A1B53C77}" type="presParOf" srcId="{8C079CF7-72CB-4F1C-9D47-7A11B908D277}" destId="{309E165D-E6AB-4B59-B21E-D199DFC3508D}" srcOrd="6" destOrd="0" presId="urn:microsoft.com/office/officeart/2005/8/layout/chart3"/>
    <dgm:cxn modelId="{AB57C028-390F-49AF-9F9D-291D1ECBC69B}" type="presParOf" srcId="{8C079CF7-72CB-4F1C-9D47-7A11B908D277}" destId="{093067CC-6CE2-46B0-A5E7-0CF1918C74C5}" srcOrd="7" destOrd="0" presId="urn:microsoft.com/office/officeart/2005/8/layout/char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6109E-98FA-41B5-B797-B3EE73339D57}">
      <dsp:nvSpPr>
        <dsp:cNvPr id="0" name=""/>
        <dsp:cNvSpPr/>
      </dsp:nvSpPr>
      <dsp:spPr>
        <a:xfrm>
          <a:off x="1389473" y="128367"/>
          <a:ext cx="1730793" cy="1730793"/>
        </a:xfrm>
        <a:prstGeom prst="pie">
          <a:avLst>
            <a:gd name="adj1" fmla="val 16200000"/>
            <a:gd name="adj2" fmla="val 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it-IT" sz="1400" kern="1200"/>
            <a:t>¼</a:t>
          </a:r>
        </a:p>
        <a:p>
          <a:pPr marL="0" lvl="0" indent="0" algn="ctr" defTabSz="622300">
            <a:lnSpc>
              <a:spcPct val="90000"/>
            </a:lnSpc>
            <a:spcBef>
              <a:spcPct val="0"/>
            </a:spcBef>
            <a:spcAft>
              <a:spcPct val="35000"/>
            </a:spcAft>
            <a:buNone/>
          </a:pPr>
          <a:r>
            <a:rPr lang="it-IT" sz="1400" kern="1200"/>
            <a:t>0,25</a:t>
          </a:r>
        </a:p>
      </dsp:txBody>
      <dsp:txXfrm>
        <a:off x="2274650" y="448564"/>
        <a:ext cx="638745" cy="515117"/>
      </dsp:txXfrm>
    </dsp:sp>
    <dsp:sp modelId="{4B8AA9F3-4CD2-4351-8626-1189417947FF}">
      <dsp:nvSpPr>
        <dsp:cNvPr id="0" name=""/>
        <dsp:cNvSpPr/>
      </dsp:nvSpPr>
      <dsp:spPr>
        <a:xfrm>
          <a:off x="1314403" y="229138"/>
          <a:ext cx="1735051" cy="1675131"/>
        </a:xfrm>
        <a:prstGeom prst="pie">
          <a:avLst>
            <a:gd name="adj1" fmla="val 0"/>
            <a:gd name="adj2" fmla="val 5400000"/>
          </a:avLst>
        </a:prstGeom>
        <a:solidFill>
          <a:schemeClr val="accent2">
            <a:hueOff val="-295898"/>
            <a:satOff val="0"/>
            <a:lumOff val="18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it-IT" sz="1400" kern="1200"/>
            <a:t>¼</a:t>
          </a:r>
        </a:p>
        <a:p>
          <a:pPr marL="0" lvl="0" indent="0" algn="ctr" defTabSz="622300">
            <a:lnSpc>
              <a:spcPct val="90000"/>
            </a:lnSpc>
            <a:spcBef>
              <a:spcPct val="0"/>
            </a:spcBef>
            <a:spcAft>
              <a:spcPct val="35000"/>
            </a:spcAft>
            <a:buNone/>
          </a:pPr>
          <a:r>
            <a:rPr lang="it-IT" sz="1400" kern="1200"/>
            <a:t>0,25</a:t>
          </a:r>
        </a:p>
      </dsp:txBody>
      <dsp:txXfrm>
        <a:off x="2212912" y="1096617"/>
        <a:ext cx="640316" cy="498551"/>
      </dsp:txXfrm>
    </dsp:sp>
    <dsp:sp modelId="{C78ABA87-E8CF-40A2-ACC4-50779A8EFFF5}">
      <dsp:nvSpPr>
        <dsp:cNvPr id="0" name=""/>
        <dsp:cNvSpPr/>
      </dsp:nvSpPr>
      <dsp:spPr>
        <a:xfrm>
          <a:off x="1316532" y="201307"/>
          <a:ext cx="1730793" cy="1730793"/>
        </a:xfrm>
        <a:prstGeom prst="pie">
          <a:avLst>
            <a:gd name="adj1" fmla="val 5400000"/>
            <a:gd name="adj2" fmla="val 10800000"/>
          </a:avLst>
        </a:prstGeom>
        <a:solidFill>
          <a:schemeClr val="accent2">
            <a:hueOff val="-591795"/>
            <a:satOff val="0"/>
            <a:lumOff val="37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it-IT" sz="1400" kern="1200"/>
            <a:t>¼</a:t>
          </a:r>
        </a:p>
        <a:p>
          <a:pPr marL="0" lvl="0" indent="0" algn="ctr" defTabSz="622300">
            <a:lnSpc>
              <a:spcPct val="90000"/>
            </a:lnSpc>
            <a:spcBef>
              <a:spcPct val="0"/>
            </a:spcBef>
            <a:spcAft>
              <a:spcPct val="35000"/>
            </a:spcAft>
            <a:buNone/>
          </a:pPr>
          <a:r>
            <a:rPr lang="it-IT" sz="1400" kern="1200"/>
            <a:t>0,25</a:t>
          </a:r>
        </a:p>
      </dsp:txBody>
      <dsp:txXfrm>
        <a:off x="1512277" y="1097611"/>
        <a:ext cx="638745" cy="515117"/>
      </dsp:txXfrm>
    </dsp:sp>
    <dsp:sp modelId="{309E165D-E6AB-4B59-B21E-D199DFC3508D}">
      <dsp:nvSpPr>
        <dsp:cNvPr id="0" name=""/>
        <dsp:cNvSpPr/>
      </dsp:nvSpPr>
      <dsp:spPr>
        <a:xfrm>
          <a:off x="1316532" y="201307"/>
          <a:ext cx="1730793" cy="1730793"/>
        </a:xfrm>
        <a:prstGeom prst="pie">
          <a:avLst>
            <a:gd name="adj1" fmla="val 10800000"/>
            <a:gd name="adj2" fmla="val 16200000"/>
          </a:avLst>
        </a:prstGeom>
        <a:solidFill>
          <a:schemeClr val="accent2">
            <a:hueOff val="-887693"/>
            <a:satOff val="0"/>
            <a:lumOff val="5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it-IT" sz="1400" kern="1200"/>
            <a:t>¼</a:t>
          </a:r>
        </a:p>
        <a:p>
          <a:pPr marL="0" lvl="0" indent="0" algn="ctr" defTabSz="622300">
            <a:lnSpc>
              <a:spcPct val="90000"/>
            </a:lnSpc>
            <a:spcBef>
              <a:spcPct val="0"/>
            </a:spcBef>
            <a:spcAft>
              <a:spcPct val="35000"/>
            </a:spcAft>
            <a:buNone/>
          </a:pPr>
          <a:r>
            <a:rPr lang="it-IT" sz="1400" kern="1200"/>
            <a:t>0,25</a:t>
          </a:r>
        </a:p>
      </dsp:txBody>
      <dsp:txXfrm>
        <a:off x="1512277" y="520680"/>
        <a:ext cx="638745" cy="515117"/>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9272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
            <a:extLst>
              <a:ext uri="{FF2B5EF4-FFF2-40B4-BE49-F238E27FC236}">
                <a16:creationId xmlns:a16="http://schemas.microsoft.com/office/drawing/2014/main" id="{FD3DA197-74F4-4993-BE78-82A4B27AC20A}"/>
              </a:ext>
            </a:extLst>
          </p:cNvPr>
          <p:cNvSpPr>
            <a:spLocks noGrp="1" noRot="1" noChangeAspect="1" noChangeArrowheads="1" noTextEdit="1"/>
          </p:cNvSpPr>
          <p:nvPr>
            <p:ph type="sldImg"/>
          </p:nvPr>
        </p:nvSpPr>
        <p:spPr>
          <a:xfrm>
            <a:off x="106363" y="760413"/>
            <a:ext cx="6664325" cy="3749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1" name="Rectangle 2">
            <a:extLst>
              <a:ext uri="{FF2B5EF4-FFF2-40B4-BE49-F238E27FC236}">
                <a16:creationId xmlns:a16="http://schemas.microsoft.com/office/drawing/2014/main" id="{6A5C845B-3940-44E2-9CE1-00E0DB10650C}"/>
              </a:ext>
            </a:extLst>
          </p:cNvPr>
          <p:cNvSpPr>
            <a:spLocks noGrp="1" noChangeArrowheads="1"/>
          </p:cNvSpPr>
          <p:nvPr>
            <p:ph type="body" idx="1"/>
          </p:nvPr>
        </p:nvSpPr>
        <p:spPr>
          <a:xfrm>
            <a:off x="687388" y="4749800"/>
            <a:ext cx="5500687" cy="4500563"/>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it-IT" alt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
            <a:extLst>
              <a:ext uri="{FF2B5EF4-FFF2-40B4-BE49-F238E27FC236}">
                <a16:creationId xmlns:a16="http://schemas.microsoft.com/office/drawing/2014/main" id="{A4CAEB5C-CC4D-4DA7-A7E9-0DA361E042A9}"/>
              </a:ext>
            </a:extLst>
          </p:cNvPr>
          <p:cNvSpPr>
            <a:spLocks noGrp="1" noRot="1" noChangeAspect="1" noChangeArrowheads="1" noTextEdit="1"/>
          </p:cNvSpPr>
          <p:nvPr>
            <p:ph type="sldImg"/>
          </p:nvPr>
        </p:nvSpPr>
        <p:spPr>
          <a:xfrm>
            <a:off x="106363" y="760413"/>
            <a:ext cx="6664325" cy="3749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7" name="Rectangle 2">
            <a:extLst>
              <a:ext uri="{FF2B5EF4-FFF2-40B4-BE49-F238E27FC236}">
                <a16:creationId xmlns:a16="http://schemas.microsoft.com/office/drawing/2014/main" id="{07F0C73B-7701-471F-8BBC-AA4344D1A207}"/>
              </a:ext>
            </a:extLst>
          </p:cNvPr>
          <p:cNvSpPr>
            <a:spLocks noGrp="1" noChangeArrowheads="1"/>
          </p:cNvSpPr>
          <p:nvPr>
            <p:ph type="body" idx="1"/>
          </p:nvPr>
        </p:nvSpPr>
        <p:spPr>
          <a:xfrm>
            <a:off x="687388" y="4749800"/>
            <a:ext cx="5500687" cy="4500563"/>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it-IT" alt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
            <a:extLst>
              <a:ext uri="{FF2B5EF4-FFF2-40B4-BE49-F238E27FC236}">
                <a16:creationId xmlns:a16="http://schemas.microsoft.com/office/drawing/2014/main" id="{4D4182CE-498A-496F-B817-75CCFF3CD668}"/>
              </a:ext>
            </a:extLst>
          </p:cNvPr>
          <p:cNvSpPr>
            <a:spLocks noGrp="1" noRot="1" noChangeAspect="1" noChangeArrowheads="1" noTextEdit="1"/>
          </p:cNvSpPr>
          <p:nvPr>
            <p:ph type="sldImg"/>
          </p:nvPr>
        </p:nvSpPr>
        <p:spPr>
          <a:xfrm>
            <a:off x="106363" y="760413"/>
            <a:ext cx="6664325" cy="3749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3" name="Rectangle 2">
            <a:extLst>
              <a:ext uri="{FF2B5EF4-FFF2-40B4-BE49-F238E27FC236}">
                <a16:creationId xmlns:a16="http://schemas.microsoft.com/office/drawing/2014/main" id="{6E1FD088-417B-4649-B03B-FDB445A06833}"/>
              </a:ext>
            </a:extLst>
          </p:cNvPr>
          <p:cNvSpPr>
            <a:spLocks noGrp="1" noChangeArrowheads="1"/>
          </p:cNvSpPr>
          <p:nvPr>
            <p:ph type="body" idx="1"/>
          </p:nvPr>
        </p:nvSpPr>
        <p:spPr>
          <a:xfrm>
            <a:off x="687388" y="4749800"/>
            <a:ext cx="5500687" cy="4500563"/>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it-IT" alt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
            <a:extLst>
              <a:ext uri="{FF2B5EF4-FFF2-40B4-BE49-F238E27FC236}">
                <a16:creationId xmlns:a16="http://schemas.microsoft.com/office/drawing/2014/main" id="{0893AE53-5A73-4FF1-9B4E-3233262077EF}"/>
              </a:ext>
            </a:extLst>
          </p:cNvPr>
          <p:cNvSpPr>
            <a:spLocks noGrp="1" noRot="1" noChangeAspect="1" noChangeArrowheads="1" noTextEdit="1"/>
          </p:cNvSpPr>
          <p:nvPr>
            <p:ph type="sldImg"/>
          </p:nvPr>
        </p:nvSpPr>
        <p:spPr>
          <a:xfrm>
            <a:off x="106363" y="760413"/>
            <a:ext cx="6664325" cy="3749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1" name="Rectangle 2">
            <a:extLst>
              <a:ext uri="{FF2B5EF4-FFF2-40B4-BE49-F238E27FC236}">
                <a16:creationId xmlns:a16="http://schemas.microsoft.com/office/drawing/2014/main" id="{263A96AD-B941-4DE2-B3A1-8DBC8DC3B19E}"/>
              </a:ext>
            </a:extLst>
          </p:cNvPr>
          <p:cNvSpPr>
            <a:spLocks noGrp="1" noChangeArrowheads="1"/>
          </p:cNvSpPr>
          <p:nvPr>
            <p:ph type="body" idx="1"/>
          </p:nvPr>
        </p:nvSpPr>
        <p:spPr>
          <a:xfrm>
            <a:off x="687388" y="4749800"/>
            <a:ext cx="5500687" cy="4500563"/>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it-IT" alt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
            <a:extLst>
              <a:ext uri="{FF2B5EF4-FFF2-40B4-BE49-F238E27FC236}">
                <a16:creationId xmlns:a16="http://schemas.microsoft.com/office/drawing/2014/main" id="{118FC3DB-A2E9-4C66-93C3-76352D290C0E}"/>
              </a:ext>
            </a:extLst>
          </p:cNvPr>
          <p:cNvSpPr>
            <a:spLocks noGrp="1" noRot="1" noChangeAspect="1" noChangeArrowheads="1" noTextEdit="1"/>
          </p:cNvSpPr>
          <p:nvPr>
            <p:ph type="sldImg"/>
          </p:nvPr>
        </p:nvSpPr>
        <p:spPr>
          <a:xfrm>
            <a:off x="106363" y="760413"/>
            <a:ext cx="6664325" cy="3749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9" name="Rectangle 2">
            <a:extLst>
              <a:ext uri="{FF2B5EF4-FFF2-40B4-BE49-F238E27FC236}">
                <a16:creationId xmlns:a16="http://schemas.microsoft.com/office/drawing/2014/main" id="{9ADA95A7-E2AB-4F3E-A794-5C87E2DB5EE2}"/>
              </a:ext>
            </a:extLst>
          </p:cNvPr>
          <p:cNvSpPr>
            <a:spLocks noGrp="1" noChangeArrowheads="1"/>
          </p:cNvSpPr>
          <p:nvPr>
            <p:ph type="body" idx="1"/>
          </p:nvPr>
        </p:nvSpPr>
        <p:spPr>
          <a:xfrm>
            <a:off x="687388" y="4749800"/>
            <a:ext cx="5500687" cy="4500563"/>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it-IT" alt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
            <a:extLst>
              <a:ext uri="{FF2B5EF4-FFF2-40B4-BE49-F238E27FC236}">
                <a16:creationId xmlns:a16="http://schemas.microsoft.com/office/drawing/2014/main" id="{7BE03CE8-5A83-42B8-AF9E-46A0EFB8B9B4}"/>
              </a:ext>
            </a:extLst>
          </p:cNvPr>
          <p:cNvSpPr>
            <a:spLocks noGrp="1" noRot="1" noChangeAspect="1" noChangeArrowheads="1" noTextEdit="1"/>
          </p:cNvSpPr>
          <p:nvPr>
            <p:ph type="sldImg"/>
          </p:nvPr>
        </p:nvSpPr>
        <p:spPr>
          <a:xfrm>
            <a:off x="106363" y="760413"/>
            <a:ext cx="6664325" cy="3749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7" name="Rectangle 2">
            <a:extLst>
              <a:ext uri="{FF2B5EF4-FFF2-40B4-BE49-F238E27FC236}">
                <a16:creationId xmlns:a16="http://schemas.microsoft.com/office/drawing/2014/main" id="{5C85602C-E84F-4A01-B377-BCB8C08617D7}"/>
              </a:ext>
            </a:extLst>
          </p:cNvPr>
          <p:cNvSpPr>
            <a:spLocks noGrp="1" noChangeArrowheads="1"/>
          </p:cNvSpPr>
          <p:nvPr>
            <p:ph type="body" idx="1"/>
          </p:nvPr>
        </p:nvSpPr>
        <p:spPr>
          <a:xfrm>
            <a:off x="687388" y="4749800"/>
            <a:ext cx="5500687" cy="4500563"/>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it-IT" alt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
            <a:extLst>
              <a:ext uri="{FF2B5EF4-FFF2-40B4-BE49-F238E27FC236}">
                <a16:creationId xmlns:a16="http://schemas.microsoft.com/office/drawing/2014/main" id="{B8CF2CCB-8803-482F-A0FF-3489C4295DFE}"/>
              </a:ext>
            </a:extLst>
          </p:cNvPr>
          <p:cNvSpPr>
            <a:spLocks noGrp="1" noRot="1" noChangeAspect="1" noChangeArrowheads="1" noTextEdit="1"/>
          </p:cNvSpPr>
          <p:nvPr>
            <p:ph type="sldImg"/>
          </p:nvPr>
        </p:nvSpPr>
        <p:spPr>
          <a:xfrm>
            <a:off x="106363" y="760413"/>
            <a:ext cx="6664325" cy="3749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5" name="Rectangle 2">
            <a:extLst>
              <a:ext uri="{FF2B5EF4-FFF2-40B4-BE49-F238E27FC236}">
                <a16:creationId xmlns:a16="http://schemas.microsoft.com/office/drawing/2014/main" id="{E58CE5CD-778D-4185-A3AF-F01B225AA638}"/>
              </a:ext>
            </a:extLst>
          </p:cNvPr>
          <p:cNvSpPr>
            <a:spLocks noGrp="1" noChangeArrowheads="1"/>
          </p:cNvSpPr>
          <p:nvPr>
            <p:ph type="body" idx="1"/>
          </p:nvPr>
        </p:nvSpPr>
        <p:spPr>
          <a:xfrm>
            <a:off x="687388" y="4749800"/>
            <a:ext cx="5500687" cy="4500563"/>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
            <a:extLst>
              <a:ext uri="{FF2B5EF4-FFF2-40B4-BE49-F238E27FC236}">
                <a16:creationId xmlns:a16="http://schemas.microsoft.com/office/drawing/2014/main" id="{C680AE64-2862-42F6-BA15-D12A1455FD3D}"/>
              </a:ext>
            </a:extLst>
          </p:cNvPr>
          <p:cNvSpPr>
            <a:spLocks noGrp="1" noRot="1" noChangeAspect="1" noChangeArrowheads="1" noTextEdit="1"/>
          </p:cNvSpPr>
          <p:nvPr>
            <p:ph type="sldImg"/>
          </p:nvPr>
        </p:nvSpPr>
        <p:spPr>
          <a:xfrm>
            <a:off x="106363" y="760413"/>
            <a:ext cx="6664325" cy="3749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3" name="Rectangle 2">
            <a:extLst>
              <a:ext uri="{FF2B5EF4-FFF2-40B4-BE49-F238E27FC236}">
                <a16:creationId xmlns:a16="http://schemas.microsoft.com/office/drawing/2014/main" id="{D29BC778-E8B1-469B-99DE-8677F11548D5}"/>
              </a:ext>
            </a:extLst>
          </p:cNvPr>
          <p:cNvSpPr>
            <a:spLocks noGrp="1" noChangeArrowheads="1"/>
          </p:cNvSpPr>
          <p:nvPr>
            <p:ph type="body" idx="1"/>
          </p:nvPr>
        </p:nvSpPr>
        <p:spPr>
          <a:xfrm>
            <a:off x="687388" y="4749800"/>
            <a:ext cx="5500687" cy="4500563"/>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it-IT" alt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
            <a:extLst>
              <a:ext uri="{FF2B5EF4-FFF2-40B4-BE49-F238E27FC236}">
                <a16:creationId xmlns:a16="http://schemas.microsoft.com/office/drawing/2014/main" id="{E5EE95BA-5B92-4A8B-B9B0-D7DF5B3140EC}"/>
              </a:ext>
            </a:extLst>
          </p:cNvPr>
          <p:cNvSpPr>
            <a:spLocks noGrp="1" noRot="1" noChangeAspect="1" noChangeArrowheads="1" noTextEdit="1"/>
          </p:cNvSpPr>
          <p:nvPr>
            <p:ph type="sldImg"/>
          </p:nvPr>
        </p:nvSpPr>
        <p:spPr>
          <a:xfrm>
            <a:off x="106363" y="760413"/>
            <a:ext cx="6664325" cy="3749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1" name="Rectangle 2">
            <a:extLst>
              <a:ext uri="{FF2B5EF4-FFF2-40B4-BE49-F238E27FC236}">
                <a16:creationId xmlns:a16="http://schemas.microsoft.com/office/drawing/2014/main" id="{878BEA12-0AD1-4F00-85E8-B48E71BFEF19}"/>
              </a:ext>
            </a:extLst>
          </p:cNvPr>
          <p:cNvSpPr>
            <a:spLocks noGrp="1" noChangeArrowheads="1"/>
          </p:cNvSpPr>
          <p:nvPr>
            <p:ph type="body" idx="1"/>
          </p:nvPr>
        </p:nvSpPr>
        <p:spPr>
          <a:xfrm>
            <a:off x="687388" y="4749800"/>
            <a:ext cx="5500687" cy="4500563"/>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it-IT" alt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
            <a:extLst>
              <a:ext uri="{FF2B5EF4-FFF2-40B4-BE49-F238E27FC236}">
                <a16:creationId xmlns:a16="http://schemas.microsoft.com/office/drawing/2014/main" id="{31AC37A3-0C7C-4A35-AC10-D6584A350E4A}"/>
              </a:ext>
            </a:extLst>
          </p:cNvPr>
          <p:cNvSpPr>
            <a:spLocks noGrp="1" noRot="1" noChangeAspect="1" noChangeArrowheads="1" noTextEdit="1"/>
          </p:cNvSpPr>
          <p:nvPr>
            <p:ph type="sldImg"/>
          </p:nvPr>
        </p:nvSpPr>
        <p:spPr>
          <a:xfrm>
            <a:off x="106363" y="760413"/>
            <a:ext cx="6664325" cy="3749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9" name="Rectangle 2">
            <a:extLst>
              <a:ext uri="{FF2B5EF4-FFF2-40B4-BE49-F238E27FC236}">
                <a16:creationId xmlns:a16="http://schemas.microsoft.com/office/drawing/2014/main" id="{6A1BB5E1-59E9-4921-A3A4-9CAE8AB6FAE0}"/>
              </a:ext>
            </a:extLst>
          </p:cNvPr>
          <p:cNvSpPr>
            <a:spLocks noGrp="1" noChangeArrowheads="1"/>
          </p:cNvSpPr>
          <p:nvPr>
            <p:ph type="body" idx="1"/>
          </p:nvPr>
        </p:nvSpPr>
        <p:spPr>
          <a:xfrm>
            <a:off x="687388" y="4749800"/>
            <a:ext cx="5500687" cy="4500563"/>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it-IT" alt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
            <a:extLst>
              <a:ext uri="{FF2B5EF4-FFF2-40B4-BE49-F238E27FC236}">
                <a16:creationId xmlns:a16="http://schemas.microsoft.com/office/drawing/2014/main" id="{3ABC88CD-A40D-4B00-80AB-EA442A829BB2}"/>
              </a:ext>
            </a:extLst>
          </p:cNvPr>
          <p:cNvSpPr>
            <a:spLocks noGrp="1" noRot="1" noChangeAspect="1" noChangeArrowheads="1" noTextEdit="1"/>
          </p:cNvSpPr>
          <p:nvPr>
            <p:ph type="sldImg"/>
          </p:nvPr>
        </p:nvSpPr>
        <p:spPr>
          <a:xfrm>
            <a:off x="106363" y="760413"/>
            <a:ext cx="6664325" cy="3749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7" name="Rectangle 2">
            <a:extLst>
              <a:ext uri="{FF2B5EF4-FFF2-40B4-BE49-F238E27FC236}">
                <a16:creationId xmlns:a16="http://schemas.microsoft.com/office/drawing/2014/main" id="{F83DECDC-BA9E-44A1-9C03-01E369FD5BF9}"/>
              </a:ext>
            </a:extLst>
          </p:cNvPr>
          <p:cNvSpPr>
            <a:spLocks noGrp="1" noChangeArrowheads="1"/>
          </p:cNvSpPr>
          <p:nvPr>
            <p:ph type="body" idx="1"/>
          </p:nvPr>
        </p:nvSpPr>
        <p:spPr>
          <a:xfrm>
            <a:off x="687388" y="4749800"/>
            <a:ext cx="5500687" cy="4500563"/>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it-IT" alt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
            <a:extLst>
              <a:ext uri="{FF2B5EF4-FFF2-40B4-BE49-F238E27FC236}">
                <a16:creationId xmlns:a16="http://schemas.microsoft.com/office/drawing/2014/main" id="{A6E9B4E4-4F65-44AF-8AFA-CE99011C46F8}"/>
              </a:ext>
            </a:extLst>
          </p:cNvPr>
          <p:cNvSpPr>
            <a:spLocks noGrp="1" noRot="1" noChangeAspect="1" noChangeArrowheads="1" noTextEdit="1"/>
          </p:cNvSpPr>
          <p:nvPr>
            <p:ph type="sldImg"/>
          </p:nvPr>
        </p:nvSpPr>
        <p:spPr>
          <a:xfrm>
            <a:off x="106363" y="760413"/>
            <a:ext cx="6664325" cy="3749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5" name="Rectangle 2">
            <a:extLst>
              <a:ext uri="{FF2B5EF4-FFF2-40B4-BE49-F238E27FC236}">
                <a16:creationId xmlns:a16="http://schemas.microsoft.com/office/drawing/2014/main" id="{29D421AD-1174-420F-B4FB-B70D6394453C}"/>
              </a:ext>
            </a:extLst>
          </p:cNvPr>
          <p:cNvSpPr>
            <a:spLocks noGrp="1" noChangeArrowheads="1"/>
          </p:cNvSpPr>
          <p:nvPr>
            <p:ph type="body" idx="1"/>
          </p:nvPr>
        </p:nvSpPr>
        <p:spPr>
          <a:xfrm>
            <a:off x="687388" y="4749800"/>
            <a:ext cx="5500687" cy="4500563"/>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it-IT" alt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
            <a:extLst>
              <a:ext uri="{FF2B5EF4-FFF2-40B4-BE49-F238E27FC236}">
                <a16:creationId xmlns:a16="http://schemas.microsoft.com/office/drawing/2014/main" id="{778B7896-22D8-42E1-9051-9B53E9206CFF}"/>
              </a:ext>
            </a:extLst>
          </p:cNvPr>
          <p:cNvSpPr>
            <a:spLocks noGrp="1" noRot="1" noChangeAspect="1" noChangeArrowheads="1" noTextEdit="1"/>
          </p:cNvSpPr>
          <p:nvPr>
            <p:ph type="sldImg"/>
          </p:nvPr>
        </p:nvSpPr>
        <p:spPr>
          <a:xfrm>
            <a:off x="106363" y="760413"/>
            <a:ext cx="6664325" cy="3749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3" name="Rectangle 2">
            <a:extLst>
              <a:ext uri="{FF2B5EF4-FFF2-40B4-BE49-F238E27FC236}">
                <a16:creationId xmlns:a16="http://schemas.microsoft.com/office/drawing/2014/main" id="{53A4E2B9-9CD9-4AF0-B7E8-89B9DD35B356}"/>
              </a:ext>
            </a:extLst>
          </p:cNvPr>
          <p:cNvSpPr>
            <a:spLocks noGrp="1" noChangeArrowheads="1"/>
          </p:cNvSpPr>
          <p:nvPr>
            <p:ph type="body" idx="1"/>
          </p:nvPr>
        </p:nvSpPr>
        <p:spPr>
          <a:xfrm>
            <a:off x="687388" y="4749800"/>
            <a:ext cx="5500687" cy="4500563"/>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it-IT" alt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1">
            <a:extLst>
              <a:ext uri="{FF2B5EF4-FFF2-40B4-BE49-F238E27FC236}">
                <a16:creationId xmlns:a16="http://schemas.microsoft.com/office/drawing/2014/main" id="{2036CD54-2EF5-46BC-8022-4689E44D50E6}"/>
              </a:ext>
            </a:extLst>
          </p:cNvPr>
          <p:cNvSpPr>
            <a:spLocks noGrp="1" noRot="1" noChangeAspect="1" noChangeArrowheads="1" noTextEdit="1"/>
          </p:cNvSpPr>
          <p:nvPr>
            <p:ph type="sldImg"/>
          </p:nvPr>
        </p:nvSpPr>
        <p:spPr>
          <a:xfrm>
            <a:off x="106363" y="760413"/>
            <a:ext cx="6664325" cy="3749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9" name="Rectangle 2">
            <a:extLst>
              <a:ext uri="{FF2B5EF4-FFF2-40B4-BE49-F238E27FC236}">
                <a16:creationId xmlns:a16="http://schemas.microsoft.com/office/drawing/2014/main" id="{D1D9147F-5E2D-495D-8E8D-3F3BEB731AE5}"/>
              </a:ext>
            </a:extLst>
          </p:cNvPr>
          <p:cNvSpPr>
            <a:spLocks noGrp="1" noChangeArrowheads="1"/>
          </p:cNvSpPr>
          <p:nvPr>
            <p:ph type="body" idx="1"/>
          </p:nvPr>
        </p:nvSpPr>
        <p:spPr>
          <a:xfrm>
            <a:off x="687388" y="4749800"/>
            <a:ext cx="5500687" cy="4500563"/>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it-IT" alt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1">
            <a:extLst>
              <a:ext uri="{FF2B5EF4-FFF2-40B4-BE49-F238E27FC236}">
                <a16:creationId xmlns:a16="http://schemas.microsoft.com/office/drawing/2014/main" id="{DDEF78E1-1017-43C7-B3FC-1B4DE2C0D3BA}"/>
              </a:ext>
            </a:extLst>
          </p:cNvPr>
          <p:cNvSpPr>
            <a:spLocks noGrp="1" noRot="1" noChangeAspect="1" noChangeArrowheads="1" noTextEdit="1"/>
          </p:cNvSpPr>
          <p:nvPr>
            <p:ph type="sldImg"/>
          </p:nvPr>
        </p:nvSpPr>
        <p:spPr>
          <a:xfrm>
            <a:off x="106363" y="760413"/>
            <a:ext cx="6664325" cy="3749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1" name="Rectangle 2">
            <a:extLst>
              <a:ext uri="{FF2B5EF4-FFF2-40B4-BE49-F238E27FC236}">
                <a16:creationId xmlns:a16="http://schemas.microsoft.com/office/drawing/2014/main" id="{77063978-76E0-4DBC-8F01-28F4476AE506}"/>
              </a:ext>
            </a:extLst>
          </p:cNvPr>
          <p:cNvSpPr>
            <a:spLocks noGrp="1" noChangeArrowheads="1"/>
          </p:cNvSpPr>
          <p:nvPr>
            <p:ph type="body" idx="1"/>
          </p:nvPr>
        </p:nvSpPr>
        <p:spPr>
          <a:xfrm>
            <a:off x="687388" y="4749800"/>
            <a:ext cx="5500687" cy="4500563"/>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it-IT" alt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a:extLst>
              <a:ext uri="{FF2B5EF4-FFF2-40B4-BE49-F238E27FC236}">
                <a16:creationId xmlns:a16="http://schemas.microsoft.com/office/drawing/2014/main" id="{F0D2CFF6-3D7C-4708-8BAD-C0BB883AC412}"/>
              </a:ext>
            </a:extLst>
          </p:cNvPr>
          <p:cNvSpPr>
            <a:spLocks noGrp="1" noRot="1" noChangeAspect="1" noChangeArrowheads="1" noTextEdit="1"/>
          </p:cNvSpPr>
          <p:nvPr>
            <p:ph type="sldImg"/>
          </p:nvPr>
        </p:nvSpPr>
        <p:spPr>
          <a:xfrm>
            <a:off x="106363" y="760413"/>
            <a:ext cx="6664325" cy="3749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7" name="Rectangle 2">
            <a:extLst>
              <a:ext uri="{FF2B5EF4-FFF2-40B4-BE49-F238E27FC236}">
                <a16:creationId xmlns:a16="http://schemas.microsoft.com/office/drawing/2014/main" id="{7F842FCC-89EA-460B-8A9B-ACDC27507691}"/>
              </a:ext>
            </a:extLst>
          </p:cNvPr>
          <p:cNvSpPr>
            <a:spLocks noGrp="1" noChangeArrowheads="1"/>
          </p:cNvSpPr>
          <p:nvPr>
            <p:ph type="body" idx="1"/>
          </p:nvPr>
        </p:nvSpPr>
        <p:spPr>
          <a:xfrm>
            <a:off x="687388" y="4749800"/>
            <a:ext cx="5500687" cy="4500563"/>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it-IT" alt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
            <a:extLst>
              <a:ext uri="{FF2B5EF4-FFF2-40B4-BE49-F238E27FC236}">
                <a16:creationId xmlns:a16="http://schemas.microsoft.com/office/drawing/2014/main" id="{29AEF92B-AD9C-4FE7-A83D-AD5C434841D1}"/>
              </a:ext>
            </a:extLst>
          </p:cNvPr>
          <p:cNvSpPr>
            <a:spLocks noGrp="1" noRot="1" noChangeAspect="1" noChangeArrowheads="1" noTextEdit="1"/>
          </p:cNvSpPr>
          <p:nvPr>
            <p:ph type="sldImg"/>
          </p:nvPr>
        </p:nvSpPr>
        <p:spPr>
          <a:xfrm>
            <a:off x="106363" y="760413"/>
            <a:ext cx="6664325" cy="3749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5" name="Rectangle 2">
            <a:extLst>
              <a:ext uri="{FF2B5EF4-FFF2-40B4-BE49-F238E27FC236}">
                <a16:creationId xmlns:a16="http://schemas.microsoft.com/office/drawing/2014/main" id="{5FFCA7E4-B6F5-446B-B4B0-13F5E24AD353}"/>
              </a:ext>
            </a:extLst>
          </p:cNvPr>
          <p:cNvSpPr>
            <a:spLocks noGrp="1" noChangeArrowheads="1"/>
          </p:cNvSpPr>
          <p:nvPr>
            <p:ph type="body" idx="1"/>
          </p:nvPr>
        </p:nvSpPr>
        <p:spPr>
          <a:xfrm>
            <a:off x="687388" y="4749800"/>
            <a:ext cx="5500687" cy="4500563"/>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
            <a:extLst>
              <a:ext uri="{FF2B5EF4-FFF2-40B4-BE49-F238E27FC236}">
                <a16:creationId xmlns:a16="http://schemas.microsoft.com/office/drawing/2014/main" id="{AFE94F4B-37A2-4021-9B38-AE60014F1BC9}"/>
              </a:ext>
            </a:extLst>
          </p:cNvPr>
          <p:cNvSpPr>
            <a:spLocks noGrp="1" noRot="1" noChangeAspect="1" noChangeArrowheads="1" noTextEdit="1"/>
          </p:cNvSpPr>
          <p:nvPr>
            <p:ph type="sldImg"/>
          </p:nvPr>
        </p:nvSpPr>
        <p:spPr>
          <a:xfrm>
            <a:off x="106363" y="760413"/>
            <a:ext cx="6664325" cy="3749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3" name="Rectangle 2">
            <a:extLst>
              <a:ext uri="{FF2B5EF4-FFF2-40B4-BE49-F238E27FC236}">
                <a16:creationId xmlns:a16="http://schemas.microsoft.com/office/drawing/2014/main" id="{F974061F-6FAC-4950-B627-D512D35FFEE5}"/>
              </a:ext>
            </a:extLst>
          </p:cNvPr>
          <p:cNvSpPr>
            <a:spLocks noGrp="1" noChangeArrowheads="1"/>
          </p:cNvSpPr>
          <p:nvPr>
            <p:ph type="body" idx="1"/>
          </p:nvPr>
        </p:nvSpPr>
        <p:spPr>
          <a:xfrm>
            <a:off x="687388" y="4749800"/>
            <a:ext cx="5500687" cy="4500563"/>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it-IT" alt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
            <a:extLst>
              <a:ext uri="{FF2B5EF4-FFF2-40B4-BE49-F238E27FC236}">
                <a16:creationId xmlns:a16="http://schemas.microsoft.com/office/drawing/2014/main" id="{301483DD-CC32-4915-9510-1C0B5BF55C79}"/>
              </a:ext>
            </a:extLst>
          </p:cNvPr>
          <p:cNvSpPr>
            <a:spLocks noGrp="1" noRot="1" noChangeAspect="1" noChangeArrowheads="1" noTextEdit="1"/>
          </p:cNvSpPr>
          <p:nvPr>
            <p:ph type="sldImg"/>
          </p:nvPr>
        </p:nvSpPr>
        <p:spPr>
          <a:xfrm>
            <a:off x="106363" y="760413"/>
            <a:ext cx="6664325" cy="3749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1" name="Rectangle 2">
            <a:extLst>
              <a:ext uri="{FF2B5EF4-FFF2-40B4-BE49-F238E27FC236}">
                <a16:creationId xmlns:a16="http://schemas.microsoft.com/office/drawing/2014/main" id="{C17F89F1-9364-404E-8951-AF64A3EF80C3}"/>
              </a:ext>
            </a:extLst>
          </p:cNvPr>
          <p:cNvSpPr>
            <a:spLocks noGrp="1" noChangeArrowheads="1"/>
          </p:cNvSpPr>
          <p:nvPr>
            <p:ph type="body" idx="1"/>
          </p:nvPr>
        </p:nvSpPr>
        <p:spPr>
          <a:xfrm>
            <a:off x="687388" y="4749800"/>
            <a:ext cx="5500687" cy="4500563"/>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it-IT" alt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1">
            <a:extLst>
              <a:ext uri="{FF2B5EF4-FFF2-40B4-BE49-F238E27FC236}">
                <a16:creationId xmlns:a16="http://schemas.microsoft.com/office/drawing/2014/main" id="{601059B0-B2FD-4414-A876-93E68550BDDA}"/>
              </a:ext>
            </a:extLst>
          </p:cNvPr>
          <p:cNvSpPr>
            <a:spLocks noGrp="1" noRot="1" noChangeAspect="1" noChangeArrowheads="1" noTextEdit="1"/>
          </p:cNvSpPr>
          <p:nvPr>
            <p:ph type="sldImg"/>
          </p:nvPr>
        </p:nvSpPr>
        <p:spPr>
          <a:xfrm>
            <a:off x="106363" y="760413"/>
            <a:ext cx="6664325" cy="3749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9" name="Rectangle 2">
            <a:extLst>
              <a:ext uri="{FF2B5EF4-FFF2-40B4-BE49-F238E27FC236}">
                <a16:creationId xmlns:a16="http://schemas.microsoft.com/office/drawing/2014/main" id="{D1C4A38C-7D0C-4A57-9953-8B61A4D327B6}"/>
              </a:ext>
            </a:extLst>
          </p:cNvPr>
          <p:cNvSpPr>
            <a:spLocks noGrp="1" noChangeArrowheads="1"/>
          </p:cNvSpPr>
          <p:nvPr>
            <p:ph type="body" idx="1"/>
          </p:nvPr>
        </p:nvSpPr>
        <p:spPr>
          <a:xfrm>
            <a:off x="687388" y="4749800"/>
            <a:ext cx="5500687" cy="4500563"/>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it-IT" alt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1">
            <a:extLst>
              <a:ext uri="{FF2B5EF4-FFF2-40B4-BE49-F238E27FC236}">
                <a16:creationId xmlns:a16="http://schemas.microsoft.com/office/drawing/2014/main" id="{7FFBCAA9-ECC4-41E4-B1DC-9CE3F5F3E188}"/>
              </a:ext>
            </a:extLst>
          </p:cNvPr>
          <p:cNvSpPr>
            <a:spLocks noGrp="1" noRot="1" noChangeAspect="1" noChangeArrowheads="1" noTextEdit="1"/>
          </p:cNvSpPr>
          <p:nvPr>
            <p:ph type="sldImg"/>
          </p:nvPr>
        </p:nvSpPr>
        <p:spPr>
          <a:xfrm>
            <a:off x="106363" y="760413"/>
            <a:ext cx="6664325" cy="3749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7" name="Rectangle 2">
            <a:extLst>
              <a:ext uri="{FF2B5EF4-FFF2-40B4-BE49-F238E27FC236}">
                <a16:creationId xmlns:a16="http://schemas.microsoft.com/office/drawing/2014/main" id="{F31E6E58-A349-47F3-AAAD-7EB11AEE24C8}"/>
              </a:ext>
            </a:extLst>
          </p:cNvPr>
          <p:cNvSpPr>
            <a:spLocks noGrp="1" noChangeArrowheads="1"/>
          </p:cNvSpPr>
          <p:nvPr>
            <p:ph type="body" idx="1"/>
          </p:nvPr>
        </p:nvSpPr>
        <p:spPr>
          <a:xfrm>
            <a:off x="687388" y="4749800"/>
            <a:ext cx="5500687" cy="4500563"/>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008382" y="548640"/>
            <a:ext cx="4719320" cy="1920240"/>
          </a:xfrm>
        </p:spPr>
        <p:txBody>
          <a:bodyPr anchor="b"/>
          <a:lstStyle>
            <a:lvl1pPr>
              <a:defRPr sz="3840"/>
            </a:lvl1pPr>
          </a:lstStyle>
          <a:p>
            <a:r>
              <a:rPr lang="it-IT"/>
              <a:t>Fare clic per modificare lo stile del titolo</a:t>
            </a:r>
          </a:p>
        </p:txBody>
      </p:sp>
      <p:sp>
        <p:nvSpPr>
          <p:cNvPr id="3" name="Segnaposto contenuto 2"/>
          <p:cNvSpPr>
            <a:spLocks noGrp="1"/>
          </p:cNvSpPr>
          <p:nvPr>
            <p:ph idx="1"/>
          </p:nvPr>
        </p:nvSpPr>
        <p:spPr>
          <a:xfrm>
            <a:off x="6220461"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1008382" y="2468880"/>
            <a:ext cx="4719320"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it-IT"/>
              <a:t>Modifica gli stili del testo dello schema</a:t>
            </a:r>
          </a:p>
        </p:txBody>
      </p:sp>
      <p:sp>
        <p:nvSpPr>
          <p:cNvPr id="5" name="Rectangle 4">
            <a:extLst>
              <a:ext uri="{FF2B5EF4-FFF2-40B4-BE49-F238E27FC236}">
                <a16:creationId xmlns:a16="http://schemas.microsoft.com/office/drawing/2014/main" id="{5EF26FEB-AE4E-4931-8A36-83D7BE32F4BF}"/>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a:extLst>
              <a:ext uri="{FF2B5EF4-FFF2-40B4-BE49-F238E27FC236}">
                <a16:creationId xmlns:a16="http://schemas.microsoft.com/office/drawing/2014/main" id="{F734087C-2455-4408-AE21-DD997F5740E7}"/>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a:extLst>
              <a:ext uri="{FF2B5EF4-FFF2-40B4-BE49-F238E27FC236}">
                <a16:creationId xmlns:a16="http://schemas.microsoft.com/office/drawing/2014/main" id="{6789D1B0-5C61-4A62-946B-D6AFD1D67771}"/>
              </a:ext>
            </a:extLst>
          </p:cNvPr>
          <p:cNvSpPr>
            <a:spLocks noGrp="1" noChangeArrowheads="1"/>
          </p:cNvSpPr>
          <p:nvPr>
            <p:ph type="sldNum" sz="quarter" idx="12"/>
          </p:nvPr>
        </p:nvSpPr>
        <p:spPr>
          <a:ln/>
        </p:spPr>
        <p:txBody>
          <a:bodyPr/>
          <a:lstStyle>
            <a:lvl1pPr>
              <a:defRPr/>
            </a:lvl1pPr>
          </a:lstStyle>
          <a:p>
            <a:pPr>
              <a:defRPr/>
            </a:pPr>
            <a:fld id="{65435AA9-D9EE-47C0-9A6D-D1A5161DC75A}" type="slidenum">
              <a:rPr lang="it-IT" altLang="it-IT"/>
              <a:pPr>
                <a:defRPr/>
              </a:pPr>
              <a:t>‹N›</a:t>
            </a:fld>
            <a:endParaRPr lang="it-IT" altLang="it-IT"/>
          </a:p>
        </p:txBody>
      </p:sp>
    </p:spTree>
    <p:extLst>
      <p:ext uri="{BB962C8B-B14F-4D97-AF65-F5344CB8AC3E}">
        <p14:creationId xmlns:p14="http://schemas.microsoft.com/office/powerpoint/2010/main" val="1338390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008382" y="548640"/>
            <a:ext cx="4719320" cy="1920240"/>
          </a:xfrm>
        </p:spPr>
        <p:txBody>
          <a:bodyPr anchor="b"/>
          <a:lstStyle>
            <a:lvl1pPr>
              <a:defRPr sz="3840"/>
            </a:lvl1pPr>
          </a:lstStyle>
          <a:p>
            <a:r>
              <a:rPr lang="it-IT"/>
              <a:t>Fare clic per modificare lo stile del titolo</a:t>
            </a:r>
          </a:p>
        </p:txBody>
      </p:sp>
      <p:sp>
        <p:nvSpPr>
          <p:cNvPr id="3" name="Segnaposto immagine 2"/>
          <p:cNvSpPr>
            <a:spLocks noGrp="1"/>
          </p:cNvSpPr>
          <p:nvPr>
            <p:ph type="pic" idx="1"/>
          </p:nvPr>
        </p:nvSpPr>
        <p:spPr>
          <a:xfrm>
            <a:off x="6220461" y="1184911"/>
            <a:ext cx="7406640" cy="584835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pPr lvl="0"/>
            <a:endParaRPr lang="it-IT" noProof="0"/>
          </a:p>
        </p:txBody>
      </p:sp>
      <p:sp>
        <p:nvSpPr>
          <p:cNvPr id="4" name="Segnaposto testo 3"/>
          <p:cNvSpPr>
            <a:spLocks noGrp="1"/>
          </p:cNvSpPr>
          <p:nvPr>
            <p:ph type="body" sz="half" idx="2"/>
          </p:nvPr>
        </p:nvSpPr>
        <p:spPr>
          <a:xfrm>
            <a:off x="1008382" y="2468880"/>
            <a:ext cx="4719320"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it-IT"/>
              <a:t>Modifica gli stili del testo dello schema</a:t>
            </a:r>
          </a:p>
        </p:txBody>
      </p:sp>
      <p:sp>
        <p:nvSpPr>
          <p:cNvPr id="5" name="Rectangle 4">
            <a:extLst>
              <a:ext uri="{FF2B5EF4-FFF2-40B4-BE49-F238E27FC236}">
                <a16:creationId xmlns:a16="http://schemas.microsoft.com/office/drawing/2014/main" id="{7301B497-7C7E-4DC7-94AD-11CC6FE18BC3}"/>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a:extLst>
              <a:ext uri="{FF2B5EF4-FFF2-40B4-BE49-F238E27FC236}">
                <a16:creationId xmlns:a16="http://schemas.microsoft.com/office/drawing/2014/main" id="{699D8CB7-F386-407F-971E-E5ABC3937EC1}"/>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a:extLst>
              <a:ext uri="{FF2B5EF4-FFF2-40B4-BE49-F238E27FC236}">
                <a16:creationId xmlns:a16="http://schemas.microsoft.com/office/drawing/2014/main" id="{667C08F6-4D46-4DB5-BA95-678E729B36DD}"/>
              </a:ext>
            </a:extLst>
          </p:cNvPr>
          <p:cNvSpPr>
            <a:spLocks noGrp="1" noChangeArrowheads="1"/>
          </p:cNvSpPr>
          <p:nvPr>
            <p:ph type="sldNum" sz="quarter" idx="12"/>
          </p:nvPr>
        </p:nvSpPr>
        <p:spPr>
          <a:ln/>
        </p:spPr>
        <p:txBody>
          <a:bodyPr/>
          <a:lstStyle>
            <a:lvl1pPr>
              <a:defRPr/>
            </a:lvl1pPr>
          </a:lstStyle>
          <a:p>
            <a:pPr>
              <a:defRPr/>
            </a:pPr>
            <a:fld id="{60A0A550-CDEB-4B72-9150-AD604D63517F}" type="slidenum">
              <a:rPr lang="it-IT" altLang="it-IT"/>
              <a:pPr>
                <a:defRPr/>
              </a:pPr>
              <a:t>‹N›</a:t>
            </a:fld>
            <a:endParaRPr lang="it-IT" altLang="it-IT"/>
          </a:p>
        </p:txBody>
      </p:sp>
    </p:spTree>
    <p:extLst>
      <p:ext uri="{BB962C8B-B14F-4D97-AF65-F5344CB8AC3E}">
        <p14:creationId xmlns:p14="http://schemas.microsoft.com/office/powerpoint/2010/main" val="2469879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4E2AD855-F9E0-43D9-A448-B864BA378B9E}"/>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a:extLst>
              <a:ext uri="{FF2B5EF4-FFF2-40B4-BE49-F238E27FC236}">
                <a16:creationId xmlns:a16="http://schemas.microsoft.com/office/drawing/2014/main" id="{B54361C7-7565-4BF9-A959-8F3D846EDCC3}"/>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a:extLst>
              <a:ext uri="{FF2B5EF4-FFF2-40B4-BE49-F238E27FC236}">
                <a16:creationId xmlns:a16="http://schemas.microsoft.com/office/drawing/2014/main" id="{FB784FD6-4220-47BC-89F7-0C9DE153CED3}"/>
              </a:ext>
            </a:extLst>
          </p:cNvPr>
          <p:cNvSpPr>
            <a:spLocks noGrp="1" noChangeArrowheads="1"/>
          </p:cNvSpPr>
          <p:nvPr>
            <p:ph type="sldNum" sz="quarter" idx="12"/>
          </p:nvPr>
        </p:nvSpPr>
        <p:spPr>
          <a:ln/>
        </p:spPr>
        <p:txBody>
          <a:bodyPr/>
          <a:lstStyle>
            <a:lvl1pPr>
              <a:defRPr/>
            </a:lvl1pPr>
          </a:lstStyle>
          <a:p>
            <a:pPr>
              <a:defRPr/>
            </a:pPr>
            <a:fld id="{8B033D84-34F3-4D0A-BB7A-2B27BDB2F229}" type="slidenum">
              <a:rPr lang="it-IT" altLang="it-IT"/>
              <a:pPr>
                <a:defRPr/>
              </a:pPr>
              <a:t>‹N›</a:t>
            </a:fld>
            <a:endParaRPr lang="it-IT" altLang="it-IT"/>
          </a:p>
        </p:txBody>
      </p:sp>
    </p:spTree>
    <p:extLst>
      <p:ext uri="{BB962C8B-B14F-4D97-AF65-F5344CB8AC3E}">
        <p14:creationId xmlns:p14="http://schemas.microsoft.com/office/powerpoint/2010/main" val="1749803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10607040" y="350520"/>
            <a:ext cx="3291840" cy="687324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731520" y="350520"/>
            <a:ext cx="9631680" cy="6873240"/>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06EB8B3F-2F49-49C3-B96A-C91B67540E71}"/>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a:extLst>
              <a:ext uri="{FF2B5EF4-FFF2-40B4-BE49-F238E27FC236}">
                <a16:creationId xmlns:a16="http://schemas.microsoft.com/office/drawing/2014/main" id="{7431232F-A57C-4FD8-A344-F2E868D61501}"/>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a:extLst>
              <a:ext uri="{FF2B5EF4-FFF2-40B4-BE49-F238E27FC236}">
                <a16:creationId xmlns:a16="http://schemas.microsoft.com/office/drawing/2014/main" id="{BE333927-A57F-4E06-815A-810F30D4D8CB}"/>
              </a:ext>
            </a:extLst>
          </p:cNvPr>
          <p:cNvSpPr>
            <a:spLocks noGrp="1" noChangeArrowheads="1"/>
          </p:cNvSpPr>
          <p:nvPr>
            <p:ph type="sldNum" sz="quarter" idx="12"/>
          </p:nvPr>
        </p:nvSpPr>
        <p:spPr>
          <a:ln/>
        </p:spPr>
        <p:txBody>
          <a:bodyPr/>
          <a:lstStyle>
            <a:lvl1pPr>
              <a:defRPr/>
            </a:lvl1pPr>
          </a:lstStyle>
          <a:p>
            <a:pPr>
              <a:defRPr/>
            </a:pPr>
            <a:fld id="{DA12E347-A497-4E1C-9633-B19A7359245D}" type="slidenum">
              <a:rPr lang="it-IT" altLang="it-IT"/>
              <a:pPr>
                <a:defRPr/>
              </a:pPr>
              <a:t>‹N›</a:t>
            </a:fld>
            <a:endParaRPr lang="it-IT" altLang="it-IT"/>
          </a:p>
        </p:txBody>
      </p:sp>
    </p:spTree>
    <p:extLst>
      <p:ext uri="{BB962C8B-B14F-4D97-AF65-F5344CB8AC3E}">
        <p14:creationId xmlns:p14="http://schemas.microsoft.com/office/powerpoint/2010/main" val="1511841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6B543EC-59E4-4B4A-B2C5-B127B65AF727}"/>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3" name="Rectangle 5">
            <a:extLst>
              <a:ext uri="{FF2B5EF4-FFF2-40B4-BE49-F238E27FC236}">
                <a16:creationId xmlns:a16="http://schemas.microsoft.com/office/drawing/2014/main" id="{3B4BC349-0C6C-4CD2-910C-C58969D2A98E}"/>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4" name="Rectangle 6">
            <a:extLst>
              <a:ext uri="{FF2B5EF4-FFF2-40B4-BE49-F238E27FC236}">
                <a16:creationId xmlns:a16="http://schemas.microsoft.com/office/drawing/2014/main" id="{E372A793-1567-42D2-B5FA-CFA077305F84}"/>
              </a:ext>
            </a:extLst>
          </p:cNvPr>
          <p:cNvSpPr>
            <a:spLocks noGrp="1" noChangeArrowheads="1"/>
          </p:cNvSpPr>
          <p:nvPr>
            <p:ph type="sldNum" sz="quarter" idx="12"/>
          </p:nvPr>
        </p:nvSpPr>
        <p:spPr>
          <a:ln/>
        </p:spPr>
        <p:txBody>
          <a:bodyPr/>
          <a:lstStyle>
            <a:lvl1pPr>
              <a:defRPr/>
            </a:lvl1pPr>
          </a:lstStyle>
          <a:p>
            <a:pPr>
              <a:defRPr/>
            </a:pPr>
            <a:fld id="{EB354E34-B362-4E94-B339-85BFF2FECF29}" type="slidenum">
              <a:rPr lang="it-IT" altLang="it-IT"/>
              <a:pPr>
                <a:defRPr/>
              </a:pPr>
              <a:t>‹N›</a:t>
            </a:fld>
            <a:endParaRPr lang="it-IT" altLang="it-IT"/>
          </a:p>
        </p:txBody>
      </p:sp>
    </p:spTree>
    <p:extLst>
      <p:ext uri="{BB962C8B-B14F-4D97-AF65-F5344CB8AC3E}">
        <p14:creationId xmlns:p14="http://schemas.microsoft.com/office/powerpoint/2010/main" val="623922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4" name="Freeform 4">
            <a:extLst>
              <a:ext uri="{FF2B5EF4-FFF2-40B4-BE49-F238E27FC236}">
                <a16:creationId xmlns:a16="http://schemas.microsoft.com/office/drawing/2014/main" id="{46B3F423-1971-45A9-AB9B-667D7426A9D7}"/>
              </a:ext>
            </a:extLst>
          </p:cNvPr>
          <p:cNvSpPr>
            <a:spLocks/>
          </p:cNvSpPr>
          <p:nvPr/>
        </p:nvSpPr>
        <p:spPr bwMode="auto">
          <a:xfrm>
            <a:off x="457200" y="3364230"/>
            <a:ext cx="2541" cy="3642360"/>
          </a:xfrm>
          <a:custGeom>
            <a:avLst/>
            <a:gdLst>
              <a:gd name="T0" fmla="*/ 0 w 1588"/>
              <a:gd name="T1" fmla="*/ 0 h 1912"/>
              <a:gd name="T2" fmla="*/ 0 w 1588"/>
              <a:gd name="T3" fmla="*/ 2147483646 h 1912"/>
              <a:gd name="T4" fmla="*/ 0 w 1588"/>
              <a:gd name="T5" fmla="*/ 2147483646 h 1912"/>
              <a:gd name="T6" fmla="*/ 0 w 1588"/>
              <a:gd name="T7" fmla="*/ 2147483646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sz="2160"/>
          </a:p>
        </p:txBody>
      </p:sp>
      <p:sp>
        <p:nvSpPr>
          <p:cNvPr id="208898" name="Rectangle 2"/>
          <p:cNvSpPr>
            <a:spLocks noGrp="1" noChangeArrowheads="1"/>
          </p:cNvSpPr>
          <p:nvPr>
            <p:ph type="ctrTitle" sz="quarter"/>
          </p:nvPr>
        </p:nvSpPr>
        <p:spPr>
          <a:xfrm>
            <a:off x="1097280" y="2396491"/>
            <a:ext cx="12435840" cy="1718310"/>
          </a:xfrm>
        </p:spPr>
        <p:txBody>
          <a:bodyPr anchor="b" anchorCtr="1"/>
          <a:lstStyle>
            <a:lvl1pPr algn="ctr">
              <a:defRPr/>
            </a:lvl1pPr>
          </a:lstStyle>
          <a:p>
            <a:pPr lvl="0"/>
            <a:r>
              <a:rPr lang="it-IT" altLang="it-IT" noProof="0"/>
              <a:t>Fare clic per modificare lo stile del titolo</a:t>
            </a:r>
          </a:p>
        </p:txBody>
      </p:sp>
      <p:sp>
        <p:nvSpPr>
          <p:cNvPr id="208899" name="Rectangle 3"/>
          <p:cNvSpPr>
            <a:spLocks noGrp="1" noChangeArrowheads="1"/>
          </p:cNvSpPr>
          <p:nvPr>
            <p:ph type="subTitle" sz="quarter" idx="1"/>
          </p:nvPr>
        </p:nvSpPr>
        <p:spPr>
          <a:xfrm>
            <a:off x="2194560" y="4663440"/>
            <a:ext cx="10241280" cy="2103120"/>
          </a:xfrm>
        </p:spPr>
        <p:txBody>
          <a:bodyPr/>
          <a:lstStyle>
            <a:lvl1pPr marL="0" indent="0" algn="ctr">
              <a:buFontTx/>
              <a:buNone/>
              <a:defRPr/>
            </a:lvl1pPr>
          </a:lstStyle>
          <a:p>
            <a:pPr lvl="0"/>
            <a:r>
              <a:rPr lang="it-IT" altLang="it-IT" noProof="0"/>
              <a:t>Fare clic per modificare lo stile del sottotitolo dello schema</a:t>
            </a:r>
          </a:p>
        </p:txBody>
      </p:sp>
      <p:sp>
        <p:nvSpPr>
          <p:cNvPr id="5" name="Rectangle 5">
            <a:extLst>
              <a:ext uri="{FF2B5EF4-FFF2-40B4-BE49-F238E27FC236}">
                <a16:creationId xmlns:a16="http://schemas.microsoft.com/office/drawing/2014/main" id="{A9315ECC-4B35-44E3-B002-83EFA07C8D50}"/>
              </a:ext>
            </a:extLst>
          </p:cNvPr>
          <p:cNvSpPr>
            <a:spLocks noGrp="1" noChangeArrowheads="1"/>
          </p:cNvSpPr>
          <p:nvPr>
            <p:ph type="ftr" sz="quarter" idx="10"/>
          </p:nvPr>
        </p:nvSpPr>
        <p:spPr/>
        <p:txBody>
          <a:bodyPr/>
          <a:lstStyle>
            <a:lvl1pPr>
              <a:defRPr/>
            </a:lvl1pPr>
          </a:lstStyle>
          <a:p>
            <a:pPr>
              <a:defRPr/>
            </a:pPr>
            <a:endParaRPr lang="it-IT" altLang="it-IT"/>
          </a:p>
        </p:txBody>
      </p:sp>
      <p:sp>
        <p:nvSpPr>
          <p:cNvPr id="6" name="Rectangle 6">
            <a:extLst>
              <a:ext uri="{FF2B5EF4-FFF2-40B4-BE49-F238E27FC236}">
                <a16:creationId xmlns:a16="http://schemas.microsoft.com/office/drawing/2014/main" id="{9F77AF2B-AC22-4EC4-9F02-98DB46717FF8}"/>
              </a:ext>
            </a:extLst>
          </p:cNvPr>
          <p:cNvSpPr>
            <a:spLocks noGrp="1" noChangeArrowheads="1"/>
          </p:cNvSpPr>
          <p:nvPr>
            <p:ph type="sldNum" sz="quarter" idx="11"/>
          </p:nvPr>
        </p:nvSpPr>
        <p:spPr/>
        <p:txBody>
          <a:bodyPr/>
          <a:lstStyle>
            <a:lvl1pPr>
              <a:defRPr/>
            </a:lvl1pPr>
          </a:lstStyle>
          <a:p>
            <a:pPr>
              <a:defRPr/>
            </a:pPr>
            <a:fld id="{24B93565-3912-4CE4-9FA9-1C3A2867DE9C}" type="slidenum">
              <a:rPr lang="it-IT" altLang="it-IT"/>
              <a:pPr>
                <a:defRPr/>
              </a:pPr>
              <a:t>‹N›</a:t>
            </a:fld>
            <a:endParaRPr lang="it-IT" altLang="it-IT"/>
          </a:p>
        </p:txBody>
      </p:sp>
      <p:sp>
        <p:nvSpPr>
          <p:cNvPr id="7" name="Rectangle 7">
            <a:extLst>
              <a:ext uri="{FF2B5EF4-FFF2-40B4-BE49-F238E27FC236}">
                <a16:creationId xmlns:a16="http://schemas.microsoft.com/office/drawing/2014/main" id="{89036691-13E1-4C03-91F7-60C35795A284}"/>
              </a:ext>
            </a:extLst>
          </p:cNvPr>
          <p:cNvSpPr>
            <a:spLocks noGrp="1" noChangeArrowheads="1"/>
          </p:cNvSpPr>
          <p:nvPr>
            <p:ph type="dt" sz="quarter" idx="12"/>
          </p:nvPr>
        </p:nvSpPr>
        <p:spPr/>
        <p:txBody>
          <a:bodyPr/>
          <a:lstStyle>
            <a:lvl1pPr>
              <a:defRPr/>
            </a:lvl1pPr>
          </a:lstStyle>
          <a:p>
            <a:pPr>
              <a:defRPr/>
            </a:pPr>
            <a:endParaRPr lang="it-IT" altLang="it-IT"/>
          </a:p>
        </p:txBody>
      </p:sp>
    </p:spTree>
    <p:extLst>
      <p:ext uri="{BB962C8B-B14F-4D97-AF65-F5344CB8AC3E}">
        <p14:creationId xmlns:p14="http://schemas.microsoft.com/office/powerpoint/2010/main" val="2369605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4B28AB96-9C95-4DA1-9240-35B3B9FC8973}"/>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a:extLst>
              <a:ext uri="{FF2B5EF4-FFF2-40B4-BE49-F238E27FC236}">
                <a16:creationId xmlns:a16="http://schemas.microsoft.com/office/drawing/2014/main" id="{D107A4C1-5D98-414F-B2A3-5E570E4C3D99}"/>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a:extLst>
              <a:ext uri="{FF2B5EF4-FFF2-40B4-BE49-F238E27FC236}">
                <a16:creationId xmlns:a16="http://schemas.microsoft.com/office/drawing/2014/main" id="{DA6E7ACC-A42C-4BE5-9CBF-5425F14B5277}"/>
              </a:ext>
            </a:extLst>
          </p:cNvPr>
          <p:cNvSpPr>
            <a:spLocks noGrp="1" noChangeArrowheads="1"/>
          </p:cNvSpPr>
          <p:nvPr>
            <p:ph type="sldNum" sz="quarter" idx="12"/>
          </p:nvPr>
        </p:nvSpPr>
        <p:spPr>
          <a:ln/>
        </p:spPr>
        <p:txBody>
          <a:bodyPr/>
          <a:lstStyle>
            <a:lvl1pPr>
              <a:defRPr/>
            </a:lvl1pPr>
          </a:lstStyle>
          <a:p>
            <a:pPr>
              <a:defRPr/>
            </a:pPr>
            <a:fld id="{D78035DB-DF13-4773-BEE5-7B3F34035DBC}" type="slidenum">
              <a:rPr lang="it-IT" altLang="it-IT"/>
              <a:pPr>
                <a:defRPr/>
              </a:pPr>
              <a:t>‹N›</a:t>
            </a:fld>
            <a:endParaRPr lang="it-IT" altLang="it-IT"/>
          </a:p>
        </p:txBody>
      </p:sp>
    </p:spTree>
    <p:extLst>
      <p:ext uri="{BB962C8B-B14F-4D97-AF65-F5344CB8AC3E}">
        <p14:creationId xmlns:p14="http://schemas.microsoft.com/office/powerpoint/2010/main" val="4280873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98221" y="2051686"/>
            <a:ext cx="12618720" cy="3423284"/>
          </a:xfrm>
        </p:spPr>
        <p:txBody>
          <a:bodyPr anchor="b"/>
          <a:lstStyle>
            <a:lvl1pPr>
              <a:defRPr sz="7200"/>
            </a:lvl1pPr>
          </a:lstStyle>
          <a:p>
            <a:r>
              <a:rPr lang="it-IT"/>
              <a:t>Fare clic per modificare lo stile del titolo</a:t>
            </a:r>
          </a:p>
        </p:txBody>
      </p:sp>
      <p:sp>
        <p:nvSpPr>
          <p:cNvPr id="3" name="Segnaposto testo 2"/>
          <p:cNvSpPr>
            <a:spLocks noGrp="1"/>
          </p:cNvSpPr>
          <p:nvPr>
            <p:ph type="body" idx="1"/>
          </p:nvPr>
        </p:nvSpPr>
        <p:spPr>
          <a:xfrm>
            <a:off x="998221" y="5507356"/>
            <a:ext cx="12618720" cy="1800224"/>
          </a:xfrm>
        </p:spPr>
        <p:txBody>
          <a:bodyPr/>
          <a:lstStyle>
            <a:lvl1pPr marL="0" indent="0">
              <a:buNone/>
              <a:defRPr sz="2880"/>
            </a:lvl1pPr>
            <a:lvl2pPr marL="548640" indent="0">
              <a:buNone/>
              <a:defRPr sz="2400"/>
            </a:lvl2pPr>
            <a:lvl3pPr marL="1097280" indent="0">
              <a:buNone/>
              <a:defRPr sz="2160"/>
            </a:lvl3pPr>
            <a:lvl4pPr marL="1645920" indent="0">
              <a:buNone/>
              <a:defRPr sz="1920"/>
            </a:lvl4pPr>
            <a:lvl5pPr marL="2194560" indent="0">
              <a:buNone/>
              <a:defRPr sz="1920"/>
            </a:lvl5pPr>
            <a:lvl6pPr marL="2743200" indent="0">
              <a:buNone/>
              <a:defRPr sz="1920"/>
            </a:lvl6pPr>
            <a:lvl7pPr marL="3291840" indent="0">
              <a:buNone/>
              <a:defRPr sz="1920"/>
            </a:lvl7pPr>
            <a:lvl8pPr marL="3840480" indent="0">
              <a:buNone/>
              <a:defRPr sz="1920"/>
            </a:lvl8pPr>
            <a:lvl9pPr marL="4389120" indent="0">
              <a:buNone/>
              <a:defRPr sz="1920"/>
            </a:lvl9pPr>
          </a:lstStyle>
          <a:p>
            <a:pPr lvl="0"/>
            <a:r>
              <a:rPr lang="it-IT"/>
              <a:t>Modifica gli stili del testo dello schema</a:t>
            </a:r>
          </a:p>
        </p:txBody>
      </p:sp>
      <p:sp>
        <p:nvSpPr>
          <p:cNvPr id="4" name="Rectangle 4">
            <a:extLst>
              <a:ext uri="{FF2B5EF4-FFF2-40B4-BE49-F238E27FC236}">
                <a16:creationId xmlns:a16="http://schemas.microsoft.com/office/drawing/2014/main" id="{37C6CC73-91D3-458E-B1B6-9E50C6A8A1D3}"/>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a:extLst>
              <a:ext uri="{FF2B5EF4-FFF2-40B4-BE49-F238E27FC236}">
                <a16:creationId xmlns:a16="http://schemas.microsoft.com/office/drawing/2014/main" id="{1388576C-223C-4FAA-807D-3EF65565F9DF}"/>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a:extLst>
              <a:ext uri="{FF2B5EF4-FFF2-40B4-BE49-F238E27FC236}">
                <a16:creationId xmlns:a16="http://schemas.microsoft.com/office/drawing/2014/main" id="{00AEC171-E695-43F7-8DF3-EBF2946AB1A4}"/>
              </a:ext>
            </a:extLst>
          </p:cNvPr>
          <p:cNvSpPr>
            <a:spLocks noGrp="1" noChangeArrowheads="1"/>
          </p:cNvSpPr>
          <p:nvPr>
            <p:ph type="sldNum" sz="quarter" idx="12"/>
          </p:nvPr>
        </p:nvSpPr>
        <p:spPr>
          <a:ln/>
        </p:spPr>
        <p:txBody>
          <a:bodyPr/>
          <a:lstStyle>
            <a:lvl1pPr>
              <a:defRPr/>
            </a:lvl1pPr>
          </a:lstStyle>
          <a:p>
            <a:pPr>
              <a:defRPr/>
            </a:pPr>
            <a:fld id="{CB800AA3-155D-40C7-9B84-39A684DD5AE5}" type="slidenum">
              <a:rPr lang="it-IT" altLang="it-IT"/>
              <a:pPr>
                <a:defRPr/>
              </a:pPr>
              <a:t>‹N›</a:t>
            </a:fld>
            <a:endParaRPr lang="it-IT" altLang="it-IT"/>
          </a:p>
        </p:txBody>
      </p:sp>
    </p:spTree>
    <p:extLst>
      <p:ext uri="{BB962C8B-B14F-4D97-AF65-F5344CB8AC3E}">
        <p14:creationId xmlns:p14="http://schemas.microsoft.com/office/powerpoint/2010/main" val="3159481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731520" y="2286000"/>
            <a:ext cx="6461760" cy="493776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7437120" y="2286000"/>
            <a:ext cx="6461760" cy="493776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a:extLst>
              <a:ext uri="{FF2B5EF4-FFF2-40B4-BE49-F238E27FC236}">
                <a16:creationId xmlns:a16="http://schemas.microsoft.com/office/drawing/2014/main" id="{623D3976-C40A-47EE-89DC-70DF5CC8A0E0}"/>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a:extLst>
              <a:ext uri="{FF2B5EF4-FFF2-40B4-BE49-F238E27FC236}">
                <a16:creationId xmlns:a16="http://schemas.microsoft.com/office/drawing/2014/main" id="{36EC62FD-441E-4388-9C5F-A00505C07220}"/>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a:extLst>
              <a:ext uri="{FF2B5EF4-FFF2-40B4-BE49-F238E27FC236}">
                <a16:creationId xmlns:a16="http://schemas.microsoft.com/office/drawing/2014/main" id="{2AD13078-6C2A-4049-9340-89B559637ED6}"/>
              </a:ext>
            </a:extLst>
          </p:cNvPr>
          <p:cNvSpPr>
            <a:spLocks noGrp="1" noChangeArrowheads="1"/>
          </p:cNvSpPr>
          <p:nvPr>
            <p:ph type="sldNum" sz="quarter" idx="12"/>
          </p:nvPr>
        </p:nvSpPr>
        <p:spPr>
          <a:ln/>
        </p:spPr>
        <p:txBody>
          <a:bodyPr/>
          <a:lstStyle>
            <a:lvl1pPr>
              <a:defRPr/>
            </a:lvl1pPr>
          </a:lstStyle>
          <a:p>
            <a:pPr>
              <a:defRPr/>
            </a:pPr>
            <a:fld id="{1540DBC1-BFBF-4612-8B45-20204782EBD0}" type="slidenum">
              <a:rPr lang="it-IT" altLang="it-IT"/>
              <a:pPr>
                <a:defRPr/>
              </a:pPr>
              <a:t>‹N›</a:t>
            </a:fld>
            <a:endParaRPr lang="it-IT" altLang="it-IT"/>
          </a:p>
        </p:txBody>
      </p:sp>
    </p:spTree>
    <p:extLst>
      <p:ext uri="{BB962C8B-B14F-4D97-AF65-F5344CB8AC3E}">
        <p14:creationId xmlns:p14="http://schemas.microsoft.com/office/powerpoint/2010/main" val="4237288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1008381" y="438150"/>
            <a:ext cx="12618720" cy="1590676"/>
          </a:xfrm>
        </p:spPr>
        <p:txBody>
          <a:bodyPr/>
          <a:lstStyle/>
          <a:p>
            <a:r>
              <a:rPr lang="it-IT"/>
              <a:t>Fare clic per modificare lo stile del titolo</a:t>
            </a:r>
          </a:p>
        </p:txBody>
      </p:sp>
      <p:sp>
        <p:nvSpPr>
          <p:cNvPr id="3" name="Segnaposto testo 2"/>
          <p:cNvSpPr>
            <a:spLocks noGrp="1"/>
          </p:cNvSpPr>
          <p:nvPr>
            <p:ph type="body" idx="1"/>
          </p:nvPr>
        </p:nvSpPr>
        <p:spPr>
          <a:xfrm>
            <a:off x="1008382" y="2017396"/>
            <a:ext cx="6189979"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it-IT"/>
              <a:t>Modifica gli stili del testo dello schema</a:t>
            </a:r>
          </a:p>
        </p:txBody>
      </p:sp>
      <p:sp>
        <p:nvSpPr>
          <p:cNvPr id="4" name="Segnaposto contenuto 3"/>
          <p:cNvSpPr>
            <a:spLocks noGrp="1"/>
          </p:cNvSpPr>
          <p:nvPr>
            <p:ph sz="half" idx="2"/>
          </p:nvPr>
        </p:nvSpPr>
        <p:spPr>
          <a:xfrm>
            <a:off x="1008382" y="3006090"/>
            <a:ext cx="6189979" cy="4421506"/>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7406640" y="2017396"/>
            <a:ext cx="6220461"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it-IT"/>
              <a:t>Modifica gli stili del testo dello schema</a:t>
            </a:r>
          </a:p>
        </p:txBody>
      </p:sp>
      <p:sp>
        <p:nvSpPr>
          <p:cNvPr id="6" name="Segnaposto contenuto 5"/>
          <p:cNvSpPr>
            <a:spLocks noGrp="1"/>
          </p:cNvSpPr>
          <p:nvPr>
            <p:ph sz="quarter" idx="4"/>
          </p:nvPr>
        </p:nvSpPr>
        <p:spPr>
          <a:xfrm>
            <a:off x="7406640" y="3006090"/>
            <a:ext cx="6220461" cy="4421506"/>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a:extLst>
              <a:ext uri="{FF2B5EF4-FFF2-40B4-BE49-F238E27FC236}">
                <a16:creationId xmlns:a16="http://schemas.microsoft.com/office/drawing/2014/main" id="{29CE3BDA-80C9-4144-8C22-FB382B1ABDB7}"/>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8" name="Rectangle 5">
            <a:extLst>
              <a:ext uri="{FF2B5EF4-FFF2-40B4-BE49-F238E27FC236}">
                <a16:creationId xmlns:a16="http://schemas.microsoft.com/office/drawing/2014/main" id="{CB87BB67-D7A1-49D5-9797-9F8A31F020D5}"/>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9" name="Rectangle 6">
            <a:extLst>
              <a:ext uri="{FF2B5EF4-FFF2-40B4-BE49-F238E27FC236}">
                <a16:creationId xmlns:a16="http://schemas.microsoft.com/office/drawing/2014/main" id="{49315F04-88D5-4D8C-A995-B698FF285D67}"/>
              </a:ext>
            </a:extLst>
          </p:cNvPr>
          <p:cNvSpPr>
            <a:spLocks noGrp="1" noChangeArrowheads="1"/>
          </p:cNvSpPr>
          <p:nvPr>
            <p:ph type="sldNum" sz="quarter" idx="12"/>
          </p:nvPr>
        </p:nvSpPr>
        <p:spPr>
          <a:ln/>
        </p:spPr>
        <p:txBody>
          <a:bodyPr/>
          <a:lstStyle>
            <a:lvl1pPr>
              <a:defRPr/>
            </a:lvl1pPr>
          </a:lstStyle>
          <a:p>
            <a:pPr>
              <a:defRPr/>
            </a:pPr>
            <a:fld id="{6D50D0A2-F14E-4659-B50C-3F47F304B977}" type="slidenum">
              <a:rPr lang="it-IT" altLang="it-IT"/>
              <a:pPr>
                <a:defRPr/>
              </a:pPr>
              <a:t>‹N›</a:t>
            </a:fld>
            <a:endParaRPr lang="it-IT" altLang="it-IT"/>
          </a:p>
        </p:txBody>
      </p:sp>
    </p:spTree>
    <p:extLst>
      <p:ext uri="{BB962C8B-B14F-4D97-AF65-F5344CB8AC3E}">
        <p14:creationId xmlns:p14="http://schemas.microsoft.com/office/powerpoint/2010/main" val="1734614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a:extLst>
              <a:ext uri="{FF2B5EF4-FFF2-40B4-BE49-F238E27FC236}">
                <a16:creationId xmlns:a16="http://schemas.microsoft.com/office/drawing/2014/main" id="{880D74DA-BF77-4EC0-8779-3B025D835A24}"/>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4" name="Rectangle 5">
            <a:extLst>
              <a:ext uri="{FF2B5EF4-FFF2-40B4-BE49-F238E27FC236}">
                <a16:creationId xmlns:a16="http://schemas.microsoft.com/office/drawing/2014/main" id="{A44F3F15-41D8-4014-B360-C79174AA76C4}"/>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5" name="Rectangle 6">
            <a:extLst>
              <a:ext uri="{FF2B5EF4-FFF2-40B4-BE49-F238E27FC236}">
                <a16:creationId xmlns:a16="http://schemas.microsoft.com/office/drawing/2014/main" id="{F1828BD6-8FB0-4B6D-81FE-0F723AED600C}"/>
              </a:ext>
            </a:extLst>
          </p:cNvPr>
          <p:cNvSpPr>
            <a:spLocks noGrp="1" noChangeArrowheads="1"/>
          </p:cNvSpPr>
          <p:nvPr>
            <p:ph type="sldNum" sz="quarter" idx="12"/>
          </p:nvPr>
        </p:nvSpPr>
        <p:spPr>
          <a:ln/>
        </p:spPr>
        <p:txBody>
          <a:bodyPr/>
          <a:lstStyle>
            <a:lvl1pPr>
              <a:defRPr/>
            </a:lvl1pPr>
          </a:lstStyle>
          <a:p>
            <a:pPr>
              <a:defRPr/>
            </a:pPr>
            <a:fld id="{D0EFEBB2-3491-4503-8639-49C6EDCC4D94}" type="slidenum">
              <a:rPr lang="it-IT" altLang="it-IT"/>
              <a:pPr>
                <a:defRPr/>
              </a:pPr>
              <a:t>‹N›</a:t>
            </a:fld>
            <a:endParaRPr lang="it-IT" altLang="it-IT"/>
          </a:p>
        </p:txBody>
      </p:sp>
    </p:spTree>
    <p:extLst>
      <p:ext uri="{BB962C8B-B14F-4D97-AF65-F5344CB8AC3E}">
        <p14:creationId xmlns:p14="http://schemas.microsoft.com/office/powerpoint/2010/main" val="3226135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6B543EC-59E4-4B4A-B2C5-B127B65AF727}"/>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3" name="Rectangle 5">
            <a:extLst>
              <a:ext uri="{FF2B5EF4-FFF2-40B4-BE49-F238E27FC236}">
                <a16:creationId xmlns:a16="http://schemas.microsoft.com/office/drawing/2014/main" id="{3B4BC349-0C6C-4CD2-910C-C58969D2A98E}"/>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4" name="Rectangle 6">
            <a:extLst>
              <a:ext uri="{FF2B5EF4-FFF2-40B4-BE49-F238E27FC236}">
                <a16:creationId xmlns:a16="http://schemas.microsoft.com/office/drawing/2014/main" id="{E372A793-1567-42D2-B5FA-CFA077305F84}"/>
              </a:ext>
            </a:extLst>
          </p:cNvPr>
          <p:cNvSpPr>
            <a:spLocks noGrp="1" noChangeArrowheads="1"/>
          </p:cNvSpPr>
          <p:nvPr>
            <p:ph type="sldNum" sz="quarter" idx="12"/>
          </p:nvPr>
        </p:nvSpPr>
        <p:spPr>
          <a:ln/>
        </p:spPr>
        <p:txBody>
          <a:bodyPr/>
          <a:lstStyle>
            <a:lvl1pPr>
              <a:defRPr/>
            </a:lvl1pPr>
          </a:lstStyle>
          <a:p>
            <a:pPr>
              <a:defRPr/>
            </a:pPr>
            <a:fld id="{EB354E34-B362-4E94-B339-85BFF2FECF29}" type="slidenum">
              <a:rPr lang="it-IT" altLang="it-IT"/>
              <a:pPr>
                <a:defRPr/>
              </a:pPr>
              <a:t>‹N›</a:t>
            </a:fld>
            <a:endParaRPr lang="it-IT" altLang="it-IT"/>
          </a:p>
        </p:txBody>
      </p:sp>
    </p:spTree>
    <p:extLst>
      <p:ext uri="{BB962C8B-B14F-4D97-AF65-F5344CB8AC3E}">
        <p14:creationId xmlns:p14="http://schemas.microsoft.com/office/powerpoint/2010/main" val="12575435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1"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7874" name="Rectangle 2">
            <a:extLst>
              <a:ext uri="{FF2B5EF4-FFF2-40B4-BE49-F238E27FC236}">
                <a16:creationId xmlns:a16="http://schemas.microsoft.com/office/drawing/2014/main" id="{D0072FEE-3068-442C-B3E2-E881C5501C92}"/>
              </a:ext>
            </a:extLst>
          </p:cNvPr>
          <p:cNvSpPr>
            <a:spLocks noGrp="1" noChangeArrowheads="1"/>
          </p:cNvSpPr>
          <p:nvPr>
            <p:ph type="title"/>
          </p:nvPr>
        </p:nvSpPr>
        <p:spPr bwMode="auto">
          <a:xfrm>
            <a:off x="731520" y="350520"/>
            <a:ext cx="13167360" cy="1661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207875" name="Rectangle 3">
            <a:extLst>
              <a:ext uri="{FF2B5EF4-FFF2-40B4-BE49-F238E27FC236}">
                <a16:creationId xmlns:a16="http://schemas.microsoft.com/office/drawing/2014/main" id="{899B1CC6-F3D1-453E-8658-3488AB119125}"/>
              </a:ext>
            </a:extLst>
          </p:cNvPr>
          <p:cNvSpPr>
            <a:spLocks noGrp="1" noChangeArrowheads="1"/>
          </p:cNvSpPr>
          <p:nvPr>
            <p:ph type="body" idx="1"/>
          </p:nvPr>
        </p:nvSpPr>
        <p:spPr bwMode="auto">
          <a:xfrm>
            <a:off x="731520" y="2286000"/>
            <a:ext cx="13167360" cy="4937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207876" name="Rectangle 4">
            <a:extLst>
              <a:ext uri="{FF2B5EF4-FFF2-40B4-BE49-F238E27FC236}">
                <a16:creationId xmlns:a16="http://schemas.microsoft.com/office/drawing/2014/main" id="{E4ACD429-EF15-4DFA-B9DF-0C8CDEF4F6BD}"/>
              </a:ext>
            </a:extLst>
          </p:cNvPr>
          <p:cNvSpPr>
            <a:spLocks noGrp="1" noChangeArrowheads="1"/>
          </p:cNvSpPr>
          <p:nvPr>
            <p:ph type="dt" sz="half" idx="2"/>
          </p:nvPr>
        </p:nvSpPr>
        <p:spPr bwMode="auto">
          <a:xfrm>
            <a:off x="731520" y="7494270"/>
            <a:ext cx="341376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buClrTx/>
              <a:buSzTx/>
              <a:buFontTx/>
              <a:buNone/>
              <a:defRPr sz="1680">
                <a:solidFill>
                  <a:schemeClr val="tx1"/>
                </a:solidFill>
                <a:effectLst>
                  <a:outerShdw blurRad="38100" dist="38100" dir="2700000" algn="tl">
                    <a:srgbClr val="000000"/>
                  </a:outerShdw>
                </a:effectLst>
                <a:latin typeface="Arial" panose="020B0604020202020204" pitchFamily="34" charset="0"/>
                <a:ea typeface="+mn-ea"/>
                <a:cs typeface="Arial Unicode MS" charset="0"/>
              </a:defRPr>
            </a:lvl1pPr>
          </a:lstStyle>
          <a:p>
            <a:pPr>
              <a:defRPr/>
            </a:pPr>
            <a:endParaRPr lang="it-IT" altLang="it-IT"/>
          </a:p>
        </p:txBody>
      </p:sp>
      <p:sp>
        <p:nvSpPr>
          <p:cNvPr id="207877" name="Rectangle 5">
            <a:extLst>
              <a:ext uri="{FF2B5EF4-FFF2-40B4-BE49-F238E27FC236}">
                <a16:creationId xmlns:a16="http://schemas.microsoft.com/office/drawing/2014/main" id="{C1B038FB-3116-4A23-ACF5-9337882CF05E}"/>
              </a:ext>
            </a:extLst>
          </p:cNvPr>
          <p:cNvSpPr>
            <a:spLocks noGrp="1" noChangeArrowheads="1"/>
          </p:cNvSpPr>
          <p:nvPr>
            <p:ph type="ftr" sz="quarter" idx="3"/>
          </p:nvPr>
        </p:nvSpPr>
        <p:spPr bwMode="auto">
          <a:xfrm>
            <a:off x="4998720" y="7494270"/>
            <a:ext cx="463296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buClrTx/>
              <a:buSzTx/>
              <a:buFontTx/>
              <a:buNone/>
              <a:defRPr sz="1680">
                <a:solidFill>
                  <a:schemeClr val="tx1"/>
                </a:solidFill>
                <a:effectLst>
                  <a:outerShdw blurRad="38100" dist="38100" dir="2700000" algn="tl">
                    <a:srgbClr val="000000"/>
                  </a:outerShdw>
                </a:effectLst>
                <a:latin typeface="Arial" panose="020B0604020202020204" pitchFamily="34" charset="0"/>
                <a:ea typeface="+mn-ea"/>
                <a:cs typeface="Arial Unicode MS" charset="0"/>
              </a:defRPr>
            </a:lvl1pPr>
          </a:lstStyle>
          <a:p>
            <a:pPr>
              <a:defRPr/>
            </a:pPr>
            <a:endParaRPr lang="it-IT" altLang="it-IT"/>
          </a:p>
        </p:txBody>
      </p:sp>
      <p:sp>
        <p:nvSpPr>
          <p:cNvPr id="207878" name="Rectangle 6">
            <a:extLst>
              <a:ext uri="{FF2B5EF4-FFF2-40B4-BE49-F238E27FC236}">
                <a16:creationId xmlns:a16="http://schemas.microsoft.com/office/drawing/2014/main" id="{A6DA5640-4213-430B-B30D-5B08E81BAE6B}"/>
              </a:ext>
            </a:extLst>
          </p:cNvPr>
          <p:cNvSpPr>
            <a:spLocks noGrp="1" noChangeArrowheads="1"/>
          </p:cNvSpPr>
          <p:nvPr>
            <p:ph type="sldNum" sz="quarter" idx="4"/>
          </p:nvPr>
        </p:nvSpPr>
        <p:spPr bwMode="auto">
          <a:xfrm>
            <a:off x="10485120" y="7494270"/>
            <a:ext cx="341376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buClrTx/>
              <a:buSzTx/>
              <a:buFontTx/>
              <a:buNone/>
              <a:defRPr sz="1680">
                <a:solidFill>
                  <a:schemeClr val="tx1"/>
                </a:solidFill>
                <a:effectLst>
                  <a:outerShdw blurRad="38100" dist="38100" dir="2700000" algn="tl">
                    <a:srgbClr val="000000"/>
                  </a:outerShdw>
                </a:effectLst>
                <a:latin typeface="Arial" panose="020B0604020202020204" pitchFamily="34" charset="0"/>
                <a:ea typeface="+mn-ea"/>
                <a:cs typeface="Arial Unicode MS" charset="0"/>
              </a:defRPr>
            </a:lvl1pPr>
          </a:lstStyle>
          <a:p>
            <a:pPr>
              <a:defRPr/>
            </a:pPr>
            <a:fld id="{62769BE4-7A35-401A-97BC-CBB14CC68E59}" type="slidenum">
              <a:rPr lang="it-IT" altLang="it-IT"/>
              <a:pPr>
                <a:defRPr/>
              </a:pPr>
              <a:t>‹N›</a:t>
            </a:fld>
            <a:endParaRPr lang="it-IT" altLang="it-IT"/>
          </a:p>
        </p:txBody>
      </p:sp>
    </p:spTree>
    <p:extLst>
      <p:ext uri="{BB962C8B-B14F-4D97-AF65-F5344CB8AC3E}">
        <p14:creationId xmlns:p14="http://schemas.microsoft.com/office/powerpoint/2010/main" val="4153020260"/>
      </p:ext>
    </p:extLst>
  </p:cSld>
  <p:clrMap bg1="dk2" tx1="lt1" bg2="dk1"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rtl="0" eaLnBrk="0" fontAlgn="base" hangingPunct="0">
        <a:spcBef>
          <a:spcPct val="0"/>
        </a:spcBef>
        <a:spcAft>
          <a:spcPct val="0"/>
        </a:spcAft>
        <a:defRPr sz="5280" kern="12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5280">
          <a:solidFill>
            <a:schemeClr val="tx2"/>
          </a:solidFill>
          <a:effectLst>
            <a:outerShdw blurRad="38100" dist="38100" dir="2700000" algn="tl">
              <a:srgbClr val="000000"/>
            </a:outerShdw>
          </a:effectLst>
          <a:latin typeface="Tahoma" panose="020B0604030504040204" pitchFamily="34" charset="0"/>
        </a:defRPr>
      </a:lvl2pPr>
      <a:lvl3pPr algn="l" rtl="0" eaLnBrk="0" fontAlgn="base" hangingPunct="0">
        <a:spcBef>
          <a:spcPct val="0"/>
        </a:spcBef>
        <a:spcAft>
          <a:spcPct val="0"/>
        </a:spcAft>
        <a:defRPr sz="5280">
          <a:solidFill>
            <a:schemeClr val="tx2"/>
          </a:solidFill>
          <a:effectLst>
            <a:outerShdw blurRad="38100" dist="38100" dir="2700000" algn="tl">
              <a:srgbClr val="000000"/>
            </a:outerShdw>
          </a:effectLst>
          <a:latin typeface="Tahoma" panose="020B0604030504040204" pitchFamily="34" charset="0"/>
        </a:defRPr>
      </a:lvl3pPr>
      <a:lvl4pPr algn="l" rtl="0" eaLnBrk="0" fontAlgn="base" hangingPunct="0">
        <a:spcBef>
          <a:spcPct val="0"/>
        </a:spcBef>
        <a:spcAft>
          <a:spcPct val="0"/>
        </a:spcAft>
        <a:defRPr sz="5280">
          <a:solidFill>
            <a:schemeClr val="tx2"/>
          </a:solidFill>
          <a:effectLst>
            <a:outerShdw blurRad="38100" dist="38100" dir="2700000" algn="tl">
              <a:srgbClr val="000000"/>
            </a:outerShdw>
          </a:effectLst>
          <a:latin typeface="Tahoma" panose="020B0604030504040204" pitchFamily="34" charset="0"/>
        </a:defRPr>
      </a:lvl4pPr>
      <a:lvl5pPr algn="l" rtl="0" eaLnBrk="0" fontAlgn="base" hangingPunct="0">
        <a:spcBef>
          <a:spcPct val="0"/>
        </a:spcBef>
        <a:spcAft>
          <a:spcPct val="0"/>
        </a:spcAft>
        <a:defRPr sz="5280">
          <a:solidFill>
            <a:schemeClr val="tx2"/>
          </a:solidFill>
          <a:effectLst>
            <a:outerShdw blurRad="38100" dist="38100" dir="2700000" algn="tl">
              <a:srgbClr val="000000"/>
            </a:outerShdw>
          </a:effectLst>
          <a:latin typeface="Tahoma" panose="020B0604030504040204" pitchFamily="34" charset="0"/>
        </a:defRPr>
      </a:lvl5pPr>
      <a:lvl6pPr marL="548640" algn="l" rtl="0" fontAlgn="base">
        <a:spcBef>
          <a:spcPct val="0"/>
        </a:spcBef>
        <a:spcAft>
          <a:spcPct val="0"/>
        </a:spcAft>
        <a:defRPr sz="5280">
          <a:solidFill>
            <a:schemeClr val="tx2"/>
          </a:solidFill>
          <a:effectLst>
            <a:outerShdw blurRad="38100" dist="38100" dir="2700000" algn="tl">
              <a:srgbClr val="000000"/>
            </a:outerShdw>
          </a:effectLst>
          <a:latin typeface="Tahoma" panose="020B0604030504040204" pitchFamily="34" charset="0"/>
        </a:defRPr>
      </a:lvl6pPr>
      <a:lvl7pPr marL="1097280" algn="l" rtl="0" fontAlgn="base">
        <a:spcBef>
          <a:spcPct val="0"/>
        </a:spcBef>
        <a:spcAft>
          <a:spcPct val="0"/>
        </a:spcAft>
        <a:defRPr sz="5280">
          <a:solidFill>
            <a:schemeClr val="tx2"/>
          </a:solidFill>
          <a:effectLst>
            <a:outerShdw blurRad="38100" dist="38100" dir="2700000" algn="tl">
              <a:srgbClr val="000000"/>
            </a:outerShdw>
          </a:effectLst>
          <a:latin typeface="Tahoma" panose="020B0604030504040204" pitchFamily="34" charset="0"/>
        </a:defRPr>
      </a:lvl7pPr>
      <a:lvl8pPr marL="1645920" algn="l" rtl="0" fontAlgn="base">
        <a:spcBef>
          <a:spcPct val="0"/>
        </a:spcBef>
        <a:spcAft>
          <a:spcPct val="0"/>
        </a:spcAft>
        <a:defRPr sz="5280">
          <a:solidFill>
            <a:schemeClr val="tx2"/>
          </a:solidFill>
          <a:effectLst>
            <a:outerShdw blurRad="38100" dist="38100" dir="2700000" algn="tl">
              <a:srgbClr val="000000"/>
            </a:outerShdw>
          </a:effectLst>
          <a:latin typeface="Tahoma" panose="020B0604030504040204" pitchFamily="34" charset="0"/>
        </a:defRPr>
      </a:lvl8pPr>
      <a:lvl9pPr marL="2194560" algn="l" rtl="0" fontAlgn="base">
        <a:spcBef>
          <a:spcPct val="0"/>
        </a:spcBef>
        <a:spcAft>
          <a:spcPct val="0"/>
        </a:spcAft>
        <a:defRPr sz="5280">
          <a:solidFill>
            <a:schemeClr val="tx2"/>
          </a:solidFill>
          <a:effectLst>
            <a:outerShdw blurRad="38100" dist="38100" dir="2700000" algn="tl">
              <a:srgbClr val="000000"/>
            </a:outerShdw>
          </a:effectLst>
          <a:latin typeface="Tahoma" panose="020B0604030504040204" pitchFamily="34" charset="0"/>
        </a:defRPr>
      </a:lvl9pPr>
    </p:titleStyle>
    <p:bodyStyle>
      <a:lvl1pPr marL="411480" indent="-411480" algn="l" rtl="0" eaLnBrk="0" fontAlgn="base" hangingPunct="0">
        <a:spcBef>
          <a:spcPct val="20000"/>
        </a:spcBef>
        <a:spcAft>
          <a:spcPct val="0"/>
        </a:spcAft>
        <a:buClr>
          <a:schemeClr val="hlink"/>
        </a:buClr>
        <a:buSzPct val="120000"/>
        <a:buChar char="•"/>
        <a:defRPr sz="3840" kern="1200">
          <a:solidFill>
            <a:schemeClr val="tx1"/>
          </a:solidFill>
          <a:effectLst>
            <a:outerShdw blurRad="38100" dist="38100" dir="2700000" algn="tl">
              <a:srgbClr val="000000"/>
            </a:outerShdw>
          </a:effectLst>
          <a:latin typeface="+mn-lt"/>
          <a:ea typeface="+mn-ea"/>
          <a:cs typeface="+mn-cs"/>
        </a:defRPr>
      </a:lvl1pPr>
      <a:lvl2pPr marL="891540" indent="-342900" algn="l" rtl="0" eaLnBrk="0" fontAlgn="base" hangingPunct="0">
        <a:spcBef>
          <a:spcPct val="20000"/>
        </a:spcBef>
        <a:spcAft>
          <a:spcPct val="0"/>
        </a:spcAft>
        <a:buFont typeface="Tahoma" panose="020B0604030504040204" pitchFamily="34" charset="0"/>
        <a:buChar char="–"/>
        <a:defRPr sz="3360" kern="1200">
          <a:solidFill>
            <a:schemeClr val="tx1"/>
          </a:solidFill>
          <a:effectLst>
            <a:outerShdw blurRad="38100" dist="38100" dir="2700000" algn="tl">
              <a:srgbClr val="000000"/>
            </a:outerShdw>
          </a:effectLst>
          <a:latin typeface="+mn-lt"/>
          <a:ea typeface="+mn-ea"/>
          <a:cs typeface="+mn-cs"/>
        </a:defRPr>
      </a:lvl2pPr>
      <a:lvl3pPr marL="1371600" indent="-274320" algn="l" rtl="0" eaLnBrk="0" fontAlgn="base" hangingPunct="0">
        <a:spcBef>
          <a:spcPct val="20000"/>
        </a:spcBef>
        <a:spcAft>
          <a:spcPct val="0"/>
        </a:spcAft>
        <a:buClr>
          <a:schemeClr val="hlink"/>
        </a:buClr>
        <a:buSzPct val="120000"/>
        <a:buChar char="•"/>
        <a:defRPr sz="2880" kern="1200">
          <a:solidFill>
            <a:schemeClr val="tx1"/>
          </a:solidFill>
          <a:effectLst>
            <a:outerShdw blurRad="38100" dist="38100" dir="2700000" algn="tl">
              <a:srgbClr val="000000"/>
            </a:outerShdw>
          </a:effectLst>
          <a:latin typeface="+mn-lt"/>
          <a:ea typeface="+mn-ea"/>
          <a:cs typeface="+mn-cs"/>
        </a:defRPr>
      </a:lvl3pPr>
      <a:lvl4pPr marL="1920240" indent="-274320" algn="l" rtl="0" eaLnBrk="0" fontAlgn="base" hangingPunct="0">
        <a:spcBef>
          <a:spcPct val="20000"/>
        </a:spcBef>
        <a:spcAft>
          <a:spcPct val="0"/>
        </a:spcAft>
        <a:buFont typeface="Tahoma" panose="020B0604030504040204" pitchFamily="34" charset="0"/>
        <a:buChar char="–"/>
        <a:defRPr sz="2400" kern="1200">
          <a:solidFill>
            <a:schemeClr val="tx1"/>
          </a:solidFill>
          <a:effectLst>
            <a:outerShdw blurRad="38100" dist="38100" dir="2700000" algn="tl">
              <a:srgbClr val="000000"/>
            </a:outerShdw>
          </a:effectLst>
          <a:latin typeface="+mn-lt"/>
          <a:ea typeface="+mn-ea"/>
          <a:cs typeface="+mn-cs"/>
        </a:defRPr>
      </a:lvl4pPr>
      <a:lvl5pPr marL="2468880" indent="-274320" algn="l" rtl="0" eaLnBrk="0" fontAlgn="base" hangingPunct="0">
        <a:spcBef>
          <a:spcPct val="20000"/>
        </a:spcBef>
        <a:spcAft>
          <a:spcPct val="0"/>
        </a:spcAft>
        <a:buClr>
          <a:schemeClr val="hlink"/>
        </a:buClr>
        <a:buSzPct val="80000"/>
        <a:buFont typeface="Wingdings" panose="05000000000000000000" pitchFamily="2" charset="2"/>
        <a:buChar char="v"/>
        <a:defRPr sz="2400" kern="1200">
          <a:solidFill>
            <a:schemeClr val="tx1"/>
          </a:solidFill>
          <a:effectLst>
            <a:outerShdw blurRad="38100" dist="38100" dir="2700000" algn="tl">
              <a:srgbClr val="000000"/>
            </a:outerShdw>
          </a:effectLst>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it-IT"/>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9.png"/><Relationship Id="rId7" Type="http://schemas.openxmlformats.org/officeDocument/2006/relationships/diagramColors" Target="../diagrams/colors1.xml"/><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26742"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2"/>
          <p:cNvSpPr/>
          <p:nvPr/>
        </p:nvSpPr>
        <p:spPr>
          <a:xfrm>
            <a:off x="1068405" y="768096"/>
            <a:ext cx="5008304" cy="427939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6500" b="1" dirty="0" err="1">
                <a:latin typeface="+mj-lt"/>
                <a:ea typeface="+mj-ea"/>
                <a:cs typeface="+mj-cs"/>
              </a:rPr>
              <a:t>Calcoli</a:t>
            </a:r>
            <a:r>
              <a:rPr lang="en-US" sz="6500" b="1" dirty="0">
                <a:latin typeface="+mj-lt"/>
                <a:ea typeface="+mj-ea"/>
                <a:cs typeface="+mj-cs"/>
              </a:rPr>
              <a:t> e </a:t>
            </a:r>
            <a:r>
              <a:rPr lang="en-US" sz="6500" b="1" dirty="0" err="1">
                <a:latin typeface="+mj-lt"/>
                <a:ea typeface="+mj-ea"/>
                <a:cs typeface="+mj-cs"/>
              </a:rPr>
              <a:t>dosaggi</a:t>
            </a:r>
            <a:r>
              <a:rPr lang="en-US" sz="6500" b="1" dirty="0">
                <a:latin typeface="+mj-lt"/>
                <a:ea typeface="+mj-ea"/>
                <a:cs typeface="+mj-cs"/>
              </a:rPr>
              <a:t> </a:t>
            </a:r>
            <a:r>
              <a:rPr lang="en-US" sz="6500" b="1" dirty="0" err="1">
                <a:latin typeface="+mj-lt"/>
                <a:ea typeface="+mj-ea"/>
                <a:cs typeface="+mj-cs"/>
              </a:rPr>
              <a:t>farmacologici</a:t>
            </a:r>
            <a:endParaRPr lang="en-US" sz="6500" b="1" dirty="0">
              <a:latin typeface="+mj-lt"/>
              <a:ea typeface="+mj-ea"/>
              <a:cs typeface="+mj-cs"/>
            </a:endParaRPr>
          </a:p>
        </p:txBody>
      </p:sp>
      <p:sp>
        <p:nvSpPr>
          <p:cNvPr id="7" name="Text 4"/>
          <p:cNvSpPr/>
          <p:nvPr/>
        </p:nvSpPr>
        <p:spPr>
          <a:xfrm>
            <a:off x="1068406" y="5563209"/>
            <a:ext cx="4480817" cy="1887322"/>
          </a:xfrm>
          <a:prstGeom prst="rect">
            <a:avLst/>
          </a:prstGeom>
        </p:spPr>
        <p:txBody>
          <a:bodyPr vert="horz" lIns="91440" tIns="45720" rIns="91440" bIns="45720" rtlCol="0">
            <a:normAutofit/>
          </a:bodyPr>
          <a:lstStyle/>
          <a:p>
            <a:pPr>
              <a:lnSpc>
                <a:spcPct val="90000"/>
              </a:lnSpc>
              <a:spcBef>
                <a:spcPts val="1000"/>
              </a:spcBef>
            </a:pPr>
            <a:r>
              <a:rPr lang="en-US" sz="2400" dirty="0"/>
              <a:t>A.A. 2024/2025</a:t>
            </a:r>
            <a:endParaRPr lang="en-US" sz="2400"/>
          </a:p>
        </p:txBody>
      </p:sp>
      <p:sp>
        <p:nvSpPr>
          <p:cNvPr id="36"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8405" y="5291120"/>
            <a:ext cx="4169664" cy="21946"/>
          </a:xfrm>
          <a:custGeom>
            <a:avLst/>
            <a:gdLst>
              <a:gd name="connsiteX0" fmla="*/ 0 w 4169664"/>
              <a:gd name="connsiteY0" fmla="*/ 0 h 21946"/>
              <a:gd name="connsiteX1" fmla="*/ 694944 w 4169664"/>
              <a:gd name="connsiteY1" fmla="*/ 0 h 21946"/>
              <a:gd name="connsiteX2" fmla="*/ 1473281 w 4169664"/>
              <a:gd name="connsiteY2" fmla="*/ 0 h 21946"/>
              <a:gd name="connsiteX3" fmla="*/ 2084832 w 4169664"/>
              <a:gd name="connsiteY3" fmla="*/ 0 h 21946"/>
              <a:gd name="connsiteX4" fmla="*/ 2696383 w 4169664"/>
              <a:gd name="connsiteY4" fmla="*/ 0 h 21946"/>
              <a:gd name="connsiteX5" fmla="*/ 3433023 w 4169664"/>
              <a:gd name="connsiteY5" fmla="*/ 0 h 21946"/>
              <a:gd name="connsiteX6" fmla="*/ 4169664 w 4169664"/>
              <a:gd name="connsiteY6" fmla="*/ 0 h 21946"/>
              <a:gd name="connsiteX7" fmla="*/ 4169664 w 4169664"/>
              <a:gd name="connsiteY7" fmla="*/ 21946 h 21946"/>
              <a:gd name="connsiteX8" fmla="*/ 3391327 w 4169664"/>
              <a:gd name="connsiteY8" fmla="*/ 21946 h 21946"/>
              <a:gd name="connsiteX9" fmla="*/ 2654686 w 4169664"/>
              <a:gd name="connsiteY9" fmla="*/ 21946 h 21946"/>
              <a:gd name="connsiteX10" fmla="*/ 1959742 w 4169664"/>
              <a:gd name="connsiteY10" fmla="*/ 21946 h 21946"/>
              <a:gd name="connsiteX11" fmla="*/ 1223101 w 4169664"/>
              <a:gd name="connsiteY11" fmla="*/ 21946 h 21946"/>
              <a:gd name="connsiteX12" fmla="*/ 0 w 4169664"/>
              <a:gd name="connsiteY12" fmla="*/ 21946 h 21946"/>
              <a:gd name="connsiteX13" fmla="*/ 0 w 4169664"/>
              <a:gd name="connsiteY13" fmla="*/ 0 h 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69664" h="21946" fill="none" extrusionOk="0">
                <a:moveTo>
                  <a:pt x="0" y="0"/>
                </a:moveTo>
                <a:cubicBezTo>
                  <a:pt x="339081" y="33322"/>
                  <a:pt x="420647" y="21609"/>
                  <a:pt x="694944" y="0"/>
                </a:cubicBezTo>
                <a:cubicBezTo>
                  <a:pt x="969241" y="-21609"/>
                  <a:pt x="1180055" y="-24321"/>
                  <a:pt x="1473281" y="0"/>
                </a:cubicBezTo>
                <a:cubicBezTo>
                  <a:pt x="1766507" y="24321"/>
                  <a:pt x="1796116" y="13114"/>
                  <a:pt x="2084832" y="0"/>
                </a:cubicBezTo>
                <a:cubicBezTo>
                  <a:pt x="2373548" y="-13114"/>
                  <a:pt x="2413942" y="29356"/>
                  <a:pt x="2696383" y="0"/>
                </a:cubicBezTo>
                <a:cubicBezTo>
                  <a:pt x="2978824" y="-29356"/>
                  <a:pt x="3118658" y="6767"/>
                  <a:pt x="3433023" y="0"/>
                </a:cubicBezTo>
                <a:cubicBezTo>
                  <a:pt x="3747388" y="-6767"/>
                  <a:pt x="3991753" y="34038"/>
                  <a:pt x="4169664" y="0"/>
                </a:cubicBezTo>
                <a:cubicBezTo>
                  <a:pt x="4170206" y="9051"/>
                  <a:pt x="4169188" y="17369"/>
                  <a:pt x="4169664" y="21946"/>
                </a:cubicBezTo>
                <a:cubicBezTo>
                  <a:pt x="3988313" y="44320"/>
                  <a:pt x="3581828" y="-3110"/>
                  <a:pt x="3391327" y="21946"/>
                </a:cubicBezTo>
                <a:cubicBezTo>
                  <a:pt x="3200826" y="47002"/>
                  <a:pt x="2815087" y="42788"/>
                  <a:pt x="2654686" y="21946"/>
                </a:cubicBezTo>
                <a:cubicBezTo>
                  <a:pt x="2494285" y="1104"/>
                  <a:pt x="2170161" y="39259"/>
                  <a:pt x="1959742" y="21946"/>
                </a:cubicBezTo>
                <a:cubicBezTo>
                  <a:pt x="1749323" y="4633"/>
                  <a:pt x="1372803" y="22092"/>
                  <a:pt x="1223101" y="21946"/>
                </a:cubicBezTo>
                <a:cubicBezTo>
                  <a:pt x="1073399" y="21800"/>
                  <a:pt x="522747" y="79676"/>
                  <a:pt x="0" y="21946"/>
                </a:cubicBezTo>
                <a:cubicBezTo>
                  <a:pt x="-160" y="11058"/>
                  <a:pt x="-1077" y="7820"/>
                  <a:pt x="0" y="0"/>
                </a:cubicBezTo>
                <a:close/>
              </a:path>
              <a:path w="4169664" h="21946" stroke="0" extrusionOk="0">
                <a:moveTo>
                  <a:pt x="0" y="0"/>
                </a:moveTo>
                <a:cubicBezTo>
                  <a:pt x="166200" y="-27625"/>
                  <a:pt x="425856" y="-30093"/>
                  <a:pt x="611551" y="0"/>
                </a:cubicBezTo>
                <a:cubicBezTo>
                  <a:pt x="797246" y="30093"/>
                  <a:pt x="1072994" y="-17054"/>
                  <a:pt x="1389888" y="0"/>
                </a:cubicBezTo>
                <a:cubicBezTo>
                  <a:pt x="1706782" y="17054"/>
                  <a:pt x="1754458" y="3344"/>
                  <a:pt x="1959742" y="0"/>
                </a:cubicBezTo>
                <a:cubicBezTo>
                  <a:pt x="2165026" y="-3344"/>
                  <a:pt x="2365478" y="-9580"/>
                  <a:pt x="2529596" y="0"/>
                </a:cubicBezTo>
                <a:cubicBezTo>
                  <a:pt x="2693714" y="9580"/>
                  <a:pt x="2957733" y="32618"/>
                  <a:pt x="3224540" y="0"/>
                </a:cubicBezTo>
                <a:cubicBezTo>
                  <a:pt x="3491347" y="-32618"/>
                  <a:pt x="3872692" y="41261"/>
                  <a:pt x="4169664" y="0"/>
                </a:cubicBezTo>
                <a:cubicBezTo>
                  <a:pt x="4169553" y="6078"/>
                  <a:pt x="4169935" y="12216"/>
                  <a:pt x="4169664" y="21946"/>
                </a:cubicBezTo>
                <a:cubicBezTo>
                  <a:pt x="3965016" y="-712"/>
                  <a:pt x="3738696" y="36627"/>
                  <a:pt x="3558113" y="21946"/>
                </a:cubicBezTo>
                <a:cubicBezTo>
                  <a:pt x="3377530" y="7265"/>
                  <a:pt x="3151416" y="53811"/>
                  <a:pt x="2904866" y="21946"/>
                </a:cubicBezTo>
                <a:cubicBezTo>
                  <a:pt x="2658316" y="-9919"/>
                  <a:pt x="2478158" y="31350"/>
                  <a:pt x="2126529" y="21946"/>
                </a:cubicBezTo>
                <a:cubicBezTo>
                  <a:pt x="1774900" y="12542"/>
                  <a:pt x="1614996" y="37381"/>
                  <a:pt x="1473281" y="21946"/>
                </a:cubicBezTo>
                <a:cubicBezTo>
                  <a:pt x="1331566" y="6511"/>
                  <a:pt x="1143949" y="-9533"/>
                  <a:pt x="820034" y="21946"/>
                </a:cubicBezTo>
                <a:cubicBezTo>
                  <a:pt x="496119" y="53425"/>
                  <a:pt x="198996" y="51722"/>
                  <a:pt x="0" y="21946"/>
                </a:cubicBezTo>
                <a:cubicBezTo>
                  <a:pt x="-615" y="16860"/>
                  <a:pt x="1003" y="8226"/>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0" descr="preencoded.png"/>
          <p:cNvPicPr>
            <a:picLocks noChangeAspect="1"/>
          </p:cNvPicPr>
          <p:nvPr/>
        </p:nvPicPr>
        <p:blipFill rotWithShape="1">
          <a:blip r:embed="rId3"/>
          <a:srcRect t="19557" r="1" b="13895"/>
          <a:stretch/>
        </p:blipFill>
        <p:spPr>
          <a:xfrm>
            <a:off x="6375870" y="-164587"/>
            <a:ext cx="8254530" cy="82295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3"/>
          <p:cNvSpPr/>
          <p:nvPr/>
        </p:nvSpPr>
        <p:spPr>
          <a:xfrm>
            <a:off x="1315522" y="2551748"/>
            <a:ext cx="11554658" cy="710803"/>
          </a:xfrm>
          <a:prstGeom prst="rect">
            <a:avLst/>
          </a:prstGeom>
          <a:noFill/>
          <a:ln/>
        </p:spPr>
        <p:txBody>
          <a:bodyPr wrap="square" lIns="91440" tIns="45720" rIns="91440" bIns="45720" rtlCol="0" anchor="t"/>
          <a:lstStyle/>
          <a:p>
            <a:pPr marL="285750" indent="-285750" algn="l">
              <a:lnSpc>
                <a:spcPts val="2799"/>
              </a:lnSpc>
              <a:buSzPct val="100000"/>
              <a:buFont typeface="Arial"/>
              <a:buChar char="•"/>
            </a:pPr>
            <a:r>
              <a:rPr lang="en-US" sz="1750" dirty="0" err="1">
                <a:solidFill>
                  <a:srgbClr val="3B3535"/>
                </a:solidFill>
                <a:latin typeface="Calibri"/>
                <a:ea typeface="Sora"/>
                <a:cs typeface="Sora" pitchFamily="34" charset="-120"/>
              </a:rPr>
              <a:t>Lasciare</a:t>
            </a:r>
            <a:r>
              <a:rPr lang="en-US" sz="1750" dirty="0">
                <a:solidFill>
                  <a:srgbClr val="3B3535"/>
                </a:solidFill>
                <a:latin typeface="Calibri"/>
                <a:ea typeface="Sora"/>
                <a:cs typeface="Sora" pitchFamily="34" charset="-120"/>
              </a:rPr>
              <a:t> </a:t>
            </a:r>
            <a:r>
              <a:rPr lang="en-US" sz="1750" dirty="0" err="1">
                <a:solidFill>
                  <a:srgbClr val="3B3535"/>
                </a:solidFill>
                <a:latin typeface="Calibri"/>
                <a:ea typeface="Sora"/>
                <a:cs typeface="Sora" pitchFamily="34" charset="-120"/>
              </a:rPr>
              <a:t>uno</a:t>
            </a:r>
            <a:r>
              <a:rPr lang="en-US" sz="1750" dirty="0">
                <a:solidFill>
                  <a:srgbClr val="3B3535"/>
                </a:solidFill>
                <a:latin typeface="Calibri"/>
                <a:ea typeface="Sora"/>
                <a:cs typeface="Sora" pitchFamily="34" charset="-120"/>
              </a:rPr>
              <a:t> </a:t>
            </a:r>
            <a:r>
              <a:rPr lang="en-US" sz="1750" dirty="0" err="1">
                <a:solidFill>
                  <a:srgbClr val="3B3535"/>
                </a:solidFill>
                <a:latin typeface="Calibri"/>
                <a:ea typeface="Sora"/>
                <a:cs typeface="Sora" pitchFamily="34" charset="-120"/>
              </a:rPr>
              <a:t>spazio</a:t>
            </a:r>
            <a:r>
              <a:rPr lang="en-US" sz="1750" dirty="0">
                <a:solidFill>
                  <a:srgbClr val="3B3535"/>
                </a:solidFill>
                <a:latin typeface="Calibri"/>
                <a:ea typeface="Sora"/>
                <a:cs typeface="Sora" pitchFamily="34" charset="-120"/>
              </a:rPr>
              <a:t> </a:t>
            </a:r>
            <a:r>
              <a:rPr lang="en-US" sz="1750" dirty="0" err="1">
                <a:solidFill>
                  <a:srgbClr val="3B3535"/>
                </a:solidFill>
                <a:latin typeface="Calibri"/>
                <a:ea typeface="Sora"/>
                <a:cs typeface="Sora" pitchFamily="34" charset="-120"/>
              </a:rPr>
              <a:t>tra</a:t>
            </a:r>
            <a:r>
              <a:rPr lang="en-US" sz="1750" dirty="0">
                <a:solidFill>
                  <a:srgbClr val="3B3535"/>
                </a:solidFill>
                <a:latin typeface="Calibri"/>
                <a:ea typeface="Sora"/>
                <a:cs typeface="Sora" pitchFamily="34" charset="-120"/>
              </a:rPr>
              <a:t> </a:t>
            </a:r>
            <a:r>
              <a:rPr lang="en-US" sz="1750" dirty="0" err="1">
                <a:solidFill>
                  <a:srgbClr val="3B3535"/>
                </a:solidFill>
                <a:latin typeface="Calibri"/>
                <a:ea typeface="Sora"/>
                <a:cs typeface="Sora" pitchFamily="34" charset="-120"/>
              </a:rPr>
              <a:t>il</a:t>
            </a:r>
            <a:r>
              <a:rPr lang="en-US" sz="1750" dirty="0">
                <a:solidFill>
                  <a:srgbClr val="3B3535"/>
                </a:solidFill>
                <a:latin typeface="Calibri"/>
                <a:ea typeface="Sora"/>
                <a:cs typeface="Sora" pitchFamily="34" charset="-120"/>
              </a:rPr>
              <a:t> </a:t>
            </a:r>
            <a:r>
              <a:rPr lang="en-US" sz="1750" dirty="0" err="1">
                <a:solidFill>
                  <a:srgbClr val="3B3535"/>
                </a:solidFill>
                <a:latin typeface="Calibri"/>
                <a:ea typeface="Sora"/>
                <a:cs typeface="Sora" pitchFamily="34" charset="-120"/>
              </a:rPr>
              <a:t>dosaggio</a:t>
            </a:r>
            <a:r>
              <a:rPr lang="en-US" sz="1750" dirty="0">
                <a:solidFill>
                  <a:srgbClr val="3B3535"/>
                </a:solidFill>
                <a:latin typeface="Calibri"/>
                <a:ea typeface="Sora"/>
                <a:cs typeface="Sora" pitchFamily="34" charset="-120"/>
              </a:rPr>
              <a:t> e </a:t>
            </a:r>
            <a:r>
              <a:rPr lang="en-US" sz="1750" dirty="0" err="1">
                <a:solidFill>
                  <a:srgbClr val="3B3535"/>
                </a:solidFill>
                <a:latin typeface="Calibri"/>
                <a:ea typeface="Sora"/>
                <a:cs typeface="Sora" pitchFamily="34" charset="-120"/>
              </a:rPr>
              <a:t>l'unità</a:t>
            </a:r>
            <a:r>
              <a:rPr lang="en-US" sz="1750" dirty="0">
                <a:solidFill>
                  <a:srgbClr val="3B3535"/>
                </a:solidFill>
                <a:latin typeface="Calibri"/>
                <a:ea typeface="Sora"/>
                <a:cs typeface="Sora" pitchFamily="34" charset="-120"/>
              </a:rPr>
              <a:t> di </a:t>
            </a:r>
            <a:r>
              <a:rPr lang="en-US" sz="1750" dirty="0" err="1">
                <a:solidFill>
                  <a:srgbClr val="3B3535"/>
                </a:solidFill>
                <a:latin typeface="Calibri"/>
                <a:ea typeface="Sora"/>
                <a:cs typeface="Sora" pitchFamily="34" charset="-120"/>
              </a:rPr>
              <a:t>misura</a:t>
            </a:r>
            <a:r>
              <a:rPr lang="en-US" sz="1750" dirty="0">
                <a:solidFill>
                  <a:srgbClr val="3B3535"/>
                </a:solidFill>
                <a:latin typeface="Calibri"/>
                <a:ea typeface="Sora"/>
                <a:cs typeface="Sora" pitchFamily="34" charset="-120"/>
              </a:rPr>
              <a:t> (ad </a:t>
            </a:r>
            <a:r>
              <a:rPr lang="en-US" sz="1750" dirty="0" err="1">
                <a:solidFill>
                  <a:srgbClr val="3B3535"/>
                </a:solidFill>
                <a:latin typeface="Calibri"/>
                <a:ea typeface="Sora"/>
                <a:cs typeface="Sora" pitchFamily="34" charset="-120"/>
              </a:rPr>
              <a:t>esempio</a:t>
            </a:r>
            <a:r>
              <a:rPr lang="en-US" sz="1750" dirty="0">
                <a:solidFill>
                  <a:srgbClr val="3B3535"/>
                </a:solidFill>
                <a:latin typeface="Calibri"/>
                <a:ea typeface="Sora"/>
                <a:cs typeface="Sora" pitchFamily="34" charset="-120"/>
              </a:rPr>
              <a:t>, 10 mg e non 10mg in </a:t>
            </a:r>
            <a:r>
              <a:rPr lang="en-US" sz="1750" dirty="0" err="1">
                <a:solidFill>
                  <a:srgbClr val="3B3535"/>
                </a:solidFill>
                <a:latin typeface="Calibri"/>
                <a:ea typeface="Sora"/>
                <a:cs typeface="Sora" pitchFamily="34" charset="-120"/>
              </a:rPr>
              <a:t>quanto</a:t>
            </a:r>
            <a:r>
              <a:rPr lang="en-US" sz="1750" dirty="0">
                <a:solidFill>
                  <a:srgbClr val="3B3535"/>
                </a:solidFill>
                <a:latin typeface="Calibri"/>
                <a:ea typeface="Sora"/>
                <a:cs typeface="Sora" pitchFamily="34" charset="-120"/>
              </a:rPr>
              <a:t> la </a:t>
            </a:r>
            <a:r>
              <a:rPr lang="en-US" sz="1750" dirty="0" err="1">
                <a:solidFill>
                  <a:srgbClr val="3B3535"/>
                </a:solidFill>
                <a:latin typeface="Calibri"/>
                <a:ea typeface="Sora"/>
                <a:cs typeface="Sora" pitchFamily="34" charset="-120"/>
              </a:rPr>
              <a:t>lettera</a:t>
            </a:r>
            <a:r>
              <a:rPr lang="en-US" sz="1750" dirty="0">
                <a:solidFill>
                  <a:srgbClr val="3B3535"/>
                </a:solidFill>
                <a:latin typeface="Calibri"/>
                <a:ea typeface="Sora"/>
                <a:cs typeface="Sora" pitchFamily="34" charset="-120"/>
              </a:rPr>
              <a:t> m (</a:t>
            </a:r>
            <a:r>
              <a:rPr lang="en-US" sz="1750" dirty="0" err="1">
                <a:solidFill>
                  <a:srgbClr val="3B3535"/>
                </a:solidFill>
                <a:latin typeface="Calibri"/>
                <a:ea typeface="Sora"/>
                <a:cs typeface="Sora" pitchFamily="34" charset="-120"/>
              </a:rPr>
              <a:t>emme</a:t>
            </a:r>
            <a:r>
              <a:rPr lang="en-US" sz="1750" dirty="0">
                <a:solidFill>
                  <a:srgbClr val="3B3535"/>
                </a:solidFill>
                <a:latin typeface="Calibri"/>
                <a:ea typeface="Sora"/>
                <a:cs typeface="Sora" pitchFamily="34" charset="-120"/>
              </a:rPr>
              <a:t>) </a:t>
            </a:r>
            <a:r>
              <a:rPr lang="en-US" sz="1750" dirty="0" err="1">
                <a:solidFill>
                  <a:srgbClr val="3B3535"/>
                </a:solidFill>
                <a:latin typeface="Calibri"/>
                <a:ea typeface="Sora"/>
                <a:cs typeface="Sora" pitchFamily="34" charset="-120"/>
              </a:rPr>
              <a:t>potrebbe</a:t>
            </a:r>
            <a:r>
              <a:rPr lang="en-US" sz="1750" dirty="0">
                <a:solidFill>
                  <a:srgbClr val="3B3535"/>
                </a:solidFill>
                <a:latin typeface="Calibri"/>
                <a:ea typeface="Sora"/>
                <a:cs typeface="Sora" pitchFamily="34" charset="-120"/>
              </a:rPr>
              <a:t> </a:t>
            </a:r>
            <a:r>
              <a:rPr lang="en-US" sz="1750" dirty="0" err="1">
                <a:solidFill>
                  <a:srgbClr val="3B3535"/>
                </a:solidFill>
                <a:latin typeface="Calibri"/>
                <a:ea typeface="Sora"/>
                <a:cs typeface="Sora" pitchFamily="34" charset="-120"/>
              </a:rPr>
              <a:t>essere</a:t>
            </a:r>
            <a:r>
              <a:rPr lang="en-US" sz="1750" dirty="0">
                <a:solidFill>
                  <a:srgbClr val="3B3535"/>
                </a:solidFill>
                <a:latin typeface="Calibri"/>
                <a:ea typeface="Sora"/>
                <a:cs typeface="Sora" pitchFamily="34" charset="-120"/>
              </a:rPr>
              <a:t> </a:t>
            </a:r>
            <a:r>
              <a:rPr lang="en-US" sz="1750" dirty="0" err="1">
                <a:solidFill>
                  <a:srgbClr val="3B3535"/>
                </a:solidFill>
                <a:latin typeface="Calibri"/>
                <a:ea typeface="Sora"/>
                <a:cs typeface="Sora" pitchFamily="34" charset="-120"/>
              </a:rPr>
              <a:t>confusa</a:t>
            </a:r>
            <a:r>
              <a:rPr lang="en-US" sz="1750" dirty="0">
                <a:solidFill>
                  <a:srgbClr val="3B3535"/>
                </a:solidFill>
                <a:latin typeface="Calibri"/>
                <a:ea typeface="Sora"/>
                <a:cs typeface="Sora" pitchFamily="34" charset="-120"/>
              </a:rPr>
              <a:t> con lo zero;</a:t>
            </a:r>
            <a:endParaRPr lang="en-US" sz="1750" dirty="0">
              <a:latin typeface="Calibri"/>
              <a:ea typeface="Sora"/>
              <a:cs typeface="Calibri"/>
            </a:endParaRPr>
          </a:p>
        </p:txBody>
      </p:sp>
      <p:sp>
        <p:nvSpPr>
          <p:cNvPr id="6" name="Text 4"/>
          <p:cNvSpPr/>
          <p:nvPr/>
        </p:nvSpPr>
        <p:spPr>
          <a:xfrm>
            <a:off x="1315522" y="3351371"/>
            <a:ext cx="12011858" cy="3225602"/>
          </a:xfrm>
          <a:prstGeom prst="rect">
            <a:avLst/>
          </a:prstGeom>
          <a:noFill/>
          <a:ln/>
        </p:spPr>
        <p:txBody>
          <a:bodyPr wrap="none" lIns="91440" tIns="45720" rIns="91440" bIns="45720" rtlCol="0" anchor="t"/>
          <a:lstStyle/>
          <a:p>
            <a:pPr marL="285750" indent="-285750" algn="l">
              <a:lnSpc>
                <a:spcPts val="2799"/>
              </a:lnSpc>
              <a:buSzPct val="100000"/>
              <a:buFont typeface="Arial"/>
              <a:buChar char="•"/>
            </a:pPr>
            <a:r>
              <a:rPr lang="en-US" sz="1750" err="1">
                <a:solidFill>
                  <a:srgbClr val="3B3535"/>
                </a:solidFill>
                <a:latin typeface="Calibri"/>
                <a:ea typeface="Sora"/>
                <a:cs typeface="Sora" pitchFamily="34" charset="-120"/>
              </a:rPr>
              <a:t>Esprimere</a:t>
            </a:r>
            <a:r>
              <a:rPr lang="en-US" sz="1750">
                <a:solidFill>
                  <a:srgbClr val="3B3535"/>
                </a:solidFill>
                <a:latin typeface="Calibri"/>
                <a:ea typeface="Sora"/>
                <a:cs typeface="Sora" pitchFamily="34" charset="-120"/>
              </a:rPr>
              <a:t> il </a:t>
            </a:r>
            <a:r>
              <a:rPr lang="en-US" sz="1750" err="1">
                <a:solidFill>
                  <a:srgbClr val="3B3535"/>
                </a:solidFill>
                <a:latin typeface="Calibri"/>
                <a:ea typeface="Sora"/>
                <a:cs typeface="Sora" pitchFamily="34" charset="-120"/>
              </a:rPr>
              <a:t>dosaggio</a:t>
            </a:r>
            <a:r>
              <a:rPr lang="en-US" sz="1750">
                <a:solidFill>
                  <a:srgbClr val="3B3535"/>
                </a:solidFill>
                <a:latin typeface="Calibri"/>
                <a:ea typeface="Sora"/>
                <a:cs typeface="Sora" pitchFamily="34" charset="-120"/>
              </a:rPr>
              <a:t>/</a:t>
            </a:r>
            <a:r>
              <a:rPr lang="en-US" sz="1750" err="1">
                <a:solidFill>
                  <a:srgbClr val="3B3535"/>
                </a:solidFill>
                <a:latin typeface="Calibri"/>
                <a:ea typeface="Sora"/>
                <a:cs typeface="Sora" pitchFamily="34" charset="-120"/>
              </a:rPr>
              <a:t>superficie</a:t>
            </a:r>
            <a:r>
              <a:rPr lang="en-US" sz="1750">
                <a:solidFill>
                  <a:srgbClr val="3B3535"/>
                </a:solidFill>
                <a:latin typeface="Calibri"/>
                <a:ea typeface="Sora"/>
                <a:cs typeface="Sora" pitchFamily="34" charset="-120"/>
              </a:rPr>
              <a:t> </a:t>
            </a:r>
            <a:r>
              <a:rPr lang="en-US" sz="1750" err="1">
                <a:solidFill>
                  <a:srgbClr val="3B3535"/>
                </a:solidFill>
                <a:latin typeface="Calibri"/>
                <a:ea typeface="Sora"/>
                <a:cs typeface="Sora" pitchFamily="34" charset="-120"/>
              </a:rPr>
              <a:t>corporea</a:t>
            </a:r>
            <a:r>
              <a:rPr lang="en-US" sz="1750">
                <a:solidFill>
                  <a:srgbClr val="3B3535"/>
                </a:solidFill>
                <a:latin typeface="Calibri"/>
                <a:ea typeface="Sora"/>
                <a:cs typeface="Sora" pitchFamily="34" charset="-120"/>
              </a:rPr>
              <a:t> come </a:t>
            </a:r>
            <a:r>
              <a:rPr lang="en-US" sz="1750" err="1">
                <a:solidFill>
                  <a:srgbClr val="3B3535"/>
                </a:solidFill>
                <a:latin typeface="Calibri"/>
                <a:ea typeface="Sora"/>
                <a:cs typeface="Sora" pitchFamily="34" charset="-120"/>
              </a:rPr>
              <a:t>quantità</a:t>
            </a:r>
            <a:r>
              <a:rPr lang="en-US" sz="1750">
                <a:solidFill>
                  <a:srgbClr val="3B3535"/>
                </a:solidFill>
                <a:latin typeface="Calibri"/>
                <a:ea typeface="Sora"/>
                <a:cs typeface="Sora" pitchFamily="34" charset="-120"/>
              </a:rPr>
              <a:t> </a:t>
            </a:r>
            <a:r>
              <a:rPr lang="en-US" sz="1750" err="1">
                <a:solidFill>
                  <a:srgbClr val="3B3535"/>
                </a:solidFill>
                <a:latin typeface="Calibri"/>
                <a:ea typeface="Sora"/>
                <a:cs typeface="Sora" pitchFamily="34" charset="-120"/>
              </a:rPr>
              <a:t>totale</a:t>
            </a:r>
            <a:r>
              <a:rPr lang="en-US" sz="1750">
                <a:solidFill>
                  <a:srgbClr val="3B3535"/>
                </a:solidFill>
                <a:latin typeface="Calibri"/>
                <a:ea typeface="Sora"/>
                <a:cs typeface="Sora" pitchFamily="34" charset="-120"/>
              </a:rPr>
              <a:t> del </a:t>
            </a:r>
            <a:r>
              <a:rPr lang="en-US" sz="1750" err="1">
                <a:solidFill>
                  <a:srgbClr val="3B3535"/>
                </a:solidFill>
                <a:latin typeface="Calibri"/>
                <a:ea typeface="Sora"/>
                <a:cs typeface="Sora" pitchFamily="34" charset="-120"/>
              </a:rPr>
              <a:t>farmaco</a:t>
            </a:r>
            <a:r>
              <a:rPr lang="en-US" sz="1750">
                <a:solidFill>
                  <a:srgbClr val="3B3535"/>
                </a:solidFill>
                <a:latin typeface="Calibri"/>
                <a:ea typeface="Sora"/>
                <a:cs typeface="Sora" pitchFamily="34" charset="-120"/>
              </a:rPr>
              <a:t>;</a:t>
            </a:r>
            <a:endParaRPr lang="en-US" sz="1750">
              <a:latin typeface="Calibri"/>
              <a:ea typeface="Sora"/>
              <a:cs typeface="Calibri"/>
            </a:endParaRPr>
          </a:p>
        </p:txBody>
      </p:sp>
      <p:sp>
        <p:nvSpPr>
          <p:cNvPr id="7" name="Text 5"/>
          <p:cNvSpPr/>
          <p:nvPr/>
        </p:nvSpPr>
        <p:spPr>
          <a:xfrm>
            <a:off x="1315522" y="3795593"/>
            <a:ext cx="11554658" cy="710803"/>
          </a:xfrm>
          <a:prstGeom prst="rect">
            <a:avLst/>
          </a:prstGeom>
          <a:noFill/>
          <a:ln/>
        </p:spPr>
        <p:txBody>
          <a:bodyPr wrap="square" lIns="91440" tIns="45720" rIns="91440" bIns="45720" rtlCol="0" anchor="t"/>
          <a:lstStyle/>
          <a:p>
            <a:pPr marL="285750" indent="-285750" algn="l">
              <a:lnSpc>
                <a:spcPts val="2799"/>
              </a:lnSpc>
              <a:buSzPct val="100000"/>
              <a:buFont typeface="Arial"/>
              <a:buChar char="•"/>
            </a:pPr>
            <a:r>
              <a:rPr lang="en-US" sz="1750" dirty="0" err="1">
                <a:solidFill>
                  <a:srgbClr val="3B3535"/>
                </a:solidFill>
                <a:latin typeface="Calibri"/>
                <a:ea typeface="Sora"/>
                <a:cs typeface="Sora" pitchFamily="34" charset="-120"/>
              </a:rPr>
              <a:t>Usare</a:t>
            </a:r>
            <a:r>
              <a:rPr lang="en-US" sz="1750" dirty="0">
                <a:solidFill>
                  <a:srgbClr val="3B3535"/>
                </a:solidFill>
                <a:latin typeface="Calibri"/>
                <a:ea typeface="Sora"/>
                <a:cs typeface="Sora" pitchFamily="34" charset="-120"/>
              </a:rPr>
              <a:t> </a:t>
            </a:r>
            <a:r>
              <a:rPr lang="en-US" sz="1750" dirty="0" err="1">
                <a:solidFill>
                  <a:srgbClr val="3B3535"/>
                </a:solidFill>
                <a:latin typeface="Calibri"/>
                <a:ea typeface="Sora"/>
                <a:cs typeface="Sora" pitchFamily="34" charset="-120"/>
              </a:rPr>
              <a:t>i</a:t>
            </a:r>
            <a:r>
              <a:rPr lang="en-US" sz="1750" dirty="0">
                <a:solidFill>
                  <a:srgbClr val="3B3535"/>
                </a:solidFill>
                <a:latin typeface="Calibri"/>
                <a:ea typeface="Sora"/>
                <a:cs typeface="Sora" pitchFamily="34" charset="-120"/>
              </a:rPr>
              <a:t> numeri </a:t>
            </a:r>
            <a:r>
              <a:rPr lang="en-US" sz="1750" dirty="0" err="1">
                <a:solidFill>
                  <a:srgbClr val="3B3535"/>
                </a:solidFill>
                <a:latin typeface="Calibri"/>
                <a:ea typeface="Sora"/>
                <a:cs typeface="Sora" pitchFamily="34" charset="-120"/>
              </a:rPr>
              <a:t>arabi</a:t>
            </a:r>
            <a:r>
              <a:rPr lang="en-US" sz="1750" dirty="0">
                <a:solidFill>
                  <a:srgbClr val="3B3535"/>
                </a:solidFill>
                <a:latin typeface="Calibri"/>
                <a:ea typeface="Sora"/>
                <a:cs typeface="Sora" pitchFamily="34" charset="-120"/>
              </a:rPr>
              <a:t> (ad </a:t>
            </a:r>
            <a:r>
              <a:rPr lang="en-US" sz="1750" dirty="0" err="1">
                <a:solidFill>
                  <a:srgbClr val="3B3535"/>
                </a:solidFill>
                <a:latin typeface="Calibri"/>
                <a:ea typeface="Sora"/>
                <a:cs typeface="Sora" pitchFamily="34" charset="-120"/>
              </a:rPr>
              <a:t>esempio</a:t>
            </a:r>
            <a:r>
              <a:rPr lang="en-US" sz="1750" dirty="0">
                <a:solidFill>
                  <a:srgbClr val="3B3535"/>
                </a:solidFill>
                <a:latin typeface="Calibri"/>
                <a:ea typeface="Sora"/>
                <a:cs typeface="Sora" pitchFamily="34" charset="-120"/>
              </a:rPr>
              <a:t>, 1, 2, 5, 10, 100, 500, 1.000) e non </a:t>
            </a:r>
            <a:r>
              <a:rPr lang="en-US" sz="1750" dirty="0" err="1">
                <a:solidFill>
                  <a:srgbClr val="3B3535"/>
                </a:solidFill>
                <a:latin typeface="Calibri"/>
                <a:ea typeface="Sora"/>
                <a:cs typeface="Sora" pitchFamily="34" charset="-120"/>
              </a:rPr>
              <a:t>i</a:t>
            </a:r>
            <a:r>
              <a:rPr lang="en-US" sz="1750" dirty="0">
                <a:solidFill>
                  <a:srgbClr val="3B3535"/>
                </a:solidFill>
                <a:latin typeface="Calibri"/>
                <a:ea typeface="Sora"/>
                <a:cs typeface="Sora" pitchFamily="34" charset="-120"/>
              </a:rPr>
              <a:t> </a:t>
            </a:r>
            <a:r>
              <a:rPr lang="en-US" sz="1750" dirty="0" err="1">
                <a:solidFill>
                  <a:srgbClr val="3B3535"/>
                </a:solidFill>
                <a:latin typeface="Calibri"/>
                <a:ea typeface="Sora"/>
                <a:cs typeface="Sora" pitchFamily="34" charset="-120"/>
              </a:rPr>
              <a:t>romani</a:t>
            </a:r>
            <a:r>
              <a:rPr lang="en-US" sz="1750" dirty="0">
                <a:solidFill>
                  <a:srgbClr val="3B3535"/>
                </a:solidFill>
                <a:latin typeface="Calibri"/>
                <a:ea typeface="Sora"/>
                <a:cs typeface="Sora" pitchFamily="34" charset="-120"/>
              </a:rPr>
              <a:t> (ad </a:t>
            </a:r>
            <a:r>
              <a:rPr lang="en-US" sz="1750" dirty="0" err="1">
                <a:solidFill>
                  <a:srgbClr val="3B3535"/>
                </a:solidFill>
                <a:latin typeface="Calibri"/>
                <a:ea typeface="Sora"/>
                <a:cs typeface="Sora" pitchFamily="34" charset="-120"/>
              </a:rPr>
              <a:t>esempio</a:t>
            </a:r>
            <a:r>
              <a:rPr lang="en-US" sz="1750" dirty="0">
                <a:solidFill>
                  <a:srgbClr val="3B3535"/>
                </a:solidFill>
                <a:latin typeface="Calibri"/>
                <a:ea typeface="Sora"/>
                <a:cs typeface="Sora" pitchFamily="34" charset="-120"/>
              </a:rPr>
              <a:t>, I, II, V, X, C, D, M)</a:t>
            </a:r>
            <a:endParaRPr lang="en-US" sz="1750" dirty="0">
              <a:latin typeface="Calibri"/>
              <a:ea typeface="Sora"/>
              <a:cs typeface="Calibri"/>
            </a:endParaRPr>
          </a:p>
        </p:txBody>
      </p:sp>
      <p:sp>
        <p:nvSpPr>
          <p:cNvPr id="8" name="Text 6"/>
          <p:cNvSpPr/>
          <p:nvPr/>
        </p:nvSpPr>
        <p:spPr>
          <a:xfrm>
            <a:off x="1315522" y="4506317"/>
            <a:ext cx="11554658" cy="799703"/>
          </a:xfrm>
          <a:prstGeom prst="rect">
            <a:avLst/>
          </a:prstGeom>
          <a:noFill/>
          <a:ln/>
        </p:spPr>
        <p:txBody>
          <a:bodyPr wrap="square" lIns="91440" tIns="45720" rIns="91440" bIns="45720" rtlCol="0" anchor="t"/>
          <a:lstStyle/>
          <a:p>
            <a:pPr marL="285750" indent="-285750" algn="l">
              <a:lnSpc>
                <a:spcPts val="2799"/>
              </a:lnSpc>
              <a:buSzPct val="100000"/>
              <a:buFont typeface="Arial"/>
              <a:buChar char="•"/>
            </a:pPr>
            <a:r>
              <a:rPr lang="en-US" sz="1750">
                <a:solidFill>
                  <a:srgbClr val="3B3535"/>
                </a:solidFill>
                <a:latin typeface="Calibri"/>
                <a:ea typeface="Sora"/>
                <a:cs typeface="Sora" pitchFamily="34" charset="-120"/>
              </a:rPr>
              <a:t>Non </a:t>
            </a:r>
            <a:r>
              <a:rPr lang="en-US" sz="1750" err="1">
                <a:solidFill>
                  <a:srgbClr val="3B3535"/>
                </a:solidFill>
                <a:latin typeface="Calibri"/>
                <a:ea typeface="Sora"/>
                <a:cs typeface="Sora" pitchFamily="34" charset="-120"/>
              </a:rPr>
              <a:t>mettere</a:t>
            </a:r>
            <a:r>
              <a:rPr lang="en-US" sz="1750">
                <a:solidFill>
                  <a:srgbClr val="3B3535"/>
                </a:solidFill>
                <a:latin typeface="Calibri"/>
                <a:ea typeface="Sora"/>
                <a:cs typeface="Sora" pitchFamily="34" charset="-120"/>
              </a:rPr>
              <a:t> lo zero </a:t>
            </a:r>
            <a:r>
              <a:rPr lang="en-US" sz="1750" err="1">
                <a:solidFill>
                  <a:srgbClr val="3B3535"/>
                </a:solidFill>
                <a:latin typeface="Calibri"/>
                <a:ea typeface="Sora"/>
                <a:cs typeface="Sora" pitchFamily="34" charset="-120"/>
              </a:rPr>
              <a:t>terminale</a:t>
            </a:r>
            <a:r>
              <a:rPr lang="en-US" sz="1750">
                <a:solidFill>
                  <a:srgbClr val="3B3535"/>
                </a:solidFill>
                <a:latin typeface="Calibri"/>
                <a:ea typeface="Sora"/>
                <a:cs typeface="Sora" pitchFamily="34" charset="-120"/>
              </a:rPr>
              <a:t> dopo la </a:t>
            </a:r>
            <a:r>
              <a:rPr lang="en-US" sz="1750" err="1">
                <a:solidFill>
                  <a:srgbClr val="3B3535"/>
                </a:solidFill>
                <a:latin typeface="Calibri"/>
                <a:ea typeface="Sora"/>
                <a:cs typeface="Sora" pitchFamily="34" charset="-120"/>
              </a:rPr>
              <a:t>virgola</a:t>
            </a:r>
            <a:r>
              <a:rPr lang="en-US" sz="1750">
                <a:solidFill>
                  <a:srgbClr val="3B3535"/>
                </a:solidFill>
                <a:latin typeface="Calibri"/>
                <a:ea typeface="Sora"/>
                <a:cs typeface="Sora" pitchFamily="34" charset="-120"/>
              </a:rPr>
              <a:t> per le </a:t>
            </a:r>
            <a:r>
              <a:rPr lang="en-US" sz="1750" err="1">
                <a:solidFill>
                  <a:srgbClr val="3B3535"/>
                </a:solidFill>
                <a:latin typeface="Calibri"/>
                <a:ea typeface="Sora"/>
                <a:cs typeface="Sora" pitchFamily="34" charset="-120"/>
              </a:rPr>
              <a:t>dosi</a:t>
            </a:r>
            <a:r>
              <a:rPr lang="en-US" sz="1750">
                <a:solidFill>
                  <a:srgbClr val="3B3535"/>
                </a:solidFill>
                <a:latin typeface="Calibri"/>
                <a:ea typeface="Sora"/>
                <a:cs typeface="Sora" pitchFamily="34" charset="-120"/>
              </a:rPr>
              <a:t> </a:t>
            </a:r>
            <a:r>
              <a:rPr lang="en-US" sz="1750" err="1">
                <a:solidFill>
                  <a:srgbClr val="3B3535"/>
                </a:solidFill>
                <a:latin typeface="Calibri"/>
                <a:ea typeface="Sora"/>
                <a:cs typeface="Sora" pitchFamily="34" charset="-120"/>
              </a:rPr>
              <a:t>espresse</a:t>
            </a:r>
            <a:r>
              <a:rPr lang="en-US" sz="1750">
                <a:solidFill>
                  <a:srgbClr val="3B3535"/>
                </a:solidFill>
                <a:latin typeface="Calibri"/>
                <a:ea typeface="Sora"/>
                <a:cs typeface="Sora" pitchFamily="34" charset="-120"/>
              </a:rPr>
              <a:t> da numeri </a:t>
            </a:r>
            <a:r>
              <a:rPr lang="en-US" sz="1750" err="1">
                <a:solidFill>
                  <a:srgbClr val="3B3535"/>
                </a:solidFill>
                <a:latin typeface="Calibri"/>
                <a:ea typeface="Sora"/>
                <a:cs typeface="Sora" pitchFamily="34" charset="-120"/>
              </a:rPr>
              <a:t>interi</a:t>
            </a:r>
            <a:r>
              <a:rPr lang="en-US" sz="1750">
                <a:solidFill>
                  <a:srgbClr val="3B3535"/>
                </a:solidFill>
                <a:latin typeface="Calibri"/>
                <a:ea typeface="Sora"/>
                <a:cs typeface="Sora" pitchFamily="34" charset="-120"/>
              </a:rPr>
              <a:t> (ad </a:t>
            </a:r>
            <a:r>
              <a:rPr lang="en-US" sz="1750" err="1">
                <a:solidFill>
                  <a:srgbClr val="3B3535"/>
                </a:solidFill>
                <a:latin typeface="Calibri"/>
                <a:ea typeface="Sora"/>
                <a:cs typeface="Sora" pitchFamily="34" charset="-120"/>
              </a:rPr>
              <a:t>esempio</a:t>
            </a:r>
            <a:r>
              <a:rPr lang="en-US" sz="1750">
                <a:solidFill>
                  <a:srgbClr val="3B3535"/>
                </a:solidFill>
                <a:latin typeface="Calibri"/>
                <a:ea typeface="Sora"/>
                <a:cs typeface="Sora" pitchFamily="34" charset="-120"/>
              </a:rPr>
              <a:t>, </a:t>
            </a:r>
            <a:r>
              <a:rPr lang="en-US" sz="1750" err="1">
                <a:solidFill>
                  <a:srgbClr val="3B3535"/>
                </a:solidFill>
                <a:latin typeface="Calibri"/>
                <a:ea typeface="Sora"/>
                <a:cs typeface="Sora" pitchFamily="34" charset="-120"/>
              </a:rPr>
              <a:t>scrivere</a:t>
            </a:r>
            <a:r>
              <a:rPr lang="en-US" sz="1750">
                <a:solidFill>
                  <a:srgbClr val="3B3535"/>
                </a:solidFill>
                <a:latin typeface="Calibri"/>
                <a:ea typeface="Sora"/>
                <a:cs typeface="Sora" pitchFamily="34" charset="-120"/>
              </a:rPr>
              <a:t> 1 mg </a:t>
            </a:r>
            <a:r>
              <a:rPr lang="en-US" sz="1750" err="1">
                <a:solidFill>
                  <a:srgbClr val="3B3535"/>
                </a:solidFill>
                <a:latin typeface="Calibri"/>
                <a:ea typeface="Sora"/>
                <a:cs typeface="Sora" pitchFamily="34" charset="-120"/>
              </a:rPr>
              <a:t>invece</a:t>
            </a:r>
            <a:r>
              <a:rPr lang="en-US" sz="1750">
                <a:solidFill>
                  <a:srgbClr val="3B3535"/>
                </a:solidFill>
                <a:latin typeface="Calibri"/>
                <a:ea typeface="Sora"/>
                <a:cs typeface="Sora" pitchFamily="34" charset="-120"/>
              </a:rPr>
              <a:t> </a:t>
            </a:r>
            <a:r>
              <a:rPr lang="en-US" sz="1750" err="1">
                <a:solidFill>
                  <a:srgbClr val="3B3535"/>
                </a:solidFill>
                <a:latin typeface="Calibri"/>
                <a:ea typeface="Sora"/>
                <a:cs typeface="Sora" pitchFamily="34" charset="-120"/>
              </a:rPr>
              <a:t>che</a:t>
            </a:r>
            <a:r>
              <a:rPr lang="en-US" sz="1750">
                <a:solidFill>
                  <a:srgbClr val="3B3535"/>
                </a:solidFill>
                <a:latin typeface="Calibri"/>
                <a:ea typeface="Sora"/>
                <a:cs typeface="Sora" pitchFamily="34" charset="-120"/>
              </a:rPr>
              <a:t> 1,0 mg in quanto potrebbe essere confuso con 10 mg);</a:t>
            </a:r>
            <a:endParaRPr lang="en-US" sz="1750">
              <a:latin typeface="Calibri"/>
              <a:ea typeface="Sora"/>
              <a:cs typeface="Calibri"/>
            </a:endParaRPr>
          </a:p>
        </p:txBody>
      </p:sp>
      <p:sp>
        <p:nvSpPr>
          <p:cNvPr id="9" name="Text 7"/>
          <p:cNvSpPr/>
          <p:nvPr/>
        </p:nvSpPr>
        <p:spPr>
          <a:xfrm>
            <a:off x="1315522" y="5394841"/>
            <a:ext cx="11554658" cy="1421606"/>
          </a:xfrm>
          <a:prstGeom prst="rect">
            <a:avLst/>
          </a:prstGeom>
          <a:noFill/>
          <a:ln/>
        </p:spPr>
        <p:txBody>
          <a:bodyPr wrap="square" lIns="91440" tIns="45720" rIns="91440" bIns="45720" rtlCol="0" anchor="t"/>
          <a:lstStyle/>
          <a:p>
            <a:pPr marL="285750" indent="-285750">
              <a:lnSpc>
                <a:spcPts val="2799"/>
              </a:lnSpc>
              <a:buSzPct val="100000"/>
              <a:buFont typeface="Arial"/>
              <a:buChar char="•"/>
            </a:pPr>
            <a:r>
              <a:rPr lang="en-US" sz="1750" dirty="0" err="1">
                <a:solidFill>
                  <a:srgbClr val="3B3535"/>
                </a:solidFill>
                <a:latin typeface="Calibri"/>
                <a:ea typeface="Sora"/>
                <a:cs typeface="Sora" pitchFamily="34" charset="-120"/>
              </a:rPr>
              <a:t>Scrivere</a:t>
            </a:r>
            <a:r>
              <a:rPr lang="en-US" sz="1750" dirty="0">
                <a:solidFill>
                  <a:srgbClr val="3B3535"/>
                </a:solidFill>
                <a:latin typeface="Calibri"/>
                <a:ea typeface="Sora"/>
                <a:cs typeface="Sora" pitchFamily="34" charset="-120"/>
              </a:rPr>
              <a:t> </a:t>
            </a:r>
            <a:r>
              <a:rPr lang="en-US" sz="1750" dirty="0" err="1">
                <a:solidFill>
                  <a:srgbClr val="3B3535"/>
                </a:solidFill>
                <a:latin typeface="Calibri"/>
                <a:ea typeface="Sora"/>
                <a:cs typeface="Sora" pitchFamily="34" charset="-120"/>
              </a:rPr>
              <a:t>sempre</a:t>
            </a:r>
            <a:r>
              <a:rPr lang="en-US" sz="1750" dirty="0">
                <a:solidFill>
                  <a:srgbClr val="3B3535"/>
                </a:solidFill>
                <a:latin typeface="Calibri"/>
                <a:ea typeface="Sora"/>
                <a:cs typeface="Sora" pitchFamily="34" charset="-120"/>
              </a:rPr>
              <a:t> lo zero prima </a:t>
            </a:r>
            <a:r>
              <a:rPr lang="en-US" sz="1750" dirty="0" err="1">
                <a:solidFill>
                  <a:srgbClr val="3B3535"/>
                </a:solidFill>
                <a:latin typeface="Calibri"/>
                <a:ea typeface="Sora"/>
                <a:cs typeface="Sora" pitchFamily="34" charset="-120"/>
              </a:rPr>
              <a:t>dei</a:t>
            </a:r>
            <a:r>
              <a:rPr lang="en-US" sz="1750" dirty="0">
                <a:solidFill>
                  <a:srgbClr val="3B3535"/>
                </a:solidFill>
                <a:latin typeface="Calibri"/>
                <a:ea typeface="Sora"/>
                <a:cs typeface="Sora" pitchFamily="34" charset="-120"/>
              </a:rPr>
              <a:t> </a:t>
            </a:r>
            <a:r>
              <a:rPr lang="en-US" sz="1750" dirty="0" err="1">
                <a:solidFill>
                  <a:srgbClr val="3B3535"/>
                </a:solidFill>
                <a:latin typeface="Calibri"/>
                <a:ea typeface="Sora"/>
                <a:cs typeface="Sora" pitchFamily="34" charset="-120"/>
              </a:rPr>
              <a:t>decimali</a:t>
            </a:r>
            <a:r>
              <a:rPr lang="en-US" sz="1750" dirty="0">
                <a:solidFill>
                  <a:srgbClr val="3B3535"/>
                </a:solidFill>
                <a:latin typeface="Calibri"/>
                <a:ea typeface="Sora"/>
                <a:cs typeface="Sora" pitchFamily="34" charset="-120"/>
              </a:rPr>
              <a:t> </a:t>
            </a:r>
            <a:r>
              <a:rPr lang="en-US" sz="1750" dirty="0" err="1">
                <a:solidFill>
                  <a:srgbClr val="3B3535"/>
                </a:solidFill>
                <a:latin typeface="Calibri"/>
                <a:ea typeface="Sora"/>
                <a:cs typeface="Sora" pitchFamily="34" charset="-120"/>
              </a:rPr>
              <a:t>inferiori</a:t>
            </a:r>
            <a:r>
              <a:rPr lang="en-US" sz="1750" dirty="0">
                <a:solidFill>
                  <a:srgbClr val="3B3535"/>
                </a:solidFill>
                <a:latin typeface="Calibri"/>
                <a:ea typeface="Sora"/>
                <a:cs typeface="Sora" pitchFamily="34" charset="-120"/>
              </a:rPr>
              <a:t> ad </a:t>
            </a:r>
            <a:r>
              <a:rPr lang="en-US" sz="1750" dirty="0" err="1">
                <a:solidFill>
                  <a:srgbClr val="3B3535"/>
                </a:solidFill>
                <a:latin typeface="Calibri"/>
                <a:ea typeface="Sora"/>
                <a:cs typeface="Sora" pitchFamily="34" charset="-120"/>
              </a:rPr>
              <a:t>un'unità</a:t>
            </a:r>
            <a:r>
              <a:rPr lang="en-US" sz="1750" dirty="0">
                <a:solidFill>
                  <a:srgbClr val="3B3535"/>
                </a:solidFill>
                <a:latin typeface="Calibri"/>
                <a:ea typeface="Sora"/>
                <a:cs typeface="Sora" pitchFamily="34" charset="-120"/>
              </a:rPr>
              <a:t> </a:t>
            </a:r>
            <a:endParaRPr lang="en-US" sz="1750" dirty="0">
              <a:solidFill>
                <a:srgbClr val="000000"/>
              </a:solidFill>
              <a:latin typeface="Calibri"/>
              <a:ea typeface="Sora"/>
              <a:cs typeface="Calibri"/>
            </a:endParaRPr>
          </a:p>
          <a:p>
            <a:pPr>
              <a:lnSpc>
                <a:spcPts val="2799"/>
              </a:lnSpc>
              <a:buSzPct val="100000"/>
            </a:pPr>
            <a:r>
              <a:rPr lang="en-US" sz="1750" dirty="0">
                <a:solidFill>
                  <a:srgbClr val="0070C0"/>
                </a:solidFill>
                <a:latin typeface="Calibri"/>
                <a:ea typeface="Sora"/>
                <a:cs typeface="Sora" pitchFamily="34" charset="-120"/>
              </a:rPr>
              <a:t>(ad </a:t>
            </a:r>
            <a:r>
              <a:rPr lang="en-US" sz="1750" dirty="0" err="1">
                <a:solidFill>
                  <a:srgbClr val="0070C0"/>
                </a:solidFill>
                <a:latin typeface="Calibri"/>
                <a:ea typeface="Sora"/>
                <a:cs typeface="Sora" pitchFamily="34" charset="-120"/>
              </a:rPr>
              <a:t>esempio</a:t>
            </a:r>
            <a:r>
              <a:rPr lang="en-US" sz="1750" dirty="0">
                <a:solidFill>
                  <a:srgbClr val="0070C0"/>
                </a:solidFill>
                <a:latin typeface="Calibri"/>
                <a:ea typeface="Sora"/>
                <a:cs typeface="Sora" pitchFamily="34" charset="-120"/>
              </a:rPr>
              <a:t>, </a:t>
            </a:r>
            <a:r>
              <a:rPr lang="en-US" sz="1750" dirty="0" err="1">
                <a:solidFill>
                  <a:srgbClr val="0070C0"/>
                </a:solidFill>
                <a:latin typeface="Calibri"/>
                <a:ea typeface="Sora"/>
                <a:cs typeface="Sora" pitchFamily="34" charset="-120"/>
              </a:rPr>
              <a:t>scrivere</a:t>
            </a:r>
            <a:r>
              <a:rPr lang="en-US" sz="1750" dirty="0">
                <a:solidFill>
                  <a:srgbClr val="0070C0"/>
                </a:solidFill>
                <a:latin typeface="Calibri"/>
                <a:ea typeface="Sora"/>
                <a:cs typeface="Sora" pitchFamily="34" charset="-120"/>
              </a:rPr>
              <a:t> 0,5 g </a:t>
            </a:r>
            <a:r>
              <a:rPr lang="en-US" sz="1750" dirty="0" err="1">
                <a:solidFill>
                  <a:srgbClr val="0070C0"/>
                </a:solidFill>
                <a:latin typeface="Calibri"/>
                <a:ea typeface="Sora"/>
                <a:cs typeface="Sora" pitchFamily="34" charset="-120"/>
              </a:rPr>
              <a:t>invece</a:t>
            </a:r>
            <a:r>
              <a:rPr lang="en-US" sz="1750" dirty="0">
                <a:solidFill>
                  <a:srgbClr val="0070C0"/>
                </a:solidFill>
                <a:latin typeface="Calibri"/>
                <a:ea typeface="Sora"/>
                <a:cs typeface="Sora" pitchFamily="34" charset="-120"/>
              </a:rPr>
              <a:t> di ,5 g </a:t>
            </a:r>
            <a:r>
              <a:rPr lang="en-US" sz="1750" dirty="0" err="1">
                <a:solidFill>
                  <a:srgbClr val="0070C0"/>
                </a:solidFill>
                <a:latin typeface="Calibri"/>
                <a:ea typeface="Sora"/>
                <a:cs typeface="Sora" pitchFamily="34" charset="-120"/>
              </a:rPr>
              <a:t>che</a:t>
            </a:r>
            <a:r>
              <a:rPr lang="en-US" sz="1750" dirty="0">
                <a:solidFill>
                  <a:srgbClr val="0070C0"/>
                </a:solidFill>
                <a:latin typeface="Calibri"/>
                <a:ea typeface="Sora"/>
                <a:cs typeface="Sora" pitchFamily="34" charset="-120"/>
              </a:rPr>
              <a:t> </a:t>
            </a:r>
            <a:r>
              <a:rPr lang="en-US" sz="1750" dirty="0" err="1">
                <a:solidFill>
                  <a:srgbClr val="0070C0"/>
                </a:solidFill>
                <a:latin typeface="Calibri"/>
                <a:ea typeface="Sora"/>
                <a:cs typeface="Sora" pitchFamily="34" charset="-120"/>
              </a:rPr>
              <a:t>può</a:t>
            </a:r>
            <a:r>
              <a:rPr lang="en-US" sz="1750" dirty="0">
                <a:solidFill>
                  <a:srgbClr val="0070C0"/>
                </a:solidFill>
                <a:latin typeface="Calibri"/>
                <a:ea typeface="Sora"/>
                <a:cs typeface="Sora" pitchFamily="34" charset="-120"/>
              </a:rPr>
              <a:t> </a:t>
            </a:r>
            <a:r>
              <a:rPr lang="en-US" sz="1750" dirty="0" err="1">
                <a:solidFill>
                  <a:srgbClr val="0070C0"/>
                </a:solidFill>
                <a:latin typeface="Calibri"/>
                <a:ea typeface="Sora"/>
                <a:cs typeface="Sora" pitchFamily="34" charset="-120"/>
              </a:rPr>
              <a:t>essere</a:t>
            </a:r>
            <a:r>
              <a:rPr lang="en-US" sz="1750" dirty="0">
                <a:solidFill>
                  <a:srgbClr val="0070C0"/>
                </a:solidFill>
                <a:latin typeface="Calibri"/>
                <a:ea typeface="Sora"/>
                <a:cs typeface="Sora" pitchFamily="34" charset="-120"/>
              </a:rPr>
              <a:t> </a:t>
            </a:r>
            <a:r>
              <a:rPr lang="en-US" sz="1750" dirty="0" err="1">
                <a:solidFill>
                  <a:srgbClr val="0070C0"/>
                </a:solidFill>
                <a:latin typeface="Calibri"/>
                <a:ea typeface="Sora"/>
                <a:cs typeface="Sora" pitchFamily="34" charset="-120"/>
              </a:rPr>
              <a:t>erroneamente</a:t>
            </a:r>
            <a:r>
              <a:rPr lang="en-US" sz="1750" dirty="0">
                <a:solidFill>
                  <a:srgbClr val="0070C0"/>
                </a:solidFill>
                <a:latin typeface="Calibri"/>
                <a:ea typeface="Sora"/>
                <a:cs typeface="Sora" pitchFamily="34" charset="-120"/>
              </a:rPr>
              <a:t> </a:t>
            </a:r>
            <a:r>
              <a:rPr lang="en-US" sz="1750" dirty="0" err="1">
                <a:solidFill>
                  <a:srgbClr val="0070C0"/>
                </a:solidFill>
                <a:latin typeface="Calibri"/>
                <a:ea typeface="Sora"/>
                <a:cs typeface="Sora" pitchFamily="34" charset="-120"/>
              </a:rPr>
              <a:t>interpretato</a:t>
            </a:r>
            <a:r>
              <a:rPr lang="en-US" sz="1750" dirty="0">
                <a:solidFill>
                  <a:srgbClr val="0070C0"/>
                </a:solidFill>
                <a:latin typeface="Calibri"/>
                <a:ea typeface="Sora"/>
                <a:cs typeface="Sora" pitchFamily="34" charset="-120"/>
              </a:rPr>
              <a:t> come 5 g se non </a:t>
            </a:r>
            <a:r>
              <a:rPr lang="en-US" sz="1750" dirty="0" err="1">
                <a:solidFill>
                  <a:srgbClr val="0070C0"/>
                </a:solidFill>
                <a:latin typeface="Calibri"/>
                <a:ea typeface="Sora"/>
                <a:cs typeface="Sora" pitchFamily="34" charset="-120"/>
              </a:rPr>
              <a:t>viene</a:t>
            </a:r>
            <a:r>
              <a:rPr lang="en-US" sz="1750" dirty="0">
                <a:solidFill>
                  <a:srgbClr val="0070C0"/>
                </a:solidFill>
                <a:latin typeface="Calibri"/>
                <a:ea typeface="Sora"/>
                <a:cs typeface="Sora" pitchFamily="34" charset="-120"/>
              </a:rPr>
              <a:t> </a:t>
            </a:r>
            <a:r>
              <a:rPr lang="en-US" sz="1750" dirty="0" err="1">
                <a:solidFill>
                  <a:srgbClr val="0070C0"/>
                </a:solidFill>
                <a:latin typeface="Calibri"/>
                <a:ea typeface="Sora"/>
                <a:cs typeface="Sora" pitchFamily="34" charset="-120"/>
              </a:rPr>
              <a:t>letta</a:t>
            </a:r>
            <a:r>
              <a:rPr lang="en-US" sz="1750" dirty="0">
                <a:solidFill>
                  <a:srgbClr val="0070C0"/>
                </a:solidFill>
                <a:latin typeface="Calibri"/>
                <a:ea typeface="Sora"/>
                <a:cs typeface="Sora" pitchFamily="34" charset="-120"/>
              </a:rPr>
              <a:t> la </a:t>
            </a:r>
            <a:r>
              <a:rPr lang="en-US" sz="1750" dirty="0" err="1">
                <a:solidFill>
                  <a:srgbClr val="0070C0"/>
                </a:solidFill>
                <a:latin typeface="Calibri"/>
                <a:ea typeface="Sora"/>
                <a:cs typeface="Sora" pitchFamily="34" charset="-120"/>
              </a:rPr>
              <a:t>virgola</a:t>
            </a:r>
            <a:r>
              <a:rPr lang="en-US" sz="1750" dirty="0">
                <a:solidFill>
                  <a:srgbClr val="0070C0"/>
                </a:solidFill>
                <a:latin typeface="Calibri"/>
                <a:ea typeface="Sora"/>
                <a:cs typeface="Sora" pitchFamily="34" charset="-120"/>
              </a:rPr>
              <a:t>) </a:t>
            </a:r>
            <a:endParaRPr lang="en-US" sz="1750" dirty="0">
              <a:solidFill>
                <a:srgbClr val="0070C0"/>
              </a:solidFill>
              <a:latin typeface="Calibri"/>
              <a:ea typeface="Sora"/>
              <a:cs typeface="Calibri"/>
            </a:endParaRPr>
          </a:p>
          <a:p>
            <a:pPr>
              <a:lnSpc>
                <a:spcPts val="2799"/>
              </a:lnSpc>
            </a:pPr>
            <a:r>
              <a:rPr lang="en-US" sz="1750" dirty="0">
                <a:solidFill>
                  <a:srgbClr val="0070C0"/>
                </a:solidFill>
                <a:latin typeface="Calibri"/>
                <a:ea typeface="Sora"/>
                <a:cs typeface="Sora" pitchFamily="34" charset="-120"/>
              </a:rPr>
              <a:t>(ad </a:t>
            </a:r>
            <a:r>
              <a:rPr lang="en-US" sz="1750" dirty="0" err="1">
                <a:solidFill>
                  <a:srgbClr val="0070C0"/>
                </a:solidFill>
                <a:latin typeface="Calibri"/>
                <a:ea typeface="Sora"/>
                <a:cs typeface="Sora" pitchFamily="34" charset="-120"/>
              </a:rPr>
              <a:t>esempio</a:t>
            </a:r>
            <a:r>
              <a:rPr lang="en-US" sz="1750" dirty="0">
                <a:solidFill>
                  <a:srgbClr val="0070C0"/>
                </a:solidFill>
                <a:latin typeface="Calibri"/>
                <a:ea typeface="Sora"/>
                <a:cs typeface="Sora" pitchFamily="34" charset="-120"/>
              </a:rPr>
              <a:t>, </a:t>
            </a:r>
            <a:r>
              <a:rPr lang="en-US" sz="1750" dirty="0" err="1">
                <a:solidFill>
                  <a:srgbClr val="0070C0"/>
                </a:solidFill>
                <a:latin typeface="Calibri"/>
                <a:ea typeface="Sora"/>
                <a:cs typeface="Sora" pitchFamily="34" charset="-120"/>
              </a:rPr>
              <a:t>scrivere</a:t>
            </a:r>
            <a:r>
              <a:rPr lang="en-US" sz="1750" dirty="0">
                <a:solidFill>
                  <a:srgbClr val="0070C0"/>
                </a:solidFill>
                <a:latin typeface="Calibri"/>
                <a:ea typeface="Sora"/>
                <a:cs typeface="Sora" pitchFamily="34" charset="-120"/>
              </a:rPr>
              <a:t> 500 mg </a:t>
            </a:r>
            <a:r>
              <a:rPr lang="en-US" sz="1750" dirty="0" err="1">
                <a:solidFill>
                  <a:srgbClr val="0070C0"/>
                </a:solidFill>
                <a:latin typeface="Calibri"/>
                <a:ea typeface="Sora"/>
                <a:cs typeface="Sora" pitchFamily="34" charset="-120"/>
              </a:rPr>
              <a:t>invece</a:t>
            </a:r>
            <a:r>
              <a:rPr lang="en-US" sz="1750" dirty="0">
                <a:solidFill>
                  <a:srgbClr val="0070C0"/>
                </a:solidFill>
                <a:latin typeface="Calibri"/>
                <a:ea typeface="Sora"/>
                <a:cs typeface="Sora" pitchFamily="34" charset="-120"/>
              </a:rPr>
              <a:t> </a:t>
            </a:r>
            <a:r>
              <a:rPr lang="en-US" sz="1750" dirty="0" err="1">
                <a:solidFill>
                  <a:srgbClr val="0070C0"/>
                </a:solidFill>
                <a:latin typeface="Calibri"/>
                <a:ea typeface="Sora"/>
                <a:cs typeface="Sora" pitchFamily="34" charset="-120"/>
              </a:rPr>
              <a:t>che</a:t>
            </a:r>
            <a:r>
              <a:rPr lang="en-US" sz="1750" dirty="0">
                <a:solidFill>
                  <a:srgbClr val="0070C0"/>
                </a:solidFill>
                <a:latin typeface="Calibri"/>
                <a:ea typeface="Sora"/>
                <a:cs typeface="Sora" pitchFamily="34" charset="-120"/>
              </a:rPr>
              <a:t> ,5 g </a:t>
            </a:r>
            <a:r>
              <a:rPr lang="en-US" sz="1750" dirty="0" err="1">
                <a:solidFill>
                  <a:srgbClr val="0070C0"/>
                </a:solidFill>
                <a:latin typeface="Calibri"/>
                <a:ea typeface="Sora"/>
                <a:cs typeface="Sora" pitchFamily="34" charset="-120"/>
              </a:rPr>
              <a:t>che</a:t>
            </a:r>
            <a:r>
              <a:rPr lang="en-US" sz="1750" dirty="0">
                <a:solidFill>
                  <a:srgbClr val="0070C0"/>
                </a:solidFill>
                <a:latin typeface="Calibri"/>
                <a:ea typeface="Sora"/>
                <a:cs typeface="Sora" pitchFamily="34" charset="-120"/>
              </a:rPr>
              <a:t> </a:t>
            </a:r>
            <a:r>
              <a:rPr lang="en-US" sz="1750" dirty="0" err="1">
                <a:solidFill>
                  <a:srgbClr val="0070C0"/>
                </a:solidFill>
                <a:latin typeface="Calibri"/>
                <a:ea typeface="Sora"/>
                <a:cs typeface="Sora" pitchFamily="34" charset="-120"/>
              </a:rPr>
              <a:t>può</a:t>
            </a:r>
            <a:r>
              <a:rPr lang="en-US" sz="1750" dirty="0">
                <a:solidFill>
                  <a:srgbClr val="0070C0"/>
                </a:solidFill>
                <a:latin typeface="Calibri"/>
                <a:ea typeface="Sora"/>
                <a:cs typeface="Sora" pitchFamily="34" charset="-120"/>
              </a:rPr>
              <a:t> </a:t>
            </a:r>
            <a:r>
              <a:rPr lang="en-US" sz="1750" dirty="0" err="1">
                <a:solidFill>
                  <a:srgbClr val="0070C0"/>
                </a:solidFill>
                <a:latin typeface="Calibri"/>
                <a:ea typeface="Sora"/>
                <a:cs typeface="Sora" pitchFamily="34" charset="-120"/>
              </a:rPr>
              <a:t>essere</a:t>
            </a:r>
            <a:r>
              <a:rPr lang="en-US" sz="1750" dirty="0">
                <a:solidFill>
                  <a:srgbClr val="0070C0"/>
                </a:solidFill>
                <a:latin typeface="Calibri"/>
                <a:ea typeface="Sora"/>
                <a:cs typeface="Sora" pitchFamily="34" charset="-120"/>
              </a:rPr>
              <a:t> </a:t>
            </a:r>
            <a:r>
              <a:rPr lang="en-US" sz="1750" dirty="0" err="1">
                <a:solidFill>
                  <a:srgbClr val="0070C0"/>
                </a:solidFill>
                <a:latin typeface="Calibri"/>
                <a:ea typeface="Sora"/>
                <a:cs typeface="Sora" pitchFamily="34" charset="-120"/>
              </a:rPr>
              <a:t>erroneamente</a:t>
            </a:r>
            <a:r>
              <a:rPr lang="en-US" sz="1750" dirty="0">
                <a:solidFill>
                  <a:srgbClr val="0070C0"/>
                </a:solidFill>
                <a:latin typeface="Calibri"/>
                <a:ea typeface="Sora"/>
                <a:cs typeface="Sora" pitchFamily="34" charset="-120"/>
              </a:rPr>
              <a:t> </a:t>
            </a:r>
            <a:r>
              <a:rPr lang="en-US" sz="1750" dirty="0" err="1">
                <a:solidFill>
                  <a:srgbClr val="0070C0"/>
                </a:solidFill>
                <a:latin typeface="Calibri"/>
                <a:ea typeface="Sora"/>
                <a:cs typeface="Sora" pitchFamily="34" charset="-120"/>
              </a:rPr>
              <a:t>interpretato</a:t>
            </a:r>
            <a:r>
              <a:rPr lang="en-US" sz="1750" dirty="0">
                <a:solidFill>
                  <a:srgbClr val="0070C0"/>
                </a:solidFill>
                <a:latin typeface="Calibri"/>
                <a:ea typeface="Sora"/>
                <a:cs typeface="Sora" pitchFamily="34" charset="-120"/>
              </a:rPr>
              <a:t> come 5 g se non </a:t>
            </a:r>
            <a:r>
              <a:rPr lang="en-US" sz="1750" dirty="0" err="1">
                <a:solidFill>
                  <a:srgbClr val="0070C0"/>
                </a:solidFill>
                <a:latin typeface="Calibri"/>
                <a:ea typeface="Sora"/>
                <a:cs typeface="Sora" pitchFamily="34" charset="-120"/>
              </a:rPr>
              <a:t>viene</a:t>
            </a:r>
            <a:r>
              <a:rPr lang="en-US" sz="1750" dirty="0">
                <a:solidFill>
                  <a:srgbClr val="0070C0"/>
                </a:solidFill>
                <a:latin typeface="Calibri"/>
                <a:ea typeface="Sora"/>
                <a:cs typeface="Sora" pitchFamily="34" charset="-120"/>
              </a:rPr>
              <a:t> </a:t>
            </a:r>
            <a:r>
              <a:rPr lang="en-US" sz="1750" dirty="0" err="1">
                <a:solidFill>
                  <a:srgbClr val="0070C0"/>
                </a:solidFill>
                <a:latin typeface="Calibri"/>
                <a:ea typeface="Sora"/>
                <a:cs typeface="Sora" pitchFamily="34" charset="-120"/>
              </a:rPr>
              <a:t>letta</a:t>
            </a:r>
            <a:r>
              <a:rPr lang="en-US" sz="1750" dirty="0">
                <a:solidFill>
                  <a:srgbClr val="0070C0"/>
                </a:solidFill>
                <a:latin typeface="Calibri"/>
                <a:ea typeface="Sora"/>
                <a:cs typeface="Sora" pitchFamily="34" charset="-120"/>
              </a:rPr>
              <a:t> la </a:t>
            </a:r>
            <a:r>
              <a:rPr lang="en-US" sz="1750" dirty="0" err="1">
                <a:solidFill>
                  <a:srgbClr val="0070C0"/>
                </a:solidFill>
                <a:latin typeface="Calibri"/>
                <a:ea typeface="Sora"/>
                <a:cs typeface="Sora" pitchFamily="34" charset="-120"/>
              </a:rPr>
              <a:t>virgola</a:t>
            </a:r>
            <a:r>
              <a:rPr lang="en-US" sz="1750" dirty="0">
                <a:solidFill>
                  <a:srgbClr val="0070C0"/>
                </a:solidFill>
                <a:latin typeface="Calibri"/>
                <a:ea typeface="Sora"/>
                <a:cs typeface="Sora" pitchFamily="34" charset="-120"/>
              </a:rPr>
              <a:t>);</a:t>
            </a:r>
            <a:endParaRPr lang="en-US" sz="1750" dirty="0">
              <a:solidFill>
                <a:srgbClr val="0070C0"/>
              </a:solidFill>
              <a:latin typeface="Calibri"/>
              <a:ea typeface="Sora"/>
              <a:cs typeface="Calibri"/>
            </a:endParaRPr>
          </a:p>
        </p:txBody>
      </p:sp>
      <p:pic>
        <p:nvPicPr>
          <p:cNvPr id="11" name="Immagine 10">
            <a:extLst>
              <a:ext uri="{FF2B5EF4-FFF2-40B4-BE49-F238E27FC236}">
                <a16:creationId xmlns:a16="http://schemas.microsoft.com/office/drawing/2014/main" id="{90946176-C4B5-F4EA-894A-D6127CFE7696}"/>
              </a:ext>
            </a:extLst>
          </p:cNvPr>
          <p:cNvPicPr>
            <a:picLocks noChangeAspect="1"/>
          </p:cNvPicPr>
          <p:nvPr/>
        </p:nvPicPr>
        <p:blipFill>
          <a:blip r:embed="rId3"/>
          <a:stretch>
            <a:fillRect/>
          </a:stretch>
        </p:blipFill>
        <p:spPr>
          <a:xfrm>
            <a:off x="10845800" y="223838"/>
            <a:ext cx="3022600" cy="2333625"/>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C0042D8-2C29-4146-BC3A-98B18CBDCDDB}"/>
              </a:ext>
            </a:extLst>
          </p:cNvPr>
          <p:cNvSpPr>
            <a:spLocks noGrp="1"/>
          </p:cNvSpPr>
          <p:nvPr>
            <p:ph idx="1"/>
          </p:nvPr>
        </p:nvSpPr>
        <p:spPr>
          <a:xfrm>
            <a:off x="731520" y="552659"/>
            <a:ext cx="13167360" cy="6671101"/>
          </a:xfrm>
        </p:spPr>
        <p:txBody>
          <a:bodyPr/>
          <a:lstStyle/>
          <a:p>
            <a:pPr eaLnBrk="1" fontAlgn="auto" hangingPunct="1">
              <a:lnSpc>
                <a:spcPct val="90000"/>
              </a:lnSpc>
              <a:spcAft>
                <a:spcPts val="0"/>
              </a:spcAft>
              <a:buClrTx/>
              <a:buSzTx/>
              <a:buFont typeface="Arial"/>
              <a:buChar char="•"/>
            </a:pPr>
            <a:r>
              <a:rPr lang="it-IT" altLang="it-IT" sz="1800" dirty="0">
                <a:solidFill>
                  <a:prstClr val="black"/>
                </a:solidFill>
                <a:effectLst/>
                <a:latin typeface="Calibri"/>
                <a:ea typeface="Calibri" panose="020F0502020204030204" pitchFamily="34" charset="0"/>
                <a:cs typeface="Calibri"/>
              </a:rPr>
              <a:t>Usare il punto per separare i tre zeri delle migliaia o usare parole come 1 milione per favorire la corretta interpretazione </a:t>
            </a:r>
            <a:endParaRPr lang="it-IT" sz="3800" dirty="0">
              <a:solidFill>
                <a:prstClr val="black"/>
              </a:solidFill>
              <a:latin typeface="Calibri"/>
              <a:ea typeface="Tahoma"/>
              <a:cs typeface="Calibri"/>
            </a:endParaRPr>
          </a:p>
          <a:p>
            <a:pPr marL="0" lvl="0" indent="0">
              <a:lnSpc>
                <a:spcPct val="90000"/>
              </a:lnSpc>
              <a:spcAft>
                <a:spcPts val="0"/>
              </a:spcAft>
              <a:buClrTx/>
              <a:buSzTx/>
              <a:buNone/>
            </a:pPr>
            <a:r>
              <a:rPr lang="it-IT" altLang="it-IT" sz="1800" dirty="0">
                <a:solidFill>
                  <a:srgbClr val="0070C0"/>
                </a:solidFill>
                <a:effectLst/>
                <a:latin typeface="Calibri"/>
                <a:ea typeface="Calibri" panose="020F0502020204030204" pitchFamily="34" charset="0"/>
                <a:cs typeface="Calibri"/>
              </a:rPr>
              <a:t>(ad esempio, 1000 unità va scritto 1.000 unità, 10000 unità va scritto 10.000 unità)</a:t>
            </a:r>
            <a:r>
              <a:rPr lang="it-IT" altLang="it-IT" sz="1800" dirty="0">
                <a:solidFill>
                  <a:prstClr val="black"/>
                </a:solidFill>
                <a:effectLst/>
                <a:latin typeface="Calibri"/>
                <a:ea typeface="Calibri" panose="020F0502020204030204" pitchFamily="34" charset="0"/>
                <a:cs typeface="Calibri"/>
              </a:rPr>
              <a:t>;</a:t>
            </a:r>
            <a:endParaRPr lang="it-IT" sz="3800" dirty="0">
              <a:solidFill>
                <a:prstClr val="black"/>
              </a:solidFill>
              <a:latin typeface="Calibri"/>
              <a:ea typeface="Tahoma"/>
              <a:cs typeface="Calibri"/>
            </a:endParaRPr>
          </a:p>
          <a:p>
            <a:pPr lvl="0" eaLnBrk="1" fontAlgn="auto" hangingPunct="1">
              <a:lnSpc>
                <a:spcPct val="90000"/>
              </a:lnSpc>
              <a:spcAft>
                <a:spcPts val="0"/>
              </a:spcAft>
              <a:buClrTx/>
              <a:buSzTx/>
              <a:buFont typeface="Arial"/>
              <a:buChar char="•"/>
            </a:pPr>
            <a:endParaRPr lang="it-IT" altLang="it-IT" sz="1800" dirty="0">
              <a:solidFill>
                <a:prstClr val="black"/>
              </a:solidFill>
              <a:effectLst/>
              <a:latin typeface="Calibri" panose="020F0502020204030204" pitchFamily="34" charset="0"/>
              <a:ea typeface="Calibri" panose="020F0502020204030204" pitchFamily="34" charset="0"/>
              <a:cs typeface="Calibri" panose="020F0502020204030204" pitchFamily="34" charset="0"/>
            </a:endParaRPr>
          </a:p>
          <a:p>
            <a:pPr lvl="0" eaLnBrk="1" fontAlgn="auto" hangingPunct="1">
              <a:lnSpc>
                <a:spcPct val="90000"/>
              </a:lnSpc>
              <a:spcAft>
                <a:spcPts val="0"/>
              </a:spcAft>
              <a:buClrTx/>
              <a:buSzTx/>
              <a:buFont typeface="Arial"/>
              <a:buChar char="•"/>
            </a:pPr>
            <a:r>
              <a:rPr lang="it-IT" altLang="it-IT" sz="1800" dirty="0">
                <a:solidFill>
                  <a:prstClr val="black"/>
                </a:solidFill>
                <a:effectLst/>
                <a:latin typeface="Calibri"/>
                <a:ea typeface="Calibri" panose="020F0502020204030204" pitchFamily="34" charset="0"/>
                <a:cs typeface="Calibri"/>
              </a:rPr>
              <a:t>Specificare chiaramente la posologia evitando indicazioni generiche come “un cucchiaino”, «un misurino»;</a:t>
            </a:r>
          </a:p>
          <a:p>
            <a:pPr lvl="0" eaLnBrk="1" fontAlgn="auto" hangingPunct="1">
              <a:lnSpc>
                <a:spcPct val="90000"/>
              </a:lnSpc>
              <a:spcAft>
                <a:spcPts val="0"/>
              </a:spcAft>
              <a:buClrTx/>
              <a:buSzTx/>
              <a:buFont typeface="Arial"/>
              <a:buChar char="•"/>
            </a:pPr>
            <a:endParaRPr lang="it-IT" altLang="it-IT" sz="1800" dirty="0">
              <a:solidFill>
                <a:prstClr val="black"/>
              </a:solidFill>
              <a:effectLst/>
              <a:latin typeface="Calibri" panose="020F0502020204030204" pitchFamily="34" charset="0"/>
              <a:ea typeface="Calibri" panose="020F0502020204030204" pitchFamily="34" charset="0"/>
              <a:cs typeface="Calibri" panose="020F0502020204030204" pitchFamily="34" charset="0"/>
            </a:endParaRPr>
          </a:p>
          <a:p>
            <a:pPr eaLnBrk="1" fontAlgn="auto" hangingPunct="1">
              <a:lnSpc>
                <a:spcPct val="90000"/>
              </a:lnSpc>
              <a:spcAft>
                <a:spcPts val="0"/>
              </a:spcAft>
              <a:buClrTx/>
              <a:buSzTx/>
              <a:buFont typeface="Arial"/>
              <a:buChar char="•"/>
            </a:pPr>
            <a:r>
              <a:rPr lang="it-IT" altLang="it-IT" sz="1800" dirty="0">
                <a:solidFill>
                  <a:prstClr val="black"/>
                </a:solidFill>
                <a:effectLst/>
                <a:latin typeface="Calibri"/>
                <a:ea typeface="Calibri" panose="020F0502020204030204" pitchFamily="34" charset="0"/>
                <a:cs typeface="Calibri"/>
              </a:rPr>
              <a:t>Evitare schemi posologici ambigui, ma precisare, senza abbreviazioni e sigle, l’esatta periodicità dell’assunzione </a:t>
            </a:r>
          </a:p>
          <a:p>
            <a:pPr marL="0" lvl="0" indent="0">
              <a:lnSpc>
                <a:spcPct val="90000"/>
              </a:lnSpc>
              <a:spcAft>
                <a:spcPts val="0"/>
              </a:spcAft>
              <a:buClrTx/>
              <a:buSzTx/>
              <a:buNone/>
            </a:pPr>
            <a:r>
              <a:rPr lang="it-IT" altLang="it-IT" sz="1800" dirty="0">
                <a:solidFill>
                  <a:srgbClr val="0070C0"/>
                </a:solidFill>
                <a:effectLst/>
                <a:latin typeface="Calibri"/>
                <a:ea typeface="Calibri" panose="020F0502020204030204" pitchFamily="34" charset="0"/>
                <a:cs typeface="Calibri"/>
              </a:rPr>
              <a:t>(ad esempio, “due volte al giorno” ha significato diverso per l’assunzione di un antibiotico da somministrare ad intervalli determinati come “ogni 12 ore” rispetto ad un antiacido da assumere a pranzo e a cena)</a:t>
            </a:r>
            <a:r>
              <a:rPr lang="it-IT" altLang="it-IT" sz="1800" dirty="0">
                <a:solidFill>
                  <a:prstClr val="black"/>
                </a:solidFill>
                <a:effectLst/>
                <a:latin typeface="Calibri"/>
                <a:ea typeface="Calibri" panose="020F0502020204030204" pitchFamily="34" charset="0"/>
                <a:cs typeface="Calibri"/>
              </a:rPr>
              <a:t>;</a:t>
            </a:r>
            <a:endParaRPr lang="it-IT" dirty="0">
              <a:solidFill>
                <a:prstClr val="black"/>
              </a:solidFill>
              <a:ea typeface="Tahoma"/>
              <a:cs typeface="Tahoma"/>
            </a:endParaRPr>
          </a:p>
          <a:p>
            <a:pPr lvl="0" eaLnBrk="1" fontAlgn="auto" hangingPunct="1">
              <a:lnSpc>
                <a:spcPct val="90000"/>
              </a:lnSpc>
              <a:spcAft>
                <a:spcPts val="0"/>
              </a:spcAft>
              <a:buClrTx/>
              <a:buSzTx/>
              <a:buFont typeface="Arial"/>
              <a:buChar char="•"/>
            </a:pPr>
            <a:endParaRPr lang="it-IT" altLang="it-IT" sz="1800" dirty="0">
              <a:solidFill>
                <a:prstClr val="black"/>
              </a:solidFill>
              <a:effectLst/>
              <a:latin typeface="Calibri" panose="020F0502020204030204" pitchFamily="34" charset="0"/>
              <a:ea typeface="Calibri" panose="020F0502020204030204" pitchFamily="34" charset="0"/>
              <a:cs typeface="Calibri" panose="020F0502020204030204" pitchFamily="34" charset="0"/>
            </a:endParaRPr>
          </a:p>
          <a:p>
            <a:pPr lvl="0" eaLnBrk="1" fontAlgn="auto" hangingPunct="1">
              <a:lnSpc>
                <a:spcPct val="90000"/>
              </a:lnSpc>
              <a:spcAft>
                <a:spcPts val="0"/>
              </a:spcAft>
              <a:buClrTx/>
              <a:buSzTx/>
              <a:buFont typeface="Arial"/>
              <a:buChar char="•"/>
            </a:pPr>
            <a:r>
              <a:rPr lang="it-IT" altLang="it-IT" sz="1800" dirty="0">
                <a:solidFill>
                  <a:prstClr val="black"/>
                </a:solidFill>
                <a:effectLst/>
                <a:latin typeface="Calibri"/>
                <a:ea typeface="Calibri" panose="020F0502020204030204" pitchFamily="34" charset="0"/>
                <a:cs typeface="Calibri"/>
              </a:rPr>
              <a:t>Evitare l’uso delle frazioni </a:t>
            </a:r>
            <a:r>
              <a:rPr lang="it-IT" altLang="it-IT" sz="1800" dirty="0">
                <a:solidFill>
                  <a:srgbClr val="0070C0"/>
                </a:solidFill>
                <a:effectLst/>
                <a:latin typeface="Calibri"/>
                <a:ea typeface="Calibri" panose="020F0502020204030204" pitchFamily="34" charset="0"/>
                <a:cs typeface="Calibri"/>
              </a:rPr>
              <a:t>(ad esempio, 1⁄2 compressa ovvero “metà compressa” può essere frainteso con 1 o 2 compresse)</a:t>
            </a:r>
            <a:r>
              <a:rPr lang="it-IT" altLang="it-IT" sz="1800" dirty="0">
                <a:solidFill>
                  <a:prstClr val="black"/>
                </a:solidFill>
                <a:effectLst/>
                <a:latin typeface="Calibri"/>
                <a:ea typeface="Calibri" panose="020F0502020204030204" pitchFamily="34" charset="0"/>
                <a:cs typeface="Calibri"/>
              </a:rPr>
              <a:t> e sostituire, ove possibile, il farmaco con altra forma farmaceutica avente il dosaggio necessario.</a:t>
            </a:r>
          </a:p>
          <a:p>
            <a:pPr marR="0" lvl="0" defTabSz="914400" eaLnBrk="1" fontAlgn="auto" latinLnBrk="0" hangingPunct="1">
              <a:lnSpc>
                <a:spcPct val="100000"/>
              </a:lnSpc>
              <a:spcBef>
                <a:spcPts val="0"/>
              </a:spcBef>
              <a:spcAft>
                <a:spcPts val="0"/>
              </a:spcAft>
              <a:buClrTx/>
              <a:buSzTx/>
              <a:buFont typeface="Arial"/>
              <a:buChar char="•"/>
              <a:tabLst/>
              <a:defRPr/>
            </a:pPr>
            <a:endParaRPr lang="it-IT" sz="1800" kern="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p>
            <a:pPr eaLnBrk="1" fontAlgn="auto" hangingPunct="1">
              <a:spcBef>
                <a:spcPts val="0"/>
              </a:spcBef>
              <a:spcAft>
                <a:spcPts val="0"/>
              </a:spcAft>
              <a:buClrTx/>
              <a:buSzTx/>
              <a:buFont typeface="Arial"/>
              <a:buChar char="•"/>
              <a:defRPr/>
            </a:pPr>
            <a:r>
              <a:rPr lang="it-IT" sz="1800" kern="0" dirty="0">
                <a:solidFill>
                  <a:sysClr val="windowText" lastClr="000000"/>
                </a:solidFill>
                <a:effectLst/>
                <a:latin typeface="Calibri"/>
                <a:ea typeface="Calibri" panose="020F0502020204030204" pitchFamily="34" charset="0"/>
                <a:cs typeface="Calibri"/>
              </a:rPr>
              <a:t>Indicare, per i prodotti liquidi, la quantità di principio attivo riferita </a:t>
            </a:r>
          </a:p>
          <a:p>
            <a:pPr marL="0" marR="0" lvl="0" indent="0" defTabSz="914400">
              <a:lnSpc>
                <a:spcPct val="100000"/>
              </a:lnSpc>
              <a:spcBef>
                <a:spcPts val="0"/>
              </a:spcBef>
              <a:spcAft>
                <a:spcPts val="0"/>
              </a:spcAft>
              <a:buClrTx/>
              <a:buSzTx/>
              <a:buNone/>
              <a:tabLst/>
              <a:defRPr/>
            </a:pPr>
            <a:r>
              <a:rPr lang="it-IT" sz="1800" kern="0" dirty="0">
                <a:solidFill>
                  <a:srgbClr val="0070C0"/>
                </a:solidFill>
                <a:effectLst/>
                <a:latin typeface="Calibri"/>
                <a:ea typeface="Calibri" panose="020F0502020204030204" pitchFamily="34" charset="0"/>
                <a:cs typeface="Calibri"/>
              </a:rPr>
              <a:t>(ad esempio, mg/ml)</a:t>
            </a:r>
            <a:r>
              <a:rPr lang="it-IT" sz="1800" kern="0" dirty="0">
                <a:solidFill>
                  <a:sysClr val="windowText" lastClr="000000"/>
                </a:solidFill>
                <a:effectLst/>
                <a:latin typeface="Calibri"/>
                <a:ea typeface="Calibri" panose="020F0502020204030204" pitchFamily="34" charset="0"/>
                <a:cs typeface="Calibri"/>
              </a:rPr>
              <a:t>;</a:t>
            </a:r>
            <a:endParaRPr lang="it-IT" dirty="0">
              <a:solidFill>
                <a:sysClr val="windowText" lastClr="000000"/>
              </a:solidFill>
              <a:ea typeface="Tahoma"/>
              <a:cs typeface="Tahoma"/>
            </a:endParaRPr>
          </a:p>
          <a:p>
            <a:pPr marR="0" lvl="0" defTabSz="914400" eaLnBrk="1" fontAlgn="auto" latinLnBrk="0" hangingPunct="1">
              <a:lnSpc>
                <a:spcPct val="100000"/>
              </a:lnSpc>
              <a:spcBef>
                <a:spcPts val="0"/>
              </a:spcBef>
              <a:spcAft>
                <a:spcPts val="0"/>
              </a:spcAft>
              <a:buClrTx/>
              <a:buSzTx/>
              <a:buFont typeface="Arial"/>
              <a:buChar char="•"/>
              <a:tabLst/>
              <a:defRPr/>
            </a:pPr>
            <a:endParaRPr lang="en-US" sz="1800" kern="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p>
            <a:pPr eaLnBrk="1" fontAlgn="auto" hangingPunct="1">
              <a:spcBef>
                <a:spcPts val="0"/>
              </a:spcBef>
              <a:spcAft>
                <a:spcPts val="0"/>
              </a:spcAft>
              <a:buClrTx/>
              <a:buSzTx/>
              <a:buFont typeface="Arial"/>
              <a:buChar char="•"/>
              <a:defRPr/>
            </a:pPr>
            <a:r>
              <a:rPr lang="it-IT" sz="1800" kern="0" dirty="0">
                <a:solidFill>
                  <a:sysClr val="windowText" lastClr="000000"/>
                </a:solidFill>
                <a:effectLst/>
                <a:latin typeface="Calibri"/>
                <a:ea typeface="Calibri" panose="020F0502020204030204" pitchFamily="34" charset="0"/>
                <a:cs typeface="Calibri"/>
              </a:rPr>
              <a:t>Ad un'unità di preparato (mg/ml) </a:t>
            </a:r>
            <a:r>
              <a:rPr lang="it-IT" sz="1800" kern="0" dirty="0">
                <a:solidFill>
                  <a:sysClr val="windowText" lastClr="000000"/>
                </a:solidFill>
                <a:effectLst/>
                <a:latin typeface="Calibri"/>
                <a:ea typeface="Calibri" panose="020F0502020204030204" pitchFamily="34" charset="0"/>
                <a:cs typeface="Calibri"/>
                <a:sym typeface="Wingdings" panose="05000000000000000000" pitchFamily="2" charset="2"/>
              </a:rPr>
              <a:t></a:t>
            </a:r>
            <a:r>
              <a:rPr lang="it-IT" sz="1800" kern="0" dirty="0">
                <a:solidFill>
                  <a:sysClr val="windowText" lastClr="000000"/>
                </a:solidFill>
                <a:effectLst/>
                <a:latin typeface="Calibri"/>
                <a:ea typeface="Calibri" panose="020F0502020204030204" pitchFamily="34" charset="0"/>
                <a:cs typeface="Calibri"/>
              </a:rPr>
              <a:t>deve consentire di individuare la dose del farmaco per ogni singola somministrazione, la concentrazione e il volume; </a:t>
            </a:r>
            <a:endParaRPr lang="it-IT" sz="1800" kern="0" dirty="0">
              <a:solidFill>
                <a:sysClr val="windowText" lastClr="000000"/>
              </a:solidFill>
              <a:effectLst/>
              <a:latin typeface="Calibri"/>
              <a:ea typeface="Calibri" panose="020F0502020204030204" pitchFamily="34" charset="0"/>
              <a:cs typeface="Calibri" panose="020F0502020204030204" pitchFamily="34" charset="0"/>
            </a:endParaRPr>
          </a:p>
          <a:p>
            <a:pPr marR="0" lvl="0" defTabSz="914400" eaLnBrk="1" fontAlgn="auto" latinLnBrk="0" hangingPunct="1">
              <a:lnSpc>
                <a:spcPct val="100000"/>
              </a:lnSpc>
              <a:spcBef>
                <a:spcPts val="0"/>
              </a:spcBef>
              <a:spcAft>
                <a:spcPts val="0"/>
              </a:spcAft>
              <a:buClrTx/>
              <a:buSzTx/>
              <a:buFont typeface="Arial"/>
              <a:buChar char="•"/>
              <a:tabLst/>
              <a:defRPr/>
            </a:pPr>
            <a:endParaRPr lang="en-US" sz="1800" kern="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p>
            <a:pPr marR="0" lvl="0" defTabSz="914400" eaLnBrk="1" fontAlgn="auto" latinLnBrk="0" hangingPunct="1">
              <a:lnSpc>
                <a:spcPct val="100000"/>
              </a:lnSpc>
              <a:spcBef>
                <a:spcPts val="0"/>
              </a:spcBef>
              <a:spcAft>
                <a:spcPts val="0"/>
              </a:spcAft>
              <a:buClrTx/>
              <a:buSzTx/>
              <a:buFont typeface="Arial"/>
              <a:buChar char="•"/>
              <a:tabLst/>
              <a:defRPr/>
            </a:pPr>
            <a:r>
              <a:rPr lang="it-IT" sz="1800" kern="0" dirty="0">
                <a:solidFill>
                  <a:sysClr val="windowText" lastClr="000000"/>
                </a:solidFill>
                <a:effectLst/>
                <a:latin typeface="Calibri"/>
                <a:ea typeface="Calibri" panose="020F0502020204030204" pitchFamily="34" charset="0"/>
                <a:cs typeface="Calibri"/>
              </a:rPr>
              <a:t>Evitare, nella scrittura manuale, i simboli + ; = ; ≤ ; ≥ , in quanto possono essere confusi con numeri e quindi indicarli con le lettere;</a:t>
            </a:r>
          </a:p>
          <a:p>
            <a:pPr marR="0" lvl="0" defTabSz="914400" eaLnBrk="1" fontAlgn="auto" latinLnBrk="0" hangingPunct="1">
              <a:lnSpc>
                <a:spcPct val="100000"/>
              </a:lnSpc>
              <a:spcBef>
                <a:spcPts val="0"/>
              </a:spcBef>
              <a:spcAft>
                <a:spcPts val="0"/>
              </a:spcAft>
              <a:buClrTx/>
              <a:buSzTx/>
              <a:buFont typeface="Arial"/>
              <a:buChar char="•"/>
              <a:tabLst/>
              <a:defRPr/>
            </a:pPr>
            <a:endParaRPr lang="en-US" sz="1800" kern="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p>
            <a:pPr marR="0" lvl="0" defTabSz="914400" eaLnBrk="1" fontAlgn="auto" latinLnBrk="0" hangingPunct="1">
              <a:lnSpc>
                <a:spcPct val="100000"/>
              </a:lnSpc>
              <a:spcBef>
                <a:spcPts val="0"/>
              </a:spcBef>
              <a:spcAft>
                <a:spcPts val="0"/>
              </a:spcAft>
              <a:buClrTx/>
              <a:buSzTx/>
              <a:buFont typeface="Arial"/>
              <a:buChar char="•"/>
              <a:tabLst/>
              <a:defRPr/>
            </a:pPr>
            <a:r>
              <a:rPr lang="it-IT" sz="1800" kern="0" dirty="0">
                <a:solidFill>
                  <a:sysClr val="windowText" lastClr="000000"/>
                </a:solidFill>
                <a:effectLst/>
                <a:latin typeface="Calibri"/>
                <a:ea typeface="Calibri" panose="020F0502020204030204" pitchFamily="34" charset="0"/>
                <a:cs typeface="Calibri"/>
              </a:rPr>
              <a:t>Evitare le abbreviazioni in latino (</a:t>
            </a:r>
            <a:r>
              <a:rPr lang="it-IT" sz="1800" kern="0" dirty="0">
                <a:solidFill>
                  <a:srgbClr val="0070C0"/>
                </a:solidFill>
                <a:effectLst/>
                <a:latin typeface="Calibri"/>
                <a:ea typeface="Calibri" panose="020F0502020204030204" pitchFamily="34" charset="0"/>
                <a:cs typeface="Calibri"/>
              </a:rPr>
              <a:t>es, </a:t>
            </a:r>
            <a:r>
              <a:rPr lang="it-IT" sz="1800" kern="0" dirty="0" err="1">
                <a:solidFill>
                  <a:srgbClr val="0070C0"/>
                </a:solidFill>
                <a:effectLst/>
                <a:latin typeface="Calibri"/>
                <a:ea typeface="Calibri" panose="020F0502020204030204" pitchFamily="34" charset="0"/>
                <a:cs typeface="Calibri"/>
              </a:rPr>
              <a:t>os</a:t>
            </a:r>
            <a:r>
              <a:rPr lang="it-IT" sz="1800" kern="0" dirty="0">
                <a:solidFill>
                  <a:srgbClr val="0070C0"/>
                </a:solidFill>
                <a:effectLst/>
                <a:latin typeface="Calibri"/>
                <a:ea typeface="Calibri" panose="020F0502020204030204" pitchFamily="34" charset="0"/>
                <a:cs typeface="Calibri"/>
              </a:rPr>
              <a:t> scambiata per occhio sinistro)</a:t>
            </a:r>
            <a:r>
              <a:rPr lang="it-IT" sz="1800" kern="0" dirty="0">
                <a:solidFill>
                  <a:sysClr val="windowText" lastClr="000000"/>
                </a:solidFill>
                <a:effectLst/>
                <a:latin typeface="Calibri"/>
                <a:ea typeface="Calibri" panose="020F0502020204030204" pitchFamily="34" charset="0"/>
                <a:cs typeface="Calibri"/>
              </a:rPr>
              <a:t> e quelle in lingua inglese;</a:t>
            </a:r>
          </a:p>
          <a:p>
            <a:pPr marR="0" lvl="0" defTabSz="914400" eaLnBrk="1" fontAlgn="auto" latinLnBrk="0" hangingPunct="1">
              <a:lnSpc>
                <a:spcPct val="100000"/>
              </a:lnSpc>
              <a:spcBef>
                <a:spcPts val="0"/>
              </a:spcBef>
              <a:spcAft>
                <a:spcPts val="0"/>
              </a:spcAft>
              <a:buClrTx/>
              <a:buSzTx/>
              <a:buFont typeface="Arial"/>
              <a:buChar char="•"/>
              <a:tabLst/>
              <a:defRPr/>
            </a:pPr>
            <a:endParaRPr lang="en-US" sz="1800" kern="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p>
            <a:pPr marR="0" lvl="0" defTabSz="914400" eaLnBrk="1" fontAlgn="auto" latinLnBrk="0" hangingPunct="1">
              <a:lnSpc>
                <a:spcPct val="100000"/>
              </a:lnSpc>
              <a:spcBef>
                <a:spcPts val="0"/>
              </a:spcBef>
              <a:spcAft>
                <a:spcPts val="0"/>
              </a:spcAft>
              <a:buClrTx/>
              <a:buSzTx/>
              <a:buFont typeface="Arial"/>
              <a:buChar char="•"/>
              <a:tabLst/>
              <a:defRPr/>
            </a:pPr>
            <a:r>
              <a:rPr lang="it-IT" sz="1800" kern="0" dirty="0">
                <a:solidFill>
                  <a:sysClr val="windowText" lastClr="000000"/>
                </a:solidFill>
                <a:effectLst/>
                <a:latin typeface="Calibri"/>
                <a:ea typeface="Calibri" panose="020F0502020204030204" pitchFamily="34" charset="0"/>
                <a:cs typeface="Calibri"/>
              </a:rPr>
              <a:t>Per i farmaci in combinazione indicare il dosaggio di ognuno dei principi attivi;</a:t>
            </a:r>
            <a:endParaRPr lang="en-US" sz="1800" kern="0" dirty="0">
              <a:solidFill>
                <a:sysClr val="windowText" lastClr="000000"/>
              </a:solidFill>
              <a:effectLst/>
              <a:latin typeface="Calibri"/>
              <a:ea typeface="Calibri" panose="020F0502020204030204" pitchFamily="34" charset="0"/>
              <a:cs typeface="Calibri"/>
            </a:endParaRPr>
          </a:p>
          <a:p>
            <a:pPr marL="457200" lvl="0" indent="-457200" eaLnBrk="1" fontAlgn="auto" hangingPunct="1">
              <a:lnSpc>
                <a:spcPct val="90000"/>
              </a:lnSpc>
              <a:spcAft>
                <a:spcPts val="0"/>
              </a:spcAft>
              <a:buClrTx/>
              <a:buSzTx/>
              <a:buFont typeface="Arial"/>
              <a:buChar char="•"/>
            </a:pPr>
            <a:endParaRPr lang="it-IT" altLang="it-IT" sz="2200" dirty="0">
              <a:solidFill>
                <a:prstClr val="black"/>
              </a:solidFill>
              <a:effectLst/>
              <a:latin typeface="Calibri" panose="020F0502020204030204"/>
              <a:cs typeface="Calibri"/>
            </a:endParaRPr>
          </a:p>
          <a:p>
            <a:pPr>
              <a:buFont typeface="Arial"/>
            </a:pPr>
            <a:endParaRPr lang="it-IT" dirty="0">
              <a:ea typeface="Tahoma"/>
              <a:cs typeface="Tahoma"/>
            </a:endParaRPr>
          </a:p>
        </p:txBody>
      </p:sp>
    </p:spTree>
    <p:extLst>
      <p:ext uri="{BB962C8B-B14F-4D97-AF65-F5344CB8AC3E}">
        <p14:creationId xmlns:p14="http://schemas.microsoft.com/office/powerpoint/2010/main" val="485549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690" name="Rectangle 28689">
            <a:extLst>
              <a:ext uri="{FF2B5EF4-FFF2-40B4-BE49-F238E27FC236}">
                <a16:creationId xmlns:a16="http://schemas.microsoft.com/office/drawing/2014/main" id="{D75A5B51-0925-4835-8511-A0DD17EAA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26742"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8" name="Text Box 3">
            <a:extLst>
              <a:ext uri="{FF2B5EF4-FFF2-40B4-BE49-F238E27FC236}">
                <a16:creationId xmlns:a16="http://schemas.microsoft.com/office/drawing/2014/main" id="{03533598-8139-4418-BC35-C68936B32275}"/>
              </a:ext>
            </a:extLst>
          </p:cNvPr>
          <p:cNvSpPr txBox="1">
            <a:spLocks noChangeArrowheads="1"/>
          </p:cNvSpPr>
          <p:nvPr/>
        </p:nvSpPr>
        <p:spPr bwMode="auto">
          <a:xfrm>
            <a:off x="735177" y="438150"/>
            <a:ext cx="6354018" cy="24765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b">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9pPr>
          </a:lstStyle>
          <a:p>
            <a:pPr>
              <a:lnSpc>
                <a:spcPct val="90000"/>
              </a:lnSpc>
              <a:spcBef>
                <a:spcPct val="0"/>
              </a:spcBef>
              <a:spcAft>
                <a:spcPts val="600"/>
              </a:spcAft>
              <a:buSzPct val="60000"/>
            </a:pPr>
            <a:r>
              <a:rPr lang="en-US" altLang="it-IT" sz="6500" b="1" u="sng">
                <a:solidFill>
                  <a:schemeClr val="tx1"/>
                </a:solidFill>
                <a:latin typeface="+mj-lt"/>
                <a:ea typeface="+mj-ea"/>
                <a:cs typeface="+mj-cs"/>
              </a:rPr>
              <a:t>Attenzione</a:t>
            </a:r>
          </a:p>
        </p:txBody>
      </p:sp>
      <p:sp>
        <p:nvSpPr>
          <p:cNvPr id="28692" name="Sketch line">
            <a:extLst>
              <a:ext uri="{FF2B5EF4-FFF2-40B4-BE49-F238E27FC236}">
                <a16:creationId xmlns:a16="http://schemas.microsoft.com/office/drawing/2014/main" id="{5CDFD20D-8E4F-4E3A-AF87-93F23E0D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5840" y="3180217"/>
            <a:ext cx="5212080" cy="21945"/>
          </a:xfrm>
          <a:custGeom>
            <a:avLst/>
            <a:gdLst>
              <a:gd name="connsiteX0" fmla="*/ 0 w 5212080"/>
              <a:gd name="connsiteY0" fmla="*/ 0 h 21945"/>
              <a:gd name="connsiteX1" fmla="*/ 547268 w 5212080"/>
              <a:gd name="connsiteY1" fmla="*/ 0 h 21945"/>
              <a:gd name="connsiteX2" fmla="*/ 1250899 w 5212080"/>
              <a:gd name="connsiteY2" fmla="*/ 0 h 21945"/>
              <a:gd name="connsiteX3" fmla="*/ 1850288 w 5212080"/>
              <a:gd name="connsiteY3" fmla="*/ 0 h 21945"/>
              <a:gd name="connsiteX4" fmla="*/ 2397557 w 5212080"/>
              <a:gd name="connsiteY4" fmla="*/ 0 h 21945"/>
              <a:gd name="connsiteX5" fmla="*/ 3101188 w 5212080"/>
              <a:gd name="connsiteY5" fmla="*/ 0 h 21945"/>
              <a:gd name="connsiteX6" fmla="*/ 3752698 w 5212080"/>
              <a:gd name="connsiteY6" fmla="*/ 0 h 21945"/>
              <a:gd name="connsiteX7" fmla="*/ 4404208 w 5212080"/>
              <a:gd name="connsiteY7" fmla="*/ 0 h 21945"/>
              <a:gd name="connsiteX8" fmla="*/ 5212080 w 5212080"/>
              <a:gd name="connsiteY8" fmla="*/ 0 h 21945"/>
              <a:gd name="connsiteX9" fmla="*/ 5212080 w 5212080"/>
              <a:gd name="connsiteY9" fmla="*/ 21945 h 21945"/>
              <a:gd name="connsiteX10" fmla="*/ 4664812 w 5212080"/>
              <a:gd name="connsiteY10" fmla="*/ 21945 h 21945"/>
              <a:gd name="connsiteX11" fmla="*/ 4169664 w 5212080"/>
              <a:gd name="connsiteY11" fmla="*/ 21945 h 21945"/>
              <a:gd name="connsiteX12" fmla="*/ 3466033 w 5212080"/>
              <a:gd name="connsiteY12" fmla="*/ 21945 h 21945"/>
              <a:gd name="connsiteX13" fmla="*/ 2918765 w 5212080"/>
              <a:gd name="connsiteY13" fmla="*/ 21945 h 21945"/>
              <a:gd name="connsiteX14" fmla="*/ 2215134 w 5212080"/>
              <a:gd name="connsiteY14" fmla="*/ 21945 h 21945"/>
              <a:gd name="connsiteX15" fmla="*/ 1459382 w 5212080"/>
              <a:gd name="connsiteY15" fmla="*/ 21945 h 21945"/>
              <a:gd name="connsiteX16" fmla="*/ 859993 w 5212080"/>
              <a:gd name="connsiteY16" fmla="*/ 21945 h 21945"/>
              <a:gd name="connsiteX17" fmla="*/ 0 w 5212080"/>
              <a:gd name="connsiteY17" fmla="*/ 21945 h 21945"/>
              <a:gd name="connsiteX18" fmla="*/ 0 w 5212080"/>
              <a:gd name="connsiteY18" fmla="*/ 0 h 2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2080" h="21945" fill="none" extrusionOk="0">
                <a:moveTo>
                  <a:pt x="0" y="0"/>
                </a:moveTo>
                <a:cubicBezTo>
                  <a:pt x="184458" y="19601"/>
                  <a:pt x="313456" y="15973"/>
                  <a:pt x="547268" y="0"/>
                </a:cubicBezTo>
                <a:cubicBezTo>
                  <a:pt x="781080" y="-15973"/>
                  <a:pt x="982704" y="-22910"/>
                  <a:pt x="1250899" y="0"/>
                </a:cubicBezTo>
                <a:cubicBezTo>
                  <a:pt x="1519094" y="22910"/>
                  <a:pt x="1649062" y="19764"/>
                  <a:pt x="1850288" y="0"/>
                </a:cubicBezTo>
                <a:cubicBezTo>
                  <a:pt x="2051514" y="-19764"/>
                  <a:pt x="2202260" y="19576"/>
                  <a:pt x="2397557" y="0"/>
                </a:cubicBezTo>
                <a:cubicBezTo>
                  <a:pt x="2592854" y="-19576"/>
                  <a:pt x="2902872" y="-12871"/>
                  <a:pt x="3101188" y="0"/>
                </a:cubicBezTo>
                <a:cubicBezTo>
                  <a:pt x="3299504" y="12871"/>
                  <a:pt x="3539605" y="17090"/>
                  <a:pt x="3752698" y="0"/>
                </a:cubicBezTo>
                <a:cubicBezTo>
                  <a:pt x="3965791" y="-17090"/>
                  <a:pt x="4096927" y="17285"/>
                  <a:pt x="4404208" y="0"/>
                </a:cubicBezTo>
                <a:cubicBezTo>
                  <a:pt x="4711489" y="-17285"/>
                  <a:pt x="4949545" y="-15749"/>
                  <a:pt x="5212080" y="0"/>
                </a:cubicBezTo>
                <a:cubicBezTo>
                  <a:pt x="5212510" y="10921"/>
                  <a:pt x="5212412" y="13455"/>
                  <a:pt x="5212080" y="21945"/>
                </a:cubicBezTo>
                <a:cubicBezTo>
                  <a:pt x="5014087" y="19188"/>
                  <a:pt x="4921906" y="11805"/>
                  <a:pt x="4664812" y="21945"/>
                </a:cubicBezTo>
                <a:cubicBezTo>
                  <a:pt x="4407718" y="32085"/>
                  <a:pt x="4274304" y="-2150"/>
                  <a:pt x="4169664" y="21945"/>
                </a:cubicBezTo>
                <a:cubicBezTo>
                  <a:pt x="4065024" y="46040"/>
                  <a:pt x="3647539" y="35587"/>
                  <a:pt x="3466033" y="21945"/>
                </a:cubicBezTo>
                <a:cubicBezTo>
                  <a:pt x="3284527" y="8303"/>
                  <a:pt x="3062442" y="23241"/>
                  <a:pt x="2918765" y="21945"/>
                </a:cubicBezTo>
                <a:cubicBezTo>
                  <a:pt x="2775088" y="20649"/>
                  <a:pt x="2384399" y="40365"/>
                  <a:pt x="2215134" y="21945"/>
                </a:cubicBezTo>
                <a:cubicBezTo>
                  <a:pt x="2045869" y="3525"/>
                  <a:pt x="1754043" y="24036"/>
                  <a:pt x="1459382" y="21945"/>
                </a:cubicBezTo>
                <a:cubicBezTo>
                  <a:pt x="1164721" y="19854"/>
                  <a:pt x="1003767" y="-4973"/>
                  <a:pt x="859993" y="21945"/>
                </a:cubicBezTo>
                <a:cubicBezTo>
                  <a:pt x="716219" y="48863"/>
                  <a:pt x="411960" y="42241"/>
                  <a:pt x="0" y="21945"/>
                </a:cubicBezTo>
                <a:cubicBezTo>
                  <a:pt x="201" y="16080"/>
                  <a:pt x="980" y="8876"/>
                  <a:pt x="0" y="0"/>
                </a:cubicBezTo>
                <a:close/>
              </a:path>
              <a:path w="5212080" h="21945" stroke="0" extrusionOk="0">
                <a:moveTo>
                  <a:pt x="0" y="0"/>
                </a:moveTo>
                <a:cubicBezTo>
                  <a:pt x="293320" y="26677"/>
                  <a:pt x="466224" y="-17940"/>
                  <a:pt x="599389" y="0"/>
                </a:cubicBezTo>
                <a:cubicBezTo>
                  <a:pt x="732554" y="17940"/>
                  <a:pt x="854227" y="16680"/>
                  <a:pt x="1094537" y="0"/>
                </a:cubicBezTo>
                <a:cubicBezTo>
                  <a:pt x="1334847" y="-16680"/>
                  <a:pt x="1558561" y="13566"/>
                  <a:pt x="1850288" y="0"/>
                </a:cubicBezTo>
                <a:cubicBezTo>
                  <a:pt x="2142015" y="-13566"/>
                  <a:pt x="2166072" y="-9299"/>
                  <a:pt x="2449678" y="0"/>
                </a:cubicBezTo>
                <a:cubicBezTo>
                  <a:pt x="2733284" y="9299"/>
                  <a:pt x="2762356" y="-11440"/>
                  <a:pt x="3049067" y="0"/>
                </a:cubicBezTo>
                <a:cubicBezTo>
                  <a:pt x="3335778" y="11440"/>
                  <a:pt x="3609598" y="-35245"/>
                  <a:pt x="3804818" y="0"/>
                </a:cubicBezTo>
                <a:cubicBezTo>
                  <a:pt x="4000038" y="35245"/>
                  <a:pt x="4206139" y="6292"/>
                  <a:pt x="4352087" y="0"/>
                </a:cubicBezTo>
                <a:cubicBezTo>
                  <a:pt x="4498035" y="-6292"/>
                  <a:pt x="5039736" y="-2466"/>
                  <a:pt x="5212080" y="0"/>
                </a:cubicBezTo>
                <a:cubicBezTo>
                  <a:pt x="5212113" y="6341"/>
                  <a:pt x="5212502" y="11918"/>
                  <a:pt x="5212080" y="21945"/>
                </a:cubicBezTo>
                <a:cubicBezTo>
                  <a:pt x="4977510" y="10229"/>
                  <a:pt x="4891154" y="9546"/>
                  <a:pt x="4664812" y="21945"/>
                </a:cubicBezTo>
                <a:cubicBezTo>
                  <a:pt x="4438470" y="34344"/>
                  <a:pt x="4151985" y="-6388"/>
                  <a:pt x="4013302" y="21945"/>
                </a:cubicBezTo>
                <a:cubicBezTo>
                  <a:pt x="3874619" y="50278"/>
                  <a:pt x="3640471" y="47397"/>
                  <a:pt x="3413912" y="21945"/>
                </a:cubicBezTo>
                <a:cubicBezTo>
                  <a:pt x="3187353" y="-3507"/>
                  <a:pt x="3013161" y="33731"/>
                  <a:pt x="2658161" y="21945"/>
                </a:cubicBezTo>
                <a:cubicBezTo>
                  <a:pt x="2303161" y="10159"/>
                  <a:pt x="2081168" y="12971"/>
                  <a:pt x="1902409" y="21945"/>
                </a:cubicBezTo>
                <a:cubicBezTo>
                  <a:pt x="1723650" y="30919"/>
                  <a:pt x="1475635" y="5011"/>
                  <a:pt x="1355141" y="21945"/>
                </a:cubicBezTo>
                <a:cubicBezTo>
                  <a:pt x="1234647" y="38879"/>
                  <a:pt x="859796" y="52253"/>
                  <a:pt x="703631" y="21945"/>
                </a:cubicBezTo>
                <a:cubicBezTo>
                  <a:pt x="547466" y="-8363"/>
                  <a:pt x="257619" y="17174"/>
                  <a:pt x="0" y="21945"/>
                </a:cubicBezTo>
                <a:cubicBezTo>
                  <a:pt x="-998" y="14607"/>
                  <a:pt x="-1043" y="1087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5" name="Text Box 2">
            <a:extLst>
              <a:ext uri="{FF2B5EF4-FFF2-40B4-BE49-F238E27FC236}">
                <a16:creationId xmlns:a16="http://schemas.microsoft.com/office/drawing/2014/main" id="{12870C14-4310-4885-807C-15579861D92C}"/>
              </a:ext>
            </a:extLst>
          </p:cNvPr>
          <p:cNvSpPr txBox="1">
            <a:spLocks noChangeArrowheads="1"/>
          </p:cNvSpPr>
          <p:nvPr/>
        </p:nvSpPr>
        <p:spPr bwMode="auto">
          <a:xfrm>
            <a:off x="735177" y="3489606"/>
            <a:ext cx="6354018" cy="39227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ormAutofit/>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Tahoma" panose="020B0604030504040204" pitchFamily="34" charset="0"/>
                <a:ea typeface="Arial Unicode MS"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Tahoma" panose="020B0604030504040204" pitchFamily="34" charset="0"/>
                <a:ea typeface="Arial Unicode MS"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Tahoma" panose="020B0604030504040204" pitchFamily="34" charset="0"/>
                <a:ea typeface="Arial Unicode MS"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Tahoma" panose="020B0604030504040204" pitchFamily="34" charset="0"/>
                <a:ea typeface="Arial Unicode MS"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Tahoma" panose="020B0604030504040204" pitchFamily="34" charset="0"/>
                <a:ea typeface="Arial Unicode MS"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Tahoma" panose="020B0604030504040204" pitchFamily="34" charset="0"/>
                <a:ea typeface="Arial Unicode MS"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Tahoma" panose="020B0604030504040204" pitchFamily="34" charset="0"/>
                <a:ea typeface="Arial Unicode MS"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Tahoma" panose="020B0604030504040204" pitchFamily="34" charset="0"/>
                <a:ea typeface="Arial Unicode MS"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Tahoma" panose="020B0604030504040204" pitchFamily="34" charset="0"/>
                <a:ea typeface="Arial Unicode MS" pitchFamily="34" charset="-128"/>
              </a:defRPr>
            </a:lvl9pPr>
          </a:lstStyle>
          <a:p>
            <a:pPr marL="0" indent="-228600">
              <a:lnSpc>
                <a:spcPct val="90000"/>
              </a:lnSpc>
              <a:spcBef>
                <a:spcPts val="840"/>
              </a:spcBef>
              <a:buClr>
                <a:srgbClr val="3333CC"/>
              </a:buClr>
              <a:buSzPct val="60000"/>
              <a:buFont typeface="Arial" panose="020B0604020202020204" pitchFamily="34" charset="0"/>
              <a:buChar char="•"/>
              <a:defRPr/>
            </a:pPr>
            <a:r>
              <a:rPr lang="en-US" altLang="it-IT" sz="2000">
                <a:solidFill>
                  <a:schemeClr val="tx1"/>
                </a:solidFill>
                <a:latin typeface="+mn-lt"/>
                <a:ea typeface="+mn-ea"/>
              </a:rPr>
              <a:t>Esistono dei farmaci che richiedono particolari attenzioni quando utilizzati:</a:t>
            </a:r>
          </a:p>
          <a:p>
            <a:pPr marL="228600" lvl="1" indent="-228600">
              <a:lnSpc>
                <a:spcPct val="90000"/>
              </a:lnSpc>
              <a:spcBef>
                <a:spcPts val="840"/>
              </a:spcBef>
              <a:buClr>
                <a:srgbClr val="3333CC"/>
              </a:buClr>
              <a:buSzPct val="60000"/>
              <a:buFont typeface="Arial" panose="020B0604020202020204" pitchFamily="34" charset="0"/>
              <a:buChar char="•"/>
              <a:defRPr/>
            </a:pPr>
            <a:r>
              <a:rPr lang="en-US" altLang="it-IT" sz="2000">
                <a:solidFill>
                  <a:schemeClr val="tx1"/>
                </a:solidFill>
                <a:latin typeface="+mn-lt"/>
                <a:ea typeface="+mn-ea"/>
              </a:rPr>
              <a:t>Tra gli errori in terapia, sono molto frequenti quelli legati all’uso dei farmaci cosiddetti “Look-Alike/Sound-Alike” ovvero “</a:t>
            </a:r>
            <a:r>
              <a:rPr lang="en-US" altLang="it-IT" sz="2000" b="1">
                <a:solidFill>
                  <a:schemeClr val="tx1"/>
                </a:solidFill>
                <a:latin typeface="+mn-lt"/>
                <a:ea typeface="+mn-ea"/>
              </a:rPr>
              <a:t>LASA</a:t>
            </a:r>
            <a:r>
              <a:rPr lang="en-US" altLang="it-IT" sz="2000">
                <a:solidFill>
                  <a:schemeClr val="tx1"/>
                </a:solidFill>
                <a:latin typeface="+mn-lt"/>
                <a:ea typeface="+mn-ea"/>
              </a:rPr>
              <a:t>”, acronimo anglosassone utilizzato per indicare i </a:t>
            </a:r>
            <a:r>
              <a:rPr lang="en-US" altLang="it-IT" sz="2000" b="1">
                <a:solidFill>
                  <a:schemeClr val="tx1"/>
                </a:solidFill>
                <a:latin typeface="+mn-lt"/>
                <a:ea typeface="+mn-ea"/>
              </a:rPr>
              <a:t>farmaci che possono essere scambiati con altri per la somiglianza grafica e/o fonetica del nome</a:t>
            </a:r>
            <a:r>
              <a:rPr lang="en-US" altLang="it-IT" sz="2000">
                <a:solidFill>
                  <a:schemeClr val="tx1"/>
                </a:solidFill>
                <a:latin typeface="+mn-lt"/>
                <a:ea typeface="+mn-ea"/>
              </a:rPr>
              <a:t>.</a:t>
            </a:r>
          </a:p>
          <a:p>
            <a:pPr marL="320040" lvl="1" indent="-228600">
              <a:lnSpc>
                <a:spcPct val="90000"/>
              </a:lnSpc>
              <a:spcBef>
                <a:spcPts val="840"/>
              </a:spcBef>
              <a:buClr>
                <a:srgbClr val="3333CC"/>
              </a:buClr>
              <a:buSzPct val="60000"/>
              <a:buFont typeface="Arial" panose="020B0604020202020204" pitchFamily="34" charset="0"/>
              <a:buChar char="•"/>
              <a:defRPr/>
            </a:pPr>
            <a:endParaRPr lang="en-US" altLang="it-IT" sz="2000">
              <a:solidFill>
                <a:schemeClr val="tx1"/>
              </a:solidFill>
              <a:latin typeface="+mn-lt"/>
              <a:ea typeface="+mn-ea"/>
            </a:endParaRPr>
          </a:p>
          <a:p>
            <a:pPr marL="320040" lvl="1" indent="-228600">
              <a:lnSpc>
                <a:spcPct val="90000"/>
              </a:lnSpc>
              <a:spcBef>
                <a:spcPts val="840"/>
              </a:spcBef>
              <a:buClr>
                <a:srgbClr val="3333CC"/>
              </a:buClr>
              <a:buSzPct val="60000"/>
              <a:buFont typeface="Arial" panose="020B0604020202020204" pitchFamily="34" charset="0"/>
              <a:buChar char="•"/>
              <a:defRPr/>
            </a:pPr>
            <a:r>
              <a:rPr lang="en-US" altLang="it-IT" sz="2000">
                <a:solidFill>
                  <a:schemeClr val="tx1"/>
                </a:solidFill>
                <a:latin typeface="+mn-lt"/>
                <a:ea typeface="+mn-ea"/>
              </a:rPr>
              <a:t>NB: Il Cloruro di Potassio - KCl - per via endovenosa può causare effetti letali se somministrato in modo inappropriato. Farmaci come il Potassio vengono prescritti in mEq/ml.  </a:t>
            </a:r>
          </a:p>
        </p:txBody>
      </p:sp>
      <p:pic>
        <p:nvPicPr>
          <p:cNvPr id="26630" name="Immagine 3">
            <a:extLst>
              <a:ext uri="{FF2B5EF4-FFF2-40B4-BE49-F238E27FC236}">
                <a16:creationId xmlns:a16="http://schemas.microsoft.com/office/drawing/2014/main" id="{F03A90F1-9F93-42B4-95A5-B133D3FF74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675676" y="663473"/>
            <a:ext cx="3124326" cy="30041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Immagine 4">
            <a:extLst>
              <a:ext uri="{FF2B5EF4-FFF2-40B4-BE49-F238E27FC236}">
                <a16:creationId xmlns:a16="http://schemas.microsoft.com/office/drawing/2014/main" id="{A3991F42-E2DE-4F9E-A9E9-0A5FABD7A4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1069193" y="1317226"/>
            <a:ext cx="3124326" cy="169665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Immagine 1">
            <a:extLst>
              <a:ext uri="{FF2B5EF4-FFF2-40B4-BE49-F238E27FC236}">
                <a16:creationId xmlns:a16="http://schemas.microsoft.com/office/drawing/2014/main" id="{585016ED-4D9C-4EC6-8E5E-ABD3410F83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7675676" y="4178697"/>
            <a:ext cx="6517843" cy="31664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Text Box 1">
            <a:extLst>
              <a:ext uri="{FF2B5EF4-FFF2-40B4-BE49-F238E27FC236}">
                <a16:creationId xmlns:a16="http://schemas.microsoft.com/office/drawing/2014/main" id="{42F91BE9-A605-48DA-9762-7AB290FB4E0E}"/>
              </a:ext>
            </a:extLst>
          </p:cNvPr>
          <p:cNvSpPr txBox="1">
            <a:spLocks noChangeArrowheads="1"/>
          </p:cNvSpPr>
          <p:nvPr/>
        </p:nvSpPr>
        <p:spPr bwMode="auto">
          <a:xfrm>
            <a:off x="3209926" y="257176"/>
            <a:ext cx="9351644" cy="17545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9pPr>
          </a:lstStyle>
          <a:p>
            <a:pPr eaLnBrk="1" hangingPunct="1">
              <a:buSzPct val="100000"/>
            </a:pPr>
            <a:endParaRPr lang="it-IT" altLang="it-IT" sz="5280">
              <a:solidFill>
                <a:srgbClr val="333399"/>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5" name="Text 2"/>
          <p:cNvSpPr/>
          <p:nvPr/>
        </p:nvSpPr>
        <p:spPr>
          <a:xfrm>
            <a:off x="4490799" y="1168479"/>
            <a:ext cx="9306401" cy="1388745"/>
          </a:xfrm>
          <a:prstGeom prst="rect">
            <a:avLst/>
          </a:prstGeom>
          <a:noFill/>
          <a:ln/>
        </p:spPr>
        <p:txBody>
          <a:bodyPr wrap="square" lIns="91440" tIns="45720" rIns="91440" bIns="45720" rtlCol="0" anchor="t"/>
          <a:lstStyle/>
          <a:p>
            <a:pPr marL="0" indent="0" algn="ctr">
              <a:lnSpc>
                <a:spcPts val="5468"/>
              </a:lnSpc>
              <a:buNone/>
            </a:pPr>
            <a:r>
              <a:rPr lang="en-US" sz="4350" b="1" err="1">
                <a:solidFill>
                  <a:srgbClr val="FF0000"/>
                </a:solidFill>
                <a:ea typeface="Alexandria"/>
                <a:cs typeface="Alexandria" pitchFamily="34" charset="-120"/>
              </a:rPr>
              <a:t>Giusta</a:t>
            </a:r>
            <a:r>
              <a:rPr lang="en-US" sz="4350" b="1">
                <a:solidFill>
                  <a:srgbClr val="FF0000"/>
                </a:solidFill>
                <a:ea typeface="Alexandria"/>
                <a:cs typeface="Alexandria" pitchFamily="34" charset="-120"/>
              </a:rPr>
              <a:t> </a:t>
            </a:r>
            <a:r>
              <a:rPr lang="en-US" sz="4350" b="1" err="1">
                <a:solidFill>
                  <a:srgbClr val="FF0000"/>
                </a:solidFill>
                <a:ea typeface="Alexandria"/>
                <a:cs typeface="Alexandria" pitchFamily="34" charset="-120"/>
              </a:rPr>
              <a:t>posologia</a:t>
            </a:r>
            <a:r>
              <a:rPr lang="en-US" sz="4350" b="1">
                <a:solidFill>
                  <a:srgbClr val="FF0000"/>
                </a:solidFill>
                <a:ea typeface="Alexandria"/>
                <a:cs typeface="Alexandria" pitchFamily="34" charset="-120"/>
              </a:rPr>
              <a:t> - </a:t>
            </a:r>
            <a:r>
              <a:rPr lang="en-US" sz="4350" b="1" err="1">
                <a:solidFill>
                  <a:srgbClr val="FF0000"/>
                </a:solidFill>
                <a:ea typeface="Alexandria"/>
                <a:cs typeface="Alexandria" pitchFamily="34" charset="-120"/>
              </a:rPr>
              <a:t>frequenza</a:t>
            </a:r>
            <a:r>
              <a:rPr lang="en-US" sz="4350" b="1">
                <a:solidFill>
                  <a:srgbClr val="FF0000"/>
                </a:solidFill>
                <a:ea typeface="Alexandria"/>
                <a:cs typeface="Alexandria" pitchFamily="34" charset="-120"/>
              </a:rPr>
              <a:t> di </a:t>
            </a:r>
            <a:r>
              <a:rPr lang="en-US" sz="4350" b="1" err="1">
                <a:solidFill>
                  <a:srgbClr val="FF0000"/>
                </a:solidFill>
                <a:ea typeface="Alexandria"/>
                <a:cs typeface="Alexandria" pitchFamily="34" charset="-120"/>
              </a:rPr>
              <a:t>somministrazione</a:t>
            </a:r>
            <a:endParaRPr lang="en-US" sz="4350" err="1">
              <a:solidFill>
                <a:srgbClr val="FF0000"/>
              </a:solidFill>
              <a:ea typeface="Alexandria"/>
            </a:endParaRPr>
          </a:p>
        </p:txBody>
      </p:sp>
      <p:sp>
        <p:nvSpPr>
          <p:cNvPr id="6" name="Shape 3"/>
          <p:cNvSpPr/>
          <p:nvPr/>
        </p:nvSpPr>
        <p:spPr>
          <a:xfrm>
            <a:off x="4490799" y="3119676"/>
            <a:ext cx="388739" cy="388739"/>
          </a:xfrm>
          <a:prstGeom prst="roundRect">
            <a:avLst>
              <a:gd name="adj" fmla="val 25722"/>
            </a:avLst>
          </a:prstGeom>
          <a:solidFill>
            <a:srgbClr val="D5DCF6"/>
          </a:solidFill>
          <a:ln w="7620">
            <a:solidFill>
              <a:srgbClr val="BBC2DC"/>
            </a:solidFill>
            <a:prstDash val="solid"/>
          </a:ln>
        </p:spPr>
        <p:txBody>
          <a:bodyPr/>
          <a:lstStyle/>
          <a:p>
            <a:endParaRPr lang="it-IT"/>
          </a:p>
        </p:txBody>
      </p:sp>
      <p:sp>
        <p:nvSpPr>
          <p:cNvPr id="7" name="Text 4"/>
          <p:cNvSpPr/>
          <p:nvPr/>
        </p:nvSpPr>
        <p:spPr>
          <a:xfrm>
            <a:off x="5101709" y="3140393"/>
            <a:ext cx="2777490" cy="347186"/>
          </a:xfrm>
          <a:prstGeom prst="rect">
            <a:avLst/>
          </a:prstGeom>
          <a:noFill/>
          <a:ln/>
        </p:spPr>
        <p:txBody>
          <a:bodyPr wrap="none" rtlCol="0" anchor="t"/>
          <a:lstStyle/>
          <a:p>
            <a:pPr marL="0" indent="0">
              <a:lnSpc>
                <a:spcPts val="2734"/>
              </a:lnSpc>
              <a:buNone/>
            </a:pPr>
            <a:r>
              <a:rPr lang="en-US" sz="2187" b="1">
                <a:solidFill>
                  <a:srgbClr val="3B3535"/>
                </a:solidFill>
                <a:latin typeface="Alexandria" pitchFamily="34" charset="0"/>
                <a:ea typeface="Alexandria" pitchFamily="34" charset="-122"/>
                <a:cs typeface="Alexandria" pitchFamily="34" charset="-120"/>
              </a:rPr>
              <a:t>Definizione</a:t>
            </a:r>
            <a:endParaRPr lang="en-US" sz="2187"/>
          </a:p>
        </p:txBody>
      </p:sp>
      <p:sp>
        <p:nvSpPr>
          <p:cNvPr id="8" name="Text 5"/>
          <p:cNvSpPr/>
          <p:nvPr/>
        </p:nvSpPr>
        <p:spPr>
          <a:xfrm>
            <a:off x="5101709" y="3620810"/>
            <a:ext cx="3931206" cy="1066205"/>
          </a:xfrm>
          <a:prstGeom prst="rect">
            <a:avLst/>
          </a:prstGeom>
          <a:noFill/>
          <a:ln/>
        </p:spPr>
        <p:txBody>
          <a:bodyPr wrap="square" rtlCol="0" anchor="t"/>
          <a:lstStyle/>
          <a:p>
            <a:pPr marL="0" indent="0">
              <a:lnSpc>
                <a:spcPts val="2799"/>
              </a:lnSpc>
              <a:buNone/>
            </a:pPr>
            <a:r>
              <a:rPr lang="en-US" sz="1750" dirty="0" err="1">
                <a:solidFill>
                  <a:srgbClr val="3B3535"/>
                </a:solidFill>
                <a:ea typeface="Sora" pitchFamily="34" charset="-122"/>
                <a:cs typeface="Sora" pitchFamily="34" charset="-120"/>
              </a:rPr>
              <a:t>Quanto</a:t>
            </a:r>
            <a:r>
              <a:rPr lang="en-US" sz="1750" dirty="0">
                <a:solidFill>
                  <a:srgbClr val="3B3535"/>
                </a:solidFill>
                <a:ea typeface="Sora" pitchFamily="34" charset="-122"/>
                <a:cs typeface="Sora" pitchFamily="34" charset="-120"/>
              </a:rPr>
              <a:t> </a:t>
            </a:r>
            <a:r>
              <a:rPr lang="en-US" sz="1750" dirty="0" err="1">
                <a:solidFill>
                  <a:srgbClr val="3B3535"/>
                </a:solidFill>
                <a:ea typeface="Sora" pitchFamily="34" charset="-122"/>
                <a:cs typeface="Sora" pitchFamily="34" charset="-120"/>
              </a:rPr>
              <a:t>spesso</a:t>
            </a:r>
            <a:r>
              <a:rPr lang="en-US" sz="1750" dirty="0">
                <a:solidFill>
                  <a:srgbClr val="3B3535"/>
                </a:solidFill>
                <a:ea typeface="Sora" pitchFamily="34" charset="-122"/>
                <a:cs typeface="Sora" pitchFamily="34" charset="-120"/>
              </a:rPr>
              <a:t> e con quale </a:t>
            </a:r>
            <a:r>
              <a:rPr lang="en-US" sz="1750" dirty="0" err="1">
                <a:solidFill>
                  <a:srgbClr val="3B3535"/>
                </a:solidFill>
                <a:ea typeface="Sora" pitchFamily="34" charset="-122"/>
                <a:cs typeface="Sora" pitchFamily="34" charset="-120"/>
              </a:rPr>
              <a:t>regolarità</a:t>
            </a:r>
            <a:r>
              <a:rPr lang="en-US" sz="1750" dirty="0">
                <a:solidFill>
                  <a:srgbClr val="3B3535"/>
                </a:solidFill>
                <a:ea typeface="Sora" pitchFamily="34" charset="-122"/>
                <a:cs typeface="Sora" pitchFamily="34" charset="-120"/>
              </a:rPr>
              <a:t> un </a:t>
            </a:r>
            <a:r>
              <a:rPr lang="en-US" sz="1750" dirty="0" err="1">
                <a:solidFill>
                  <a:srgbClr val="3B3535"/>
                </a:solidFill>
                <a:ea typeface="Sora" pitchFamily="34" charset="-122"/>
                <a:cs typeface="Sora" pitchFamily="34" charset="-120"/>
              </a:rPr>
              <a:t>farmaco</a:t>
            </a:r>
            <a:r>
              <a:rPr lang="en-US" sz="1750" dirty="0">
                <a:solidFill>
                  <a:srgbClr val="3B3535"/>
                </a:solidFill>
                <a:ea typeface="Sora" pitchFamily="34" charset="-122"/>
                <a:cs typeface="Sora" pitchFamily="34" charset="-120"/>
              </a:rPr>
              <a:t> </a:t>
            </a:r>
            <a:r>
              <a:rPr lang="en-US" sz="1750" dirty="0" err="1">
                <a:solidFill>
                  <a:srgbClr val="3B3535"/>
                </a:solidFill>
                <a:ea typeface="Sora" pitchFamily="34" charset="-122"/>
                <a:cs typeface="Sora" pitchFamily="34" charset="-120"/>
              </a:rPr>
              <a:t>deve</a:t>
            </a:r>
            <a:r>
              <a:rPr lang="en-US" sz="1750" dirty="0">
                <a:solidFill>
                  <a:srgbClr val="3B3535"/>
                </a:solidFill>
                <a:ea typeface="Sora" pitchFamily="34" charset="-122"/>
                <a:cs typeface="Sora" pitchFamily="34" charset="-120"/>
              </a:rPr>
              <a:t> </a:t>
            </a:r>
            <a:r>
              <a:rPr lang="en-US" sz="1750" dirty="0" err="1">
                <a:solidFill>
                  <a:srgbClr val="3B3535"/>
                </a:solidFill>
                <a:ea typeface="Sora" pitchFamily="34" charset="-122"/>
                <a:cs typeface="Sora" pitchFamily="34" charset="-120"/>
              </a:rPr>
              <a:t>essere</a:t>
            </a:r>
            <a:r>
              <a:rPr lang="en-US" sz="1750" dirty="0">
                <a:solidFill>
                  <a:srgbClr val="3B3535"/>
                </a:solidFill>
                <a:ea typeface="Sora" pitchFamily="34" charset="-122"/>
                <a:cs typeface="Sora" pitchFamily="34" charset="-120"/>
              </a:rPr>
              <a:t> </a:t>
            </a:r>
            <a:r>
              <a:rPr lang="en-US" sz="1750" dirty="0" err="1">
                <a:solidFill>
                  <a:srgbClr val="3B3535"/>
                </a:solidFill>
                <a:ea typeface="Sora" pitchFamily="34" charset="-122"/>
                <a:cs typeface="Sora" pitchFamily="34" charset="-120"/>
              </a:rPr>
              <a:t>somministrato</a:t>
            </a:r>
            <a:r>
              <a:rPr lang="en-US" sz="1750" dirty="0">
                <a:solidFill>
                  <a:srgbClr val="3B3535"/>
                </a:solidFill>
                <a:ea typeface="Sora" pitchFamily="34" charset="-122"/>
                <a:cs typeface="Sora" pitchFamily="34" charset="-120"/>
              </a:rPr>
              <a:t>.</a:t>
            </a:r>
            <a:endParaRPr lang="en-US" sz="1750" dirty="0"/>
          </a:p>
        </p:txBody>
      </p:sp>
      <p:sp>
        <p:nvSpPr>
          <p:cNvPr id="9" name="Shape 6"/>
          <p:cNvSpPr/>
          <p:nvPr/>
        </p:nvSpPr>
        <p:spPr>
          <a:xfrm>
            <a:off x="9255085" y="3119676"/>
            <a:ext cx="388739" cy="388739"/>
          </a:xfrm>
          <a:prstGeom prst="roundRect">
            <a:avLst>
              <a:gd name="adj" fmla="val 25722"/>
            </a:avLst>
          </a:prstGeom>
          <a:solidFill>
            <a:srgbClr val="D5DCF6"/>
          </a:solidFill>
          <a:ln w="7620">
            <a:solidFill>
              <a:srgbClr val="BBC2DC"/>
            </a:solidFill>
            <a:prstDash val="solid"/>
          </a:ln>
        </p:spPr>
        <p:txBody>
          <a:bodyPr/>
          <a:lstStyle/>
          <a:p>
            <a:endParaRPr lang="it-IT"/>
          </a:p>
        </p:txBody>
      </p:sp>
      <p:sp>
        <p:nvSpPr>
          <p:cNvPr id="10" name="Text 7"/>
          <p:cNvSpPr/>
          <p:nvPr/>
        </p:nvSpPr>
        <p:spPr>
          <a:xfrm>
            <a:off x="9865995" y="3140393"/>
            <a:ext cx="2969300" cy="347186"/>
          </a:xfrm>
          <a:prstGeom prst="rect">
            <a:avLst/>
          </a:prstGeom>
          <a:noFill/>
          <a:ln/>
        </p:spPr>
        <p:txBody>
          <a:bodyPr wrap="none" rtlCol="0" anchor="t"/>
          <a:lstStyle/>
          <a:p>
            <a:pPr marL="0" indent="0">
              <a:lnSpc>
                <a:spcPts val="2734"/>
              </a:lnSpc>
              <a:buNone/>
            </a:pPr>
            <a:r>
              <a:rPr lang="en-US" sz="2187" b="1">
                <a:solidFill>
                  <a:srgbClr val="3B3535"/>
                </a:solidFill>
                <a:latin typeface="Alexandria" pitchFamily="34" charset="0"/>
                <a:ea typeface="Alexandria" pitchFamily="34" charset="-122"/>
                <a:cs typeface="Alexandria" pitchFamily="34" charset="-120"/>
              </a:rPr>
              <a:t>Alcune abbreviazioni</a:t>
            </a:r>
            <a:endParaRPr lang="en-US" sz="2187"/>
          </a:p>
        </p:txBody>
      </p:sp>
      <p:sp>
        <p:nvSpPr>
          <p:cNvPr id="11" name="Text 8"/>
          <p:cNvSpPr/>
          <p:nvPr/>
        </p:nvSpPr>
        <p:spPr>
          <a:xfrm>
            <a:off x="9865995" y="3620810"/>
            <a:ext cx="4442858" cy="1777008"/>
          </a:xfrm>
          <a:prstGeom prst="rect">
            <a:avLst/>
          </a:prstGeom>
          <a:noFill/>
          <a:ln/>
        </p:spPr>
        <p:txBody>
          <a:bodyPr wrap="square" rtlCol="0" anchor="t"/>
          <a:lstStyle/>
          <a:p>
            <a:pPr marL="0" indent="0">
              <a:lnSpc>
                <a:spcPts val="2799"/>
              </a:lnSpc>
              <a:buNone/>
            </a:pPr>
            <a:r>
              <a:rPr lang="en-US" sz="1750" dirty="0">
                <a:solidFill>
                  <a:srgbClr val="3B3535"/>
                </a:solidFill>
                <a:ea typeface="Sora" pitchFamily="34" charset="-122"/>
                <a:cs typeface="Sora" pitchFamily="34" charset="-120"/>
              </a:rPr>
              <a:t>X 2 = due volte al </a:t>
            </a:r>
            <a:r>
              <a:rPr lang="en-US" sz="1750" dirty="0" err="1">
                <a:solidFill>
                  <a:srgbClr val="3B3535"/>
                </a:solidFill>
                <a:ea typeface="Sora" pitchFamily="34" charset="-122"/>
                <a:cs typeface="Sora" pitchFamily="34" charset="-120"/>
              </a:rPr>
              <a:t>giorno</a:t>
            </a:r>
            <a:r>
              <a:rPr lang="en-US" sz="1750" dirty="0">
                <a:solidFill>
                  <a:srgbClr val="3B3535"/>
                </a:solidFill>
                <a:ea typeface="Sora" pitchFamily="34" charset="-122"/>
                <a:cs typeface="Sora" pitchFamily="34" charset="-120"/>
              </a:rPr>
              <a:t> (8-20), </a:t>
            </a:r>
          </a:p>
          <a:p>
            <a:pPr marL="0" indent="0">
              <a:lnSpc>
                <a:spcPts val="2799"/>
              </a:lnSpc>
              <a:buNone/>
            </a:pPr>
            <a:r>
              <a:rPr lang="en-US" sz="1750" dirty="0">
                <a:solidFill>
                  <a:srgbClr val="3B3535"/>
                </a:solidFill>
                <a:ea typeface="Sora" pitchFamily="34" charset="-122"/>
                <a:cs typeface="Sora" pitchFamily="34" charset="-120"/>
              </a:rPr>
              <a:t>X 3 = </a:t>
            </a:r>
            <a:r>
              <a:rPr lang="en-US" sz="1750" dirty="0" err="1">
                <a:solidFill>
                  <a:srgbClr val="3B3535"/>
                </a:solidFill>
                <a:ea typeface="Sora" pitchFamily="34" charset="-122"/>
                <a:cs typeface="Sora" pitchFamily="34" charset="-120"/>
              </a:rPr>
              <a:t>tre</a:t>
            </a:r>
            <a:r>
              <a:rPr lang="en-US" sz="1750" dirty="0">
                <a:solidFill>
                  <a:srgbClr val="3B3535"/>
                </a:solidFill>
                <a:ea typeface="Sora" pitchFamily="34" charset="-122"/>
                <a:cs typeface="Sora" pitchFamily="34" charset="-120"/>
              </a:rPr>
              <a:t> volte al </a:t>
            </a:r>
            <a:r>
              <a:rPr lang="en-US" sz="1750" dirty="0" err="1">
                <a:solidFill>
                  <a:srgbClr val="3B3535"/>
                </a:solidFill>
                <a:ea typeface="Sora" pitchFamily="34" charset="-122"/>
                <a:cs typeface="Sora" pitchFamily="34" charset="-120"/>
              </a:rPr>
              <a:t>giorno</a:t>
            </a:r>
            <a:r>
              <a:rPr lang="en-US" sz="1750" dirty="0">
                <a:solidFill>
                  <a:srgbClr val="3B3535"/>
                </a:solidFill>
                <a:ea typeface="Sora" pitchFamily="34" charset="-122"/>
                <a:cs typeface="Sora" pitchFamily="34" charset="-120"/>
              </a:rPr>
              <a:t> (8-16-24/6-14-22), </a:t>
            </a:r>
          </a:p>
          <a:p>
            <a:pPr marL="0" indent="0">
              <a:lnSpc>
                <a:spcPts val="2799"/>
              </a:lnSpc>
              <a:buNone/>
            </a:pPr>
            <a:r>
              <a:rPr lang="en-US" sz="1750" dirty="0">
                <a:solidFill>
                  <a:srgbClr val="3B3535"/>
                </a:solidFill>
                <a:ea typeface="Sora" pitchFamily="34" charset="-122"/>
                <a:cs typeface="Sora" pitchFamily="34" charset="-120"/>
              </a:rPr>
              <a:t>X 4 = quattro volte al </a:t>
            </a:r>
            <a:r>
              <a:rPr lang="en-US" sz="1750" dirty="0" err="1">
                <a:solidFill>
                  <a:srgbClr val="3B3535"/>
                </a:solidFill>
                <a:ea typeface="Sora" pitchFamily="34" charset="-122"/>
                <a:cs typeface="Sora" pitchFamily="34" charset="-120"/>
              </a:rPr>
              <a:t>giorno</a:t>
            </a:r>
            <a:r>
              <a:rPr lang="en-US" sz="1750" dirty="0">
                <a:solidFill>
                  <a:srgbClr val="3B3535"/>
                </a:solidFill>
                <a:ea typeface="Sora" pitchFamily="34" charset="-122"/>
                <a:cs typeface="Sora" pitchFamily="34" charset="-120"/>
              </a:rPr>
              <a:t> (6-12-18-24/8-14-20-2), </a:t>
            </a:r>
          </a:p>
          <a:p>
            <a:pPr marL="0" indent="0">
              <a:lnSpc>
                <a:spcPts val="2799"/>
              </a:lnSpc>
              <a:buNone/>
            </a:pPr>
            <a:r>
              <a:rPr lang="en-US" sz="1750" dirty="0" err="1">
                <a:solidFill>
                  <a:srgbClr val="3B3535"/>
                </a:solidFill>
                <a:ea typeface="Sora" pitchFamily="34" charset="-122"/>
                <a:cs typeface="Sora" pitchFamily="34" charset="-120"/>
              </a:rPr>
              <a:t>a.b.</a:t>
            </a:r>
            <a:r>
              <a:rPr lang="en-US" sz="1750" dirty="0">
                <a:solidFill>
                  <a:srgbClr val="3B3535"/>
                </a:solidFill>
                <a:ea typeface="Sora" pitchFamily="34" charset="-122"/>
                <a:cs typeface="Sora" pitchFamily="34" charset="-120"/>
              </a:rPr>
              <a:t> = al </a:t>
            </a:r>
            <a:r>
              <a:rPr lang="en-US" sz="1750" dirty="0" err="1">
                <a:solidFill>
                  <a:srgbClr val="3B3535"/>
                </a:solidFill>
                <a:ea typeface="Sora" pitchFamily="34" charset="-122"/>
                <a:cs typeface="Sora" pitchFamily="34" charset="-120"/>
              </a:rPr>
              <a:t>bisogno</a:t>
            </a:r>
            <a:endParaRPr lang="en-US" sz="1750" dirty="0"/>
          </a:p>
        </p:txBody>
      </p:sp>
      <p:sp>
        <p:nvSpPr>
          <p:cNvPr id="12" name="Shape 9"/>
          <p:cNvSpPr/>
          <p:nvPr/>
        </p:nvSpPr>
        <p:spPr>
          <a:xfrm>
            <a:off x="4490799" y="5849183"/>
            <a:ext cx="388739" cy="388739"/>
          </a:xfrm>
          <a:prstGeom prst="roundRect">
            <a:avLst>
              <a:gd name="adj" fmla="val 25722"/>
            </a:avLst>
          </a:prstGeom>
          <a:solidFill>
            <a:srgbClr val="D5DCF6"/>
          </a:solidFill>
          <a:ln w="7620">
            <a:solidFill>
              <a:srgbClr val="BBC2DC"/>
            </a:solidFill>
            <a:prstDash val="solid"/>
          </a:ln>
        </p:spPr>
        <p:txBody>
          <a:bodyPr/>
          <a:lstStyle/>
          <a:p>
            <a:endParaRPr lang="it-IT"/>
          </a:p>
        </p:txBody>
      </p:sp>
      <p:sp>
        <p:nvSpPr>
          <p:cNvPr id="13" name="Text 10"/>
          <p:cNvSpPr/>
          <p:nvPr/>
        </p:nvSpPr>
        <p:spPr>
          <a:xfrm>
            <a:off x="5101709" y="5869900"/>
            <a:ext cx="2777490" cy="347186"/>
          </a:xfrm>
          <a:prstGeom prst="rect">
            <a:avLst/>
          </a:prstGeom>
          <a:noFill/>
          <a:ln/>
        </p:spPr>
        <p:txBody>
          <a:bodyPr wrap="none" rtlCol="0" anchor="t"/>
          <a:lstStyle/>
          <a:p>
            <a:pPr marL="0" indent="0">
              <a:lnSpc>
                <a:spcPts val="2734"/>
              </a:lnSpc>
              <a:buNone/>
            </a:pPr>
            <a:r>
              <a:rPr lang="en-US" sz="2187" b="1">
                <a:solidFill>
                  <a:srgbClr val="3B3535"/>
                </a:solidFill>
                <a:latin typeface="Alexandria" pitchFamily="34" charset="0"/>
                <a:ea typeface="Alexandria" pitchFamily="34" charset="-122"/>
                <a:cs typeface="Alexandria" pitchFamily="34" charset="-120"/>
              </a:rPr>
              <a:t>Elenco ufficiale</a:t>
            </a:r>
            <a:endParaRPr lang="en-US" sz="2187"/>
          </a:p>
        </p:txBody>
      </p:sp>
      <p:sp>
        <p:nvSpPr>
          <p:cNvPr id="14" name="Text 11"/>
          <p:cNvSpPr/>
          <p:nvPr/>
        </p:nvSpPr>
        <p:spPr>
          <a:xfrm>
            <a:off x="5101709" y="6350317"/>
            <a:ext cx="8695492" cy="710803"/>
          </a:xfrm>
          <a:prstGeom prst="rect">
            <a:avLst/>
          </a:prstGeom>
          <a:noFill/>
          <a:ln/>
        </p:spPr>
        <p:txBody>
          <a:bodyPr wrap="square" rtlCol="0" anchor="t"/>
          <a:lstStyle/>
          <a:p>
            <a:pPr marL="0" indent="0">
              <a:lnSpc>
                <a:spcPts val="2799"/>
              </a:lnSpc>
              <a:buNone/>
            </a:pPr>
            <a:r>
              <a:rPr lang="en-US" sz="1750" dirty="0" err="1">
                <a:solidFill>
                  <a:srgbClr val="3B3535"/>
                </a:solidFill>
                <a:ea typeface="Sora" pitchFamily="34" charset="-122"/>
                <a:cs typeface="Sora" pitchFamily="34" charset="-120"/>
              </a:rPr>
              <a:t>Ogni</a:t>
            </a:r>
            <a:r>
              <a:rPr lang="en-US" sz="1750" dirty="0">
                <a:solidFill>
                  <a:srgbClr val="3B3535"/>
                </a:solidFill>
                <a:ea typeface="Sora" pitchFamily="34" charset="-122"/>
                <a:cs typeface="Sora" pitchFamily="34" charset="-120"/>
              </a:rPr>
              <a:t> </a:t>
            </a:r>
            <a:r>
              <a:rPr lang="en-US" sz="1750" dirty="0" err="1">
                <a:solidFill>
                  <a:srgbClr val="3B3535"/>
                </a:solidFill>
                <a:ea typeface="Sora" pitchFamily="34" charset="-122"/>
                <a:cs typeface="Sora" pitchFamily="34" charset="-120"/>
              </a:rPr>
              <a:t>struttura</a:t>
            </a:r>
            <a:r>
              <a:rPr lang="en-US" sz="1750" dirty="0">
                <a:solidFill>
                  <a:srgbClr val="3B3535"/>
                </a:solidFill>
                <a:ea typeface="Sora" pitchFamily="34" charset="-122"/>
                <a:cs typeface="Sora" pitchFamily="34" charset="-120"/>
              </a:rPr>
              <a:t> o </a:t>
            </a:r>
            <a:r>
              <a:rPr lang="en-US" sz="1750" dirty="0" err="1">
                <a:solidFill>
                  <a:srgbClr val="3B3535"/>
                </a:solidFill>
                <a:ea typeface="Sora" pitchFamily="34" charset="-122"/>
                <a:cs typeface="Sora" pitchFamily="34" charset="-120"/>
              </a:rPr>
              <a:t>dipartimento</a:t>
            </a:r>
            <a:r>
              <a:rPr lang="en-US" sz="1750" dirty="0">
                <a:solidFill>
                  <a:srgbClr val="3B3535"/>
                </a:solidFill>
                <a:ea typeface="Sora" pitchFamily="34" charset="-122"/>
                <a:cs typeface="Sora" pitchFamily="34" charset="-120"/>
              </a:rPr>
              <a:t> </a:t>
            </a:r>
            <a:r>
              <a:rPr lang="en-US" sz="1750" dirty="0" err="1">
                <a:solidFill>
                  <a:srgbClr val="3B3535"/>
                </a:solidFill>
                <a:ea typeface="Sora" pitchFamily="34" charset="-122"/>
                <a:cs typeface="Sora" pitchFamily="34" charset="-120"/>
              </a:rPr>
              <a:t>possiede</a:t>
            </a:r>
            <a:r>
              <a:rPr lang="en-US" sz="1750" dirty="0">
                <a:solidFill>
                  <a:srgbClr val="3B3535"/>
                </a:solidFill>
                <a:ea typeface="Sora" pitchFamily="34" charset="-122"/>
                <a:cs typeface="Sora" pitchFamily="34" charset="-120"/>
              </a:rPr>
              <a:t> un </a:t>
            </a:r>
            <a:r>
              <a:rPr lang="en-US" sz="1750" dirty="0" err="1">
                <a:solidFill>
                  <a:srgbClr val="3B3535"/>
                </a:solidFill>
                <a:ea typeface="Sora" pitchFamily="34" charset="-122"/>
                <a:cs typeface="Sora" pitchFamily="34" charset="-120"/>
              </a:rPr>
              <a:t>elenco</a:t>
            </a:r>
            <a:r>
              <a:rPr lang="en-US" sz="1750" dirty="0">
                <a:solidFill>
                  <a:srgbClr val="3B3535"/>
                </a:solidFill>
                <a:ea typeface="Sora" pitchFamily="34" charset="-122"/>
                <a:cs typeface="Sora" pitchFamily="34" charset="-120"/>
              </a:rPr>
              <a:t> </a:t>
            </a:r>
            <a:r>
              <a:rPr lang="en-US" sz="1750" dirty="0" err="1">
                <a:solidFill>
                  <a:srgbClr val="3B3535"/>
                </a:solidFill>
                <a:ea typeface="Sora" pitchFamily="34" charset="-122"/>
                <a:cs typeface="Sora" pitchFamily="34" charset="-120"/>
              </a:rPr>
              <a:t>ufficiale</a:t>
            </a:r>
            <a:r>
              <a:rPr lang="en-US" sz="1750" dirty="0">
                <a:solidFill>
                  <a:srgbClr val="3B3535"/>
                </a:solidFill>
                <a:ea typeface="Sora" pitchFamily="34" charset="-122"/>
                <a:cs typeface="Sora" pitchFamily="34" charset="-120"/>
              </a:rPr>
              <a:t> </a:t>
            </a:r>
            <a:r>
              <a:rPr lang="en-US" sz="1750" dirty="0" err="1">
                <a:solidFill>
                  <a:srgbClr val="3B3535"/>
                </a:solidFill>
                <a:ea typeface="Sora" pitchFamily="34" charset="-122"/>
                <a:cs typeface="Sora" pitchFamily="34" charset="-120"/>
              </a:rPr>
              <a:t>delle</a:t>
            </a:r>
            <a:r>
              <a:rPr lang="en-US" sz="1750" dirty="0">
                <a:solidFill>
                  <a:srgbClr val="3B3535"/>
                </a:solidFill>
                <a:ea typeface="Sora" pitchFamily="34" charset="-122"/>
                <a:cs typeface="Sora" pitchFamily="34" charset="-120"/>
              </a:rPr>
              <a:t> </a:t>
            </a:r>
            <a:r>
              <a:rPr lang="en-US" sz="1750" dirty="0" err="1">
                <a:solidFill>
                  <a:srgbClr val="3B3535"/>
                </a:solidFill>
                <a:ea typeface="Sora" pitchFamily="34" charset="-122"/>
                <a:cs typeface="Sora" pitchFamily="34" charset="-120"/>
              </a:rPr>
              <a:t>abbreviazioni</a:t>
            </a:r>
            <a:r>
              <a:rPr lang="en-US" sz="1750" dirty="0">
                <a:solidFill>
                  <a:srgbClr val="3B3535"/>
                </a:solidFill>
                <a:ea typeface="Sora" pitchFamily="34" charset="-122"/>
                <a:cs typeface="Sora" pitchFamily="34" charset="-120"/>
              </a:rPr>
              <a:t> </a:t>
            </a:r>
            <a:r>
              <a:rPr lang="en-US" sz="1750" dirty="0" err="1">
                <a:solidFill>
                  <a:srgbClr val="3B3535"/>
                </a:solidFill>
                <a:ea typeface="Sora" pitchFamily="34" charset="-122"/>
                <a:cs typeface="Sora" pitchFamily="34" charset="-120"/>
              </a:rPr>
              <a:t>consentite</a:t>
            </a:r>
            <a:r>
              <a:rPr lang="en-US" sz="1750" dirty="0">
                <a:solidFill>
                  <a:srgbClr val="3B3535"/>
                </a:solidFill>
                <a:ea typeface="Sora" pitchFamily="34" charset="-122"/>
                <a:cs typeface="Sora" pitchFamily="34" charset="-120"/>
              </a:rPr>
              <a:t> </a:t>
            </a:r>
            <a:r>
              <a:rPr lang="en-US" sz="1750" dirty="0" err="1">
                <a:solidFill>
                  <a:srgbClr val="3B3535"/>
                </a:solidFill>
                <a:ea typeface="Sora" pitchFamily="34" charset="-122"/>
                <a:cs typeface="Sora" pitchFamily="34" charset="-120"/>
              </a:rPr>
              <a:t>sulla</a:t>
            </a:r>
            <a:r>
              <a:rPr lang="en-US" sz="1750" dirty="0">
                <a:solidFill>
                  <a:srgbClr val="3B3535"/>
                </a:solidFill>
                <a:ea typeface="Sora" pitchFamily="34" charset="-122"/>
                <a:cs typeface="Sora" pitchFamily="34" charset="-120"/>
              </a:rPr>
              <a:t> </a:t>
            </a:r>
            <a:r>
              <a:rPr lang="en-US" sz="1750" dirty="0" err="1">
                <a:solidFill>
                  <a:srgbClr val="3B3535"/>
                </a:solidFill>
                <a:ea typeface="Sora" pitchFamily="34" charset="-122"/>
                <a:cs typeface="Sora" pitchFamily="34" charset="-120"/>
              </a:rPr>
              <a:t>documentazione</a:t>
            </a:r>
            <a:r>
              <a:rPr lang="en-US" sz="1750" dirty="0">
                <a:solidFill>
                  <a:srgbClr val="3B3535"/>
                </a:solidFill>
                <a:ea typeface="Sora" pitchFamily="34" charset="-122"/>
                <a:cs typeface="Sora" pitchFamily="34" charset="-120"/>
              </a:rPr>
              <a:t> e </a:t>
            </a:r>
            <a:r>
              <a:rPr lang="en-US" sz="1750" dirty="0" err="1">
                <a:solidFill>
                  <a:srgbClr val="3B3535"/>
                </a:solidFill>
                <a:ea typeface="Sora" pitchFamily="34" charset="-122"/>
                <a:cs typeface="Sora" pitchFamily="34" charset="-120"/>
              </a:rPr>
              <a:t>sulla</a:t>
            </a:r>
            <a:r>
              <a:rPr lang="en-US" sz="1750" dirty="0">
                <a:solidFill>
                  <a:srgbClr val="3B3535"/>
                </a:solidFill>
                <a:ea typeface="Sora" pitchFamily="34" charset="-122"/>
                <a:cs typeface="Sora" pitchFamily="34" charset="-120"/>
              </a:rPr>
              <a:t> </a:t>
            </a:r>
            <a:r>
              <a:rPr lang="en-US" sz="1750" dirty="0" err="1">
                <a:solidFill>
                  <a:srgbClr val="3B3535"/>
                </a:solidFill>
                <a:ea typeface="Sora" pitchFamily="34" charset="-122"/>
                <a:cs typeface="Sora" pitchFamily="34" charset="-120"/>
              </a:rPr>
              <a:t>cartella</a:t>
            </a:r>
            <a:r>
              <a:rPr lang="en-US" sz="1750" dirty="0">
                <a:solidFill>
                  <a:srgbClr val="3B3535"/>
                </a:solidFill>
                <a:ea typeface="Sora" pitchFamily="34" charset="-122"/>
                <a:cs typeface="Sora" pitchFamily="34" charset="-120"/>
              </a:rPr>
              <a:t> </a:t>
            </a:r>
            <a:r>
              <a:rPr lang="en-US" sz="1750" dirty="0" err="1">
                <a:solidFill>
                  <a:srgbClr val="3B3535"/>
                </a:solidFill>
                <a:ea typeface="Sora" pitchFamily="34" charset="-122"/>
                <a:cs typeface="Sora" pitchFamily="34" charset="-120"/>
              </a:rPr>
              <a:t>clinica</a:t>
            </a:r>
            <a:r>
              <a:rPr lang="en-US" sz="1750" dirty="0">
                <a:solidFill>
                  <a:srgbClr val="3B3535"/>
                </a:solidFill>
                <a:ea typeface="Sora" pitchFamily="34" charset="-122"/>
                <a:cs typeface="Sora" pitchFamily="34" charset="-120"/>
              </a:rPr>
              <a:t>.</a:t>
            </a:r>
            <a:endParaRPr lang="en-US" sz="17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2"/>
          <p:cNvSpPr/>
          <p:nvPr/>
        </p:nvSpPr>
        <p:spPr>
          <a:xfrm>
            <a:off x="2561392" y="523637"/>
            <a:ext cx="9507617" cy="1188482"/>
          </a:xfrm>
          <a:prstGeom prst="rect">
            <a:avLst/>
          </a:prstGeom>
          <a:noFill/>
          <a:ln/>
        </p:spPr>
        <p:txBody>
          <a:bodyPr wrap="square" rtlCol="0" anchor="t"/>
          <a:lstStyle/>
          <a:p>
            <a:pPr marL="0" indent="0" algn="ctr">
              <a:lnSpc>
                <a:spcPts val="4679"/>
              </a:lnSpc>
              <a:buNone/>
            </a:pPr>
            <a:r>
              <a:rPr lang="en-US" sz="3743" b="1">
                <a:solidFill>
                  <a:srgbClr val="FF0000"/>
                </a:solidFill>
                <a:ea typeface="Alexandria" pitchFamily="34" charset="-122"/>
                <a:cs typeface="Alexandria" pitchFamily="34" charset="-120"/>
              </a:rPr>
              <a:t>Criteri per definire gli orari di uno schema terapeutico</a:t>
            </a:r>
            <a:endParaRPr lang="en-US" sz="3743">
              <a:solidFill>
                <a:srgbClr val="FF0000"/>
              </a:solidFill>
            </a:endParaRPr>
          </a:p>
        </p:txBody>
      </p:sp>
      <p:sp>
        <p:nvSpPr>
          <p:cNvPr id="5" name="Text 3"/>
          <p:cNvSpPr/>
          <p:nvPr/>
        </p:nvSpPr>
        <p:spPr>
          <a:xfrm>
            <a:off x="2561392" y="2187416"/>
            <a:ext cx="2028944" cy="594122"/>
          </a:xfrm>
          <a:prstGeom prst="rect">
            <a:avLst/>
          </a:prstGeom>
          <a:noFill/>
          <a:ln/>
        </p:spPr>
        <p:txBody>
          <a:bodyPr wrap="square" rtlCol="0" anchor="t"/>
          <a:lstStyle/>
          <a:p>
            <a:pPr marL="0" indent="0" algn="ctr">
              <a:lnSpc>
                <a:spcPts val="2340"/>
              </a:lnSpc>
              <a:buNone/>
            </a:pPr>
            <a:r>
              <a:rPr lang="en-US" sz="1872" b="1" dirty="0" err="1">
                <a:solidFill>
                  <a:srgbClr val="1F1E1E"/>
                </a:solidFill>
                <a:ea typeface="Alexandria" pitchFamily="34" charset="-122"/>
                <a:cs typeface="Alexandria" pitchFamily="34" charset="-120"/>
              </a:rPr>
              <a:t>Prescrizione</a:t>
            </a:r>
            <a:r>
              <a:rPr lang="en-US" sz="1872" b="1" dirty="0">
                <a:solidFill>
                  <a:srgbClr val="1F1E1E"/>
                </a:solidFill>
                <a:ea typeface="Alexandria" pitchFamily="34" charset="-122"/>
                <a:cs typeface="Alexandria" pitchFamily="34" charset="-120"/>
              </a:rPr>
              <a:t> </a:t>
            </a:r>
            <a:r>
              <a:rPr lang="en-US" sz="1872" b="1" dirty="0" err="1">
                <a:solidFill>
                  <a:srgbClr val="1F1E1E"/>
                </a:solidFill>
                <a:ea typeface="Alexandria" pitchFamily="34" charset="-122"/>
                <a:cs typeface="Alexandria" pitchFamily="34" charset="-120"/>
              </a:rPr>
              <a:t>medica</a:t>
            </a:r>
            <a:endParaRPr lang="en-US" sz="1872" dirty="0"/>
          </a:p>
        </p:txBody>
      </p:sp>
      <p:sp>
        <p:nvSpPr>
          <p:cNvPr id="6" name="Text 4"/>
          <p:cNvSpPr/>
          <p:nvPr/>
        </p:nvSpPr>
        <p:spPr>
          <a:xfrm>
            <a:off x="2561392" y="2971681"/>
            <a:ext cx="2028944" cy="3954661"/>
          </a:xfrm>
          <a:prstGeom prst="rect">
            <a:avLst/>
          </a:prstGeom>
          <a:noFill/>
          <a:ln/>
        </p:spPr>
        <p:txBody>
          <a:bodyPr wrap="square" rtlCol="0" anchor="t"/>
          <a:lstStyle/>
          <a:p>
            <a:pPr marL="0" indent="0">
              <a:lnSpc>
                <a:spcPts val="2396"/>
              </a:lnSpc>
              <a:buNone/>
            </a:pPr>
            <a:r>
              <a:rPr lang="en-US" sz="1497" dirty="0">
                <a:solidFill>
                  <a:srgbClr val="3B3535"/>
                </a:solidFill>
                <a:ea typeface="Sora" pitchFamily="34" charset="-122"/>
                <a:cs typeface="Sora" pitchFamily="34" charset="-120"/>
              </a:rPr>
              <a:t>La </a:t>
            </a:r>
            <a:r>
              <a:rPr lang="en-US" sz="1497" dirty="0" err="1">
                <a:solidFill>
                  <a:srgbClr val="3B3535"/>
                </a:solidFill>
                <a:ea typeface="Sora" pitchFamily="34" charset="-122"/>
                <a:cs typeface="Sora" pitchFamily="34" charset="-120"/>
              </a:rPr>
              <a:t>prescrizione</a:t>
            </a:r>
            <a:r>
              <a:rPr lang="en-US" sz="1497" dirty="0">
                <a:solidFill>
                  <a:srgbClr val="3B3535"/>
                </a:solidFill>
                <a:ea typeface="Sora" pitchFamily="34" charset="-122"/>
                <a:cs typeface="Sora" pitchFamily="34" charset="-120"/>
              </a:rPr>
              <a:t> </a:t>
            </a:r>
            <a:r>
              <a:rPr lang="en-US" sz="1497" dirty="0" err="1">
                <a:solidFill>
                  <a:srgbClr val="3B3535"/>
                </a:solidFill>
                <a:ea typeface="Sora" pitchFamily="34" charset="-122"/>
                <a:cs typeface="Sora" pitchFamily="34" charset="-120"/>
              </a:rPr>
              <a:t>medica</a:t>
            </a:r>
            <a:r>
              <a:rPr lang="en-US" sz="1497" dirty="0">
                <a:solidFill>
                  <a:srgbClr val="3B3535"/>
                </a:solidFill>
                <a:ea typeface="Sora" pitchFamily="34" charset="-122"/>
                <a:cs typeface="Sora" pitchFamily="34" charset="-120"/>
              </a:rPr>
              <a:t> </a:t>
            </a:r>
            <a:r>
              <a:rPr lang="en-US" sz="1497" dirty="0" err="1">
                <a:solidFill>
                  <a:srgbClr val="3B3535"/>
                </a:solidFill>
                <a:ea typeface="Sora" pitchFamily="34" charset="-122"/>
                <a:cs typeface="Sora" pitchFamily="34" charset="-120"/>
              </a:rPr>
              <a:t>contempla</a:t>
            </a:r>
            <a:r>
              <a:rPr lang="en-US" sz="1497" dirty="0">
                <a:solidFill>
                  <a:srgbClr val="3B3535"/>
                </a:solidFill>
                <a:ea typeface="Sora" pitchFamily="34" charset="-122"/>
                <a:cs typeface="Sora" pitchFamily="34" charset="-120"/>
              </a:rPr>
              <a:t> la </a:t>
            </a:r>
            <a:r>
              <a:rPr lang="en-US" sz="1497" dirty="0" err="1">
                <a:solidFill>
                  <a:srgbClr val="3B3535"/>
                </a:solidFill>
                <a:ea typeface="Sora" pitchFamily="34" charset="-122"/>
                <a:cs typeface="Sora" pitchFamily="34" charset="-120"/>
              </a:rPr>
              <a:t>definizione</a:t>
            </a:r>
            <a:r>
              <a:rPr lang="en-US" sz="1497" dirty="0">
                <a:solidFill>
                  <a:srgbClr val="3B3535"/>
                </a:solidFill>
                <a:ea typeface="Sora" pitchFamily="34" charset="-122"/>
                <a:cs typeface="Sora" pitchFamily="34" charset="-120"/>
              </a:rPr>
              <a:t> </a:t>
            </a:r>
            <a:r>
              <a:rPr lang="en-US" sz="1497" dirty="0" err="1">
                <a:solidFill>
                  <a:srgbClr val="3B3535"/>
                </a:solidFill>
                <a:ea typeface="Sora" pitchFamily="34" charset="-122"/>
                <a:cs typeface="Sora" pitchFamily="34" charset="-120"/>
              </a:rPr>
              <a:t>dell'orario</a:t>
            </a:r>
            <a:r>
              <a:rPr lang="en-US" sz="1497" dirty="0">
                <a:solidFill>
                  <a:srgbClr val="3B3535"/>
                </a:solidFill>
                <a:ea typeface="Sora" pitchFamily="34" charset="-122"/>
                <a:cs typeface="Sora" pitchFamily="34" charset="-120"/>
              </a:rPr>
              <a:t> e/o </a:t>
            </a:r>
            <a:r>
              <a:rPr lang="en-US" sz="1497" dirty="0" err="1">
                <a:solidFill>
                  <a:srgbClr val="3B3535"/>
                </a:solidFill>
                <a:ea typeface="Sora" pitchFamily="34" charset="-122"/>
                <a:cs typeface="Sora" pitchFamily="34" charset="-120"/>
              </a:rPr>
              <a:t>degli</a:t>
            </a:r>
            <a:r>
              <a:rPr lang="en-US" sz="1497" dirty="0">
                <a:solidFill>
                  <a:srgbClr val="3B3535"/>
                </a:solidFill>
                <a:ea typeface="Sora" pitchFamily="34" charset="-122"/>
                <a:cs typeface="Sora" pitchFamily="34" charset="-120"/>
              </a:rPr>
              <a:t> intervalli </a:t>
            </a:r>
            <a:r>
              <a:rPr lang="en-US" sz="1497" dirty="0" err="1">
                <a:solidFill>
                  <a:srgbClr val="3B3535"/>
                </a:solidFill>
                <a:ea typeface="Sora" pitchFamily="34" charset="-122"/>
                <a:cs typeface="Sora" pitchFamily="34" charset="-120"/>
              </a:rPr>
              <a:t>tra</a:t>
            </a:r>
            <a:r>
              <a:rPr lang="en-US" sz="1497" dirty="0">
                <a:solidFill>
                  <a:srgbClr val="3B3535"/>
                </a:solidFill>
                <a:ea typeface="Sora" pitchFamily="34" charset="-122"/>
                <a:cs typeface="Sora" pitchFamily="34" charset="-120"/>
              </a:rPr>
              <a:t> le </a:t>
            </a:r>
            <a:r>
              <a:rPr lang="en-US" sz="1497" dirty="0" err="1">
                <a:solidFill>
                  <a:srgbClr val="3B3535"/>
                </a:solidFill>
                <a:ea typeface="Sora" pitchFamily="34" charset="-122"/>
                <a:cs typeface="Sora" pitchFamily="34" charset="-120"/>
              </a:rPr>
              <a:t>somministrazioni</a:t>
            </a:r>
            <a:r>
              <a:rPr lang="en-US" sz="1497" dirty="0">
                <a:solidFill>
                  <a:srgbClr val="3B3535"/>
                </a:solidFill>
                <a:ea typeface="Sora" pitchFamily="34" charset="-122"/>
                <a:cs typeface="Sora" pitchFamily="34" charset="-120"/>
              </a:rPr>
              <a:t>. È </a:t>
            </a:r>
            <a:r>
              <a:rPr lang="en-US" sz="1497" dirty="0" err="1">
                <a:solidFill>
                  <a:srgbClr val="3B3535"/>
                </a:solidFill>
                <a:ea typeface="Sora" pitchFamily="34" charset="-122"/>
                <a:cs typeface="Sora" pitchFamily="34" charset="-120"/>
              </a:rPr>
              <a:t>importante</a:t>
            </a:r>
            <a:r>
              <a:rPr lang="en-US" sz="1497" dirty="0">
                <a:solidFill>
                  <a:srgbClr val="3B3535"/>
                </a:solidFill>
                <a:ea typeface="Sora" pitchFamily="34" charset="-122"/>
                <a:cs typeface="Sora" pitchFamily="34" charset="-120"/>
              </a:rPr>
              <a:t> </a:t>
            </a:r>
            <a:r>
              <a:rPr lang="en-US" sz="1497" dirty="0" err="1">
                <a:solidFill>
                  <a:srgbClr val="3B3535"/>
                </a:solidFill>
                <a:ea typeface="Sora" pitchFamily="34" charset="-122"/>
                <a:cs typeface="Sora" pitchFamily="34" charset="-120"/>
              </a:rPr>
              <a:t>seguire</a:t>
            </a:r>
            <a:r>
              <a:rPr lang="en-US" sz="1497" dirty="0">
                <a:solidFill>
                  <a:srgbClr val="3B3535"/>
                </a:solidFill>
                <a:ea typeface="Sora" pitchFamily="34" charset="-122"/>
                <a:cs typeface="Sora" pitchFamily="34" charset="-120"/>
              </a:rPr>
              <a:t> </a:t>
            </a:r>
            <a:r>
              <a:rPr lang="en-US" sz="1497" dirty="0" err="1">
                <a:solidFill>
                  <a:srgbClr val="3B3535"/>
                </a:solidFill>
                <a:ea typeface="Sora" pitchFamily="34" charset="-122"/>
                <a:cs typeface="Sora" pitchFamily="34" charset="-120"/>
              </a:rPr>
              <a:t>attentamente</a:t>
            </a:r>
            <a:r>
              <a:rPr lang="en-US" sz="1497" dirty="0">
                <a:solidFill>
                  <a:srgbClr val="3B3535"/>
                </a:solidFill>
                <a:ea typeface="Sora" pitchFamily="34" charset="-122"/>
                <a:cs typeface="Sora" pitchFamily="34" charset="-120"/>
              </a:rPr>
              <a:t> le </a:t>
            </a:r>
            <a:r>
              <a:rPr lang="en-US" sz="1497" dirty="0" err="1">
                <a:solidFill>
                  <a:srgbClr val="3B3535"/>
                </a:solidFill>
                <a:ea typeface="Sora" pitchFamily="34" charset="-122"/>
                <a:cs typeface="Sora" pitchFamily="34" charset="-120"/>
              </a:rPr>
              <a:t>indicazioni</a:t>
            </a:r>
            <a:r>
              <a:rPr lang="en-US" sz="1497" dirty="0">
                <a:solidFill>
                  <a:srgbClr val="3B3535"/>
                </a:solidFill>
                <a:ea typeface="Sora" pitchFamily="34" charset="-122"/>
                <a:cs typeface="Sora" pitchFamily="34" charset="-120"/>
              </a:rPr>
              <a:t> del medico per </a:t>
            </a:r>
            <a:r>
              <a:rPr lang="en-US" sz="1497" dirty="0" err="1">
                <a:solidFill>
                  <a:srgbClr val="3B3535"/>
                </a:solidFill>
                <a:ea typeface="Sora" pitchFamily="34" charset="-122"/>
                <a:cs typeface="Sora" pitchFamily="34" charset="-120"/>
              </a:rPr>
              <a:t>garantire</a:t>
            </a:r>
            <a:r>
              <a:rPr lang="en-US" sz="1497" dirty="0">
                <a:solidFill>
                  <a:srgbClr val="3B3535"/>
                </a:solidFill>
                <a:ea typeface="Sora" pitchFamily="34" charset="-122"/>
                <a:cs typeface="Sora" pitchFamily="34" charset="-120"/>
              </a:rPr>
              <a:t> la </a:t>
            </a:r>
            <a:r>
              <a:rPr lang="en-US" sz="1497" dirty="0" err="1">
                <a:solidFill>
                  <a:srgbClr val="3B3535"/>
                </a:solidFill>
                <a:ea typeface="Sora" pitchFamily="34" charset="-122"/>
                <a:cs typeface="Sora" pitchFamily="34" charset="-120"/>
              </a:rPr>
              <a:t>corretta</a:t>
            </a:r>
            <a:r>
              <a:rPr lang="en-US" sz="1497" dirty="0">
                <a:solidFill>
                  <a:srgbClr val="3B3535"/>
                </a:solidFill>
                <a:ea typeface="Sora" pitchFamily="34" charset="-122"/>
                <a:cs typeface="Sora" pitchFamily="34" charset="-120"/>
              </a:rPr>
              <a:t> </a:t>
            </a:r>
            <a:r>
              <a:rPr lang="en-US" sz="1497" dirty="0" err="1">
                <a:solidFill>
                  <a:srgbClr val="3B3535"/>
                </a:solidFill>
                <a:ea typeface="Sora" pitchFamily="34" charset="-122"/>
                <a:cs typeface="Sora" pitchFamily="34" charset="-120"/>
              </a:rPr>
              <a:t>assunzione</a:t>
            </a:r>
            <a:r>
              <a:rPr lang="en-US" sz="1497" dirty="0">
                <a:solidFill>
                  <a:srgbClr val="3B3535"/>
                </a:solidFill>
                <a:ea typeface="Sora" pitchFamily="34" charset="-122"/>
                <a:cs typeface="Sora" pitchFamily="34" charset="-120"/>
              </a:rPr>
              <a:t> del </a:t>
            </a:r>
            <a:r>
              <a:rPr lang="en-US" sz="1497" dirty="0" err="1">
                <a:solidFill>
                  <a:srgbClr val="3B3535"/>
                </a:solidFill>
                <a:ea typeface="Sora" pitchFamily="34" charset="-122"/>
                <a:cs typeface="Sora" pitchFamily="34" charset="-120"/>
              </a:rPr>
              <a:t>farmaco</a:t>
            </a:r>
            <a:r>
              <a:rPr lang="en-US" sz="1497" dirty="0">
                <a:solidFill>
                  <a:srgbClr val="3B3535"/>
                </a:solidFill>
                <a:ea typeface="Sora" pitchFamily="34" charset="-122"/>
                <a:cs typeface="Sora" pitchFamily="34" charset="-120"/>
              </a:rPr>
              <a:t>.</a:t>
            </a:r>
            <a:endParaRPr lang="en-US" sz="1497" dirty="0"/>
          </a:p>
        </p:txBody>
      </p:sp>
      <p:sp>
        <p:nvSpPr>
          <p:cNvPr id="7" name="Text 5"/>
          <p:cNvSpPr/>
          <p:nvPr/>
        </p:nvSpPr>
        <p:spPr>
          <a:xfrm>
            <a:off x="5061823" y="2187416"/>
            <a:ext cx="2028944" cy="594122"/>
          </a:xfrm>
          <a:prstGeom prst="rect">
            <a:avLst/>
          </a:prstGeom>
          <a:noFill/>
          <a:ln/>
        </p:spPr>
        <p:txBody>
          <a:bodyPr wrap="square" rtlCol="0" anchor="t"/>
          <a:lstStyle/>
          <a:p>
            <a:pPr marL="0" indent="0" algn="ctr">
              <a:lnSpc>
                <a:spcPts val="2340"/>
              </a:lnSpc>
              <a:buNone/>
            </a:pPr>
            <a:r>
              <a:rPr lang="en-US" sz="1872" b="1" dirty="0" err="1">
                <a:solidFill>
                  <a:srgbClr val="1F1E1E"/>
                </a:solidFill>
                <a:ea typeface="Alexandria" pitchFamily="34" charset="-122"/>
                <a:cs typeface="Alexandria" pitchFamily="34" charset="-120"/>
              </a:rPr>
              <a:t>Correlazioni</a:t>
            </a:r>
            <a:r>
              <a:rPr lang="en-US" sz="1872" b="1" dirty="0">
                <a:solidFill>
                  <a:srgbClr val="1F1E1E"/>
                </a:solidFill>
                <a:ea typeface="Alexandria" pitchFamily="34" charset="-122"/>
                <a:cs typeface="Alexandria" pitchFamily="34" charset="-120"/>
              </a:rPr>
              <a:t> con </a:t>
            </a:r>
            <a:r>
              <a:rPr lang="en-US" sz="1872" b="1" dirty="0" err="1">
                <a:solidFill>
                  <a:srgbClr val="1F1E1E"/>
                </a:solidFill>
                <a:ea typeface="Alexandria" pitchFamily="34" charset="-122"/>
                <a:cs typeface="Alexandria" pitchFamily="34" charset="-120"/>
              </a:rPr>
              <a:t>i</a:t>
            </a:r>
            <a:r>
              <a:rPr lang="en-US" sz="1872" b="1" dirty="0">
                <a:solidFill>
                  <a:srgbClr val="1F1E1E"/>
                </a:solidFill>
                <a:ea typeface="Alexandria" pitchFamily="34" charset="-122"/>
                <a:cs typeface="Alexandria" pitchFamily="34" charset="-120"/>
              </a:rPr>
              <a:t> </a:t>
            </a:r>
            <a:r>
              <a:rPr lang="en-US" sz="1872" b="1" dirty="0" err="1">
                <a:solidFill>
                  <a:srgbClr val="1F1E1E"/>
                </a:solidFill>
                <a:ea typeface="Alexandria" pitchFamily="34" charset="-122"/>
                <a:cs typeface="Alexandria" pitchFamily="34" charset="-120"/>
              </a:rPr>
              <a:t>pasti</a:t>
            </a:r>
            <a:endParaRPr lang="en-US" sz="1872" dirty="0"/>
          </a:p>
        </p:txBody>
      </p:sp>
      <p:sp>
        <p:nvSpPr>
          <p:cNvPr id="8" name="Text 6"/>
          <p:cNvSpPr/>
          <p:nvPr/>
        </p:nvSpPr>
        <p:spPr>
          <a:xfrm>
            <a:off x="5061823" y="2971681"/>
            <a:ext cx="2028944" cy="3954661"/>
          </a:xfrm>
          <a:prstGeom prst="rect">
            <a:avLst/>
          </a:prstGeom>
          <a:noFill/>
          <a:ln/>
        </p:spPr>
        <p:txBody>
          <a:bodyPr wrap="square" rtlCol="0" anchor="t"/>
          <a:lstStyle/>
          <a:p>
            <a:pPr marL="0" indent="0">
              <a:lnSpc>
                <a:spcPts val="2396"/>
              </a:lnSpc>
              <a:buNone/>
            </a:pPr>
            <a:r>
              <a:rPr lang="en-US" sz="1497" dirty="0">
                <a:solidFill>
                  <a:srgbClr val="3B3535"/>
                </a:solidFill>
                <a:ea typeface="Sora" pitchFamily="34" charset="-122"/>
                <a:cs typeface="Sora" pitchFamily="34" charset="-120"/>
              </a:rPr>
              <a:t>La </a:t>
            </a:r>
            <a:r>
              <a:rPr lang="en-US" sz="1497" dirty="0" err="1">
                <a:solidFill>
                  <a:srgbClr val="3B3535"/>
                </a:solidFill>
                <a:ea typeface="Sora" pitchFamily="34" charset="-122"/>
                <a:cs typeface="Sora" pitchFamily="34" charset="-120"/>
              </a:rPr>
              <a:t>somministrazione</a:t>
            </a:r>
            <a:r>
              <a:rPr lang="en-US" sz="1497" dirty="0">
                <a:solidFill>
                  <a:srgbClr val="3B3535"/>
                </a:solidFill>
                <a:ea typeface="Sora" pitchFamily="34" charset="-122"/>
                <a:cs typeface="Sora" pitchFamily="34" charset="-120"/>
              </a:rPr>
              <a:t> del </a:t>
            </a:r>
            <a:r>
              <a:rPr lang="en-US" sz="1497" dirty="0" err="1">
                <a:solidFill>
                  <a:srgbClr val="3B3535"/>
                </a:solidFill>
                <a:ea typeface="Sora" pitchFamily="34" charset="-122"/>
                <a:cs typeface="Sora" pitchFamily="34" charset="-120"/>
              </a:rPr>
              <a:t>farmaco</a:t>
            </a:r>
            <a:r>
              <a:rPr lang="en-US" sz="1497" dirty="0">
                <a:solidFill>
                  <a:srgbClr val="3B3535"/>
                </a:solidFill>
                <a:ea typeface="Sora" pitchFamily="34" charset="-122"/>
                <a:cs typeface="Sora" pitchFamily="34" charset="-120"/>
              </a:rPr>
              <a:t> </a:t>
            </a:r>
            <a:r>
              <a:rPr lang="en-US" sz="1497" dirty="0" err="1">
                <a:solidFill>
                  <a:srgbClr val="3B3535"/>
                </a:solidFill>
                <a:ea typeface="Sora" pitchFamily="34" charset="-122"/>
                <a:cs typeface="Sora" pitchFamily="34" charset="-120"/>
              </a:rPr>
              <a:t>può</a:t>
            </a:r>
            <a:r>
              <a:rPr lang="en-US" sz="1497" dirty="0">
                <a:solidFill>
                  <a:srgbClr val="3B3535"/>
                </a:solidFill>
                <a:ea typeface="Sora" pitchFamily="34" charset="-122"/>
                <a:cs typeface="Sora" pitchFamily="34" charset="-120"/>
              </a:rPr>
              <a:t> </a:t>
            </a:r>
            <a:r>
              <a:rPr lang="en-US" sz="1497" dirty="0" err="1">
                <a:solidFill>
                  <a:srgbClr val="3B3535"/>
                </a:solidFill>
                <a:ea typeface="Sora" pitchFamily="34" charset="-122"/>
                <a:cs typeface="Sora" pitchFamily="34" charset="-120"/>
              </a:rPr>
              <a:t>essere</a:t>
            </a:r>
            <a:r>
              <a:rPr lang="en-US" sz="1497" dirty="0">
                <a:solidFill>
                  <a:srgbClr val="3B3535"/>
                </a:solidFill>
                <a:ea typeface="Sora" pitchFamily="34" charset="-122"/>
                <a:cs typeface="Sora" pitchFamily="34" charset="-120"/>
              </a:rPr>
              <a:t> </a:t>
            </a:r>
            <a:r>
              <a:rPr lang="en-US" sz="1497" dirty="0" err="1">
                <a:solidFill>
                  <a:srgbClr val="3B3535"/>
                </a:solidFill>
                <a:ea typeface="Sora" pitchFamily="34" charset="-122"/>
                <a:cs typeface="Sora" pitchFamily="34" charset="-120"/>
              </a:rPr>
              <a:t>correlata</a:t>
            </a:r>
            <a:r>
              <a:rPr lang="en-US" sz="1497" dirty="0">
                <a:solidFill>
                  <a:srgbClr val="3B3535"/>
                </a:solidFill>
                <a:ea typeface="Sora" pitchFamily="34" charset="-122"/>
                <a:cs typeface="Sora" pitchFamily="34" charset="-120"/>
              </a:rPr>
              <a:t> ai </a:t>
            </a:r>
            <a:r>
              <a:rPr lang="en-US" sz="1497" dirty="0" err="1">
                <a:solidFill>
                  <a:srgbClr val="3B3535"/>
                </a:solidFill>
                <a:ea typeface="Sora" pitchFamily="34" charset="-122"/>
                <a:cs typeface="Sora" pitchFamily="34" charset="-120"/>
              </a:rPr>
              <a:t>pasti</a:t>
            </a:r>
            <a:r>
              <a:rPr lang="en-US" sz="1497" dirty="0">
                <a:solidFill>
                  <a:srgbClr val="3B3535"/>
                </a:solidFill>
                <a:ea typeface="Sora" pitchFamily="34" charset="-122"/>
                <a:cs typeface="Sora" pitchFamily="34" charset="-120"/>
              </a:rPr>
              <a:t>, ad </a:t>
            </a:r>
            <a:r>
              <a:rPr lang="en-US" sz="1497" dirty="0" err="1">
                <a:solidFill>
                  <a:srgbClr val="3B3535"/>
                </a:solidFill>
                <a:ea typeface="Sora" pitchFamily="34" charset="-122"/>
                <a:cs typeface="Sora" pitchFamily="34" charset="-120"/>
              </a:rPr>
              <a:t>esempio</a:t>
            </a:r>
            <a:r>
              <a:rPr lang="en-US" sz="1497" dirty="0">
                <a:solidFill>
                  <a:srgbClr val="3B3535"/>
                </a:solidFill>
                <a:ea typeface="Sora" pitchFamily="34" charset="-122"/>
                <a:cs typeface="Sora" pitchFamily="34" charset="-120"/>
              </a:rPr>
              <a:t> se </a:t>
            </a:r>
            <a:r>
              <a:rPr lang="en-US" sz="1497" dirty="0" err="1">
                <a:solidFill>
                  <a:srgbClr val="3B3535"/>
                </a:solidFill>
                <a:ea typeface="Sora" pitchFamily="34" charset="-122"/>
                <a:cs typeface="Sora" pitchFamily="34" charset="-120"/>
              </a:rPr>
              <a:t>deve</a:t>
            </a:r>
            <a:r>
              <a:rPr lang="en-US" sz="1497" dirty="0">
                <a:solidFill>
                  <a:srgbClr val="3B3535"/>
                </a:solidFill>
                <a:ea typeface="Sora" pitchFamily="34" charset="-122"/>
                <a:cs typeface="Sora" pitchFamily="34" charset="-120"/>
              </a:rPr>
              <a:t> </a:t>
            </a:r>
            <a:r>
              <a:rPr lang="en-US" sz="1497" dirty="0" err="1">
                <a:solidFill>
                  <a:srgbClr val="3B3535"/>
                </a:solidFill>
                <a:ea typeface="Sora" pitchFamily="34" charset="-122"/>
                <a:cs typeface="Sora" pitchFamily="34" charset="-120"/>
              </a:rPr>
              <a:t>essere</a:t>
            </a:r>
            <a:r>
              <a:rPr lang="en-US" sz="1497" dirty="0">
                <a:solidFill>
                  <a:srgbClr val="3B3535"/>
                </a:solidFill>
                <a:ea typeface="Sora" pitchFamily="34" charset="-122"/>
                <a:cs typeface="Sora" pitchFamily="34" charset="-120"/>
              </a:rPr>
              <a:t> </a:t>
            </a:r>
            <a:r>
              <a:rPr lang="en-US" sz="1497" dirty="0" err="1">
                <a:solidFill>
                  <a:srgbClr val="3B3535"/>
                </a:solidFill>
                <a:ea typeface="Sora" pitchFamily="34" charset="-122"/>
                <a:cs typeface="Sora" pitchFamily="34" charset="-120"/>
              </a:rPr>
              <a:t>assunto</a:t>
            </a:r>
            <a:r>
              <a:rPr lang="en-US" sz="1497" dirty="0">
                <a:solidFill>
                  <a:srgbClr val="3B3535"/>
                </a:solidFill>
                <a:ea typeface="Sora" pitchFamily="34" charset="-122"/>
                <a:cs typeface="Sora" pitchFamily="34" charset="-120"/>
              </a:rPr>
              <a:t> a </a:t>
            </a:r>
            <a:r>
              <a:rPr lang="en-US" sz="1497" dirty="0" err="1">
                <a:solidFill>
                  <a:srgbClr val="3B3535"/>
                </a:solidFill>
                <a:ea typeface="Sora" pitchFamily="34" charset="-122"/>
                <a:cs typeface="Sora" pitchFamily="34" charset="-120"/>
              </a:rPr>
              <a:t>stomaco</a:t>
            </a:r>
            <a:r>
              <a:rPr lang="en-US" sz="1497" dirty="0">
                <a:solidFill>
                  <a:srgbClr val="3B3535"/>
                </a:solidFill>
                <a:ea typeface="Sora" pitchFamily="34" charset="-122"/>
                <a:cs typeface="Sora" pitchFamily="34" charset="-120"/>
              </a:rPr>
              <a:t> </a:t>
            </a:r>
            <a:r>
              <a:rPr lang="en-US" sz="1497" dirty="0" err="1">
                <a:solidFill>
                  <a:srgbClr val="3B3535"/>
                </a:solidFill>
                <a:ea typeface="Sora" pitchFamily="34" charset="-122"/>
                <a:cs typeface="Sora" pitchFamily="34" charset="-120"/>
              </a:rPr>
              <a:t>pieno</a:t>
            </a:r>
            <a:r>
              <a:rPr lang="en-US" sz="1497" dirty="0">
                <a:solidFill>
                  <a:srgbClr val="3B3535"/>
                </a:solidFill>
                <a:ea typeface="Sora" pitchFamily="34" charset="-122"/>
                <a:cs typeface="Sora" pitchFamily="34" charset="-120"/>
              </a:rPr>
              <a:t> o a </a:t>
            </a:r>
            <a:r>
              <a:rPr lang="en-US" sz="1497" dirty="0" err="1">
                <a:solidFill>
                  <a:srgbClr val="3B3535"/>
                </a:solidFill>
                <a:ea typeface="Sora" pitchFamily="34" charset="-122"/>
                <a:cs typeface="Sora" pitchFamily="34" charset="-120"/>
              </a:rPr>
              <a:t>stomaco</a:t>
            </a:r>
            <a:r>
              <a:rPr lang="en-US" sz="1497" dirty="0">
                <a:solidFill>
                  <a:srgbClr val="3B3535"/>
                </a:solidFill>
                <a:ea typeface="Sora" pitchFamily="34" charset="-122"/>
                <a:cs typeface="Sora" pitchFamily="34" charset="-120"/>
              </a:rPr>
              <a:t> </a:t>
            </a:r>
            <a:r>
              <a:rPr lang="en-US" sz="1497" dirty="0" err="1">
                <a:solidFill>
                  <a:srgbClr val="3B3535"/>
                </a:solidFill>
                <a:ea typeface="Sora" pitchFamily="34" charset="-122"/>
                <a:cs typeface="Sora" pitchFamily="34" charset="-120"/>
              </a:rPr>
              <a:t>vuoto</a:t>
            </a:r>
            <a:r>
              <a:rPr lang="en-US" sz="1497" dirty="0">
                <a:solidFill>
                  <a:srgbClr val="3B3535"/>
                </a:solidFill>
                <a:ea typeface="Sora" pitchFamily="34" charset="-122"/>
                <a:cs typeface="Sora" pitchFamily="34" charset="-120"/>
              </a:rPr>
              <a:t>. </a:t>
            </a:r>
            <a:r>
              <a:rPr lang="en-US" sz="1497" dirty="0" err="1">
                <a:solidFill>
                  <a:srgbClr val="3B3535"/>
                </a:solidFill>
                <a:ea typeface="Sora" pitchFamily="34" charset="-122"/>
                <a:cs typeface="Sora" pitchFamily="34" charset="-120"/>
              </a:rPr>
              <a:t>Questo</a:t>
            </a:r>
            <a:r>
              <a:rPr lang="en-US" sz="1497" dirty="0">
                <a:solidFill>
                  <a:srgbClr val="3B3535"/>
                </a:solidFill>
                <a:ea typeface="Sora" pitchFamily="34" charset="-122"/>
                <a:cs typeface="Sora" pitchFamily="34" charset="-120"/>
              </a:rPr>
              <a:t> </a:t>
            </a:r>
            <a:r>
              <a:rPr lang="en-US" sz="1497" dirty="0" err="1">
                <a:solidFill>
                  <a:srgbClr val="3B3535"/>
                </a:solidFill>
                <a:ea typeface="Sora" pitchFamily="34" charset="-122"/>
                <a:cs typeface="Sora" pitchFamily="34" charset="-120"/>
              </a:rPr>
              <a:t>aspetto</a:t>
            </a:r>
            <a:r>
              <a:rPr lang="en-US" sz="1497" dirty="0">
                <a:solidFill>
                  <a:srgbClr val="3B3535"/>
                </a:solidFill>
                <a:ea typeface="Sora" pitchFamily="34" charset="-122"/>
                <a:cs typeface="Sora" pitchFamily="34" charset="-120"/>
              </a:rPr>
              <a:t> </a:t>
            </a:r>
            <a:r>
              <a:rPr lang="en-US" sz="1497" dirty="0" err="1">
                <a:solidFill>
                  <a:srgbClr val="3B3535"/>
                </a:solidFill>
                <a:ea typeface="Sora" pitchFamily="34" charset="-122"/>
                <a:cs typeface="Sora" pitchFamily="34" charset="-120"/>
              </a:rPr>
              <a:t>deve</a:t>
            </a:r>
            <a:r>
              <a:rPr lang="en-US" sz="1497" dirty="0">
                <a:solidFill>
                  <a:srgbClr val="3B3535"/>
                </a:solidFill>
                <a:ea typeface="Sora" pitchFamily="34" charset="-122"/>
                <a:cs typeface="Sora" pitchFamily="34" charset="-120"/>
              </a:rPr>
              <a:t> </a:t>
            </a:r>
            <a:r>
              <a:rPr lang="en-US" sz="1497" dirty="0" err="1">
                <a:solidFill>
                  <a:srgbClr val="3B3535"/>
                </a:solidFill>
                <a:ea typeface="Sora" pitchFamily="34" charset="-122"/>
                <a:cs typeface="Sora" pitchFamily="34" charset="-120"/>
              </a:rPr>
              <a:t>essere</a:t>
            </a:r>
            <a:r>
              <a:rPr lang="en-US" sz="1497" dirty="0">
                <a:solidFill>
                  <a:srgbClr val="3B3535"/>
                </a:solidFill>
                <a:ea typeface="Sora" pitchFamily="34" charset="-122"/>
                <a:cs typeface="Sora" pitchFamily="34" charset="-120"/>
              </a:rPr>
              <a:t> </a:t>
            </a:r>
            <a:r>
              <a:rPr lang="en-US" sz="1497" dirty="0" err="1">
                <a:solidFill>
                  <a:srgbClr val="3B3535"/>
                </a:solidFill>
                <a:ea typeface="Sora" pitchFamily="34" charset="-122"/>
                <a:cs typeface="Sora" pitchFamily="34" charset="-120"/>
              </a:rPr>
              <a:t>considerato</a:t>
            </a:r>
            <a:r>
              <a:rPr lang="en-US" sz="1497" dirty="0">
                <a:solidFill>
                  <a:srgbClr val="3B3535"/>
                </a:solidFill>
                <a:ea typeface="Sora" pitchFamily="34" charset="-122"/>
                <a:cs typeface="Sora" pitchFamily="34" charset="-120"/>
              </a:rPr>
              <a:t> per </a:t>
            </a:r>
            <a:r>
              <a:rPr lang="en-US" sz="1497" dirty="0" err="1">
                <a:solidFill>
                  <a:srgbClr val="3B3535"/>
                </a:solidFill>
                <a:ea typeface="Sora" pitchFamily="34" charset="-122"/>
                <a:cs typeface="Sora" pitchFamily="34" charset="-120"/>
              </a:rPr>
              <a:t>ottimizzare</a:t>
            </a:r>
            <a:r>
              <a:rPr lang="en-US" sz="1497" dirty="0">
                <a:solidFill>
                  <a:srgbClr val="3B3535"/>
                </a:solidFill>
                <a:ea typeface="Sora" pitchFamily="34" charset="-122"/>
                <a:cs typeface="Sora" pitchFamily="34" charset="-120"/>
              </a:rPr>
              <a:t> </a:t>
            </a:r>
            <a:r>
              <a:rPr lang="en-US" sz="1497" dirty="0" err="1">
                <a:solidFill>
                  <a:srgbClr val="3B3535"/>
                </a:solidFill>
                <a:ea typeface="Sora" pitchFamily="34" charset="-122"/>
                <a:cs typeface="Sora" pitchFamily="34" charset="-120"/>
              </a:rPr>
              <a:t>l'assorbimento</a:t>
            </a:r>
            <a:r>
              <a:rPr lang="en-US" sz="1497" dirty="0">
                <a:solidFill>
                  <a:srgbClr val="3B3535"/>
                </a:solidFill>
                <a:ea typeface="Sora" pitchFamily="34" charset="-122"/>
                <a:cs typeface="Sora" pitchFamily="34" charset="-120"/>
              </a:rPr>
              <a:t> e </a:t>
            </a:r>
            <a:r>
              <a:rPr lang="en-US" sz="1497" dirty="0" err="1">
                <a:solidFill>
                  <a:srgbClr val="3B3535"/>
                </a:solidFill>
                <a:ea typeface="Sora" pitchFamily="34" charset="-122"/>
                <a:cs typeface="Sora" pitchFamily="34" charset="-120"/>
              </a:rPr>
              <a:t>l'efficacia</a:t>
            </a:r>
            <a:r>
              <a:rPr lang="en-US" sz="1497" dirty="0">
                <a:solidFill>
                  <a:srgbClr val="3B3535"/>
                </a:solidFill>
                <a:ea typeface="Sora" pitchFamily="34" charset="-122"/>
                <a:cs typeface="Sora" pitchFamily="34" charset="-120"/>
              </a:rPr>
              <a:t> del </a:t>
            </a:r>
            <a:r>
              <a:rPr lang="en-US" sz="1497" dirty="0" err="1">
                <a:solidFill>
                  <a:srgbClr val="3B3535"/>
                </a:solidFill>
                <a:ea typeface="Sora" pitchFamily="34" charset="-122"/>
                <a:cs typeface="Sora" pitchFamily="34" charset="-120"/>
              </a:rPr>
              <a:t>medicinale</a:t>
            </a:r>
            <a:r>
              <a:rPr lang="en-US" sz="1497" dirty="0">
                <a:solidFill>
                  <a:srgbClr val="3B3535"/>
                </a:solidFill>
                <a:latin typeface="Sora" pitchFamily="34" charset="0"/>
                <a:ea typeface="Sora" pitchFamily="34" charset="-122"/>
                <a:cs typeface="Sora" pitchFamily="34" charset="-120"/>
              </a:rPr>
              <a:t>.</a:t>
            </a:r>
            <a:endParaRPr lang="en-US" sz="1497" dirty="0"/>
          </a:p>
        </p:txBody>
      </p:sp>
      <p:sp>
        <p:nvSpPr>
          <p:cNvPr id="9" name="Text 7"/>
          <p:cNvSpPr/>
          <p:nvPr/>
        </p:nvSpPr>
        <p:spPr>
          <a:xfrm>
            <a:off x="7562255" y="2187416"/>
            <a:ext cx="2028944" cy="594122"/>
          </a:xfrm>
          <a:prstGeom prst="rect">
            <a:avLst/>
          </a:prstGeom>
          <a:noFill/>
          <a:ln/>
        </p:spPr>
        <p:txBody>
          <a:bodyPr wrap="square" rtlCol="0" anchor="t"/>
          <a:lstStyle/>
          <a:p>
            <a:pPr marL="0" indent="0" algn="ctr">
              <a:lnSpc>
                <a:spcPts val="2340"/>
              </a:lnSpc>
              <a:buNone/>
            </a:pPr>
            <a:r>
              <a:rPr lang="en-US" sz="1872" b="1" dirty="0" err="1">
                <a:solidFill>
                  <a:srgbClr val="1F1E1E"/>
                </a:solidFill>
                <a:ea typeface="Alexandria" pitchFamily="34" charset="-122"/>
                <a:cs typeface="Alexandria" pitchFamily="34" charset="-120"/>
              </a:rPr>
              <a:t>Ritmi</a:t>
            </a:r>
            <a:r>
              <a:rPr lang="en-US" sz="1872" b="1" dirty="0">
                <a:solidFill>
                  <a:srgbClr val="1F1E1E"/>
                </a:solidFill>
                <a:ea typeface="Alexandria" pitchFamily="34" charset="-122"/>
                <a:cs typeface="Alexandria" pitchFamily="34" charset="-120"/>
              </a:rPr>
              <a:t> </a:t>
            </a:r>
            <a:r>
              <a:rPr lang="en-US" sz="1872" b="1" dirty="0" err="1">
                <a:solidFill>
                  <a:srgbClr val="1F1E1E"/>
                </a:solidFill>
                <a:ea typeface="Alexandria" pitchFamily="34" charset="-122"/>
                <a:cs typeface="Alexandria" pitchFamily="34" charset="-120"/>
              </a:rPr>
              <a:t>sonno</a:t>
            </a:r>
            <a:r>
              <a:rPr lang="en-US" sz="1872" b="1" dirty="0">
                <a:solidFill>
                  <a:srgbClr val="1F1E1E"/>
                </a:solidFill>
                <a:ea typeface="Alexandria" pitchFamily="34" charset="-122"/>
                <a:cs typeface="Alexandria" pitchFamily="34" charset="-120"/>
              </a:rPr>
              <a:t>/</a:t>
            </a:r>
            <a:r>
              <a:rPr lang="en-US" sz="1872" b="1" dirty="0" err="1">
                <a:solidFill>
                  <a:srgbClr val="1F1E1E"/>
                </a:solidFill>
                <a:ea typeface="Alexandria" pitchFamily="34" charset="-122"/>
                <a:cs typeface="Alexandria" pitchFamily="34" charset="-120"/>
              </a:rPr>
              <a:t>veglia</a:t>
            </a:r>
            <a:endParaRPr lang="en-US" sz="1872" dirty="0"/>
          </a:p>
        </p:txBody>
      </p:sp>
      <p:sp>
        <p:nvSpPr>
          <p:cNvPr id="10" name="Text 8"/>
          <p:cNvSpPr/>
          <p:nvPr/>
        </p:nvSpPr>
        <p:spPr>
          <a:xfrm>
            <a:off x="7562255" y="2971681"/>
            <a:ext cx="2028944" cy="4563070"/>
          </a:xfrm>
          <a:prstGeom prst="rect">
            <a:avLst/>
          </a:prstGeom>
          <a:noFill/>
          <a:ln/>
        </p:spPr>
        <p:txBody>
          <a:bodyPr wrap="square" rtlCol="0" anchor="t"/>
          <a:lstStyle/>
          <a:p>
            <a:pPr marL="0" indent="0">
              <a:lnSpc>
                <a:spcPts val="2396"/>
              </a:lnSpc>
              <a:buNone/>
            </a:pPr>
            <a:r>
              <a:rPr lang="en-US" sz="1497">
                <a:solidFill>
                  <a:srgbClr val="3B3535"/>
                </a:solidFill>
                <a:ea typeface="Sora" pitchFamily="34" charset="-122"/>
                <a:cs typeface="Sora" pitchFamily="34" charset="-120"/>
              </a:rPr>
              <a:t>I ritmi sonno/veglia del paziente sono un fattore importante da tenere in considerazione per definire gli orari di somministrazione. Alcuni farmaci possono essere più efficaci se assunti in determinati momenti della giornata in base alle abitudini del paziente.</a:t>
            </a:r>
            <a:endParaRPr lang="en-US" sz="1497"/>
          </a:p>
        </p:txBody>
      </p:sp>
      <p:sp>
        <p:nvSpPr>
          <p:cNvPr id="11" name="Text 9"/>
          <p:cNvSpPr/>
          <p:nvPr/>
        </p:nvSpPr>
        <p:spPr>
          <a:xfrm>
            <a:off x="10062686" y="2187416"/>
            <a:ext cx="2028944" cy="297061"/>
          </a:xfrm>
          <a:prstGeom prst="rect">
            <a:avLst/>
          </a:prstGeom>
          <a:noFill/>
          <a:ln/>
        </p:spPr>
        <p:txBody>
          <a:bodyPr wrap="none" rtlCol="0" anchor="t"/>
          <a:lstStyle/>
          <a:p>
            <a:pPr marL="0" indent="0" algn="ctr">
              <a:lnSpc>
                <a:spcPts val="2340"/>
              </a:lnSpc>
              <a:buNone/>
            </a:pPr>
            <a:r>
              <a:rPr lang="en-US" sz="1872" b="1" dirty="0">
                <a:solidFill>
                  <a:srgbClr val="1F1E1E"/>
                </a:solidFill>
                <a:ea typeface="Alexandria" pitchFamily="34" charset="-122"/>
                <a:cs typeface="Alexandria" pitchFamily="34" charset="-120"/>
              </a:rPr>
              <a:t>Stile di vita</a:t>
            </a:r>
            <a:endParaRPr lang="en-US" sz="1872" dirty="0"/>
          </a:p>
        </p:txBody>
      </p:sp>
      <p:sp>
        <p:nvSpPr>
          <p:cNvPr id="12" name="Text 10"/>
          <p:cNvSpPr/>
          <p:nvPr/>
        </p:nvSpPr>
        <p:spPr>
          <a:xfrm>
            <a:off x="10062686" y="2674620"/>
            <a:ext cx="2028944" cy="3954661"/>
          </a:xfrm>
          <a:prstGeom prst="rect">
            <a:avLst/>
          </a:prstGeom>
          <a:noFill/>
          <a:ln/>
        </p:spPr>
        <p:txBody>
          <a:bodyPr wrap="square" rtlCol="0" anchor="t"/>
          <a:lstStyle/>
          <a:p>
            <a:pPr marL="0" indent="0">
              <a:lnSpc>
                <a:spcPts val="2396"/>
              </a:lnSpc>
              <a:buNone/>
            </a:pPr>
            <a:r>
              <a:rPr lang="en-US" sz="1497">
                <a:solidFill>
                  <a:srgbClr val="3B3535"/>
                </a:solidFill>
                <a:ea typeface="Sora" pitchFamily="34" charset="-122"/>
                <a:cs typeface="Sora" pitchFamily="34" charset="-120"/>
              </a:rPr>
              <a:t>Lo stile di vita e i ritmi quotidiani della persona assistita devono essere presi in considerazione per stabilire gli orari di somministrazione dei farmaci. Questo aiuta a garantire che il trattamento si integri al meglio nella routine del paziente.</a:t>
            </a:r>
            <a:endParaRPr lang="en-US" sz="1497"/>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062" name="Rectangle 45061">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5" name="Text Box 257">
            <a:extLst>
              <a:ext uri="{FF2B5EF4-FFF2-40B4-BE49-F238E27FC236}">
                <a16:creationId xmlns:a16="http://schemas.microsoft.com/office/drawing/2014/main" id="{556BE755-D34F-44B8-B97A-766C1625780D}"/>
              </a:ext>
            </a:extLst>
          </p:cNvPr>
          <p:cNvSpPr txBox="1">
            <a:spLocks noChangeArrowheads="1"/>
          </p:cNvSpPr>
          <p:nvPr/>
        </p:nvSpPr>
        <p:spPr bwMode="auto">
          <a:xfrm>
            <a:off x="766658" y="767031"/>
            <a:ext cx="4286172" cy="428821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b">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9pPr>
          </a:lstStyle>
          <a:p>
            <a:pPr>
              <a:lnSpc>
                <a:spcPct val="90000"/>
              </a:lnSpc>
              <a:spcBef>
                <a:spcPct val="0"/>
              </a:spcBef>
              <a:spcAft>
                <a:spcPts val="600"/>
              </a:spcAft>
              <a:buSzPct val="60000"/>
            </a:pPr>
            <a:r>
              <a:rPr lang="en-US" altLang="it-IT" sz="5500" u="sng" kern="1200">
                <a:solidFill>
                  <a:schemeClr val="tx1"/>
                </a:solidFill>
                <a:latin typeface="+mj-lt"/>
                <a:ea typeface="+mj-ea"/>
                <a:cs typeface="+mj-cs"/>
              </a:rPr>
              <a:t>ESEMPIO DI SCHEMA TERAPEUTICO </a:t>
            </a:r>
          </a:p>
          <a:p>
            <a:pPr>
              <a:lnSpc>
                <a:spcPct val="90000"/>
              </a:lnSpc>
              <a:spcBef>
                <a:spcPct val="0"/>
              </a:spcBef>
              <a:spcAft>
                <a:spcPts val="600"/>
              </a:spcAft>
              <a:buSzPct val="60000"/>
            </a:pPr>
            <a:r>
              <a:rPr lang="en-US" altLang="it-IT" sz="5500" u="sng" kern="1200">
                <a:solidFill>
                  <a:schemeClr val="tx1"/>
                </a:solidFill>
                <a:latin typeface="+mj-lt"/>
                <a:ea typeface="+mj-ea"/>
                <a:cs typeface="+mj-cs"/>
              </a:rPr>
              <a:t>DALLE ORE 6 ALLE ORE 22</a:t>
            </a:r>
          </a:p>
          <a:p>
            <a:pPr>
              <a:lnSpc>
                <a:spcPct val="90000"/>
              </a:lnSpc>
              <a:spcBef>
                <a:spcPct val="0"/>
              </a:spcBef>
              <a:spcAft>
                <a:spcPts val="600"/>
              </a:spcAft>
              <a:buSzPct val="60000"/>
            </a:pPr>
            <a:endParaRPr lang="en-US" altLang="it-IT" sz="5500" b="1" kern="1200">
              <a:solidFill>
                <a:schemeClr val="tx1"/>
              </a:solidFill>
              <a:latin typeface="+mj-lt"/>
              <a:ea typeface="+mj-ea"/>
              <a:cs typeface="+mj-cs"/>
            </a:endParaRPr>
          </a:p>
        </p:txBody>
      </p:sp>
      <p:sp>
        <p:nvSpPr>
          <p:cNvPr id="4506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1933" y="5291120"/>
            <a:ext cx="3906114" cy="21946"/>
          </a:xfrm>
          <a:custGeom>
            <a:avLst/>
            <a:gdLst>
              <a:gd name="connsiteX0" fmla="*/ 0 w 3906114"/>
              <a:gd name="connsiteY0" fmla="*/ 0 h 21946"/>
              <a:gd name="connsiteX1" fmla="*/ 729141 w 3906114"/>
              <a:gd name="connsiteY1" fmla="*/ 0 h 21946"/>
              <a:gd name="connsiteX2" fmla="*/ 1419221 w 3906114"/>
              <a:gd name="connsiteY2" fmla="*/ 0 h 21946"/>
              <a:gd name="connsiteX3" fmla="*/ 2109302 w 3906114"/>
              <a:gd name="connsiteY3" fmla="*/ 0 h 21946"/>
              <a:gd name="connsiteX4" fmla="*/ 2643137 w 3906114"/>
              <a:gd name="connsiteY4" fmla="*/ 0 h 21946"/>
              <a:gd name="connsiteX5" fmla="*/ 3216034 w 3906114"/>
              <a:gd name="connsiteY5" fmla="*/ 0 h 21946"/>
              <a:gd name="connsiteX6" fmla="*/ 3906114 w 3906114"/>
              <a:gd name="connsiteY6" fmla="*/ 0 h 21946"/>
              <a:gd name="connsiteX7" fmla="*/ 3906114 w 3906114"/>
              <a:gd name="connsiteY7" fmla="*/ 21946 h 21946"/>
              <a:gd name="connsiteX8" fmla="*/ 3255095 w 3906114"/>
              <a:gd name="connsiteY8" fmla="*/ 21946 h 21946"/>
              <a:gd name="connsiteX9" fmla="*/ 2721259 w 3906114"/>
              <a:gd name="connsiteY9" fmla="*/ 21946 h 21946"/>
              <a:gd name="connsiteX10" fmla="*/ 2187424 w 3906114"/>
              <a:gd name="connsiteY10" fmla="*/ 21946 h 21946"/>
              <a:gd name="connsiteX11" fmla="*/ 1497344 w 3906114"/>
              <a:gd name="connsiteY11" fmla="*/ 21946 h 21946"/>
              <a:gd name="connsiteX12" fmla="*/ 924447 w 3906114"/>
              <a:gd name="connsiteY12" fmla="*/ 21946 h 21946"/>
              <a:gd name="connsiteX13" fmla="*/ 0 w 3906114"/>
              <a:gd name="connsiteY13" fmla="*/ 21946 h 21946"/>
              <a:gd name="connsiteX14" fmla="*/ 0 w 3906114"/>
              <a:gd name="connsiteY14" fmla="*/ 0 h 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06114" h="21946" fill="none" extrusionOk="0">
                <a:moveTo>
                  <a:pt x="0" y="0"/>
                </a:moveTo>
                <a:cubicBezTo>
                  <a:pt x="252156" y="-20460"/>
                  <a:pt x="476174" y="-27800"/>
                  <a:pt x="729141" y="0"/>
                </a:cubicBezTo>
                <a:cubicBezTo>
                  <a:pt x="982108" y="27800"/>
                  <a:pt x="1081401" y="-4067"/>
                  <a:pt x="1419221" y="0"/>
                </a:cubicBezTo>
                <a:cubicBezTo>
                  <a:pt x="1757041" y="4067"/>
                  <a:pt x="1835425" y="27359"/>
                  <a:pt x="2109302" y="0"/>
                </a:cubicBezTo>
                <a:cubicBezTo>
                  <a:pt x="2383179" y="-27359"/>
                  <a:pt x="2437492" y="-20254"/>
                  <a:pt x="2643137" y="0"/>
                </a:cubicBezTo>
                <a:cubicBezTo>
                  <a:pt x="2848783" y="20254"/>
                  <a:pt x="2986492" y="22460"/>
                  <a:pt x="3216034" y="0"/>
                </a:cubicBezTo>
                <a:cubicBezTo>
                  <a:pt x="3445576" y="-22460"/>
                  <a:pt x="3574572" y="-31501"/>
                  <a:pt x="3906114" y="0"/>
                </a:cubicBezTo>
                <a:cubicBezTo>
                  <a:pt x="3905647" y="10233"/>
                  <a:pt x="3905122" y="11611"/>
                  <a:pt x="3906114" y="21946"/>
                </a:cubicBezTo>
                <a:cubicBezTo>
                  <a:pt x="3684360" y="3697"/>
                  <a:pt x="3562432" y="-10333"/>
                  <a:pt x="3255095" y="21946"/>
                </a:cubicBezTo>
                <a:cubicBezTo>
                  <a:pt x="2947758" y="54225"/>
                  <a:pt x="2881475" y="33033"/>
                  <a:pt x="2721259" y="21946"/>
                </a:cubicBezTo>
                <a:cubicBezTo>
                  <a:pt x="2561043" y="10859"/>
                  <a:pt x="2330921" y="37540"/>
                  <a:pt x="2187424" y="21946"/>
                </a:cubicBezTo>
                <a:cubicBezTo>
                  <a:pt x="2043927" y="6352"/>
                  <a:pt x="1756372" y="33030"/>
                  <a:pt x="1497344" y="21946"/>
                </a:cubicBezTo>
                <a:cubicBezTo>
                  <a:pt x="1238316" y="10862"/>
                  <a:pt x="1125800" y="18078"/>
                  <a:pt x="924447" y="21946"/>
                </a:cubicBezTo>
                <a:cubicBezTo>
                  <a:pt x="723094" y="25814"/>
                  <a:pt x="399256" y="2502"/>
                  <a:pt x="0" y="21946"/>
                </a:cubicBezTo>
                <a:cubicBezTo>
                  <a:pt x="999" y="16912"/>
                  <a:pt x="-379" y="8769"/>
                  <a:pt x="0" y="0"/>
                </a:cubicBezTo>
                <a:close/>
              </a:path>
              <a:path w="3906114" h="21946" stroke="0" extrusionOk="0">
                <a:moveTo>
                  <a:pt x="0" y="0"/>
                </a:moveTo>
                <a:cubicBezTo>
                  <a:pt x="204270" y="-19114"/>
                  <a:pt x="320245" y="-8859"/>
                  <a:pt x="611958" y="0"/>
                </a:cubicBezTo>
                <a:cubicBezTo>
                  <a:pt x="903671" y="8859"/>
                  <a:pt x="954540" y="768"/>
                  <a:pt x="1145793" y="0"/>
                </a:cubicBezTo>
                <a:cubicBezTo>
                  <a:pt x="1337047" y="-768"/>
                  <a:pt x="1676795" y="-34102"/>
                  <a:pt x="1874935" y="0"/>
                </a:cubicBezTo>
                <a:cubicBezTo>
                  <a:pt x="2073075" y="34102"/>
                  <a:pt x="2202627" y="11146"/>
                  <a:pt x="2486893" y="0"/>
                </a:cubicBezTo>
                <a:cubicBezTo>
                  <a:pt x="2771159" y="-11146"/>
                  <a:pt x="2869791" y="-15785"/>
                  <a:pt x="3098850" y="0"/>
                </a:cubicBezTo>
                <a:cubicBezTo>
                  <a:pt x="3327909" y="15785"/>
                  <a:pt x="3739236" y="-28068"/>
                  <a:pt x="3906114" y="0"/>
                </a:cubicBezTo>
                <a:cubicBezTo>
                  <a:pt x="3905865" y="5270"/>
                  <a:pt x="3905823" y="17483"/>
                  <a:pt x="3906114" y="21946"/>
                </a:cubicBezTo>
                <a:cubicBezTo>
                  <a:pt x="3642508" y="23045"/>
                  <a:pt x="3480132" y="32863"/>
                  <a:pt x="3255095" y="21946"/>
                </a:cubicBezTo>
                <a:cubicBezTo>
                  <a:pt x="3030058" y="11029"/>
                  <a:pt x="2873451" y="7335"/>
                  <a:pt x="2721259" y="21946"/>
                </a:cubicBezTo>
                <a:cubicBezTo>
                  <a:pt x="2569067" y="36557"/>
                  <a:pt x="2382684" y="13320"/>
                  <a:pt x="2070240" y="21946"/>
                </a:cubicBezTo>
                <a:cubicBezTo>
                  <a:pt x="1757796" y="30572"/>
                  <a:pt x="1718913" y="11568"/>
                  <a:pt x="1419221" y="21946"/>
                </a:cubicBezTo>
                <a:cubicBezTo>
                  <a:pt x="1119529" y="32324"/>
                  <a:pt x="995238" y="9896"/>
                  <a:pt x="807264" y="21946"/>
                </a:cubicBezTo>
                <a:cubicBezTo>
                  <a:pt x="619290" y="33996"/>
                  <a:pt x="365530" y="18100"/>
                  <a:pt x="0" y="21946"/>
                </a:cubicBezTo>
                <a:cubicBezTo>
                  <a:pt x="428" y="16188"/>
                  <a:pt x="7" y="748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5057" name="Group 1">
            <a:extLst>
              <a:ext uri="{FF2B5EF4-FFF2-40B4-BE49-F238E27FC236}">
                <a16:creationId xmlns:a16="http://schemas.microsoft.com/office/drawing/2014/main" id="{9CE881AF-3CE0-49E6-B9C4-293FEFD5606C}"/>
              </a:ext>
            </a:extLst>
          </p:cNvPr>
          <p:cNvGraphicFramePr>
            <a:graphicFrameLocks noGrp="1"/>
          </p:cNvGraphicFramePr>
          <p:nvPr>
            <p:extLst>
              <p:ext uri="{D42A27DB-BD31-4B8C-83A1-F6EECF244321}">
                <p14:modId xmlns:p14="http://schemas.microsoft.com/office/powerpoint/2010/main" val="1153429801"/>
              </p:ext>
            </p:extLst>
          </p:nvPr>
        </p:nvGraphicFramePr>
        <p:xfrm>
          <a:off x="5585155" y="1971390"/>
          <a:ext cx="8664663" cy="4253904"/>
        </p:xfrm>
        <a:graphic>
          <a:graphicData uri="http://schemas.openxmlformats.org/drawingml/2006/table">
            <a:tbl>
              <a:tblPr firstRow="1" bandRow="1"/>
              <a:tblGrid>
                <a:gridCol w="1721173">
                  <a:extLst>
                    <a:ext uri="{9D8B030D-6E8A-4147-A177-3AD203B41FA5}">
                      <a16:colId xmlns:a16="http://schemas.microsoft.com/office/drawing/2014/main" val="20000"/>
                    </a:ext>
                  </a:extLst>
                </a:gridCol>
                <a:gridCol w="324986">
                  <a:extLst>
                    <a:ext uri="{9D8B030D-6E8A-4147-A177-3AD203B41FA5}">
                      <a16:colId xmlns:a16="http://schemas.microsoft.com/office/drawing/2014/main" val="20001"/>
                    </a:ext>
                  </a:extLst>
                </a:gridCol>
                <a:gridCol w="438269">
                  <a:extLst>
                    <a:ext uri="{9D8B030D-6E8A-4147-A177-3AD203B41FA5}">
                      <a16:colId xmlns:a16="http://schemas.microsoft.com/office/drawing/2014/main" val="20002"/>
                    </a:ext>
                  </a:extLst>
                </a:gridCol>
                <a:gridCol w="558195">
                  <a:extLst>
                    <a:ext uri="{9D8B030D-6E8A-4147-A177-3AD203B41FA5}">
                      <a16:colId xmlns:a16="http://schemas.microsoft.com/office/drawing/2014/main" val="20003"/>
                    </a:ext>
                  </a:extLst>
                </a:gridCol>
                <a:gridCol w="162493">
                  <a:extLst>
                    <a:ext uri="{9D8B030D-6E8A-4147-A177-3AD203B41FA5}">
                      <a16:colId xmlns:a16="http://schemas.microsoft.com/office/drawing/2014/main" val="20004"/>
                    </a:ext>
                  </a:extLst>
                </a:gridCol>
                <a:gridCol w="162493">
                  <a:extLst>
                    <a:ext uri="{9D8B030D-6E8A-4147-A177-3AD203B41FA5}">
                      <a16:colId xmlns:a16="http://schemas.microsoft.com/office/drawing/2014/main" val="20005"/>
                    </a:ext>
                  </a:extLst>
                </a:gridCol>
                <a:gridCol w="192790">
                  <a:extLst>
                    <a:ext uri="{9D8B030D-6E8A-4147-A177-3AD203B41FA5}">
                      <a16:colId xmlns:a16="http://schemas.microsoft.com/office/drawing/2014/main" val="20006"/>
                    </a:ext>
                  </a:extLst>
                </a:gridCol>
                <a:gridCol w="192790">
                  <a:extLst>
                    <a:ext uri="{9D8B030D-6E8A-4147-A177-3AD203B41FA5}">
                      <a16:colId xmlns:a16="http://schemas.microsoft.com/office/drawing/2014/main" val="20007"/>
                    </a:ext>
                  </a:extLst>
                </a:gridCol>
                <a:gridCol w="192790">
                  <a:extLst>
                    <a:ext uri="{9D8B030D-6E8A-4147-A177-3AD203B41FA5}">
                      <a16:colId xmlns:a16="http://schemas.microsoft.com/office/drawing/2014/main" val="20008"/>
                    </a:ext>
                  </a:extLst>
                </a:gridCol>
                <a:gridCol w="192790">
                  <a:extLst>
                    <a:ext uri="{9D8B030D-6E8A-4147-A177-3AD203B41FA5}">
                      <a16:colId xmlns:a16="http://schemas.microsoft.com/office/drawing/2014/main" val="20009"/>
                    </a:ext>
                  </a:extLst>
                </a:gridCol>
                <a:gridCol w="192790">
                  <a:extLst>
                    <a:ext uri="{9D8B030D-6E8A-4147-A177-3AD203B41FA5}">
                      <a16:colId xmlns:a16="http://schemas.microsoft.com/office/drawing/2014/main" val="20010"/>
                    </a:ext>
                  </a:extLst>
                </a:gridCol>
                <a:gridCol w="199910">
                  <a:extLst>
                    <a:ext uri="{9D8B030D-6E8A-4147-A177-3AD203B41FA5}">
                      <a16:colId xmlns:a16="http://schemas.microsoft.com/office/drawing/2014/main" val="20011"/>
                    </a:ext>
                  </a:extLst>
                </a:gridCol>
                <a:gridCol w="498863">
                  <a:extLst>
                    <a:ext uri="{9D8B030D-6E8A-4147-A177-3AD203B41FA5}">
                      <a16:colId xmlns:a16="http://schemas.microsoft.com/office/drawing/2014/main" val="20012"/>
                    </a:ext>
                  </a:extLst>
                </a:gridCol>
                <a:gridCol w="444912">
                  <a:extLst>
                    <a:ext uri="{9D8B030D-6E8A-4147-A177-3AD203B41FA5}">
                      <a16:colId xmlns:a16="http://schemas.microsoft.com/office/drawing/2014/main" val="20013"/>
                    </a:ext>
                  </a:extLst>
                </a:gridCol>
                <a:gridCol w="385580">
                  <a:extLst>
                    <a:ext uri="{9D8B030D-6E8A-4147-A177-3AD203B41FA5}">
                      <a16:colId xmlns:a16="http://schemas.microsoft.com/office/drawing/2014/main" val="20014"/>
                    </a:ext>
                  </a:extLst>
                </a:gridCol>
                <a:gridCol w="385580">
                  <a:extLst>
                    <a:ext uri="{9D8B030D-6E8A-4147-A177-3AD203B41FA5}">
                      <a16:colId xmlns:a16="http://schemas.microsoft.com/office/drawing/2014/main" val="20015"/>
                    </a:ext>
                  </a:extLst>
                </a:gridCol>
                <a:gridCol w="385580">
                  <a:extLst>
                    <a:ext uri="{9D8B030D-6E8A-4147-A177-3AD203B41FA5}">
                      <a16:colId xmlns:a16="http://schemas.microsoft.com/office/drawing/2014/main" val="20016"/>
                    </a:ext>
                  </a:extLst>
                </a:gridCol>
                <a:gridCol w="444912">
                  <a:extLst>
                    <a:ext uri="{9D8B030D-6E8A-4147-A177-3AD203B41FA5}">
                      <a16:colId xmlns:a16="http://schemas.microsoft.com/office/drawing/2014/main" val="20017"/>
                    </a:ext>
                  </a:extLst>
                </a:gridCol>
                <a:gridCol w="385580">
                  <a:extLst>
                    <a:ext uri="{9D8B030D-6E8A-4147-A177-3AD203B41FA5}">
                      <a16:colId xmlns:a16="http://schemas.microsoft.com/office/drawing/2014/main" val="20018"/>
                    </a:ext>
                  </a:extLst>
                </a:gridCol>
                <a:gridCol w="444912">
                  <a:extLst>
                    <a:ext uri="{9D8B030D-6E8A-4147-A177-3AD203B41FA5}">
                      <a16:colId xmlns:a16="http://schemas.microsoft.com/office/drawing/2014/main" val="20019"/>
                    </a:ext>
                  </a:extLst>
                </a:gridCol>
                <a:gridCol w="385580">
                  <a:extLst>
                    <a:ext uri="{9D8B030D-6E8A-4147-A177-3AD203B41FA5}">
                      <a16:colId xmlns:a16="http://schemas.microsoft.com/office/drawing/2014/main" val="20020"/>
                    </a:ext>
                  </a:extLst>
                </a:gridCol>
                <a:gridCol w="371695">
                  <a:extLst>
                    <a:ext uri="{9D8B030D-6E8A-4147-A177-3AD203B41FA5}">
                      <a16:colId xmlns:a16="http://schemas.microsoft.com/office/drawing/2014/main" val="20021"/>
                    </a:ext>
                  </a:extLst>
                </a:gridCol>
              </a:tblGrid>
              <a:tr h="498992">
                <a:tc gridSpan="22">
                  <a:txBody>
                    <a:bodyPr/>
                    <a:lstStyle>
                      <a:lvl1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1000"/>
                        </a:lnSpc>
                        <a:spcBef>
                          <a:spcPts val="7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2700" b="0" i="0" u="none" strike="noStrike" cap="none" spc="0" normalizeH="0" baseline="0">
                          <a:ln>
                            <a:noFill/>
                          </a:ln>
                          <a:solidFill>
                            <a:schemeClr val="tx1"/>
                          </a:solidFill>
                          <a:effectLst/>
                          <a:latin typeface="Tahoma" panose="020B0604030504040204" pitchFamily="34" charset="0"/>
                        </a:rPr>
                        <a:t>Schema terapeutico</a:t>
                      </a:r>
                    </a:p>
                  </a:txBody>
                  <a:tcPr marL="87255" marR="87255" marT="43628" marB="43628" horzOverflow="overflow">
                    <a:lnL w="1368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573523">
                <a:tc>
                  <a:txBody>
                    <a:bodyPr/>
                    <a:lstStyle>
                      <a:lvl1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1000"/>
                        </a:lnSpc>
                        <a:spcBef>
                          <a:spcPts val="45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700" b="0" i="0" u="none" strike="noStrike" cap="none" spc="0" normalizeH="0" baseline="0">
                          <a:ln>
                            <a:noFill/>
                          </a:ln>
                          <a:solidFill>
                            <a:schemeClr val="tx1"/>
                          </a:solidFill>
                          <a:effectLst/>
                          <a:latin typeface="Tahoma" panose="020B0604030504040204" pitchFamily="34" charset="0"/>
                        </a:rPr>
                        <a:t>Orario</a:t>
                      </a:r>
                    </a:p>
                    <a:p>
                      <a:pPr marL="0" marR="0" lvl="0" indent="0" algn="l" defTabSz="914400" rtl="0" eaLnBrk="1" fontAlgn="base" latinLnBrk="0" hangingPunct="1">
                        <a:lnSpc>
                          <a:spcPct val="101000"/>
                        </a:lnSpc>
                        <a:spcBef>
                          <a:spcPts val="3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100" b="0" i="0" u="none" strike="noStrike" cap="none" spc="0" normalizeH="0" baseline="0">
                          <a:ln>
                            <a:noFill/>
                          </a:ln>
                          <a:solidFill>
                            <a:schemeClr val="tx1"/>
                          </a:solidFill>
                          <a:effectLst/>
                          <a:latin typeface="Tahoma" panose="020B0604030504040204" pitchFamily="34" charset="0"/>
                        </a:rPr>
                        <a:t>Soluzioni prescritte</a:t>
                      </a:r>
                    </a:p>
                  </a:txBody>
                  <a:tcPr marL="87255" marR="87255" marT="43628" marB="43628"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1000"/>
                        </a:lnSpc>
                        <a:spcBef>
                          <a:spcPts val="225"/>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900" b="0" i="0" u="none" strike="noStrike" cap="none" spc="0" normalizeH="0" baseline="0">
                          <a:ln>
                            <a:noFill/>
                          </a:ln>
                          <a:solidFill>
                            <a:schemeClr val="tx1"/>
                          </a:solidFill>
                          <a:effectLst/>
                          <a:latin typeface="Tahoma" panose="020B0604030504040204" pitchFamily="34" charset="0"/>
                        </a:rPr>
                        <a:t>6</a:t>
                      </a: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1000"/>
                        </a:lnSpc>
                        <a:spcBef>
                          <a:spcPts val="225"/>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900" b="0" i="0" u="none" strike="noStrike" cap="none" spc="0" normalizeH="0" baseline="0">
                          <a:ln>
                            <a:noFill/>
                          </a:ln>
                          <a:solidFill>
                            <a:schemeClr val="tx1"/>
                          </a:solidFill>
                          <a:effectLst/>
                          <a:latin typeface="Tahoma" panose="020B0604030504040204" pitchFamily="34" charset="0"/>
                        </a:rPr>
                        <a:t>7</a:t>
                      </a: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1000"/>
                        </a:lnSpc>
                        <a:spcBef>
                          <a:spcPts val="225"/>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900" b="0" i="0" u="none" strike="noStrike" cap="none" spc="0" normalizeH="0" baseline="0">
                          <a:ln>
                            <a:noFill/>
                          </a:ln>
                          <a:solidFill>
                            <a:schemeClr val="tx1"/>
                          </a:solidFill>
                          <a:effectLst/>
                          <a:latin typeface="Tahoma" panose="020B0604030504040204" pitchFamily="34" charset="0"/>
                        </a:rPr>
                        <a:t>8</a:t>
                      </a: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1000"/>
                        </a:lnSpc>
                        <a:spcBef>
                          <a:spcPts val="225"/>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900" b="0" i="0" u="none" strike="noStrike" cap="none" spc="0" normalizeH="0" baseline="0">
                          <a:ln>
                            <a:noFill/>
                          </a:ln>
                          <a:solidFill>
                            <a:schemeClr val="tx1"/>
                          </a:solidFill>
                          <a:effectLst/>
                          <a:latin typeface="Tahoma" panose="020B0604030504040204" pitchFamily="34" charset="0"/>
                        </a:rPr>
                        <a:t>9</a:t>
                      </a: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c gridSpan="2">
                  <a:txBody>
                    <a:bodyPr/>
                    <a:lstStyle>
                      <a:lvl1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1000"/>
                        </a:lnSpc>
                        <a:spcBef>
                          <a:spcPts val="225"/>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900" b="0" i="0" u="none" strike="noStrike" cap="none" spc="0" normalizeH="0" baseline="0">
                          <a:ln>
                            <a:noFill/>
                          </a:ln>
                          <a:solidFill>
                            <a:schemeClr val="tx1"/>
                          </a:solidFill>
                          <a:effectLst/>
                          <a:latin typeface="Tahoma" panose="020B0604030504040204" pitchFamily="34" charset="0"/>
                        </a:rPr>
                        <a:t>10</a:t>
                      </a: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c gridSpan="2">
                  <a:txBody>
                    <a:bodyPr/>
                    <a:lstStyle>
                      <a:lvl1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1000"/>
                        </a:lnSpc>
                        <a:spcBef>
                          <a:spcPts val="225"/>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900" b="0" i="0" u="none" strike="noStrike" cap="none" spc="0" normalizeH="0" baseline="0">
                          <a:ln>
                            <a:noFill/>
                          </a:ln>
                          <a:solidFill>
                            <a:schemeClr val="tx1"/>
                          </a:solidFill>
                          <a:effectLst/>
                          <a:latin typeface="Tahoma" panose="020B0604030504040204" pitchFamily="34" charset="0"/>
                        </a:rPr>
                        <a:t>11</a:t>
                      </a: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c gridSpan="2">
                  <a:txBody>
                    <a:bodyPr/>
                    <a:lstStyle>
                      <a:lvl1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1000"/>
                        </a:lnSpc>
                        <a:spcBef>
                          <a:spcPts val="225"/>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900" b="0" i="0" u="none" strike="noStrike" cap="none" spc="0" normalizeH="0" baseline="0">
                          <a:ln>
                            <a:noFill/>
                          </a:ln>
                          <a:solidFill>
                            <a:schemeClr val="tx1"/>
                          </a:solidFill>
                          <a:effectLst/>
                          <a:latin typeface="Tahoma" panose="020B0604030504040204" pitchFamily="34" charset="0"/>
                        </a:rPr>
                        <a:t>12</a:t>
                      </a: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c>
                  <a:txBody>
                    <a:bodyPr/>
                    <a:lstStyle>
                      <a:lvl1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1000"/>
                        </a:lnSpc>
                        <a:spcBef>
                          <a:spcPts val="225"/>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900" b="0" i="0" u="none" strike="noStrike" cap="none" spc="0" normalizeH="0" baseline="0">
                          <a:ln>
                            <a:noFill/>
                          </a:ln>
                          <a:solidFill>
                            <a:schemeClr val="tx1"/>
                          </a:solidFill>
                          <a:effectLst/>
                          <a:latin typeface="Tahoma" panose="020B0604030504040204" pitchFamily="34" charset="0"/>
                        </a:rPr>
                        <a:t>13</a:t>
                      </a: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1000"/>
                        </a:lnSpc>
                        <a:spcBef>
                          <a:spcPts val="225"/>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900" b="0" i="0" u="none" strike="noStrike" cap="none" spc="0" normalizeH="0" baseline="0">
                          <a:ln>
                            <a:noFill/>
                          </a:ln>
                          <a:solidFill>
                            <a:schemeClr val="tx1"/>
                          </a:solidFill>
                          <a:effectLst/>
                          <a:latin typeface="Tahoma" panose="020B0604030504040204" pitchFamily="34" charset="0"/>
                        </a:rPr>
                        <a:t>14</a:t>
                      </a: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1000"/>
                        </a:lnSpc>
                        <a:spcBef>
                          <a:spcPts val="225"/>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900" b="0" i="0" u="none" strike="noStrike" cap="none" spc="0" normalizeH="0" baseline="0">
                          <a:ln>
                            <a:noFill/>
                          </a:ln>
                          <a:solidFill>
                            <a:schemeClr val="tx1"/>
                          </a:solidFill>
                          <a:effectLst/>
                          <a:latin typeface="Tahoma" panose="020B0604030504040204" pitchFamily="34" charset="0"/>
                        </a:rPr>
                        <a:t>15</a:t>
                      </a: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1000"/>
                        </a:lnSpc>
                        <a:spcBef>
                          <a:spcPts val="225"/>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900" b="0" i="0" u="none" strike="noStrike" cap="none" spc="0" normalizeH="0" baseline="0">
                          <a:ln>
                            <a:noFill/>
                          </a:ln>
                          <a:solidFill>
                            <a:schemeClr val="tx1"/>
                          </a:solidFill>
                          <a:effectLst/>
                          <a:latin typeface="Tahoma" panose="020B0604030504040204" pitchFamily="34" charset="0"/>
                        </a:rPr>
                        <a:t>16</a:t>
                      </a: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1000"/>
                        </a:lnSpc>
                        <a:spcBef>
                          <a:spcPts val="225"/>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900" b="0" i="0" u="none" strike="noStrike" cap="none" spc="0" normalizeH="0" baseline="0">
                          <a:ln>
                            <a:noFill/>
                          </a:ln>
                          <a:solidFill>
                            <a:schemeClr val="tx1"/>
                          </a:solidFill>
                          <a:effectLst/>
                          <a:latin typeface="Tahoma" panose="020B0604030504040204" pitchFamily="34" charset="0"/>
                        </a:rPr>
                        <a:t>17</a:t>
                      </a: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1000"/>
                        </a:lnSpc>
                        <a:spcBef>
                          <a:spcPts val="225"/>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900" b="0" i="0" u="none" strike="noStrike" cap="none" spc="0" normalizeH="0" baseline="0">
                          <a:ln>
                            <a:noFill/>
                          </a:ln>
                          <a:solidFill>
                            <a:schemeClr val="tx1"/>
                          </a:solidFill>
                          <a:effectLst/>
                          <a:latin typeface="Tahoma" panose="020B0604030504040204" pitchFamily="34" charset="0"/>
                        </a:rPr>
                        <a:t>18</a:t>
                      </a: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1000"/>
                        </a:lnSpc>
                        <a:spcBef>
                          <a:spcPts val="225"/>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900" b="0" i="0" u="none" strike="noStrike" cap="none" spc="0" normalizeH="0" baseline="0">
                          <a:ln>
                            <a:noFill/>
                          </a:ln>
                          <a:solidFill>
                            <a:schemeClr val="tx1"/>
                          </a:solidFill>
                          <a:effectLst/>
                          <a:latin typeface="Tahoma" panose="020B0604030504040204" pitchFamily="34" charset="0"/>
                        </a:rPr>
                        <a:t>19</a:t>
                      </a: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1000"/>
                        </a:lnSpc>
                        <a:spcBef>
                          <a:spcPts val="225"/>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900" b="0" i="0" u="none" strike="noStrike" cap="none" spc="0" normalizeH="0" baseline="0">
                          <a:ln>
                            <a:noFill/>
                          </a:ln>
                          <a:solidFill>
                            <a:schemeClr val="tx1"/>
                          </a:solidFill>
                          <a:effectLst/>
                          <a:latin typeface="Tahoma" panose="020B0604030504040204" pitchFamily="34" charset="0"/>
                        </a:rPr>
                        <a:t>20</a:t>
                      </a: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1000"/>
                        </a:lnSpc>
                        <a:spcBef>
                          <a:spcPts val="225"/>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900" b="0" i="0" u="none" strike="noStrike" cap="none" spc="0" normalizeH="0" baseline="0">
                          <a:ln>
                            <a:noFill/>
                          </a:ln>
                          <a:solidFill>
                            <a:schemeClr val="tx1"/>
                          </a:solidFill>
                          <a:effectLst/>
                          <a:latin typeface="Tahoma" panose="020B0604030504040204" pitchFamily="34" charset="0"/>
                        </a:rPr>
                        <a:t>21</a:t>
                      </a: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1000"/>
                        </a:lnSpc>
                        <a:spcBef>
                          <a:spcPts val="2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800" b="0" i="0" u="none" strike="noStrike" cap="none" spc="0" normalizeH="0" baseline="0">
                          <a:ln>
                            <a:noFill/>
                          </a:ln>
                          <a:solidFill>
                            <a:schemeClr val="tx1"/>
                          </a:solidFill>
                          <a:effectLst/>
                          <a:latin typeface="Tahoma" panose="020B0604030504040204" pitchFamily="34" charset="0"/>
                        </a:rPr>
                        <a:t>22</a:t>
                      </a:r>
                    </a:p>
                  </a:txBody>
                  <a:tcPr marL="87255" marR="87255" marT="43628" marB="43628"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2768">
                <a:tc>
                  <a:txBody>
                    <a:bodyPr/>
                    <a:lstStyle/>
                    <a:p>
                      <a:pPr marL="0" marR="0" lvl="0" indent="0" algn="l" defTabSz="914400" rtl="0" eaLnBrk="1" fontAlgn="base" latinLnBrk="0" hangingPunct="1">
                        <a:lnSpc>
                          <a:spcPct val="101000"/>
                        </a:lnSpc>
                        <a:spcBef>
                          <a:spcPts val="4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it-IT" altLang="it-IT" sz="1500" b="0" i="0" u="none" strike="noStrike" cap="none" spc="0" normalizeH="0" baseline="0" err="1">
                          <a:ln>
                            <a:noFill/>
                          </a:ln>
                          <a:solidFill>
                            <a:schemeClr val="tx1"/>
                          </a:solidFill>
                          <a:effectLst/>
                          <a:latin typeface="Tahoma" panose="020B0604030504040204" pitchFamily="34" charset="0"/>
                        </a:rPr>
                        <a:t>Enoxeparina</a:t>
                      </a:r>
                      <a:r>
                        <a:rPr kumimoji="0" lang="it-IT" altLang="it-IT" sz="1500" b="0" i="0" u="none" strike="noStrike" cap="none" spc="0" normalizeH="0" baseline="0">
                          <a:ln>
                            <a:noFill/>
                          </a:ln>
                          <a:solidFill>
                            <a:schemeClr val="tx1"/>
                          </a:solidFill>
                          <a:effectLst/>
                          <a:latin typeface="Tahoma" panose="020B0604030504040204" pitchFamily="34" charset="0"/>
                        </a:rPr>
                        <a:t> 4000 UI SC ore 18:00</a:t>
                      </a:r>
                    </a:p>
                  </a:txBody>
                  <a:tcPr marL="87255" marR="87255" marT="43628" marB="43628"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900" b="0" i="0" u="none" strike="noStrike" cap="none" spc="0" normalizeH="0" baseline="0">
                        <a:ln>
                          <a:noFill/>
                        </a:ln>
                        <a:solidFill>
                          <a:schemeClr val="bg2"/>
                        </a:solidFill>
                        <a:effectLst/>
                        <a:latin typeface="Tahoma" panose="020B0604030504040204" pitchFamily="34" charset="0"/>
                      </a:endParaRP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900" b="0" i="0" u="none" strike="noStrike" cap="none" spc="0" normalizeH="0" baseline="0">
                        <a:ln>
                          <a:noFill/>
                        </a:ln>
                        <a:solidFill>
                          <a:schemeClr val="tx1"/>
                        </a:solidFill>
                        <a:effectLst/>
                        <a:latin typeface="Tahoma" panose="020B0604030504040204" pitchFamily="34" charset="0"/>
                      </a:endParaRP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900" b="0" i="0" u="none" strike="noStrike" cap="none" spc="0" normalizeH="0" baseline="0">
                        <a:ln>
                          <a:noFill/>
                        </a:ln>
                        <a:solidFill>
                          <a:schemeClr val="tx1"/>
                        </a:solidFill>
                        <a:effectLst/>
                        <a:latin typeface="Tahoma" panose="020B0604030504040204" pitchFamily="34" charset="0"/>
                      </a:endParaRP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914400"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900" b="0" i="0" u="none" strike="noStrike" cap="none" spc="0" normalizeH="0" baseline="0">
                        <a:ln>
                          <a:noFill/>
                        </a:ln>
                        <a:solidFill>
                          <a:schemeClr val="tx1"/>
                        </a:solidFill>
                        <a:effectLst/>
                        <a:latin typeface="Tahoma" panose="020B0604030504040204" pitchFamily="34" charset="0"/>
                      </a:endParaRP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it-IT"/>
                    </a:p>
                  </a:txBody>
                  <a:tcPr/>
                </a:tc>
                <a:tc gridSpan="2">
                  <a:txBody>
                    <a:bodyPr/>
                    <a:lstStyle/>
                    <a:p>
                      <a:pPr marL="0" marR="0" lvl="0" indent="0" algn="l" defTabSz="914400"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900" b="0" i="0" u="none" strike="noStrike" cap="none" spc="0" normalizeH="0" baseline="0">
                        <a:ln>
                          <a:noFill/>
                        </a:ln>
                        <a:solidFill>
                          <a:schemeClr val="tx1"/>
                        </a:solidFill>
                        <a:effectLst/>
                        <a:latin typeface="Tahoma" panose="020B0604030504040204" pitchFamily="34" charset="0"/>
                      </a:endParaRP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it-IT"/>
                    </a:p>
                  </a:txBody>
                  <a:tcPr/>
                </a:tc>
                <a:tc gridSpan="2">
                  <a:txBody>
                    <a:bodyPr/>
                    <a:lstStyle/>
                    <a:p>
                      <a:pPr marL="0" marR="0" lvl="0" indent="0" algn="l" defTabSz="914400"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900" b="0" i="0" u="none" strike="noStrike" cap="none" spc="0" normalizeH="0" baseline="0">
                        <a:ln>
                          <a:noFill/>
                        </a:ln>
                        <a:solidFill>
                          <a:schemeClr val="tx1"/>
                        </a:solidFill>
                        <a:effectLst/>
                        <a:latin typeface="Tahoma" panose="020B0604030504040204" pitchFamily="34" charset="0"/>
                      </a:endParaRP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it-IT"/>
                    </a:p>
                  </a:txBody>
                  <a:tcPr/>
                </a:tc>
                <a:tc gridSpan="2">
                  <a:txBody>
                    <a:bodyPr/>
                    <a:lstStyle/>
                    <a:p>
                      <a:pPr marL="0" marR="0" lvl="0" indent="0" algn="l" defTabSz="914400"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900" b="0" i="0" u="none" strike="noStrike" cap="none" spc="0" normalizeH="0" baseline="0">
                        <a:ln>
                          <a:noFill/>
                        </a:ln>
                        <a:solidFill>
                          <a:schemeClr val="tx1"/>
                        </a:solidFill>
                        <a:effectLst/>
                        <a:latin typeface="Tahoma" panose="020B0604030504040204" pitchFamily="34" charset="0"/>
                      </a:endParaRP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it-IT"/>
                    </a:p>
                  </a:txBody>
                  <a:tcPr/>
                </a:tc>
                <a:tc>
                  <a:txBody>
                    <a:bodyPr/>
                    <a:lstStyle/>
                    <a:p>
                      <a:pPr marL="0" marR="0" lvl="0" indent="0" algn="l" defTabSz="914400"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900" b="0" i="0" u="none" strike="noStrike" cap="none" spc="0" normalizeH="0" baseline="0">
                        <a:ln>
                          <a:noFill/>
                        </a:ln>
                        <a:solidFill>
                          <a:schemeClr val="tx1"/>
                        </a:solidFill>
                        <a:effectLst/>
                        <a:latin typeface="Tahoma" panose="020B0604030504040204" pitchFamily="34" charset="0"/>
                      </a:endParaRP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900" b="0" i="0" u="none" strike="noStrike" cap="none" spc="0" normalizeH="0" baseline="0">
                        <a:ln>
                          <a:noFill/>
                        </a:ln>
                        <a:solidFill>
                          <a:schemeClr val="tx1"/>
                        </a:solidFill>
                        <a:effectLst/>
                        <a:latin typeface="Tahoma" panose="020B0604030504040204" pitchFamily="34" charset="0"/>
                      </a:endParaRP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900" b="0" i="0" u="none" strike="noStrike" cap="none" spc="0" normalizeH="0" baseline="0">
                        <a:ln>
                          <a:noFill/>
                        </a:ln>
                        <a:solidFill>
                          <a:schemeClr val="tx1"/>
                        </a:solidFill>
                        <a:effectLst/>
                        <a:latin typeface="Tahoma" panose="020B0604030504040204" pitchFamily="34" charset="0"/>
                      </a:endParaRP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900" b="0" i="0" u="none" strike="noStrike" cap="none" spc="0" normalizeH="0" baseline="0">
                        <a:ln>
                          <a:noFill/>
                        </a:ln>
                        <a:solidFill>
                          <a:schemeClr val="tx1"/>
                        </a:solidFill>
                        <a:effectLst/>
                        <a:latin typeface="Tahoma" panose="020B0604030504040204" pitchFamily="34" charset="0"/>
                      </a:endParaRP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900" b="0" i="0" u="none" strike="noStrike" cap="none" spc="0" normalizeH="0" baseline="0">
                        <a:ln>
                          <a:noFill/>
                        </a:ln>
                        <a:solidFill>
                          <a:schemeClr val="tx1"/>
                        </a:solidFill>
                        <a:effectLst/>
                        <a:latin typeface="Tahoma" panose="020B0604030504040204" pitchFamily="34" charset="0"/>
                      </a:endParaRP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900" b="0" i="0" u="none" strike="noStrike" kern="1200" cap="none" spc="0" normalizeH="0" baseline="0">
                          <a:ln>
                            <a:noFill/>
                          </a:ln>
                          <a:solidFill>
                            <a:schemeClr val="tx1"/>
                          </a:solidFill>
                          <a:effectLst/>
                          <a:latin typeface="Tahoma" panose="020B0604030504040204" pitchFamily="34" charset="0"/>
                          <a:ea typeface="+mn-ea"/>
                          <a:cs typeface="+mn-cs"/>
                        </a:rPr>
                        <a:t>X</a:t>
                      </a: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900" b="0" i="0" u="none" strike="noStrike" cap="none" spc="0" normalizeH="0" baseline="0">
                        <a:ln>
                          <a:noFill/>
                        </a:ln>
                        <a:solidFill>
                          <a:schemeClr val="tx1"/>
                        </a:solidFill>
                        <a:effectLst/>
                        <a:latin typeface="Tahoma" panose="020B0604030504040204" pitchFamily="34" charset="0"/>
                      </a:endParaRP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900" b="0" i="0" u="none" strike="noStrike" cap="none" spc="0" normalizeH="0" baseline="0">
                        <a:ln>
                          <a:noFill/>
                        </a:ln>
                        <a:solidFill>
                          <a:schemeClr val="tx1"/>
                        </a:solidFill>
                        <a:effectLst/>
                        <a:latin typeface="Tahoma" panose="020B0604030504040204" pitchFamily="34" charset="0"/>
                      </a:endParaRP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900" b="0" i="0" u="none" strike="noStrike" cap="none" spc="0" normalizeH="0" baseline="0">
                        <a:ln>
                          <a:noFill/>
                        </a:ln>
                        <a:solidFill>
                          <a:schemeClr val="tx1"/>
                        </a:solidFill>
                        <a:effectLst/>
                        <a:latin typeface="Tahoma" panose="020B0604030504040204" pitchFamily="34" charset="0"/>
                      </a:endParaRP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1000"/>
                        </a:lnSpc>
                        <a:spcBef>
                          <a:spcPts val="45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700" b="0" i="0" u="none" strike="noStrike" cap="none" spc="0" normalizeH="0" baseline="0">
                        <a:ln>
                          <a:noFill/>
                        </a:ln>
                        <a:solidFill>
                          <a:schemeClr val="tx1"/>
                        </a:solidFill>
                        <a:effectLst/>
                        <a:latin typeface="Tahoma" panose="020B0604030504040204" pitchFamily="34" charset="0"/>
                      </a:endParaRPr>
                    </a:p>
                  </a:txBody>
                  <a:tcPr marL="87255" marR="87255" marT="43628" marB="43628"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795347">
                <a:tc>
                  <a:txBody>
                    <a:bodyPr/>
                    <a:lstStyle>
                      <a:lvl1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1000"/>
                        </a:lnSpc>
                        <a:spcBef>
                          <a:spcPts val="4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500" b="0" i="0" u="none" strike="noStrike" cap="none" spc="0" normalizeH="0" baseline="0" err="1">
                          <a:ln>
                            <a:noFill/>
                          </a:ln>
                          <a:solidFill>
                            <a:schemeClr val="tx1"/>
                          </a:solidFill>
                          <a:effectLst/>
                          <a:latin typeface="Tahoma" panose="020B0604030504040204" pitchFamily="34" charset="0"/>
                        </a:rPr>
                        <a:t>Augmentin</a:t>
                      </a:r>
                      <a:r>
                        <a:rPr kumimoji="0" lang="it-IT" altLang="it-IT" sz="1500" b="0" i="0" u="none" strike="noStrike" cap="none" spc="0" normalizeH="0" baseline="0">
                          <a:ln>
                            <a:noFill/>
                          </a:ln>
                          <a:solidFill>
                            <a:schemeClr val="tx1"/>
                          </a:solidFill>
                          <a:effectLst/>
                          <a:latin typeface="Tahoma" panose="020B0604030504040204" pitchFamily="34" charset="0"/>
                        </a:rPr>
                        <a:t> 1g CP ore 08:00, 14:00, 20:00</a:t>
                      </a:r>
                    </a:p>
                  </a:txBody>
                  <a:tcPr marL="87255" marR="87255" marT="43628" marB="43628"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900" b="0" i="0" u="none" strike="noStrike" cap="none" spc="0" normalizeH="0" baseline="0">
                        <a:ln>
                          <a:noFill/>
                        </a:ln>
                        <a:solidFill>
                          <a:schemeClr val="bg2"/>
                        </a:solidFill>
                        <a:effectLst/>
                        <a:latin typeface="Tahoma" panose="020B0604030504040204" pitchFamily="34" charset="0"/>
                      </a:endParaRP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900" b="0" i="0" u="none" strike="noStrike" cap="none" spc="0" normalizeH="0" baseline="0">
                        <a:ln>
                          <a:noFill/>
                        </a:ln>
                        <a:solidFill>
                          <a:schemeClr val="tx1"/>
                        </a:solidFill>
                        <a:effectLst/>
                        <a:latin typeface="Tahoma" panose="020B0604030504040204" pitchFamily="34" charset="0"/>
                      </a:endParaRP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900" b="0" i="0" u="none" strike="noStrike" cap="none" spc="0" normalizeH="0" baseline="0">
                          <a:ln>
                            <a:noFill/>
                          </a:ln>
                          <a:solidFill>
                            <a:schemeClr val="tx1"/>
                          </a:solidFill>
                          <a:effectLst/>
                          <a:latin typeface="Tahoma" panose="020B0604030504040204" pitchFamily="34" charset="0"/>
                        </a:rPr>
                        <a:t>X</a:t>
                      </a: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lvl1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900" b="0" i="0" u="none" strike="noStrike" cap="none" spc="0" normalizeH="0" baseline="0">
                        <a:ln>
                          <a:noFill/>
                        </a:ln>
                        <a:solidFill>
                          <a:schemeClr val="tx1"/>
                        </a:solidFill>
                        <a:effectLst/>
                        <a:latin typeface="Tahoma" panose="020B0604030504040204" pitchFamily="34" charset="0"/>
                      </a:endParaRP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it-IT"/>
                    </a:p>
                  </a:txBody>
                  <a:tcPr/>
                </a:tc>
                <a:tc gridSpan="2">
                  <a:txBody>
                    <a:bodyPr/>
                    <a:lstStyle>
                      <a:lvl1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900" b="0" i="0" u="none" strike="noStrike" cap="none" spc="0" normalizeH="0" baseline="0">
                        <a:ln>
                          <a:noFill/>
                        </a:ln>
                        <a:solidFill>
                          <a:schemeClr val="tx1"/>
                        </a:solidFill>
                        <a:effectLst/>
                        <a:latin typeface="Tahoma" panose="020B0604030504040204" pitchFamily="34" charset="0"/>
                      </a:endParaRP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it-IT"/>
                    </a:p>
                  </a:txBody>
                  <a:tcPr/>
                </a:tc>
                <a:tc gridSpan="2">
                  <a:txBody>
                    <a:bodyPr/>
                    <a:lstStyle>
                      <a:lvl1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900" b="0" i="0" u="none" strike="noStrike" cap="none" spc="0" normalizeH="0" baseline="0">
                        <a:ln>
                          <a:noFill/>
                        </a:ln>
                        <a:solidFill>
                          <a:schemeClr val="tx1"/>
                        </a:solidFill>
                        <a:effectLst/>
                        <a:latin typeface="Tahoma" panose="020B0604030504040204" pitchFamily="34" charset="0"/>
                      </a:endParaRP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it-IT"/>
                    </a:p>
                  </a:txBody>
                  <a:tcPr/>
                </a:tc>
                <a:tc gridSpan="2">
                  <a:txBody>
                    <a:bodyPr/>
                    <a:lstStyle>
                      <a:lvl1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900" b="0" i="0" u="none" strike="noStrike" cap="none" spc="0" normalizeH="0" baseline="0">
                        <a:ln>
                          <a:noFill/>
                        </a:ln>
                        <a:solidFill>
                          <a:schemeClr val="tx1"/>
                        </a:solidFill>
                        <a:effectLst/>
                        <a:latin typeface="Tahoma" panose="020B0604030504040204" pitchFamily="34" charset="0"/>
                      </a:endParaRP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it-IT"/>
                    </a:p>
                  </a:txBody>
                  <a:tcPr/>
                </a:tc>
                <a:tc>
                  <a:txBody>
                    <a:bodyPr/>
                    <a:lstStyle>
                      <a:lvl1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900" b="0" i="0" u="none" strike="noStrike" cap="none" spc="0" normalizeH="0" baseline="0">
                        <a:ln>
                          <a:noFill/>
                        </a:ln>
                        <a:solidFill>
                          <a:schemeClr val="tx1"/>
                        </a:solidFill>
                        <a:effectLst/>
                        <a:latin typeface="Tahoma" panose="020B0604030504040204" pitchFamily="34" charset="0"/>
                      </a:endParaRP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900" b="0" i="0" u="none" strike="noStrike" cap="none" spc="0" normalizeH="0" baseline="0">
                          <a:ln>
                            <a:noFill/>
                          </a:ln>
                          <a:solidFill>
                            <a:schemeClr val="tx1"/>
                          </a:solidFill>
                          <a:effectLst/>
                          <a:latin typeface="Tahoma" panose="020B0604030504040204" pitchFamily="34" charset="0"/>
                        </a:rPr>
                        <a:t>X</a:t>
                      </a: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900" b="0" i="0" u="none" strike="noStrike" cap="none" spc="0" normalizeH="0" baseline="0">
                        <a:ln>
                          <a:noFill/>
                        </a:ln>
                        <a:solidFill>
                          <a:schemeClr val="tx1"/>
                        </a:solidFill>
                        <a:effectLst/>
                        <a:latin typeface="Tahoma" panose="020B0604030504040204" pitchFamily="34" charset="0"/>
                      </a:endParaRP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900" b="0" i="0" u="none" strike="noStrike" cap="none" spc="0" normalizeH="0" baseline="0">
                        <a:ln>
                          <a:noFill/>
                        </a:ln>
                        <a:solidFill>
                          <a:schemeClr val="tx1"/>
                        </a:solidFill>
                        <a:effectLst/>
                        <a:latin typeface="Tahoma" panose="020B0604030504040204" pitchFamily="34" charset="0"/>
                      </a:endParaRP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900" b="0" i="0" u="none" strike="noStrike" cap="none" spc="0" normalizeH="0" baseline="0">
                        <a:ln>
                          <a:noFill/>
                        </a:ln>
                        <a:solidFill>
                          <a:schemeClr val="tx1"/>
                        </a:solidFill>
                        <a:effectLst/>
                        <a:latin typeface="Tahoma" panose="020B0604030504040204" pitchFamily="34" charset="0"/>
                      </a:endParaRP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900" b="0" i="0" u="none" strike="noStrike" cap="none" spc="0" normalizeH="0" baseline="0">
                        <a:ln>
                          <a:noFill/>
                        </a:ln>
                        <a:solidFill>
                          <a:schemeClr val="tx1"/>
                        </a:solidFill>
                        <a:effectLst/>
                        <a:latin typeface="Tahoma" panose="020B0604030504040204" pitchFamily="34" charset="0"/>
                      </a:endParaRP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900" b="0" i="0" u="none" strike="noStrike" cap="none" spc="0" normalizeH="0" baseline="0">
                        <a:ln>
                          <a:noFill/>
                        </a:ln>
                        <a:solidFill>
                          <a:schemeClr val="tx1"/>
                        </a:solidFill>
                        <a:effectLst/>
                        <a:latin typeface="Tahoma" panose="020B0604030504040204" pitchFamily="34" charset="0"/>
                      </a:endParaRP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900" b="0" i="0" u="none" strike="noStrike" cap="none" spc="0" normalizeH="0" baseline="0">
                          <a:ln>
                            <a:noFill/>
                          </a:ln>
                          <a:solidFill>
                            <a:schemeClr val="tx1"/>
                          </a:solidFill>
                          <a:effectLst/>
                          <a:latin typeface="Tahoma" panose="020B0604030504040204" pitchFamily="34" charset="0"/>
                        </a:rPr>
                        <a:t>X</a:t>
                      </a: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900" b="0" i="0" u="none" strike="noStrike" cap="none" spc="0" normalizeH="0" baseline="0">
                        <a:ln>
                          <a:noFill/>
                        </a:ln>
                        <a:solidFill>
                          <a:schemeClr val="tx1"/>
                        </a:solidFill>
                        <a:effectLst/>
                        <a:latin typeface="Tahoma" panose="020B0604030504040204" pitchFamily="34" charset="0"/>
                      </a:endParaRP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1000"/>
                        </a:lnSpc>
                        <a:spcBef>
                          <a:spcPts val="45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700" b="0" i="0" u="none" strike="noStrike" cap="none" spc="0" normalizeH="0" baseline="0">
                        <a:ln>
                          <a:noFill/>
                        </a:ln>
                        <a:solidFill>
                          <a:schemeClr val="tx1"/>
                        </a:solidFill>
                        <a:effectLst/>
                        <a:latin typeface="Tahoma" panose="020B0604030504040204" pitchFamily="34" charset="0"/>
                      </a:endParaRPr>
                    </a:p>
                  </a:txBody>
                  <a:tcPr marL="87255" marR="87255" marT="43628" marB="43628"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027927">
                <a:tc>
                  <a:txBody>
                    <a:bodyPr/>
                    <a:lstStyle>
                      <a:lvl1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1000"/>
                        </a:lnSpc>
                        <a:spcBef>
                          <a:spcPts val="4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500" b="0" i="0" u="none" strike="noStrike" cap="none" spc="0" normalizeH="0" baseline="0" err="1">
                          <a:ln>
                            <a:noFill/>
                          </a:ln>
                          <a:solidFill>
                            <a:schemeClr val="tx1"/>
                          </a:solidFill>
                          <a:effectLst/>
                          <a:latin typeface="Tahoma" panose="020B0604030504040204" pitchFamily="34" charset="0"/>
                        </a:rPr>
                        <a:t>Gluc</a:t>
                      </a:r>
                      <a:r>
                        <a:rPr kumimoji="0" lang="it-IT" altLang="it-IT" sz="1500" b="0" i="0" u="none" strike="noStrike" cap="none" spc="0" normalizeH="0" baseline="0">
                          <a:ln>
                            <a:noFill/>
                          </a:ln>
                          <a:solidFill>
                            <a:schemeClr val="tx1"/>
                          </a:solidFill>
                          <a:effectLst/>
                          <a:latin typeface="Tahoma" panose="020B0604030504040204" pitchFamily="34" charset="0"/>
                        </a:rPr>
                        <a:t>. 5% 500 ml + </a:t>
                      </a:r>
                      <a:r>
                        <a:rPr kumimoji="0" lang="it-IT" altLang="it-IT" sz="1500" b="0" i="0" u="none" strike="noStrike" cap="none" spc="0" normalizeH="0" baseline="0" err="1">
                          <a:ln>
                            <a:noFill/>
                          </a:ln>
                          <a:solidFill>
                            <a:schemeClr val="tx1"/>
                          </a:solidFill>
                          <a:effectLst/>
                          <a:latin typeface="Tahoma" panose="020B0604030504040204" pitchFamily="34" charset="0"/>
                        </a:rPr>
                        <a:t>NaCl</a:t>
                      </a:r>
                      <a:r>
                        <a:rPr kumimoji="0" lang="it-IT" altLang="it-IT" sz="1500" b="0" i="0" u="none" strike="noStrike" cap="none" spc="0" normalizeH="0" baseline="0">
                          <a:ln>
                            <a:noFill/>
                          </a:ln>
                          <a:solidFill>
                            <a:schemeClr val="tx1"/>
                          </a:solidFill>
                          <a:effectLst/>
                          <a:latin typeface="Tahoma" panose="020B0604030504040204" pitchFamily="34" charset="0"/>
                        </a:rPr>
                        <a:t> 20 </a:t>
                      </a:r>
                      <a:r>
                        <a:rPr kumimoji="0" lang="it-IT" altLang="it-IT" sz="1500" b="0" i="0" u="none" strike="noStrike" cap="none" spc="0" normalizeH="0" baseline="0" err="1">
                          <a:ln>
                            <a:noFill/>
                          </a:ln>
                          <a:solidFill>
                            <a:schemeClr val="tx1"/>
                          </a:solidFill>
                          <a:effectLst/>
                          <a:latin typeface="Tahoma" panose="020B0604030504040204" pitchFamily="34" charset="0"/>
                        </a:rPr>
                        <a:t>mEq</a:t>
                      </a:r>
                      <a:r>
                        <a:rPr kumimoji="0" lang="it-IT" altLang="it-IT" sz="1500" b="0" i="0" u="none" strike="noStrike" cap="none" spc="0" normalizeH="0" baseline="0">
                          <a:ln>
                            <a:noFill/>
                          </a:ln>
                          <a:solidFill>
                            <a:schemeClr val="tx1"/>
                          </a:solidFill>
                          <a:effectLst/>
                          <a:latin typeface="Tahoma" panose="020B0604030504040204" pitchFamily="34" charset="0"/>
                        </a:rPr>
                        <a:t> +</a:t>
                      </a:r>
                      <a:r>
                        <a:rPr kumimoji="0" lang="it-IT" altLang="it-IT" sz="1500" b="0" i="0" u="none" strike="noStrike" cap="none" spc="0" normalizeH="0" baseline="0" err="1">
                          <a:ln>
                            <a:noFill/>
                          </a:ln>
                          <a:solidFill>
                            <a:schemeClr val="tx1"/>
                          </a:solidFill>
                          <a:effectLst/>
                          <a:latin typeface="Tahoma" panose="020B0604030504040204" pitchFamily="34" charset="0"/>
                        </a:rPr>
                        <a:t>KCl</a:t>
                      </a:r>
                      <a:r>
                        <a:rPr kumimoji="0" lang="it-IT" altLang="it-IT" sz="1500" b="0" i="0" u="none" strike="noStrike" cap="none" spc="0" normalizeH="0" baseline="0">
                          <a:ln>
                            <a:noFill/>
                          </a:ln>
                          <a:solidFill>
                            <a:schemeClr val="tx1"/>
                          </a:solidFill>
                          <a:effectLst/>
                          <a:latin typeface="Tahoma" panose="020B0604030504040204" pitchFamily="34" charset="0"/>
                        </a:rPr>
                        <a:t> 30 </a:t>
                      </a:r>
                      <a:r>
                        <a:rPr kumimoji="0" lang="it-IT" altLang="it-IT" sz="1500" b="0" i="0" u="none" strike="noStrike" cap="none" spc="0" normalizeH="0" baseline="0" err="1">
                          <a:ln>
                            <a:noFill/>
                          </a:ln>
                          <a:solidFill>
                            <a:schemeClr val="tx1"/>
                          </a:solidFill>
                          <a:effectLst/>
                          <a:latin typeface="Tahoma" panose="020B0604030504040204" pitchFamily="34" charset="0"/>
                        </a:rPr>
                        <a:t>mEq</a:t>
                      </a:r>
                      <a:r>
                        <a:rPr kumimoji="0" lang="it-IT" altLang="it-IT" sz="1500" b="0" i="0" u="none" strike="noStrike" cap="none" spc="0" normalizeH="0" baseline="0">
                          <a:ln>
                            <a:noFill/>
                          </a:ln>
                          <a:solidFill>
                            <a:schemeClr val="tx1"/>
                          </a:solidFill>
                          <a:effectLst/>
                          <a:latin typeface="Tahoma" panose="020B0604030504040204" pitchFamily="34" charset="0"/>
                        </a:rPr>
                        <a:t> EV ore 7:00 in 6 ore</a:t>
                      </a:r>
                    </a:p>
                  </a:txBody>
                  <a:tcPr marL="87255" marR="87255" marT="43628" marB="43628"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900" b="0" i="0" u="none" strike="noStrike" cap="none" spc="0" normalizeH="0" baseline="0">
                        <a:ln>
                          <a:noFill/>
                        </a:ln>
                        <a:solidFill>
                          <a:schemeClr val="bg2"/>
                        </a:solidFill>
                        <a:effectLst/>
                        <a:latin typeface="Tahoma" panose="020B0604030504040204" pitchFamily="34" charset="0"/>
                      </a:endParaRP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tc gridSpan="11">
                  <a:txBody>
                    <a:bodyPr/>
                    <a:lstStyle>
                      <a:lvl1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900" b="0" i="0" u="none" strike="noStrike" cap="none" spc="0" normalizeH="0" baseline="0">
                          <a:ln>
                            <a:noFill/>
                          </a:ln>
                          <a:solidFill>
                            <a:schemeClr val="tx1"/>
                          </a:solidFill>
                          <a:effectLst/>
                          <a:latin typeface="Tahoma" panose="020B0604030504040204" pitchFamily="34" charset="0"/>
                        </a:rPr>
                        <a:t>X---------------------------X</a:t>
                      </a: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lvl1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900" b="0" i="0" u="none" strike="noStrike" cap="none" spc="0" normalizeH="0" baseline="0">
                        <a:ln>
                          <a:noFill/>
                        </a:ln>
                        <a:solidFill>
                          <a:schemeClr val="tx1"/>
                        </a:solidFill>
                        <a:effectLst/>
                        <a:latin typeface="Tahoma" panose="020B0604030504040204" pitchFamily="34" charset="0"/>
                      </a:endParaRP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900" b="0" i="0" u="none" strike="noStrike" cap="none" spc="0" normalizeH="0" baseline="0">
                        <a:ln>
                          <a:noFill/>
                        </a:ln>
                        <a:solidFill>
                          <a:schemeClr val="tx1"/>
                        </a:solidFill>
                        <a:effectLst/>
                        <a:latin typeface="Tahoma" panose="020B0604030504040204" pitchFamily="34" charset="0"/>
                      </a:endParaRP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900" b="0" i="0" u="none" strike="noStrike" cap="none" spc="0" normalizeH="0" baseline="0">
                        <a:ln>
                          <a:noFill/>
                        </a:ln>
                        <a:solidFill>
                          <a:schemeClr val="tx1"/>
                        </a:solidFill>
                        <a:effectLst/>
                        <a:latin typeface="Tahoma" panose="020B0604030504040204" pitchFamily="34" charset="0"/>
                      </a:endParaRP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900" b="0" i="0" u="none" strike="noStrike" cap="none" spc="0" normalizeH="0" baseline="0">
                        <a:ln>
                          <a:noFill/>
                        </a:ln>
                        <a:solidFill>
                          <a:schemeClr val="tx1"/>
                        </a:solidFill>
                        <a:effectLst/>
                        <a:latin typeface="Tahoma" panose="020B0604030504040204" pitchFamily="34" charset="0"/>
                      </a:endParaRP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900" b="0" i="0" u="none" strike="noStrike" cap="none" spc="0" normalizeH="0" baseline="0">
                        <a:ln>
                          <a:noFill/>
                        </a:ln>
                        <a:solidFill>
                          <a:schemeClr val="tx1"/>
                        </a:solidFill>
                        <a:effectLst/>
                        <a:latin typeface="Tahoma" panose="020B0604030504040204" pitchFamily="34" charset="0"/>
                      </a:endParaRP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900" b="0" i="0" u="none" strike="noStrike" cap="none" spc="0" normalizeH="0" baseline="0">
                        <a:ln>
                          <a:noFill/>
                        </a:ln>
                        <a:solidFill>
                          <a:schemeClr val="tx1"/>
                        </a:solidFill>
                        <a:effectLst/>
                        <a:latin typeface="Tahoma" panose="020B0604030504040204" pitchFamily="34" charset="0"/>
                      </a:endParaRP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900" b="0" i="0" u="none" strike="noStrike" cap="none" spc="0" normalizeH="0" baseline="0">
                        <a:ln>
                          <a:noFill/>
                        </a:ln>
                        <a:solidFill>
                          <a:schemeClr val="tx1"/>
                        </a:solidFill>
                        <a:effectLst/>
                        <a:latin typeface="Tahoma" panose="020B0604030504040204" pitchFamily="34" charset="0"/>
                      </a:endParaRP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900" b="0" i="0" u="none" strike="noStrike" cap="none" spc="0" normalizeH="0" baseline="0">
                        <a:ln>
                          <a:noFill/>
                        </a:ln>
                        <a:solidFill>
                          <a:schemeClr val="tx1"/>
                        </a:solidFill>
                        <a:effectLst/>
                        <a:latin typeface="Tahoma" panose="020B0604030504040204" pitchFamily="34" charset="0"/>
                      </a:endParaRP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1000"/>
                        </a:lnSpc>
                        <a:spcBef>
                          <a:spcPts val="7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2700" b="0" i="0" u="none" strike="noStrike" cap="none" spc="0" normalizeH="0" baseline="0">
                        <a:ln>
                          <a:noFill/>
                        </a:ln>
                        <a:solidFill>
                          <a:schemeClr val="tx1"/>
                        </a:solidFill>
                        <a:effectLst/>
                        <a:latin typeface="Tahoma" panose="020B0604030504040204" pitchFamily="34" charset="0"/>
                      </a:endParaRPr>
                    </a:p>
                  </a:txBody>
                  <a:tcPr marL="87255" marR="87255" marT="43628" marB="43628"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795347">
                <a:tc>
                  <a:txBody>
                    <a:bodyPr/>
                    <a:lstStyle>
                      <a:lvl1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1000"/>
                        </a:lnSpc>
                        <a:spcBef>
                          <a:spcPts val="4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500" b="0" i="0" u="none" strike="noStrike" cap="none" spc="0" normalizeH="0" baseline="0" err="1">
                          <a:ln>
                            <a:noFill/>
                          </a:ln>
                          <a:solidFill>
                            <a:schemeClr val="tx1"/>
                          </a:solidFill>
                          <a:effectLst/>
                          <a:latin typeface="Tahoma" panose="020B0604030504040204" pitchFamily="34" charset="0"/>
                        </a:rPr>
                        <a:t>Lipofundin</a:t>
                      </a:r>
                      <a:r>
                        <a:rPr kumimoji="0" lang="it-IT" altLang="it-IT" sz="1500" b="0" i="0" u="none" strike="noStrike" cap="none" spc="0" normalizeH="0" baseline="0">
                          <a:ln>
                            <a:noFill/>
                          </a:ln>
                          <a:solidFill>
                            <a:schemeClr val="tx1"/>
                          </a:solidFill>
                          <a:effectLst/>
                          <a:latin typeface="Tahoma" panose="020B0604030504040204" pitchFamily="34" charset="0"/>
                        </a:rPr>
                        <a:t> 10% 250 ml EV ore 15:00 in 5 ore</a:t>
                      </a:r>
                    </a:p>
                  </a:txBody>
                  <a:tcPr marL="87255" marR="87255" marT="43628" marB="43628"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900" b="0" i="0" u="none" strike="noStrike" cap="none" spc="0" normalizeH="0" baseline="0">
                        <a:ln>
                          <a:noFill/>
                        </a:ln>
                        <a:solidFill>
                          <a:schemeClr val="bg2"/>
                        </a:solidFill>
                        <a:effectLst/>
                        <a:latin typeface="Tahoma" panose="020B0604030504040204" pitchFamily="34" charset="0"/>
                      </a:endParaRP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900" b="0" i="0" u="none" strike="noStrike" cap="none" spc="0" normalizeH="0" baseline="0">
                        <a:ln>
                          <a:noFill/>
                        </a:ln>
                        <a:solidFill>
                          <a:schemeClr val="tx1"/>
                        </a:solidFill>
                        <a:effectLst/>
                        <a:latin typeface="Tahoma" panose="020B0604030504040204" pitchFamily="34" charset="0"/>
                      </a:endParaRP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lvl1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900" b="0" i="0" u="none" strike="noStrike" cap="none" spc="0" normalizeH="0" baseline="0">
                        <a:ln>
                          <a:noFill/>
                        </a:ln>
                        <a:solidFill>
                          <a:schemeClr val="tx1"/>
                        </a:solidFill>
                        <a:effectLst/>
                        <a:latin typeface="Tahoma" panose="020B0604030504040204" pitchFamily="34" charset="0"/>
                      </a:endParaRP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it-IT"/>
                    </a:p>
                  </a:txBody>
                  <a:tcPr/>
                </a:tc>
                <a:tc gridSpan="2">
                  <a:txBody>
                    <a:bodyPr/>
                    <a:lstStyle>
                      <a:lvl1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900" b="0" i="0" u="none" strike="noStrike" cap="none" spc="0" normalizeH="0" baseline="0">
                        <a:ln>
                          <a:noFill/>
                        </a:ln>
                        <a:solidFill>
                          <a:schemeClr val="tx1"/>
                        </a:solidFill>
                        <a:effectLst/>
                        <a:latin typeface="Tahoma" panose="020B0604030504040204" pitchFamily="34" charset="0"/>
                      </a:endParaRP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it-IT"/>
                    </a:p>
                  </a:txBody>
                  <a:tcPr/>
                </a:tc>
                <a:tc gridSpan="2">
                  <a:txBody>
                    <a:bodyPr/>
                    <a:lstStyle>
                      <a:lvl1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900" b="0" i="0" u="none" strike="noStrike" cap="none" spc="0" normalizeH="0" baseline="0">
                        <a:ln>
                          <a:noFill/>
                        </a:ln>
                        <a:solidFill>
                          <a:schemeClr val="tx1"/>
                        </a:solidFill>
                        <a:effectLst/>
                        <a:latin typeface="Tahoma" panose="020B0604030504040204" pitchFamily="34" charset="0"/>
                      </a:endParaRP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it-IT"/>
                    </a:p>
                  </a:txBody>
                  <a:tcPr/>
                </a:tc>
                <a:tc gridSpan="2">
                  <a:txBody>
                    <a:bodyPr/>
                    <a:lstStyle>
                      <a:lvl1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900" b="0" i="0" u="none" strike="noStrike" cap="none" spc="0" normalizeH="0" baseline="0">
                        <a:ln>
                          <a:noFill/>
                        </a:ln>
                        <a:solidFill>
                          <a:schemeClr val="tx1"/>
                        </a:solidFill>
                        <a:effectLst/>
                        <a:latin typeface="Tahoma" panose="020B0604030504040204" pitchFamily="34" charset="0"/>
                      </a:endParaRP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it-IT"/>
                    </a:p>
                  </a:txBody>
                  <a:tcPr/>
                </a:tc>
                <a:tc>
                  <a:txBody>
                    <a:bodyPr/>
                    <a:lstStyle>
                      <a:lvl1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900" b="0" i="0" u="none" strike="noStrike" cap="none" spc="0" normalizeH="0" baseline="0">
                        <a:ln>
                          <a:noFill/>
                        </a:ln>
                        <a:solidFill>
                          <a:schemeClr val="tx1"/>
                        </a:solidFill>
                        <a:effectLst/>
                        <a:latin typeface="Tahoma" panose="020B0604030504040204" pitchFamily="34" charset="0"/>
                      </a:endParaRP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900" b="0" i="0" u="none" strike="noStrike" cap="none" spc="0" normalizeH="0" baseline="0">
                        <a:ln>
                          <a:noFill/>
                        </a:ln>
                        <a:solidFill>
                          <a:schemeClr val="tx1"/>
                        </a:solidFill>
                        <a:effectLst/>
                        <a:latin typeface="Tahoma" panose="020B0604030504040204" pitchFamily="34" charset="0"/>
                      </a:endParaRP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900" b="0" i="0" u="none" strike="noStrike" cap="none" spc="0" normalizeH="0" baseline="0">
                        <a:ln>
                          <a:noFill/>
                        </a:ln>
                        <a:solidFill>
                          <a:schemeClr val="tx1"/>
                        </a:solidFill>
                        <a:effectLst/>
                        <a:latin typeface="Tahoma" panose="020B0604030504040204" pitchFamily="34" charset="0"/>
                      </a:endParaRP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tc gridSpan="6">
                  <a:txBody>
                    <a:bodyPr/>
                    <a:lstStyle>
                      <a:lvl1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900" b="0" i="0" u="none" strike="noStrike" cap="none" spc="0" normalizeH="0" baseline="0">
                          <a:ln>
                            <a:noFill/>
                          </a:ln>
                          <a:solidFill>
                            <a:schemeClr val="tx1"/>
                          </a:solidFill>
                          <a:effectLst/>
                          <a:latin typeface="Tahoma" panose="020B0604030504040204" pitchFamily="34" charset="0"/>
                        </a:rPr>
                        <a:t>X------------------------X</a:t>
                      </a: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lvl1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900" b="0" i="0" u="none" strike="noStrike" cap="none" spc="0" normalizeH="0" baseline="0">
                        <a:ln>
                          <a:noFill/>
                        </a:ln>
                        <a:solidFill>
                          <a:schemeClr val="tx1"/>
                        </a:solidFill>
                        <a:effectLst/>
                        <a:latin typeface="Tahoma" panose="020B0604030504040204" pitchFamily="34" charset="0"/>
                      </a:endParaRPr>
                    </a:p>
                  </a:txBody>
                  <a:tcPr marL="87255" marR="87255" marT="43628" marB="43628"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SzPct val="12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buFont typeface="Tahoma" panose="020B060403050404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1000"/>
                        </a:lnSpc>
                        <a:spcBef>
                          <a:spcPts val="7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2700" b="0" i="0" u="none" strike="noStrike" cap="none" spc="0" normalizeH="0" baseline="0">
                        <a:ln>
                          <a:noFill/>
                        </a:ln>
                        <a:solidFill>
                          <a:schemeClr val="tx1"/>
                        </a:solidFill>
                        <a:effectLst/>
                        <a:latin typeface="Tahoma" panose="020B0604030504040204" pitchFamily="34" charset="0"/>
                      </a:endParaRPr>
                    </a:p>
                  </a:txBody>
                  <a:tcPr marL="87255" marR="87255" marT="43628" marB="43628"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F476F1DE-9BFA-4790-BBD3-1CF26BB185DF}"/>
              </a:ext>
            </a:extLst>
          </p:cNvPr>
          <p:cNvPicPr>
            <a:picLocks noChangeAspect="1"/>
          </p:cNvPicPr>
          <p:nvPr/>
        </p:nvPicPr>
        <p:blipFill>
          <a:blip r:embed="rId2"/>
          <a:stretch>
            <a:fillRect/>
          </a:stretch>
        </p:blipFill>
        <p:spPr>
          <a:xfrm>
            <a:off x="10410094" y="1322673"/>
            <a:ext cx="3807796" cy="2517807"/>
          </a:xfrm>
          <a:prstGeom prst="rect">
            <a:avLst/>
          </a:prstGeom>
          <a:ln>
            <a:noFill/>
          </a:ln>
          <a:effectLst>
            <a:softEdge rad="112500"/>
          </a:effectLst>
        </p:spPr>
      </p:pic>
      <p:sp>
        <p:nvSpPr>
          <p:cNvPr id="2" name="Titolo 1">
            <a:extLst>
              <a:ext uri="{FF2B5EF4-FFF2-40B4-BE49-F238E27FC236}">
                <a16:creationId xmlns:a16="http://schemas.microsoft.com/office/drawing/2014/main" id="{1EB1395A-1D79-4667-895F-A2E8DEDF3A92}"/>
              </a:ext>
            </a:extLst>
          </p:cNvPr>
          <p:cNvSpPr>
            <a:spLocks noGrp="1"/>
          </p:cNvSpPr>
          <p:nvPr>
            <p:ph type="title"/>
          </p:nvPr>
        </p:nvSpPr>
        <p:spPr/>
        <p:txBody>
          <a:bodyPr/>
          <a:lstStyle/>
          <a:p>
            <a:pPr algn="ctr"/>
            <a:r>
              <a:rPr lang="it-IT">
                <a:solidFill>
                  <a:srgbClr val="FF0000"/>
                </a:solidFill>
                <a:effectLst/>
              </a:rPr>
              <a:t>Richiami di matematica</a:t>
            </a:r>
          </a:p>
        </p:txBody>
      </p:sp>
      <p:sp>
        <p:nvSpPr>
          <p:cNvPr id="3" name="Segnaposto contenuto 2">
            <a:extLst>
              <a:ext uri="{FF2B5EF4-FFF2-40B4-BE49-F238E27FC236}">
                <a16:creationId xmlns:a16="http://schemas.microsoft.com/office/drawing/2014/main" id="{A2464835-D4B1-4097-B903-8DEAAD254034}"/>
              </a:ext>
            </a:extLst>
          </p:cNvPr>
          <p:cNvSpPr>
            <a:spLocks noGrp="1"/>
          </p:cNvSpPr>
          <p:nvPr>
            <p:ph idx="1"/>
          </p:nvPr>
        </p:nvSpPr>
        <p:spPr/>
        <p:txBody>
          <a:bodyPr/>
          <a:lstStyle/>
          <a:p>
            <a:r>
              <a:rPr lang="it-IT"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Rapporto:</a:t>
            </a:r>
          </a:p>
          <a:p>
            <a:pPr marL="0" indent="0">
              <a:buNone/>
            </a:pPr>
            <a:r>
              <a:rPr lang="it-IT"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-divisione (il rapporto fra 9 e 5 è 9:5), </a:t>
            </a:r>
          </a:p>
          <a:p>
            <a:pPr marL="0" indent="0">
              <a:buNone/>
            </a:pPr>
            <a:r>
              <a:rPr lang="it-IT"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-frazione (il rapporto fra 12 e 3 è 12/3), </a:t>
            </a:r>
          </a:p>
          <a:p>
            <a:pPr marL="0" indent="0">
              <a:buNone/>
            </a:pPr>
            <a:r>
              <a:rPr lang="it-IT"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-numero decimale(il rapporto fra 7 e 2 è 7:2 cioè 3,5)</a:t>
            </a:r>
          </a:p>
          <a:p>
            <a:r>
              <a:rPr lang="it-IT"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Frazione (indica il rapporto fra due numeri: è il modo per esprimere una quantità basata sulla divisione di 1 oggetto in un certo numero di parti della stessa dimensione) Per es. 4/10 </a:t>
            </a:r>
          </a:p>
          <a:p>
            <a:endParaRPr lang="it-IT"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it-IT"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Percentuale (è un altro modo per esprimere rapporti e frazioni) Per es. 26% =26:100= 26/100 =0,26 </a:t>
            </a:r>
          </a:p>
          <a:p>
            <a:r>
              <a:rPr lang="it-IT"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Proporzione ( slide successiva )</a:t>
            </a:r>
          </a:p>
          <a:p>
            <a:endParaRPr lang="it-IT"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it-IT"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it-IT" sz="20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NB: </a:t>
            </a:r>
          </a:p>
          <a:p>
            <a:pPr marL="0" indent="0">
              <a:buNone/>
            </a:pPr>
            <a:r>
              <a:rPr lang="it-IT"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0,25 +0,25 +0,25+0,25 =1 compressa</a:t>
            </a:r>
          </a:p>
          <a:p>
            <a:pPr marL="0" indent="0">
              <a:buNone/>
            </a:pPr>
            <a:endParaRPr lang="it-IT" sz="2000" dirty="0">
              <a:solidFill>
                <a:srgbClr val="000000"/>
              </a:solidFill>
              <a:effectLst/>
            </a:endParaRPr>
          </a:p>
        </p:txBody>
      </p:sp>
      <p:pic>
        <p:nvPicPr>
          <p:cNvPr id="4" name="Immagine 3">
            <a:extLst>
              <a:ext uri="{FF2B5EF4-FFF2-40B4-BE49-F238E27FC236}">
                <a16:creationId xmlns:a16="http://schemas.microsoft.com/office/drawing/2014/main" id="{2E431BD9-545A-41C1-9585-434B6B1916E7}"/>
              </a:ext>
            </a:extLst>
          </p:cNvPr>
          <p:cNvPicPr>
            <a:picLocks noChangeAspect="1"/>
          </p:cNvPicPr>
          <p:nvPr/>
        </p:nvPicPr>
        <p:blipFill>
          <a:blip r:embed="rId3"/>
          <a:stretch>
            <a:fillRect/>
          </a:stretch>
        </p:blipFill>
        <p:spPr>
          <a:xfrm>
            <a:off x="9782271" y="4114800"/>
            <a:ext cx="3124636" cy="581106"/>
          </a:xfrm>
          <a:prstGeom prst="rect">
            <a:avLst/>
          </a:prstGeom>
        </p:spPr>
      </p:pic>
      <p:graphicFrame>
        <p:nvGraphicFramePr>
          <p:cNvPr id="6" name="Diagramma 5">
            <a:extLst>
              <a:ext uri="{FF2B5EF4-FFF2-40B4-BE49-F238E27FC236}">
                <a16:creationId xmlns:a16="http://schemas.microsoft.com/office/drawing/2014/main" id="{BDC6378B-A174-4A65-8E99-7AE5B9EEC545}"/>
              </a:ext>
            </a:extLst>
          </p:cNvPr>
          <p:cNvGraphicFramePr/>
          <p:nvPr>
            <p:extLst>
              <p:ext uri="{D42A27DB-BD31-4B8C-83A1-F6EECF244321}">
                <p14:modId xmlns:p14="http://schemas.microsoft.com/office/powerpoint/2010/main" val="4249974763"/>
              </p:ext>
            </p:extLst>
          </p:nvPr>
        </p:nvGraphicFramePr>
        <p:xfrm>
          <a:off x="4863402" y="5818611"/>
          <a:ext cx="4434671" cy="20604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58561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
            <a:extLst>
              <a:ext uri="{FF2B5EF4-FFF2-40B4-BE49-F238E27FC236}">
                <a16:creationId xmlns:a16="http://schemas.microsoft.com/office/drawing/2014/main" id="{DAD21C10-5193-48A8-B82C-0EC67E711DD7}"/>
              </a:ext>
            </a:extLst>
          </p:cNvPr>
          <p:cNvSpPr txBox="1">
            <a:spLocks noChangeArrowheads="1"/>
          </p:cNvSpPr>
          <p:nvPr/>
        </p:nvSpPr>
        <p:spPr bwMode="auto">
          <a:xfrm>
            <a:off x="1851660" y="226696"/>
            <a:ext cx="10839408" cy="16878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9pPr>
          </a:lstStyle>
          <a:p>
            <a:pPr algn="ctr" defTabSz="539116" fontAlgn="base">
              <a:spcBef>
                <a:spcPct val="0"/>
              </a:spcBef>
              <a:spcAft>
                <a:spcPct val="0"/>
              </a:spcAft>
              <a:buSzPct val="100000"/>
              <a:tabLst>
                <a:tab pos="0" algn="l"/>
                <a:tab pos="1097280" algn="l"/>
                <a:tab pos="2194560" algn="l"/>
                <a:tab pos="3291840" algn="l"/>
                <a:tab pos="4389120" algn="l"/>
                <a:tab pos="5486400" algn="l"/>
                <a:tab pos="6583680" algn="l"/>
                <a:tab pos="7680960" algn="l"/>
                <a:tab pos="8778240" algn="l"/>
                <a:tab pos="9875520" algn="l"/>
                <a:tab pos="10972800" algn="l"/>
                <a:tab pos="12070080" algn="l"/>
              </a:tabLst>
            </a:pPr>
            <a:r>
              <a:rPr lang="it-IT" altLang="it-IT" sz="6600" u="sng" dirty="0">
                <a:solidFill>
                  <a:srgbClr val="FF3300"/>
                </a:solidFill>
              </a:rPr>
              <a:t>Le proporzioni</a:t>
            </a:r>
          </a:p>
          <a:p>
            <a:pPr defTabSz="539116" fontAlgn="base">
              <a:spcBef>
                <a:spcPct val="0"/>
              </a:spcBef>
              <a:spcAft>
                <a:spcPct val="0"/>
              </a:spcAft>
              <a:buSzPct val="100000"/>
              <a:tabLst>
                <a:tab pos="0" algn="l"/>
                <a:tab pos="1097280" algn="l"/>
                <a:tab pos="2194560" algn="l"/>
                <a:tab pos="3291840" algn="l"/>
                <a:tab pos="4389120" algn="l"/>
                <a:tab pos="5486400" algn="l"/>
                <a:tab pos="6583680" algn="l"/>
                <a:tab pos="7680960" algn="l"/>
                <a:tab pos="8778240" algn="l"/>
                <a:tab pos="9875520" algn="l"/>
                <a:tab pos="10972800" algn="l"/>
                <a:tab pos="12070080" algn="l"/>
              </a:tabLst>
            </a:pPr>
            <a:endParaRPr lang="it-IT" altLang="it-IT" sz="2400" dirty="0">
              <a:solidFill>
                <a:srgbClr val="000000"/>
              </a:solidFill>
            </a:endParaRPr>
          </a:p>
          <a:p>
            <a:pPr defTabSz="539116" fontAlgn="base">
              <a:spcBef>
                <a:spcPct val="0"/>
              </a:spcBef>
              <a:spcAft>
                <a:spcPct val="0"/>
              </a:spcAft>
              <a:buSzPct val="100000"/>
              <a:tabLst>
                <a:tab pos="0" algn="l"/>
                <a:tab pos="1097280" algn="l"/>
                <a:tab pos="2194560" algn="l"/>
                <a:tab pos="3291840" algn="l"/>
                <a:tab pos="4389120" algn="l"/>
                <a:tab pos="5486400" algn="l"/>
                <a:tab pos="6583680" algn="l"/>
                <a:tab pos="7680960" algn="l"/>
                <a:tab pos="8778240" algn="l"/>
                <a:tab pos="9875520" algn="l"/>
                <a:tab pos="10972800" algn="l"/>
                <a:tab pos="12070080" algn="l"/>
              </a:tabLst>
            </a:pPr>
            <a:r>
              <a:rPr lang="it-IT" altLang="it-IT" sz="2400" dirty="0">
                <a:solidFill>
                  <a:srgbClr val="000000"/>
                </a:solidFill>
                <a:latin typeface="Calibri" panose="020F0502020204030204" pitchFamily="34" charset="0"/>
                <a:ea typeface="Calibri" panose="020F0502020204030204" pitchFamily="34" charset="0"/>
                <a:cs typeface="Calibri" panose="020F0502020204030204" pitchFamily="34" charset="0"/>
              </a:rPr>
              <a:t>Una proporzione indica l’uguaglianza fra 2 rapporti o frazioni</a:t>
            </a:r>
          </a:p>
        </p:txBody>
      </p:sp>
      <p:sp>
        <p:nvSpPr>
          <p:cNvPr id="34819" name="Text Box 2">
            <a:extLst>
              <a:ext uri="{FF2B5EF4-FFF2-40B4-BE49-F238E27FC236}">
                <a16:creationId xmlns:a16="http://schemas.microsoft.com/office/drawing/2014/main" id="{995D111B-0F8A-44CD-96C4-6135BCB71B00}"/>
              </a:ext>
            </a:extLst>
          </p:cNvPr>
          <p:cNvSpPr txBox="1">
            <a:spLocks noChangeArrowheads="1"/>
          </p:cNvSpPr>
          <p:nvPr/>
        </p:nvSpPr>
        <p:spPr bwMode="auto">
          <a:xfrm>
            <a:off x="1851660" y="2099356"/>
            <a:ext cx="10669906" cy="5817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Tahoma" panose="020B0604030504040204" pitchFamily="34" charset="0"/>
                <a:ea typeface="Arial Unicode MS" pitchFamily="34" charset="-128"/>
              </a:defRPr>
            </a:lvl1pPr>
            <a:lvl2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Tahoma" panose="020B0604030504040204" pitchFamily="34" charset="0"/>
                <a:ea typeface="Arial Unicode MS" pitchFamily="34" charset="-128"/>
              </a:defRPr>
            </a:lvl2pPr>
            <a:lvl3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Tahoma" panose="020B0604030504040204" pitchFamily="34" charset="0"/>
                <a:ea typeface="Arial Unicode MS" pitchFamily="34" charset="-128"/>
              </a:defRPr>
            </a:lvl3pPr>
            <a:lvl4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Tahoma" panose="020B0604030504040204" pitchFamily="34" charset="0"/>
                <a:ea typeface="Arial Unicode MS" pitchFamily="34" charset="-128"/>
              </a:defRPr>
            </a:lvl4pPr>
            <a:lvl5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Tahoma" panose="020B0604030504040204" pitchFamily="34" charset="0"/>
                <a:ea typeface="Arial Unicode MS" pitchFamily="34" charset="-128"/>
              </a:defRPr>
            </a:lvl5pPr>
            <a:lvl6pPr marL="2514600" indent="-228600" defTabSz="449263" eaLnBrk="0" fontAlgn="base" hangingPunct="0">
              <a:spcBef>
                <a:spcPct val="0"/>
              </a:spcBef>
              <a:spcAft>
                <a:spcPct val="0"/>
              </a:spcAft>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Tahoma" panose="020B0604030504040204" pitchFamily="34" charset="0"/>
                <a:ea typeface="Arial Unicode MS" pitchFamily="34" charset="-128"/>
              </a:defRPr>
            </a:lvl6pPr>
            <a:lvl7pPr marL="2971800" indent="-228600" defTabSz="449263" eaLnBrk="0" fontAlgn="base" hangingPunct="0">
              <a:spcBef>
                <a:spcPct val="0"/>
              </a:spcBef>
              <a:spcAft>
                <a:spcPct val="0"/>
              </a:spcAft>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Tahoma" panose="020B0604030504040204" pitchFamily="34" charset="0"/>
                <a:ea typeface="Arial Unicode MS" pitchFamily="34" charset="-128"/>
              </a:defRPr>
            </a:lvl7pPr>
            <a:lvl8pPr marL="3429000" indent="-228600" defTabSz="449263" eaLnBrk="0" fontAlgn="base" hangingPunct="0">
              <a:spcBef>
                <a:spcPct val="0"/>
              </a:spcBef>
              <a:spcAft>
                <a:spcPct val="0"/>
              </a:spcAft>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Tahoma" panose="020B0604030504040204" pitchFamily="34" charset="0"/>
                <a:ea typeface="Arial Unicode MS" pitchFamily="34" charset="-128"/>
              </a:defRPr>
            </a:lvl8pPr>
            <a:lvl9pPr marL="3886200" indent="-228600" defTabSz="449263" eaLnBrk="0" fontAlgn="base" hangingPunct="0">
              <a:spcBef>
                <a:spcPct val="0"/>
              </a:spcBef>
              <a:spcAft>
                <a:spcPct val="0"/>
              </a:spcAft>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Tahoma" panose="020B0604030504040204" pitchFamily="34" charset="0"/>
                <a:ea typeface="Arial Unicode MS" pitchFamily="34" charset="-128"/>
              </a:defRPr>
            </a:lvl9pPr>
          </a:lstStyle>
          <a:p>
            <a:pPr defTabSz="539116" fontAlgn="base">
              <a:lnSpc>
                <a:spcPct val="90000"/>
              </a:lnSpc>
              <a:spcBef>
                <a:spcPts val="840"/>
              </a:spcBef>
              <a:spcAft>
                <a:spcPct val="0"/>
              </a:spcAft>
              <a:buSzPct val="60000"/>
              <a:tabLst>
                <a:tab pos="683896" algn="l"/>
                <a:tab pos="1781176" algn="l"/>
                <a:tab pos="2878456" algn="l"/>
                <a:tab pos="3975736" algn="l"/>
                <a:tab pos="5073016" algn="l"/>
                <a:tab pos="6170296" algn="l"/>
                <a:tab pos="7267576" algn="l"/>
                <a:tab pos="8364856" algn="l"/>
                <a:tab pos="9462136" algn="l"/>
                <a:tab pos="10559416" algn="l"/>
                <a:tab pos="11656696" algn="l"/>
              </a:tabLst>
            </a:pPr>
            <a:endParaRPr lang="it-IT" altLang="it-IT" sz="3360" dirty="0">
              <a:solidFill>
                <a:srgbClr val="000000"/>
              </a:solidFill>
            </a:endParaRPr>
          </a:p>
          <a:p>
            <a:pPr defTabSz="539116" fontAlgn="base">
              <a:lnSpc>
                <a:spcPct val="90000"/>
              </a:lnSpc>
              <a:spcBef>
                <a:spcPts val="840"/>
              </a:spcBef>
              <a:spcAft>
                <a:spcPct val="0"/>
              </a:spcAft>
              <a:buClr>
                <a:srgbClr val="3333CC"/>
              </a:buClr>
              <a:buSzPct val="60000"/>
              <a:tabLst>
                <a:tab pos="683896" algn="l"/>
                <a:tab pos="1781176" algn="l"/>
                <a:tab pos="2878456" algn="l"/>
                <a:tab pos="3975736" algn="l"/>
                <a:tab pos="5073016" algn="l"/>
                <a:tab pos="6170296" algn="l"/>
                <a:tab pos="7267576" algn="l"/>
                <a:tab pos="8364856" algn="l"/>
                <a:tab pos="9462136" algn="l"/>
                <a:tab pos="10559416" algn="l"/>
                <a:tab pos="11656696" algn="l"/>
              </a:tabLst>
            </a:pPr>
            <a:r>
              <a:rPr lang="it-IT" altLang="it-IT" sz="3360" dirty="0">
                <a:solidFill>
                  <a:srgbClr val="000000"/>
                </a:solidFill>
              </a:rPr>
              <a:t>  3:9 = 6:18      </a:t>
            </a:r>
            <a:endParaRPr lang="it-IT" altLang="it-IT" sz="3360" u="sng" dirty="0">
              <a:solidFill>
                <a:srgbClr val="000000"/>
              </a:solidFill>
            </a:endParaRPr>
          </a:p>
          <a:p>
            <a:pPr defTabSz="539116" fontAlgn="base">
              <a:lnSpc>
                <a:spcPct val="50000"/>
              </a:lnSpc>
              <a:spcBef>
                <a:spcPts val="840"/>
              </a:spcBef>
              <a:spcAft>
                <a:spcPct val="0"/>
              </a:spcAft>
              <a:buSzPct val="60000"/>
              <a:tabLst>
                <a:tab pos="683896" algn="l"/>
                <a:tab pos="1781176" algn="l"/>
                <a:tab pos="2878456" algn="l"/>
                <a:tab pos="3975736" algn="l"/>
                <a:tab pos="5073016" algn="l"/>
                <a:tab pos="6170296" algn="l"/>
                <a:tab pos="7267576" algn="l"/>
                <a:tab pos="8364856" algn="l"/>
                <a:tab pos="9462136" algn="l"/>
                <a:tab pos="10559416" algn="l"/>
                <a:tab pos="11656696" algn="l"/>
              </a:tabLst>
            </a:pPr>
            <a:r>
              <a:rPr lang="it-IT" altLang="it-IT" sz="3360" dirty="0">
                <a:solidFill>
                  <a:srgbClr val="000000"/>
                </a:solidFill>
              </a:rPr>
              <a:t>                      </a:t>
            </a:r>
          </a:p>
          <a:p>
            <a:pPr defTabSz="539116" fontAlgn="base">
              <a:lnSpc>
                <a:spcPct val="90000"/>
              </a:lnSpc>
              <a:spcBef>
                <a:spcPts val="630"/>
              </a:spcBef>
              <a:spcAft>
                <a:spcPct val="0"/>
              </a:spcAft>
              <a:buSzPct val="60000"/>
              <a:tabLst>
                <a:tab pos="683896" algn="l"/>
                <a:tab pos="1781176" algn="l"/>
                <a:tab pos="2878456" algn="l"/>
                <a:tab pos="3975736" algn="l"/>
                <a:tab pos="5073016" algn="l"/>
                <a:tab pos="6170296" algn="l"/>
                <a:tab pos="7267576" algn="l"/>
                <a:tab pos="8364856" algn="l"/>
                <a:tab pos="9462136" algn="l"/>
                <a:tab pos="10559416" algn="l"/>
                <a:tab pos="11656696" algn="l"/>
              </a:tabLst>
            </a:pPr>
            <a:endParaRPr lang="it-IT" altLang="it-IT" sz="2520" b="1" dirty="0">
              <a:solidFill>
                <a:srgbClr val="000000"/>
              </a:solidFill>
            </a:endParaRPr>
          </a:p>
          <a:p>
            <a:pPr defTabSz="539116" fontAlgn="base">
              <a:lnSpc>
                <a:spcPct val="90000"/>
              </a:lnSpc>
              <a:spcBef>
                <a:spcPts val="630"/>
              </a:spcBef>
              <a:spcAft>
                <a:spcPct val="0"/>
              </a:spcAft>
              <a:buSzPct val="60000"/>
              <a:tabLst>
                <a:tab pos="683896" algn="l"/>
                <a:tab pos="1781176" algn="l"/>
                <a:tab pos="2878456" algn="l"/>
                <a:tab pos="3975736" algn="l"/>
                <a:tab pos="5073016" algn="l"/>
                <a:tab pos="6170296" algn="l"/>
                <a:tab pos="7267576" algn="l"/>
                <a:tab pos="8364856" algn="l"/>
                <a:tab pos="9462136" algn="l"/>
                <a:tab pos="10559416" algn="l"/>
                <a:tab pos="11656696" algn="l"/>
              </a:tabLst>
            </a:pPr>
            <a:r>
              <a:rPr lang="it-IT" altLang="it-IT" sz="2520" b="1" dirty="0">
                <a:solidFill>
                  <a:srgbClr val="000000"/>
                </a:solidFill>
                <a:latin typeface="Calibri" panose="020F0502020204030204" pitchFamily="34" charset="0"/>
                <a:ea typeface="Calibri" panose="020F0502020204030204" pitchFamily="34" charset="0"/>
                <a:cs typeface="Calibri" panose="020F0502020204030204" pitchFamily="34" charset="0"/>
              </a:rPr>
              <a:t>Quando uno dei termini </a:t>
            </a:r>
            <a:r>
              <a:rPr lang="it-IT" altLang="it-IT" sz="2520" dirty="0">
                <a:solidFill>
                  <a:srgbClr val="000000"/>
                </a:solidFill>
                <a:latin typeface="Calibri" panose="020F0502020204030204" pitchFamily="34" charset="0"/>
                <a:ea typeface="Calibri" panose="020F0502020204030204" pitchFamily="34" charset="0"/>
                <a:cs typeface="Calibri" panose="020F0502020204030204" pitchFamily="34" charset="0"/>
              </a:rPr>
              <a:t>della proporzione </a:t>
            </a:r>
            <a:r>
              <a:rPr lang="it-IT" altLang="it-IT" sz="2520" b="1" dirty="0">
                <a:solidFill>
                  <a:srgbClr val="000000"/>
                </a:solidFill>
                <a:latin typeface="Calibri" panose="020F0502020204030204" pitchFamily="34" charset="0"/>
                <a:ea typeface="Calibri" panose="020F0502020204030204" pitchFamily="34" charset="0"/>
                <a:cs typeface="Calibri" panose="020F0502020204030204" pitchFamily="34" charset="0"/>
              </a:rPr>
              <a:t>non è noto (</a:t>
            </a:r>
            <a:r>
              <a:rPr lang="it-IT" altLang="it-IT" sz="2520" dirty="0">
                <a:solidFill>
                  <a:srgbClr val="000000"/>
                </a:solidFill>
                <a:latin typeface="Calibri" panose="020F0502020204030204" pitchFamily="34" charset="0"/>
                <a:ea typeface="Calibri" panose="020F0502020204030204" pitchFamily="34" charset="0"/>
                <a:cs typeface="Calibri" panose="020F0502020204030204" pitchFamily="34" charset="0"/>
              </a:rPr>
              <a:t>indicato con una </a:t>
            </a:r>
            <a:r>
              <a:rPr lang="it-IT" altLang="it-IT" sz="2520" b="1" dirty="0">
                <a:solidFill>
                  <a:srgbClr val="000000"/>
                </a:solidFill>
                <a:latin typeface="Calibri" panose="020F0502020204030204" pitchFamily="34" charset="0"/>
                <a:ea typeface="Calibri" panose="020F0502020204030204" pitchFamily="34" charset="0"/>
                <a:cs typeface="Calibri" panose="020F0502020204030204" pitchFamily="34" charset="0"/>
              </a:rPr>
              <a:t>x), </a:t>
            </a:r>
            <a:r>
              <a:rPr lang="it-IT" altLang="it-IT" sz="2520" dirty="0">
                <a:solidFill>
                  <a:srgbClr val="000000"/>
                </a:solidFill>
                <a:latin typeface="Calibri" panose="020F0502020204030204" pitchFamily="34" charset="0"/>
                <a:ea typeface="Calibri" panose="020F0502020204030204" pitchFamily="34" charset="0"/>
                <a:cs typeface="Calibri" panose="020F0502020204030204" pitchFamily="34" charset="0"/>
              </a:rPr>
              <a:t>si applica la </a:t>
            </a:r>
            <a:r>
              <a:rPr lang="it-IT" altLang="it-IT" sz="2520" b="1" dirty="0">
                <a:solidFill>
                  <a:srgbClr val="000000"/>
                </a:solidFill>
                <a:latin typeface="Calibri" panose="020F0502020204030204" pitchFamily="34" charset="0"/>
                <a:ea typeface="Calibri" panose="020F0502020204030204" pitchFamily="34" charset="0"/>
                <a:cs typeface="Calibri" panose="020F0502020204030204" pitchFamily="34" charset="0"/>
              </a:rPr>
              <a:t>proprietà fondamentale delle proporzioni. </a:t>
            </a:r>
          </a:p>
          <a:p>
            <a:pPr defTabSz="539116" fontAlgn="base">
              <a:lnSpc>
                <a:spcPct val="90000"/>
              </a:lnSpc>
              <a:spcBef>
                <a:spcPts val="630"/>
              </a:spcBef>
              <a:spcAft>
                <a:spcPct val="0"/>
              </a:spcAft>
              <a:buSzPct val="60000"/>
              <a:tabLst>
                <a:tab pos="683896" algn="l"/>
                <a:tab pos="1781176" algn="l"/>
                <a:tab pos="2878456" algn="l"/>
                <a:tab pos="3975736" algn="l"/>
                <a:tab pos="5073016" algn="l"/>
                <a:tab pos="6170296" algn="l"/>
                <a:tab pos="7267576" algn="l"/>
                <a:tab pos="8364856" algn="l"/>
                <a:tab pos="9462136" algn="l"/>
                <a:tab pos="10559416" algn="l"/>
                <a:tab pos="11656696" algn="l"/>
              </a:tabLst>
            </a:pPr>
            <a:r>
              <a:rPr lang="it-IT" altLang="it-IT" sz="2520" b="1" dirty="0">
                <a:solidFill>
                  <a:srgbClr val="000000"/>
                </a:solidFill>
                <a:latin typeface="Calibri" panose="020F0502020204030204" pitchFamily="34" charset="0"/>
                <a:ea typeface="Calibri" panose="020F0502020204030204" pitchFamily="34" charset="0"/>
                <a:cs typeface="Calibri" panose="020F0502020204030204" pitchFamily="34" charset="0"/>
              </a:rPr>
              <a:t>È importante </a:t>
            </a:r>
            <a:r>
              <a:rPr lang="it-IT" altLang="it-IT" sz="2520" dirty="0">
                <a:solidFill>
                  <a:srgbClr val="000000"/>
                </a:solidFill>
                <a:latin typeface="Calibri" panose="020F0502020204030204" pitchFamily="34" charset="0"/>
                <a:ea typeface="Calibri" panose="020F0502020204030204" pitchFamily="34" charset="0"/>
                <a:cs typeface="Calibri" panose="020F0502020204030204" pitchFamily="34" charset="0"/>
              </a:rPr>
              <a:t>che, nell’effettuare la proporzione, venga </a:t>
            </a:r>
            <a:r>
              <a:rPr lang="it-IT" altLang="it-IT" sz="2520" b="1" dirty="0">
                <a:solidFill>
                  <a:srgbClr val="000000"/>
                </a:solidFill>
                <a:latin typeface="Calibri" panose="020F0502020204030204" pitchFamily="34" charset="0"/>
                <a:ea typeface="Calibri" panose="020F0502020204030204" pitchFamily="34" charset="0"/>
                <a:cs typeface="Calibri" panose="020F0502020204030204" pitchFamily="34" charset="0"/>
              </a:rPr>
              <a:t>prima effettuata una </a:t>
            </a:r>
            <a:r>
              <a:rPr lang="it-IT" altLang="it-IT" sz="2520" b="1" i="1" dirty="0">
                <a:solidFill>
                  <a:srgbClr val="000000"/>
                </a:solidFill>
                <a:latin typeface="Calibri" panose="020F0502020204030204" pitchFamily="34" charset="0"/>
                <a:ea typeface="Calibri" panose="020F0502020204030204" pitchFamily="34" charset="0"/>
                <a:cs typeface="Calibri" panose="020F0502020204030204" pitchFamily="34" charset="0"/>
              </a:rPr>
              <a:t>conversione delle varie unità di misura,</a:t>
            </a:r>
            <a:r>
              <a:rPr lang="it-IT" altLang="it-IT" sz="252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it-IT" altLang="it-IT" sz="2520" dirty="0">
                <a:solidFill>
                  <a:srgbClr val="000000"/>
                </a:solidFill>
                <a:latin typeface="Calibri" panose="020F0502020204030204" pitchFamily="34" charset="0"/>
                <a:ea typeface="Calibri" panose="020F0502020204030204" pitchFamily="34" charset="0"/>
                <a:cs typeface="Calibri" panose="020F0502020204030204" pitchFamily="34" charset="0"/>
              </a:rPr>
              <a:t>per avere una unità di misura uguale tra il primo estremo ed il secondo medio (es. mg) e tra il primo medio ed il secondo estremo (es. ml) </a:t>
            </a:r>
          </a:p>
          <a:p>
            <a:pPr defTabSz="539116" fontAlgn="base">
              <a:lnSpc>
                <a:spcPct val="90000"/>
              </a:lnSpc>
              <a:spcBef>
                <a:spcPts val="630"/>
              </a:spcBef>
              <a:spcAft>
                <a:spcPct val="0"/>
              </a:spcAft>
              <a:buSzPct val="60000"/>
              <a:tabLst>
                <a:tab pos="683896" algn="l"/>
                <a:tab pos="1781176" algn="l"/>
                <a:tab pos="2878456" algn="l"/>
                <a:tab pos="3975736" algn="l"/>
                <a:tab pos="5073016" algn="l"/>
                <a:tab pos="6170296" algn="l"/>
                <a:tab pos="7267576" algn="l"/>
                <a:tab pos="8364856" algn="l"/>
                <a:tab pos="9462136" algn="l"/>
                <a:tab pos="10559416" algn="l"/>
                <a:tab pos="11656696" algn="l"/>
              </a:tabLst>
            </a:pPr>
            <a:r>
              <a:rPr lang="it-IT" altLang="it-IT" sz="2520" dirty="0">
                <a:solidFill>
                  <a:srgbClr val="000000"/>
                </a:solidFill>
                <a:latin typeface="Calibri" panose="020F0502020204030204" pitchFamily="34" charset="0"/>
                <a:ea typeface="Calibri" panose="020F0502020204030204" pitchFamily="34" charset="0"/>
                <a:cs typeface="Calibri" panose="020F0502020204030204" pitchFamily="34" charset="0"/>
              </a:rPr>
              <a:t>         </a:t>
            </a:r>
          </a:p>
          <a:p>
            <a:pPr defTabSz="539116" fontAlgn="base">
              <a:lnSpc>
                <a:spcPct val="90000"/>
              </a:lnSpc>
              <a:spcBef>
                <a:spcPts val="630"/>
              </a:spcBef>
              <a:spcAft>
                <a:spcPct val="0"/>
              </a:spcAft>
              <a:buSzPct val="60000"/>
              <a:tabLst>
                <a:tab pos="683896" algn="l"/>
                <a:tab pos="1781176" algn="l"/>
                <a:tab pos="2878456" algn="l"/>
                <a:tab pos="3975736" algn="l"/>
                <a:tab pos="5073016" algn="l"/>
                <a:tab pos="6170296" algn="l"/>
                <a:tab pos="7267576" algn="l"/>
                <a:tab pos="8364856" algn="l"/>
                <a:tab pos="9462136" algn="l"/>
                <a:tab pos="10559416" algn="l"/>
                <a:tab pos="11656696" algn="l"/>
              </a:tabLst>
            </a:pPr>
            <a:r>
              <a:rPr lang="it-IT" altLang="it-IT" sz="2520" b="1" dirty="0">
                <a:solidFill>
                  <a:srgbClr val="000000"/>
                </a:solidFill>
                <a:latin typeface="Calibri" panose="020F0502020204030204" pitchFamily="34" charset="0"/>
                <a:ea typeface="Calibri" panose="020F0502020204030204" pitchFamily="34" charset="0"/>
                <a:cs typeface="Calibri" panose="020F0502020204030204" pitchFamily="34" charset="0"/>
              </a:rPr>
              <a:t>ES: 20</a:t>
            </a:r>
            <a:r>
              <a:rPr lang="it-IT" altLang="it-IT" sz="2520" b="1" i="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it-IT" altLang="it-IT" sz="2520" b="1" i="1" dirty="0">
                <a:solidFill>
                  <a:srgbClr val="00E4A8"/>
                </a:solidFill>
                <a:latin typeface="Calibri" panose="020F0502020204030204" pitchFamily="34" charset="0"/>
                <a:ea typeface="Calibri" panose="020F0502020204030204" pitchFamily="34" charset="0"/>
                <a:cs typeface="Calibri" panose="020F0502020204030204" pitchFamily="34" charset="0"/>
              </a:rPr>
              <a:t>mg </a:t>
            </a:r>
            <a:r>
              <a:rPr lang="it-IT" altLang="it-IT" sz="2520" b="1" i="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it-IT" altLang="it-IT" sz="2520" b="1" dirty="0">
                <a:solidFill>
                  <a:srgbClr val="000000"/>
                </a:solidFill>
                <a:latin typeface="Calibri" panose="020F0502020204030204" pitchFamily="34" charset="0"/>
                <a:ea typeface="Calibri" panose="020F0502020204030204" pitchFamily="34" charset="0"/>
                <a:cs typeface="Calibri" panose="020F0502020204030204" pitchFamily="34" charset="0"/>
              </a:rPr>
              <a:t>:1</a:t>
            </a:r>
            <a:r>
              <a:rPr lang="it-IT" altLang="it-IT" sz="2520" b="1" i="1" dirty="0">
                <a:solidFill>
                  <a:srgbClr val="00E4A8"/>
                </a:solidFill>
                <a:latin typeface="Calibri" panose="020F0502020204030204" pitchFamily="34" charset="0"/>
                <a:ea typeface="Calibri" panose="020F0502020204030204" pitchFamily="34" charset="0"/>
                <a:cs typeface="Calibri" panose="020F0502020204030204" pitchFamily="34" charset="0"/>
              </a:rPr>
              <a:t> </a:t>
            </a:r>
            <a:r>
              <a:rPr lang="it-IT" altLang="it-IT" sz="2520" b="1" i="1" dirty="0">
                <a:solidFill>
                  <a:srgbClr val="FF3300"/>
                </a:solidFill>
                <a:latin typeface="Calibri" panose="020F0502020204030204" pitchFamily="34" charset="0"/>
                <a:ea typeface="Calibri" panose="020F0502020204030204" pitchFamily="34" charset="0"/>
                <a:cs typeface="Calibri" panose="020F0502020204030204" pitchFamily="34" charset="0"/>
              </a:rPr>
              <a:t>ml </a:t>
            </a:r>
            <a:r>
              <a:rPr lang="it-IT" altLang="it-IT" sz="2520" b="1" dirty="0">
                <a:solidFill>
                  <a:srgbClr val="000000"/>
                </a:solidFill>
                <a:latin typeface="Calibri" panose="020F0502020204030204" pitchFamily="34" charset="0"/>
                <a:ea typeface="Calibri" panose="020F0502020204030204" pitchFamily="34" charset="0"/>
                <a:cs typeface="Calibri" panose="020F0502020204030204" pitchFamily="34" charset="0"/>
              </a:rPr>
              <a:t>= 40 </a:t>
            </a:r>
            <a:r>
              <a:rPr lang="it-IT" altLang="it-IT" sz="2520" b="1" i="1" dirty="0">
                <a:solidFill>
                  <a:srgbClr val="00E4A8"/>
                </a:solidFill>
                <a:latin typeface="Calibri" panose="020F0502020204030204" pitchFamily="34" charset="0"/>
                <a:ea typeface="Calibri" panose="020F0502020204030204" pitchFamily="34" charset="0"/>
                <a:cs typeface="Calibri" panose="020F0502020204030204" pitchFamily="34" charset="0"/>
              </a:rPr>
              <a:t>mg </a:t>
            </a:r>
            <a:r>
              <a:rPr lang="it-IT" altLang="it-IT" sz="2520" b="1" dirty="0">
                <a:solidFill>
                  <a:srgbClr val="000000"/>
                </a:solidFill>
                <a:latin typeface="Calibri" panose="020F0502020204030204" pitchFamily="34" charset="0"/>
                <a:ea typeface="Calibri" panose="020F0502020204030204" pitchFamily="34" charset="0"/>
                <a:cs typeface="Calibri" panose="020F0502020204030204" pitchFamily="34" charset="0"/>
              </a:rPr>
              <a:t>:x </a:t>
            </a:r>
            <a:r>
              <a:rPr lang="it-IT" altLang="it-IT" sz="2520" b="1" i="1" dirty="0">
                <a:solidFill>
                  <a:srgbClr val="FF3300"/>
                </a:solidFill>
                <a:latin typeface="Calibri" panose="020F0502020204030204" pitchFamily="34" charset="0"/>
                <a:ea typeface="Calibri" panose="020F0502020204030204" pitchFamily="34" charset="0"/>
                <a:cs typeface="Calibri" panose="020F0502020204030204" pitchFamily="34" charset="0"/>
              </a:rPr>
              <a:t>ml</a:t>
            </a:r>
            <a:r>
              <a:rPr lang="it-IT" altLang="it-IT" sz="2520" b="1" dirty="0">
                <a:solidFill>
                  <a:srgbClr val="00E4A8"/>
                </a:solidFill>
                <a:latin typeface="Calibri" panose="020F0502020204030204" pitchFamily="34" charset="0"/>
                <a:ea typeface="Calibri" panose="020F0502020204030204" pitchFamily="34" charset="0"/>
                <a:cs typeface="Calibri" panose="020F0502020204030204" pitchFamily="34" charset="0"/>
              </a:rPr>
              <a:t> </a:t>
            </a:r>
            <a:r>
              <a:rPr lang="it-IT" altLang="it-IT" sz="2520" b="1" dirty="0">
                <a:solidFill>
                  <a:srgbClr val="000000"/>
                </a:solidFill>
                <a:latin typeface="Calibri" panose="020F0502020204030204" pitchFamily="34" charset="0"/>
                <a:ea typeface="Calibri" panose="020F0502020204030204" pitchFamily="34" charset="0"/>
                <a:cs typeface="Calibri" panose="020F0502020204030204" pitchFamily="34" charset="0"/>
              </a:rPr>
              <a:t>               x= </a:t>
            </a:r>
            <a:r>
              <a:rPr lang="it-IT" altLang="it-IT" sz="2520" b="1" u="sng" dirty="0">
                <a:solidFill>
                  <a:srgbClr val="000000"/>
                </a:solidFill>
                <a:latin typeface="Calibri" panose="020F0502020204030204" pitchFamily="34" charset="0"/>
                <a:ea typeface="Calibri" panose="020F0502020204030204" pitchFamily="34" charset="0"/>
                <a:cs typeface="Calibri" panose="020F0502020204030204" pitchFamily="34" charset="0"/>
              </a:rPr>
              <a:t>40 mg</a:t>
            </a:r>
            <a:r>
              <a:rPr lang="it-IT" altLang="it-IT" sz="2520" b="1" dirty="0">
                <a:solidFill>
                  <a:srgbClr val="000000"/>
                </a:solidFill>
                <a:latin typeface="Calibri" panose="020F0502020204030204" pitchFamily="34" charset="0"/>
                <a:ea typeface="Calibri" panose="020F0502020204030204" pitchFamily="34" charset="0"/>
                <a:cs typeface="Calibri" panose="020F0502020204030204" pitchFamily="34" charset="0"/>
              </a:rPr>
              <a:t>  x 1 ml</a:t>
            </a:r>
          </a:p>
          <a:p>
            <a:pPr defTabSz="539116" fontAlgn="base">
              <a:lnSpc>
                <a:spcPct val="90000"/>
              </a:lnSpc>
              <a:spcBef>
                <a:spcPts val="630"/>
              </a:spcBef>
              <a:spcAft>
                <a:spcPct val="0"/>
              </a:spcAft>
              <a:buSzPct val="60000"/>
              <a:tabLst>
                <a:tab pos="683896" algn="l"/>
                <a:tab pos="1781176" algn="l"/>
                <a:tab pos="2878456" algn="l"/>
                <a:tab pos="3975736" algn="l"/>
                <a:tab pos="5073016" algn="l"/>
                <a:tab pos="6170296" algn="l"/>
                <a:tab pos="7267576" algn="l"/>
                <a:tab pos="8364856" algn="l"/>
                <a:tab pos="9462136" algn="l"/>
                <a:tab pos="10559416" algn="l"/>
                <a:tab pos="11656696" algn="l"/>
              </a:tabLst>
            </a:pPr>
            <a:r>
              <a:rPr lang="it-IT" altLang="it-IT" sz="2520" b="1" dirty="0">
                <a:solidFill>
                  <a:srgbClr val="000000"/>
                </a:solidFill>
                <a:latin typeface="Calibri" panose="020F0502020204030204" pitchFamily="34" charset="0"/>
                <a:ea typeface="Calibri" panose="020F0502020204030204" pitchFamily="34" charset="0"/>
                <a:cs typeface="Calibri" panose="020F0502020204030204" pitchFamily="34" charset="0"/>
              </a:rPr>
              <a:t>                                                                           20 mg</a:t>
            </a:r>
          </a:p>
        </p:txBody>
      </p:sp>
      <p:sp>
        <p:nvSpPr>
          <p:cNvPr id="34820" name="Text Box 3">
            <a:extLst>
              <a:ext uri="{FF2B5EF4-FFF2-40B4-BE49-F238E27FC236}">
                <a16:creationId xmlns:a16="http://schemas.microsoft.com/office/drawing/2014/main" id="{1D74BDC5-ADAC-4355-A407-2C3132596B1C}"/>
              </a:ext>
            </a:extLst>
          </p:cNvPr>
          <p:cNvSpPr txBox="1">
            <a:spLocks noChangeArrowheads="1"/>
          </p:cNvSpPr>
          <p:nvPr/>
        </p:nvSpPr>
        <p:spPr bwMode="auto">
          <a:xfrm>
            <a:off x="3253740" y="1954530"/>
            <a:ext cx="950596" cy="445816"/>
          </a:xfrm>
          <a:prstGeom prst="rect">
            <a:avLst/>
          </a:prstGeom>
          <a:noFill/>
          <a:ln w="324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08000" tIns="56160" rIns="108000" bIns="561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9pPr>
          </a:lstStyle>
          <a:p>
            <a:pPr defTabSz="539116" fontAlgn="base">
              <a:spcBef>
                <a:spcPct val="0"/>
              </a:spcBef>
              <a:spcAft>
                <a:spcPct val="0"/>
              </a:spcAft>
              <a:buSzPct val="60000"/>
              <a:tabLst>
                <a:tab pos="0" algn="l"/>
                <a:tab pos="1097280" algn="l"/>
                <a:tab pos="2194560" algn="l"/>
                <a:tab pos="3291840" algn="l"/>
                <a:tab pos="4389120" algn="l"/>
                <a:tab pos="5486400" algn="l"/>
                <a:tab pos="6583680" algn="l"/>
                <a:tab pos="7680960" algn="l"/>
                <a:tab pos="8778240" algn="l"/>
                <a:tab pos="9875520" algn="l"/>
                <a:tab pos="10972800" algn="l"/>
                <a:tab pos="12070080" algn="l"/>
              </a:tabLst>
            </a:pPr>
            <a:r>
              <a:rPr lang="it-IT" altLang="it-IT" sz="2160">
                <a:solidFill>
                  <a:srgbClr val="000000"/>
                </a:solidFill>
              </a:rPr>
              <a:t>medi</a:t>
            </a:r>
          </a:p>
        </p:txBody>
      </p:sp>
      <p:sp>
        <p:nvSpPr>
          <p:cNvPr id="34821" name="Text Box 4">
            <a:extLst>
              <a:ext uri="{FF2B5EF4-FFF2-40B4-BE49-F238E27FC236}">
                <a16:creationId xmlns:a16="http://schemas.microsoft.com/office/drawing/2014/main" id="{99765B55-0A35-4BA6-872F-DC5FB74AED34}"/>
              </a:ext>
            </a:extLst>
          </p:cNvPr>
          <p:cNvSpPr txBox="1">
            <a:spLocks noChangeArrowheads="1"/>
          </p:cNvSpPr>
          <p:nvPr/>
        </p:nvSpPr>
        <p:spPr bwMode="auto">
          <a:xfrm>
            <a:off x="3168016" y="3164206"/>
            <a:ext cx="1148714" cy="445816"/>
          </a:xfrm>
          <a:prstGeom prst="rect">
            <a:avLst/>
          </a:prstGeom>
          <a:noFill/>
          <a:ln w="936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56160" rIns="108000" bIns="561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9pPr>
          </a:lstStyle>
          <a:p>
            <a:pPr defTabSz="539116" fontAlgn="base">
              <a:spcBef>
                <a:spcPct val="0"/>
              </a:spcBef>
              <a:spcAft>
                <a:spcPct val="0"/>
              </a:spcAft>
              <a:buSzPct val="60000"/>
              <a:tabLst>
                <a:tab pos="0" algn="l"/>
                <a:tab pos="1097280" algn="l"/>
                <a:tab pos="2194560" algn="l"/>
                <a:tab pos="3291840" algn="l"/>
                <a:tab pos="4389120" algn="l"/>
                <a:tab pos="5486400" algn="l"/>
                <a:tab pos="6583680" algn="l"/>
                <a:tab pos="7680960" algn="l"/>
                <a:tab pos="8778240" algn="l"/>
                <a:tab pos="9875520" algn="l"/>
                <a:tab pos="10972800" algn="l"/>
                <a:tab pos="12070080" algn="l"/>
              </a:tabLst>
            </a:pPr>
            <a:r>
              <a:rPr lang="it-IT" altLang="it-IT" sz="2160">
                <a:solidFill>
                  <a:srgbClr val="000000"/>
                </a:solidFill>
              </a:rPr>
              <a:t>estremi</a:t>
            </a:r>
          </a:p>
        </p:txBody>
      </p:sp>
      <p:sp>
        <p:nvSpPr>
          <p:cNvPr id="34822" name="Line 5">
            <a:extLst>
              <a:ext uri="{FF2B5EF4-FFF2-40B4-BE49-F238E27FC236}">
                <a16:creationId xmlns:a16="http://schemas.microsoft.com/office/drawing/2014/main" id="{22AFAFE2-8B2D-4B8B-855B-58B8E08FD7A5}"/>
              </a:ext>
            </a:extLst>
          </p:cNvPr>
          <p:cNvSpPr>
            <a:spLocks noChangeShapeType="1"/>
          </p:cNvSpPr>
          <p:nvPr/>
        </p:nvSpPr>
        <p:spPr bwMode="auto">
          <a:xfrm flipH="1">
            <a:off x="3291841" y="2345056"/>
            <a:ext cx="262890" cy="3429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539116" eaLnBrk="0" fontAlgn="base" hangingPunct="0">
              <a:spcBef>
                <a:spcPct val="0"/>
              </a:spcBef>
              <a:spcAft>
                <a:spcPct val="0"/>
              </a:spcAft>
            </a:pPr>
            <a:endParaRPr lang="it-IT" sz="2160">
              <a:solidFill>
                <a:srgbClr val="5D93FF"/>
              </a:solidFill>
              <a:latin typeface="Tahoma" panose="020B0604030504040204" pitchFamily="34" charset="0"/>
              <a:ea typeface="Arial Unicode MS" pitchFamily="34" charset="-128"/>
            </a:endParaRPr>
          </a:p>
        </p:txBody>
      </p:sp>
      <p:sp>
        <p:nvSpPr>
          <p:cNvPr id="34823" name="Line 6">
            <a:extLst>
              <a:ext uri="{FF2B5EF4-FFF2-40B4-BE49-F238E27FC236}">
                <a16:creationId xmlns:a16="http://schemas.microsoft.com/office/drawing/2014/main" id="{EBB041A3-4A19-4CC0-8AE1-BA4C146D151D}"/>
              </a:ext>
            </a:extLst>
          </p:cNvPr>
          <p:cNvSpPr>
            <a:spLocks noChangeShapeType="1"/>
          </p:cNvSpPr>
          <p:nvPr/>
        </p:nvSpPr>
        <p:spPr bwMode="auto">
          <a:xfrm>
            <a:off x="3600450" y="2386966"/>
            <a:ext cx="344806" cy="25908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539116" eaLnBrk="0" fontAlgn="base" hangingPunct="0">
              <a:spcBef>
                <a:spcPct val="0"/>
              </a:spcBef>
              <a:spcAft>
                <a:spcPct val="0"/>
              </a:spcAft>
            </a:pPr>
            <a:endParaRPr lang="it-IT" sz="2160">
              <a:solidFill>
                <a:srgbClr val="5D93FF"/>
              </a:solidFill>
              <a:latin typeface="Tahoma" panose="020B0604030504040204" pitchFamily="34" charset="0"/>
              <a:ea typeface="Arial Unicode MS" pitchFamily="34" charset="-128"/>
            </a:endParaRPr>
          </a:p>
        </p:txBody>
      </p:sp>
      <p:sp>
        <p:nvSpPr>
          <p:cNvPr id="34824" name="Line 7">
            <a:extLst>
              <a:ext uri="{FF2B5EF4-FFF2-40B4-BE49-F238E27FC236}">
                <a16:creationId xmlns:a16="http://schemas.microsoft.com/office/drawing/2014/main" id="{A646F506-5CA4-475C-A980-5CE2FFB08EE2}"/>
              </a:ext>
            </a:extLst>
          </p:cNvPr>
          <p:cNvSpPr>
            <a:spLocks noChangeShapeType="1"/>
          </p:cNvSpPr>
          <p:nvPr/>
        </p:nvSpPr>
        <p:spPr bwMode="auto">
          <a:xfrm flipH="1" flipV="1">
            <a:off x="2647951" y="3076576"/>
            <a:ext cx="521970" cy="348614"/>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539116" eaLnBrk="0" fontAlgn="base" hangingPunct="0">
              <a:spcBef>
                <a:spcPct val="0"/>
              </a:spcBef>
              <a:spcAft>
                <a:spcPct val="0"/>
              </a:spcAft>
            </a:pPr>
            <a:endParaRPr lang="it-IT" sz="2160">
              <a:solidFill>
                <a:srgbClr val="5D93FF"/>
              </a:solidFill>
              <a:latin typeface="Tahoma" panose="020B0604030504040204" pitchFamily="34" charset="0"/>
              <a:ea typeface="Arial Unicode MS" pitchFamily="34" charset="-128"/>
            </a:endParaRPr>
          </a:p>
        </p:txBody>
      </p:sp>
      <p:sp>
        <p:nvSpPr>
          <p:cNvPr id="34825" name="Line 8">
            <a:extLst>
              <a:ext uri="{FF2B5EF4-FFF2-40B4-BE49-F238E27FC236}">
                <a16:creationId xmlns:a16="http://schemas.microsoft.com/office/drawing/2014/main" id="{B6FE674C-B2D8-4AD7-8C65-74F3A925F772}"/>
              </a:ext>
            </a:extLst>
          </p:cNvPr>
          <p:cNvSpPr>
            <a:spLocks noChangeShapeType="1"/>
          </p:cNvSpPr>
          <p:nvPr/>
        </p:nvSpPr>
        <p:spPr bwMode="auto">
          <a:xfrm flipV="1">
            <a:off x="4316731" y="3076576"/>
            <a:ext cx="262890" cy="436244"/>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539116" eaLnBrk="0" fontAlgn="base" hangingPunct="0">
              <a:spcBef>
                <a:spcPct val="0"/>
              </a:spcBef>
              <a:spcAft>
                <a:spcPct val="0"/>
              </a:spcAft>
            </a:pPr>
            <a:endParaRPr lang="it-IT" sz="2160">
              <a:solidFill>
                <a:srgbClr val="5D93FF"/>
              </a:solidFill>
              <a:latin typeface="Tahoma" panose="020B0604030504040204" pitchFamily="34" charset="0"/>
              <a:ea typeface="Arial Unicode MS" pitchFamily="34"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955790-0CE2-F3E7-9F62-0EAA7B3E6A1F}"/>
              </a:ext>
            </a:extLst>
          </p:cNvPr>
          <p:cNvSpPr>
            <a:spLocks noGrp="1"/>
          </p:cNvSpPr>
          <p:nvPr>
            <p:ph type="title"/>
          </p:nvPr>
        </p:nvSpPr>
        <p:spPr/>
        <p:txBody>
          <a:bodyPr/>
          <a:lstStyle/>
          <a:p>
            <a:pPr algn="ctr"/>
            <a:r>
              <a:rPr lang="it-IT" sz="5250" b="1" dirty="0">
                <a:solidFill>
                  <a:srgbClr val="FF0000"/>
                </a:solidFill>
                <a:effectLst/>
                <a:latin typeface="Calibri Light"/>
                <a:ea typeface="Tahoma"/>
                <a:cs typeface="Tahoma"/>
              </a:rPr>
              <a:t>Metodi di calcolo per i dosaggi farmacologici</a:t>
            </a:r>
            <a:endParaRPr lang="it-IT" b="1" dirty="0">
              <a:solidFill>
                <a:srgbClr val="FF0000"/>
              </a:solidFill>
              <a:effectLst/>
              <a:latin typeface="Calibri Light"/>
            </a:endParaRPr>
          </a:p>
        </p:txBody>
      </p:sp>
      <p:sp>
        <p:nvSpPr>
          <p:cNvPr id="3" name="Segnaposto contenuto 2">
            <a:extLst>
              <a:ext uri="{FF2B5EF4-FFF2-40B4-BE49-F238E27FC236}">
                <a16:creationId xmlns:a16="http://schemas.microsoft.com/office/drawing/2014/main" id="{86855658-4497-8FDD-2C63-7A53F38F4EDB}"/>
              </a:ext>
            </a:extLst>
          </p:cNvPr>
          <p:cNvSpPr>
            <a:spLocks noGrp="1"/>
          </p:cNvSpPr>
          <p:nvPr>
            <p:ph idx="1"/>
          </p:nvPr>
        </p:nvSpPr>
        <p:spPr>
          <a:xfrm>
            <a:off x="731520" y="1775637"/>
            <a:ext cx="13167360" cy="5448123"/>
          </a:xfrm>
        </p:spPr>
        <p:txBody>
          <a:bodyPr/>
          <a:lstStyle/>
          <a:p>
            <a:pPr marL="0" indent="0">
              <a:buNone/>
            </a:pPr>
            <a:r>
              <a:rPr lang="it-IT" sz="3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Formula base per calcolare la dose da somministrare:</a:t>
            </a:r>
          </a:p>
          <a:p>
            <a:pPr marL="0" indent="0">
              <a:buNone/>
            </a:pPr>
            <a:endParaRPr lang="it-IT" sz="3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it-IT" sz="3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it-IT" sz="3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it-IT" sz="3800" dirty="0">
              <a:ea typeface="Tahoma"/>
              <a:cs typeface="Tahoma"/>
            </a:endParaRPr>
          </a:p>
        </p:txBody>
      </p:sp>
      <p:pic>
        <p:nvPicPr>
          <p:cNvPr id="4" name="Immagine 3">
            <a:extLst>
              <a:ext uri="{FF2B5EF4-FFF2-40B4-BE49-F238E27FC236}">
                <a16:creationId xmlns:a16="http://schemas.microsoft.com/office/drawing/2014/main" id="{40BA8CE9-E202-40BE-AAF0-CBE04C28A2CC}"/>
              </a:ext>
            </a:extLst>
          </p:cNvPr>
          <p:cNvPicPr>
            <a:picLocks noChangeAspect="1"/>
          </p:cNvPicPr>
          <p:nvPr/>
        </p:nvPicPr>
        <p:blipFill>
          <a:blip r:embed="rId2"/>
          <a:stretch>
            <a:fillRect/>
          </a:stretch>
        </p:blipFill>
        <p:spPr>
          <a:xfrm>
            <a:off x="731520" y="2665009"/>
            <a:ext cx="10175358" cy="3669377"/>
          </a:xfrm>
          <a:prstGeom prst="rect">
            <a:avLst/>
          </a:prstGeom>
        </p:spPr>
      </p:pic>
      <p:pic>
        <p:nvPicPr>
          <p:cNvPr id="5" name="Immagine 4">
            <a:extLst>
              <a:ext uri="{FF2B5EF4-FFF2-40B4-BE49-F238E27FC236}">
                <a16:creationId xmlns:a16="http://schemas.microsoft.com/office/drawing/2014/main" id="{9E017163-6583-47C5-A108-BC87F2B02474}"/>
              </a:ext>
            </a:extLst>
          </p:cNvPr>
          <p:cNvPicPr>
            <a:picLocks noChangeAspect="1"/>
          </p:cNvPicPr>
          <p:nvPr/>
        </p:nvPicPr>
        <p:blipFill>
          <a:blip r:embed="rId3"/>
          <a:stretch>
            <a:fillRect/>
          </a:stretch>
        </p:blipFill>
        <p:spPr>
          <a:xfrm>
            <a:off x="8574810" y="4987365"/>
            <a:ext cx="3828069" cy="2933195"/>
          </a:xfrm>
          <a:prstGeom prst="rect">
            <a:avLst/>
          </a:prstGeom>
          <a:ln>
            <a:noFill/>
          </a:ln>
          <a:effectLst>
            <a:softEdge rad="112500"/>
          </a:effectLst>
        </p:spPr>
      </p:pic>
    </p:spTree>
    <p:extLst>
      <p:ext uri="{BB962C8B-B14F-4D97-AF65-F5344CB8AC3E}">
        <p14:creationId xmlns:p14="http://schemas.microsoft.com/office/powerpoint/2010/main" val="1579674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a:extLst>
              <a:ext uri="{FF2B5EF4-FFF2-40B4-BE49-F238E27FC236}">
                <a16:creationId xmlns:a16="http://schemas.microsoft.com/office/drawing/2014/main" id="{57348A63-3070-47A5-9E07-FD87ED2659AF}"/>
              </a:ext>
            </a:extLst>
          </p:cNvPr>
          <p:cNvSpPr txBox="1">
            <a:spLocks noChangeArrowheads="1"/>
          </p:cNvSpPr>
          <p:nvPr/>
        </p:nvSpPr>
        <p:spPr bwMode="auto">
          <a:xfrm>
            <a:off x="1905000" y="3049906"/>
            <a:ext cx="10203180" cy="4937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40" tIns="45720" rIns="91440" bIns="45720" anchor="t"/>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9pPr>
          </a:lstStyle>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850" u="sng" dirty="0">
                <a:solidFill>
                  <a:srgbClr val="FF0000"/>
                </a:solidFill>
                <a:latin typeface="Calibri" panose="020F0502020204030204" pitchFamily="34" charset="0"/>
                <a:ea typeface="Calibri" panose="020F0502020204030204" pitchFamily="34" charset="0"/>
                <a:cs typeface="Calibri" panose="020F0502020204030204" pitchFamily="34" charset="0"/>
              </a:rPr>
              <a:t>Procedimento:</a:t>
            </a: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850" dirty="0">
                <a:latin typeface="Calibri" panose="020F0502020204030204" pitchFamily="34" charset="0"/>
                <a:ea typeface="Calibri" panose="020F0502020204030204" pitchFamily="34" charset="0"/>
                <a:cs typeface="Calibri" panose="020F0502020204030204" pitchFamily="34" charset="0"/>
              </a:rPr>
              <a:t>100 mg : 1 </a:t>
            </a:r>
            <a:r>
              <a:rPr lang="it-IT" altLang="it-IT" sz="2850" dirty="0" err="1">
                <a:latin typeface="Calibri" panose="020F0502020204030204" pitchFamily="34" charset="0"/>
                <a:ea typeface="Calibri" panose="020F0502020204030204" pitchFamily="34" charset="0"/>
                <a:cs typeface="Calibri" panose="020F0502020204030204" pitchFamily="34" charset="0"/>
              </a:rPr>
              <a:t>cp</a:t>
            </a:r>
            <a:r>
              <a:rPr lang="it-IT" altLang="it-IT" sz="2850" dirty="0">
                <a:latin typeface="Calibri" panose="020F0502020204030204" pitchFamily="34" charset="0"/>
                <a:ea typeface="Calibri" panose="020F0502020204030204" pitchFamily="34" charset="0"/>
                <a:cs typeface="Calibri" panose="020F0502020204030204" pitchFamily="34" charset="0"/>
              </a:rPr>
              <a:t> = 50 mg : x </a:t>
            </a:r>
            <a:r>
              <a:rPr lang="it-IT" altLang="it-IT" sz="2850" dirty="0" err="1">
                <a:latin typeface="Calibri" panose="020F0502020204030204" pitchFamily="34" charset="0"/>
                <a:ea typeface="Calibri" panose="020F0502020204030204" pitchFamily="34" charset="0"/>
                <a:cs typeface="Calibri" panose="020F0502020204030204" pitchFamily="34" charset="0"/>
              </a:rPr>
              <a:t>cp</a:t>
            </a:r>
            <a:endParaRPr lang="it-IT" altLang="it-IT" sz="2850" dirty="0">
              <a:latin typeface="Calibri" panose="020F0502020204030204" pitchFamily="34" charset="0"/>
              <a:ea typeface="Calibri" panose="020F0502020204030204" pitchFamily="34" charset="0"/>
              <a:cs typeface="Calibri" panose="020F0502020204030204" pitchFamily="34" charset="0"/>
            </a:endParaRP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850" dirty="0">
                <a:solidFill>
                  <a:srgbClr val="000066"/>
                </a:solidFill>
                <a:latin typeface="Calibri" panose="020F0502020204030204" pitchFamily="34" charset="0"/>
                <a:ea typeface="Calibri" panose="020F0502020204030204" pitchFamily="34" charset="0"/>
                <a:cs typeface="Calibri" panose="020F0502020204030204" pitchFamily="34" charset="0"/>
              </a:rPr>
              <a:t>     </a:t>
            </a:r>
            <a:r>
              <a:rPr lang="it-IT" altLang="it-IT" sz="2850" dirty="0">
                <a:solidFill>
                  <a:srgbClr val="00B050"/>
                </a:solidFill>
                <a:latin typeface="Calibri" panose="020F0502020204030204" pitchFamily="34" charset="0"/>
                <a:ea typeface="Calibri" panose="020F0502020204030204" pitchFamily="34" charset="0"/>
                <a:cs typeface="Calibri" panose="020F0502020204030204" pitchFamily="34" charset="0"/>
              </a:rPr>
              <a:t>DD      QD       DP</a:t>
            </a: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850" u="sng" dirty="0">
                <a:latin typeface="Calibri" panose="020F0502020204030204" pitchFamily="34" charset="0"/>
                <a:ea typeface="Calibri" panose="020F0502020204030204" pitchFamily="34" charset="0"/>
                <a:cs typeface="Calibri" panose="020F0502020204030204" pitchFamily="34" charset="0"/>
              </a:rPr>
              <a:t>Dose prescritta </a:t>
            </a:r>
            <a:r>
              <a:rPr lang="it-IT" altLang="it-IT" sz="2850" u="sng" dirty="0">
                <a:solidFill>
                  <a:srgbClr val="000066"/>
                </a:solidFill>
                <a:latin typeface="Calibri" panose="020F0502020204030204" pitchFamily="34" charset="0"/>
                <a:ea typeface="Calibri" panose="020F0502020204030204" pitchFamily="34" charset="0"/>
                <a:cs typeface="Calibri" panose="020F0502020204030204" pitchFamily="34" charset="0"/>
              </a:rPr>
              <a:t>(</a:t>
            </a:r>
            <a:r>
              <a:rPr lang="it-IT" altLang="it-IT" sz="2850" u="sng" dirty="0">
                <a:solidFill>
                  <a:srgbClr val="00B050"/>
                </a:solidFill>
                <a:latin typeface="Calibri" panose="020F0502020204030204" pitchFamily="34" charset="0"/>
                <a:ea typeface="Calibri" panose="020F0502020204030204" pitchFamily="34" charset="0"/>
                <a:cs typeface="Calibri" panose="020F0502020204030204" pitchFamily="34" charset="0"/>
              </a:rPr>
              <a:t>DP</a:t>
            </a:r>
            <a:r>
              <a:rPr lang="it-IT" altLang="it-IT" sz="2850" u="sng" dirty="0">
                <a:latin typeface="Calibri" panose="020F0502020204030204" pitchFamily="34" charset="0"/>
                <a:ea typeface="Calibri" panose="020F0502020204030204" pitchFamily="34" charset="0"/>
                <a:cs typeface="Calibri" panose="020F0502020204030204" pitchFamily="34" charset="0"/>
              </a:rPr>
              <a:t>)  x quantità disponibile </a:t>
            </a:r>
            <a:r>
              <a:rPr lang="it-IT" altLang="it-IT" sz="2850" u="sng" dirty="0">
                <a:solidFill>
                  <a:srgbClr val="000066"/>
                </a:solidFill>
                <a:latin typeface="Calibri" panose="020F0502020204030204" pitchFamily="34" charset="0"/>
                <a:ea typeface="Calibri" panose="020F0502020204030204" pitchFamily="34" charset="0"/>
                <a:cs typeface="Calibri" panose="020F0502020204030204" pitchFamily="34" charset="0"/>
              </a:rPr>
              <a:t>(</a:t>
            </a:r>
            <a:r>
              <a:rPr lang="it-IT" altLang="it-IT" sz="2850" u="sng" dirty="0">
                <a:solidFill>
                  <a:srgbClr val="00B050"/>
                </a:solidFill>
                <a:latin typeface="Calibri" panose="020F0502020204030204" pitchFamily="34" charset="0"/>
                <a:ea typeface="Calibri" panose="020F0502020204030204" pitchFamily="34" charset="0"/>
                <a:cs typeface="Calibri" panose="020F0502020204030204" pitchFamily="34" charset="0"/>
              </a:rPr>
              <a:t>QD</a:t>
            </a:r>
            <a:r>
              <a:rPr lang="it-IT" altLang="it-IT" sz="2850" u="sng" dirty="0">
                <a:solidFill>
                  <a:srgbClr val="000066"/>
                </a:solidFill>
                <a:latin typeface="Calibri" panose="020F0502020204030204" pitchFamily="34" charset="0"/>
                <a:ea typeface="Calibri" panose="020F0502020204030204" pitchFamily="34" charset="0"/>
                <a:cs typeface="Calibri" panose="020F0502020204030204" pitchFamily="34" charset="0"/>
              </a:rPr>
              <a:t>)</a:t>
            </a: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850" dirty="0">
                <a:latin typeface="Calibri" panose="020F0502020204030204" pitchFamily="34" charset="0"/>
                <a:ea typeface="Calibri" panose="020F0502020204030204" pitchFamily="34" charset="0"/>
                <a:cs typeface="Calibri" panose="020F0502020204030204" pitchFamily="34" charset="0"/>
              </a:rPr>
              <a:t>                    Dose disponibile </a:t>
            </a:r>
            <a:r>
              <a:rPr lang="it-IT" altLang="it-IT" sz="2850" dirty="0">
                <a:solidFill>
                  <a:srgbClr val="000066"/>
                </a:solidFill>
                <a:latin typeface="Calibri" panose="020F0502020204030204" pitchFamily="34" charset="0"/>
                <a:ea typeface="Calibri" panose="020F0502020204030204" pitchFamily="34" charset="0"/>
                <a:cs typeface="Calibri" panose="020F0502020204030204" pitchFamily="34" charset="0"/>
              </a:rPr>
              <a:t>(</a:t>
            </a:r>
            <a:r>
              <a:rPr lang="it-IT" altLang="it-IT" sz="2850" dirty="0">
                <a:solidFill>
                  <a:srgbClr val="00B050"/>
                </a:solidFill>
                <a:latin typeface="Calibri" panose="020F0502020204030204" pitchFamily="34" charset="0"/>
                <a:ea typeface="Calibri" panose="020F0502020204030204" pitchFamily="34" charset="0"/>
                <a:cs typeface="Calibri" panose="020F0502020204030204" pitchFamily="34" charset="0"/>
              </a:rPr>
              <a:t>DD</a:t>
            </a:r>
            <a:r>
              <a:rPr lang="it-IT" altLang="it-IT" sz="2850" dirty="0">
                <a:solidFill>
                  <a:srgbClr val="000066"/>
                </a:solidFill>
                <a:latin typeface="Calibri" panose="020F0502020204030204" pitchFamily="34" charset="0"/>
                <a:ea typeface="Calibri" panose="020F0502020204030204" pitchFamily="34" charset="0"/>
                <a:cs typeface="Calibri" panose="020F0502020204030204" pitchFamily="34" charset="0"/>
              </a:rPr>
              <a:t>)</a:t>
            </a: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850" u="sng" dirty="0">
                <a:latin typeface="Calibri" panose="020F0502020204030204" pitchFamily="34" charset="0"/>
                <a:ea typeface="Calibri" panose="020F0502020204030204" pitchFamily="34" charset="0"/>
                <a:cs typeface="Calibri" panose="020F0502020204030204" pitchFamily="34" charset="0"/>
              </a:rPr>
              <a:t>50 mg x 1 </a:t>
            </a:r>
            <a:r>
              <a:rPr lang="it-IT" altLang="it-IT" sz="2850" u="sng" dirty="0" err="1">
                <a:latin typeface="Calibri" panose="020F0502020204030204" pitchFamily="34" charset="0"/>
                <a:ea typeface="Calibri" panose="020F0502020204030204" pitchFamily="34" charset="0"/>
                <a:cs typeface="Calibri" panose="020F0502020204030204" pitchFamily="34" charset="0"/>
              </a:rPr>
              <a:t>cp</a:t>
            </a:r>
            <a:r>
              <a:rPr lang="it-IT" altLang="it-IT" sz="2850" u="sng" dirty="0">
                <a:latin typeface="Calibri" panose="020F0502020204030204" pitchFamily="34" charset="0"/>
                <a:ea typeface="Calibri" panose="020F0502020204030204" pitchFamily="34" charset="0"/>
                <a:cs typeface="Calibri" panose="020F0502020204030204" pitchFamily="34" charset="0"/>
              </a:rPr>
              <a:t> </a:t>
            </a:r>
            <a:r>
              <a:rPr lang="it-IT" altLang="it-IT" sz="2850" dirty="0">
                <a:latin typeface="Calibri" panose="020F0502020204030204" pitchFamily="34" charset="0"/>
                <a:ea typeface="Calibri" panose="020F0502020204030204" pitchFamily="34" charset="0"/>
                <a:cs typeface="Calibri" panose="020F0502020204030204" pitchFamily="34" charset="0"/>
              </a:rPr>
              <a:t>= 0,5 </a:t>
            </a:r>
            <a:r>
              <a:rPr lang="it-IT" altLang="it-IT" sz="2850" dirty="0" err="1">
                <a:latin typeface="Calibri" panose="020F0502020204030204" pitchFamily="34" charset="0"/>
                <a:ea typeface="Calibri" panose="020F0502020204030204" pitchFamily="34" charset="0"/>
                <a:cs typeface="Calibri" panose="020F0502020204030204" pitchFamily="34" charset="0"/>
              </a:rPr>
              <a:t>cp</a:t>
            </a:r>
            <a:endParaRPr lang="it-IT" altLang="it-IT" sz="2850" dirty="0">
              <a:latin typeface="Calibri" panose="020F0502020204030204" pitchFamily="34" charset="0"/>
              <a:ea typeface="Calibri" panose="020F0502020204030204" pitchFamily="34" charset="0"/>
              <a:cs typeface="Calibri" panose="020F0502020204030204" pitchFamily="34" charset="0"/>
            </a:endParaRP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850" dirty="0">
                <a:latin typeface="Calibri" panose="020F0502020204030204" pitchFamily="34" charset="0"/>
                <a:ea typeface="Calibri" panose="020F0502020204030204" pitchFamily="34" charset="0"/>
                <a:cs typeface="Calibri" panose="020F0502020204030204" pitchFamily="34" charset="0"/>
              </a:rPr>
              <a:t>        100 mg</a:t>
            </a: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850" u="sng" dirty="0">
                <a:solidFill>
                  <a:srgbClr val="FF0000"/>
                </a:solidFill>
                <a:latin typeface="Calibri" panose="020F0502020204030204" pitchFamily="34" charset="0"/>
                <a:ea typeface="Calibri" panose="020F0502020204030204" pitchFamily="34" charset="0"/>
                <a:cs typeface="Calibri" panose="020F0502020204030204" pitchFamily="34" charset="0"/>
              </a:rPr>
              <a:t>Risultato:</a:t>
            </a: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850" dirty="0">
                <a:latin typeface="Calibri" panose="020F0502020204030204" pitchFamily="34" charset="0"/>
                <a:ea typeface="Calibri" panose="020F0502020204030204" pitchFamily="34" charset="0"/>
                <a:cs typeface="Calibri" panose="020F0502020204030204" pitchFamily="34" charset="0"/>
              </a:rPr>
              <a:t>Si dovrà somministrare metà compressa da 100 mg</a:t>
            </a: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endParaRPr lang="it-IT" altLang="it-IT" sz="288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endParaRPr lang="it-IT" altLang="it-IT" sz="2880" dirty="0">
              <a:solidFill>
                <a:srgbClr val="000066"/>
              </a:solidFill>
              <a:ea typeface="Arial Unicode MS" pitchFamily="34" charset="-128"/>
            </a:endParaRPr>
          </a:p>
        </p:txBody>
      </p:sp>
      <p:sp>
        <p:nvSpPr>
          <p:cNvPr id="36868" name="CasellaDiTesto 2">
            <a:extLst>
              <a:ext uri="{FF2B5EF4-FFF2-40B4-BE49-F238E27FC236}">
                <a16:creationId xmlns:a16="http://schemas.microsoft.com/office/drawing/2014/main" id="{E640376B-AF12-491B-BB2A-F230282BFBE7}"/>
              </a:ext>
            </a:extLst>
          </p:cNvPr>
          <p:cNvSpPr txBox="1">
            <a:spLocks noChangeArrowheads="1"/>
          </p:cNvSpPr>
          <p:nvPr/>
        </p:nvSpPr>
        <p:spPr bwMode="auto">
          <a:xfrm>
            <a:off x="1456056" y="1437006"/>
            <a:ext cx="11665584" cy="10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p>
            <a:pPr defTabSz="539116" eaLnBrk="0" fontAlgn="base" hangingPunct="0">
              <a:lnSpc>
                <a:spcPct val="80000"/>
              </a:lnSpc>
              <a:spcBef>
                <a:spcPts val="840"/>
              </a:spcBef>
              <a:spcAft>
                <a:spcPct val="0"/>
              </a:spcAft>
              <a:buClr>
                <a:srgbClr val="3333CC"/>
              </a:buClr>
              <a:buSzPct val="60000"/>
            </a:pPr>
            <a:r>
              <a:rPr lang="it-IT" altLang="it-IT" sz="3600" b="1" i="1" dirty="0">
                <a:solidFill>
                  <a:srgbClr val="000000"/>
                </a:solidFill>
                <a:latin typeface="Calibri Light"/>
                <a:ea typeface="Arial Unicode MS"/>
                <a:cs typeface="Calibri Light"/>
              </a:rPr>
              <a:t> «...Si devono somm.re 50 mg di «</a:t>
            </a:r>
            <a:r>
              <a:rPr lang="it-IT" altLang="it-IT" sz="3600" b="1" i="1" dirty="0" err="1">
                <a:solidFill>
                  <a:srgbClr val="000000"/>
                </a:solidFill>
                <a:latin typeface="Calibri Light"/>
                <a:ea typeface="Arial Unicode MS"/>
                <a:cs typeface="Calibri Light"/>
              </a:rPr>
              <a:t>atenololo</a:t>
            </a:r>
            <a:r>
              <a:rPr lang="it-IT" altLang="it-IT" sz="3600" b="1" i="1" dirty="0">
                <a:solidFill>
                  <a:srgbClr val="000000"/>
                </a:solidFill>
                <a:latin typeface="Calibri Light"/>
                <a:ea typeface="Arial Unicode MS"/>
                <a:cs typeface="Calibri Light"/>
              </a:rPr>
              <a:t>» in compresse. </a:t>
            </a:r>
            <a:endParaRPr lang="it-IT" altLang="it-IT" sz="3600" b="1" i="1" dirty="0">
              <a:solidFill>
                <a:srgbClr val="000000"/>
              </a:solidFill>
              <a:latin typeface="Calibri Light"/>
              <a:ea typeface="Arial Unicode MS" pitchFamily="34" charset="-128"/>
              <a:cs typeface="Calibri Light"/>
            </a:endParaRPr>
          </a:p>
          <a:p>
            <a:pPr defTabSz="539116" eaLnBrk="0" fontAlgn="base" hangingPunct="0">
              <a:lnSpc>
                <a:spcPct val="80000"/>
              </a:lnSpc>
              <a:spcBef>
                <a:spcPts val="840"/>
              </a:spcBef>
              <a:spcAft>
                <a:spcPct val="0"/>
              </a:spcAft>
              <a:buClr>
                <a:srgbClr val="3333CC"/>
              </a:buClr>
              <a:buSzPct val="60000"/>
            </a:pPr>
            <a:r>
              <a:rPr lang="it-IT" altLang="it-IT" sz="3600" b="1" i="1" dirty="0">
                <a:solidFill>
                  <a:srgbClr val="000000"/>
                </a:solidFill>
                <a:latin typeface="Calibri Light"/>
                <a:ea typeface="Arial Unicode MS"/>
                <a:cs typeface="Calibri Light"/>
              </a:rPr>
              <a:t>Si hanno a disposizione compresse da 100 mg...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938">
                                            <p:txEl>
                                              <p:pRg st="0" end="0"/>
                                            </p:txEl>
                                          </p:spTgt>
                                        </p:tgtEl>
                                        <p:attrNameLst>
                                          <p:attrName>style.visibility</p:attrName>
                                        </p:attrNameLst>
                                      </p:cBhvr>
                                      <p:to>
                                        <p:strVal val="visible"/>
                                      </p:to>
                                    </p:set>
                                    <p:animEffect transition="in" filter="fade">
                                      <p:cBhvr>
                                        <p:cTn id="7" dur="1000"/>
                                        <p:tgtEl>
                                          <p:spTgt spid="39938">
                                            <p:txEl>
                                              <p:pRg st="0" end="0"/>
                                            </p:txEl>
                                          </p:spTgt>
                                        </p:tgtEl>
                                      </p:cBhvr>
                                    </p:animEffect>
                                    <p:anim calcmode="lin" valueType="num">
                                      <p:cBhvr>
                                        <p:cTn id="8" dur="1000" fill="hold"/>
                                        <p:tgtEl>
                                          <p:spTgt spid="3993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99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9938">
                                            <p:txEl>
                                              <p:pRg st="1" end="1"/>
                                            </p:txEl>
                                          </p:spTgt>
                                        </p:tgtEl>
                                        <p:attrNameLst>
                                          <p:attrName>style.visibility</p:attrName>
                                        </p:attrNameLst>
                                      </p:cBhvr>
                                      <p:to>
                                        <p:strVal val="visible"/>
                                      </p:to>
                                    </p:set>
                                    <p:animEffect transition="in" filter="fade">
                                      <p:cBhvr>
                                        <p:cTn id="14" dur="1000"/>
                                        <p:tgtEl>
                                          <p:spTgt spid="39938">
                                            <p:txEl>
                                              <p:pRg st="1" end="1"/>
                                            </p:txEl>
                                          </p:spTgt>
                                        </p:tgtEl>
                                      </p:cBhvr>
                                    </p:animEffect>
                                    <p:anim calcmode="lin" valueType="num">
                                      <p:cBhvr>
                                        <p:cTn id="15" dur="1000" fill="hold"/>
                                        <p:tgtEl>
                                          <p:spTgt spid="3993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993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9938">
                                            <p:txEl>
                                              <p:pRg st="2" end="2"/>
                                            </p:txEl>
                                          </p:spTgt>
                                        </p:tgtEl>
                                        <p:attrNameLst>
                                          <p:attrName>style.visibility</p:attrName>
                                        </p:attrNameLst>
                                      </p:cBhvr>
                                      <p:to>
                                        <p:strVal val="visible"/>
                                      </p:to>
                                    </p:set>
                                    <p:animEffect transition="in" filter="fade">
                                      <p:cBhvr>
                                        <p:cTn id="21" dur="1000"/>
                                        <p:tgtEl>
                                          <p:spTgt spid="39938">
                                            <p:txEl>
                                              <p:pRg st="2" end="2"/>
                                            </p:txEl>
                                          </p:spTgt>
                                        </p:tgtEl>
                                      </p:cBhvr>
                                    </p:animEffect>
                                    <p:anim calcmode="lin" valueType="num">
                                      <p:cBhvr>
                                        <p:cTn id="22" dur="1000" fill="hold"/>
                                        <p:tgtEl>
                                          <p:spTgt spid="3993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993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9938">
                                            <p:txEl>
                                              <p:pRg st="3" end="3"/>
                                            </p:txEl>
                                          </p:spTgt>
                                        </p:tgtEl>
                                        <p:attrNameLst>
                                          <p:attrName>style.visibility</p:attrName>
                                        </p:attrNameLst>
                                      </p:cBhvr>
                                      <p:to>
                                        <p:strVal val="visible"/>
                                      </p:to>
                                    </p:set>
                                    <p:animEffect transition="in" filter="fade">
                                      <p:cBhvr>
                                        <p:cTn id="28" dur="1000"/>
                                        <p:tgtEl>
                                          <p:spTgt spid="39938">
                                            <p:txEl>
                                              <p:pRg st="3" end="3"/>
                                            </p:txEl>
                                          </p:spTgt>
                                        </p:tgtEl>
                                      </p:cBhvr>
                                    </p:animEffect>
                                    <p:anim calcmode="lin" valueType="num">
                                      <p:cBhvr>
                                        <p:cTn id="29" dur="1000" fill="hold"/>
                                        <p:tgtEl>
                                          <p:spTgt spid="3993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993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9938">
                                            <p:txEl>
                                              <p:pRg st="4" end="4"/>
                                            </p:txEl>
                                          </p:spTgt>
                                        </p:tgtEl>
                                        <p:attrNameLst>
                                          <p:attrName>style.visibility</p:attrName>
                                        </p:attrNameLst>
                                      </p:cBhvr>
                                      <p:to>
                                        <p:strVal val="visible"/>
                                      </p:to>
                                    </p:set>
                                    <p:animEffect transition="in" filter="fade">
                                      <p:cBhvr>
                                        <p:cTn id="35" dur="1000"/>
                                        <p:tgtEl>
                                          <p:spTgt spid="39938">
                                            <p:txEl>
                                              <p:pRg st="4" end="4"/>
                                            </p:txEl>
                                          </p:spTgt>
                                        </p:tgtEl>
                                      </p:cBhvr>
                                    </p:animEffect>
                                    <p:anim calcmode="lin" valueType="num">
                                      <p:cBhvr>
                                        <p:cTn id="36" dur="1000" fill="hold"/>
                                        <p:tgtEl>
                                          <p:spTgt spid="3993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993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9938">
                                            <p:txEl>
                                              <p:pRg st="5" end="5"/>
                                            </p:txEl>
                                          </p:spTgt>
                                        </p:tgtEl>
                                        <p:attrNameLst>
                                          <p:attrName>style.visibility</p:attrName>
                                        </p:attrNameLst>
                                      </p:cBhvr>
                                      <p:to>
                                        <p:strVal val="visible"/>
                                      </p:to>
                                    </p:set>
                                    <p:animEffect transition="in" filter="fade">
                                      <p:cBhvr>
                                        <p:cTn id="42" dur="1000"/>
                                        <p:tgtEl>
                                          <p:spTgt spid="39938">
                                            <p:txEl>
                                              <p:pRg st="5" end="5"/>
                                            </p:txEl>
                                          </p:spTgt>
                                        </p:tgtEl>
                                      </p:cBhvr>
                                    </p:animEffect>
                                    <p:anim calcmode="lin" valueType="num">
                                      <p:cBhvr>
                                        <p:cTn id="43" dur="1000" fill="hold"/>
                                        <p:tgtEl>
                                          <p:spTgt spid="39938">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993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9938">
                                            <p:txEl>
                                              <p:pRg st="6" end="6"/>
                                            </p:txEl>
                                          </p:spTgt>
                                        </p:tgtEl>
                                        <p:attrNameLst>
                                          <p:attrName>style.visibility</p:attrName>
                                        </p:attrNameLst>
                                      </p:cBhvr>
                                      <p:to>
                                        <p:strVal val="visible"/>
                                      </p:to>
                                    </p:set>
                                    <p:animEffect transition="in" filter="fade">
                                      <p:cBhvr>
                                        <p:cTn id="49" dur="1000"/>
                                        <p:tgtEl>
                                          <p:spTgt spid="39938">
                                            <p:txEl>
                                              <p:pRg st="6" end="6"/>
                                            </p:txEl>
                                          </p:spTgt>
                                        </p:tgtEl>
                                      </p:cBhvr>
                                    </p:animEffect>
                                    <p:anim calcmode="lin" valueType="num">
                                      <p:cBhvr>
                                        <p:cTn id="50" dur="1000" fill="hold"/>
                                        <p:tgtEl>
                                          <p:spTgt spid="39938">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993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9938">
                                            <p:txEl>
                                              <p:pRg st="7" end="7"/>
                                            </p:txEl>
                                          </p:spTgt>
                                        </p:tgtEl>
                                        <p:attrNameLst>
                                          <p:attrName>style.visibility</p:attrName>
                                        </p:attrNameLst>
                                      </p:cBhvr>
                                      <p:to>
                                        <p:strVal val="visible"/>
                                      </p:to>
                                    </p:set>
                                    <p:animEffect transition="in" filter="fade">
                                      <p:cBhvr>
                                        <p:cTn id="56" dur="1000"/>
                                        <p:tgtEl>
                                          <p:spTgt spid="39938">
                                            <p:txEl>
                                              <p:pRg st="7" end="7"/>
                                            </p:txEl>
                                          </p:spTgt>
                                        </p:tgtEl>
                                      </p:cBhvr>
                                    </p:animEffect>
                                    <p:anim calcmode="lin" valueType="num">
                                      <p:cBhvr>
                                        <p:cTn id="57" dur="1000" fill="hold"/>
                                        <p:tgtEl>
                                          <p:spTgt spid="39938">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993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9938">
                                            <p:txEl>
                                              <p:pRg st="8" end="8"/>
                                            </p:txEl>
                                          </p:spTgt>
                                        </p:tgtEl>
                                        <p:attrNameLst>
                                          <p:attrName>style.visibility</p:attrName>
                                        </p:attrNameLst>
                                      </p:cBhvr>
                                      <p:to>
                                        <p:strVal val="visible"/>
                                      </p:to>
                                    </p:set>
                                    <p:animEffect transition="in" filter="fade">
                                      <p:cBhvr>
                                        <p:cTn id="63" dur="1000"/>
                                        <p:tgtEl>
                                          <p:spTgt spid="39938">
                                            <p:txEl>
                                              <p:pRg st="8" end="8"/>
                                            </p:txEl>
                                          </p:spTgt>
                                        </p:tgtEl>
                                      </p:cBhvr>
                                    </p:animEffect>
                                    <p:anim calcmode="lin" valueType="num">
                                      <p:cBhvr>
                                        <p:cTn id="64" dur="1000" fill="hold"/>
                                        <p:tgtEl>
                                          <p:spTgt spid="39938">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9938">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2"/>
          <p:cNvSpPr/>
          <p:nvPr/>
        </p:nvSpPr>
        <p:spPr>
          <a:xfrm>
            <a:off x="1760220" y="2257187"/>
            <a:ext cx="5554980" cy="694373"/>
          </a:xfrm>
          <a:prstGeom prst="rect">
            <a:avLst/>
          </a:prstGeom>
          <a:noFill/>
          <a:ln/>
        </p:spPr>
        <p:txBody>
          <a:bodyPr wrap="none" rtlCol="0" anchor="t"/>
          <a:lstStyle/>
          <a:p>
            <a:pPr marL="0" indent="0">
              <a:lnSpc>
                <a:spcPts val="5468"/>
              </a:lnSpc>
              <a:buNone/>
            </a:pPr>
            <a:r>
              <a:rPr lang="en-US" sz="4374" b="1">
                <a:solidFill>
                  <a:srgbClr val="1F1E1E"/>
                </a:solidFill>
                <a:latin typeface="Alexandria" pitchFamily="34" charset="0"/>
                <a:ea typeface="Alexandria" pitchFamily="34" charset="-122"/>
                <a:cs typeface="Alexandria" pitchFamily="34" charset="-120"/>
              </a:rPr>
              <a:t>Le unità di misura</a:t>
            </a:r>
            <a:endParaRPr lang="en-US" sz="4374"/>
          </a:p>
        </p:txBody>
      </p:sp>
      <p:sp>
        <p:nvSpPr>
          <p:cNvPr id="5" name="Text 3"/>
          <p:cNvSpPr/>
          <p:nvPr/>
        </p:nvSpPr>
        <p:spPr>
          <a:xfrm>
            <a:off x="2115622" y="3395901"/>
            <a:ext cx="10754558" cy="355402"/>
          </a:xfrm>
          <a:prstGeom prst="rect">
            <a:avLst/>
          </a:prstGeom>
          <a:noFill/>
          <a:ln/>
        </p:spPr>
        <p:txBody>
          <a:bodyPr wrap="none" rtlCol="0" anchor="t"/>
          <a:lstStyle/>
          <a:p>
            <a:pPr algn="l">
              <a:lnSpc>
                <a:spcPts val="2799"/>
              </a:lnSpc>
              <a:buSzPct val="100000"/>
            </a:pP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Il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calcolo</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del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dosaggio</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è un passaggio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importante</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nella</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somministrazione</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dei</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farmaci</a:t>
            </a:r>
            <a:endParaRPr lang="en-US" sz="1750" dirty="0">
              <a:latin typeface="Calibri" panose="020F0502020204030204" pitchFamily="34" charset="0"/>
              <a:ea typeface="Calibri" panose="020F0502020204030204" pitchFamily="34" charset="0"/>
              <a:cs typeface="Calibri" panose="020F0502020204030204" pitchFamily="34" charset="0"/>
            </a:endParaRPr>
          </a:p>
        </p:txBody>
      </p:sp>
      <p:sp>
        <p:nvSpPr>
          <p:cNvPr id="6" name="Text 4"/>
          <p:cNvSpPr/>
          <p:nvPr/>
        </p:nvSpPr>
        <p:spPr>
          <a:xfrm>
            <a:off x="2115622" y="3840123"/>
            <a:ext cx="10754558" cy="355402"/>
          </a:xfrm>
          <a:prstGeom prst="rect">
            <a:avLst/>
          </a:prstGeom>
          <a:noFill/>
          <a:ln/>
        </p:spPr>
        <p:txBody>
          <a:bodyPr wrap="none" rtlCol="0" anchor="t"/>
          <a:lstStyle/>
          <a:p>
            <a:pPr algn="l">
              <a:lnSpc>
                <a:spcPts val="2799"/>
              </a:lnSpc>
              <a:buSzPct val="100000"/>
            </a:pP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Unità</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di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misura</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più</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utilizzate</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per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i</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farmaci</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a:t>
            </a:r>
            <a:endParaRPr lang="en-US" sz="1750" dirty="0">
              <a:latin typeface="Calibri" panose="020F0502020204030204" pitchFamily="34" charset="0"/>
              <a:ea typeface="Calibri" panose="020F0502020204030204" pitchFamily="34" charset="0"/>
              <a:cs typeface="Calibri" panose="020F0502020204030204" pitchFamily="34" charset="0"/>
            </a:endParaRPr>
          </a:p>
        </p:txBody>
      </p:sp>
      <p:sp>
        <p:nvSpPr>
          <p:cNvPr id="7" name="Text 5"/>
          <p:cNvSpPr/>
          <p:nvPr/>
        </p:nvSpPr>
        <p:spPr>
          <a:xfrm>
            <a:off x="2471142" y="4284345"/>
            <a:ext cx="10399038" cy="355402"/>
          </a:xfrm>
          <a:prstGeom prst="rect">
            <a:avLst/>
          </a:prstGeom>
          <a:noFill/>
          <a:ln/>
        </p:spPr>
        <p:txBody>
          <a:bodyPr wrap="none" rtlCol="0" anchor="t"/>
          <a:lstStyle/>
          <a:p>
            <a:pPr marL="685800" lvl="1" indent="-342900" algn="l">
              <a:lnSpc>
                <a:spcPts val="2799"/>
              </a:lnSpc>
              <a:buSzPct val="100000"/>
              <a:buChar char="•"/>
            </a:pP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Volume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litri</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 l)</a:t>
            </a:r>
            <a:endParaRPr lang="en-US" sz="1750" dirty="0">
              <a:latin typeface="Calibri" panose="020F0502020204030204" pitchFamily="34" charset="0"/>
              <a:ea typeface="Calibri" panose="020F0502020204030204" pitchFamily="34" charset="0"/>
              <a:cs typeface="Calibri" panose="020F0502020204030204" pitchFamily="34" charset="0"/>
            </a:endParaRPr>
          </a:p>
        </p:txBody>
      </p:sp>
      <p:sp>
        <p:nvSpPr>
          <p:cNvPr id="8" name="Text 6"/>
          <p:cNvSpPr/>
          <p:nvPr/>
        </p:nvSpPr>
        <p:spPr>
          <a:xfrm>
            <a:off x="2471142" y="4728567"/>
            <a:ext cx="10399038" cy="355402"/>
          </a:xfrm>
          <a:prstGeom prst="rect">
            <a:avLst/>
          </a:prstGeom>
          <a:noFill/>
          <a:ln/>
        </p:spPr>
        <p:txBody>
          <a:bodyPr wrap="none" rtlCol="0" anchor="t"/>
          <a:lstStyle/>
          <a:p>
            <a:pPr marL="685800" lvl="1" indent="-342900" algn="l">
              <a:lnSpc>
                <a:spcPts val="2799"/>
              </a:lnSpc>
              <a:buSzPct val="100000"/>
              <a:buChar char="•"/>
            </a:pP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Massa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grammi</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 g)</a:t>
            </a:r>
            <a:endParaRPr lang="en-US" sz="1750" dirty="0">
              <a:latin typeface="Calibri" panose="020F0502020204030204" pitchFamily="34" charset="0"/>
              <a:ea typeface="Calibri" panose="020F0502020204030204" pitchFamily="34" charset="0"/>
              <a:cs typeface="Calibri" panose="020F0502020204030204" pitchFamily="34" charset="0"/>
            </a:endParaRPr>
          </a:p>
        </p:txBody>
      </p:sp>
      <p:sp>
        <p:nvSpPr>
          <p:cNvPr id="9" name="Text 7"/>
          <p:cNvSpPr/>
          <p:nvPr/>
        </p:nvSpPr>
        <p:spPr>
          <a:xfrm>
            <a:off x="2471142" y="5172789"/>
            <a:ext cx="10399038" cy="355402"/>
          </a:xfrm>
          <a:prstGeom prst="rect">
            <a:avLst/>
          </a:prstGeom>
          <a:noFill/>
          <a:ln/>
        </p:spPr>
        <p:txBody>
          <a:bodyPr wrap="none" rtlCol="0" anchor="t"/>
          <a:lstStyle/>
          <a:p>
            <a:pPr marL="685800" lvl="1" indent="-342900" algn="l">
              <a:lnSpc>
                <a:spcPts val="2799"/>
              </a:lnSpc>
              <a:buSzPct val="100000"/>
              <a:buChar char="•"/>
            </a:pP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Biologico</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unità</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750" dirty="0" err="1">
                <a:solidFill>
                  <a:srgbClr val="3B3535"/>
                </a:solidFill>
                <a:ea typeface="Calibri" panose="020F0502020204030204" pitchFamily="34" charset="0"/>
                <a:cs typeface="Calibri" panose="020F0502020204030204" pitchFamily="34" charset="0"/>
              </a:rPr>
              <a:t>internazionali</a:t>
            </a:r>
            <a:r>
              <a:rPr lang="en-US" sz="1750" dirty="0">
                <a:solidFill>
                  <a:srgbClr val="3B3535"/>
                </a:solidFill>
                <a:ea typeface="Calibri" panose="020F0502020204030204" pitchFamily="34" charset="0"/>
                <a:cs typeface="Calibri" panose="020F0502020204030204" pitchFamily="34" charset="0"/>
              </a:rPr>
              <a:t> – U.I</a:t>
            </a:r>
            <a:r>
              <a:rPr lang="en-US" sz="1750" dirty="0">
                <a:solidFill>
                  <a:srgbClr val="3B3535"/>
                </a:solidFill>
                <a:ea typeface="Sora" pitchFamily="34" charset="-122"/>
                <a:cs typeface="Sora" pitchFamily="34" charset="-120"/>
              </a:rPr>
              <a:t>.)</a:t>
            </a:r>
            <a:endParaRPr lang="en-US" sz="1750" dirty="0"/>
          </a:p>
        </p:txBody>
      </p:sp>
      <p:sp>
        <p:nvSpPr>
          <p:cNvPr id="10" name="Text 8"/>
          <p:cNvSpPr/>
          <p:nvPr/>
        </p:nvSpPr>
        <p:spPr>
          <a:xfrm>
            <a:off x="2115622" y="5688355"/>
            <a:ext cx="10754558" cy="355402"/>
          </a:xfrm>
          <a:prstGeom prst="rect">
            <a:avLst/>
          </a:prstGeom>
          <a:noFill/>
          <a:ln/>
        </p:spPr>
        <p:txBody>
          <a:bodyPr wrap="none" rtlCol="0" anchor="t"/>
          <a:lstStyle/>
          <a:p>
            <a:pPr algn="l">
              <a:lnSpc>
                <a:spcPts val="2799"/>
              </a:lnSpc>
              <a:buSzPct val="100000"/>
            </a:pP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L'infermiere</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ha a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disposizione</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formule</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matematiche</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per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il</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calcolo</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accurato</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dei</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dosaggi</a:t>
            </a:r>
            <a:endParaRPr lang="en-US" sz="1750" dirty="0">
              <a:latin typeface="Calibri" panose="020F0502020204030204" pitchFamily="34" charset="0"/>
              <a:ea typeface="Calibri" panose="020F0502020204030204" pitchFamily="34" charset="0"/>
              <a:cs typeface="Calibri" panose="020F0502020204030204" pitchFamily="34" charset="0"/>
            </a:endParaRPr>
          </a:p>
        </p:txBody>
      </p:sp>
      <p:pic>
        <p:nvPicPr>
          <p:cNvPr id="11" name="Immagine 10" descr="Immagine che contiene bibita analcolica, verde&#10;&#10;Descrizione generata automaticamente">
            <a:extLst>
              <a:ext uri="{FF2B5EF4-FFF2-40B4-BE49-F238E27FC236}">
                <a16:creationId xmlns:a16="http://schemas.microsoft.com/office/drawing/2014/main" id="{B3C6A683-6383-F287-85C0-F37BC1F79C3B}"/>
              </a:ext>
            </a:extLst>
          </p:cNvPr>
          <p:cNvPicPr>
            <a:picLocks noChangeAspect="1"/>
          </p:cNvPicPr>
          <p:nvPr/>
        </p:nvPicPr>
        <p:blipFill>
          <a:blip r:embed="rId3"/>
          <a:stretch>
            <a:fillRect/>
          </a:stretch>
        </p:blipFill>
        <p:spPr>
          <a:xfrm>
            <a:off x="8294688" y="198438"/>
            <a:ext cx="5991225" cy="3121025"/>
          </a:xfrm>
          <a:prstGeom prst="rect">
            <a:avLst/>
          </a:prstGeom>
          <a:ln>
            <a:noFill/>
          </a:ln>
          <a:effectLst>
            <a:softEdge rad="11250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26742"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0E82703-5CA7-436D-97BF-62932613A3AC}"/>
              </a:ext>
            </a:extLst>
          </p:cNvPr>
          <p:cNvSpPr>
            <a:spLocks noGrp="1"/>
          </p:cNvSpPr>
          <p:nvPr>
            <p:ph type="title"/>
          </p:nvPr>
        </p:nvSpPr>
        <p:spPr>
          <a:xfrm>
            <a:off x="768096" y="390442"/>
            <a:ext cx="5242322" cy="2348210"/>
          </a:xfrm>
        </p:spPr>
        <p:txBody>
          <a:bodyPr anchor="b">
            <a:normAutofit/>
          </a:bodyPr>
          <a:lstStyle/>
          <a:p>
            <a:r>
              <a:rPr lang="it-IT" sz="6500">
                <a:solidFill>
                  <a:srgbClr val="000000"/>
                </a:solidFill>
                <a:effectLst/>
              </a:rPr>
              <a:t>Esercizi</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096" y="3104392"/>
            <a:ext cx="4169664" cy="21946"/>
          </a:xfrm>
          <a:custGeom>
            <a:avLst/>
            <a:gdLst>
              <a:gd name="connsiteX0" fmla="*/ 0 w 4169664"/>
              <a:gd name="connsiteY0" fmla="*/ 0 h 21946"/>
              <a:gd name="connsiteX1" fmla="*/ 694944 w 4169664"/>
              <a:gd name="connsiteY1" fmla="*/ 0 h 21946"/>
              <a:gd name="connsiteX2" fmla="*/ 1473281 w 4169664"/>
              <a:gd name="connsiteY2" fmla="*/ 0 h 21946"/>
              <a:gd name="connsiteX3" fmla="*/ 2084832 w 4169664"/>
              <a:gd name="connsiteY3" fmla="*/ 0 h 21946"/>
              <a:gd name="connsiteX4" fmla="*/ 2696383 w 4169664"/>
              <a:gd name="connsiteY4" fmla="*/ 0 h 21946"/>
              <a:gd name="connsiteX5" fmla="*/ 3433023 w 4169664"/>
              <a:gd name="connsiteY5" fmla="*/ 0 h 21946"/>
              <a:gd name="connsiteX6" fmla="*/ 4169664 w 4169664"/>
              <a:gd name="connsiteY6" fmla="*/ 0 h 21946"/>
              <a:gd name="connsiteX7" fmla="*/ 4169664 w 4169664"/>
              <a:gd name="connsiteY7" fmla="*/ 21946 h 21946"/>
              <a:gd name="connsiteX8" fmla="*/ 3391327 w 4169664"/>
              <a:gd name="connsiteY8" fmla="*/ 21946 h 21946"/>
              <a:gd name="connsiteX9" fmla="*/ 2654686 w 4169664"/>
              <a:gd name="connsiteY9" fmla="*/ 21946 h 21946"/>
              <a:gd name="connsiteX10" fmla="*/ 1959742 w 4169664"/>
              <a:gd name="connsiteY10" fmla="*/ 21946 h 21946"/>
              <a:gd name="connsiteX11" fmla="*/ 1223101 w 4169664"/>
              <a:gd name="connsiteY11" fmla="*/ 21946 h 21946"/>
              <a:gd name="connsiteX12" fmla="*/ 0 w 4169664"/>
              <a:gd name="connsiteY12" fmla="*/ 21946 h 21946"/>
              <a:gd name="connsiteX13" fmla="*/ 0 w 4169664"/>
              <a:gd name="connsiteY13" fmla="*/ 0 h 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69664" h="21946" fill="none" extrusionOk="0">
                <a:moveTo>
                  <a:pt x="0" y="0"/>
                </a:moveTo>
                <a:cubicBezTo>
                  <a:pt x="339081" y="33322"/>
                  <a:pt x="420647" y="21609"/>
                  <a:pt x="694944" y="0"/>
                </a:cubicBezTo>
                <a:cubicBezTo>
                  <a:pt x="969241" y="-21609"/>
                  <a:pt x="1180055" y="-24321"/>
                  <a:pt x="1473281" y="0"/>
                </a:cubicBezTo>
                <a:cubicBezTo>
                  <a:pt x="1766507" y="24321"/>
                  <a:pt x="1796116" y="13114"/>
                  <a:pt x="2084832" y="0"/>
                </a:cubicBezTo>
                <a:cubicBezTo>
                  <a:pt x="2373548" y="-13114"/>
                  <a:pt x="2413942" y="29356"/>
                  <a:pt x="2696383" y="0"/>
                </a:cubicBezTo>
                <a:cubicBezTo>
                  <a:pt x="2978824" y="-29356"/>
                  <a:pt x="3118658" y="6767"/>
                  <a:pt x="3433023" y="0"/>
                </a:cubicBezTo>
                <a:cubicBezTo>
                  <a:pt x="3747388" y="-6767"/>
                  <a:pt x="3991753" y="34038"/>
                  <a:pt x="4169664" y="0"/>
                </a:cubicBezTo>
                <a:cubicBezTo>
                  <a:pt x="4170206" y="9051"/>
                  <a:pt x="4169188" y="17369"/>
                  <a:pt x="4169664" y="21946"/>
                </a:cubicBezTo>
                <a:cubicBezTo>
                  <a:pt x="3988313" y="44320"/>
                  <a:pt x="3581828" y="-3110"/>
                  <a:pt x="3391327" y="21946"/>
                </a:cubicBezTo>
                <a:cubicBezTo>
                  <a:pt x="3200826" y="47002"/>
                  <a:pt x="2815087" y="42788"/>
                  <a:pt x="2654686" y="21946"/>
                </a:cubicBezTo>
                <a:cubicBezTo>
                  <a:pt x="2494285" y="1104"/>
                  <a:pt x="2170161" y="39259"/>
                  <a:pt x="1959742" y="21946"/>
                </a:cubicBezTo>
                <a:cubicBezTo>
                  <a:pt x="1749323" y="4633"/>
                  <a:pt x="1372803" y="22092"/>
                  <a:pt x="1223101" y="21946"/>
                </a:cubicBezTo>
                <a:cubicBezTo>
                  <a:pt x="1073399" y="21800"/>
                  <a:pt x="522747" y="79676"/>
                  <a:pt x="0" y="21946"/>
                </a:cubicBezTo>
                <a:cubicBezTo>
                  <a:pt x="-160" y="11058"/>
                  <a:pt x="-1077" y="7820"/>
                  <a:pt x="0" y="0"/>
                </a:cubicBezTo>
                <a:close/>
              </a:path>
              <a:path w="4169664" h="21946" stroke="0" extrusionOk="0">
                <a:moveTo>
                  <a:pt x="0" y="0"/>
                </a:moveTo>
                <a:cubicBezTo>
                  <a:pt x="166200" y="-27625"/>
                  <a:pt x="425856" y="-30093"/>
                  <a:pt x="611551" y="0"/>
                </a:cubicBezTo>
                <a:cubicBezTo>
                  <a:pt x="797246" y="30093"/>
                  <a:pt x="1072994" y="-17054"/>
                  <a:pt x="1389888" y="0"/>
                </a:cubicBezTo>
                <a:cubicBezTo>
                  <a:pt x="1706782" y="17054"/>
                  <a:pt x="1754458" y="3344"/>
                  <a:pt x="1959742" y="0"/>
                </a:cubicBezTo>
                <a:cubicBezTo>
                  <a:pt x="2165026" y="-3344"/>
                  <a:pt x="2365478" y="-9580"/>
                  <a:pt x="2529596" y="0"/>
                </a:cubicBezTo>
                <a:cubicBezTo>
                  <a:pt x="2693714" y="9580"/>
                  <a:pt x="2957733" y="32618"/>
                  <a:pt x="3224540" y="0"/>
                </a:cubicBezTo>
                <a:cubicBezTo>
                  <a:pt x="3491347" y="-32618"/>
                  <a:pt x="3872692" y="41261"/>
                  <a:pt x="4169664" y="0"/>
                </a:cubicBezTo>
                <a:cubicBezTo>
                  <a:pt x="4169553" y="6078"/>
                  <a:pt x="4169935" y="12216"/>
                  <a:pt x="4169664" y="21946"/>
                </a:cubicBezTo>
                <a:cubicBezTo>
                  <a:pt x="3965016" y="-712"/>
                  <a:pt x="3738696" y="36627"/>
                  <a:pt x="3558113" y="21946"/>
                </a:cubicBezTo>
                <a:cubicBezTo>
                  <a:pt x="3377530" y="7265"/>
                  <a:pt x="3151416" y="53811"/>
                  <a:pt x="2904866" y="21946"/>
                </a:cubicBezTo>
                <a:cubicBezTo>
                  <a:pt x="2658316" y="-9919"/>
                  <a:pt x="2478158" y="31350"/>
                  <a:pt x="2126529" y="21946"/>
                </a:cubicBezTo>
                <a:cubicBezTo>
                  <a:pt x="1774900" y="12542"/>
                  <a:pt x="1614996" y="37381"/>
                  <a:pt x="1473281" y="21946"/>
                </a:cubicBezTo>
                <a:cubicBezTo>
                  <a:pt x="1331566" y="6511"/>
                  <a:pt x="1143949" y="-9533"/>
                  <a:pt x="820034" y="21946"/>
                </a:cubicBezTo>
                <a:cubicBezTo>
                  <a:pt x="496119" y="53425"/>
                  <a:pt x="198996" y="51722"/>
                  <a:pt x="0" y="21946"/>
                </a:cubicBezTo>
                <a:cubicBezTo>
                  <a:pt x="-615" y="16860"/>
                  <a:pt x="1003" y="8226"/>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12D398DE-8C00-46F4-9CAD-D0E1506C65E9}"/>
              </a:ext>
            </a:extLst>
          </p:cNvPr>
          <p:cNvSpPr>
            <a:spLocks noGrp="1"/>
          </p:cNvSpPr>
          <p:nvPr>
            <p:ph idx="1"/>
          </p:nvPr>
        </p:nvSpPr>
        <p:spPr>
          <a:xfrm>
            <a:off x="768096" y="3447478"/>
            <a:ext cx="5778106" cy="4492802"/>
          </a:xfrm>
        </p:spPr>
        <p:txBody>
          <a:bodyPr>
            <a:normAutofit/>
          </a:bodyPr>
          <a:lstStyle/>
          <a:p>
            <a:pPr>
              <a:lnSpc>
                <a:spcPct val="90000"/>
              </a:lnSpc>
            </a:pPr>
            <a:r>
              <a:rPr lang="it-IT"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 diuretico contiene 40 mg di principio attivo per ogni </a:t>
            </a:r>
            <a:r>
              <a:rPr lang="it-IT" sz="2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cpr</a:t>
            </a:r>
            <a:r>
              <a:rPr lang="it-IT"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Si devono somministrare 100 mg. Quante compresse sono necessarie?</a:t>
            </a:r>
          </a:p>
          <a:p>
            <a:pPr>
              <a:lnSpc>
                <a:spcPct val="90000"/>
              </a:lnSpc>
            </a:pPr>
            <a:endParaRPr lang="it-IT"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pPr>
            <a:r>
              <a:rPr lang="it-IT"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confezione di </a:t>
            </a:r>
            <a:r>
              <a:rPr lang="it-IT" sz="2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Tylenol</a:t>
            </a:r>
            <a:r>
              <a:rPr lang="it-IT"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contiene 300mg di principio attivo per ogni </a:t>
            </a:r>
            <a:r>
              <a:rPr lang="it-IT" sz="2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cpr</a:t>
            </a:r>
            <a:r>
              <a:rPr lang="it-IT"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Quanti mg contengono 2 compresse?</a:t>
            </a:r>
          </a:p>
          <a:p>
            <a:pPr marL="0" indent="0">
              <a:lnSpc>
                <a:spcPct val="90000"/>
              </a:lnSpc>
              <a:buNone/>
            </a:pPr>
            <a:endParaRPr lang="it-IT" sz="2600" dirty="0">
              <a:effectLst/>
            </a:endParaRPr>
          </a:p>
        </p:txBody>
      </p:sp>
      <p:pic>
        <p:nvPicPr>
          <p:cNvPr id="5" name="Picture 4" descr="Primo piano di blister di pillole non aperti">
            <a:extLst>
              <a:ext uri="{FF2B5EF4-FFF2-40B4-BE49-F238E27FC236}">
                <a16:creationId xmlns:a16="http://schemas.microsoft.com/office/drawing/2014/main" id="{AFCF77B8-E6E8-989C-78BF-91706290E2EA}"/>
              </a:ext>
            </a:extLst>
          </p:cNvPr>
          <p:cNvPicPr>
            <a:picLocks noChangeAspect="1"/>
          </p:cNvPicPr>
          <p:nvPr/>
        </p:nvPicPr>
        <p:blipFill rotWithShape="1">
          <a:blip r:embed="rId2"/>
          <a:srcRect l="17100" r="16934" b="7"/>
          <a:stretch/>
        </p:blipFill>
        <p:spPr>
          <a:xfrm>
            <a:off x="6374042" y="10"/>
            <a:ext cx="8254530" cy="82295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244307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57" y="0"/>
            <a:ext cx="14626743"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7026" y="1342837"/>
            <a:ext cx="5543926" cy="55439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8D9570A-3BDF-A6BF-5B6B-C0C1697CD194}"/>
              </a:ext>
            </a:extLst>
          </p:cNvPr>
          <p:cNvSpPr>
            <a:spLocks noGrp="1"/>
          </p:cNvSpPr>
          <p:nvPr>
            <p:ph type="title"/>
          </p:nvPr>
        </p:nvSpPr>
        <p:spPr>
          <a:xfrm>
            <a:off x="1405288" y="1676023"/>
            <a:ext cx="3888608" cy="4877553"/>
          </a:xfrm>
        </p:spPr>
        <p:txBody>
          <a:bodyPr>
            <a:normAutofit/>
          </a:bodyPr>
          <a:lstStyle/>
          <a:p>
            <a:r>
              <a:rPr lang="it-IT" sz="5250">
                <a:solidFill>
                  <a:srgbClr val="FFFFFF"/>
                </a:solidFill>
                <a:ea typeface="Tahoma"/>
                <a:cs typeface="Tahoma"/>
              </a:rPr>
              <a:t>ESERCIZIO</a:t>
            </a:r>
            <a:endParaRPr lang="it-IT">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10420464" y="1129377"/>
            <a:ext cx="3585478" cy="358547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057" y="5737190"/>
            <a:ext cx="655320" cy="65532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0AA8E6C5-5E02-2FCD-7C31-4577AE004AE3}"/>
              </a:ext>
            </a:extLst>
          </p:cNvPr>
          <p:cNvSpPr>
            <a:spLocks noGrp="1"/>
          </p:cNvSpPr>
          <p:nvPr>
            <p:ph idx="1"/>
          </p:nvPr>
        </p:nvSpPr>
        <p:spPr>
          <a:xfrm>
            <a:off x="6444183" y="1831239"/>
            <a:ext cx="6643677" cy="4722337"/>
          </a:xfrm>
        </p:spPr>
        <p:txBody>
          <a:bodyPr vert="horz" wrap="square" lIns="91440" tIns="45720" rIns="91440" bIns="45720" numCol="1" anchor="ctr" anchorCtr="0" compatLnSpc="1">
            <a:prstTxWarp prst="textNoShape">
              <a:avLst/>
            </a:prstTxWarp>
            <a:normAutofit/>
          </a:bodyPr>
          <a:lstStyle/>
          <a:p>
            <a:pPr marL="0" indent="0" algn="ctr">
              <a:lnSpc>
                <a:spcPct val="90000"/>
              </a:lnSpc>
              <a:buNone/>
            </a:pPr>
            <a:r>
              <a:rPr lang="it-IT" sz="3300" dirty="0">
                <a:solidFill>
                  <a:srgbClr val="000000"/>
                </a:solidFill>
                <a:effectLst/>
                <a:latin typeface="Calibri Light"/>
                <a:cs typeface="Calibri Light"/>
              </a:rPr>
              <a:t>Alla Sig.ra Maria è stato prescritto un farmaco alla dose di 750 mg per </a:t>
            </a:r>
            <a:r>
              <a:rPr lang="it-IT" sz="3300" dirty="0" err="1">
                <a:solidFill>
                  <a:srgbClr val="000000"/>
                </a:solidFill>
                <a:effectLst/>
                <a:latin typeface="Calibri Light"/>
                <a:cs typeface="Calibri Light"/>
              </a:rPr>
              <a:t>os</a:t>
            </a:r>
            <a:r>
              <a:rPr lang="it-IT" sz="3300" dirty="0">
                <a:solidFill>
                  <a:srgbClr val="000000"/>
                </a:solidFill>
                <a:effectLst/>
                <a:latin typeface="Calibri Light"/>
                <a:cs typeface="Calibri Light"/>
              </a:rPr>
              <a:t> al giorno, suddiviso in 3 assunzioni. La farmacista ha fornito alla Sig.ra una confezione di compresse che contengono 250 mg di principio attivo ciascuna. Quante compresse devono essere somministrate al giorno (in tot)? E quante a ogni somministrazione?</a:t>
            </a:r>
            <a:endParaRPr lang="it-IT" sz="3300" dirty="0">
              <a:solidFill>
                <a:srgbClr val="000000"/>
              </a:solidFill>
              <a:effectLst/>
              <a:latin typeface="Calibri Light"/>
              <a:ea typeface="Tahoma"/>
              <a:cs typeface="Calibri Light"/>
            </a:endParaRPr>
          </a:p>
        </p:txBody>
      </p:sp>
    </p:spTree>
    <p:extLst>
      <p:ext uri="{BB962C8B-B14F-4D97-AF65-F5344CB8AC3E}">
        <p14:creationId xmlns:p14="http://schemas.microsoft.com/office/powerpoint/2010/main" val="2228773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4626742"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BC4FA6C-1698-4935-8440-33D8D693944C}"/>
              </a:ext>
            </a:extLst>
          </p:cNvPr>
          <p:cNvSpPr>
            <a:spLocks noGrp="1"/>
          </p:cNvSpPr>
          <p:nvPr>
            <p:ph type="title"/>
          </p:nvPr>
        </p:nvSpPr>
        <p:spPr>
          <a:xfrm>
            <a:off x="8569842" y="595423"/>
            <a:ext cx="5954232" cy="5629355"/>
          </a:xfrm>
          <a:noFill/>
        </p:spPr>
        <p:txBody>
          <a:bodyPr vert="horz" wrap="square" lIns="91440" tIns="45720" rIns="91440" bIns="45720" numCol="1" rtlCol="0" anchor="ctr" anchorCtr="0" compatLnSpc="1">
            <a:prstTxWarp prst="textNoShape">
              <a:avLst/>
            </a:prstTxWarp>
            <a:normAutofit/>
          </a:bodyPr>
          <a:lstStyle/>
          <a:p>
            <a:pPr algn="ctr" eaLnBrk="1" hangingPunct="1">
              <a:lnSpc>
                <a:spcPct val="90000"/>
              </a:lnSpc>
            </a:pPr>
            <a:r>
              <a:rPr lang="en-US" sz="7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Le </a:t>
            </a:r>
            <a:r>
              <a:rPr lang="en-US" sz="7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soluzioni</a:t>
            </a:r>
            <a:r>
              <a:rPr lang="en-US" sz="7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br>
              <a:rPr lang="en-US" sz="7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en-US" sz="7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 le </a:t>
            </a:r>
            <a:r>
              <a:rPr lang="en-US" sz="72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diluizioni</a:t>
            </a:r>
            <a:r>
              <a:rPr lang="en-US" sz="7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p:txBody>
      </p:sp>
      <p:pic>
        <p:nvPicPr>
          <p:cNvPr id="4" name="Segnaposto contenuto 3" descr="Immagine che contiene Attrezzatura da laboratorio, Materiale trasparente, Soluzione, interno&#10;&#10;Descrizione generata automaticamente">
            <a:extLst>
              <a:ext uri="{FF2B5EF4-FFF2-40B4-BE49-F238E27FC236}">
                <a16:creationId xmlns:a16="http://schemas.microsoft.com/office/drawing/2014/main" id="{FA252C0F-B5C1-FAAA-1508-98EC98A53B51}"/>
              </a:ext>
            </a:extLst>
          </p:cNvPr>
          <p:cNvPicPr>
            <a:picLocks noGrp="1" noChangeAspect="1"/>
          </p:cNvPicPr>
          <p:nvPr>
            <p:ph idx="1"/>
          </p:nvPr>
        </p:nvPicPr>
        <p:blipFill rotWithShape="1">
          <a:blip r:embed="rId2"/>
          <a:srcRect t="4933" r="-2" b="2722"/>
          <a:stretch/>
        </p:blipFill>
        <p:spPr>
          <a:xfrm>
            <a:off x="20" y="10"/>
            <a:ext cx="8391461" cy="8229590"/>
          </a:xfrm>
          <a:prstGeom prst="rect">
            <a:avLst/>
          </a:prstGeom>
        </p:spPr>
      </p:pic>
    </p:spTree>
    <p:extLst>
      <p:ext uri="{BB962C8B-B14F-4D97-AF65-F5344CB8AC3E}">
        <p14:creationId xmlns:p14="http://schemas.microsoft.com/office/powerpoint/2010/main" val="2724251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855DA5E-F558-416D-8BCB-940776052C92}"/>
              </a:ext>
            </a:extLst>
          </p:cNvPr>
          <p:cNvSpPr>
            <a:spLocks noGrp="1"/>
          </p:cNvSpPr>
          <p:nvPr>
            <p:ph idx="1"/>
          </p:nvPr>
        </p:nvSpPr>
        <p:spPr>
          <a:xfrm>
            <a:off x="574158" y="499730"/>
            <a:ext cx="13460819" cy="7357729"/>
          </a:xfrm>
        </p:spPr>
        <p:txBody>
          <a:bodyPr numCol="1"/>
          <a:lstStyle/>
          <a:p>
            <a:pPr marL="0" indent="0">
              <a:buNone/>
            </a:pPr>
            <a:r>
              <a:rPr lang="it-IT"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Solvente= </a:t>
            </a:r>
            <a:r>
              <a:rPr lang="it-IT"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è il mezzo in cui le altre sostanze vengono mescolate o disciolte. Di solito il solvente è liquido ,generalmente è l’ acqua che rappresenta il componente principale dell’ organismo umano e quindi il suo impiego nelle somministrazioni farmacologiche in genere non pone problemi di tollerabilità, metabolismo ed eliminazione. </a:t>
            </a:r>
          </a:p>
          <a:p>
            <a:pPr marL="0" indent="0">
              <a:buNone/>
            </a:pPr>
            <a:endParaRPr lang="it-IT"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it-IT"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Soluto= </a:t>
            </a:r>
            <a:r>
              <a:rPr lang="it-IT"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è una sostanza disciolta nel solvente , può essere all’ origine un solido, un liquido o un gas. </a:t>
            </a:r>
          </a:p>
        </p:txBody>
      </p:sp>
    </p:spTree>
    <p:extLst>
      <p:ext uri="{BB962C8B-B14F-4D97-AF65-F5344CB8AC3E}">
        <p14:creationId xmlns:p14="http://schemas.microsoft.com/office/powerpoint/2010/main" val="2512135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8923" name="Rectangle 38922">
            <a:extLst>
              <a:ext uri="{FF2B5EF4-FFF2-40B4-BE49-F238E27FC236}">
                <a16:creationId xmlns:a16="http://schemas.microsoft.com/office/drawing/2014/main" id="{C29C59CE-9D5A-4E64-9F64-161998AB2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26742"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a typeface="Tahoma"/>
              <a:cs typeface="Tahoma"/>
            </a:endParaRPr>
          </a:p>
        </p:txBody>
      </p:sp>
      <p:pic>
        <p:nvPicPr>
          <p:cNvPr id="3" name="Immagine 2">
            <a:extLst>
              <a:ext uri="{FF2B5EF4-FFF2-40B4-BE49-F238E27FC236}">
                <a16:creationId xmlns:a16="http://schemas.microsoft.com/office/drawing/2014/main" id="{6F79086D-BE77-47B9-9F09-B7BC6672249B}"/>
              </a:ext>
            </a:extLst>
          </p:cNvPr>
          <p:cNvPicPr>
            <a:picLocks noChangeAspect="1"/>
          </p:cNvPicPr>
          <p:nvPr/>
        </p:nvPicPr>
        <p:blipFill rotWithShape="1">
          <a:blip r:embed="rId3"/>
          <a:srcRect l="24134" r="2" b="2"/>
          <a:stretch/>
        </p:blipFill>
        <p:spPr>
          <a:xfrm>
            <a:off x="2" y="2"/>
            <a:ext cx="3447736" cy="3024184"/>
          </a:xfrm>
          <a:custGeom>
            <a:avLst/>
            <a:gdLst/>
            <a:ahLst/>
            <a:cxnLst/>
            <a:rect l="l" t="t" r="r" b="b"/>
            <a:pathLst>
              <a:path w="2873113" h="2520153">
                <a:moveTo>
                  <a:pt x="0" y="0"/>
                </a:moveTo>
                <a:lnTo>
                  <a:pt x="2863050" y="0"/>
                </a:lnTo>
                <a:lnTo>
                  <a:pt x="2860357" y="23417"/>
                </a:lnTo>
                <a:cubicBezTo>
                  <a:pt x="2854714" y="58297"/>
                  <a:pt x="2848787" y="93209"/>
                  <a:pt x="2846577" y="128562"/>
                </a:cubicBezTo>
                <a:cubicBezTo>
                  <a:pt x="2835325" y="313204"/>
                  <a:pt x="2844701" y="497594"/>
                  <a:pt x="2857292" y="681606"/>
                </a:cubicBezTo>
                <a:cubicBezTo>
                  <a:pt x="2874974" y="930009"/>
                  <a:pt x="2873501" y="1179283"/>
                  <a:pt x="2852872" y="1427485"/>
                </a:cubicBezTo>
                <a:cubicBezTo>
                  <a:pt x="2831655" y="1647555"/>
                  <a:pt x="2835660" y="1869138"/>
                  <a:pt x="2864794" y="2088415"/>
                </a:cubicBezTo>
                <a:cubicBezTo>
                  <a:pt x="2882609" y="2212685"/>
                  <a:pt x="2866535" y="2338091"/>
                  <a:pt x="2864794" y="2462992"/>
                </a:cubicBezTo>
                <a:lnTo>
                  <a:pt x="2863832" y="2503401"/>
                </a:lnTo>
                <a:lnTo>
                  <a:pt x="2759379" y="2506812"/>
                </a:lnTo>
                <a:cubicBezTo>
                  <a:pt x="2718815" y="2505399"/>
                  <a:pt x="2678327" y="2501250"/>
                  <a:pt x="2638141" y="2494371"/>
                </a:cubicBezTo>
                <a:cubicBezTo>
                  <a:pt x="2542898" y="2477013"/>
                  <a:pt x="2447655" y="2484775"/>
                  <a:pt x="2352412" y="2491125"/>
                </a:cubicBezTo>
                <a:cubicBezTo>
                  <a:pt x="2090938" y="2508483"/>
                  <a:pt x="1829464" y="2529652"/>
                  <a:pt x="1567101" y="2515539"/>
                </a:cubicBezTo>
                <a:cubicBezTo>
                  <a:pt x="1511098" y="2512576"/>
                  <a:pt x="1456492" y="2499593"/>
                  <a:pt x="1400871" y="2494229"/>
                </a:cubicBezTo>
                <a:cubicBezTo>
                  <a:pt x="1239211" y="2478564"/>
                  <a:pt x="1078187" y="2496912"/>
                  <a:pt x="916909" y="2504391"/>
                </a:cubicBezTo>
                <a:cubicBezTo>
                  <a:pt x="738423" y="2515144"/>
                  <a:pt x="559493" y="2512971"/>
                  <a:pt x="381262" y="2497899"/>
                </a:cubicBezTo>
                <a:cubicBezTo>
                  <a:pt x="284495" y="2488444"/>
                  <a:pt x="187601" y="2485233"/>
                  <a:pt x="90675" y="2486397"/>
                </a:cubicBezTo>
                <a:lnTo>
                  <a:pt x="0" y="2490996"/>
                </a:lnTo>
                <a:close/>
              </a:path>
            </a:pathLst>
          </a:custGeom>
        </p:spPr>
      </p:pic>
      <p:pic>
        <p:nvPicPr>
          <p:cNvPr id="38918" name="Immagine 4">
            <a:extLst>
              <a:ext uri="{FF2B5EF4-FFF2-40B4-BE49-F238E27FC236}">
                <a16:creationId xmlns:a16="http://schemas.microsoft.com/office/drawing/2014/main" id="{58221A09-BB52-4323-B393-14AEDC8E7AEB}"/>
              </a:ext>
            </a:extLst>
          </p:cNvPr>
          <p:cNvPicPr>
            <a:picLocks noChangeAspect="1"/>
          </p:cNvPicPr>
          <p:nvPr/>
        </p:nvPicPr>
        <p:blipFill rotWithShape="1">
          <a:blip r:embed="rId4">
            <a:extLst>
              <a:ext uri="{28A0092B-C50C-407E-A947-70E740481C1C}">
                <a14:useLocalDpi xmlns:a14="http://schemas.microsoft.com/office/drawing/2010/main" val="0"/>
              </a:ext>
            </a:extLst>
          </a:blip>
          <a:srcRect l="13840" r="3620" b="1"/>
          <a:stretch/>
        </p:blipFill>
        <p:spPr bwMode="auto">
          <a:xfrm>
            <a:off x="3672523" y="10"/>
            <a:ext cx="3412287" cy="3029550"/>
          </a:xfrm>
          <a:custGeom>
            <a:avLst/>
            <a:gdLst/>
            <a:ahLst/>
            <a:cxnLst/>
            <a:rect l="l" t="t" r="r" b="b"/>
            <a:pathLst>
              <a:path w="2843573" h="2524634">
                <a:moveTo>
                  <a:pt x="26682" y="0"/>
                </a:moveTo>
                <a:lnTo>
                  <a:pt x="2822452" y="0"/>
                </a:lnTo>
                <a:lnTo>
                  <a:pt x="2820993" y="10824"/>
                </a:lnTo>
                <a:cubicBezTo>
                  <a:pt x="2808235" y="122326"/>
                  <a:pt x="2818697" y="233190"/>
                  <a:pt x="2829285" y="343799"/>
                </a:cubicBezTo>
                <a:cubicBezTo>
                  <a:pt x="2840997" y="479092"/>
                  <a:pt x="2837348" y="615270"/>
                  <a:pt x="2818441" y="749749"/>
                </a:cubicBezTo>
                <a:cubicBezTo>
                  <a:pt x="2807788" y="840800"/>
                  <a:pt x="2808044" y="932796"/>
                  <a:pt x="2819207" y="1023783"/>
                </a:cubicBezTo>
                <a:cubicBezTo>
                  <a:pt x="2837578" y="1193205"/>
                  <a:pt x="2863349" y="1363775"/>
                  <a:pt x="2819207" y="1534090"/>
                </a:cubicBezTo>
                <a:cubicBezTo>
                  <a:pt x="2800453" y="1606554"/>
                  <a:pt x="2806449" y="1682589"/>
                  <a:pt x="2816911" y="1756456"/>
                </a:cubicBezTo>
                <a:cubicBezTo>
                  <a:pt x="2833853" y="1883025"/>
                  <a:pt x="2834796" y="2011227"/>
                  <a:pt x="2819717" y="2138038"/>
                </a:cubicBezTo>
                <a:cubicBezTo>
                  <a:pt x="2811335" y="2205118"/>
                  <a:pt x="2811679" y="2273002"/>
                  <a:pt x="2820738" y="2339992"/>
                </a:cubicBezTo>
                <a:cubicBezTo>
                  <a:pt x="2827117" y="2381582"/>
                  <a:pt x="2826415" y="2423364"/>
                  <a:pt x="2825315" y="2465177"/>
                </a:cubicBezTo>
                <a:lnTo>
                  <a:pt x="2825058" y="2479654"/>
                </a:lnTo>
                <a:lnTo>
                  <a:pt x="2679762" y="2483128"/>
                </a:lnTo>
                <a:cubicBezTo>
                  <a:pt x="2618897" y="2485860"/>
                  <a:pt x="2558084" y="2490067"/>
                  <a:pt x="2497351" y="2496347"/>
                </a:cubicBezTo>
                <a:cubicBezTo>
                  <a:pt x="2332771" y="2513422"/>
                  <a:pt x="2168953" y="2506649"/>
                  <a:pt x="2004501" y="2503544"/>
                </a:cubicBezTo>
                <a:cubicBezTo>
                  <a:pt x="1819728" y="2500017"/>
                  <a:pt x="1634831" y="2501710"/>
                  <a:pt x="1450058" y="2501710"/>
                </a:cubicBezTo>
                <a:cubicBezTo>
                  <a:pt x="1369673" y="2501992"/>
                  <a:pt x="1289796" y="2497193"/>
                  <a:pt x="1209792" y="2489009"/>
                </a:cubicBezTo>
                <a:cubicBezTo>
                  <a:pt x="1093723" y="2477295"/>
                  <a:pt x="978288" y="2491407"/>
                  <a:pt x="863997" y="2510177"/>
                </a:cubicBezTo>
                <a:cubicBezTo>
                  <a:pt x="784361" y="2521298"/>
                  <a:pt x="704102" y="2526010"/>
                  <a:pt x="623857" y="2524289"/>
                </a:cubicBezTo>
                <a:cubicBezTo>
                  <a:pt x="427783" y="2524430"/>
                  <a:pt x="232091" y="2514693"/>
                  <a:pt x="36524" y="2497052"/>
                </a:cubicBezTo>
                <a:lnTo>
                  <a:pt x="13350" y="2496674"/>
                </a:lnTo>
                <a:lnTo>
                  <a:pt x="17533" y="2292198"/>
                </a:lnTo>
                <a:cubicBezTo>
                  <a:pt x="19808" y="2209062"/>
                  <a:pt x="21290" y="2125926"/>
                  <a:pt x="17874" y="2042789"/>
                </a:cubicBezTo>
                <a:cubicBezTo>
                  <a:pt x="8899" y="1823109"/>
                  <a:pt x="-1415" y="1603430"/>
                  <a:pt x="13052" y="1383876"/>
                </a:cubicBezTo>
                <a:cubicBezTo>
                  <a:pt x="22963" y="1233390"/>
                  <a:pt x="35957" y="1082147"/>
                  <a:pt x="31938" y="930905"/>
                </a:cubicBezTo>
                <a:cubicBezTo>
                  <a:pt x="27652" y="775629"/>
                  <a:pt x="13587" y="620983"/>
                  <a:pt x="3274" y="466086"/>
                </a:cubicBezTo>
                <a:cubicBezTo>
                  <a:pt x="-4187" y="352451"/>
                  <a:pt x="1117" y="238378"/>
                  <a:pt x="19079" y="125790"/>
                </a:cubicBezTo>
                <a:cubicBezTo>
                  <a:pt x="25442" y="85647"/>
                  <a:pt x="27250" y="45378"/>
                  <a:pt x="26899" y="509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5" name="sketch line">
            <a:extLst>
              <a:ext uri="{FF2B5EF4-FFF2-40B4-BE49-F238E27FC236}">
                <a16:creationId xmlns:a16="http://schemas.microsoft.com/office/drawing/2014/main" id="{2EA3E16E-E32B-4992-ADBC-EA9C33A6F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02170" y="3095126"/>
            <a:ext cx="5092307" cy="21946"/>
          </a:xfrm>
          <a:custGeom>
            <a:avLst/>
            <a:gdLst>
              <a:gd name="connsiteX0" fmla="*/ 0 w 5092307"/>
              <a:gd name="connsiteY0" fmla="*/ 0 h 21946"/>
              <a:gd name="connsiteX1" fmla="*/ 483769 w 5092307"/>
              <a:gd name="connsiteY1" fmla="*/ 0 h 21946"/>
              <a:gd name="connsiteX2" fmla="*/ 1222154 w 5092307"/>
              <a:gd name="connsiteY2" fmla="*/ 0 h 21946"/>
              <a:gd name="connsiteX3" fmla="*/ 1756846 w 5092307"/>
              <a:gd name="connsiteY3" fmla="*/ 0 h 21946"/>
              <a:gd name="connsiteX4" fmla="*/ 2291538 w 5092307"/>
              <a:gd name="connsiteY4" fmla="*/ 0 h 21946"/>
              <a:gd name="connsiteX5" fmla="*/ 2979000 w 5092307"/>
              <a:gd name="connsiteY5" fmla="*/ 0 h 21946"/>
              <a:gd name="connsiteX6" fmla="*/ 3666461 w 5092307"/>
              <a:gd name="connsiteY6" fmla="*/ 0 h 21946"/>
              <a:gd name="connsiteX7" fmla="*/ 4252076 w 5092307"/>
              <a:gd name="connsiteY7" fmla="*/ 0 h 21946"/>
              <a:gd name="connsiteX8" fmla="*/ 5092307 w 5092307"/>
              <a:gd name="connsiteY8" fmla="*/ 0 h 21946"/>
              <a:gd name="connsiteX9" fmla="*/ 5092307 w 5092307"/>
              <a:gd name="connsiteY9" fmla="*/ 21946 h 21946"/>
              <a:gd name="connsiteX10" fmla="*/ 4455769 w 5092307"/>
              <a:gd name="connsiteY10" fmla="*/ 21946 h 21946"/>
              <a:gd name="connsiteX11" fmla="*/ 3717384 w 5092307"/>
              <a:gd name="connsiteY11" fmla="*/ 21946 h 21946"/>
              <a:gd name="connsiteX12" fmla="*/ 3233615 w 5092307"/>
              <a:gd name="connsiteY12" fmla="*/ 21946 h 21946"/>
              <a:gd name="connsiteX13" fmla="*/ 2546154 w 5092307"/>
              <a:gd name="connsiteY13" fmla="*/ 21946 h 21946"/>
              <a:gd name="connsiteX14" fmla="*/ 1960538 w 5092307"/>
              <a:gd name="connsiteY14" fmla="*/ 21946 h 21946"/>
              <a:gd name="connsiteX15" fmla="*/ 1374923 w 5092307"/>
              <a:gd name="connsiteY15" fmla="*/ 21946 h 21946"/>
              <a:gd name="connsiteX16" fmla="*/ 738385 w 5092307"/>
              <a:gd name="connsiteY16" fmla="*/ 21946 h 21946"/>
              <a:gd name="connsiteX17" fmla="*/ 0 w 5092307"/>
              <a:gd name="connsiteY17" fmla="*/ 21946 h 21946"/>
              <a:gd name="connsiteX18" fmla="*/ 0 w 5092307"/>
              <a:gd name="connsiteY18" fmla="*/ 0 h 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92307" h="21946" fill="none" extrusionOk="0">
                <a:moveTo>
                  <a:pt x="0" y="0"/>
                </a:moveTo>
                <a:cubicBezTo>
                  <a:pt x="126622" y="2207"/>
                  <a:pt x="310281" y="-9618"/>
                  <a:pt x="483769" y="0"/>
                </a:cubicBezTo>
                <a:cubicBezTo>
                  <a:pt x="657257" y="9618"/>
                  <a:pt x="962372" y="-35609"/>
                  <a:pt x="1222154" y="0"/>
                </a:cubicBezTo>
                <a:cubicBezTo>
                  <a:pt x="1481937" y="35609"/>
                  <a:pt x="1599378" y="20188"/>
                  <a:pt x="1756846" y="0"/>
                </a:cubicBezTo>
                <a:cubicBezTo>
                  <a:pt x="1914314" y="-20188"/>
                  <a:pt x="2080092" y="-5105"/>
                  <a:pt x="2291538" y="0"/>
                </a:cubicBezTo>
                <a:cubicBezTo>
                  <a:pt x="2502984" y="5105"/>
                  <a:pt x="2714641" y="617"/>
                  <a:pt x="2979000" y="0"/>
                </a:cubicBezTo>
                <a:cubicBezTo>
                  <a:pt x="3243359" y="-617"/>
                  <a:pt x="3339677" y="-32878"/>
                  <a:pt x="3666461" y="0"/>
                </a:cubicBezTo>
                <a:cubicBezTo>
                  <a:pt x="3993245" y="32878"/>
                  <a:pt x="3959356" y="10646"/>
                  <a:pt x="4252076" y="0"/>
                </a:cubicBezTo>
                <a:cubicBezTo>
                  <a:pt x="4544797" y="-10646"/>
                  <a:pt x="4803806" y="-6208"/>
                  <a:pt x="5092307" y="0"/>
                </a:cubicBezTo>
                <a:cubicBezTo>
                  <a:pt x="5092586" y="4631"/>
                  <a:pt x="5092360" y="16862"/>
                  <a:pt x="5092307" y="21946"/>
                </a:cubicBezTo>
                <a:cubicBezTo>
                  <a:pt x="4963024" y="39542"/>
                  <a:pt x="4769693" y="24041"/>
                  <a:pt x="4455769" y="21946"/>
                </a:cubicBezTo>
                <a:cubicBezTo>
                  <a:pt x="4141845" y="19851"/>
                  <a:pt x="3943439" y="-13029"/>
                  <a:pt x="3717384" y="21946"/>
                </a:cubicBezTo>
                <a:cubicBezTo>
                  <a:pt x="3491329" y="56921"/>
                  <a:pt x="3361256" y="34282"/>
                  <a:pt x="3233615" y="21946"/>
                </a:cubicBezTo>
                <a:cubicBezTo>
                  <a:pt x="3105974" y="9610"/>
                  <a:pt x="2872163" y="30197"/>
                  <a:pt x="2546154" y="21946"/>
                </a:cubicBezTo>
                <a:cubicBezTo>
                  <a:pt x="2220145" y="13695"/>
                  <a:pt x="2168829" y="22450"/>
                  <a:pt x="1960538" y="21946"/>
                </a:cubicBezTo>
                <a:cubicBezTo>
                  <a:pt x="1752247" y="21442"/>
                  <a:pt x="1523678" y="13932"/>
                  <a:pt x="1374923" y="21946"/>
                </a:cubicBezTo>
                <a:cubicBezTo>
                  <a:pt x="1226168" y="29960"/>
                  <a:pt x="928094" y="36837"/>
                  <a:pt x="738385" y="21946"/>
                </a:cubicBezTo>
                <a:cubicBezTo>
                  <a:pt x="548676" y="7055"/>
                  <a:pt x="168941" y="-5592"/>
                  <a:pt x="0" y="21946"/>
                </a:cubicBezTo>
                <a:cubicBezTo>
                  <a:pt x="287" y="12071"/>
                  <a:pt x="-113" y="6250"/>
                  <a:pt x="0" y="0"/>
                </a:cubicBezTo>
                <a:close/>
              </a:path>
              <a:path w="5092307" h="21946" stroke="0" extrusionOk="0">
                <a:moveTo>
                  <a:pt x="0" y="0"/>
                </a:moveTo>
                <a:cubicBezTo>
                  <a:pt x="123076" y="8408"/>
                  <a:pt x="290804" y="2227"/>
                  <a:pt x="534692" y="0"/>
                </a:cubicBezTo>
                <a:cubicBezTo>
                  <a:pt x="778580" y="-2227"/>
                  <a:pt x="855490" y="-16962"/>
                  <a:pt x="1018461" y="0"/>
                </a:cubicBezTo>
                <a:cubicBezTo>
                  <a:pt x="1181432" y="16962"/>
                  <a:pt x="1320664" y="19870"/>
                  <a:pt x="1553154" y="0"/>
                </a:cubicBezTo>
                <a:cubicBezTo>
                  <a:pt x="1785644" y="-19870"/>
                  <a:pt x="2036509" y="-20672"/>
                  <a:pt x="2189692" y="0"/>
                </a:cubicBezTo>
                <a:cubicBezTo>
                  <a:pt x="2342875" y="20672"/>
                  <a:pt x="2544654" y="-33332"/>
                  <a:pt x="2877153" y="0"/>
                </a:cubicBezTo>
                <a:cubicBezTo>
                  <a:pt x="3209652" y="33332"/>
                  <a:pt x="3394712" y="30818"/>
                  <a:pt x="3615538" y="0"/>
                </a:cubicBezTo>
                <a:cubicBezTo>
                  <a:pt x="3836364" y="-30818"/>
                  <a:pt x="4201667" y="-30590"/>
                  <a:pt x="4353922" y="0"/>
                </a:cubicBezTo>
                <a:cubicBezTo>
                  <a:pt x="4506177" y="30590"/>
                  <a:pt x="4855479" y="18332"/>
                  <a:pt x="5092307" y="0"/>
                </a:cubicBezTo>
                <a:cubicBezTo>
                  <a:pt x="5091574" y="4400"/>
                  <a:pt x="5092005" y="11744"/>
                  <a:pt x="5092307" y="21946"/>
                </a:cubicBezTo>
                <a:cubicBezTo>
                  <a:pt x="4864916" y="7468"/>
                  <a:pt x="4690539" y="13687"/>
                  <a:pt x="4557615" y="21946"/>
                </a:cubicBezTo>
                <a:cubicBezTo>
                  <a:pt x="4424691" y="30205"/>
                  <a:pt x="4076201" y="51864"/>
                  <a:pt x="3819230" y="21946"/>
                </a:cubicBezTo>
                <a:cubicBezTo>
                  <a:pt x="3562259" y="-7972"/>
                  <a:pt x="3498341" y="13372"/>
                  <a:pt x="3335461" y="21946"/>
                </a:cubicBezTo>
                <a:cubicBezTo>
                  <a:pt x="3172581" y="30520"/>
                  <a:pt x="2979939" y="3719"/>
                  <a:pt x="2648000" y="21946"/>
                </a:cubicBezTo>
                <a:cubicBezTo>
                  <a:pt x="2316061" y="40173"/>
                  <a:pt x="2286972" y="9792"/>
                  <a:pt x="2062384" y="21946"/>
                </a:cubicBezTo>
                <a:cubicBezTo>
                  <a:pt x="1837796" y="34100"/>
                  <a:pt x="1672241" y="1952"/>
                  <a:pt x="1476769" y="21946"/>
                </a:cubicBezTo>
                <a:cubicBezTo>
                  <a:pt x="1281297" y="41940"/>
                  <a:pt x="975566" y="5945"/>
                  <a:pt x="738385" y="21946"/>
                </a:cubicBezTo>
                <a:cubicBezTo>
                  <a:pt x="501204" y="37947"/>
                  <a:pt x="163670" y="-14697"/>
                  <a:pt x="0" y="21946"/>
                </a:cubicBezTo>
                <a:cubicBezTo>
                  <a:pt x="-116" y="15135"/>
                  <a:pt x="-209" y="796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a typeface="Tahoma"/>
              <a:cs typeface="Tahoma"/>
            </a:endParaRPr>
          </a:p>
        </p:txBody>
      </p:sp>
      <p:pic>
        <p:nvPicPr>
          <p:cNvPr id="38917" name="Immagine 3">
            <a:extLst>
              <a:ext uri="{FF2B5EF4-FFF2-40B4-BE49-F238E27FC236}">
                <a16:creationId xmlns:a16="http://schemas.microsoft.com/office/drawing/2014/main" id="{2886C801-DE40-4DA0-B802-727EE2290FB7}"/>
              </a:ext>
            </a:extLst>
          </p:cNvPr>
          <p:cNvPicPr>
            <a:picLocks noChangeAspect="1"/>
          </p:cNvPicPr>
          <p:nvPr/>
        </p:nvPicPr>
        <p:blipFill rotWithShape="1">
          <a:blip r:embed="rId5">
            <a:extLst>
              <a:ext uri="{28A0092B-C50C-407E-A947-70E740481C1C}">
                <a14:useLocalDpi xmlns:a14="http://schemas.microsoft.com/office/drawing/2010/main" val="0"/>
              </a:ext>
            </a:extLst>
          </a:blip>
          <a:srcRect t="785" r="2" b="5646"/>
          <a:stretch/>
        </p:blipFill>
        <p:spPr bwMode="auto">
          <a:xfrm>
            <a:off x="1" y="3259288"/>
            <a:ext cx="7091550" cy="4970309"/>
          </a:xfrm>
          <a:custGeom>
            <a:avLst/>
            <a:gdLst/>
            <a:ahLst/>
            <a:cxnLst/>
            <a:rect l="l" t="t" r="r" b="b"/>
            <a:pathLst>
              <a:path w="5909625" h="4141924">
                <a:moveTo>
                  <a:pt x="1823444" y="1329"/>
                </a:moveTo>
                <a:cubicBezTo>
                  <a:pt x="1893960" y="3895"/>
                  <a:pt x="1964367" y="10183"/>
                  <a:pt x="2034428" y="20181"/>
                </a:cubicBezTo>
                <a:cubicBezTo>
                  <a:pt x="2139449" y="36834"/>
                  <a:pt x="2245360" y="26532"/>
                  <a:pt x="2350889" y="19476"/>
                </a:cubicBezTo>
                <a:cubicBezTo>
                  <a:pt x="2478642" y="10867"/>
                  <a:pt x="2606268" y="6210"/>
                  <a:pt x="2734275" y="20323"/>
                </a:cubicBezTo>
                <a:cubicBezTo>
                  <a:pt x="2825326" y="30483"/>
                  <a:pt x="2916886" y="21029"/>
                  <a:pt x="3008193" y="15383"/>
                </a:cubicBezTo>
                <a:cubicBezTo>
                  <a:pt x="3103486" y="8045"/>
                  <a:pt x="3199137" y="8045"/>
                  <a:pt x="3294430" y="15383"/>
                </a:cubicBezTo>
                <a:cubicBezTo>
                  <a:pt x="3381546" y="22750"/>
                  <a:pt x="3469080" y="21000"/>
                  <a:pt x="3555904" y="10161"/>
                </a:cubicBezTo>
                <a:cubicBezTo>
                  <a:pt x="3657497" y="-1693"/>
                  <a:pt x="3759089" y="7480"/>
                  <a:pt x="3860682" y="16089"/>
                </a:cubicBezTo>
                <a:cubicBezTo>
                  <a:pt x="4039485" y="31472"/>
                  <a:pt x="4218161" y="24557"/>
                  <a:pt x="4396583" y="13266"/>
                </a:cubicBezTo>
                <a:cubicBezTo>
                  <a:pt x="4519422" y="6041"/>
                  <a:pt x="4642589" y="10007"/>
                  <a:pt x="4764856" y="25121"/>
                </a:cubicBezTo>
                <a:cubicBezTo>
                  <a:pt x="4813493" y="30483"/>
                  <a:pt x="4862258" y="29496"/>
                  <a:pt x="4911023" y="30483"/>
                </a:cubicBezTo>
                <a:cubicBezTo>
                  <a:pt x="4915721" y="30625"/>
                  <a:pt x="4920801" y="29108"/>
                  <a:pt x="4925690" y="28984"/>
                </a:cubicBezTo>
                <a:lnTo>
                  <a:pt x="4927821" y="30065"/>
                </a:lnTo>
                <a:lnTo>
                  <a:pt x="4960258" y="27641"/>
                </a:lnTo>
                <a:lnTo>
                  <a:pt x="4964870" y="27986"/>
                </a:lnTo>
                <a:lnTo>
                  <a:pt x="4964882" y="27978"/>
                </a:lnTo>
                <a:cubicBezTo>
                  <a:pt x="4969755" y="27908"/>
                  <a:pt x="4974899" y="29284"/>
                  <a:pt x="4979471" y="28790"/>
                </a:cubicBezTo>
                <a:cubicBezTo>
                  <a:pt x="5154578" y="12123"/>
                  <a:pt x="5330536" y="9611"/>
                  <a:pt x="5505974" y="21310"/>
                </a:cubicBezTo>
                <a:cubicBezTo>
                  <a:pt x="5586740" y="25614"/>
                  <a:pt x="5667442" y="25544"/>
                  <a:pt x="5748129" y="23092"/>
                </a:cubicBezTo>
                <a:lnTo>
                  <a:pt x="5892006" y="15658"/>
                </a:lnTo>
                <a:lnTo>
                  <a:pt x="5894187" y="91357"/>
                </a:lnTo>
                <a:cubicBezTo>
                  <a:pt x="5891252" y="119679"/>
                  <a:pt x="5887042" y="148001"/>
                  <a:pt x="5881429" y="176068"/>
                </a:cubicBezTo>
                <a:cubicBezTo>
                  <a:pt x="5868671" y="240494"/>
                  <a:pt x="5878112" y="303645"/>
                  <a:pt x="5888063" y="367433"/>
                </a:cubicBezTo>
                <a:cubicBezTo>
                  <a:pt x="5896291" y="414790"/>
                  <a:pt x="5896291" y="463218"/>
                  <a:pt x="5888063" y="510574"/>
                </a:cubicBezTo>
                <a:cubicBezTo>
                  <a:pt x="5868926" y="612636"/>
                  <a:pt x="5879515" y="714697"/>
                  <a:pt x="5889083" y="815610"/>
                </a:cubicBezTo>
                <a:cubicBezTo>
                  <a:pt x="5901841" y="951224"/>
                  <a:pt x="5908220" y="1085690"/>
                  <a:pt x="5876326" y="1220284"/>
                </a:cubicBezTo>
                <a:cubicBezTo>
                  <a:pt x="5856296" y="1304994"/>
                  <a:pt x="5872754" y="1390981"/>
                  <a:pt x="5883342" y="1475437"/>
                </a:cubicBezTo>
                <a:cubicBezTo>
                  <a:pt x="5891354" y="1538243"/>
                  <a:pt x="5892298" y="1601751"/>
                  <a:pt x="5886149" y="1664761"/>
                </a:cubicBezTo>
                <a:cubicBezTo>
                  <a:pt x="5876836" y="1760329"/>
                  <a:pt x="5880140" y="1856713"/>
                  <a:pt x="5895972" y="1951426"/>
                </a:cubicBezTo>
                <a:cubicBezTo>
                  <a:pt x="5905362" y="2004791"/>
                  <a:pt x="5901727" y="2059623"/>
                  <a:pt x="5885384" y="2111279"/>
                </a:cubicBezTo>
                <a:cubicBezTo>
                  <a:pt x="5861527" y="2185401"/>
                  <a:pt x="5875943" y="2261054"/>
                  <a:pt x="5885384" y="2335942"/>
                </a:cubicBezTo>
                <a:cubicBezTo>
                  <a:pt x="5899545" y="2453440"/>
                  <a:pt x="5916513" y="2570683"/>
                  <a:pt x="5906434" y="2689584"/>
                </a:cubicBezTo>
                <a:cubicBezTo>
                  <a:pt x="5904839" y="2722155"/>
                  <a:pt x="5900310" y="2754521"/>
                  <a:pt x="5892910" y="2786288"/>
                </a:cubicBezTo>
                <a:cubicBezTo>
                  <a:pt x="5859473" y="2908978"/>
                  <a:pt x="5857980" y="3038188"/>
                  <a:pt x="5888573" y="3161618"/>
                </a:cubicBezTo>
                <a:cubicBezTo>
                  <a:pt x="5920978" y="3294426"/>
                  <a:pt x="5914089" y="3426468"/>
                  <a:pt x="5880791" y="3558127"/>
                </a:cubicBezTo>
                <a:cubicBezTo>
                  <a:pt x="5844074" y="3697862"/>
                  <a:pt x="5840847" y="3844294"/>
                  <a:pt x="5871350" y="3985509"/>
                </a:cubicBezTo>
                <a:lnTo>
                  <a:pt x="5884107" y="4141924"/>
                </a:lnTo>
                <a:lnTo>
                  <a:pt x="0" y="4141924"/>
                </a:lnTo>
                <a:lnTo>
                  <a:pt x="0" y="18996"/>
                </a:lnTo>
                <a:lnTo>
                  <a:pt x="114789" y="16636"/>
                </a:lnTo>
                <a:cubicBezTo>
                  <a:pt x="229350" y="12949"/>
                  <a:pt x="343737" y="7904"/>
                  <a:pt x="457838" y="9315"/>
                </a:cubicBezTo>
                <a:cubicBezTo>
                  <a:pt x="553081" y="10444"/>
                  <a:pt x="648070" y="31612"/>
                  <a:pt x="743567" y="27661"/>
                </a:cubicBezTo>
                <a:cubicBezTo>
                  <a:pt x="1032979" y="16089"/>
                  <a:pt x="1322518" y="19899"/>
                  <a:pt x="1611803" y="4799"/>
                </a:cubicBezTo>
                <a:cubicBezTo>
                  <a:pt x="1682301" y="-85"/>
                  <a:pt x="1752927" y="-1238"/>
                  <a:pt x="1823444" y="1329"/>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2">
            <a:extLst>
              <a:ext uri="{FF2B5EF4-FFF2-40B4-BE49-F238E27FC236}">
                <a16:creationId xmlns:a16="http://schemas.microsoft.com/office/drawing/2014/main" id="{02DE5D52-4804-437B-9829-AEE5654DABC3}"/>
              </a:ext>
            </a:extLst>
          </p:cNvPr>
          <p:cNvSpPr txBox="1">
            <a:spLocks noChangeArrowheads="1"/>
          </p:cNvSpPr>
          <p:nvPr/>
        </p:nvSpPr>
        <p:spPr bwMode="auto">
          <a:xfrm>
            <a:off x="7802169" y="3416221"/>
            <a:ext cx="6434825" cy="399613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t">
            <a:normAutofit/>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Tahoma" panose="020B0604030504040204" pitchFamily="34" charset="0"/>
                <a:ea typeface="Arial Unicode MS"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Tahoma" panose="020B0604030504040204" pitchFamily="34" charset="0"/>
                <a:ea typeface="Arial Unicode MS"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Tahoma" panose="020B0604030504040204" pitchFamily="34" charset="0"/>
                <a:ea typeface="Arial Unicode MS"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Tahoma" panose="020B0604030504040204" pitchFamily="34" charset="0"/>
                <a:ea typeface="Arial Unicode MS"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Tahoma" panose="020B0604030504040204" pitchFamily="34" charset="0"/>
                <a:ea typeface="Arial Unicode MS"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Tahoma" panose="020B0604030504040204" pitchFamily="34" charset="0"/>
                <a:ea typeface="Arial Unicode MS"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Tahoma" panose="020B0604030504040204" pitchFamily="34" charset="0"/>
                <a:ea typeface="Arial Unicode MS"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Tahoma" panose="020B0604030504040204" pitchFamily="34" charset="0"/>
                <a:ea typeface="Arial Unicode MS"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Tahoma" panose="020B0604030504040204" pitchFamily="34" charset="0"/>
                <a:ea typeface="Arial Unicode MS" pitchFamily="34" charset="-128"/>
              </a:defRPr>
            </a:lvl9pPr>
          </a:lstStyle>
          <a:p>
            <a:pPr marL="0" indent="0" fontAlgn="base">
              <a:lnSpc>
                <a:spcPct val="90000"/>
              </a:lnSpc>
              <a:spcBef>
                <a:spcPts val="78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en-US" altLang="it-IT" sz="2600" b="1" dirty="0" err="1">
                <a:solidFill>
                  <a:srgbClr val="000000"/>
                </a:solidFill>
                <a:latin typeface="+mn-lt"/>
                <a:ea typeface="+mn-ea"/>
              </a:rPr>
              <a:t>Soluzione</a:t>
            </a:r>
            <a:r>
              <a:rPr lang="en-US" altLang="it-IT" sz="2600" b="1" dirty="0">
                <a:solidFill>
                  <a:srgbClr val="000000"/>
                </a:solidFill>
                <a:latin typeface="+mn-lt"/>
                <a:ea typeface="+mn-ea"/>
              </a:rPr>
              <a:t>:</a:t>
            </a:r>
            <a:r>
              <a:rPr lang="en-US" altLang="it-IT" sz="2600" dirty="0">
                <a:solidFill>
                  <a:srgbClr val="000000"/>
                </a:solidFill>
                <a:latin typeface="+mn-lt"/>
                <a:ea typeface="+mn-ea"/>
              </a:rPr>
              <a:t> </a:t>
            </a:r>
            <a:r>
              <a:rPr lang="en-US" altLang="it-IT" sz="2600" dirty="0" err="1">
                <a:solidFill>
                  <a:srgbClr val="000000"/>
                </a:solidFill>
                <a:latin typeface="+mn-lt"/>
                <a:ea typeface="+mn-ea"/>
              </a:rPr>
              <a:t>risultato</a:t>
            </a:r>
            <a:r>
              <a:rPr lang="en-US" altLang="it-IT" sz="2600" dirty="0">
                <a:solidFill>
                  <a:srgbClr val="000000"/>
                </a:solidFill>
                <a:latin typeface="+mn-lt"/>
                <a:ea typeface="+mn-ea"/>
              </a:rPr>
              <a:t> </a:t>
            </a:r>
            <a:r>
              <a:rPr lang="en-US" altLang="it-IT" sz="2600" dirty="0" err="1">
                <a:solidFill>
                  <a:srgbClr val="000000"/>
                </a:solidFill>
                <a:latin typeface="+mn-lt"/>
                <a:ea typeface="+mn-ea"/>
              </a:rPr>
              <a:t>dell’unione</a:t>
            </a:r>
            <a:r>
              <a:rPr lang="en-US" altLang="it-IT" sz="2600" dirty="0">
                <a:solidFill>
                  <a:srgbClr val="000000"/>
                </a:solidFill>
                <a:latin typeface="+mn-lt"/>
                <a:ea typeface="+mn-ea"/>
              </a:rPr>
              <a:t> di una </a:t>
            </a:r>
            <a:r>
              <a:rPr lang="en-US" altLang="it-IT" sz="2600" dirty="0" err="1">
                <a:solidFill>
                  <a:srgbClr val="000000"/>
                </a:solidFill>
                <a:latin typeface="+mn-lt"/>
                <a:ea typeface="+mn-ea"/>
              </a:rPr>
              <a:t>determinata</a:t>
            </a:r>
            <a:r>
              <a:rPr lang="en-US" altLang="it-IT" sz="2600" dirty="0">
                <a:solidFill>
                  <a:srgbClr val="000000"/>
                </a:solidFill>
                <a:latin typeface="+mn-lt"/>
                <a:ea typeface="+mn-ea"/>
              </a:rPr>
              <a:t> </a:t>
            </a:r>
            <a:r>
              <a:rPr lang="en-US" altLang="it-IT" sz="2600" dirty="0" err="1">
                <a:solidFill>
                  <a:srgbClr val="000000"/>
                </a:solidFill>
                <a:latin typeface="+mn-lt"/>
                <a:ea typeface="+mn-ea"/>
              </a:rPr>
              <a:t>sostanza</a:t>
            </a:r>
            <a:r>
              <a:rPr lang="en-US" altLang="it-IT" sz="2600" dirty="0">
                <a:solidFill>
                  <a:srgbClr val="000000"/>
                </a:solidFill>
                <a:latin typeface="+mn-lt"/>
                <a:ea typeface="+mn-ea"/>
              </a:rPr>
              <a:t> (</a:t>
            </a:r>
            <a:r>
              <a:rPr lang="en-US" altLang="it-IT" sz="2600" b="1" dirty="0" err="1">
                <a:solidFill>
                  <a:srgbClr val="000000"/>
                </a:solidFill>
                <a:latin typeface="+mn-lt"/>
                <a:ea typeface="+mn-ea"/>
              </a:rPr>
              <a:t>massa</a:t>
            </a:r>
            <a:r>
              <a:rPr lang="en-US" altLang="it-IT" sz="2600" b="1" dirty="0">
                <a:solidFill>
                  <a:srgbClr val="000000"/>
                </a:solidFill>
                <a:latin typeface="+mn-lt"/>
                <a:ea typeface="+mn-ea"/>
              </a:rPr>
              <a:t> </a:t>
            </a:r>
            <a:r>
              <a:rPr lang="en-US" altLang="it-IT" sz="2600" b="1" dirty="0" err="1">
                <a:solidFill>
                  <a:srgbClr val="000000"/>
                </a:solidFill>
                <a:latin typeface="+mn-lt"/>
                <a:ea typeface="+mn-ea"/>
              </a:rPr>
              <a:t>solida</a:t>
            </a:r>
            <a:r>
              <a:rPr lang="en-US" altLang="it-IT" sz="2600" b="1" dirty="0">
                <a:solidFill>
                  <a:srgbClr val="000000"/>
                </a:solidFill>
                <a:latin typeface="+mn-lt"/>
                <a:ea typeface="+mn-ea"/>
              </a:rPr>
              <a:t>) </a:t>
            </a:r>
            <a:r>
              <a:rPr lang="en-US" altLang="it-IT" sz="2600" b="1" dirty="0" err="1">
                <a:solidFill>
                  <a:srgbClr val="000000"/>
                </a:solidFill>
                <a:latin typeface="+mn-lt"/>
                <a:ea typeface="+mn-ea"/>
              </a:rPr>
              <a:t>disciolta</a:t>
            </a:r>
            <a:r>
              <a:rPr lang="en-US" altLang="it-IT" sz="2600" b="1" dirty="0">
                <a:solidFill>
                  <a:srgbClr val="000000"/>
                </a:solidFill>
                <a:latin typeface="+mn-lt"/>
                <a:ea typeface="+mn-ea"/>
              </a:rPr>
              <a:t> in un volume </a:t>
            </a:r>
            <a:r>
              <a:rPr lang="en-US" altLang="it-IT" sz="2600" b="1" dirty="0" err="1">
                <a:solidFill>
                  <a:srgbClr val="000000"/>
                </a:solidFill>
                <a:latin typeface="+mn-lt"/>
                <a:ea typeface="+mn-ea"/>
              </a:rPr>
              <a:t>noto</a:t>
            </a:r>
            <a:r>
              <a:rPr lang="en-US" altLang="it-IT" sz="2600" b="1" dirty="0">
                <a:solidFill>
                  <a:srgbClr val="000000"/>
                </a:solidFill>
                <a:latin typeface="+mn-lt"/>
                <a:ea typeface="+mn-ea"/>
              </a:rPr>
              <a:t> di </a:t>
            </a:r>
            <a:r>
              <a:rPr lang="en-US" altLang="it-IT" sz="2600" b="1" dirty="0" err="1">
                <a:solidFill>
                  <a:srgbClr val="000000"/>
                </a:solidFill>
                <a:latin typeface="+mn-lt"/>
                <a:ea typeface="+mn-ea"/>
              </a:rPr>
              <a:t>liquido</a:t>
            </a:r>
            <a:r>
              <a:rPr lang="en-US" altLang="it-IT" sz="2600" b="1" dirty="0">
                <a:solidFill>
                  <a:srgbClr val="000000"/>
                </a:solidFill>
                <a:latin typeface="+mn-lt"/>
                <a:ea typeface="+mn-ea"/>
              </a:rPr>
              <a:t>, </a:t>
            </a:r>
            <a:r>
              <a:rPr lang="en-US" altLang="it-IT" sz="2600" dirty="0" err="1">
                <a:solidFill>
                  <a:srgbClr val="000000"/>
                </a:solidFill>
                <a:latin typeface="+mn-lt"/>
                <a:ea typeface="+mn-ea"/>
              </a:rPr>
              <a:t>oppure</a:t>
            </a:r>
            <a:r>
              <a:rPr lang="en-US" altLang="it-IT" sz="2600" dirty="0">
                <a:solidFill>
                  <a:srgbClr val="000000"/>
                </a:solidFill>
                <a:latin typeface="+mn-lt"/>
                <a:ea typeface="+mn-ea"/>
              </a:rPr>
              <a:t> </a:t>
            </a:r>
            <a:r>
              <a:rPr lang="en-US" altLang="it-IT" sz="2600" dirty="0" err="1">
                <a:solidFill>
                  <a:srgbClr val="000000"/>
                </a:solidFill>
                <a:latin typeface="+mn-lt"/>
                <a:ea typeface="+mn-ea"/>
              </a:rPr>
              <a:t>unione</a:t>
            </a:r>
            <a:r>
              <a:rPr lang="en-US" altLang="it-IT" sz="2600" dirty="0">
                <a:solidFill>
                  <a:srgbClr val="000000"/>
                </a:solidFill>
                <a:latin typeface="+mn-lt"/>
                <a:ea typeface="+mn-ea"/>
              </a:rPr>
              <a:t> di un </a:t>
            </a:r>
            <a:r>
              <a:rPr lang="en-US" altLang="it-IT" sz="2600" dirty="0" err="1">
                <a:solidFill>
                  <a:srgbClr val="000000"/>
                </a:solidFill>
                <a:latin typeface="+mn-lt"/>
                <a:ea typeface="+mn-ea"/>
              </a:rPr>
              <a:t>determinato</a:t>
            </a:r>
            <a:r>
              <a:rPr lang="en-US" altLang="it-IT" sz="2600" dirty="0">
                <a:solidFill>
                  <a:srgbClr val="000000"/>
                </a:solidFill>
                <a:latin typeface="+mn-lt"/>
                <a:ea typeface="+mn-ea"/>
              </a:rPr>
              <a:t> </a:t>
            </a:r>
            <a:r>
              <a:rPr lang="en-US" altLang="it-IT" sz="2600" b="1" dirty="0">
                <a:solidFill>
                  <a:srgbClr val="000000"/>
                </a:solidFill>
                <a:latin typeface="+mn-lt"/>
                <a:ea typeface="+mn-ea"/>
              </a:rPr>
              <a:t>volume di </a:t>
            </a:r>
            <a:r>
              <a:rPr lang="en-US" altLang="it-IT" sz="2600" b="1" dirty="0" err="1">
                <a:solidFill>
                  <a:srgbClr val="000000"/>
                </a:solidFill>
                <a:latin typeface="+mn-lt"/>
                <a:ea typeface="+mn-ea"/>
              </a:rPr>
              <a:t>liquido</a:t>
            </a:r>
            <a:r>
              <a:rPr lang="en-US" altLang="it-IT" sz="2600" b="1" dirty="0">
                <a:solidFill>
                  <a:srgbClr val="000000"/>
                </a:solidFill>
                <a:latin typeface="+mn-lt"/>
                <a:ea typeface="+mn-ea"/>
              </a:rPr>
              <a:t> </a:t>
            </a:r>
            <a:r>
              <a:rPr lang="en-US" altLang="it-IT" sz="2600" b="1" dirty="0" err="1">
                <a:solidFill>
                  <a:srgbClr val="000000"/>
                </a:solidFill>
                <a:latin typeface="+mn-lt"/>
                <a:ea typeface="+mn-ea"/>
              </a:rPr>
              <a:t>disciolto</a:t>
            </a:r>
            <a:r>
              <a:rPr lang="en-US" altLang="it-IT" sz="2600" b="1" dirty="0">
                <a:solidFill>
                  <a:srgbClr val="000000"/>
                </a:solidFill>
                <a:latin typeface="+mn-lt"/>
                <a:ea typeface="+mn-ea"/>
              </a:rPr>
              <a:t> in un volume </a:t>
            </a:r>
            <a:r>
              <a:rPr lang="en-US" altLang="it-IT" sz="2600" b="1" dirty="0" err="1">
                <a:solidFill>
                  <a:srgbClr val="000000"/>
                </a:solidFill>
                <a:latin typeface="+mn-lt"/>
                <a:ea typeface="+mn-ea"/>
              </a:rPr>
              <a:t>noto</a:t>
            </a:r>
            <a:r>
              <a:rPr lang="en-US" altLang="it-IT" sz="2600" b="1" dirty="0">
                <a:solidFill>
                  <a:srgbClr val="000000"/>
                </a:solidFill>
                <a:latin typeface="+mn-lt"/>
                <a:ea typeface="+mn-ea"/>
              </a:rPr>
              <a:t> di un </a:t>
            </a:r>
            <a:r>
              <a:rPr lang="en-US" altLang="it-IT" sz="2600" b="1" dirty="0" err="1">
                <a:solidFill>
                  <a:srgbClr val="000000"/>
                </a:solidFill>
                <a:latin typeface="+mn-lt"/>
                <a:ea typeface="+mn-ea"/>
              </a:rPr>
              <a:t>altro</a:t>
            </a:r>
            <a:r>
              <a:rPr lang="en-US" altLang="it-IT" sz="2600" b="1" dirty="0">
                <a:solidFill>
                  <a:srgbClr val="000000"/>
                </a:solidFill>
                <a:latin typeface="+mn-lt"/>
                <a:ea typeface="+mn-ea"/>
              </a:rPr>
              <a:t> </a:t>
            </a:r>
            <a:r>
              <a:rPr lang="en-US" altLang="it-IT" sz="2600" b="1" dirty="0" err="1">
                <a:solidFill>
                  <a:srgbClr val="000000"/>
                </a:solidFill>
                <a:latin typeface="+mn-lt"/>
                <a:ea typeface="+mn-ea"/>
              </a:rPr>
              <a:t>liquido</a:t>
            </a:r>
            <a:r>
              <a:rPr lang="en-US" altLang="it-IT" sz="2600" b="1" dirty="0">
                <a:solidFill>
                  <a:srgbClr val="000000"/>
                </a:solidFill>
                <a:latin typeface="+mn-lt"/>
                <a:ea typeface="+mn-ea"/>
              </a:rPr>
              <a:t>  </a:t>
            </a:r>
          </a:p>
          <a:p>
            <a:pPr marL="0" indent="0" fontAlgn="base">
              <a:lnSpc>
                <a:spcPct val="90000"/>
              </a:lnSpc>
              <a:spcBef>
                <a:spcPts val="78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endParaRPr lang="en-US" altLang="it-IT" sz="2600" b="1" dirty="0">
              <a:solidFill>
                <a:srgbClr val="000000"/>
              </a:solidFill>
              <a:latin typeface="+mn-lt"/>
              <a:ea typeface="+mn-ea"/>
              <a:cs typeface="Tahoma"/>
            </a:endParaRPr>
          </a:p>
          <a:p>
            <a:pPr marL="0" indent="0" fontAlgn="base">
              <a:lnSpc>
                <a:spcPct val="90000"/>
              </a:lnSpc>
              <a:spcBef>
                <a:spcPts val="78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endParaRPr lang="en-US" altLang="it-IT" sz="2600" b="1" dirty="0">
              <a:solidFill>
                <a:srgbClr val="000000"/>
              </a:solidFill>
              <a:latin typeface="+mn-lt"/>
              <a:ea typeface="Tahoma"/>
              <a:cs typeface="Tahoma"/>
            </a:endParaRPr>
          </a:p>
          <a:p>
            <a:pPr marL="180975" indent="0" fontAlgn="base">
              <a:lnSpc>
                <a:spcPct val="90000"/>
              </a:lnSpc>
              <a:spcBef>
                <a:spcPts val="78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en-US" altLang="it-IT" sz="2600" b="1" dirty="0" err="1">
                <a:solidFill>
                  <a:srgbClr val="000000"/>
                </a:solidFill>
                <a:latin typeface="+mn-lt"/>
                <a:ea typeface="Tahoma"/>
                <a:cs typeface="Tahoma"/>
              </a:rPr>
              <a:t>Soluzione</a:t>
            </a:r>
            <a:r>
              <a:rPr lang="en-US" altLang="it-IT" sz="2600" b="1" dirty="0">
                <a:solidFill>
                  <a:srgbClr val="000000"/>
                </a:solidFill>
                <a:latin typeface="+mn-lt"/>
                <a:ea typeface="Tahoma"/>
                <a:cs typeface="Tahoma"/>
              </a:rPr>
              <a:t>= </a:t>
            </a:r>
            <a:r>
              <a:rPr lang="en-US" altLang="it-IT" sz="2600" b="1" dirty="0" err="1">
                <a:solidFill>
                  <a:srgbClr val="000000"/>
                </a:solidFill>
                <a:latin typeface="+mn-lt"/>
                <a:ea typeface="Tahoma"/>
                <a:cs typeface="Tahoma"/>
              </a:rPr>
              <a:t>soluto</a:t>
            </a:r>
            <a:r>
              <a:rPr lang="en-US" altLang="it-IT" sz="2600" b="1" dirty="0">
                <a:solidFill>
                  <a:srgbClr val="000000"/>
                </a:solidFill>
                <a:latin typeface="+mn-lt"/>
                <a:ea typeface="Tahoma"/>
                <a:cs typeface="Tahoma"/>
              </a:rPr>
              <a:t>+ </a:t>
            </a:r>
            <a:r>
              <a:rPr lang="en-US" altLang="it-IT" sz="2600" b="1" dirty="0" err="1">
                <a:solidFill>
                  <a:srgbClr val="000000"/>
                </a:solidFill>
                <a:latin typeface="+mn-lt"/>
                <a:ea typeface="Tahoma"/>
                <a:cs typeface="Tahoma"/>
              </a:rPr>
              <a:t>solvente</a:t>
            </a:r>
            <a:endParaRPr lang="en-US" altLang="it-IT" sz="2600" b="1" dirty="0">
              <a:solidFill>
                <a:srgbClr val="000000"/>
              </a:solidFill>
              <a:latin typeface="+mn-lt"/>
              <a:ea typeface="Tahoma"/>
              <a:cs typeface="Tahoma"/>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5F2250AC-5990-4FAD-991C-7B4F77BD8261}"/>
              </a:ext>
            </a:extLst>
          </p:cNvPr>
          <p:cNvSpPr txBox="1">
            <a:spLocks noChangeArrowheads="1"/>
          </p:cNvSpPr>
          <p:nvPr/>
        </p:nvSpPr>
        <p:spPr bwMode="auto">
          <a:xfrm>
            <a:off x="1138556" y="2840665"/>
            <a:ext cx="11360784" cy="4937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9pPr>
          </a:lstStyle>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880" dirty="0">
                <a:solidFill>
                  <a:srgbClr val="FF0000"/>
                </a:solidFill>
                <a:latin typeface="Calibri" panose="020F0502020204030204" pitchFamily="34" charset="0"/>
                <a:ea typeface="Calibri" panose="020F0502020204030204" pitchFamily="34" charset="0"/>
                <a:cs typeface="Calibri" panose="020F0502020204030204" pitchFamily="34" charset="0"/>
              </a:rPr>
              <a:t>Procedimento:</a:t>
            </a: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880" dirty="0">
                <a:latin typeface="Calibri" panose="020F0502020204030204" pitchFamily="34" charset="0"/>
                <a:ea typeface="Calibri" panose="020F0502020204030204" pitchFamily="34" charset="0"/>
                <a:cs typeface="Calibri" panose="020F0502020204030204" pitchFamily="34" charset="0"/>
              </a:rPr>
              <a:t>20 mg : 2 ml = 10 mg : x ml</a:t>
            </a: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880" dirty="0">
                <a:solidFill>
                  <a:srgbClr val="000066"/>
                </a:solidFill>
                <a:latin typeface="Calibri" panose="020F0502020204030204" pitchFamily="34" charset="0"/>
                <a:ea typeface="Calibri" panose="020F0502020204030204" pitchFamily="34" charset="0"/>
                <a:cs typeface="Calibri" panose="020F0502020204030204" pitchFamily="34" charset="0"/>
              </a:rPr>
              <a:t>   </a:t>
            </a:r>
            <a:r>
              <a:rPr lang="it-IT" altLang="it-IT" sz="2880" dirty="0">
                <a:solidFill>
                  <a:srgbClr val="00B050"/>
                </a:solidFill>
                <a:latin typeface="Calibri" panose="020F0502020204030204" pitchFamily="34" charset="0"/>
                <a:ea typeface="Calibri" panose="020F0502020204030204" pitchFamily="34" charset="0"/>
                <a:cs typeface="Calibri" panose="020F0502020204030204" pitchFamily="34" charset="0"/>
              </a:rPr>
              <a:t>DD      QD       DP</a:t>
            </a:r>
            <a:endParaRPr lang="it-IT" altLang="it-IT" sz="2880" dirty="0">
              <a:solidFill>
                <a:srgbClr val="000066"/>
              </a:solidFill>
              <a:latin typeface="Calibri" panose="020F0502020204030204" pitchFamily="34" charset="0"/>
              <a:ea typeface="Calibri" panose="020F0502020204030204" pitchFamily="34" charset="0"/>
              <a:cs typeface="Calibri" panose="020F0502020204030204" pitchFamily="34" charset="0"/>
            </a:endParaRP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880" dirty="0">
                <a:solidFill>
                  <a:srgbClr val="000066"/>
                </a:solidFill>
                <a:latin typeface="Calibri" panose="020F0502020204030204" pitchFamily="34" charset="0"/>
                <a:ea typeface="Calibri" panose="020F0502020204030204" pitchFamily="34" charset="0"/>
                <a:cs typeface="Calibri" panose="020F0502020204030204" pitchFamily="34" charset="0"/>
              </a:rPr>
              <a:t>   </a:t>
            </a:r>
            <a:r>
              <a:rPr lang="it-IT" altLang="it-IT" sz="2880" u="sng" dirty="0">
                <a:latin typeface="Calibri" panose="020F0502020204030204" pitchFamily="34" charset="0"/>
                <a:ea typeface="Calibri" panose="020F0502020204030204" pitchFamily="34" charset="0"/>
                <a:cs typeface="Calibri" panose="020F0502020204030204" pitchFamily="34" charset="0"/>
              </a:rPr>
              <a:t>2 ml x 10 mg </a:t>
            </a:r>
            <a:r>
              <a:rPr lang="it-IT" altLang="it-IT" sz="2880" dirty="0">
                <a:latin typeface="Calibri" panose="020F0502020204030204" pitchFamily="34" charset="0"/>
                <a:ea typeface="Calibri" panose="020F0502020204030204" pitchFamily="34" charset="0"/>
                <a:cs typeface="Calibri" panose="020F0502020204030204" pitchFamily="34" charset="0"/>
              </a:rPr>
              <a:t>= 1 ml</a:t>
            </a: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880" dirty="0">
                <a:latin typeface="Calibri" panose="020F0502020204030204" pitchFamily="34" charset="0"/>
                <a:ea typeface="Calibri" panose="020F0502020204030204" pitchFamily="34" charset="0"/>
                <a:cs typeface="Calibri" panose="020F0502020204030204" pitchFamily="34" charset="0"/>
              </a:rPr>
              <a:t>        20 mg</a:t>
            </a: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endParaRPr lang="it-IT" altLang="it-IT" sz="2880" dirty="0">
              <a:solidFill>
                <a:srgbClr val="000066"/>
              </a:solidFill>
              <a:latin typeface="Calibri" panose="020F0502020204030204" pitchFamily="34" charset="0"/>
              <a:ea typeface="Calibri" panose="020F0502020204030204" pitchFamily="34" charset="0"/>
              <a:cs typeface="Calibri" panose="020F0502020204030204" pitchFamily="34" charset="0"/>
            </a:endParaRP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880" dirty="0">
                <a:solidFill>
                  <a:srgbClr val="FF0000"/>
                </a:solidFill>
                <a:latin typeface="Calibri" panose="020F0502020204030204" pitchFamily="34" charset="0"/>
                <a:ea typeface="Calibri" panose="020F0502020204030204" pitchFamily="34" charset="0"/>
                <a:cs typeface="Calibri" panose="020F0502020204030204" pitchFamily="34" charset="0"/>
              </a:rPr>
              <a:t>Risultato:</a:t>
            </a: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880" dirty="0">
                <a:latin typeface="Calibri" panose="020F0502020204030204" pitchFamily="34" charset="0"/>
                <a:ea typeface="Calibri" panose="020F0502020204030204" pitchFamily="34" charset="0"/>
                <a:cs typeface="Calibri" panose="020F0502020204030204" pitchFamily="34" charset="0"/>
              </a:rPr>
              <a:t>Somministrerò 1 ml di soluzione</a:t>
            </a: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endParaRPr lang="it-IT" altLang="it-IT" sz="2880" dirty="0">
              <a:solidFill>
                <a:srgbClr val="000066"/>
              </a:solidFill>
              <a:ea typeface="Arial Unicode MS" pitchFamily="34" charset="-128"/>
            </a:endParaRPr>
          </a:p>
        </p:txBody>
      </p:sp>
      <p:sp>
        <p:nvSpPr>
          <p:cNvPr id="40964" name="CasellaDiTesto 2">
            <a:extLst>
              <a:ext uri="{FF2B5EF4-FFF2-40B4-BE49-F238E27FC236}">
                <a16:creationId xmlns:a16="http://schemas.microsoft.com/office/drawing/2014/main" id="{4A63C432-DD39-459C-B59E-2DD690F61064}"/>
              </a:ext>
            </a:extLst>
          </p:cNvPr>
          <p:cNvSpPr txBox="1">
            <a:spLocks noChangeArrowheads="1"/>
          </p:cNvSpPr>
          <p:nvPr/>
        </p:nvSpPr>
        <p:spPr bwMode="auto">
          <a:xfrm>
            <a:off x="1138556" y="1868806"/>
            <a:ext cx="12097384" cy="785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p>
            <a:pPr defTabSz="539116" eaLnBrk="0" fontAlgn="base" hangingPunct="0">
              <a:lnSpc>
                <a:spcPct val="80000"/>
              </a:lnSpc>
              <a:spcBef>
                <a:spcPts val="840"/>
              </a:spcBef>
              <a:spcAft>
                <a:spcPct val="0"/>
              </a:spcAft>
              <a:buClr>
                <a:srgbClr val="3333CC"/>
              </a:buClr>
              <a:buSzPct val="60000"/>
            </a:pPr>
            <a:r>
              <a:rPr lang="it-IT" altLang="it-IT" sz="2400" i="1" dirty="0">
                <a:solidFill>
                  <a:srgbClr val="000000"/>
                </a:solidFill>
                <a:latin typeface="Tahoma" panose="020B0604030504040204" pitchFamily="34" charset="0"/>
                <a:ea typeface="Arial Unicode MS" pitchFamily="34" charset="-128"/>
              </a:rPr>
              <a:t>Si devono somm.re 10 mg di «furosemide» IM. </a:t>
            </a:r>
          </a:p>
          <a:p>
            <a:pPr defTabSz="539116" eaLnBrk="0" fontAlgn="base" hangingPunct="0">
              <a:lnSpc>
                <a:spcPct val="80000"/>
              </a:lnSpc>
              <a:spcBef>
                <a:spcPts val="840"/>
              </a:spcBef>
              <a:spcAft>
                <a:spcPct val="0"/>
              </a:spcAft>
              <a:buClr>
                <a:srgbClr val="3333CC"/>
              </a:buClr>
              <a:buSzPct val="60000"/>
            </a:pPr>
            <a:r>
              <a:rPr lang="it-IT" altLang="it-IT" sz="2400" i="1" dirty="0">
                <a:solidFill>
                  <a:srgbClr val="000000"/>
                </a:solidFill>
                <a:latin typeface="Tahoma"/>
                <a:ea typeface="Arial Unicode MS"/>
                <a:cs typeface="Tahoma"/>
              </a:rPr>
              <a:t>Si hanno a disposizione fiale da 20 mg/2 ml. Quanti ml di soluzione somministrerò?</a:t>
            </a:r>
            <a:endParaRPr lang="it-IT" altLang="it-IT" sz="2400" i="1" dirty="0">
              <a:solidFill>
                <a:srgbClr val="000066"/>
              </a:solidFill>
              <a:latin typeface="Tahoma" panose="020B0604030504040204" pitchFamily="34" charset="0"/>
              <a:ea typeface="Arial Unicode MS" pitchFamily="34" charset="-128"/>
              <a:cs typeface="Tahoma"/>
            </a:endParaRPr>
          </a:p>
        </p:txBody>
      </p:sp>
      <p:pic>
        <p:nvPicPr>
          <p:cNvPr id="3" name="Immagine 2">
            <a:extLst>
              <a:ext uri="{FF2B5EF4-FFF2-40B4-BE49-F238E27FC236}">
                <a16:creationId xmlns:a16="http://schemas.microsoft.com/office/drawing/2014/main" id="{F631F0F7-2853-413C-8EE9-3C55046E4CA8}"/>
              </a:ext>
            </a:extLst>
          </p:cNvPr>
          <p:cNvPicPr>
            <a:picLocks noChangeAspect="1"/>
          </p:cNvPicPr>
          <p:nvPr/>
        </p:nvPicPr>
        <p:blipFill>
          <a:blip r:embed="rId3"/>
          <a:stretch>
            <a:fillRect/>
          </a:stretch>
        </p:blipFill>
        <p:spPr>
          <a:xfrm>
            <a:off x="6363820" y="3370522"/>
            <a:ext cx="7578698" cy="929611"/>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nodeType="after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1000"/>
                                        <p:tgtEl>
                                          <p:spTgt spid="2">
                                            <p:txEl>
                                              <p:pRg st="6" end="6"/>
                                            </p:txEl>
                                          </p:spTgt>
                                        </p:tgtEl>
                                      </p:cBhvr>
                                    </p:animEffect>
                                    <p:anim calcmode="lin" valueType="num">
                                      <p:cBhvr>
                                        <p:cTn id="4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Effect transition="in" filter="fade">
                                      <p:cBhvr>
                                        <p:cTn id="49" dur="1000"/>
                                        <p:tgtEl>
                                          <p:spTgt spid="2">
                                            <p:txEl>
                                              <p:pRg st="7" end="7"/>
                                            </p:txEl>
                                          </p:spTgt>
                                        </p:tgtEl>
                                      </p:cBhvr>
                                    </p:animEffect>
                                    <p:anim calcmode="lin" valueType="num">
                                      <p:cBhvr>
                                        <p:cTn id="5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26742"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0E82703-5CA7-436D-97BF-62932613A3AC}"/>
              </a:ext>
            </a:extLst>
          </p:cNvPr>
          <p:cNvSpPr>
            <a:spLocks noGrp="1"/>
          </p:cNvSpPr>
          <p:nvPr>
            <p:ph type="title"/>
          </p:nvPr>
        </p:nvSpPr>
        <p:spPr>
          <a:xfrm>
            <a:off x="1009497" y="658368"/>
            <a:ext cx="4321032" cy="6517843"/>
          </a:xfrm>
        </p:spPr>
        <p:txBody>
          <a:bodyPr>
            <a:normAutofit/>
          </a:bodyPr>
          <a:lstStyle/>
          <a:p>
            <a:r>
              <a:rPr lang="it-IT" sz="6500">
                <a:solidFill>
                  <a:srgbClr val="FF0000"/>
                </a:solidFill>
                <a:effectLst/>
              </a:rPr>
              <a:t>Esercizio</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52780" y="3910458"/>
            <a:ext cx="5376672" cy="21946"/>
          </a:xfrm>
          <a:custGeom>
            <a:avLst/>
            <a:gdLst>
              <a:gd name="connsiteX0" fmla="*/ 0 w 5376672"/>
              <a:gd name="connsiteY0" fmla="*/ 0 h 21946"/>
              <a:gd name="connsiteX1" fmla="*/ 564551 w 5376672"/>
              <a:gd name="connsiteY1" fmla="*/ 0 h 21946"/>
              <a:gd name="connsiteX2" fmla="*/ 1290401 w 5376672"/>
              <a:gd name="connsiteY2" fmla="*/ 0 h 21946"/>
              <a:gd name="connsiteX3" fmla="*/ 1908719 w 5376672"/>
              <a:gd name="connsiteY3" fmla="*/ 0 h 21946"/>
              <a:gd name="connsiteX4" fmla="*/ 2473269 w 5376672"/>
              <a:gd name="connsiteY4" fmla="*/ 0 h 21946"/>
              <a:gd name="connsiteX5" fmla="*/ 3199120 w 5376672"/>
              <a:gd name="connsiteY5" fmla="*/ 0 h 21946"/>
              <a:gd name="connsiteX6" fmla="*/ 3871204 w 5376672"/>
              <a:gd name="connsiteY6" fmla="*/ 0 h 21946"/>
              <a:gd name="connsiteX7" fmla="*/ 4543288 w 5376672"/>
              <a:gd name="connsiteY7" fmla="*/ 0 h 21946"/>
              <a:gd name="connsiteX8" fmla="*/ 5376672 w 5376672"/>
              <a:gd name="connsiteY8" fmla="*/ 0 h 21946"/>
              <a:gd name="connsiteX9" fmla="*/ 5376672 w 5376672"/>
              <a:gd name="connsiteY9" fmla="*/ 21946 h 21946"/>
              <a:gd name="connsiteX10" fmla="*/ 4812121 w 5376672"/>
              <a:gd name="connsiteY10" fmla="*/ 21946 h 21946"/>
              <a:gd name="connsiteX11" fmla="*/ 4301338 w 5376672"/>
              <a:gd name="connsiteY11" fmla="*/ 21946 h 21946"/>
              <a:gd name="connsiteX12" fmla="*/ 3575487 w 5376672"/>
              <a:gd name="connsiteY12" fmla="*/ 21946 h 21946"/>
              <a:gd name="connsiteX13" fmla="*/ 3010936 w 5376672"/>
              <a:gd name="connsiteY13" fmla="*/ 21946 h 21946"/>
              <a:gd name="connsiteX14" fmla="*/ 2285086 w 5376672"/>
              <a:gd name="connsiteY14" fmla="*/ 21946 h 21946"/>
              <a:gd name="connsiteX15" fmla="*/ 1505468 w 5376672"/>
              <a:gd name="connsiteY15" fmla="*/ 21946 h 21946"/>
              <a:gd name="connsiteX16" fmla="*/ 887151 w 5376672"/>
              <a:gd name="connsiteY16" fmla="*/ 21946 h 21946"/>
              <a:gd name="connsiteX17" fmla="*/ 0 w 5376672"/>
              <a:gd name="connsiteY17" fmla="*/ 21946 h 21946"/>
              <a:gd name="connsiteX18" fmla="*/ 0 w 5376672"/>
              <a:gd name="connsiteY18" fmla="*/ 0 h 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76672" h="21946" fill="none" extrusionOk="0">
                <a:moveTo>
                  <a:pt x="0" y="0"/>
                </a:moveTo>
                <a:cubicBezTo>
                  <a:pt x="170305" y="15721"/>
                  <a:pt x="294063" y="-17098"/>
                  <a:pt x="564551" y="0"/>
                </a:cubicBezTo>
                <a:cubicBezTo>
                  <a:pt x="835039" y="17098"/>
                  <a:pt x="997912" y="-26321"/>
                  <a:pt x="1290401" y="0"/>
                </a:cubicBezTo>
                <a:cubicBezTo>
                  <a:pt x="1582890" y="26321"/>
                  <a:pt x="1778869" y="16546"/>
                  <a:pt x="1908719" y="0"/>
                </a:cubicBezTo>
                <a:cubicBezTo>
                  <a:pt x="2038569" y="-16546"/>
                  <a:pt x="2241825" y="15713"/>
                  <a:pt x="2473269" y="0"/>
                </a:cubicBezTo>
                <a:cubicBezTo>
                  <a:pt x="2704713" y="-15713"/>
                  <a:pt x="2860864" y="-34255"/>
                  <a:pt x="3199120" y="0"/>
                </a:cubicBezTo>
                <a:cubicBezTo>
                  <a:pt x="3537376" y="34255"/>
                  <a:pt x="3592823" y="7145"/>
                  <a:pt x="3871204" y="0"/>
                </a:cubicBezTo>
                <a:cubicBezTo>
                  <a:pt x="4149585" y="-7145"/>
                  <a:pt x="4254771" y="19685"/>
                  <a:pt x="4543288" y="0"/>
                </a:cubicBezTo>
                <a:cubicBezTo>
                  <a:pt x="4831805" y="-19685"/>
                  <a:pt x="5185276" y="-32410"/>
                  <a:pt x="5376672" y="0"/>
                </a:cubicBezTo>
                <a:cubicBezTo>
                  <a:pt x="5376963" y="10793"/>
                  <a:pt x="5377733" y="17359"/>
                  <a:pt x="5376672" y="21946"/>
                </a:cubicBezTo>
                <a:cubicBezTo>
                  <a:pt x="5193652" y="30813"/>
                  <a:pt x="4959297" y="-1803"/>
                  <a:pt x="4812121" y="21946"/>
                </a:cubicBezTo>
                <a:cubicBezTo>
                  <a:pt x="4664945" y="45695"/>
                  <a:pt x="4416092" y="15443"/>
                  <a:pt x="4301338" y="21946"/>
                </a:cubicBezTo>
                <a:cubicBezTo>
                  <a:pt x="4186584" y="28449"/>
                  <a:pt x="3868070" y="3443"/>
                  <a:pt x="3575487" y="21946"/>
                </a:cubicBezTo>
                <a:cubicBezTo>
                  <a:pt x="3282904" y="40449"/>
                  <a:pt x="3258735" y="9700"/>
                  <a:pt x="3010936" y="21946"/>
                </a:cubicBezTo>
                <a:cubicBezTo>
                  <a:pt x="2763137" y="34192"/>
                  <a:pt x="2591359" y="55590"/>
                  <a:pt x="2285086" y="21946"/>
                </a:cubicBezTo>
                <a:cubicBezTo>
                  <a:pt x="1978813" y="-11698"/>
                  <a:pt x="1850363" y="25189"/>
                  <a:pt x="1505468" y="21946"/>
                </a:cubicBezTo>
                <a:cubicBezTo>
                  <a:pt x="1160573" y="18703"/>
                  <a:pt x="1056506" y="-8472"/>
                  <a:pt x="887151" y="21946"/>
                </a:cubicBezTo>
                <a:cubicBezTo>
                  <a:pt x="717796" y="52364"/>
                  <a:pt x="227403" y="-18989"/>
                  <a:pt x="0" y="21946"/>
                </a:cubicBezTo>
                <a:cubicBezTo>
                  <a:pt x="-1022" y="13889"/>
                  <a:pt x="-860" y="9419"/>
                  <a:pt x="0" y="0"/>
                </a:cubicBezTo>
                <a:close/>
              </a:path>
              <a:path w="5376672" h="21946" stroke="0" extrusionOk="0">
                <a:moveTo>
                  <a:pt x="0" y="0"/>
                </a:moveTo>
                <a:cubicBezTo>
                  <a:pt x="225540" y="9502"/>
                  <a:pt x="387194" y="-20462"/>
                  <a:pt x="618317" y="0"/>
                </a:cubicBezTo>
                <a:cubicBezTo>
                  <a:pt x="849440" y="20462"/>
                  <a:pt x="939506" y="-14980"/>
                  <a:pt x="1129101" y="0"/>
                </a:cubicBezTo>
                <a:cubicBezTo>
                  <a:pt x="1318696" y="14980"/>
                  <a:pt x="1681708" y="-3103"/>
                  <a:pt x="1908719" y="0"/>
                </a:cubicBezTo>
                <a:cubicBezTo>
                  <a:pt x="2135730" y="3103"/>
                  <a:pt x="2346561" y="23845"/>
                  <a:pt x="2527036" y="0"/>
                </a:cubicBezTo>
                <a:cubicBezTo>
                  <a:pt x="2707511" y="-23845"/>
                  <a:pt x="2872188" y="17583"/>
                  <a:pt x="3145353" y="0"/>
                </a:cubicBezTo>
                <a:cubicBezTo>
                  <a:pt x="3418518" y="-17583"/>
                  <a:pt x="3713258" y="-27342"/>
                  <a:pt x="3924971" y="0"/>
                </a:cubicBezTo>
                <a:cubicBezTo>
                  <a:pt x="4136684" y="27342"/>
                  <a:pt x="4288429" y="-12251"/>
                  <a:pt x="4489521" y="0"/>
                </a:cubicBezTo>
                <a:cubicBezTo>
                  <a:pt x="4690613" y="12251"/>
                  <a:pt x="5116717" y="-26469"/>
                  <a:pt x="5376672" y="0"/>
                </a:cubicBezTo>
                <a:cubicBezTo>
                  <a:pt x="5376914" y="5666"/>
                  <a:pt x="5377200" y="12789"/>
                  <a:pt x="5376672" y="21946"/>
                </a:cubicBezTo>
                <a:cubicBezTo>
                  <a:pt x="5145130" y="-5765"/>
                  <a:pt x="4963583" y="26402"/>
                  <a:pt x="4812121" y="21946"/>
                </a:cubicBezTo>
                <a:cubicBezTo>
                  <a:pt x="4660659" y="17490"/>
                  <a:pt x="4340354" y="-6729"/>
                  <a:pt x="4140037" y="21946"/>
                </a:cubicBezTo>
                <a:cubicBezTo>
                  <a:pt x="3939720" y="50621"/>
                  <a:pt x="3820721" y="34636"/>
                  <a:pt x="3521720" y="21946"/>
                </a:cubicBezTo>
                <a:cubicBezTo>
                  <a:pt x="3222719" y="9256"/>
                  <a:pt x="3102025" y="-1390"/>
                  <a:pt x="2742103" y="21946"/>
                </a:cubicBezTo>
                <a:cubicBezTo>
                  <a:pt x="2382181" y="45282"/>
                  <a:pt x="2198742" y="751"/>
                  <a:pt x="1962485" y="21946"/>
                </a:cubicBezTo>
                <a:cubicBezTo>
                  <a:pt x="1726228" y="43141"/>
                  <a:pt x="1648947" y="40913"/>
                  <a:pt x="1397935" y="21946"/>
                </a:cubicBezTo>
                <a:cubicBezTo>
                  <a:pt x="1146923" y="2980"/>
                  <a:pt x="943158" y="-3639"/>
                  <a:pt x="725851" y="21946"/>
                </a:cubicBezTo>
                <a:cubicBezTo>
                  <a:pt x="508544" y="47531"/>
                  <a:pt x="222016" y="44348"/>
                  <a:pt x="0" y="21946"/>
                </a:cubicBezTo>
                <a:cubicBezTo>
                  <a:pt x="-270" y="16026"/>
                  <a:pt x="-456" y="812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12D398DE-8C00-46F4-9CAD-D0E1506C65E9}"/>
              </a:ext>
            </a:extLst>
          </p:cNvPr>
          <p:cNvSpPr>
            <a:spLocks noGrp="1"/>
          </p:cNvSpPr>
          <p:nvPr>
            <p:ph idx="1"/>
          </p:nvPr>
        </p:nvSpPr>
        <p:spPr>
          <a:xfrm>
            <a:off x="6151701" y="662509"/>
            <a:ext cx="7469202" cy="6517843"/>
          </a:xfrm>
        </p:spPr>
        <p:txBody>
          <a:bodyPr anchor="ctr">
            <a:normAutofit/>
          </a:bodyPr>
          <a:lstStyle/>
          <a:p>
            <a:pPr marL="0" indent="0">
              <a:buNone/>
            </a:pPr>
            <a:r>
              <a:rPr lang="it-IT"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 necessario somministrare </a:t>
            </a:r>
            <a:r>
              <a:rPr lang="it-IT" sz="2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Demerol</a:t>
            </a:r>
            <a:r>
              <a:rPr lang="it-IT"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50 mg IM ogni 4 ore al sig. Germano per dolore. La confezione è da 100 mg/2 ml. Quanti ml sono necessari?</a:t>
            </a:r>
          </a:p>
          <a:p>
            <a:pPr marL="0" indent="0">
              <a:buNone/>
            </a:pPr>
            <a:endParaRPr lang="it-IT" sz="2600" dirty="0">
              <a:solidFill>
                <a:srgbClr val="000000"/>
              </a:solidFill>
              <a:effectLst/>
              <a:ea typeface="Tahoma"/>
              <a:cs typeface="Tahoma"/>
            </a:endParaRPr>
          </a:p>
          <a:p>
            <a:pPr marL="0" indent="0">
              <a:buNone/>
            </a:pPr>
            <a:endParaRPr lang="it-IT" sz="2600" dirty="0">
              <a:effectLst/>
            </a:endParaRPr>
          </a:p>
        </p:txBody>
      </p:sp>
      <p:pic>
        <p:nvPicPr>
          <p:cNvPr id="4" name="Immagine 3" descr="Immagine che contiene disegno, clipart, Cartoni animati, schizzo&#10;&#10;Descrizione generata automaticamente">
            <a:extLst>
              <a:ext uri="{FF2B5EF4-FFF2-40B4-BE49-F238E27FC236}">
                <a16:creationId xmlns:a16="http://schemas.microsoft.com/office/drawing/2014/main" id="{DCBC8052-8C30-9632-E85C-CFEE98A80004}"/>
              </a:ext>
            </a:extLst>
          </p:cNvPr>
          <p:cNvPicPr>
            <a:picLocks noChangeAspect="1"/>
          </p:cNvPicPr>
          <p:nvPr/>
        </p:nvPicPr>
        <p:blipFill>
          <a:blip r:embed="rId2"/>
          <a:stretch>
            <a:fillRect/>
          </a:stretch>
        </p:blipFill>
        <p:spPr>
          <a:xfrm>
            <a:off x="1760538" y="4683125"/>
            <a:ext cx="2066925" cy="2038350"/>
          </a:xfrm>
          <a:prstGeom prst="rect">
            <a:avLst/>
          </a:prstGeom>
        </p:spPr>
      </p:pic>
    </p:spTree>
    <p:extLst>
      <p:ext uri="{BB962C8B-B14F-4D97-AF65-F5344CB8AC3E}">
        <p14:creationId xmlns:p14="http://schemas.microsoft.com/office/powerpoint/2010/main" val="3114582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a:extLst>
              <a:ext uri="{FF2B5EF4-FFF2-40B4-BE49-F238E27FC236}">
                <a16:creationId xmlns:a16="http://schemas.microsoft.com/office/drawing/2014/main" id="{AEEAB3C9-8C9F-4463-A931-BE8B9F9CB145}"/>
              </a:ext>
            </a:extLst>
          </p:cNvPr>
          <p:cNvSpPr txBox="1">
            <a:spLocks noChangeArrowheads="1"/>
          </p:cNvSpPr>
          <p:nvPr/>
        </p:nvSpPr>
        <p:spPr bwMode="auto">
          <a:xfrm>
            <a:off x="1727200" y="2358390"/>
            <a:ext cx="10482580" cy="55797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40" tIns="45720" rIns="91440" bIns="45720" anchor="t"/>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9pPr>
          </a:lstStyle>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endParaRPr lang="it-IT" altLang="it-IT" sz="2160" dirty="0">
              <a:solidFill>
                <a:srgbClr val="FF0000"/>
              </a:solidFill>
              <a:ea typeface="Arial Unicode MS" pitchFamily="34" charset="-128"/>
            </a:endParaRP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endParaRPr lang="it-IT" altLang="it-IT" sz="2150" dirty="0">
              <a:solidFill>
                <a:srgbClr val="FF0000"/>
              </a:solidFill>
              <a:latin typeface="Tahoma"/>
              <a:ea typeface="Arial Unicode MS"/>
              <a:cs typeface="Arial Unicode MS"/>
            </a:endParaRPr>
          </a:p>
          <a:p>
            <a:pPr marL="0" indent="0" defTabSz="539116">
              <a:lnSpc>
                <a:spcPct val="80000"/>
              </a:lnSpc>
              <a:spcBef>
                <a:spcPts val="840"/>
              </a:spcBef>
              <a:spcAft>
                <a:spcPct val="0"/>
              </a:spcAft>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150" dirty="0">
                <a:solidFill>
                  <a:srgbClr val="FF0000"/>
                </a:solidFill>
                <a:latin typeface="Calibri" panose="020F0502020204030204" pitchFamily="34" charset="0"/>
                <a:ea typeface="Calibri" panose="020F0502020204030204" pitchFamily="34" charset="0"/>
                <a:cs typeface="Calibri" panose="020F0502020204030204" pitchFamily="34" charset="0"/>
              </a:rPr>
              <a:t>Procedimento:</a:t>
            </a:r>
            <a:endParaRPr lang="it-IT" sz="2150" dirty="0">
              <a:latin typeface="Calibri" panose="020F0502020204030204" pitchFamily="34" charset="0"/>
              <a:ea typeface="Calibri" panose="020F0502020204030204" pitchFamily="34" charset="0"/>
              <a:cs typeface="Calibri" panose="020F0502020204030204" pitchFamily="34" charset="0"/>
            </a:endParaRPr>
          </a:p>
          <a:p>
            <a:pPr marL="409575" indent="-409575" defTabSz="539116" eaLnBrk="0" fontAlgn="base" hangingPunct="0">
              <a:lnSpc>
                <a:spcPct val="80000"/>
              </a:lnSpc>
              <a:spcBef>
                <a:spcPts val="840"/>
              </a:spcBef>
              <a:spcAft>
                <a:spcPct val="0"/>
              </a:spcAft>
              <a:buClr>
                <a:srgbClr val="3333CC"/>
              </a:buClr>
              <a:buSzPct val="60000"/>
              <a:buFont typeface="Wingdings" panose="05000000000000000000" pitchFamily="2" charset="2"/>
              <a:buChar char=""/>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160" dirty="0">
                <a:latin typeface="Calibri" panose="020F0502020204030204" pitchFamily="34" charset="0"/>
                <a:ea typeface="Calibri" panose="020F0502020204030204" pitchFamily="34" charset="0"/>
                <a:cs typeface="Calibri" panose="020F0502020204030204" pitchFamily="34" charset="0"/>
              </a:rPr>
              <a:t>Devo diluire il farmaco in polvere per poter prelevare la dose prescritta e scegliere la quantità di solvente che userò per la diluizione (es. 10 ml)</a:t>
            </a:r>
          </a:p>
          <a:p>
            <a:pPr marL="409575" indent="-409575" defTabSz="539116" eaLnBrk="0" fontAlgn="base" hangingPunct="0">
              <a:lnSpc>
                <a:spcPct val="80000"/>
              </a:lnSpc>
              <a:spcBef>
                <a:spcPts val="840"/>
              </a:spcBef>
              <a:spcAft>
                <a:spcPct val="0"/>
              </a:spcAft>
              <a:buClr>
                <a:srgbClr val="3333CC"/>
              </a:buClr>
              <a:buSzPct val="60000"/>
              <a:buFont typeface="Wingdings" panose="05000000000000000000" pitchFamily="2" charset="2"/>
              <a:buChar char=""/>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160" dirty="0">
                <a:latin typeface="Calibri" panose="020F0502020204030204" pitchFamily="34" charset="0"/>
                <a:ea typeface="Calibri" panose="020F0502020204030204" pitchFamily="34" charset="0"/>
                <a:cs typeface="Calibri" panose="020F0502020204030204" pitchFamily="34" charset="0"/>
              </a:rPr>
              <a:t>1000 mg : 10 ml = 500 mg : x ml </a:t>
            </a: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160" dirty="0">
                <a:solidFill>
                  <a:srgbClr val="00B050"/>
                </a:solidFill>
                <a:latin typeface="Calibri" panose="020F0502020204030204" pitchFamily="34" charset="0"/>
                <a:ea typeface="Calibri" panose="020F0502020204030204" pitchFamily="34" charset="0"/>
                <a:cs typeface="Calibri" panose="020F0502020204030204" pitchFamily="34" charset="0"/>
              </a:rPr>
              <a:t>       DD          QD          DP</a:t>
            </a:r>
            <a:endParaRPr lang="it-IT" altLang="it-IT" sz="2160" dirty="0">
              <a:solidFill>
                <a:srgbClr val="000066"/>
              </a:solidFill>
              <a:latin typeface="Calibri" panose="020F0502020204030204" pitchFamily="34" charset="0"/>
              <a:ea typeface="Calibri" panose="020F0502020204030204" pitchFamily="34" charset="0"/>
              <a:cs typeface="Calibri" panose="020F0502020204030204" pitchFamily="34" charset="0"/>
            </a:endParaRP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160" dirty="0">
                <a:solidFill>
                  <a:srgbClr val="000066"/>
                </a:solidFill>
                <a:latin typeface="Calibri" panose="020F0502020204030204" pitchFamily="34" charset="0"/>
                <a:ea typeface="Calibri" panose="020F0502020204030204" pitchFamily="34" charset="0"/>
                <a:cs typeface="Calibri" panose="020F0502020204030204" pitchFamily="34" charset="0"/>
              </a:rPr>
              <a:t>  	</a:t>
            </a:r>
            <a:r>
              <a:rPr lang="it-IT" altLang="it-IT" sz="2160" u="sng" dirty="0">
                <a:latin typeface="Calibri" panose="020F0502020204030204" pitchFamily="34" charset="0"/>
                <a:ea typeface="Calibri" panose="020F0502020204030204" pitchFamily="34" charset="0"/>
                <a:cs typeface="Calibri" panose="020F0502020204030204" pitchFamily="34" charset="0"/>
              </a:rPr>
              <a:t> 500 mg x 10 ml </a:t>
            </a:r>
            <a:r>
              <a:rPr lang="it-IT" altLang="it-IT" sz="2160" dirty="0">
                <a:latin typeface="Calibri" panose="020F0502020204030204" pitchFamily="34" charset="0"/>
                <a:ea typeface="Calibri" panose="020F0502020204030204" pitchFamily="34" charset="0"/>
                <a:cs typeface="Calibri" panose="020F0502020204030204" pitchFamily="34" charset="0"/>
              </a:rPr>
              <a:t>= 5 ml</a:t>
            </a: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160" dirty="0">
                <a:latin typeface="Calibri" panose="020F0502020204030204" pitchFamily="34" charset="0"/>
                <a:ea typeface="Calibri" panose="020F0502020204030204" pitchFamily="34" charset="0"/>
                <a:cs typeface="Calibri" panose="020F0502020204030204" pitchFamily="34" charset="0"/>
              </a:rPr>
              <a:t>  	      1000 mg</a:t>
            </a: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160" dirty="0">
                <a:solidFill>
                  <a:srgbClr val="FF0000"/>
                </a:solidFill>
                <a:latin typeface="Calibri" panose="020F0502020204030204" pitchFamily="34" charset="0"/>
                <a:ea typeface="Calibri" panose="020F0502020204030204" pitchFamily="34" charset="0"/>
                <a:cs typeface="Calibri" panose="020F0502020204030204" pitchFamily="34" charset="0"/>
              </a:rPr>
              <a:t>Risultato:</a:t>
            </a: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160" dirty="0">
                <a:latin typeface="Calibri" panose="020F0502020204030204" pitchFamily="34" charset="0"/>
                <a:ea typeface="Calibri" panose="020F0502020204030204" pitchFamily="34" charset="0"/>
                <a:cs typeface="Calibri" panose="020F0502020204030204" pitchFamily="34" charset="0"/>
              </a:rPr>
              <a:t>Prelevo 10 ml dal flacone da 100 ml di SF. </a:t>
            </a: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160" dirty="0">
                <a:latin typeface="Calibri" panose="020F0502020204030204" pitchFamily="34" charset="0"/>
                <a:ea typeface="Calibri" panose="020F0502020204030204" pitchFamily="34" charset="0"/>
                <a:cs typeface="Calibri" panose="020F0502020204030204" pitchFamily="34" charset="0"/>
              </a:rPr>
              <a:t>Diluisco il farmaco in 10 ml di soluzione fisiologica e ne prelevo 5 ml (corrispondenti a 500 mg di farmaco) </a:t>
            </a: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160" dirty="0">
                <a:latin typeface="Calibri" panose="020F0502020204030204" pitchFamily="34" charset="0"/>
                <a:ea typeface="Calibri" panose="020F0502020204030204" pitchFamily="34" charset="0"/>
                <a:cs typeface="Calibri" panose="020F0502020204030204" pitchFamily="34" charset="0"/>
              </a:rPr>
              <a:t>Inserisco i 5 ml di soluzione all’interno del flacone da 100 ml.</a:t>
            </a:r>
          </a:p>
        </p:txBody>
      </p:sp>
      <p:sp>
        <p:nvSpPr>
          <p:cNvPr id="43012" name="CasellaDiTesto 2">
            <a:extLst>
              <a:ext uri="{FF2B5EF4-FFF2-40B4-BE49-F238E27FC236}">
                <a16:creationId xmlns:a16="http://schemas.microsoft.com/office/drawing/2014/main" id="{D8B80E43-7E61-4E04-BAB5-584557627D54}"/>
              </a:ext>
            </a:extLst>
          </p:cNvPr>
          <p:cNvSpPr txBox="1">
            <a:spLocks noChangeArrowheads="1"/>
          </p:cNvSpPr>
          <p:nvPr/>
        </p:nvSpPr>
        <p:spPr bwMode="auto">
          <a:xfrm>
            <a:off x="1519556" y="1868806"/>
            <a:ext cx="10116184" cy="1081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p>
            <a:pPr defTabSz="539116" eaLnBrk="0" fontAlgn="base" hangingPunct="0">
              <a:lnSpc>
                <a:spcPct val="80000"/>
              </a:lnSpc>
              <a:spcBef>
                <a:spcPts val="840"/>
              </a:spcBef>
              <a:spcAft>
                <a:spcPct val="0"/>
              </a:spcAft>
              <a:buClr>
                <a:srgbClr val="3333CC"/>
              </a:buClr>
              <a:buSzPct val="60000"/>
            </a:pPr>
            <a:endParaRPr lang="it-IT" altLang="it-IT" sz="2400" i="1" dirty="0">
              <a:solidFill>
                <a:srgbClr val="000000"/>
              </a:solidFill>
              <a:latin typeface="Tahoma"/>
              <a:ea typeface="Arial Unicode MS"/>
              <a:cs typeface="Tahoma"/>
            </a:endParaRPr>
          </a:p>
          <a:p>
            <a:pPr defTabSz="539116">
              <a:lnSpc>
                <a:spcPct val="80000"/>
              </a:lnSpc>
              <a:spcBef>
                <a:spcPts val="840"/>
              </a:spcBef>
              <a:spcAft>
                <a:spcPct val="0"/>
              </a:spcAft>
            </a:pPr>
            <a:r>
              <a:rPr lang="it-IT" altLang="it-IT" sz="2400" i="1" dirty="0">
                <a:solidFill>
                  <a:srgbClr val="000000"/>
                </a:solidFill>
                <a:latin typeface="Calibri" panose="020F0502020204030204" pitchFamily="34" charset="0"/>
                <a:ea typeface="Calibri" panose="020F0502020204030204" pitchFamily="34" charset="0"/>
                <a:cs typeface="Calibri" panose="020F0502020204030204" pitchFamily="34" charset="0"/>
              </a:rPr>
              <a:t>Si devono somm.re 500 mg di </a:t>
            </a:r>
            <a:r>
              <a:rPr lang="it-IT" altLang="it-IT" sz="2400" i="1" dirty="0" err="1">
                <a:solidFill>
                  <a:srgbClr val="000000"/>
                </a:solidFill>
                <a:latin typeface="Calibri" panose="020F0502020204030204" pitchFamily="34" charset="0"/>
                <a:ea typeface="Calibri" panose="020F0502020204030204" pitchFamily="34" charset="0"/>
                <a:cs typeface="Calibri" panose="020F0502020204030204" pitchFamily="34" charset="0"/>
              </a:rPr>
              <a:t>cefazolina</a:t>
            </a:r>
            <a:r>
              <a:rPr lang="it-IT" altLang="it-IT" sz="2400" i="1" dirty="0">
                <a:solidFill>
                  <a:srgbClr val="000000"/>
                </a:solidFill>
                <a:latin typeface="Calibri" panose="020F0502020204030204" pitchFamily="34" charset="0"/>
                <a:ea typeface="Calibri" panose="020F0502020204030204" pitchFamily="34" charset="0"/>
                <a:cs typeface="Calibri" panose="020F0502020204030204" pitchFamily="34" charset="0"/>
              </a:rPr>
              <a:t> in 100 ml di Soluzione fisiologica EV. Si hanno a disposizione flaconi in polvere da 1 g.</a:t>
            </a:r>
            <a:endParaRPr lang="it-IT" dirty="0">
              <a:latin typeface="Calibri" panose="020F0502020204030204" pitchFamily="34" charset="0"/>
              <a:ea typeface="Calibri" panose="020F0502020204030204" pitchFamily="34" charset="0"/>
              <a:cs typeface="Calibri" panose="020F0502020204030204" pitchFamily="34" charset="0"/>
            </a:endParaRPr>
          </a:p>
        </p:txBody>
      </p:sp>
      <p:pic>
        <p:nvPicPr>
          <p:cNvPr id="2" name="Immagine 1" descr="Immagine che contiene testo, Bottiglia di plastica, bottiglia d&amp;#39;acqua, bottiglia&#10;&#10;Descrizione generata automaticamente">
            <a:extLst>
              <a:ext uri="{FF2B5EF4-FFF2-40B4-BE49-F238E27FC236}">
                <a16:creationId xmlns:a16="http://schemas.microsoft.com/office/drawing/2014/main" id="{B4208857-BAC4-980B-7956-570444DF2197}"/>
              </a:ext>
            </a:extLst>
          </p:cNvPr>
          <p:cNvPicPr>
            <a:picLocks noChangeAspect="1"/>
          </p:cNvPicPr>
          <p:nvPr/>
        </p:nvPicPr>
        <p:blipFill>
          <a:blip r:embed="rId3"/>
          <a:stretch>
            <a:fillRect/>
          </a:stretch>
        </p:blipFill>
        <p:spPr>
          <a:xfrm>
            <a:off x="10063163" y="142875"/>
            <a:ext cx="4181475" cy="2012950"/>
          </a:xfrm>
          <a:prstGeom prst="rect">
            <a:avLst/>
          </a:prstGeom>
          <a:ln>
            <a:noFill/>
          </a:ln>
          <a:effectLst>
            <a:softEdge rad="112500"/>
          </a:effectLst>
        </p:spPr>
      </p:pic>
      <p:pic>
        <p:nvPicPr>
          <p:cNvPr id="3" name="Immagine 2">
            <a:extLst>
              <a:ext uri="{FF2B5EF4-FFF2-40B4-BE49-F238E27FC236}">
                <a16:creationId xmlns:a16="http://schemas.microsoft.com/office/drawing/2014/main" id="{BA9BEF07-BD6B-414A-B874-320EC06F749D}"/>
              </a:ext>
            </a:extLst>
          </p:cNvPr>
          <p:cNvPicPr>
            <a:picLocks noChangeAspect="1"/>
          </p:cNvPicPr>
          <p:nvPr/>
        </p:nvPicPr>
        <p:blipFill>
          <a:blip r:embed="rId4"/>
          <a:stretch>
            <a:fillRect/>
          </a:stretch>
        </p:blipFill>
        <p:spPr>
          <a:xfrm>
            <a:off x="7829390" y="4586210"/>
            <a:ext cx="4582164" cy="562053"/>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938">
                                            <p:txEl>
                                              <p:pRg st="2" end="2"/>
                                            </p:txEl>
                                          </p:spTgt>
                                        </p:tgtEl>
                                        <p:attrNameLst>
                                          <p:attrName>style.visibility</p:attrName>
                                        </p:attrNameLst>
                                      </p:cBhvr>
                                      <p:to>
                                        <p:strVal val="visible"/>
                                      </p:to>
                                    </p:set>
                                    <p:animEffect transition="in" filter="fade">
                                      <p:cBhvr>
                                        <p:cTn id="7" dur="1000"/>
                                        <p:tgtEl>
                                          <p:spTgt spid="39938">
                                            <p:txEl>
                                              <p:pRg st="2" end="2"/>
                                            </p:txEl>
                                          </p:spTgt>
                                        </p:tgtEl>
                                      </p:cBhvr>
                                    </p:animEffect>
                                    <p:anim calcmode="lin" valueType="num">
                                      <p:cBhvr>
                                        <p:cTn id="8" dur="1000" fill="hold"/>
                                        <p:tgtEl>
                                          <p:spTgt spid="3993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993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9938">
                                            <p:txEl>
                                              <p:pRg st="3" end="3"/>
                                            </p:txEl>
                                          </p:spTgt>
                                        </p:tgtEl>
                                        <p:attrNameLst>
                                          <p:attrName>style.visibility</p:attrName>
                                        </p:attrNameLst>
                                      </p:cBhvr>
                                      <p:to>
                                        <p:strVal val="visible"/>
                                      </p:to>
                                    </p:set>
                                    <p:animEffect transition="in" filter="fade">
                                      <p:cBhvr>
                                        <p:cTn id="14" dur="1000"/>
                                        <p:tgtEl>
                                          <p:spTgt spid="39938">
                                            <p:txEl>
                                              <p:pRg st="3" end="3"/>
                                            </p:txEl>
                                          </p:spTgt>
                                        </p:tgtEl>
                                      </p:cBhvr>
                                    </p:animEffect>
                                    <p:anim calcmode="lin" valueType="num">
                                      <p:cBhvr>
                                        <p:cTn id="15" dur="1000" fill="hold"/>
                                        <p:tgtEl>
                                          <p:spTgt spid="39938">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993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9938">
                                            <p:txEl>
                                              <p:pRg st="4" end="4"/>
                                            </p:txEl>
                                          </p:spTgt>
                                        </p:tgtEl>
                                        <p:attrNameLst>
                                          <p:attrName>style.visibility</p:attrName>
                                        </p:attrNameLst>
                                      </p:cBhvr>
                                      <p:to>
                                        <p:strVal val="visible"/>
                                      </p:to>
                                    </p:set>
                                    <p:animEffect transition="in" filter="fade">
                                      <p:cBhvr>
                                        <p:cTn id="21" dur="1000"/>
                                        <p:tgtEl>
                                          <p:spTgt spid="39938">
                                            <p:txEl>
                                              <p:pRg st="4" end="4"/>
                                            </p:txEl>
                                          </p:spTgt>
                                        </p:tgtEl>
                                      </p:cBhvr>
                                    </p:animEffect>
                                    <p:anim calcmode="lin" valueType="num">
                                      <p:cBhvr>
                                        <p:cTn id="22" dur="1000" fill="hold"/>
                                        <p:tgtEl>
                                          <p:spTgt spid="39938">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993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9938">
                                            <p:txEl>
                                              <p:pRg st="5" end="5"/>
                                            </p:txEl>
                                          </p:spTgt>
                                        </p:tgtEl>
                                        <p:attrNameLst>
                                          <p:attrName>style.visibility</p:attrName>
                                        </p:attrNameLst>
                                      </p:cBhvr>
                                      <p:to>
                                        <p:strVal val="visible"/>
                                      </p:to>
                                    </p:set>
                                    <p:animEffect transition="in" filter="fade">
                                      <p:cBhvr>
                                        <p:cTn id="28" dur="1000"/>
                                        <p:tgtEl>
                                          <p:spTgt spid="39938">
                                            <p:txEl>
                                              <p:pRg st="5" end="5"/>
                                            </p:txEl>
                                          </p:spTgt>
                                        </p:tgtEl>
                                      </p:cBhvr>
                                    </p:animEffect>
                                    <p:anim calcmode="lin" valueType="num">
                                      <p:cBhvr>
                                        <p:cTn id="29" dur="1000" fill="hold"/>
                                        <p:tgtEl>
                                          <p:spTgt spid="39938">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993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9938">
                                            <p:txEl>
                                              <p:pRg st="6" end="6"/>
                                            </p:txEl>
                                          </p:spTgt>
                                        </p:tgtEl>
                                        <p:attrNameLst>
                                          <p:attrName>style.visibility</p:attrName>
                                        </p:attrNameLst>
                                      </p:cBhvr>
                                      <p:to>
                                        <p:strVal val="visible"/>
                                      </p:to>
                                    </p:set>
                                    <p:animEffect transition="in" filter="fade">
                                      <p:cBhvr>
                                        <p:cTn id="35" dur="1000"/>
                                        <p:tgtEl>
                                          <p:spTgt spid="39938">
                                            <p:txEl>
                                              <p:pRg st="6" end="6"/>
                                            </p:txEl>
                                          </p:spTgt>
                                        </p:tgtEl>
                                      </p:cBhvr>
                                    </p:animEffect>
                                    <p:anim calcmode="lin" valueType="num">
                                      <p:cBhvr>
                                        <p:cTn id="36" dur="1000" fill="hold"/>
                                        <p:tgtEl>
                                          <p:spTgt spid="3993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993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9938">
                                            <p:txEl>
                                              <p:pRg st="7" end="7"/>
                                            </p:txEl>
                                          </p:spTgt>
                                        </p:tgtEl>
                                        <p:attrNameLst>
                                          <p:attrName>style.visibility</p:attrName>
                                        </p:attrNameLst>
                                      </p:cBhvr>
                                      <p:to>
                                        <p:strVal val="visible"/>
                                      </p:to>
                                    </p:set>
                                    <p:animEffect transition="in" filter="fade">
                                      <p:cBhvr>
                                        <p:cTn id="42" dur="1000"/>
                                        <p:tgtEl>
                                          <p:spTgt spid="39938">
                                            <p:txEl>
                                              <p:pRg st="7" end="7"/>
                                            </p:txEl>
                                          </p:spTgt>
                                        </p:tgtEl>
                                      </p:cBhvr>
                                    </p:animEffect>
                                    <p:anim calcmode="lin" valueType="num">
                                      <p:cBhvr>
                                        <p:cTn id="43" dur="1000" fill="hold"/>
                                        <p:tgtEl>
                                          <p:spTgt spid="39938">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993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9938">
                                            <p:txEl>
                                              <p:pRg st="8" end="8"/>
                                            </p:txEl>
                                          </p:spTgt>
                                        </p:tgtEl>
                                        <p:attrNameLst>
                                          <p:attrName>style.visibility</p:attrName>
                                        </p:attrNameLst>
                                      </p:cBhvr>
                                      <p:to>
                                        <p:strVal val="visible"/>
                                      </p:to>
                                    </p:set>
                                    <p:animEffect transition="in" filter="fade">
                                      <p:cBhvr>
                                        <p:cTn id="49" dur="1000"/>
                                        <p:tgtEl>
                                          <p:spTgt spid="39938">
                                            <p:txEl>
                                              <p:pRg st="8" end="8"/>
                                            </p:txEl>
                                          </p:spTgt>
                                        </p:tgtEl>
                                      </p:cBhvr>
                                    </p:animEffect>
                                    <p:anim calcmode="lin" valueType="num">
                                      <p:cBhvr>
                                        <p:cTn id="50" dur="1000" fill="hold"/>
                                        <p:tgtEl>
                                          <p:spTgt spid="39938">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993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nodeType="afterGroup">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9938">
                                            <p:txEl>
                                              <p:pRg st="9" end="9"/>
                                            </p:txEl>
                                          </p:spTgt>
                                        </p:tgtEl>
                                        <p:attrNameLst>
                                          <p:attrName>style.visibility</p:attrName>
                                        </p:attrNameLst>
                                      </p:cBhvr>
                                      <p:to>
                                        <p:strVal val="visible"/>
                                      </p:to>
                                    </p:set>
                                    <p:animEffect transition="in" filter="fade">
                                      <p:cBhvr>
                                        <p:cTn id="56" dur="1000"/>
                                        <p:tgtEl>
                                          <p:spTgt spid="39938">
                                            <p:txEl>
                                              <p:pRg st="9" end="9"/>
                                            </p:txEl>
                                          </p:spTgt>
                                        </p:tgtEl>
                                      </p:cBhvr>
                                    </p:animEffect>
                                    <p:anim calcmode="lin" valueType="num">
                                      <p:cBhvr>
                                        <p:cTn id="57" dur="1000" fill="hold"/>
                                        <p:tgtEl>
                                          <p:spTgt spid="39938">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9938">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nodeType="afterGroup">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9938">
                                            <p:txEl>
                                              <p:pRg st="10" end="10"/>
                                            </p:txEl>
                                          </p:spTgt>
                                        </p:tgtEl>
                                        <p:attrNameLst>
                                          <p:attrName>style.visibility</p:attrName>
                                        </p:attrNameLst>
                                      </p:cBhvr>
                                      <p:to>
                                        <p:strVal val="visible"/>
                                      </p:to>
                                    </p:set>
                                    <p:animEffect transition="in" filter="fade">
                                      <p:cBhvr>
                                        <p:cTn id="63" dur="1000"/>
                                        <p:tgtEl>
                                          <p:spTgt spid="39938">
                                            <p:txEl>
                                              <p:pRg st="10" end="10"/>
                                            </p:txEl>
                                          </p:spTgt>
                                        </p:tgtEl>
                                      </p:cBhvr>
                                    </p:animEffect>
                                    <p:anim calcmode="lin" valueType="num">
                                      <p:cBhvr>
                                        <p:cTn id="64" dur="1000" fill="hold"/>
                                        <p:tgtEl>
                                          <p:spTgt spid="39938">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9938">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nodeType="afterGroup">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9938">
                                            <p:txEl>
                                              <p:pRg st="11" end="11"/>
                                            </p:txEl>
                                          </p:spTgt>
                                        </p:tgtEl>
                                        <p:attrNameLst>
                                          <p:attrName>style.visibility</p:attrName>
                                        </p:attrNameLst>
                                      </p:cBhvr>
                                      <p:to>
                                        <p:strVal val="visible"/>
                                      </p:to>
                                    </p:set>
                                    <p:animEffect transition="in" filter="fade">
                                      <p:cBhvr>
                                        <p:cTn id="70" dur="1000"/>
                                        <p:tgtEl>
                                          <p:spTgt spid="39938">
                                            <p:txEl>
                                              <p:pRg st="11" end="11"/>
                                            </p:txEl>
                                          </p:spTgt>
                                        </p:tgtEl>
                                      </p:cBhvr>
                                    </p:animEffect>
                                    <p:anim calcmode="lin" valueType="num">
                                      <p:cBhvr>
                                        <p:cTn id="71" dur="1000" fill="hold"/>
                                        <p:tgtEl>
                                          <p:spTgt spid="39938">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39938">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
            <a:extLst>
              <a:ext uri="{FF2B5EF4-FFF2-40B4-BE49-F238E27FC236}">
                <a16:creationId xmlns:a16="http://schemas.microsoft.com/office/drawing/2014/main" id="{6ECBDC89-534F-4639-86F3-EC2F77668274}"/>
              </a:ext>
            </a:extLst>
          </p:cNvPr>
          <p:cNvSpPr txBox="1">
            <a:spLocks noChangeArrowheads="1"/>
          </p:cNvSpPr>
          <p:nvPr/>
        </p:nvSpPr>
        <p:spPr bwMode="auto">
          <a:xfrm>
            <a:off x="1594884" y="114300"/>
            <a:ext cx="10406616" cy="17545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9pPr>
          </a:lstStyle>
          <a:p>
            <a:pPr algn="ctr" defTabSz="539116" eaLnBrk="0" fontAlgn="base" hangingPunct="0">
              <a:spcBef>
                <a:spcPct val="0"/>
              </a:spcBef>
              <a:spcAft>
                <a:spcPct val="0"/>
              </a:spcAft>
              <a:buSzPct val="100000"/>
              <a:tabLst>
                <a:tab pos="0" algn="l"/>
                <a:tab pos="1097280" algn="l"/>
                <a:tab pos="2194560" algn="l"/>
                <a:tab pos="3291840" algn="l"/>
                <a:tab pos="4389120" algn="l"/>
                <a:tab pos="5486400" algn="l"/>
                <a:tab pos="6583680" algn="l"/>
                <a:tab pos="7680960" algn="l"/>
                <a:tab pos="8778240" algn="l"/>
                <a:tab pos="9875520" algn="l"/>
                <a:tab pos="10972800" algn="l"/>
                <a:tab pos="12070080" algn="l"/>
              </a:tabLst>
            </a:pPr>
            <a:r>
              <a:rPr lang="it-IT" altLang="it-IT" sz="5280" dirty="0">
                <a:solidFill>
                  <a:srgbClr val="FF3300"/>
                </a:solidFill>
              </a:rPr>
              <a:t>Errori da non commettere</a:t>
            </a:r>
          </a:p>
        </p:txBody>
      </p:sp>
      <p:sp>
        <p:nvSpPr>
          <p:cNvPr id="39938" name="Text Box 2">
            <a:extLst>
              <a:ext uri="{FF2B5EF4-FFF2-40B4-BE49-F238E27FC236}">
                <a16:creationId xmlns:a16="http://schemas.microsoft.com/office/drawing/2014/main" id="{0F96AAD6-77BD-4769-B30C-3A8892FD30F9}"/>
              </a:ext>
            </a:extLst>
          </p:cNvPr>
          <p:cNvSpPr txBox="1">
            <a:spLocks noChangeArrowheads="1"/>
          </p:cNvSpPr>
          <p:nvPr/>
        </p:nvSpPr>
        <p:spPr bwMode="auto">
          <a:xfrm>
            <a:off x="1807535" y="2510790"/>
            <a:ext cx="10300645" cy="55797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9pPr>
          </a:lstStyle>
          <a:p>
            <a:pPr marL="409576" indent="-409576" defTabSz="539116" eaLnBrk="0" fontAlgn="base" hangingPunct="0">
              <a:lnSpc>
                <a:spcPct val="80000"/>
              </a:lnSpc>
              <a:spcBef>
                <a:spcPts val="840"/>
              </a:spcBef>
              <a:spcAft>
                <a:spcPct val="0"/>
              </a:spcAft>
              <a:buClr>
                <a:srgbClr val="3333CC"/>
              </a:buClr>
              <a:buSzPct val="60000"/>
              <a:buFont typeface="Wingdings" panose="05000000000000000000" pitchFamily="2" charset="2"/>
              <a:buChar char=""/>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160" dirty="0">
                <a:solidFill>
                  <a:srgbClr val="000066"/>
                </a:solidFill>
                <a:ea typeface="Arial Unicode MS" pitchFamily="34" charset="-128"/>
              </a:rPr>
              <a:t>1 g : 10 ml = 500 mg : x ml </a:t>
            </a: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160" dirty="0">
                <a:solidFill>
                  <a:srgbClr val="00B050"/>
                </a:solidFill>
                <a:ea typeface="Arial Unicode MS" pitchFamily="34" charset="-128"/>
              </a:rPr>
              <a:t>       DD          QD          DP</a:t>
            </a:r>
            <a:endParaRPr lang="it-IT" altLang="it-IT" sz="2160" dirty="0">
              <a:solidFill>
                <a:srgbClr val="000066"/>
              </a:solidFill>
              <a:ea typeface="Arial Unicode MS" pitchFamily="34" charset="-128"/>
            </a:endParaRP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160" dirty="0">
                <a:solidFill>
                  <a:srgbClr val="000066"/>
                </a:solidFill>
                <a:ea typeface="Arial Unicode MS" pitchFamily="34" charset="-128"/>
              </a:rPr>
              <a:t>  	</a:t>
            </a:r>
            <a:r>
              <a:rPr lang="it-IT" altLang="it-IT" sz="2160" u="sng" dirty="0">
                <a:solidFill>
                  <a:srgbClr val="000066"/>
                </a:solidFill>
                <a:ea typeface="Arial Unicode MS" pitchFamily="34" charset="-128"/>
              </a:rPr>
              <a:t> 500 mg x 10 ml </a:t>
            </a:r>
            <a:r>
              <a:rPr lang="it-IT" altLang="it-IT" sz="2160" dirty="0">
                <a:solidFill>
                  <a:srgbClr val="000066"/>
                </a:solidFill>
                <a:ea typeface="Arial Unicode MS" pitchFamily="34" charset="-128"/>
              </a:rPr>
              <a:t>= 5000 ml</a:t>
            </a: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160" dirty="0">
                <a:solidFill>
                  <a:srgbClr val="000066"/>
                </a:solidFill>
                <a:ea typeface="Arial Unicode MS" pitchFamily="34" charset="-128"/>
              </a:rPr>
              <a:t>  	      1 g</a:t>
            </a: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endParaRPr lang="it-IT" altLang="it-IT" sz="2160" dirty="0">
              <a:solidFill>
                <a:srgbClr val="000066"/>
              </a:solidFill>
              <a:ea typeface="Arial Unicode MS" pitchFamily="34" charset="-128"/>
            </a:endParaRPr>
          </a:p>
          <a:p>
            <a:pPr marL="409576" indent="-409576" defTabSz="539116" eaLnBrk="0" fontAlgn="base" hangingPunct="0">
              <a:lnSpc>
                <a:spcPct val="80000"/>
              </a:lnSpc>
              <a:spcBef>
                <a:spcPts val="840"/>
              </a:spcBef>
              <a:spcAft>
                <a:spcPct val="0"/>
              </a:spcAft>
              <a:buClr>
                <a:srgbClr val="3333CC"/>
              </a:buClr>
              <a:buSzPct val="60000"/>
              <a:buFont typeface="Wingdings" panose="05000000000000000000" pitchFamily="2" charset="2"/>
              <a:buChar char=""/>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160" dirty="0">
                <a:solidFill>
                  <a:srgbClr val="000066"/>
                </a:solidFill>
                <a:ea typeface="Arial Unicode MS" pitchFamily="34" charset="-128"/>
              </a:rPr>
              <a:t>1000 mg : 100 ml = 500 mg : x ml </a:t>
            </a: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160" dirty="0">
                <a:solidFill>
                  <a:srgbClr val="00B050"/>
                </a:solidFill>
                <a:ea typeface="Arial Unicode MS" pitchFamily="34" charset="-128"/>
              </a:rPr>
              <a:t>       DD          QD          DP</a:t>
            </a:r>
            <a:endParaRPr lang="it-IT" altLang="it-IT" sz="2160" dirty="0">
              <a:solidFill>
                <a:srgbClr val="000066"/>
              </a:solidFill>
              <a:ea typeface="Arial Unicode MS" pitchFamily="34" charset="-128"/>
            </a:endParaRP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160" dirty="0">
                <a:solidFill>
                  <a:srgbClr val="000066"/>
                </a:solidFill>
                <a:ea typeface="Arial Unicode MS" pitchFamily="34" charset="-128"/>
              </a:rPr>
              <a:t>  	</a:t>
            </a:r>
            <a:r>
              <a:rPr lang="it-IT" altLang="it-IT" sz="2160" u="sng" dirty="0">
                <a:solidFill>
                  <a:srgbClr val="000066"/>
                </a:solidFill>
                <a:ea typeface="Arial Unicode MS" pitchFamily="34" charset="-128"/>
              </a:rPr>
              <a:t> 500 mg x 100 ml </a:t>
            </a:r>
            <a:r>
              <a:rPr lang="it-IT" altLang="it-IT" sz="2160" dirty="0">
                <a:solidFill>
                  <a:srgbClr val="000066"/>
                </a:solidFill>
                <a:ea typeface="Arial Unicode MS" pitchFamily="34" charset="-128"/>
              </a:rPr>
              <a:t>= 50 ml</a:t>
            </a: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160" dirty="0">
                <a:solidFill>
                  <a:srgbClr val="000066"/>
                </a:solidFill>
                <a:ea typeface="Arial Unicode MS" pitchFamily="34" charset="-128"/>
              </a:rPr>
              <a:t>  	      1000 mg</a:t>
            </a: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endParaRPr lang="it-IT" altLang="it-IT" sz="2160" dirty="0">
              <a:solidFill>
                <a:srgbClr val="000066"/>
              </a:solidFill>
              <a:ea typeface="Arial Unicode MS" pitchFamily="34" charset="-128"/>
            </a:endParaRPr>
          </a:p>
        </p:txBody>
      </p:sp>
      <p:sp>
        <p:nvSpPr>
          <p:cNvPr id="45060" name="CasellaDiTesto 2">
            <a:extLst>
              <a:ext uri="{FF2B5EF4-FFF2-40B4-BE49-F238E27FC236}">
                <a16:creationId xmlns:a16="http://schemas.microsoft.com/office/drawing/2014/main" id="{0857EE55-A044-43A9-B129-E0EF2F8A2658}"/>
              </a:ext>
            </a:extLst>
          </p:cNvPr>
          <p:cNvSpPr txBox="1">
            <a:spLocks noChangeArrowheads="1"/>
          </p:cNvSpPr>
          <p:nvPr/>
        </p:nvSpPr>
        <p:spPr bwMode="auto">
          <a:xfrm>
            <a:off x="1892595" y="1868806"/>
            <a:ext cx="9743145" cy="1361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539116" eaLnBrk="0" fontAlgn="base" hangingPunct="0">
              <a:lnSpc>
                <a:spcPct val="80000"/>
              </a:lnSpc>
              <a:spcBef>
                <a:spcPts val="840"/>
              </a:spcBef>
              <a:spcAft>
                <a:spcPct val="0"/>
              </a:spcAft>
              <a:buClr>
                <a:srgbClr val="3333CC"/>
              </a:buClr>
              <a:buSzPct val="60000"/>
            </a:pPr>
            <a:r>
              <a:rPr lang="it-IT" altLang="it-IT" sz="2160" dirty="0">
                <a:solidFill>
                  <a:srgbClr val="000000"/>
                </a:solidFill>
                <a:latin typeface="Tahoma" panose="020B0604030504040204" pitchFamily="34" charset="0"/>
                <a:ea typeface="Arial Unicode MS" pitchFamily="34" charset="-128"/>
              </a:rPr>
              <a:t>Si devono somm.re 500 mg di </a:t>
            </a:r>
            <a:r>
              <a:rPr lang="it-IT" altLang="it-IT" sz="2160" dirty="0" err="1">
                <a:solidFill>
                  <a:srgbClr val="000000"/>
                </a:solidFill>
                <a:latin typeface="Tahoma" panose="020B0604030504040204" pitchFamily="34" charset="0"/>
                <a:ea typeface="Arial Unicode MS" pitchFamily="34" charset="-128"/>
              </a:rPr>
              <a:t>cefazolina</a:t>
            </a:r>
            <a:r>
              <a:rPr lang="it-IT" altLang="it-IT" sz="2160" dirty="0">
                <a:solidFill>
                  <a:srgbClr val="000000"/>
                </a:solidFill>
                <a:latin typeface="Tahoma" panose="020B0604030504040204" pitchFamily="34" charset="0"/>
                <a:ea typeface="Arial Unicode MS" pitchFamily="34" charset="-128"/>
              </a:rPr>
              <a:t> in 100 ml di SF EV. Si hanno a disposizione flaconi in polvere da 1 g.</a:t>
            </a:r>
          </a:p>
          <a:p>
            <a:pPr defTabSz="539116" eaLnBrk="0" fontAlgn="base" hangingPunct="0">
              <a:lnSpc>
                <a:spcPct val="80000"/>
              </a:lnSpc>
              <a:spcBef>
                <a:spcPts val="840"/>
              </a:spcBef>
              <a:spcAft>
                <a:spcPct val="0"/>
              </a:spcAft>
              <a:buClr>
                <a:srgbClr val="3333CC"/>
              </a:buClr>
              <a:buSzPct val="60000"/>
            </a:pPr>
            <a:endParaRPr lang="it-IT" altLang="it-IT" sz="2160" dirty="0">
              <a:solidFill>
                <a:srgbClr val="000066"/>
              </a:solidFill>
              <a:latin typeface="Tahoma" panose="020B0604030504040204" pitchFamily="34" charset="0"/>
              <a:ea typeface="Arial Unicode MS" pitchFamily="34" charset="-128"/>
            </a:endParaRPr>
          </a:p>
          <a:p>
            <a:pPr defTabSz="539116" eaLnBrk="0" fontAlgn="base" hangingPunct="0">
              <a:lnSpc>
                <a:spcPct val="80000"/>
              </a:lnSpc>
              <a:spcBef>
                <a:spcPts val="840"/>
              </a:spcBef>
              <a:spcAft>
                <a:spcPct val="0"/>
              </a:spcAft>
              <a:buClr>
                <a:srgbClr val="3333CC"/>
              </a:buClr>
              <a:buSzPct val="60000"/>
            </a:pPr>
            <a:endParaRPr lang="it-IT" altLang="it-IT" sz="2160" dirty="0">
              <a:solidFill>
                <a:srgbClr val="000066"/>
              </a:solidFill>
              <a:latin typeface="Tahoma" panose="020B0604030504040204" pitchFamily="34" charset="0"/>
              <a:ea typeface="Arial Unicode MS" pitchFamily="34" charset="-128"/>
            </a:endParaRPr>
          </a:p>
        </p:txBody>
      </p:sp>
      <p:sp>
        <p:nvSpPr>
          <p:cNvPr id="3" name="CasellaDiTesto 2">
            <a:extLst>
              <a:ext uri="{FF2B5EF4-FFF2-40B4-BE49-F238E27FC236}">
                <a16:creationId xmlns:a16="http://schemas.microsoft.com/office/drawing/2014/main" id="{A4A4EA16-0057-4297-9B54-E94405C22919}"/>
              </a:ext>
            </a:extLst>
          </p:cNvPr>
          <p:cNvSpPr txBox="1">
            <a:spLocks noChangeArrowheads="1"/>
          </p:cNvSpPr>
          <p:nvPr/>
        </p:nvSpPr>
        <p:spPr bwMode="auto">
          <a:xfrm>
            <a:off x="3168016" y="2299336"/>
            <a:ext cx="171450"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539116" eaLnBrk="0" fontAlgn="base" hangingPunct="0">
              <a:spcBef>
                <a:spcPct val="0"/>
              </a:spcBef>
              <a:spcAft>
                <a:spcPct val="0"/>
              </a:spcAft>
            </a:pPr>
            <a:r>
              <a:rPr lang="it-IT" altLang="it-IT" sz="3840" b="1">
                <a:solidFill>
                  <a:srgbClr val="FF3300"/>
                </a:solidFill>
                <a:latin typeface="Tahoma" panose="020B0604030504040204" pitchFamily="34" charset="0"/>
                <a:ea typeface="Arial Unicode MS" pitchFamily="34" charset="-128"/>
              </a:rPr>
              <a:t>X</a:t>
            </a:r>
          </a:p>
        </p:txBody>
      </p:sp>
      <p:sp>
        <p:nvSpPr>
          <p:cNvPr id="4" name="CasellaDiTesto 3">
            <a:extLst>
              <a:ext uri="{FF2B5EF4-FFF2-40B4-BE49-F238E27FC236}">
                <a16:creationId xmlns:a16="http://schemas.microsoft.com/office/drawing/2014/main" id="{0A406821-EC2B-405A-B3A9-916767E108D5}"/>
              </a:ext>
            </a:extLst>
          </p:cNvPr>
          <p:cNvSpPr txBox="1">
            <a:spLocks noChangeArrowheads="1"/>
          </p:cNvSpPr>
          <p:nvPr/>
        </p:nvSpPr>
        <p:spPr bwMode="auto">
          <a:xfrm>
            <a:off x="7606666" y="2533650"/>
            <a:ext cx="4493894"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539116" eaLnBrk="0" fontAlgn="base" hangingPunct="0">
              <a:spcBef>
                <a:spcPct val="0"/>
              </a:spcBef>
              <a:spcAft>
                <a:spcPct val="0"/>
              </a:spcAft>
            </a:pPr>
            <a:r>
              <a:rPr lang="it-IT" altLang="it-IT" sz="2160">
                <a:solidFill>
                  <a:srgbClr val="FF3300"/>
                </a:solidFill>
                <a:latin typeface="Tahoma" panose="020B0604030504040204" pitchFamily="34" charset="0"/>
                <a:ea typeface="Arial Unicode MS" pitchFamily="34" charset="-128"/>
              </a:rPr>
              <a:t>Bisogna convertire i g in mg ( 1g = 1000 mg), oppure convertire i mg in g (500 mg = 0,5 g)!</a:t>
            </a:r>
          </a:p>
        </p:txBody>
      </p:sp>
      <p:sp>
        <p:nvSpPr>
          <p:cNvPr id="8" name="CasellaDiTesto 7">
            <a:extLst>
              <a:ext uri="{FF2B5EF4-FFF2-40B4-BE49-F238E27FC236}">
                <a16:creationId xmlns:a16="http://schemas.microsoft.com/office/drawing/2014/main" id="{4E8E95F2-BEBE-4E6F-9EE9-399F2AA614D9}"/>
              </a:ext>
            </a:extLst>
          </p:cNvPr>
          <p:cNvSpPr txBox="1">
            <a:spLocks noChangeArrowheads="1"/>
          </p:cNvSpPr>
          <p:nvPr/>
        </p:nvSpPr>
        <p:spPr bwMode="auto">
          <a:xfrm>
            <a:off x="4722496" y="4120516"/>
            <a:ext cx="605790"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539116" eaLnBrk="0" fontAlgn="base" hangingPunct="0">
              <a:spcBef>
                <a:spcPct val="0"/>
              </a:spcBef>
              <a:spcAft>
                <a:spcPct val="0"/>
              </a:spcAft>
            </a:pPr>
            <a:r>
              <a:rPr lang="it-IT" altLang="it-IT" sz="3840" b="1">
                <a:solidFill>
                  <a:srgbClr val="FF3300"/>
                </a:solidFill>
                <a:latin typeface="Tahoma" panose="020B0604030504040204" pitchFamily="34" charset="0"/>
                <a:ea typeface="Arial Unicode MS" pitchFamily="34" charset="-128"/>
              </a:rPr>
              <a:t>X</a:t>
            </a:r>
          </a:p>
        </p:txBody>
      </p:sp>
      <p:sp>
        <p:nvSpPr>
          <p:cNvPr id="9" name="CasellaDiTesto 8">
            <a:extLst>
              <a:ext uri="{FF2B5EF4-FFF2-40B4-BE49-F238E27FC236}">
                <a16:creationId xmlns:a16="http://schemas.microsoft.com/office/drawing/2014/main" id="{C8B87083-9BCE-40EC-919D-18D93F3676BE}"/>
              </a:ext>
            </a:extLst>
          </p:cNvPr>
          <p:cNvSpPr txBox="1">
            <a:spLocks noChangeArrowheads="1"/>
          </p:cNvSpPr>
          <p:nvPr/>
        </p:nvSpPr>
        <p:spPr bwMode="auto">
          <a:xfrm>
            <a:off x="7606666" y="4267201"/>
            <a:ext cx="4493894"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539116" eaLnBrk="0" fontAlgn="base" hangingPunct="0">
              <a:spcBef>
                <a:spcPct val="0"/>
              </a:spcBef>
              <a:spcAft>
                <a:spcPct val="0"/>
              </a:spcAft>
            </a:pPr>
            <a:r>
              <a:rPr lang="it-IT" altLang="it-IT" sz="2160">
                <a:solidFill>
                  <a:srgbClr val="FF3300"/>
                </a:solidFill>
                <a:latin typeface="Tahoma" panose="020B0604030504040204" pitchFamily="34" charset="0"/>
                <a:ea typeface="Arial Unicode MS" pitchFamily="34" charset="-128"/>
              </a:rPr>
              <a:t>100 ml non è la quantità disponibile, ma il volume </a:t>
            </a:r>
            <a:r>
              <a:rPr lang="it-IT" altLang="it-IT" sz="2160" u="sng">
                <a:solidFill>
                  <a:srgbClr val="FF3300"/>
                </a:solidFill>
                <a:latin typeface="Tahoma" panose="020B0604030504040204" pitchFamily="34" charset="0"/>
                <a:ea typeface="Arial Unicode MS" pitchFamily="34" charset="-128"/>
              </a:rPr>
              <a:t>finale</a:t>
            </a:r>
            <a:r>
              <a:rPr lang="it-IT" altLang="it-IT" sz="2160">
                <a:solidFill>
                  <a:srgbClr val="FF3300"/>
                </a:solidFill>
                <a:latin typeface="Tahoma" panose="020B0604030504040204" pitchFamily="34" charset="0"/>
                <a:ea typeface="Arial Unicode MS" pitchFamily="34" charset="-128"/>
              </a:rPr>
              <a:t> della soluzione.</a:t>
            </a:r>
          </a:p>
        </p:txBody>
      </p:sp>
      <p:pic>
        <p:nvPicPr>
          <p:cNvPr id="2" name="Immagine 1">
            <a:extLst>
              <a:ext uri="{FF2B5EF4-FFF2-40B4-BE49-F238E27FC236}">
                <a16:creationId xmlns:a16="http://schemas.microsoft.com/office/drawing/2014/main" id="{3D443429-E10A-F31F-6D67-6733C8354A04}"/>
              </a:ext>
            </a:extLst>
          </p:cNvPr>
          <p:cNvPicPr>
            <a:picLocks noChangeAspect="1"/>
          </p:cNvPicPr>
          <p:nvPr/>
        </p:nvPicPr>
        <p:blipFill>
          <a:blip r:embed="rId3"/>
          <a:stretch>
            <a:fillRect/>
          </a:stretch>
        </p:blipFill>
        <p:spPr>
          <a:xfrm>
            <a:off x="11506200" y="4897438"/>
            <a:ext cx="2806700" cy="2968625"/>
          </a:xfrm>
          <a:prstGeom prst="rect">
            <a:avLst/>
          </a:prstGeom>
          <a:ln>
            <a:noFill/>
          </a:ln>
          <a:effectLst>
            <a:softEdge rad="112500"/>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938">
                                            <p:txEl>
                                              <p:pRg st="0" end="0"/>
                                            </p:txEl>
                                          </p:spTgt>
                                        </p:tgtEl>
                                        <p:attrNameLst>
                                          <p:attrName>style.visibility</p:attrName>
                                        </p:attrNameLst>
                                      </p:cBhvr>
                                      <p:to>
                                        <p:strVal val="visible"/>
                                      </p:to>
                                    </p:set>
                                    <p:animEffect transition="in" filter="fade">
                                      <p:cBhvr>
                                        <p:cTn id="7" dur="1000"/>
                                        <p:tgtEl>
                                          <p:spTgt spid="39938">
                                            <p:txEl>
                                              <p:pRg st="0" end="0"/>
                                            </p:txEl>
                                          </p:spTgt>
                                        </p:tgtEl>
                                      </p:cBhvr>
                                    </p:animEffect>
                                    <p:anim calcmode="lin" valueType="num">
                                      <p:cBhvr>
                                        <p:cTn id="8" dur="1000" fill="hold"/>
                                        <p:tgtEl>
                                          <p:spTgt spid="3993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99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9938">
                                            <p:txEl>
                                              <p:pRg st="1" end="1"/>
                                            </p:txEl>
                                          </p:spTgt>
                                        </p:tgtEl>
                                        <p:attrNameLst>
                                          <p:attrName>style.visibility</p:attrName>
                                        </p:attrNameLst>
                                      </p:cBhvr>
                                      <p:to>
                                        <p:strVal val="visible"/>
                                      </p:to>
                                    </p:set>
                                    <p:animEffect transition="in" filter="fade">
                                      <p:cBhvr>
                                        <p:cTn id="14" dur="1000"/>
                                        <p:tgtEl>
                                          <p:spTgt spid="39938">
                                            <p:txEl>
                                              <p:pRg st="1" end="1"/>
                                            </p:txEl>
                                          </p:spTgt>
                                        </p:tgtEl>
                                      </p:cBhvr>
                                    </p:animEffect>
                                    <p:anim calcmode="lin" valueType="num">
                                      <p:cBhvr>
                                        <p:cTn id="15" dur="1000" fill="hold"/>
                                        <p:tgtEl>
                                          <p:spTgt spid="3993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993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9938">
                                            <p:txEl>
                                              <p:pRg st="2" end="2"/>
                                            </p:txEl>
                                          </p:spTgt>
                                        </p:tgtEl>
                                        <p:attrNameLst>
                                          <p:attrName>style.visibility</p:attrName>
                                        </p:attrNameLst>
                                      </p:cBhvr>
                                      <p:to>
                                        <p:strVal val="visible"/>
                                      </p:to>
                                    </p:set>
                                    <p:animEffect transition="in" filter="fade">
                                      <p:cBhvr>
                                        <p:cTn id="21" dur="1000"/>
                                        <p:tgtEl>
                                          <p:spTgt spid="39938">
                                            <p:txEl>
                                              <p:pRg st="2" end="2"/>
                                            </p:txEl>
                                          </p:spTgt>
                                        </p:tgtEl>
                                      </p:cBhvr>
                                    </p:animEffect>
                                    <p:anim calcmode="lin" valueType="num">
                                      <p:cBhvr>
                                        <p:cTn id="22" dur="1000" fill="hold"/>
                                        <p:tgtEl>
                                          <p:spTgt spid="3993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993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9938">
                                            <p:txEl>
                                              <p:pRg st="3" end="3"/>
                                            </p:txEl>
                                          </p:spTgt>
                                        </p:tgtEl>
                                        <p:attrNameLst>
                                          <p:attrName>style.visibility</p:attrName>
                                        </p:attrNameLst>
                                      </p:cBhvr>
                                      <p:to>
                                        <p:strVal val="visible"/>
                                      </p:to>
                                    </p:set>
                                    <p:animEffect transition="in" filter="fade">
                                      <p:cBhvr>
                                        <p:cTn id="28" dur="1000"/>
                                        <p:tgtEl>
                                          <p:spTgt spid="39938">
                                            <p:txEl>
                                              <p:pRg st="3" end="3"/>
                                            </p:txEl>
                                          </p:spTgt>
                                        </p:tgtEl>
                                      </p:cBhvr>
                                    </p:animEffect>
                                    <p:anim calcmode="lin" valueType="num">
                                      <p:cBhvr>
                                        <p:cTn id="29" dur="1000" fill="hold"/>
                                        <p:tgtEl>
                                          <p:spTgt spid="3993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993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par>
                          <p:cTn id="38" fill="hold" nodeType="afterGroup">
                            <p:stCondLst>
                              <p:cond delay="1000"/>
                            </p:stCondLst>
                            <p:childTnLst>
                              <p:par>
                                <p:cTn id="39" presetID="42" presetClass="entr" presetSubtype="0"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1000"/>
                                        <p:tgtEl>
                                          <p:spTgt spid="3"/>
                                        </p:tgtEl>
                                      </p:cBhvr>
                                    </p:animEffect>
                                    <p:anim calcmode="lin" valueType="num">
                                      <p:cBhvr>
                                        <p:cTn id="42" dur="1000" fill="hold"/>
                                        <p:tgtEl>
                                          <p:spTgt spid="3"/>
                                        </p:tgtEl>
                                        <p:attrNameLst>
                                          <p:attrName>ppt_x</p:attrName>
                                        </p:attrNameLst>
                                      </p:cBhvr>
                                      <p:tavLst>
                                        <p:tav tm="0">
                                          <p:val>
                                            <p:strVal val="#ppt_x"/>
                                          </p:val>
                                        </p:tav>
                                        <p:tav tm="100000">
                                          <p:val>
                                            <p:strVal val="#ppt_x"/>
                                          </p:val>
                                        </p:tav>
                                      </p:tavLst>
                                    </p:anim>
                                    <p:anim calcmode="lin" valueType="num">
                                      <p:cBhvr>
                                        <p:cTn id="4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9938">
                                            <p:txEl>
                                              <p:pRg st="5" end="5"/>
                                            </p:txEl>
                                          </p:spTgt>
                                        </p:tgtEl>
                                        <p:attrNameLst>
                                          <p:attrName>style.visibility</p:attrName>
                                        </p:attrNameLst>
                                      </p:cBhvr>
                                      <p:to>
                                        <p:strVal val="visible"/>
                                      </p:to>
                                    </p:set>
                                    <p:animEffect transition="in" filter="fade">
                                      <p:cBhvr>
                                        <p:cTn id="48" dur="1000"/>
                                        <p:tgtEl>
                                          <p:spTgt spid="39938">
                                            <p:txEl>
                                              <p:pRg st="5" end="5"/>
                                            </p:txEl>
                                          </p:spTgt>
                                        </p:tgtEl>
                                      </p:cBhvr>
                                    </p:animEffect>
                                    <p:anim calcmode="lin" valueType="num">
                                      <p:cBhvr>
                                        <p:cTn id="49" dur="1000" fill="hold"/>
                                        <p:tgtEl>
                                          <p:spTgt spid="39938">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993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9938">
                                            <p:txEl>
                                              <p:pRg st="6" end="6"/>
                                            </p:txEl>
                                          </p:spTgt>
                                        </p:tgtEl>
                                        <p:attrNameLst>
                                          <p:attrName>style.visibility</p:attrName>
                                        </p:attrNameLst>
                                      </p:cBhvr>
                                      <p:to>
                                        <p:strVal val="visible"/>
                                      </p:to>
                                    </p:set>
                                    <p:animEffect transition="in" filter="fade">
                                      <p:cBhvr>
                                        <p:cTn id="55" dur="1000"/>
                                        <p:tgtEl>
                                          <p:spTgt spid="39938">
                                            <p:txEl>
                                              <p:pRg st="6" end="6"/>
                                            </p:txEl>
                                          </p:spTgt>
                                        </p:tgtEl>
                                      </p:cBhvr>
                                    </p:animEffect>
                                    <p:anim calcmode="lin" valueType="num">
                                      <p:cBhvr>
                                        <p:cTn id="56" dur="1000" fill="hold"/>
                                        <p:tgtEl>
                                          <p:spTgt spid="39938">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3993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9938">
                                            <p:txEl>
                                              <p:pRg st="7" end="7"/>
                                            </p:txEl>
                                          </p:spTgt>
                                        </p:tgtEl>
                                        <p:attrNameLst>
                                          <p:attrName>style.visibility</p:attrName>
                                        </p:attrNameLst>
                                      </p:cBhvr>
                                      <p:to>
                                        <p:strVal val="visible"/>
                                      </p:to>
                                    </p:set>
                                    <p:animEffect transition="in" filter="fade">
                                      <p:cBhvr>
                                        <p:cTn id="62" dur="1000"/>
                                        <p:tgtEl>
                                          <p:spTgt spid="39938">
                                            <p:txEl>
                                              <p:pRg st="7" end="7"/>
                                            </p:txEl>
                                          </p:spTgt>
                                        </p:tgtEl>
                                      </p:cBhvr>
                                    </p:animEffect>
                                    <p:anim calcmode="lin" valueType="num">
                                      <p:cBhvr>
                                        <p:cTn id="63" dur="1000" fill="hold"/>
                                        <p:tgtEl>
                                          <p:spTgt spid="39938">
                                            <p:txEl>
                                              <p:pRg st="7" end="7"/>
                                            </p:txEl>
                                          </p:spTgt>
                                        </p:tgtEl>
                                        <p:attrNameLst>
                                          <p:attrName>ppt_x</p:attrName>
                                        </p:attrNameLst>
                                      </p:cBhvr>
                                      <p:tavLst>
                                        <p:tav tm="0">
                                          <p:val>
                                            <p:strVal val="#ppt_x"/>
                                          </p:val>
                                        </p:tav>
                                        <p:tav tm="100000">
                                          <p:val>
                                            <p:strVal val="#ppt_x"/>
                                          </p:val>
                                        </p:tav>
                                      </p:tavLst>
                                    </p:anim>
                                    <p:anim calcmode="lin" valueType="num">
                                      <p:cBhvr>
                                        <p:cTn id="64" dur="1000" fill="hold"/>
                                        <p:tgtEl>
                                          <p:spTgt spid="3993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39938">
                                            <p:txEl>
                                              <p:pRg st="8" end="8"/>
                                            </p:txEl>
                                          </p:spTgt>
                                        </p:tgtEl>
                                        <p:attrNameLst>
                                          <p:attrName>style.visibility</p:attrName>
                                        </p:attrNameLst>
                                      </p:cBhvr>
                                      <p:to>
                                        <p:strVal val="visible"/>
                                      </p:to>
                                    </p:set>
                                    <p:animEffect transition="in" filter="fade">
                                      <p:cBhvr>
                                        <p:cTn id="69" dur="1000"/>
                                        <p:tgtEl>
                                          <p:spTgt spid="39938">
                                            <p:txEl>
                                              <p:pRg st="8" end="8"/>
                                            </p:txEl>
                                          </p:spTgt>
                                        </p:tgtEl>
                                      </p:cBhvr>
                                    </p:animEffect>
                                    <p:anim calcmode="lin" valueType="num">
                                      <p:cBhvr>
                                        <p:cTn id="70" dur="1000" fill="hold"/>
                                        <p:tgtEl>
                                          <p:spTgt spid="39938">
                                            <p:txEl>
                                              <p:pRg st="8" end="8"/>
                                            </p:txEl>
                                          </p:spTgt>
                                        </p:tgtEl>
                                        <p:attrNameLst>
                                          <p:attrName>ppt_x</p:attrName>
                                        </p:attrNameLst>
                                      </p:cBhvr>
                                      <p:tavLst>
                                        <p:tav tm="0">
                                          <p:val>
                                            <p:strVal val="#ppt_x"/>
                                          </p:val>
                                        </p:tav>
                                        <p:tav tm="100000">
                                          <p:val>
                                            <p:strVal val="#ppt_x"/>
                                          </p:val>
                                        </p:tav>
                                      </p:tavLst>
                                    </p:anim>
                                    <p:anim calcmode="lin" valueType="num">
                                      <p:cBhvr>
                                        <p:cTn id="71" dur="1000" fill="hold"/>
                                        <p:tgtEl>
                                          <p:spTgt spid="3993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1000"/>
                                        <p:tgtEl>
                                          <p:spTgt spid="9"/>
                                        </p:tgtEl>
                                      </p:cBhvr>
                                    </p:animEffect>
                                    <p:anim calcmode="lin" valueType="num">
                                      <p:cBhvr>
                                        <p:cTn id="77" dur="1000" fill="hold"/>
                                        <p:tgtEl>
                                          <p:spTgt spid="9"/>
                                        </p:tgtEl>
                                        <p:attrNameLst>
                                          <p:attrName>ppt_x</p:attrName>
                                        </p:attrNameLst>
                                      </p:cBhvr>
                                      <p:tavLst>
                                        <p:tav tm="0">
                                          <p:val>
                                            <p:strVal val="#ppt_x"/>
                                          </p:val>
                                        </p:tav>
                                        <p:tav tm="100000">
                                          <p:val>
                                            <p:strVal val="#ppt_x"/>
                                          </p:val>
                                        </p:tav>
                                      </p:tavLst>
                                    </p:anim>
                                    <p:anim calcmode="lin" valueType="num">
                                      <p:cBhvr>
                                        <p:cTn id="78" dur="1000" fill="hold"/>
                                        <p:tgtEl>
                                          <p:spTgt spid="9"/>
                                        </p:tgtEl>
                                        <p:attrNameLst>
                                          <p:attrName>ppt_y</p:attrName>
                                        </p:attrNameLst>
                                      </p:cBhvr>
                                      <p:tavLst>
                                        <p:tav tm="0">
                                          <p:val>
                                            <p:strVal val="#ppt_y+.1"/>
                                          </p:val>
                                        </p:tav>
                                        <p:tav tm="100000">
                                          <p:val>
                                            <p:strVal val="#ppt_y"/>
                                          </p:val>
                                        </p:tav>
                                      </p:tavLst>
                                    </p:anim>
                                  </p:childTnLst>
                                </p:cTn>
                              </p:par>
                            </p:childTnLst>
                          </p:cTn>
                        </p:par>
                        <p:par>
                          <p:cTn id="79" fill="hold" nodeType="afterGroup">
                            <p:stCondLst>
                              <p:cond delay="1000"/>
                            </p:stCondLst>
                            <p:childTnLst>
                              <p:par>
                                <p:cTn id="80" presetID="42" presetClass="entr" presetSubtype="0" fill="hold" grpId="0"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fade">
                                      <p:cBhvr>
                                        <p:cTn id="82" dur="1000"/>
                                        <p:tgtEl>
                                          <p:spTgt spid="8"/>
                                        </p:tgtEl>
                                      </p:cBhvr>
                                    </p:animEffect>
                                    <p:anim calcmode="lin" valueType="num">
                                      <p:cBhvr>
                                        <p:cTn id="83" dur="1000" fill="hold"/>
                                        <p:tgtEl>
                                          <p:spTgt spid="8"/>
                                        </p:tgtEl>
                                        <p:attrNameLst>
                                          <p:attrName>ppt_x</p:attrName>
                                        </p:attrNameLst>
                                      </p:cBhvr>
                                      <p:tavLst>
                                        <p:tav tm="0">
                                          <p:val>
                                            <p:strVal val="#ppt_x"/>
                                          </p:val>
                                        </p:tav>
                                        <p:tav tm="100000">
                                          <p:val>
                                            <p:strVal val="#ppt_x"/>
                                          </p:val>
                                        </p:tav>
                                      </p:tavLst>
                                    </p:anim>
                                    <p:anim calcmode="lin" valueType="num">
                                      <p:cBhvr>
                                        <p:cTn id="8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p:bldP spid="3" grpId="0"/>
      <p:bldP spid="4" grpId="0"/>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
            <a:extLst>
              <a:ext uri="{FF2B5EF4-FFF2-40B4-BE49-F238E27FC236}">
                <a16:creationId xmlns:a16="http://schemas.microsoft.com/office/drawing/2014/main" id="{9E1A0BCE-C278-46F3-B6F2-EFB397B903F2}"/>
              </a:ext>
            </a:extLst>
          </p:cNvPr>
          <p:cNvSpPr txBox="1">
            <a:spLocks noChangeArrowheads="1"/>
          </p:cNvSpPr>
          <p:nvPr/>
        </p:nvSpPr>
        <p:spPr bwMode="auto">
          <a:xfrm>
            <a:off x="1544956" y="114300"/>
            <a:ext cx="10456544" cy="17545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9pPr>
          </a:lstStyle>
          <a:p>
            <a:pPr algn="ctr" defTabSz="539116" eaLnBrk="0" fontAlgn="base" hangingPunct="0">
              <a:spcBef>
                <a:spcPct val="0"/>
              </a:spcBef>
              <a:spcAft>
                <a:spcPct val="0"/>
              </a:spcAft>
              <a:buSzPct val="100000"/>
              <a:tabLst>
                <a:tab pos="0" algn="l"/>
                <a:tab pos="1097280" algn="l"/>
                <a:tab pos="2194560" algn="l"/>
                <a:tab pos="3291840" algn="l"/>
                <a:tab pos="4389120" algn="l"/>
                <a:tab pos="5486400" algn="l"/>
                <a:tab pos="6583680" algn="l"/>
                <a:tab pos="7680960" algn="l"/>
                <a:tab pos="8778240" algn="l"/>
                <a:tab pos="9875520" algn="l"/>
                <a:tab pos="10972800" algn="l"/>
                <a:tab pos="12070080" algn="l"/>
              </a:tabLst>
            </a:pPr>
            <a:r>
              <a:rPr lang="it-IT" altLang="it-IT" sz="5280" dirty="0">
                <a:solidFill>
                  <a:srgbClr val="FF3300"/>
                </a:solidFill>
              </a:rPr>
              <a:t>Procedura di diluizione</a:t>
            </a:r>
          </a:p>
        </p:txBody>
      </p:sp>
      <p:sp>
        <p:nvSpPr>
          <p:cNvPr id="39938" name="Text Box 2">
            <a:extLst>
              <a:ext uri="{FF2B5EF4-FFF2-40B4-BE49-F238E27FC236}">
                <a16:creationId xmlns:a16="http://schemas.microsoft.com/office/drawing/2014/main" id="{FDD2C109-FE8D-4961-873E-CECF91BC58BD}"/>
              </a:ext>
            </a:extLst>
          </p:cNvPr>
          <p:cNvSpPr txBox="1">
            <a:spLocks noChangeArrowheads="1"/>
          </p:cNvSpPr>
          <p:nvPr/>
        </p:nvSpPr>
        <p:spPr bwMode="auto">
          <a:xfrm>
            <a:off x="1638300" y="3520440"/>
            <a:ext cx="11168380" cy="4505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9pPr>
          </a:lstStyle>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160" dirty="0">
                <a:solidFill>
                  <a:srgbClr val="FF0000"/>
                </a:solidFill>
                <a:latin typeface="Calibri" panose="020F0502020204030204" pitchFamily="34" charset="0"/>
                <a:ea typeface="Calibri" panose="020F0502020204030204" pitchFamily="34" charset="0"/>
                <a:cs typeface="Calibri" panose="020F0502020204030204" pitchFamily="34" charset="0"/>
              </a:rPr>
              <a:t>Procedimento:</a:t>
            </a:r>
          </a:p>
          <a:p>
            <a:pPr marL="409576" indent="-409576" defTabSz="539116" eaLnBrk="0" fontAlgn="base" hangingPunct="0">
              <a:lnSpc>
                <a:spcPct val="80000"/>
              </a:lnSpc>
              <a:spcBef>
                <a:spcPts val="840"/>
              </a:spcBef>
              <a:spcAft>
                <a:spcPct val="0"/>
              </a:spcAft>
              <a:buClr>
                <a:srgbClr val="3333CC"/>
              </a:buClr>
              <a:buSzPct val="60000"/>
              <a:buFont typeface="Wingdings" panose="05000000000000000000" pitchFamily="2" charset="2"/>
              <a:buChar char=""/>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160" dirty="0">
                <a:latin typeface="Calibri" panose="020F0502020204030204" pitchFamily="34" charset="0"/>
                <a:ea typeface="Calibri" panose="020F0502020204030204" pitchFamily="34" charset="0"/>
                <a:cs typeface="Calibri" panose="020F0502020204030204" pitchFamily="34" charset="0"/>
              </a:rPr>
              <a:t>10 mg : 1 ml = 1 mg : x ml </a:t>
            </a: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160" dirty="0">
                <a:solidFill>
                  <a:srgbClr val="00B050"/>
                </a:solidFill>
                <a:latin typeface="Calibri" panose="020F0502020204030204" pitchFamily="34" charset="0"/>
                <a:ea typeface="Calibri" panose="020F0502020204030204" pitchFamily="34" charset="0"/>
                <a:cs typeface="Calibri" panose="020F0502020204030204" pitchFamily="34" charset="0"/>
              </a:rPr>
              <a:t>       DD      QD       DP</a:t>
            </a:r>
            <a:endParaRPr lang="it-IT" altLang="it-IT" sz="2160" dirty="0">
              <a:solidFill>
                <a:srgbClr val="000066"/>
              </a:solidFill>
              <a:latin typeface="Calibri" panose="020F0502020204030204" pitchFamily="34" charset="0"/>
              <a:ea typeface="Calibri" panose="020F0502020204030204" pitchFamily="34" charset="0"/>
              <a:cs typeface="Calibri" panose="020F0502020204030204" pitchFamily="34" charset="0"/>
            </a:endParaRP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160" dirty="0">
                <a:solidFill>
                  <a:srgbClr val="000066"/>
                </a:solidFill>
                <a:latin typeface="Calibri" panose="020F0502020204030204" pitchFamily="34" charset="0"/>
                <a:ea typeface="Calibri" panose="020F0502020204030204" pitchFamily="34" charset="0"/>
                <a:cs typeface="Calibri" panose="020F0502020204030204" pitchFamily="34" charset="0"/>
              </a:rPr>
              <a:t>  	</a:t>
            </a:r>
            <a:r>
              <a:rPr lang="it-IT" altLang="it-IT" sz="2160" u="sng" dirty="0">
                <a:solidFill>
                  <a:srgbClr val="000066"/>
                </a:solidFill>
                <a:latin typeface="Calibri" panose="020F0502020204030204" pitchFamily="34" charset="0"/>
                <a:ea typeface="Calibri" panose="020F0502020204030204" pitchFamily="34" charset="0"/>
                <a:cs typeface="Calibri" panose="020F0502020204030204" pitchFamily="34" charset="0"/>
              </a:rPr>
              <a:t> </a:t>
            </a:r>
            <a:r>
              <a:rPr lang="it-IT" altLang="it-IT" sz="2160" u="sng" dirty="0">
                <a:latin typeface="Calibri" panose="020F0502020204030204" pitchFamily="34" charset="0"/>
                <a:ea typeface="Calibri" panose="020F0502020204030204" pitchFamily="34" charset="0"/>
                <a:cs typeface="Calibri" panose="020F0502020204030204" pitchFamily="34" charset="0"/>
              </a:rPr>
              <a:t>1 mg x 1 ml </a:t>
            </a:r>
            <a:r>
              <a:rPr lang="it-IT" altLang="it-IT" sz="2160" dirty="0">
                <a:latin typeface="Calibri" panose="020F0502020204030204" pitchFamily="34" charset="0"/>
                <a:ea typeface="Calibri" panose="020F0502020204030204" pitchFamily="34" charset="0"/>
                <a:cs typeface="Calibri" panose="020F0502020204030204" pitchFamily="34" charset="0"/>
              </a:rPr>
              <a:t>= 0,1 ml</a:t>
            </a: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160" dirty="0">
                <a:latin typeface="Calibri" panose="020F0502020204030204" pitchFamily="34" charset="0"/>
                <a:ea typeface="Calibri" panose="020F0502020204030204" pitchFamily="34" charset="0"/>
                <a:cs typeface="Calibri" panose="020F0502020204030204" pitchFamily="34" charset="0"/>
              </a:rPr>
              <a:t>  	      10 mg</a:t>
            </a: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160" dirty="0">
                <a:solidFill>
                  <a:srgbClr val="FF0000"/>
                </a:solidFill>
                <a:latin typeface="Calibri" panose="020F0502020204030204" pitchFamily="34" charset="0"/>
                <a:ea typeface="Calibri" panose="020F0502020204030204" pitchFamily="34" charset="0"/>
                <a:cs typeface="Calibri" panose="020F0502020204030204" pitchFamily="34" charset="0"/>
              </a:rPr>
              <a:t>PROBLEMA: 0,1 ml è un volume difficile da prelevare. Come posso aiutarmi utilizzando la diluizione?</a:t>
            </a: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160" dirty="0">
                <a:latin typeface="Calibri" panose="020F0502020204030204" pitchFamily="34" charset="0"/>
                <a:ea typeface="Calibri" panose="020F0502020204030204" pitchFamily="34" charset="0"/>
                <a:cs typeface="Calibri" panose="020F0502020204030204" pitchFamily="34" charset="0"/>
              </a:rPr>
              <a:t>Diluiamo in nostro farmaco (contenuto nel volume di 1 ml) con 9 ml di fisiologica </a:t>
            </a:r>
            <a:r>
              <a:rPr lang="it-IT" altLang="it-IT" sz="216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otteniamo</a:t>
            </a:r>
            <a:r>
              <a:rPr lang="it-IT" altLang="it-IT" sz="2160" dirty="0">
                <a:latin typeface="Calibri" panose="020F0502020204030204" pitchFamily="34" charset="0"/>
                <a:ea typeface="Calibri" panose="020F0502020204030204" pitchFamily="34" charset="0"/>
                <a:cs typeface="Calibri" panose="020F0502020204030204" pitchFamily="34" charset="0"/>
              </a:rPr>
              <a:t> 10 ml di volume totale. Quindi, dopo la diluizione, 10 ml di soluzione contengono 10 mg di farmaco.</a:t>
            </a: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160" dirty="0">
                <a:latin typeface="Calibri" panose="020F0502020204030204" pitchFamily="34" charset="0"/>
                <a:ea typeface="Calibri" panose="020F0502020204030204" pitchFamily="34" charset="0"/>
                <a:cs typeface="Calibri" panose="020F0502020204030204" pitchFamily="34" charset="0"/>
              </a:rPr>
              <a:t> 10 mg : 10 ml = 1 mg : x ml</a:t>
            </a: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160" dirty="0">
                <a:solidFill>
                  <a:srgbClr val="FF0000"/>
                </a:solidFill>
                <a:latin typeface="Calibri" panose="020F0502020204030204" pitchFamily="34" charset="0"/>
                <a:ea typeface="Calibri" panose="020F0502020204030204" pitchFamily="34" charset="0"/>
                <a:cs typeface="Calibri" panose="020F0502020204030204" pitchFamily="34" charset="0"/>
              </a:rPr>
              <a:t>Risultato:</a:t>
            </a: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160" dirty="0">
                <a:latin typeface="Calibri" panose="020F0502020204030204" pitchFamily="34" charset="0"/>
                <a:ea typeface="Calibri" panose="020F0502020204030204" pitchFamily="34" charset="0"/>
                <a:cs typeface="Calibri" panose="020F0502020204030204" pitchFamily="34" charset="0"/>
              </a:rPr>
              <a:t>Utilizzerò 1 ml di soluzione</a:t>
            </a:r>
          </a:p>
        </p:txBody>
      </p:sp>
      <p:sp>
        <p:nvSpPr>
          <p:cNvPr id="47108" name="CasellaDiTesto 2">
            <a:extLst>
              <a:ext uri="{FF2B5EF4-FFF2-40B4-BE49-F238E27FC236}">
                <a16:creationId xmlns:a16="http://schemas.microsoft.com/office/drawing/2014/main" id="{D86CE3B6-A6D6-4708-9A13-B141B85DB269}"/>
              </a:ext>
            </a:extLst>
          </p:cNvPr>
          <p:cNvSpPr txBox="1">
            <a:spLocks noChangeArrowheads="1"/>
          </p:cNvSpPr>
          <p:nvPr/>
        </p:nvSpPr>
        <p:spPr bwMode="auto">
          <a:xfrm>
            <a:off x="1544956" y="1868806"/>
            <a:ext cx="10086340" cy="125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539116" eaLnBrk="0" fontAlgn="base" hangingPunct="0">
              <a:lnSpc>
                <a:spcPct val="80000"/>
              </a:lnSpc>
              <a:spcBef>
                <a:spcPts val="840"/>
              </a:spcBef>
              <a:spcAft>
                <a:spcPct val="0"/>
              </a:spcAft>
              <a:buClr>
                <a:srgbClr val="3333CC"/>
              </a:buClr>
              <a:buSzPct val="60000"/>
            </a:pPr>
            <a:r>
              <a:rPr lang="it-IT" altLang="it-IT" sz="2160" i="1" dirty="0">
                <a:solidFill>
                  <a:srgbClr val="000000"/>
                </a:solidFill>
                <a:latin typeface="Calibri" panose="020F0502020204030204" pitchFamily="34" charset="0"/>
                <a:ea typeface="Calibri" panose="020F0502020204030204" pitchFamily="34" charset="0"/>
                <a:cs typeface="Calibri" panose="020F0502020204030204" pitchFamily="34" charset="0"/>
              </a:rPr>
              <a:t>Si devono somm.re 1 mg di farmaco EV in bolo. Si hanno a disposizione fiale da 10 mg/ml.</a:t>
            </a:r>
          </a:p>
          <a:p>
            <a:pPr defTabSz="539116" eaLnBrk="0" fontAlgn="base" hangingPunct="0">
              <a:lnSpc>
                <a:spcPct val="80000"/>
              </a:lnSpc>
              <a:spcBef>
                <a:spcPts val="840"/>
              </a:spcBef>
              <a:spcAft>
                <a:spcPct val="0"/>
              </a:spcAft>
              <a:buClr>
                <a:srgbClr val="3333CC"/>
              </a:buClr>
              <a:buSzPct val="60000"/>
            </a:pPr>
            <a:r>
              <a:rPr lang="it-IT" altLang="it-IT" sz="2160" i="1" dirty="0">
                <a:solidFill>
                  <a:srgbClr val="000000"/>
                </a:solidFill>
                <a:latin typeface="Calibri" panose="020F0502020204030204" pitchFamily="34" charset="0"/>
                <a:ea typeface="Calibri" panose="020F0502020204030204" pitchFamily="34" charset="0"/>
                <a:cs typeface="Calibri" panose="020F0502020204030204" pitchFamily="34" charset="0"/>
              </a:rPr>
              <a:t>La scheda tecnica indica che il farmaco è compatibile con la diluizione in soluzione fisiologica. </a:t>
            </a:r>
          </a:p>
        </p:txBody>
      </p:sp>
      <p:pic>
        <p:nvPicPr>
          <p:cNvPr id="47109" name="Immagine 3">
            <a:extLst>
              <a:ext uri="{FF2B5EF4-FFF2-40B4-BE49-F238E27FC236}">
                <a16:creationId xmlns:a16="http://schemas.microsoft.com/office/drawing/2014/main" id="{9353847D-4F85-4CC4-9EE1-E38C9516EA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86540" y="887076"/>
            <a:ext cx="2240280" cy="224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magine 1">
            <a:extLst>
              <a:ext uri="{FF2B5EF4-FFF2-40B4-BE49-F238E27FC236}">
                <a16:creationId xmlns:a16="http://schemas.microsoft.com/office/drawing/2014/main" id="{1025AD7C-F067-4BF9-8435-B0A5DD2C1AE1}"/>
              </a:ext>
            </a:extLst>
          </p:cNvPr>
          <p:cNvPicPr>
            <a:picLocks noChangeAspect="1"/>
          </p:cNvPicPr>
          <p:nvPr/>
        </p:nvPicPr>
        <p:blipFill>
          <a:blip r:embed="rId4"/>
          <a:stretch>
            <a:fillRect/>
          </a:stretch>
        </p:blipFill>
        <p:spPr>
          <a:xfrm>
            <a:off x="6217884" y="4004188"/>
            <a:ext cx="4582164" cy="562053"/>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938">
                                            <p:txEl>
                                              <p:pRg st="0" end="0"/>
                                            </p:txEl>
                                          </p:spTgt>
                                        </p:tgtEl>
                                        <p:attrNameLst>
                                          <p:attrName>style.visibility</p:attrName>
                                        </p:attrNameLst>
                                      </p:cBhvr>
                                      <p:to>
                                        <p:strVal val="visible"/>
                                      </p:to>
                                    </p:set>
                                    <p:animEffect transition="in" filter="fade">
                                      <p:cBhvr>
                                        <p:cTn id="7" dur="1000"/>
                                        <p:tgtEl>
                                          <p:spTgt spid="39938">
                                            <p:txEl>
                                              <p:pRg st="0" end="0"/>
                                            </p:txEl>
                                          </p:spTgt>
                                        </p:tgtEl>
                                      </p:cBhvr>
                                    </p:animEffect>
                                    <p:anim calcmode="lin" valueType="num">
                                      <p:cBhvr>
                                        <p:cTn id="8" dur="1000" fill="hold"/>
                                        <p:tgtEl>
                                          <p:spTgt spid="3993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99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9938">
                                            <p:txEl>
                                              <p:pRg st="1" end="1"/>
                                            </p:txEl>
                                          </p:spTgt>
                                        </p:tgtEl>
                                        <p:attrNameLst>
                                          <p:attrName>style.visibility</p:attrName>
                                        </p:attrNameLst>
                                      </p:cBhvr>
                                      <p:to>
                                        <p:strVal val="visible"/>
                                      </p:to>
                                    </p:set>
                                    <p:animEffect transition="in" filter="fade">
                                      <p:cBhvr>
                                        <p:cTn id="14" dur="1000"/>
                                        <p:tgtEl>
                                          <p:spTgt spid="39938">
                                            <p:txEl>
                                              <p:pRg st="1" end="1"/>
                                            </p:txEl>
                                          </p:spTgt>
                                        </p:tgtEl>
                                      </p:cBhvr>
                                    </p:animEffect>
                                    <p:anim calcmode="lin" valueType="num">
                                      <p:cBhvr>
                                        <p:cTn id="15" dur="1000" fill="hold"/>
                                        <p:tgtEl>
                                          <p:spTgt spid="3993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993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9938">
                                            <p:txEl>
                                              <p:pRg st="2" end="2"/>
                                            </p:txEl>
                                          </p:spTgt>
                                        </p:tgtEl>
                                        <p:attrNameLst>
                                          <p:attrName>style.visibility</p:attrName>
                                        </p:attrNameLst>
                                      </p:cBhvr>
                                      <p:to>
                                        <p:strVal val="visible"/>
                                      </p:to>
                                    </p:set>
                                    <p:animEffect transition="in" filter="fade">
                                      <p:cBhvr>
                                        <p:cTn id="21" dur="1000"/>
                                        <p:tgtEl>
                                          <p:spTgt spid="39938">
                                            <p:txEl>
                                              <p:pRg st="2" end="2"/>
                                            </p:txEl>
                                          </p:spTgt>
                                        </p:tgtEl>
                                      </p:cBhvr>
                                    </p:animEffect>
                                    <p:anim calcmode="lin" valueType="num">
                                      <p:cBhvr>
                                        <p:cTn id="22" dur="1000" fill="hold"/>
                                        <p:tgtEl>
                                          <p:spTgt spid="3993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993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9938">
                                            <p:txEl>
                                              <p:pRg st="3" end="3"/>
                                            </p:txEl>
                                          </p:spTgt>
                                        </p:tgtEl>
                                        <p:attrNameLst>
                                          <p:attrName>style.visibility</p:attrName>
                                        </p:attrNameLst>
                                      </p:cBhvr>
                                      <p:to>
                                        <p:strVal val="visible"/>
                                      </p:to>
                                    </p:set>
                                    <p:animEffect transition="in" filter="fade">
                                      <p:cBhvr>
                                        <p:cTn id="28" dur="1000"/>
                                        <p:tgtEl>
                                          <p:spTgt spid="39938">
                                            <p:txEl>
                                              <p:pRg st="3" end="3"/>
                                            </p:txEl>
                                          </p:spTgt>
                                        </p:tgtEl>
                                      </p:cBhvr>
                                    </p:animEffect>
                                    <p:anim calcmode="lin" valueType="num">
                                      <p:cBhvr>
                                        <p:cTn id="29" dur="1000" fill="hold"/>
                                        <p:tgtEl>
                                          <p:spTgt spid="3993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993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9938">
                                            <p:txEl>
                                              <p:pRg st="4" end="4"/>
                                            </p:txEl>
                                          </p:spTgt>
                                        </p:tgtEl>
                                        <p:attrNameLst>
                                          <p:attrName>style.visibility</p:attrName>
                                        </p:attrNameLst>
                                      </p:cBhvr>
                                      <p:to>
                                        <p:strVal val="visible"/>
                                      </p:to>
                                    </p:set>
                                    <p:animEffect transition="in" filter="fade">
                                      <p:cBhvr>
                                        <p:cTn id="35" dur="1000"/>
                                        <p:tgtEl>
                                          <p:spTgt spid="39938">
                                            <p:txEl>
                                              <p:pRg st="4" end="4"/>
                                            </p:txEl>
                                          </p:spTgt>
                                        </p:tgtEl>
                                      </p:cBhvr>
                                    </p:animEffect>
                                    <p:anim calcmode="lin" valueType="num">
                                      <p:cBhvr>
                                        <p:cTn id="36" dur="1000" fill="hold"/>
                                        <p:tgtEl>
                                          <p:spTgt spid="3993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993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9938">
                                            <p:txEl>
                                              <p:pRg st="5" end="5"/>
                                            </p:txEl>
                                          </p:spTgt>
                                        </p:tgtEl>
                                        <p:attrNameLst>
                                          <p:attrName>style.visibility</p:attrName>
                                        </p:attrNameLst>
                                      </p:cBhvr>
                                      <p:to>
                                        <p:strVal val="visible"/>
                                      </p:to>
                                    </p:set>
                                    <p:animEffect transition="in" filter="fade">
                                      <p:cBhvr>
                                        <p:cTn id="42" dur="1000"/>
                                        <p:tgtEl>
                                          <p:spTgt spid="39938">
                                            <p:txEl>
                                              <p:pRg st="5" end="5"/>
                                            </p:txEl>
                                          </p:spTgt>
                                        </p:tgtEl>
                                      </p:cBhvr>
                                    </p:animEffect>
                                    <p:anim calcmode="lin" valueType="num">
                                      <p:cBhvr>
                                        <p:cTn id="43" dur="1000" fill="hold"/>
                                        <p:tgtEl>
                                          <p:spTgt spid="39938">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993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9938">
                                            <p:txEl>
                                              <p:pRg st="6" end="6"/>
                                            </p:txEl>
                                          </p:spTgt>
                                        </p:tgtEl>
                                        <p:attrNameLst>
                                          <p:attrName>style.visibility</p:attrName>
                                        </p:attrNameLst>
                                      </p:cBhvr>
                                      <p:to>
                                        <p:strVal val="visible"/>
                                      </p:to>
                                    </p:set>
                                    <p:animEffect transition="in" filter="fade">
                                      <p:cBhvr>
                                        <p:cTn id="49" dur="1000"/>
                                        <p:tgtEl>
                                          <p:spTgt spid="39938">
                                            <p:txEl>
                                              <p:pRg st="6" end="6"/>
                                            </p:txEl>
                                          </p:spTgt>
                                        </p:tgtEl>
                                      </p:cBhvr>
                                    </p:animEffect>
                                    <p:anim calcmode="lin" valueType="num">
                                      <p:cBhvr>
                                        <p:cTn id="50" dur="1000" fill="hold"/>
                                        <p:tgtEl>
                                          <p:spTgt spid="39938">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993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9938">
                                            <p:txEl>
                                              <p:pRg st="7" end="7"/>
                                            </p:txEl>
                                          </p:spTgt>
                                        </p:tgtEl>
                                        <p:attrNameLst>
                                          <p:attrName>style.visibility</p:attrName>
                                        </p:attrNameLst>
                                      </p:cBhvr>
                                      <p:to>
                                        <p:strVal val="visible"/>
                                      </p:to>
                                    </p:set>
                                    <p:animEffect transition="in" filter="fade">
                                      <p:cBhvr>
                                        <p:cTn id="56" dur="1000"/>
                                        <p:tgtEl>
                                          <p:spTgt spid="39938">
                                            <p:txEl>
                                              <p:pRg st="7" end="7"/>
                                            </p:txEl>
                                          </p:spTgt>
                                        </p:tgtEl>
                                      </p:cBhvr>
                                    </p:animEffect>
                                    <p:anim calcmode="lin" valueType="num">
                                      <p:cBhvr>
                                        <p:cTn id="57" dur="1000" fill="hold"/>
                                        <p:tgtEl>
                                          <p:spTgt spid="39938">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993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9938">
                                            <p:txEl>
                                              <p:pRg st="8" end="8"/>
                                            </p:txEl>
                                          </p:spTgt>
                                        </p:tgtEl>
                                        <p:attrNameLst>
                                          <p:attrName>style.visibility</p:attrName>
                                        </p:attrNameLst>
                                      </p:cBhvr>
                                      <p:to>
                                        <p:strVal val="visible"/>
                                      </p:to>
                                    </p:set>
                                    <p:animEffect transition="in" filter="fade">
                                      <p:cBhvr>
                                        <p:cTn id="63" dur="1000"/>
                                        <p:tgtEl>
                                          <p:spTgt spid="39938">
                                            <p:txEl>
                                              <p:pRg st="8" end="8"/>
                                            </p:txEl>
                                          </p:spTgt>
                                        </p:tgtEl>
                                      </p:cBhvr>
                                    </p:animEffect>
                                    <p:anim calcmode="lin" valueType="num">
                                      <p:cBhvr>
                                        <p:cTn id="64" dur="1000" fill="hold"/>
                                        <p:tgtEl>
                                          <p:spTgt spid="39938">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993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nodeType="afterGroup">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9938">
                                            <p:txEl>
                                              <p:pRg st="9" end="9"/>
                                            </p:txEl>
                                          </p:spTgt>
                                        </p:tgtEl>
                                        <p:attrNameLst>
                                          <p:attrName>style.visibility</p:attrName>
                                        </p:attrNameLst>
                                      </p:cBhvr>
                                      <p:to>
                                        <p:strVal val="visible"/>
                                      </p:to>
                                    </p:set>
                                    <p:animEffect transition="in" filter="fade">
                                      <p:cBhvr>
                                        <p:cTn id="70" dur="1000"/>
                                        <p:tgtEl>
                                          <p:spTgt spid="39938">
                                            <p:txEl>
                                              <p:pRg st="9" end="9"/>
                                            </p:txEl>
                                          </p:spTgt>
                                        </p:tgtEl>
                                      </p:cBhvr>
                                    </p:animEffect>
                                    <p:anim calcmode="lin" valueType="num">
                                      <p:cBhvr>
                                        <p:cTn id="71" dur="1000" fill="hold"/>
                                        <p:tgtEl>
                                          <p:spTgt spid="39938">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9938">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2"/>
          <p:cNvSpPr/>
          <p:nvPr/>
        </p:nvSpPr>
        <p:spPr>
          <a:xfrm>
            <a:off x="1760220" y="2443163"/>
            <a:ext cx="5554980" cy="694373"/>
          </a:xfrm>
          <a:prstGeom prst="rect">
            <a:avLst/>
          </a:prstGeom>
          <a:noFill/>
          <a:ln/>
        </p:spPr>
        <p:txBody>
          <a:bodyPr wrap="none" rtlCol="0" anchor="t"/>
          <a:lstStyle/>
          <a:p>
            <a:pPr marL="0" indent="0">
              <a:lnSpc>
                <a:spcPts val="5468"/>
              </a:lnSpc>
              <a:buNone/>
            </a:pPr>
            <a:r>
              <a:rPr lang="en-US" sz="4374" b="1">
                <a:solidFill>
                  <a:srgbClr val="1F1E1E"/>
                </a:solidFill>
                <a:latin typeface="Alexandria" pitchFamily="34" charset="0"/>
                <a:ea typeface="Alexandria" pitchFamily="34" charset="-122"/>
                <a:cs typeface="Alexandria" pitchFamily="34" charset="-120"/>
              </a:rPr>
              <a:t>Le unità di volume</a:t>
            </a:r>
            <a:endParaRPr lang="en-US" sz="4374"/>
          </a:p>
        </p:txBody>
      </p:sp>
      <p:sp>
        <p:nvSpPr>
          <p:cNvPr id="5" name="Text 3"/>
          <p:cNvSpPr/>
          <p:nvPr/>
        </p:nvSpPr>
        <p:spPr>
          <a:xfrm>
            <a:off x="1653894" y="3609677"/>
            <a:ext cx="11109960" cy="355402"/>
          </a:xfrm>
          <a:prstGeom prst="rect">
            <a:avLst/>
          </a:prstGeom>
          <a:noFill/>
          <a:ln/>
        </p:spPr>
        <p:txBody>
          <a:bodyPr wrap="none" rtlCol="0" anchor="t"/>
          <a:lstStyle/>
          <a:p>
            <a:pPr marL="0" indent="0">
              <a:lnSpc>
                <a:spcPts val="2799"/>
              </a:lnSpc>
              <a:buNone/>
            </a:pP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Il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Litro</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(l) è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l'unità</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principale</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delle</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misure</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di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capacità</a:t>
            </a:r>
            <a:endParaRPr lang="en-US" sz="1750" dirty="0">
              <a:latin typeface="Calibri" panose="020F0502020204030204" pitchFamily="34" charset="0"/>
              <a:ea typeface="Calibri" panose="020F0502020204030204" pitchFamily="34" charset="0"/>
              <a:cs typeface="Calibri" panose="020F0502020204030204" pitchFamily="34" charset="0"/>
            </a:endParaRPr>
          </a:p>
        </p:txBody>
      </p:sp>
      <p:sp>
        <p:nvSpPr>
          <p:cNvPr id="6" name="Text 4"/>
          <p:cNvSpPr/>
          <p:nvPr/>
        </p:nvSpPr>
        <p:spPr>
          <a:xfrm>
            <a:off x="2115622" y="4187190"/>
            <a:ext cx="10754558" cy="355402"/>
          </a:xfrm>
          <a:prstGeom prst="rect">
            <a:avLst/>
          </a:prstGeom>
          <a:noFill/>
          <a:ln/>
        </p:spPr>
        <p:txBody>
          <a:bodyPr wrap="none" rtlCol="0" anchor="t"/>
          <a:lstStyle/>
          <a:p>
            <a:pPr marL="342900" indent="-342900" algn="l">
              <a:lnSpc>
                <a:spcPts val="2799"/>
              </a:lnSpc>
              <a:buSzPct val="100000"/>
              <a:buChar char="•"/>
            </a:pPr>
            <a:r>
              <a:rPr lang="en-US" sz="1750" b="1" dirty="0">
                <a:solidFill>
                  <a:srgbClr val="3B3535"/>
                </a:solidFill>
                <a:latin typeface="Calibri" panose="020F0502020204030204" pitchFamily="34" charset="0"/>
                <a:ea typeface="Calibri" panose="020F0502020204030204" pitchFamily="34" charset="0"/>
                <a:cs typeface="Calibri" panose="020F0502020204030204" pitchFamily="34" charset="0"/>
              </a:rPr>
              <a:t>0,1 l = </a:t>
            </a:r>
            <a:r>
              <a:rPr lang="en-US" sz="1750" b="1" dirty="0" err="1">
                <a:solidFill>
                  <a:srgbClr val="3B3535"/>
                </a:solidFill>
                <a:latin typeface="Calibri" panose="020F0502020204030204" pitchFamily="34" charset="0"/>
                <a:ea typeface="Calibri" panose="020F0502020204030204" pitchFamily="34" charset="0"/>
                <a:cs typeface="Calibri" panose="020F0502020204030204" pitchFamily="34" charset="0"/>
              </a:rPr>
              <a:t>decilitro</a:t>
            </a:r>
            <a:r>
              <a:rPr lang="en-US" sz="1750" b="1" dirty="0">
                <a:solidFill>
                  <a:srgbClr val="3B3535"/>
                </a:solidFill>
                <a:latin typeface="Calibri" panose="020F0502020204030204" pitchFamily="34" charset="0"/>
                <a:ea typeface="Calibri" panose="020F0502020204030204" pitchFamily="34" charset="0"/>
                <a:cs typeface="Calibri" panose="020F0502020204030204" pitchFamily="34" charset="0"/>
              </a:rPr>
              <a:t> = dl</a:t>
            </a:r>
            <a:endParaRPr lang="en-US" sz="1750" dirty="0">
              <a:latin typeface="Calibri" panose="020F0502020204030204" pitchFamily="34" charset="0"/>
              <a:ea typeface="Calibri" panose="020F0502020204030204" pitchFamily="34" charset="0"/>
              <a:cs typeface="Calibri" panose="020F0502020204030204" pitchFamily="34" charset="0"/>
            </a:endParaRPr>
          </a:p>
        </p:txBody>
      </p:sp>
      <p:sp>
        <p:nvSpPr>
          <p:cNvPr id="7" name="Text 5"/>
          <p:cNvSpPr/>
          <p:nvPr/>
        </p:nvSpPr>
        <p:spPr>
          <a:xfrm>
            <a:off x="2115622" y="4631412"/>
            <a:ext cx="10754558" cy="355402"/>
          </a:xfrm>
          <a:prstGeom prst="rect">
            <a:avLst/>
          </a:prstGeom>
          <a:noFill/>
          <a:ln/>
        </p:spPr>
        <p:txBody>
          <a:bodyPr wrap="none" rtlCol="0" anchor="t"/>
          <a:lstStyle/>
          <a:p>
            <a:pPr marL="342900" indent="-342900" algn="l">
              <a:lnSpc>
                <a:spcPts val="2799"/>
              </a:lnSpc>
              <a:buSzPct val="100000"/>
              <a:buChar char="•"/>
            </a:pPr>
            <a:r>
              <a:rPr lang="en-US" sz="1750" b="1" dirty="0">
                <a:solidFill>
                  <a:srgbClr val="3B3535"/>
                </a:solidFill>
                <a:latin typeface="Calibri" panose="020F0502020204030204" pitchFamily="34" charset="0"/>
                <a:ea typeface="Calibri" panose="020F0502020204030204" pitchFamily="34" charset="0"/>
                <a:cs typeface="Calibri" panose="020F0502020204030204" pitchFamily="34" charset="0"/>
              </a:rPr>
              <a:t>0,01 l = </a:t>
            </a:r>
            <a:r>
              <a:rPr lang="en-US" sz="1750" b="1" dirty="0" err="1">
                <a:solidFill>
                  <a:srgbClr val="3B3535"/>
                </a:solidFill>
                <a:latin typeface="Calibri" panose="020F0502020204030204" pitchFamily="34" charset="0"/>
                <a:ea typeface="Calibri" panose="020F0502020204030204" pitchFamily="34" charset="0"/>
                <a:cs typeface="Calibri" panose="020F0502020204030204" pitchFamily="34" charset="0"/>
              </a:rPr>
              <a:t>centilitro</a:t>
            </a:r>
            <a:r>
              <a:rPr lang="en-US" sz="1750" b="1" dirty="0">
                <a:solidFill>
                  <a:srgbClr val="3B3535"/>
                </a:solidFill>
                <a:latin typeface="Calibri" panose="020F0502020204030204" pitchFamily="34" charset="0"/>
                <a:ea typeface="Calibri" panose="020F0502020204030204" pitchFamily="34" charset="0"/>
                <a:cs typeface="Calibri" panose="020F0502020204030204" pitchFamily="34" charset="0"/>
              </a:rPr>
              <a:t> = cl</a:t>
            </a:r>
            <a:endParaRPr lang="en-US" sz="1750" dirty="0">
              <a:latin typeface="Calibri" panose="020F0502020204030204" pitchFamily="34" charset="0"/>
              <a:ea typeface="Calibri" panose="020F0502020204030204" pitchFamily="34" charset="0"/>
              <a:cs typeface="Calibri" panose="020F0502020204030204" pitchFamily="34" charset="0"/>
            </a:endParaRPr>
          </a:p>
        </p:txBody>
      </p:sp>
      <p:sp>
        <p:nvSpPr>
          <p:cNvPr id="8" name="Text 6"/>
          <p:cNvSpPr/>
          <p:nvPr/>
        </p:nvSpPr>
        <p:spPr>
          <a:xfrm>
            <a:off x="2115622" y="5011983"/>
            <a:ext cx="10754558" cy="710803"/>
          </a:xfrm>
          <a:prstGeom prst="rect">
            <a:avLst/>
          </a:prstGeom>
          <a:noFill/>
          <a:ln/>
        </p:spPr>
        <p:txBody>
          <a:bodyPr wrap="square" rtlCol="0" anchor="t"/>
          <a:lstStyle/>
          <a:p>
            <a:pPr marL="342900" indent="-342900" algn="l">
              <a:lnSpc>
                <a:spcPts val="2799"/>
              </a:lnSpc>
              <a:buSzPct val="100000"/>
              <a:buChar char="•"/>
            </a:pPr>
            <a:r>
              <a:rPr lang="en-US" sz="1750" b="1" dirty="0">
                <a:solidFill>
                  <a:srgbClr val="3B3535"/>
                </a:solidFill>
                <a:latin typeface="Calibri" panose="020F0502020204030204" pitchFamily="34" charset="0"/>
                <a:ea typeface="Calibri" panose="020F0502020204030204" pitchFamily="34" charset="0"/>
                <a:cs typeface="Calibri" panose="020F0502020204030204" pitchFamily="34" charset="0"/>
              </a:rPr>
              <a:t>0,001 l = </a:t>
            </a:r>
            <a:r>
              <a:rPr lang="en-US" sz="1750" b="1" dirty="0" err="1">
                <a:solidFill>
                  <a:srgbClr val="3B3535"/>
                </a:solidFill>
                <a:latin typeface="Calibri" panose="020F0502020204030204" pitchFamily="34" charset="0"/>
                <a:ea typeface="Calibri" panose="020F0502020204030204" pitchFamily="34" charset="0"/>
                <a:cs typeface="Calibri" panose="020F0502020204030204" pitchFamily="34" charset="0"/>
              </a:rPr>
              <a:t>millilitro</a:t>
            </a:r>
            <a:r>
              <a:rPr lang="en-US" sz="1750" b="1" dirty="0">
                <a:solidFill>
                  <a:srgbClr val="3B3535"/>
                </a:solidFill>
                <a:latin typeface="Calibri" panose="020F0502020204030204" pitchFamily="34" charset="0"/>
                <a:ea typeface="Calibri" panose="020F0502020204030204" pitchFamily="34" charset="0"/>
                <a:cs typeface="Calibri" panose="020F0502020204030204" pitchFamily="34" charset="0"/>
              </a:rPr>
              <a:t> = ml* (</a:t>
            </a:r>
            <a:r>
              <a:rPr lang="en-US" sz="1750" b="1" dirty="0" err="1">
                <a:solidFill>
                  <a:srgbClr val="3B3535"/>
                </a:solidFill>
                <a:latin typeface="Calibri" panose="020F0502020204030204" pitchFamily="34" charset="0"/>
                <a:ea typeface="Calibri" panose="020F0502020204030204" pitchFamily="34" charset="0"/>
                <a:cs typeface="Calibri" panose="020F0502020204030204" pitchFamily="34" charset="0"/>
              </a:rPr>
              <a:t>più</a:t>
            </a:r>
            <a:r>
              <a:rPr lang="en-US" sz="1750" b="1"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750" b="1" dirty="0" err="1">
                <a:solidFill>
                  <a:srgbClr val="3B3535"/>
                </a:solidFill>
                <a:latin typeface="Calibri" panose="020F0502020204030204" pitchFamily="34" charset="0"/>
                <a:ea typeface="Calibri" panose="020F0502020204030204" pitchFamily="34" charset="0"/>
                <a:cs typeface="Calibri" panose="020F0502020204030204" pitchFamily="34" charset="0"/>
              </a:rPr>
              <a:t>usato</a:t>
            </a:r>
            <a:r>
              <a:rPr lang="en-US" sz="1750" b="1" dirty="0">
                <a:solidFill>
                  <a:srgbClr val="3B3535"/>
                </a:solidFill>
                <a:latin typeface="Calibri" panose="020F0502020204030204" pitchFamily="34" charset="0"/>
                <a:ea typeface="Calibri" panose="020F0502020204030204" pitchFamily="34" charset="0"/>
                <a:cs typeface="Calibri" panose="020F0502020204030204" pitchFamily="34" charset="0"/>
              </a:rPr>
              <a:t>)</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a:t>
            </a:r>
          </a:p>
          <a:p>
            <a:pPr algn="l">
              <a:lnSpc>
                <a:spcPts val="2799"/>
              </a:lnSpc>
              <a:buSzPct val="100000"/>
            </a:pP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talvolta</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nel</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quotidiano</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lavorativo</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viene</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usato</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il</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termine</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«cc» per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indicare</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gli</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ml)</a:t>
            </a:r>
          </a:p>
          <a:p>
            <a:pPr algn="l">
              <a:lnSpc>
                <a:spcPts val="2799"/>
              </a:lnSpc>
              <a:buSzPct val="100000"/>
            </a:pPr>
            <a:endParaRPr lang="en-US" sz="1750" dirty="0">
              <a:solidFill>
                <a:srgbClr val="3B3535"/>
              </a:solidFill>
              <a:latin typeface="Sora" pitchFamily="34" charset="0"/>
              <a:ea typeface="Sora" pitchFamily="34" charset="-122"/>
            </a:endParaRPr>
          </a:p>
          <a:p>
            <a:pPr algn="l">
              <a:lnSpc>
                <a:spcPts val="2799"/>
              </a:lnSpc>
              <a:buSzPct val="100000"/>
            </a:pPr>
            <a:endPar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endParaRPr>
          </a:p>
          <a:p>
            <a:pPr algn="l">
              <a:lnSpc>
                <a:spcPts val="2799"/>
              </a:lnSpc>
              <a:buSzPct val="100000"/>
            </a:pP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Es.    </a:t>
            </a:r>
            <a:r>
              <a:rPr lang="en-US" sz="1600" dirty="0">
                <a:solidFill>
                  <a:srgbClr val="3B3535"/>
                </a:solidFill>
                <a:latin typeface="Calibri" panose="020F0502020204030204" pitchFamily="34" charset="0"/>
                <a:ea typeface="Calibri" panose="020F0502020204030204" pitchFamily="34" charset="0"/>
                <a:cs typeface="Calibri" panose="020F0502020204030204" pitchFamily="34" charset="0"/>
              </a:rPr>
              <a:t>1L =1000 ml</a:t>
            </a:r>
          </a:p>
          <a:p>
            <a:pPr algn="l">
              <a:lnSpc>
                <a:spcPts val="2799"/>
              </a:lnSpc>
              <a:buSzPct val="100000"/>
            </a:pPr>
            <a:r>
              <a:rPr lang="en-US" sz="1600" dirty="0">
                <a:solidFill>
                  <a:srgbClr val="3B3535"/>
                </a:solidFill>
                <a:latin typeface="Calibri" panose="020F0502020204030204" pitchFamily="34" charset="0"/>
                <a:ea typeface="Calibri" panose="020F0502020204030204" pitchFamily="34" charset="0"/>
                <a:cs typeface="Calibri" panose="020F0502020204030204" pitchFamily="34" charset="0"/>
              </a:rPr>
              <a:t>       0,25L =250 ml</a:t>
            </a:r>
            <a:endParaRPr lang="en-US" sz="1600" dirty="0">
              <a:latin typeface="Calibri" panose="020F0502020204030204" pitchFamily="34" charset="0"/>
              <a:ea typeface="Calibri" panose="020F0502020204030204" pitchFamily="34" charset="0"/>
              <a:cs typeface="Calibri" panose="020F0502020204030204" pitchFamily="34" charset="0"/>
            </a:endParaRPr>
          </a:p>
        </p:txBody>
      </p:sp>
      <p:pic>
        <p:nvPicPr>
          <p:cNvPr id="10" name="Immagine 1">
            <a:extLst>
              <a:ext uri="{FF2B5EF4-FFF2-40B4-BE49-F238E27FC236}">
                <a16:creationId xmlns:a16="http://schemas.microsoft.com/office/drawing/2014/main" id="{2357253B-6A53-4F43-87B6-060E0AC886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38913" y="818595"/>
            <a:ext cx="7200900"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8" descr="Immagine che contiene becher, stoviglie, tazza, barattolo&#10;&#10;Descrizione generata automaticamente">
            <a:extLst>
              <a:ext uri="{FF2B5EF4-FFF2-40B4-BE49-F238E27FC236}">
                <a16:creationId xmlns:a16="http://schemas.microsoft.com/office/drawing/2014/main" id="{BFE7FA41-2473-7858-85C3-5B18B8E44D6F}"/>
              </a:ext>
            </a:extLst>
          </p:cNvPr>
          <p:cNvPicPr>
            <a:picLocks noChangeAspect="1"/>
          </p:cNvPicPr>
          <p:nvPr/>
        </p:nvPicPr>
        <p:blipFill>
          <a:blip r:embed="rId4"/>
          <a:stretch>
            <a:fillRect/>
          </a:stretch>
        </p:blipFill>
        <p:spPr>
          <a:xfrm>
            <a:off x="10074275" y="4778375"/>
            <a:ext cx="4387850" cy="3448050"/>
          </a:xfrm>
          <a:prstGeom prst="rect">
            <a:avLst/>
          </a:prstGeom>
          <a:ln>
            <a:noFill/>
          </a:ln>
          <a:effectLst>
            <a:softEdge rad="112500"/>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1">
            <a:extLst>
              <a:ext uri="{FF2B5EF4-FFF2-40B4-BE49-F238E27FC236}">
                <a16:creationId xmlns:a16="http://schemas.microsoft.com/office/drawing/2014/main" id="{0445FF1E-6496-4BB9-A3E2-6D225244278C}"/>
              </a:ext>
            </a:extLst>
          </p:cNvPr>
          <p:cNvSpPr txBox="1">
            <a:spLocks noChangeArrowheads="1"/>
          </p:cNvSpPr>
          <p:nvPr/>
        </p:nvSpPr>
        <p:spPr bwMode="auto">
          <a:xfrm>
            <a:off x="1181100" y="5714"/>
            <a:ext cx="10647046" cy="12966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9pPr>
          </a:lstStyle>
          <a:p>
            <a:pPr algn="ctr" defTabSz="539116" fontAlgn="base">
              <a:spcBef>
                <a:spcPct val="0"/>
              </a:spcBef>
              <a:spcAft>
                <a:spcPct val="0"/>
              </a:spcAft>
              <a:buSzPct val="100000"/>
              <a:tabLst>
                <a:tab pos="0" algn="l"/>
                <a:tab pos="1097280" algn="l"/>
                <a:tab pos="2194560" algn="l"/>
                <a:tab pos="3291840" algn="l"/>
                <a:tab pos="4389120" algn="l"/>
                <a:tab pos="5486400" algn="l"/>
                <a:tab pos="6583680" algn="l"/>
                <a:tab pos="7680960" algn="l"/>
                <a:tab pos="8778240" algn="l"/>
                <a:tab pos="9875520" algn="l"/>
                <a:tab pos="10972800" algn="l"/>
                <a:tab pos="12070080" algn="l"/>
              </a:tabLst>
            </a:pPr>
            <a:r>
              <a:rPr lang="it-IT" altLang="it-IT" sz="4800">
                <a:solidFill>
                  <a:srgbClr val="FF3300"/>
                </a:solidFill>
              </a:rPr>
              <a:t>Soluzioni e percentuali</a:t>
            </a:r>
          </a:p>
        </p:txBody>
      </p:sp>
      <p:sp>
        <p:nvSpPr>
          <p:cNvPr id="49155" name="Text Box 2">
            <a:extLst>
              <a:ext uri="{FF2B5EF4-FFF2-40B4-BE49-F238E27FC236}">
                <a16:creationId xmlns:a16="http://schemas.microsoft.com/office/drawing/2014/main" id="{A26CF6D6-2357-40AC-9B81-30F66C07EB43}"/>
              </a:ext>
            </a:extLst>
          </p:cNvPr>
          <p:cNvSpPr txBox="1">
            <a:spLocks noChangeArrowheads="1"/>
          </p:cNvSpPr>
          <p:nvPr/>
        </p:nvSpPr>
        <p:spPr bwMode="auto">
          <a:xfrm>
            <a:off x="1176020" y="1263016"/>
            <a:ext cx="11398886" cy="67075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40" tIns="45720" rIns="91440" bIns="45720" anchor="t"/>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Tahoma" panose="020B0604030504040204" pitchFamily="34" charset="0"/>
                <a:ea typeface="Arial Unicode MS"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Tahoma" panose="020B0604030504040204" pitchFamily="34" charset="0"/>
                <a:ea typeface="Arial Unicode MS"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Tahoma" panose="020B0604030504040204" pitchFamily="34" charset="0"/>
                <a:ea typeface="Arial Unicode MS"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Tahoma" panose="020B0604030504040204" pitchFamily="34" charset="0"/>
                <a:ea typeface="Arial Unicode MS"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Tahoma" panose="020B0604030504040204" pitchFamily="34" charset="0"/>
                <a:ea typeface="Arial Unicode MS"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Tahoma" panose="020B0604030504040204" pitchFamily="34" charset="0"/>
                <a:ea typeface="Arial Unicode MS"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Tahoma" panose="020B0604030504040204" pitchFamily="34" charset="0"/>
                <a:ea typeface="Arial Unicode MS"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Tahoma" panose="020B0604030504040204" pitchFamily="34" charset="0"/>
                <a:ea typeface="Arial Unicode MS"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Tahoma" panose="020B0604030504040204" pitchFamily="34" charset="0"/>
                <a:ea typeface="Arial Unicode MS" pitchFamily="34" charset="-128"/>
              </a:defRPr>
            </a:lvl9pPr>
          </a:lstStyle>
          <a:p>
            <a:pPr marL="409575" indent="-409575" defTabSz="539116" fontAlgn="base">
              <a:lnSpc>
                <a:spcPct val="90000"/>
              </a:lnSpc>
              <a:spcBef>
                <a:spcPts val="78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pPr>
            <a:endParaRPr lang="it-IT" altLang="it-IT" sz="96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defTabSz="539116" fontAlgn="base">
              <a:lnSpc>
                <a:spcPct val="90000"/>
              </a:lnSpc>
              <a:spcBef>
                <a:spcPts val="78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pPr>
            <a:r>
              <a:rPr lang="it-IT" altLang="it-IT" sz="3120" dirty="0">
                <a:solidFill>
                  <a:srgbClr val="000000"/>
                </a:solidFill>
                <a:latin typeface="Calibri" panose="020F0502020204030204" pitchFamily="34" charset="0"/>
                <a:ea typeface="Calibri" panose="020F0502020204030204" pitchFamily="34" charset="0"/>
                <a:cs typeface="Calibri" panose="020F0502020204030204" pitchFamily="34" charset="0"/>
              </a:rPr>
              <a:t>Gli infermieri utilizzano soluzioni a diverse concentrazioni per iniezioni, irrigazioni ed infusioni</a:t>
            </a:r>
          </a:p>
          <a:p>
            <a:pPr marL="409575" indent="-409575" defTabSz="539116" fontAlgn="base">
              <a:lnSpc>
                <a:spcPct val="90000"/>
              </a:lnSpc>
              <a:spcBef>
                <a:spcPts val="78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pPr>
            <a:endParaRPr lang="it-IT" altLang="it-IT" sz="96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defTabSz="539116" fontAlgn="base">
              <a:lnSpc>
                <a:spcPct val="90000"/>
              </a:lnSpc>
              <a:spcBef>
                <a:spcPts val="78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pPr>
            <a:r>
              <a:rPr lang="it-IT" altLang="it-IT" sz="3120" dirty="0">
                <a:solidFill>
                  <a:srgbClr val="000000"/>
                </a:solidFill>
                <a:latin typeface="Calibri" panose="020F0502020204030204" pitchFamily="34" charset="0"/>
                <a:ea typeface="Calibri" panose="020F0502020204030204" pitchFamily="34" charset="0"/>
                <a:cs typeface="Calibri" panose="020F0502020204030204" pitchFamily="34" charset="0"/>
              </a:rPr>
              <a:t>Le soluzioni di farmaci sono spesso espresse in % il cui significato è: “per cento” (si utilizza il 100% per indicare un intero)</a:t>
            </a:r>
          </a:p>
          <a:p>
            <a:pPr marL="409575" indent="-409575" defTabSz="539116" fontAlgn="base">
              <a:lnSpc>
                <a:spcPct val="90000"/>
              </a:lnSpc>
              <a:spcBef>
                <a:spcPts val="78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pPr>
            <a:endParaRPr lang="it-IT" altLang="it-IT" sz="96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lgn="ctr" defTabSz="539116" fontAlgn="base">
              <a:lnSpc>
                <a:spcPct val="90000"/>
              </a:lnSpc>
              <a:spcBef>
                <a:spcPts val="78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pPr>
            <a:r>
              <a:rPr lang="it-IT" altLang="it-IT" sz="3100" dirty="0">
                <a:solidFill>
                  <a:srgbClr val="000000"/>
                </a:solidFill>
                <a:latin typeface="Calibri" panose="020F0502020204030204" pitchFamily="34" charset="0"/>
                <a:ea typeface="Calibri" panose="020F0502020204030204" pitchFamily="34" charset="0"/>
                <a:cs typeface="Calibri" panose="020F0502020204030204" pitchFamily="34" charset="0"/>
              </a:rPr>
              <a:t>La % può essere scritta sia come un rapporto a 100, sia come il decimale equivalente          </a:t>
            </a:r>
            <a:r>
              <a:rPr lang="it-IT" altLang="it-IT" sz="2400" b="1" dirty="0">
                <a:solidFill>
                  <a:srgbClr val="CC0000"/>
                </a:solidFill>
                <a:latin typeface="Calibri" panose="020F0502020204030204" pitchFamily="34" charset="0"/>
                <a:ea typeface="Calibri" panose="020F0502020204030204" pitchFamily="34" charset="0"/>
                <a:cs typeface="Calibri" panose="020F0502020204030204" pitchFamily="34" charset="0"/>
              </a:rPr>
              <a:t>42 % = 42:100 = 0,42</a:t>
            </a:r>
          </a:p>
        </p:txBody>
      </p:sp>
      <p:pic>
        <p:nvPicPr>
          <p:cNvPr id="2" name="Immagine 1" descr="Immagine che contiene testo, Carattere, calligrafia, cerchio&#10;&#10;Descrizione generata automaticamente">
            <a:extLst>
              <a:ext uri="{FF2B5EF4-FFF2-40B4-BE49-F238E27FC236}">
                <a16:creationId xmlns:a16="http://schemas.microsoft.com/office/drawing/2014/main" id="{0FD110F7-3179-E1A8-2BFF-6C1F9F016451}"/>
              </a:ext>
            </a:extLst>
          </p:cNvPr>
          <p:cNvPicPr>
            <a:picLocks noChangeAspect="1"/>
          </p:cNvPicPr>
          <p:nvPr/>
        </p:nvPicPr>
        <p:blipFill>
          <a:blip r:embed="rId3"/>
          <a:stretch>
            <a:fillRect/>
          </a:stretch>
        </p:blipFill>
        <p:spPr>
          <a:xfrm>
            <a:off x="10267950" y="5380038"/>
            <a:ext cx="2933700" cy="2295525"/>
          </a:xfrm>
          <a:prstGeom prst="rect">
            <a:avLst/>
          </a:prstGeom>
          <a:ln>
            <a:noFill/>
          </a:ln>
          <a:effectLst>
            <a:softEdge rad="112500"/>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1">
            <a:extLst>
              <a:ext uri="{FF2B5EF4-FFF2-40B4-BE49-F238E27FC236}">
                <a16:creationId xmlns:a16="http://schemas.microsoft.com/office/drawing/2014/main" id="{2B70A782-FEDF-4B86-929C-BE78693766B1}"/>
              </a:ext>
            </a:extLst>
          </p:cNvPr>
          <p:cNvSpPr txBox="1">
            <a:spLocks noChangeArrowheads="1"/>
          </p:cNvSpPr>
          <p:nvPr/>
        </p:nvSpPr>
        <p:spPr bwMode="auto">
          <a:xfrm>
            <a:off x="2080260" y="257176"/>
            <a:ext cx="10481310" cy="17545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9pPr>
          </a:lstStyle>
          <a:p>
            <a:pPr defTabSz="539116" fontAlgn="base">
              <a:spcBef>
                <a:spcPct val="0"/>
              </a:spcBef>
              <a:spcAft>
                <a:spcPct val="0"/>
              </a:spcAft>
              <a:buSzPct val="100000"/>
              <a:tabLst>
                <a:tab pos="0" algn="l"/>
                <a:tab pos="1097280" algn="l"/>
                <a:tab pos="2194560" algn="l"/>
                <a:tab pos="3291840" algn="l"/>
                <a:tab pos="4389120" algn="l"/>
                <a:tab pos="5486400" algn="l"/>
                <a:tab pos="6583680" algn="l"/>
                <a:tab pos="7680960" algn="l"/>
                <a:tab pos="8778240" algn="l"/>
                <a:tab pos="9875520" algn="l"/>
                <a:tab pos="10972800" algn="l"/>
                <a:tab pos="12070080" algn="l"/>
              </a:tabLst>
            </a:pPr>
            <a:r>
              <a:rPr lang="it-IT" altLang="it-IT" sz="3600" b="1" dirty="0">
                <a:solidFill>
                  <a:srgbClr val="CC0000"/>
                </a:solidFill>
                <a:latin typeface="Calibri" panose="020F0502020204030204" pitchFamily="34" charset="0"/>
                <a:ea typeface="Calibri" panose="020F0502020204030204" pitchFamily="34" charset="0"/>
                <a:cs typeface="Calibri" panose="020F0502020204030204" pitchFamily="34" charset="0"/>
              </a:rPr>
              <a:t>Concentrazione:</a:t>
            </a:r>
            <a:r>
              <a:rPr lang="it-IT" altLang="it-IT" sz="3600" b="1" dirty="0">
                <a:solidFill>
                  <a:srgbClr val="333399"/>
                </a:solidFill>
                <a:latin typeface="Calibri" panose="020F0502020204030204" pitchFamily="34" charset="0"/>
                <a:ea typeface="Calibri" panose="020F0502020204030204" pitchFamily="34" charset="0"/>
                <a:cs typeface="Calibri" panose="020F0502020204030204" pitchFamily="34" charset="0"/>
              </a:rPr>
              <a:t> </a:t>
            </a:r>
            <a:r>
              <a:rPr lang="it-IT" altLang="it-IT" sz="2880" dirty="0">
                <a:solidFill>
                  <a:srgbClr val="000000"/>
                </a:solidFill>
                <a:latin typeface="Calibri" panose="020F0502020204030204" pitchFamily="34" charset="0"/>
                <a:ea typeface="Calibri" panose="020F0502020204030204" pitchFamily="34" charset="0"/>
                <a:cs typeface="Calibri" panose="020F0502020204030204" pitchFamily="34" charset="0"/>
              </a:rPr>
              <a:t>esprime la quantità di un componente presente in una determinata quantità di sostanza campione.</a:t>
            </a:r>
          </a:p>
        </p:txBody>
      </p:sp>
      <p:sp>
        <p:nvSpPr>
          <p:cNvPr id="51203" name="Text Box 2">
            <a:extLst>
              <a:ext uri="{FF2B5EF4-FFF2-40B4-BE49-F238E27FC236}">
                <a16:creationId xmlns:a16="http://schemas.microsoft.com/office/drawing/2014/main" id="{AF40F41A-BA84-412A-A3D1-BD42D393A14A}"/>
              </a:ext>
            </a:extLst>
          </p:cNvPr>
          <p:cNvSpPr txBox="1">
            <a:spLocks noChangeArrowheads="1"/>
          </p:cNvSpPr>
          <p:nvPr/>
        </p:nvSpPr>
        <p:spPr bwMode="auto">
          <a:xfrm>
            <a:off x="1804034" y="1350646"/>
            <a:ext cx="10746106" cy="4937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40" tIns="45720" rIns="91440" bIns="45720" anchor="t"/>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Tahoma" panose="020B0604030504040204" pitchFamily="34" charset="0"/>
                <a:ea typeface="Arial Unicode MS" pitchFamily="34" charset="-128"/>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Tahoma" panose="020B0604030504040204" pitchFamily="34" charset="0"/>
                <a:ea typeface="Arial Unicode MS" pitchFamily="34" charset="-128"/>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Tahoma" panose="020B0604030504040204" pitchFamily="34" charset="0"/>
                <a:ea typeface="Arial Unicode MS" pitchFamily="34" charset="-128"/>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Tahoma" panose="020B0604030504040204" pitchFamily="34" charset="0"/>
                <a:ea typeface="Arial Unicode MS" pitchFamily="34" charset="-128"/>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Tahoma" panose="020B0604030504040204" pitchFamily="34" charset="0"/>
                <a:ea typeface="Arial Unicode MS" pitchFamily="34" charset="-128"/>
              </a:defRPr>
            </a:lvl5pPr>
            <a:lvl6pPr marL="25146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Tahoma" panose="020B0604030504040204" pitchFamily="34" charset="0"/>
                <a:ea typeface="Arial Unicode MS" pitchFamily="34" charset="-128"/>
              </a:defRPr>
            </a:lvl6pPr>
            <a:lvl7pPr marL="29718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Tahoma" panose="020B0604030504040204" pitchFamily="34" charset="0"/>
                <a:ea typeface="Arial Unicode MS" pitchFamily="34" charset="-128"/>
              </a:defRPr>
            </a:lvl7pPr>
            <a:lvl8pPr marL="34290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Tahoma" panose="020B0604030504040204" pitchFamily="34" charset="0"/>
                <a:ea typeface="Arial Unicode MS" pitchFamily="34" charset="-128"/>
              </a:defRPr>
            </a:lvl8pPr>
            <a:lvl9pPr marL="38862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chemeClr val="bg1"/>
                </a:solidFill>
                <a:latin typeface="Tahoma" panose="020B0604030504040204" pitchFamily="34" charset="0"/>
                <a:ea typeface="Arial Unicode MS" pitchFamily="34" charset="-128"/>
              </a:defRPr>
            </a:lvl9pPr>
          </a:lstStyle>
          <a:p>
            <a:pPr marL="411480" indent="-409575" defTabSz="539116" fontAlgn="base">
              <a:spcBef>
                <a:spcPts val="960"/>
              </a:spcBef>
              <a:spcAft>
                <a:spcPct val="0"/>
              </a:spcAft>
              <a:buSzPct val="60000"/>
              <a:tabLst>
                <a:tab pos="1095376" algn="l"/>
                <a:tab pos="2192656" algn="l"/>
                <a:tab pos="3289936" algn="l"/>
                <a:tab pos="4387216" algn="l"/>
                <a:tab pos="5484496" algn="l"/>
                <a:tab pos="6581776" algn="l"/>
                <a:tab pos="7679056" algn="l"/>
                <a:tab pos="8776336" algn="l"/>
                <a:tab pos="9873616" algn="l"/>
                <a:tab pos="10970896" algn="l"/>
                <a:tab pos="12068176" algn="l"/>
              </a:tabLst>
            </a:pPr>
            <a:endParaRPr lang="it-IT" altLang="it-IT" sz="3840" dirty="0">
              <a:solidFill>
                <a:srgbClr val="000000"/>
              </a:solidFill>
              <a:cs typeface="Tahoma" panose="020B0604030504040204" pitchFamily="34" charset="0"/>
            </a:endParaRPr>
          </a:p>
          <a:p>
            <a:pPr marL="411480" indent="-409575" defTabSz="539116" fontAlgn="base">
              <a:spcBef>
                <a:spcPts val="960"/>
              </a:spcBef>
              <a:spcAft>
                <a:spcPct val="0"/>
              </a:spcAft>
              <a:buSzPct val="60000"/>
              <a:tabLst>
                <a:tab pos="1095376" algn="l"/>
                <a:tab pos="2192656" algn="l"/>
                <a:tab pos="3289936" algn="l"/>
                <a:tab pos="4387216" algn="l"/>
                <a:tab pos="5484496" algn="l"/>
                <a:tab pos="6581776" algn="l"/>
                <a:tab pos="7679056" algn="l"/>
                <a:tab pos="8776336" algn="l"/>
                <a:tab pos="9873616" algn="l"/>
                <a:tab pos="10970896" algn="l"/>
                <a:tab pos="12068176" algn="l"/>
              </a:tabLst>
            </a:pPr>
            <a:endParaRPr lang="it-IT" altLang="it-IT" sz="3360" dirty="0">
              <a:solidFill>
                <a:srgbClr val="000000"/>
              </a:solidFill>
              <a:cs typeface="Tahoma" panose="020B0604030504040204" pitchFamily="34" charset="0"/>
            </a:endParaRPr>
          </a:p>
          <a:p>
            <a:pPr marL="411480" indent="-409575" defTabSz="539116" fontAlgn="base">
              <a:spcBef>
                <a:spcPts val="960"/>
              </a:spcBef>
              <a:spcAft>
                <a:spcPct val="0"/>
              </a:spcAft>
              <a:buSzPct val="60000"/>
              <a:tabLst>
                <a:tab pos="1095376" algn="l"/>
                <a:tab pos="2192656" algn="l"/>
                <a:tab pos="3289936" algn="l"/>
                <a:tab pos="4387216" algn="l"/>
                <a:tab pos="5484496" algn="l"/>
                <a:tab pos="6581776" algn="l"/>
                <a:tab pos="7679056" algn="l"/>
                <a:tab pos="8776336" algn="l"/>
                <a:tab pos="9873616" algn="l"/>
                <a:tab pos="10970896" algn="l"/>
                <a:tab pos="12068176" algn="l"/>
              </a:tabLst>
            </a:pPr>
            <a:endParaRPr lang="it-IT" altLang="it-IT" sz="3360" dirty="0">
              <a:solidFill>
                <a:srgbClr val="000000"/>
              </a:solidFill>
              <a:cs typeface="Tahoma" panose="020B0604030504040204" pitchFamily="34" charset="0"/>
            </a:endParaRPr>
          </a:p>
          <a:p>
            <a:pPr marL="411480" indent="-409575" defTabSz="539116" fontAlgn="base">
              <a:spcBef>
                <a:spcPts val="960"/>
              </a:spcBef>
              <a:spcAft>
                <a:spcPct val="0"/>
              </a:spcAft>
              <a:buSzPct val="60000"/>
              <a:tabLst>
                <a:tab pos="1095376" algn="l"/>
                <a:tab pos="2192656" algn="l"/>
                <a:tab pos="3289936" algn="l"/>
                <a:tab pos="4387216" algn="l"/>
                <a:tab pos="5484496" algn="l"/>
                <a:tab pos="6581776" algn="l"/>
                <a:tab pos="7679056" algn="l"/>
                <a:tab pos="8776336" algn="l"/>
                <a:tab pos="9873616" algn="l"/>
                <a:tab pos="10970896" algn="l"/>
                <a:tab pos="12068176" algn="l"/>
              </a:tabLst>
            </a:pPr>
            <a:endParaRPr lang="it-IT" altLang="it-IT" sz="3360" dirty="0">
              <a:solidFill>
                <a:srgbClr val="000000"/>
              </a:solidFill>
              <a:cs typeface="Tahoma" panose="020B0604030504040204" pitchFamily="34" charset="0"/>
            </a:endParaRPr>
          </a:p>
          <a:p>
            <a:pPr marL="411480" indent="-409575" defTabSz="539116" fontAlgn="base">
              <a:spcBef>
                <a:spcPts val="960"/>
              </a:spcBef>
              <a:spcAft>
                <a:spcPct val="0"/>
              </a:spcAft>
              <a:buSzPct val="60000"/>
              <a:tabLst>
                <a:tab pos="1095376" algn="l"/>
                <a:tab pos="2192656" algn="l"/>
                <a:tab pos="3289936" algn="l"/>
                <a:tab pos="4387216" algn="l"/>
                <a:tab pos="5484496" algn="l"/>
                <a:tab pos="6581776" algn="l"/>
                <a:tab pos="7679056" algn="l"/>
                <a:tab pos="8776336" algn="l"/>
                <a:tab pos="9873616" algn="l"/>
                <a:tab pos="10970896" algn="l"/>
                <a:tab pos="12068176" algn="l"/>
              </a:tabLst>
            </a:pPr>
            <a:r>
              <a:rPr lang="it-IT" altLang="it-IT" sz="3350" dirty="0">
                <a:solidFill>
                  <a:srgbClr val="000000"/>
                </a:solidFill>
                <a:latin typeface="Tahoma"/>
                <a:ea typeface="Arial Unicode MS"/>
                <a:cs typeface="Tahoma"/>
              </a:rPr>
              <a:t>  </a:t>
            </a:r>
            <a:r>
              <a:rPr lang="it-IT" altLang="it-IT" sz="3350" dirty="0">
                <a:solidFill>
                  <a:srgbClr val="000000"/>
                </a:solidFill>
                <a:latin typeface="Calibri" panose="020F0502020204030204" pitchFamily="34" charset="0"/>
                <a:ea typeface="Calibri" panose="020F0502020204030204" pitchFamily="34" charset="0"/>
                <a:cs typeface="Calibri" panose="020F0502020204030204" pitchFamily="34" charset="0"/>
              </a:rPr>
              <a:t>Se una soluzione è al 10%, vuol dire che per ogni 100 ml di solvente ci sono 10 g di soluto </a:t>
            </a:r>
          </a:p>
          <a:p>
            <a:pPr marL="411480" indent="-409575" defTabSz="539116" fontAlgn="base">
              <a:spcBef>
                <a:spcPts val="960"/>
              </a:spcBef>
              <a:spcAft>
                <a:spcPct val="0"/>
              </a:spcAft>
              <a:buSzPct val="60000"/>
              <a:tabLst>
                <a:tab pos="1095376" algn="l"/>
                <a:tab pos="2192656" algn="l"/>
                <a:tab pos="3289936" algn="l"/>
                <a:tab pos="4387216" algn="l"/>
                <a:tab pos="5484496" algn="l"/>
                <a:tab pos="6581776" algn="l"/>
                <a:tab pos="7679056" algn="l"/>
                <a:tab pos="8776336" algn="l"/>
                <a:tab pos="9873616" algn="l"/>
                <a:tab pos="10970896" algn="l"/>
                <a:tab pos="12068176" algn="l"/>
              </a:tabLst>
            </a:pPr>
            <a:r>
              <a:rPr lang="it-IT" altLang="it-IT" sz="3360" dirty="0">
                <a:solidFill>
                  <a:srgbClr val="000066"/>
                </a:solidFill>
                <a:latin typeface="Calibri" panose="020F0502020204030204" pitchFamily="34" charset="0"/>
                <a:ea typeface="Calibri" panose="020F0502020204030204" pitchFamily="34" charset="0"/>
                <a:cs typeface="Calibri" panose="020F0502020204030204" pitchFamily="34" charset="0"/>
              </a:rPr>
              <a:t>                  </a:t>
            </a:r>
          </a:p>
          <a:p>
            <a:pPr marL="411480" indent="-409575" defTabSz="539116" fontAlgn="base">
              <a:spcBef>
                <a:spcPts val="960"/>
              </a:spcBef>
              <a:spcAft>
                <a:spcPct val="0"/>
              </a:spcAft>
              <a:buSzPct val="60000"/>
              <a:tabLst>
                <a:tab pos="1095376" algn="l"/>
                <a:tab pos="2192656" algn="l"/>
                <a:tab pos="3289936" algn="l"/>
                <a:tab pos="4387216" algn="l"/>
                <a:tab pos="5484496" algn="l"/>
                <a:tab pos="6581776" algn="l"/>
                <a:tab pos="7679056" algn="l"/>
                <a:tab pos="8776336" algn="l"/>
                <a:tab pos="9873616" algn="l"/>
                <a:tab pos="10970896" algn="l"/>
                <a:tab pos="12068176" algn="l"/>
              </a:tabLst>
            </a:pPr>
            <a:r>
              <a:rPr lang="it-IT" altLang="it-IT" sz="3360" dirty="0">
                <a:solidFill>
                  <a:srgbClr val="000000"/>
                </a:solidFill>
              </a:rPr>
              <a:t>  </a:t>
            </a:r>
            <a:r>
              <a:rPr lang="it-IT" altLang="it-IT" sz="3360" dirty="0">
                <a:solidFill>
                  <a:srgbClr val="000000"/>
                </a:solidFill>
                <a:latin typeface="Calibri" panose="020F0502020204030204" pitchFamily="34" charset="0"/>
                <a:ea typeface="Calibri" panose="020F0502020204030204" pitchFamily="34" charset="0"/>
                <a:cs typeface="Calibri" panose="020F0502020204030204" pitchFamily="34" charset="0"/>
              </a:rPr>
              <a:t>Concentrazione in %:</a:t>
            </a:r>
          </a:p>
        </p:txBody>
      </p:sp>
      <p:sp>
        <p:nvSpPr>
          <p:cNvPr id="51204" name="AutoShape 4">
            <a:extLst>
              <a:ext uri="{FF2B5EF4-FFF2-40B4-BE49-F238E27FC236}">
                <a16:creationId xmlns:a16="http://schemas.microsoft.com/office/drawing/2014/main" id="{E3841798-7A71-4D41-88C8-A3880CCD4927}"/>
              </a:ext>
            </a:extLst>
          </p:cNvPr>
          <p:cNvSpPr>
            <a:spLocks noChangeArrowheads="1"/>
          </p:cNvSpPr>
          <p:nvPr/>
        </p:nvSpPr>
        <p:spPr bwMode="auto">
          <a:xfrm>
            <a:off x="3080386" y="2299336"/>
            <a:ext cx="8650604" cy="1005840"/>
          </a:xfrm>
          <a:prstGeom prst="roundRect">
            <a:avLst>
              <a:gd name="adj" fmla="val 16667"/>
            </a:avLst>
          </a:prstGeom>
          <a:solidFill>
            <a:srgbClr val="00E4A8"/>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8000" tIns="56160" rIns="108000" bIns="5616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9pPr>
          </a:lstStyle>
          <a:p>
            <a:pPr algn="ctr" defTabSz="539116" fontAlgn="base">
              <a:spcBef>
                <a:spcPct val="0"/>
              </a:spcBef>
              <a:spcAft>
                <a:spcPct val="0"/>
              </a:spcAft>
              <a:buSzPct val="60000"/>
              <a:tabLst>
                <a:tab pos="0" algn="l"/>
                <a:tab pos="1097280" algn="l"/>
                <a:tab pos="2194560" algn="l"/>
                <a:tab pos="3291840" algn="l"/>
                <a:tab pos="4389120" algn="l"/>
                <a:tab pos="5486400" algn="l"/>
                <a:tab pos="6583680" algn="l"/>
                <a:tab pos="7680960" algn="l"/>
                <a:tab pos="8778240" algn="l"/>
                <a:tab pos="9875520" algn="l"/>
                <a:tab pos="10972800" algn="l"/>
                <a:tab pos="12070080" algn="l"/>
              </a:tabLst>
            </a:pPr>
            <a:r>
              <a:rPr lang="it-IT" altLang="it-IT" sz="3360">
                <a:solidFill>
                  <a:srgbClr val="000000"/>
                </a:solidFill>
              </a:rPr>
              <a:t>g soluto/100 ml di soluzione</a:t>
            </a:r>
          </a:p>
        </p:txBody>
      </p:sp>
      <p:sp>
        <p:nvSpPr>
          <p:cNvPr id="51205" name="AutoShape 5">
            <a:extLst>
              <a:ext uri="{FF2B5EF4-FFF2-40B4-BE49-F238E27FC236}">
                <a16:creationId xmlns:a16="http://schemas.microsoft.com/office/drawing/2014/main" id="{CD60DDAA-8301-45FF-849C-FFE5D1E4A362}"/>
              </a:ext>
            </a:extLst>
          </p:cNvPr>
          <p:cNvSpPr>
            <a:spLocks noChangeArrowheads="1"/>
          </p:cNvSpPr>
          <p:nvPr/>
        </p:nvSpPr>
        <p:spPr bwMode="auto">
          <a:xfrm>
            <a:off x="7176136" y="5410200"/>
            <a:ext cx="4114800" cy="1371600"/>
          </a:xfrm>
          <a:prstGeom prst="roundRect">
            <a:avLst>
              <a:gd name="adj" fmla="val 16667"/>
            </a:avLst>
          </a:prstGeom>
          <a:solidFill>
            <a:srgbClr val="00E4A8"/>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8000" tIns="56160" rIns="108000" bIns="5616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9pPr>
          </a:lstStyle>
          <a:p>
            <a:pPr defTabSz="539116" fontAlgn="base">
              <a:lnSpc>
                <a:spcPct val="90000"/>
              </a:lnSpc>
              <a:spcBef>
                <a:spcPts val="840"/>
              </a:spcBef>
              <a:spcAft>
                <a:spcPct val="0"/>
              </a:spcAft>
              <a:buSzPct val="60000"/>
              <a:tabLst>
                <a:tab pos="0" algn="l"/>
                <a:tab pos="1097280" algn="l"/>
                <a:tab pos="2194560" algn="l"/>
                <a:tab pos="3291840" algn="l"/>
                <a:tab pos="4389120" algn="l"/>
                <a:tab pos="5486400" algn="l"/>
                <a:tab pos="6583680" algn="l"/>
                <a:tab pos="7680960" algn="l"/>
                <a:tab pos="8778240" algn="l"/>
                <a:tab pos="9875520" algn="l"/>
                <a:tab pos="10972800" algn="l"/>
                <a:tab pos="12070080" algn="l"/>
              </a:tabLst>
            </a:pPr>
            <a:endParaRPr lang="it-IT" altLang="it-IT" sz="3360" u="sng">
              <a:solidFill>
                <a:srgbClr val="000000"/>
              </a:solidFill>
            </a:endParaRPr>
          </a:p>
          <a:p>
            <a:pPr defTabSz="539116" fontAlgn="base">
              <a:lnSpc>
                <a:spcPct val="90000"/>
              </a:lnSpc>
              <a:spcBef>
                <a:spcPts val="840"/>
              </a:spcBef>
              <a:spcAft>
                <a:spcPct val="0"/>
              </a:spcAft>
              <a:buSzPct val="60000"/>
              <a:tabLst>
                <a:tab pos="0" algn="l"/>
                <a:tab pos="1097280" algn="l"/>
                <a:tab pos="2194560" algn="l"/>
                <a:tab pos="3291840" algn="l"/>
                <a:tab pos="4389120" algn="l"/>
                <a:tab pos="5486400" algn="l"/>
                <a:tab pos="6583680" algn="l"/>
                <a:tab pos="7680960" algn="l"/>
                <a:tab pos="8778240" algn="l"/>
                <a:tab pos="9875520" algn="l"/>
                <a:tab pos="10972800" algn="l"/>
                <a:tab pos="12070080" algn="l"/>
              </a:tabLst>
            </a:pPr>
            <a:r>
              <a:rPr lang="it-IT" altLang="it-IT" sz="3350" u="sng">
                <a:solidFill>
                  <a:srgbClr val="000000"/>
                </a:solidFill>
                <a:latin typeface="Tahoma"/>
                <a:ea typeface="Arial Unicode MS"/>
                <a:cs typeface="Tahoma"/>
              </a:rPr>
              <a:t>peso (g) </a:t>
            </a:r>
            <a:r>
              <a:rPr lang="it-IT" altLang="it-IT" sz="3350">
                <a:solidFill>
                  <a:srgbClr val="000000"/>
                </a:solidFill>
                <a:latin typeface="Tahoma"/>
                <a:ea typeface="Arial Unicode MS"/>
                <a:cs typeface="Tahoma"/>
              </a:rPr>
              <a:t>  x100</a:t>
            </a:r>
          </a:p>
          <a:p>
            <a:pPr defTabSz="539116" fontAlgn="base">
              <a:lnSpc>
                <a:spcPct val="90000"/>
              </a:lnSpc>
              <a:spcBef>
                <a:spcPts val="840"/>
              </a:spcBef>
              <a:spcAft>
                <a:spcPct val="0"/>
              </a:spcAft>
              <a:buSzPct val="60000"/>
              <a:tabLst>
                <a:tab pos="0" algn="l"/>
                <a:tab pos="1097280" algn="l"/>
                <a:tab pos="2194560" algn="l"/>
                <a:tab pos="3291840" algn="l"/>
                <a:tab pos="4389120" algn="l"/>
                <a:tab pos="5486400" algn="l"/>
                <a:tab pos="6583680" algn="l"/>
                <a:tab pos="7680960" algn="l"/>
                <a:tab pos="8778240" algn="l"/>
                <a:tab pos="9875520" algn="l"/>
                <a:tab pos="10972800" algn="l"/>
                <a:tab pos="12070080" algn="l"/>
              </a:tabLst>
            </a:pPr>
            <a:r>
              <a:rPr lang="it-IT" altLang="it-IT" sz="3350">
                <a:solidFill>
                  <a:srgbClr val="000000"/>
                </a:solidFill>
                <a:latin typeface="Tahoma"/>
                <a:ea typeface="Arial Unicode MS"/>
                <a:cs typeface="Tahoma"/>
              </a:rPr>
              <a:t> volume (ml)</a:t>
            </a:r>
          </a:p>
          <a:p>
            <a:pPr defTabSz="539116" fontAlgn="base">
              <a:spcBef>
                <a:spcPct val="0"/>
              </a:spcBef>
              <a:spcAft>
                <a:spcPct val="0"/>
              </a:spcAft>
              <a:buSzPct val="60000"/>
              <a:tabLst>
                <a:tab pos="0" algn="l"/>
                <a:tab pos="1097280" algn="l"/>
                <a:tab pos="2194560" algn="l"/>
                <a:tab pos="3291840" algn="l"/>
                <a:tab pos="4389120" algn="l"/>
                <a:tab pos="5486400" algn="l"/>
                <a:tab pos="6583680" algn="l"/>
                <a:tab pos="7680960" algn="l"/>
                <a:tab pos="8778240" algn="l"/>
                <a:tab pos="9875520" algn="l"/>
                <a:tab pos="10972800" algn="l"/>
                <a:tab pos="12070080" algn="l"/>
              </a:tabLst>
            </a:pPr>
            <a:endParaRPr lang="it-IT" altLang="it-IT" sz="3360">
              <a:solidFill>
                <a:srgbClr val="000000"/>
              </a:solidFill>
            </a:endParaRPr>
          </a:p>
        </p:txBody>
      </p:sp>
      <p:pic>
        <p:nvPicPr>
          <p:cNvPr id="2" name="Immagine 1" descr="Immagine che contiene bottiglia, spina/tappo, Tappo per bottiglia, acqua&#10;&#10;Descrizione generata automaticamente">
            <a:extLst>
              <a:ext uri="{FF2B5EF4-FFF2-40B4-BE49-F238E27FC236}">
                <a16:creationId xmlns:a16="http://schemas.microsoft.com/office/drawing/2014/main" id="{E65B08E1-3952-A261-131F-A6B063373639}"/>
              </a:ext>
            </a:extLst>
          </p:cNvPr>
          <p:cNvPicPr>
            <a:picLocks noChangeAspect="1"/>
          </p:cNvPicPr>
          <p:nvPr/>
        </p:nvPicPr>
        <p:blipFill>
          <a:blip r:embed="rId3"/>
          <a:stretch>
            <a:fillRect/>
          </a:stretch>
        </p:blipFill>
        <p:spPr>
          <a:xfrm>
            <a:off x="11369675" y="6197600"/>
            <a:ext cx="3219450" cy="1993900"/>
          </a:xfrm>
          <a:prstGeom prst="rect">
            <a:avLst/>
          </a:prstGeom>
          <a:ln>
            <a:noFill/>
          </a:ln>
          <a:effectLst>
            <a:softEdge rad="112500"/>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a:extLst>
              <a:ext uri="{FF2B5EF4-FFF2-40B4-BE49-F238E27FC236}">
                <a16:creationId xmlns:a16="http://schemas.microsoft.com/office/drawing/2014/main" id="{57E538D2-A91F-4630-AF1D-43B44D81249A}"/>
              </a:ext>
            </a:extLst>
          </p:cNvPr>
          <p:cNvSpPr txBox="1">
            <a:spLocks noChangeArrowheads="1"/>
          </p:cNvSpPr>
          <p:nvPr/>
        </p:nvSpPr>
        <p:spPr bwMode="auto">
          <a:xfrm>
            <a:off x="1553029" y="2819400"/>
            <a:ext cx="10555151" cy="4937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9pPr>
          </a:lstStyle>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880" dirty="0">
                <a:solidFill>
                  <a:srgbClr val="FF0000"/>
                </a:solidFill>
                <a:latin typeface="Calibri" panose="020F0502020204030204" pitchFamily="34" charset="0"/>
                <a:ea typeface="Calibri" panose="020F0502020204030204" pitchFamily="34" charset="0"/>
                <a:cs typeface="Calibri" panose="020F0502020204030204" pitchFamily="34" charset="0"/>
              </a:rPr>
              <a:t>Procedimento:</a:t>
            </a:r>
          </a:p>
          <a:p>
            <a:pPr marL="409576" indent="-409576" defTabSz="539116" eaLnBrk="0" fontAlgn="base" hangingPunct="0">
              <a:lnSpc>
                <a:spcPct val="80000"/>
              </a:lnSpc>
              <a:spcBef>
                <a:spcPts val="840"/>
              </a:spcBef>
              <a:spcAft>
                <a:spcPct val="0"/>
              </a:spcAft>
              <a:buClr>
                <a:srgbClr val="3333CC"/>
              </a:buClr>
              <a:buSzPct val="60000"/>
              <a:buFont typeface="Wingdings" panose="05000000000000000000" pitchFamily="2" charset="2"/>
              <a:buChar char=""/>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880" dirty="0">
                <a:latin typeface="Calibri" panose="020F0502020204030204" pitchFamily="34" charset="0"/>
                <a:ea typeface="Calibri" panose="020F0502020204030204" pitchFamily="34" charset="0"/>
                <a:cs typeface="Calibri" panose="020F0502020204030204" pitchFamily="34" charset="0"/>
              </a:rPr>
              <a:t>g soluto/100 ml di soluzione </a:t>
            </a:r>
            <a:r>
              <a:rPr lang="it-IT" altLang="it-IT" sz="288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it-IT" altLang="it-IT" sz="2880" dirty="0">
                <a:latin typeface="Calibri" panose="020F0502020204030204" pitchFamily="34" charset="0"/>
                <a:ea typeface="Calibri" panose="020F0502020204030204" pitchFamily="34" charset="0"/>
                <a:cs typeface="Calibri" panose="020F0502020204030204" pitchFamily="34" charset="0"/>
              </a:rPr>
              <a:t>5 g /100 ml</a:t>
            </a:r>
          </a:p>
          <a:p>
            <a:pPr marL="409576" indent="-409576" defTabSz="539116" eaLnBrk="0" fontAlgn="base" hangingPunct="0">
              <a:lnSpc>
                <a:spcPct val="80000"/>
              </a:lnSpc>
              <a:spcBef>
                <a:spcPts val="840"/>
              </a:spcBef>
              <a:spcAft>
                <a:spcPct val="0"/>
              </a:spcAft>
              <a:buClr>
                <a:srgbClr val="3333CC"/>
              </a:buClr>
              <a:buSzPct val="60000"/>
              <a:buFont typeface="Wingdings" panose="05000000000000000000" pitchFamily="2" charset="2"/>
              <a:buChar char=""/>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880" dirty="0">
                <a:latin typeface="Calibri" panose="020F0502020204030204" pitchFamily="34" charset="0"/>
                <a:ea typeface="Calibri" panose="020F0502020204030204" pitchFamily="34" charset="0"/>
                <a:cs typeface="Calibri" panose="020F0502020204030204" pitchFamily="34" charset="0"/>
              </a:rPr>
              <a:t>5 g : 100 ml = x g : 500 ml</a:t>
            </a:r>
          </a:p>
          <a:p>
            <a:pPr marL="409576" indent="-409576" defTabSz="539116" eaLnBrk="0" fontAlgn="base" hangingPunct="0">
              <a:lnSpc>
                <a:spcPct val="80000"/>
              </a:lnSpc>
              <a:spcBef>
                <a:spcPts val="840"/>
              </a:spcBef>
              <a:spcAft>
                <a:spcPct val="0"/>
              </a:spcAft>
              <a:buClr>
                <a:srgbClr val="3333CC"/>
              </a:buClr>
              <a:buSzPct val="60000"/>
              <a:buFont typeface="Wingdings" panose="05000000000000000000" pitchFamily="2" charset="2"/>
              <a:buChar char=""/>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880" u="sng" dirty="0">
                <a:latin typeface="Calibri" panose="020F0502020204030204" pitchFamily="34" charset="0"/>
                <a:ea typeface="Calibri" panose="020F0502020204030204" pitchFamily="34" charset="0"/>
                <a:cs typeface="Calibri" panose="020F0502020204030204" pitchFamily="34" charset="0"/>
              </a:rPr>
              <a:t>500 ml</a:t>
            </a:r>
            <a:r>
              <a:rPr lang="it-IT" altLang="it-IT" sz="2880" dirty="0">
                <a:latin typeface="Calibri" panose="020F0502020204030204" pitchFamily="34" charset="0"/>
                <a:ea typeface="Calibri" panose="020F0502020204030204" pitchFamily="34" charset="0"/>
                <a:cs typeface="Calibri" panose="020F0502020204030204" pitchFamily="34" charset="0"/>
              </a:rPr>
              <a:t> x 5 g = 25 g</a:t>
            </a: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880" dirty="0">
                <a:latin typeface="Calibri" panose="020F0502020204030204" pitchFamily="34" charset="0"/>
                <a:ea typeface="Calibri" panose="020F0502020204030204" pitchFamily="34" charset="0"/>
                <a:cs typeface="Calibri" panose="020F0502020204030204" pitchFamily="34" charset="0"/>
              </a:rPr>
              <a:t>   100 ml</a:t>
            </a: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880" dirty="0">
                <a:solidFill>
                  <a:srgbClr val="FF0000"/>
                </a:solidFill>
                <a:latin typeface="Calibri" panose="020F0502020204030204" pitchFamily="34" charset="0"/>
                <a:ea typeface="Calibri" panose="020F0502020204030204" pitchFamily="34" charset="0"/>
                <a:cs typeface="Calibri" panose="020F0502020204030204" pitchFamily="34" charset="0"/>
              </a:rPr>
              <a:t>Risultato:</a:t>
            </a: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880" dirty="0">
                <a:latin typeface="Calibri" panose="020F0502020204030204" pitchFamily="34" charset="0"/>
                <a:ea typeface="Calibri" panose="020F0502020204030204" pitchFamily="34" charset="0"/>
                <a:cs typeface="Calibri" panose="020F0502020204030204" pitchFamily="34" charset="0"/>
              </a:rPr>
              <a:t>In 500 ml di glucosata al 5% ci sono 25 g di glucosio</a:t>
            </a:r>
          </a:p>
        </p:txBody>
      </p:sp>
      <p:sp>
        <p:nvSpPr>
          <p:cNvPr id="53252" name="CasellaDiTesto 2">
            <a:extLst>
              <a:ext uri="{FF2B5EF4-FFF2-40B4-BE49-F238E27FC236}">
                <a16:creationId xmlns:a16="http://schemas.microsoft.com/office/drawing/2014/main" id="{A935D32F-3B0E-4916-9F43-49397BDDDB8D}"/>
              </a:ext>
            </a:extLst>
          </p:cNvPr>
          <p:cNvSpPr txBox="1">
            <a:spLocks noChangeArrowheads="1"/>
          </p:cNvSpPr>
          <p:nvPr/>
        </p:nvSpPr>
        <p:spPr bwMode="auto">
          <a:xfrm>
            <a:off x="1509067" y="1868806"/>
            <a:ext cx="10126673" cy="72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539116" eaLnBrk="0" fontAlgn="base" hangingPunct="0">
              <a:lnSpc>
                <a:spcPct val="80000"/>
              </a:lnSpc>
              <a:spcBef>
                <a:spcPts val="840"/>
              </a:spcBef>
              <a:spcAft>
                <a:spcPct val="0"/>
              </a:spcAft>
              <a:buClr>
                <a:srgbClr val="3333CC"/>
              </a:buClr>
              <a:buSzPct val="60000"/>
            </a:pPr>
            <a:r>
              <a:rPr lang="it-IT" altLang="it-IT" sz="2160" i="1" dirty="0">
                <a:solidFill>
                  <a:srgbClr val="000000"/>
                </a:solidFill>
                <a:latin typeface="Calibri" panose="020F0502020204030204" pitchFamily="34" charset="0"/>
                <a:ea typeface="Calibri" panose="020F0502020204030204" pitchFamily="34" charset="0"/>
                <a:cs typeface="Calibri" panose="020F0502020204030204" pitchFamily="34" charset="0"/>
              </a:rPr>
              <a:t>Si devono somm.re 500 ml di glucosata al 5%. </a:t>
            </a:r>
          </a:p>
          <a:p>
            <a:pPr defTabSz="539116" eaLnBrk="0" fontAlgn="base" hangingPunct="0">
              <a:lnSpc>
                <a:spcPct val="80000"/>
              </a:lnSpc>
              <a:spcBef>
                <a:spcPts val="840"/>
              </a:spcBef>
              <a:spcAft>
                <a:spcPct val="0"/>
              </a:spcAft>
              <a:buClr>
                <a:srgbClr val="3333CC"/>
              </a:buClr>
              <a:buSzPct val="60000"/>
            </a:pPr>
            <a:r>
              <a:rPr lang="it-IT" altLang="it-IT" sz="2160" i="1" dirty="0">
                <a:solidFill>
                  <a:srgbClr val="000000"/>
                </a:solidFill>
                <a:latin typeface="Calibri" panose="020F0502020204030204" pitchFamily="34" charset="0"/>
                <a:ea typeface="Calibri" panose="020F0502020204030204" pitchFamily="34" charset="0"/>
                <a:cs typeface="Calibri" panose="020F0502020204030204" pitchFamily="34" charset="0"/>
              </a:rPr>
              <a:t>Quanti mg di glucosio sono presenti nella soluzione?</a:t>
            </a:r>
          </a:p>
        </p:txBody>
      </p:sp>
      <p:pic>
        <p:nvPicPr>
          <p:cNvPr id="2" name="Immagine 1" descr="Immagine che contiene testo, bottiglia, Bottiglia di plastica, Soluzione&#10;&#10;Descrizione generata automaticamente">
            <a:extLst>
              <a:ext uri="{FF2B5EF4-FFF2-40B4-BE49-F238E27FC236}">
                <a16:creationId xmlns:a16="http://schemas.microsoft.com/office/drawing/2014/main" id="{97BF291E-5EEC-230D-229F-066DD5924A66}"/>
              </a:ext>
            </a:extLst>
          </p:cNvPr>
          <p:cNvPicPr>
            <a:picLocks noChangeAspect="1"/>
          </p:cNvPicPr>
          <p:nvPr/>
        </p:nvPicPr>
        <p:blipFill>
          <a:blip r:embed="rId3"/>
          <a:stretch>
            <a:fillRect/>
          </a:stretch>
        </p:blipFill>
        <p:spPr>
          <a:xfrm>
            <a:off x="10440988" y="2157413"/>
            <a:ext cx="3705225" cy="51085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938">
                                            <p:txEl>
                                              <p:pRg st="0" end="0"/>
                                            </p:txEl>
                                          </p:spTgt>
                                        </p:tgtEl>
                                        <p:attrNameLst>
                                          <p:attrName>style.visibility</p:attrName>
                                        </p:attrNameLst>
                                      </p:cBhvr>
                                      <p:to>
                                        <p:strVal val="visible"/>
                                      </p:to>
                                    </p:set>
                                    <p:animEffect transition="in" filter="fade">
                                      <p:cBhvr>
                                        <p:cTn id="7" dur="1000"/>
                                        <p:tgtEl>
                                          <p:spTgt spid="39938">
                                            <p:txEl>
                                              <p:pRg st="0" end="0"/>
                                            </p:txEl>
                                          </p:spTgt>
                                        </p:tgtEl>
                                      </p:cBhvr>
                                    </p:animEffect>
                                    <p:anim calcmode="lin" valueType="num">
                                      <p:cBhvr>
                                        <p:cTn id="8" dur="1000" fill="hold"/>
                                        <p:tgtEl>
                                          <p:spTgt spid="3993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99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nodeType="after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9938">
                                            <p:txEl>
                                              <p:pRg st="1" end="1"/>
                                            </p:txEl>
                                          </p:spTgt>
                                        </p:tgtEl>
                                        <p:attrNameLst>
                                          <p:attrName>style.visibility</p:attrName>
                                        </p:attrNameLst>
                                      </p:cBhvr>
                                      <p:to>
                                        <p:strVal val="visible"/>
                                      </p:to>
                                    </p:set>
                                    <p:animEffect transition="in" filter="fade">
                                      <p:cBhvr>
                                        <p:cTn id="14" dur="1000"/>
                                        <p:tgtEl>
                                          <p:spTgt spid="39938">
                                            <p:txEl>
                                              <p:pRg st="1" end="1"/>
                                            </p:txEl>
                                          </p:spTgt>
                                        </p:tgtEl>
                                      </p:cBhvr>
                                    </p:animEffect>
                                    <p:anim calcmode="lin" valueType="num">
                                      <p:cBhvr>
                                        <p:cTn id="15" dur="1000" fill="hold"/>
                                        <p:tgtEl>
                                          <p:spTgt spid="3993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993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9938">
                                            <p:txEl>
                                              <p:pRg st="2" end="2"/>
                                            </p:txEl>
                                          </p:spTgt>
                                        </p:tgtEl>
                                        <p:attrNameLst>
                                          <p:attrName>style.visibility</p:attrName>
                                        </p:attrNameLst>
                                      </p:cBhvr>
                                      <p:to>
                                        <p:strVal val="visible"/>
                                      </p:to>
                                    </p:set>
                                    <p:animEffect transition="in" filter="fade">
                                      <p:cBhvr>
                                        <p:cTn id="21" dur="1000"/>
                                        <p:tgtEl>
                                          <p:spTgt spid="39938">
                                            <p:txEl>
                                              <p:pRg st="2" end="2"/>
                                            </p:txEl>
                                          </p:spTgt>
                                        </p:tgtEl>
                                      </p:cBhvr>
                                    </p:animEffect>
                                    <p:anim calcmode="lin" valueType="num">
                                      <p:cBhvr>
                                        <p:cTn id="22" dur="1000" fill="hold"/>
                                        <p:tgtEl>
                                          <p:spTgt spid="3993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993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9938">
                                            <p:txEl>
                                              <p:pRg st="3" end="3"/>
                                            </p:txEl>
                                          </p:spTgt>
                                        </p:tgtEl>
                                        <p:attrNameLst>
                                          <p:attrName>style.visibility</p:attrName>
                                        </p:attrNameLst>
                                      </p:cBhvr>
                                      <p:to>
                                        <p:strVal val="visible"/>
                                      </p:to>
                                    </p:set>
                                    <p:animEffect transition="in" filter="fade">
                                      <p:cBhvr>
                                        <p:cTn id="28" dur="1000"/>
                                        <p:tgtEl>
                                          <p:spTgt spid="39938">
                                            <p:txEl>
                                              <p:pRg st="3" end="3"/>
                                            </p:txEl>
                                          </p:spTgt>
                                        </p:tgtEl>
                                      </p:cBhvr>
                                    </p:animEffect>
                                    <p:anim calcmode="lin" valueType="num">
                                      <p:cBhvr>
                                        <p:cTn id="29" dur="1000" fill="hold"/>
                                        <p:tgtEl>
                                          <p:spTgt spid="3993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993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9938">
                                            <p:txEl>
                                              <p:pRg st="4" end="4"/>
                                            </p:txEl>
                                          </p:spTgt>
                                        </p:tgtEl>
                                        <p:attrNameLst>
                                          <p:attrName>style.visibility</p:attrName>
                                        </p:attrNameLst>
                                      </p:cBhvr>
                                      <p:to>
                                        <p:strVal val="visible"/>
                                      </p:to>
                                    </p:set>
                                    <p:animEffect transition="in" filter="fade">
                                      <p:cBhvr>
                                        <p:cTn id="35" dur="1000"/>
                                        <p:tgtEl>
                                          <p:spTgt spid="39938">
                                            <p:txEl>
                                              <p:pRg st="4" end="4"/>
                                            </p:txEl>
                                          </p:spTgt>
                                        </p:tgtEl>
                                      </p:cBhvr>
                                    </p:animEffect>
                                    <p:anim calcmode="lin" valueType="num">
                                      <p:cBhvr>
                                        <p:cTn id="36" dur="1000" fill="hold"/>
                                        <p:tgtEl>
                                          <p:spTgt spid="3993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993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9938">
                                            <p:txEl>
                                              <p:pRg st="5" end="5"/>
                                            </p:txEl>
                                          </p:spTgt>
                                        </p:tgtEl>
                                        <p:attrNameLst>
                                          <p:attrName>style.visibility</p:attrName>
                                        </p:attrNameLst>
                                      </p:cBhvr>
                                      <p:to>
                                        <p:strVal val="visible"/>
                                      </p:to>
                                    </p:set>
                                    <p:animEffect transition="in" filter="fade">
                                      <p:cBhvr>
                                        <p:cTn id="42" dur="1000"/>
                                        <p:tgtEl>
                                          <p:spTgt spid="39938">
                                            <p:txEl>
                                              <p:pRg st="5" end="5"/>
                                            </p:txEl>
                                          </p:spTgt>
                                        </p:tgtEl>
                                      </p:cBhvr>
                                    </p:animEffect>
                                    <p:anim calcmode="lin" valueType="num">
                                      <p:cBhvr>
                                        <p:cTn id="43" dur="1000" fill="hold"/>
                                        <p:tgtEl>
                                          <p:spTgt spid="39938">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993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nodeType="after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9938">
                                            <p:txEl>
                                              <p:pRg st="6" end="6"/>
                                            </p:txEl>
                                          </p:spTgt>
                                        </p:tgtEl>
                                        <p:attrNameLst>
                                          <p:attrName>style.visibility</p:attrName>
                                        </p:attrNameLst>
                                      </p:cBhvr>
                                      <p:to>
                                        <p:strVal val="visible"/>
                                      </p:to>
                                    </p:set>
                                    <p:animEffect transition="in" filter="fade">
                                      <p:cBhvr>
                                        <p:cTn id="49" dur="1000"/>
                                        <p:tgtEl>
                                          <p:spTgt spid="39938">
                                            <p:txEl>
                                              <p:pRg st="6" end="6"/>
                                            </p:txEl>
                                          </p:spTgt>
                                        </p:tgtEl>
                                      </p:cBhvr>
                                    </p:animEffect>
                                    <p:anim calcmode="lin" valueType="num">
                                      <p:cBhvr>
                                        <p:cTn id="50" dur="1000" fill="hold"/>
                                        <p:tgtEl>
                                          <p:spTgt spid="39938">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993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5311" name="Rectangle 553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26742"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98" name="Text Box 1">
            <a:extLst>
              <a:ext uri="{FF2B5EF4-FFF2-40B4-BE49-F238E27FC236}">
                <a16:creationId xmlns:a16="http://schemas.microsoft.com/office/drawing/2014/main" id="{BE0CEE8C-D473-4D17-979D-4001A1D675BC}"/>
              </a:ext>
            </a:extLst>
          </p:cNvPr>
          <p:cNvSpPr txBox="1">
            <a:spLocks noChangeArrowheads="1"/>
          </p:cNvSpPr>
          <p:nvPr/>
        </p:nvSpPr>
        <p:spPr bwMode="auto">
          <a:xfrm>
            <a:off x="686991" y="286246"/>
            <a:ext cx="13222224" cy="172129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b">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9pPr>
          </a:lstStyle>
          <a:p>
            <a:pPr fontAlgn="base">
              <a:lnSpc>
                <a:spcPct val="90000"/>
              </a:lnSpc>
              <a:spcBef>
                <a:spcPct val="0"/>
              </a:spcBef>
              <a:spcAft>
                <a:spcPts val="600"/>
              </a:spcAft>
              <a:buSzPct val="100000"/>
              <a:tabLst>
                <a:tab pos="0" algn="l"/>
                <a:tab pos="1097280" algn="l"/>
                <a:tab pos="2194560" algn="l"/>
                <a:tab pos="3291840" algn="l"/>
                <a:tab pos="4389120" algn="l"/>
                <a:tab pos="5486400" algn="l"/>
                <a:tab pos="6583680" algn="l"/>
                <a:tab pos="7680960" algn="l"/>
                <a:tab pos="8778240" algn="l"/>
                <a:tab pos="9875520" algn="l"/>
                <a:tab pos="10972800" algn="l"/>
                <a:tab pos="12070080" algn="l"/>
              </a:tabLst>
            </a:pPr>
            <a:r>
              <a:rPr lang="en-US" altLang="it-IT" sz="6500" dirty="0" err="1">
                <a:solidFill>
                  <a:srgbClr val="FF0000"/>
                </a:solidFill>
                <a:latin typeface="+mj-lt"/>
                <a:ea typeface="+mj-ea"/>
                <a:cs typeface="+mj-cs"/>
              </a:rPr>
              <a:t>Calcolo</a:t>
            </a:r>
            <a:r>
              <a:rPr lang="en-US" altLang="it-IT" sz="6500" dirty="0">
                <a:solidFill>
                  <a:srgbClr val="FF0000"/>
                </a:solidFill>
                <a:latin typeface="+mj-lt"/>
                <a:ea typeface="+mj-ea"/>
                <a:cs typeface="+mj-cs"/>
              </a:rPr>
              <a:t> </a:t>
            </a:r>
            <a:r>
              <a:rPr lang="en-US" altLang="it-IT" sz="6500" dirty="0" err="1">
                <a:solidFill>
                  <a:srgbClr val="FF0000"/>
                </a:solidFill>
                <a:latin typeface="+mj-lt"/>
                <a:ea typeface="+mj-ea"/>
                <a:cs typeface="+mj-cs"/>
              </a:rPr>
              <a:t>delle</a:t>
            </a:r>
            <a:r>
              <a:rPr lang="en-US" altLang="it-IT" sz="6500" dirty="0">
                <a:solidFill>
                  <a:srgbClr val="FF0000"/>
                </a:solidFill>
                <a:latin typeface="+mj-lt"/>
                <a:ea typeface="+mj-ea"/>
                <a:cs typeface="+mj-cs"/>
              </a:rPr>
              <a:t> </a:t>
            </a:r>
            <a:r>
              <a:rPr lang="en-US" altLang="it-IT" sz="6500" dirty="0" err="1">
                <a:solidFill>
                  <a:srgbClr val="FF0000"/>
                </a:solidFill>
                <a:latin typeface="+mj-lt"/>
                <a:ea typeface="+mj-ea"/>
                <a:cs typeface="+mj-cs"/>
              </a:rPr>
              <a:t>velocità</a:t>
            </a:r>
            <a:r>
              <a:rPr lang="en-US" altLang="it-IT" sz="6500" dirty="0">
                <a:solidFill>
                  <a:srgbClr val="FF0000"/>
                </a:solidFill>
                <a:latin typeface="+mj-lt"/>
                <a:ea typeface="+mj-ea"/>
                <a:cs typeface="+mj-cs"/>
              </a:rPr>
              <a:t> di </a:t>
            </a:r>
            <a:r>
              <a:rPr lang="en-US" altLang="it-IT" sz="6500" dirty="0" err="1">
                <a:solidFill>
                  <a:srgbClr val="FF0000"/>
                </a:solidFill>
                <a:latin typeface="+mj-lt"/>
                <a:ea typeface="+mj-ea"/>
                <a:cs typeface="+mj-cs"/>
              </a:rPr>
              <a:t>infusione</a:t>
            </a:r>
            <a:endParaRPr lang="en-US" altLang="it-IT" sz="6500" dirty="0">
              <a:solidFill>
                <a:srgbClr val="FF0000"/>
              </a:solidFill>
              <a:latin typeface="+mj-lt"/>
              <a:ea typeface="Tahoma"/>
              <a:cs typeface="Tahoma"/>
            </a:endParaRPr>
          </a:p>
        </p:txBody>
      </p:sp>
      <p:sp>
        <p:nvSpPr>
          <p:cNvPr id="553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6991" y="2017852"/>
            <a:ext cx="13167360" cy="21946"/>
          </a:xfrm>
          <a:custGeom>
            <a:avLst/>
            <a:gdLst>
              <a:gd name="connsiteX0" fmla="*/ 0 w 13167360"/>
              <a:gd name="connsiteY0" fmla="*/ 0 h 21946"/>
              <a:gd name="connsiteX1" fmla="*/ 429672 w 13167360"/>
              <a:gd name="connsiteY1" fmla="*/ 0 h 21946"/>
              <a:gd name="connsiteX2" fmla="*/ 1386038 w 13167360"/>
              <a:gd name="connsiteY2" fmla="*/ 0 h 21946"/>
              <a:gd name="connsiteX3" fmla="*/ 1684036 w 13167360"/>
              <a:gd name="connsiteY3" fmla="*/ 0 h 21946"/>
              <a:gd name="connsiteX4" fmla="*/ 2377055 w 13167360"/>
              <a:gd name="connsiteY4" fmla="*/ 0 h 21946"/>
              <a:gd name="connsiteX5" fmla="*/ 2938400 w 13167360"/>
              <a:gd name="connsiteY5" fmla="*/ 0 h 21946"/>
              <a:gd name="connsiteX6" fmla="*/ 3236398 w 13167360"/>
              <a:gd name="connsiteY6" fmla="*/ 0 h 21946"/>
              <a:gd name="connsiteX7" fmla="*/ 4192765 w 13167360"/>
              <a:gd name="connsiteY7" fmla="*/ 0 h 21946"/>
              <a:gd name="connsiteX8" fmla="*/ 4490763 w 13167360"/>
              <a:gd name="connsiteY8" fmla="*/ 0 h 21946"/>
              <a:gd name="connsiteX9" fmla="*/ 4788761 w 13167360"/>
              <a:gd name="connsiteY9" fmla="*/ 0 h 21946"/>
              <a:gd name="connsiteX10" fmla="*/ 5350106 w 13167360"/>
              <a:gd name="connsiteY10" fmla="*/ 0 h 21946"/>
              <a:gd name="connsiteX11" fmla="*/ 6043125 w 13167360"/>
              <a:gd name="connsiteY11" fmla="*/ 0 h 21946"/>
              <a:gd name="connsiteX12" fmla="*/ 6867818 w 13167360"/>
              <a:gd name="connsiteY12" fmla="*/ 0 h 21946"/>
              <a:gd name="connsiteX13" fmla="*/ 7692510 w 13167360"/>
              <a:gd name="connsiteY13" fmla="*/ 0 h 21946"/>
              <a:gd name="connsiteX14" fmla="*/ 8385529 w 13167360"/>
              <a:gd name="connsiteY14" fmla="*/ 0 h 21946"/>
              <a:gd name="connsiteX15" fmla="*/ 8683527 w 13167360"/>
              <a:gd name="connsiteY15" fmla="*/ 0 h 21946"/>
              <a:gd name="connsiteX16" fmla="*/ 9244873 w 13167360"/>
              <a:gd name="connsiteY16" fmla="*/ 0 h 21946"/>
              <a:gd name="connsiteX17" fmla="*/ 9674545 w 13167360"/>
              <a:gd name="connsiteY17" fmla="*/ 0 h 21946"/>
              <a:gd name="connsiteX18" fmla="*/ 10499237 w 13167360"/>
              <a:gd name="connsiteY18" fmla="*/ 0 h 21946"/>
              <a:gd name="connsiteX19" fmla="*/ 10928909 w 13167360"/>
              <a:gd name="connsiteY19" fmla="*/ 0 h 21946"/>
              <a:gd name="connsiteX20" fmla="*/ 11885275 w 13167360"/>
              <a:gd name="connsiteY20" fmla="*/ 0 h 21946"/>
              <a:gd name="connsiteX21" fmla="*/ 12183273 w 13167360"/>
              <a:gd name="connsiteY21" fmla="*/ 0 h 21946"/>
              <a:gd name="connsiteX22" fmla="*/ 13167360 w 13167360"/>
              <a:gd name="connsiteY22" fmla="*/ 0 h 21946"/>
              <a:gd name="connsiteX23" fmla="*/ 13167360 w 13167360"/>
              <a:gd name="connsiteY23" fmla="*/ 21946 h 21946"/>
              <a:gd name="connsiteX24" fmla="*/ 12342667 w 13167360"/>
              <a:gd name="connsiteY24" fmla="*/ 21946 h 21946"/>
              <a:gd name="connsiteX25" fmla="*/ 11781322 w 13167360"/>
              <a:gd name="connsiteY25" fmla="*/ 21946 h 21946"/>
              <a:gd name="connsiteX26" fmla="*/ 11088303 w 13167360"/>
              <a:gd name="connsiteY26" fmla="*/ 21946 h 21946"/>
              <a:gd name="connsiteX27" fmla="*/ 10131937 w 13167360"/>
              <a:gd name="connsiteY27" fmla="*/ 21946 h 21946"/>
              <a:gd name="connsiteX28" fmla="*/ 9307244 w 13167360"/>
              <a:gd name="connsiteY28" fmla="*/ 21946 h 21946"/>
              <a:gd name="connsiteX29" fmla="*/ 8614226 w 13167360"/>
              <a:gd name="connsiteY29" fmla="*/ 21946 h 21946"/>
              <a:gd name="connsiteX30" fmla="*/ 7789533 w 13167360"/>
              <a:gd name="connsiteY30" fmla="*/ 21946 h 21946"/>
              <a:gd name="connsiteX31" fmla="*/ 6833167 w 13167360"/>
              <a:gd name="connsiteY31" fmla="*/ 21946 h 21946"/>
              <a:gd name="connsiteX32" fmla="*/ 6271821 w 13167360"/>
              <a:gd name="connsiteY32" fmla="*/ 21946 h 21946"/>
              <a:gd name="connsiteX33" fmla="*/ 5447129 w 13167360"/>
              <a:gd name="connsiteY33" fmla="*/ 21946 h 21946"/>
              <a:gd name="connsiteX34" fmla="*/ 4490763 w 13167360"/>
              <a:gd name="connsiteY34" fmla="*/ 21946 h 21946"/>
              <a:gd name="connsiteX35" fmla="*/ 4061091 w 13167360"/>
              <a:gd name="connsiteY35" fmla="*/ 21946 h 21946"/>
              <a:gd name="connsiteX36" fmla="*/ 3236398 w 13167360"/>
              <a:gd name="connsiteY36" fmla="*/ 21946 h 21946"/>
              <a:gd name="connsiteX37" fmla="*/ 2806727 w 13167360"/>
              <a:gd name="connsiteY37" fmla="*/ 21946 h 21946"/>
              <a:gd name="connsiteX38" fmla="*/ 2508729 w 13167360"/>
              <a:gd name="connsiteY38" fmla="*/ 21946 h 21946"/>
              <a:gd name="connsiteX39" fmla="*/ 1815710 w 13167360"/>
              <a:gd name="connsiteY39" fmla="*/ 21946 h 21946"/>
              <a:gd name="connsiteX40" fmla="*/ 1517711 w 13167360"/>
              <a:gd name="connsiteY40" fmla="*/ 21946 h 21946"/>
              <a:gd name="connsiteX41" fmla="*/ 693019 w 13167360"/>
              <a:gd name="connsiteY41" fmla="*/ 21946 h 21946"/>
              <a:gd name="connsiteX42" fmla="*/ 0 w 13167360"/>
              <a:gd name="connsiteY42" fmla="*/ 21946 h 21946"/>
              <a:gd name="connsiteX43" fmla="*/ 0 w 13167360"/>
              <a:gd name="connsiteY43" fmla="*/ 0 h 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167360" h="21946" fill="none" extrusionOk="0">
                <a:moveTo>
                  <a:pt x="0" y="0"/>
                </a:moveTo>
                <a:cubicBezTo>
                  <a:pt x="91591" y="1779"/>
                  <a:pt x="291392" y="-13849"/>
                  <a:pt x="429672" y="0"/>
                </a:cubicBezTo>
                <a:cubicBezTo>
                  <a:pt x="567952" y="13849"/>
                  <a:pt x="918550" y="-5246"/>
                  <a:pt x="1386038" y="0"/>
                </a:cubicBezTo>
                <a:cubicBezTo>
                  <a:pt x="1853526" y="5246"/>
                  <a:pt x="1580107" y="-7867"/>
                  <a:pt x="1684036" y="0"/>
                </a:cubicBezTo>
                <a:cubicBezTo>
                  <a:pt x="1787965" y="7867"/>
                  <a:pt x="2069082" y="17749"/>
                  <a:pt x="2377055" y="0"/>
                </a:cubicBezTo>
                <a:cubicBezTo>
                  <a:pt x="2685028" y="-17749"/>
                  <a:pt x="2712955" y="-11160"/>
                  <a:pt x="2938400" y="0"/>
                </a:cubicBezTo>
                <a:cubicBezTo>
                  <a:pt x="3163845" y="11160"/>
                  <a:pt x="3117156" y="-8140"/>
                  <a:pt x="3236398" y="0"/>
                </a:cubicBezTo>
                <a:cubicBezTo>
                  <a:pt x="3355640" y="8140"/>
                  <a:pt x="3878817" y="14295"/>
                  <a:pt x="4192765" y="0"/>
                </a:cubicBezTo>
                <a:cubicBezTo>
                  <a:pt x="4506713" y="-14295"/>
                  <a:pt x="4402945" y="8723"/>
                  <a:pt x="4490763" y="0"/>
                </a:cubicBezTo>
                <a:cubicBezTo>
                  <a:pt x="4578581" y="-8723"/>
                  <a:pt x="4642251" y="14562"/>
                  <a:pt x="4788761" y="0"/>
                </a:cubicBezTo>
                <a:cubicBezTo>
                  <a:pt x="4935271" y="-14562"/>
                  <a:pt x="5149473" y="-5545"/>
                  <a:pt x="5350106" y="0"/>
                </a:cubicBezTo>
                <a:cubicBezTo>
                  <a:pt x="5550740" y="5545"/>
                  <a:pt x="5887866" y="-16408"/>
                  <a:pt x="6043125" y="0"/>
                </a:cubicBezTo>
                <a:cubicBezTo>
                  <a:pt x="6198384" y="16408"/>
                  <a:pt x="6616538" y="1332"/>
                  <a:pt x="6867818" y="0"/>
                </a:cubicBezTo>
                <a:cubicBezTo>
                  <a:pt x="7119098" y="-1332"/>
                  <a:pt x="7433903" y="4249"/>
                  <a:pt x="7692510" y="0"/>
                </a:cubicBezTo>
                <a:cubicBezTo>
                  <a:pt x="7951117" y="-4249"/>
                  <a:pt x="8208574" y="-22092"/>
                  <a:pt x="8385529" y="0"/>
                </a:cubicBezTo>
                <a:cubicBezTo>
                  <a:pt x="8562484" y="22092"/>
                  <a:pt x="8587733" y="-6674"/>
                  <a:pt x="8683527" y="0"/>
                </a:cubicBezTo>
                <a:cubicBezTo>
                  <a:pt x="8779321" y="6674"/>
                  <a:pt x="9070142" y="6469"/>
                  <a:pt x="9244873" y="0"/>
                </a:cubicBezTo>
                <a:cubicBezTo>
                  <a:pt x="9419604" y="-6469"/>
                  <a:pt x="9505719" y="5307"/>
                  <a:pt x="9674545" y="0"/>
                </a:cubicBezTo>
                <a:cubicBezTo>
                  <a:pt x="9843371" y="-5307"/>
                  <a:pt x="10273077" y="12651"/>
                  <a:pt x="10499237" y="0"/>
                </a:cubicBezTo>
                <a:cubicBezTo>
                  <a:pt x="10725397" y="-12651"/>
                  <a:pt x="10811997" y="-5310"/>
                  <a:pt x="10928909" y="0"/>
                </a:cubicBezTo>
                <a:cubicBezTo>
                  <a:pt x="11045821" y="5310"/>
                  <a:pt x="11589571" y="-29360"/>
                  <a:pt x="11885275" y="0"/>
                </a:cubicBezTo>
                <a:cubicBezTo>
                  <a:pt x="12180979" y="29360"/>
                  <a:pt x="12065982" y="1068"/>
                  <a:pt x="12183273" y="0"/>
                </a:cubicBezTo>
                <a:cubicBezTo>
                  <a:pt x="12300564" y="-1068"/>
                  <a:pt x="12933729" y="-16333"/>
                  <a:pt x="13167360" y="0"/>
                </a:cubicBezTo>
                <a:cubicBezTo>
                  <a:pt x="13167002" y="9153"/>
                  <a:pt x="13167498" y="13266"/>
                  <a:pt x="13167360" y="21946"/>
                </a:cubicBezTo>
                <a:cubicBezTo>
                  <a:pt x="12802443" y="24972"/>
                  <a:pt x="12632302" y="2334"/>
                  <a:pt x="12342667" y="21946"/>
                </a:cubicBezTo>
                <a:cubicBezTo>
                  <a:pt x="12053032" y="41558"/>
                  <a:pt x="11992724" y="18209"/>
                  <a:pt x="11781322" y="21946"/>
                </a:cubicBezTo>
                <a:cubicBezTo>
                  <a:pt x="11569920" y="25683"/>
                  <a:pt x="11309651" y="-5214"/>
                  <a:pt x="11088303" y="21946"/>
                </a:cubicBezTo>
                <a:cubicBezTo>
                  <a:pt x="10866955" y="49106"/>
                  <a:pt x="10420847" y="32734"/>
                  <a:pt x="10131937" y="21946"/>
                </a:cubicBezTo>
                <a:cubicBezTo>
                  <a:pt x="9843027" y="11158"/>
                  <a:pt x="9494698" y="25049"/>
                  <a:pt x="9307244" y="21946"/>
                </a:cubicBezTo>
                <a:cubicBezTo>
                  <a:pt x="9119790" y="18843"/>
                  <a:pt x="8922425" y="1849"/>
                  <a:pt x="8614226" y="21946"/>
                </a:cubicBezTo>
                <a:cubicBezTo>
                  <a:pt x="8306027" y="42043"/>
                  <a:pt x="8065719" y="11628"/>
                  <a:pt x="7789533" y="21946"/>
                </a:cubicBezTo>
                <a:cubicBezTo>
                  <a:pt x="7513347" y="32264"/>
                  <a:pt x="7272093" y="46656"/>
                  <a:pt x="6833167" y="21946"/>
                </a:cubicBezTo>
                <a:cubicBezTo>
                  <a:pt x="6394241" y="-2764"/>
                  <a:pt x="6532605" y="32516"/>
                  <a:pt x="6271821" y="21946"/>
                </a:cubicBezTo>
                <a:cubicBezTo>
                  <a:pt x="6011037" y="11376"/>
                  <a:pt x="5632052" y="-2361"/>
                  <a:pt x="5447129" y="21946"/>
                </a:cubicBezTo>
                <a:cubicBezTo>
                  <a:pt x="5262206" y="46253"/>
                  <a:pt x="4849181" y="34221"/>
                  <a:pt x="4490763" y="21946"/>
                </a:cubicBezTo>
                <a:cubicBezTo>
                  <a:pt x="4132345" y="9671"/>
                  <a:pt x="4181114" y="11989"/>
                  <a:pt x="4061091" y="21946"/>
                </a:cubicBezTo>
                <a:cubicBezTo>
                  <a:pt x="3941068" y="31903"/>
                  <a:pt x="3441865" y="62707"/>
                  <a:pt x="3236398" y="21946"/>
                </a:cubicBezTo>
                <a:cubicBezTo>
                  <a:pt x="3030931" y="-18815"/>
                  <a:pt x="2974369" y="17795"/>
                  <a:pt x="2806727" y="21946"/>
                </a:cubicBezTo>
                <a:cubicBezTo>
                  <a:pt x="2639085" y="26097"/>
                  <a:pt x="2625191" y="13124"/>
                  <a:pt x="2508729" y="21946"/>
                </a:cubicBezTo>
                <a:cubicBezTo>
                  <a:pt x="2392267" y="30768"/>
                  <a:pt x="2143584" y="-1840"/>
                  <a:pt x="1815710" y="21946"/>
                </a:cubicBezTo>
                <a:cubicBezTo>
                  <a:pt x="1487836" y="45732"/>
                  <a:pt x="1599835" y="22060"/>
                  <a:pt x="1517711" y="21946"/>
                </a:cubicBezTo>
                <a:cubicBezTo>
                  <a:pt x="1435587" y="21832"/>
                  <a:pt x="1082233" y="32112"/>
                  <a:pt x="693019" y="21946"/>
                </a:cubicBezTo>
                <a:cubicBezTo>
                  <a:pt x="303805" y="11780"/>
                  <a:pt x="203826" y="5576"/>
                  <a:pt x="0" y="21946"/>
                </a:cubicBezTo>
                <a:cubicBezTo>
                  <a:pt x="1058" y="15763"/>
                  <a:pt x="390" y="10468"/>
                  <a:pt x="0" y="0"/>
                </a:cubicBezTo>
                <a:close/>
              </a:path>
              <a:path w="13167360" h="21946" stroke="0" extrusionOk="0">
                <a:moveTo>
                  <a:pt x="0" y="0"/>
                </a:moveTo>
                <a:cubicBezTo>
                  <a:pt x="201872" y="-20339"/>
                  <a:pt x="301965" y="9899"/>
                  <a:pt x="429672" y="0"/>
                </a:cubicBezTo>
                <a:cubicBezTo>
                  <a:pt x="557379" y="-9899"/>
                  <a:pt x="580153" y="-3225"/>
                  <a:pt x="727670" y="0"/>
                </a:cubicBezTo>
                <a:cubicBezTo>
                  <a:pt x="875187" y="3225"/>
                  <a:pt x="1053615" y="17287"/>
                  <a:pt x="1157342" y="0"/>
                </a:cubicBezTo>
                <a:cubicBezTo>
                  <a:pt x="1261069" y="-17287"/>
                  <a:pt x="1709963" y="15382"/>
                  <a:pt x="1850361" y="0"/>
                </a:cubicBezTo>
                <a:cubicBezTo>
                  <a:pt x="1990759" y="-15382"/>
                  <a:pt x="2267034" y="-21533"/>
                  <a:pt x="2675053" y="0"/>
                </a:cubicBezTo>
                <a:cubicBezTo>
                  <a:pt x="3083072" y="21533"/>
                  <a:pt x="3339049" y="22003"/>
                  <a:pt x="3631419" y="0"/>
                </a:cubicBezTo>
                <a:cubicBezTo>
                  <a:pt x="3923789" y="-22003"/>
                  <a:pt x="4257799" y="-33090"/>
                  <a:pt x="4587785" y="0"/>
                </a:cubicBezTo>
                <a:cubicBezTo>
                  <a:pt x="4917771" y="33090"/>
                  <a:pt x="5021490" y="-11942"/>
                  <a:pt x="5149131" y="0"/>
                </a:cubicBezTo>
                <a:cubicBezTo>
                  <a:pt x="5276772" y="11942"/>
                  <a:pt x="5674232" y="11495"/>
                  <a:pt x="5973823" y="0"/>
                </a:cubicBezTo>
                <a:cubicBezTo>
                  <a:pt x="6273414" y="-11495"/>
                  <a:pt x="6492469" y="-15360"/>
                  <a:pt x="6666842" y="0"/>
                </a:cubicBezTo>
                <a:cubicBezTo>
                  <a:pt x="6841215" y="15360"/>
                  <a:pt x="7095276" y="-14707"/>
                  <a:pt x="7228188" y="0"/>
                </a:cubicBezTo>
                <a:cubicBezTo>
                  <a:pt x="7361100" y="14707"/>
                  <a:pt x="7690555" y="24083"/>
                  <a:pt x="8052880" y="0"/>
                </a:cubicBezTo>
                <a:cubicBezTo>
                  <a:pt x="8415205" y="-24083"/>
                  <a:pt x="8242200" y="-4905"/>
                  <a:pt x="8350878" y="0"/>
                </a:cubicBezTo>
                <a:cubicBezTo>
                  <a:pt x="8459556" y="4905"/>
                  <a:pt x="8766709" y="-552"/>
                  <a:pt x="8912224" y="0"/>
                </a:cubicBezTo>
                <a:cubicBezTo>
                  <a:pt x="9057739" y="552"/>
                  <a:pt x="9404219" y="-30000"/>
                  <a:pt x="9605243" y="0"/>
                </a:cubicBezTo>
                <a:cubicBezTo>
                  <a:pt x="9806267" y="30000"/>
                  <a:pt x="10236334" y="-15114"/>
                  <a:pt x="10429935" y="0"/>
                </a:cubicBezTo>
                <a:cubicBezTo>
                  <a:pt x="10623536" y="15114"/>
                  <a:pt x="10922296" y="25749"/>
                  <a:pt x="11122954" y="0"/>
                </a:cubicBezTo>
                <a:cubicBezTo>
                  <a:pt x="11323612" y="-25749"/>
                  <a:pt x="11816923" y="-34514"/>
                  <a:pt x="12079320" y="0"/>
                </a:cubicBezTo>
                <a:cubicBezTo>
                  <a:pt x="12341717" y="34514"/>
                  <a:pt x="12246126" y="5133"/>
                  <a:pt x="12377318" y="0"/>
                </a:cubicBezTo>
                <a:cubicBezTo>
                  <a:pt x="12508510" y="-5133"/>
                  <a:pt x="12935417" y="-10475"/>
                  <a:pt x="13167360" y="0"/>
                </a:cubicBezTo>
                <a:cubicBezTo>
                  <a:pt x="13167591" y="10658"/>
                  <a:pt x="13167876" y="14234"/>
                  <a:pt x="13167360" y="21946"/>
                </a:cubicBezTo>
                <a:cubicBezTo>
                  <a:pt x="12888549" y="3349"/>
                  <a:pt x="12636981" y="61359"/>
                  <a:pt x="12210994" y="21946"/>
                </a:cubicBezTo>
                <a:cubicBezTo>
                  <a:pt x="11785007" y="-17467"/>
                  <a:pt x="11986949" y="30920"/>
                  <a:pt x="11912996" y="21946"/>
                </a:cubicBezTo>
                <a:cubicBezTo>
                  <a:pt x="11839043" y="12972"/>
                  <a:pt x="11378086" y="46545"/>
                  <a:pt x="11219977" y="21946"/>
                </a:cubicBezTo>
                <a:cubicBezTo>
                  <a:pt x="11061868" y="-2653"/>
                  <a:pt x="11034076" y="7412"/>
                  <a:pt x="10921979" y="21946"/>
                </a:cubicBezTo>
                <a:cubicBezTo>
                  <a:pt x="10809882" y="36480"/>
                  <a:pt x="10614619" y="23312"/>
                  <a:pt x="10492307" y="21946"/>
                </a:cubicBezTo>
                <a:cubicBezTo>
                  <a:pt x="10369995" y="20580"/>
                  <a:pt x="9838432" y="1028"/>
                  <a:pt x="9667614" y="21946"/>
                </a:cubicBezTo>
                <a:cubicBezTo>
                  <a:pt x="9496796" y="42864"/>
                  <a:pt x="9184454" y="61041"/>
                  <a:pt x="8711248" y="21946"/>
                </a:cubicBezTo>
                <a:cubicBezTo>
                  <a:pt x="8238042" y="-17149"/>
                  <a:pt x="8427083" y="7361"/>
                  <a:pt x="8281576" y="21946"/>
                </a:cubicBezTo>
                <a:cubicBezTo>
                  <a:pt x="8136069" y="36531"/>
                  <a:pt x="7779810" y="47062"/>
                  <a:pt x="7588557" y="21946"/>
                </a:cubicBezTo>
                <a:cubicBezTo>
                  <a:pt x="7397304" y="-3170"/>
                  <a:pt x="7260374" y="35093"/>
                  <a:pt x="7158886" y="21946"/>
                </a:cubicBezTo>
                <a:cubicBezTo>
                  <a:pt x="7057398" y="8799"/>
                  <a:pt x="6651982" y="-18921"/>
                  <a:pt x="6334193" y="21946"/>
                </a:cubicBezTo>
                <a:cubicBezTo>
                  <a:pt x="6016404" y="62813"/>
                  <a:pt x="6001751" y="23077"/>
                  <a:pt x="5772848" y="21946"/>
                </a:cubicBezTo>
                <a:cubicBezTo>
                  <a:pt x="5543945" y="20815"/>
                  <a:pt x="5474591" y="2612"/>
                  <a:pt x="5343176" y="21946"/>
                </a:cubicBezTo>
                <a:cubicBezTo>
                  <a:pt x="5211761" y="41280"/>
                  <a:pt x="5130560" y="26406"/>
                  <a:pt x="5045178" y="21946"/>
                </a:cubicBezTo>
                <a:cubicBezTo>
                  <a:pt x="4959796" y="17486"/>
                  <a:pt x="4639786" y="6500"/>
                  <a:pt x="4352159" y="21946"/>
                </a:cubicBezTo>
                <a:cubicBezTo>
                  <a:pt x="4064532" y="37392"/>
                  <a:pt x="3844252" y="15963"/>
                  <a:pt x="3527466" y="21946"/>
                </a:cubicBezTo>
                <a:cubicBezTo>
                  <a:pt x="3210680" y="27929"/>
                  <a:pt x="3090006" y="24979"/>
                  <a:pt x="2834447" y="21946"/>
                </a:cubicBezTo>
                <a:cubicBezTo>
                  <a:pt x="2578888" y="18913"/>
                  <a:pt x="2272407" y="25149"/>
                  <a:pt x="1878081" y="21946"/>
                </a:cubicBezTo>
                <a:cubicBezTo>
                  <a:pt x="1483755" y="18743"/>
                  <a:pt x="1490830" y="-4780"/>
                  <a:pt x="1316736" y="21946"/>
                </a:cubicBezTo>
                <a:cubicBezTo>
                  <a:pt x="1142643" y="48672"/>
                  <a:pt x="1136002" y="18496"/>
                  <a:pt x="1018738" y="21946"/>
                </a:cubicBezTo>
                <a:cubicBezTo>
                  <a:pt x="901474" y="25396"/>
                  <a:pt x="806017" y="20523"/>
                  <a:pt x="720740" y="21946"/>
                </a:cubicBezTo>
                <a:cubicBezTo>
                  <a:pt x="635463" y="23369"/>
                  <a:pt x="353305" y="-8618"/>
                  <a:pt x="0" y="21946"/>
                </a:cubicBezTo>
                <a:cubicBezTo>
                  <a:pt x="0" y="14316"/>
                  <a:pt x="1001" y="10627"/>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Text Box 2">
            <a:extLst>
              <a:ext uri="{FF2B5EF4-FFF2-40B4-BE49-F238E27FC236}">
                <a16:creationId xmlns:a16="http://schemas.microsoft.com/office/drawing/2014/main" id="{1138643D-5AB0-4442-8ED8-7EF192B031BF}"/>
              </a:ext>
            </a:extLst>
          </p:cNvPr>
          <p:cNvSpPr txBox="1">
            <a:spLocks noChangeArrowheads="1"/>
          </p:cNvSpPr>
          <p:nvPr/>
        </p:nvSpPr>
        <p:spPr bwMode="auto">
          <a:xfrm>
            <a:off x="686991" y="2485579"/>
            <a:ext cx="12933063" cy="494300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t">
            <a:normAutofit/>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9pPr>
          </a:lstStyle>
          <a:p>
            <a:pPr marL="0" indent="0" fontAlgn="base">
              <a:lnSpc>
                <a:spcPct val="90000"/>
              </a:lnSpc>
              <a:spcBef>
                <a:spcPts val="72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en-US" altLang="it-IT" dirty="0" err="1">
                <a:latin typeface="Calibri" panose="020F0502020204030204" pitchFamily="34" charset="0"/>
                <a:ea typeface="Calibri" panose="020F0502020204030204" pitchFamily="34" charset="0"/>
                <a:cs typeface="Calibri" panose="020F0502020204030204" pitchFamily="34" charset="0"/>
              </a:rPr>
              <a:t>L’infermiere</a:t>
            </a:r>
            <a:r>
              <a:rPr lang="en-US" altLang="it-IT" dirty="0">
                <a:latin typeface="Calibri" panose="020F0502020204030204" pitchFamily="34" charset="0"/>
                <a:ea typeface="Calibri" panose="020F0502020204030204" pitchFamily="34" charset="0"/>
                <a:cs typeface="Calibri" panose="020F0502020204030204" pitchFamily="34" charset="0"/>
              </a:rPr>
              <a:t> </a:t>
            </a:r>
            <a:r>
              <a:rPr lang="en-US" altLang="it-IT" dirty="0" err="1">
                <a:latin typeface="Calibri" panose="020F0502020204030204" pitchFamily="34" charset="0"/>
                <a:ea typeface="Calibri" panose="020F0502020204030204" pitchFamily="34" charset="0"/>
                <a:cs typeface="Calibri" panose="020F0502020204030204" pitchFamily="34" charset="0"/>
              </a:rPr>
              <a:t>calcola</a:t>
            </a:r>
            <a:r>
              <a:rPr lang="en-US" altLang="it-IT" dirty="0">
                <a:latin typeface="Calibri" panose="020F0502020204030204" pitchFamily="34" charset="0"/>
                <a:ea typeface="Calibri" panose="020F0502020204030204" pitchFamily="34" charset="0"/>
                <a:cs typeface="Calibri" panose="020F0502020204030204" pitchFamily="34" charset="0"/>
              </a:rPr>
              <a:t> la </a:t>
            </a:r>
            <a:r>
              <a:rPr lang="en-US" altLang="it-IT" b="1" dirty="0" err="1">
                <a:latin typeface="Calibri" panose="020F0502020204030204" pitchFamily="34" charset="0"/>
                <a:ea typeface="Calibri" panose="020F0502020204030204" pitchFamily="34" charset="0"/>
                <a:cs typeface="Calibri" panose="020F0502020204030204" pitchFamily="34" charset="0"/>
              </a:rPr>
              <a:t>velocità</a:t>
            </a:r>
            <a:r>
              <a:rPr lang="en-US" altLang="it-IT" b="1" dirty="0">
                <a:latin typeface="Calibri" panose="020F0502020204030204" pitchFamily="34" charset="0"/>
                <a:ea typeface="Calibri" panose="020F0502020204030204" pitchFamily="34" charset="0"/>
                <a:cs typeface="Calibri" panose="020F0502020204030204" pitchFamily="34" charset="0"/>
              </a:rPr>
              <a:t> di </a:t>
            </a:r>
            <a:r>
              <a:rPr lang="en-US" altLang="it-IT" b="1" dirty="0" err="1">
                <a:latin typeface="Calibri" panose="020F0502020204030204" pitchFamily="34" charset="0"/>
                <a:ea typeface="Calibri" panose="020F0502020204030204" pitchFamily="34" charset="0"/>
                <a:cs typeface="Calibri" panose="020F0502020204030204" pitchFamily="34" charset="0"/>
              </a:rPr>
              <a:t>infusione</a:t>
            </a:r>
            <a:r>
              <a:rPr lang="en-US" altLang="it-IT" b="1" dirty="0">
                <a:latin typeface="Calibri" panose="020F0502020204030204" pitchFamily="34" charset="0"/>
                <a:ea typeface="Calibri" panose="020F0502020204030204" pitchFamily="34" charset="0"/>
                <a:cs typeface="Calibri" panose="020F0502020204030204" pitchFamily="34" charset="0"/>
              </a:rPr>
              <a:t> secondo </a:t>
            </a:r>
            <a:r>
              <a:rPr lang="en-US" altLang="it-IT" dirty="0">
                <a:latin typeface="Calibri" panose="020F0502020204030204" pitchFamily="34" charset="0"/>
                <a:ea typeface="Calibri" panose="020F0502020204030204" pitchFamily="34" charset="0"/>
                <a:cs typeface="Calibri" panose="020F0502020204030204" pitchFamily="34" charset="0"/>
              </a:rPr>
              <a:t>la </a:t>
            </a:r>
            <a:r>
              <a:rPr lang="en-US" altLang="it-IT" b="1" dirty="0" err="1">
                <a:latin typeface="Calibri" panose="020F0502020204030204" pitchFamily="34" charset="0"/>
                <a:ea typeface="Calibri" panose="020F0502020204030204" pitchFamily="34" charset="0"/>
                <a:cs typeface="Calibri" panose="020F0502020204030204" pitchFamily="34" charset="0"/>
              </a:rPr>
              <a:t>prescrizione</a:t>
            </a:r>
            <a:r>
              <a:rPr lang="en-US" altLang="it-IT" b="1" dirty="0">
                <a:latin typeface="Calibri" panose="020F0502020204030204" pitchFamily="34" charset="0"/>
                <a:ea typeface="Calibri" panose="020F0502020204030204" pitchFamily="34" charset="0"/>
                <a:cs typeface="Calibri" panose="020F0502020204030204" pitchFamily="34" charset="0"/>
              </a:rPr>
              <a:t> </a:t>
            </a:r>
            <a:r>
              <a:rPr lang="en-US" altLang="it-IT" b="1" dirty="0" err="1">
                <a:latin typeface="Calibri" panose="020F0502020204030204" pitchFamily="34" charset="0"/>
                <a:ea typeface="Calibri" panose="020F0502020204030204" pitchFamily="34" charset="0"/>
                <a:cs typeface="Calibri" panose="020F0502020204030204" pitchFamily="34" charset="0"/>
              </a:rPr>
              <a:t>medica</a:t>
            </a:r>
            <a:r>
              <a:rPr lang="en-US" altLang="it-IT" b="1" dirty="0">
                <a:latin typeface="Calibri" panose="020F0502020204030204" pitchFamily="34" charset="0"/>
                <a:ea typeface="Calibri" panose="020F0502020204030204" pitchFamily="34" charset="0"/>
                <a:cs typeface="Calibri" panose="020F0502020204030204" pitchFamily="34" charset="0"/>
              </a:rPr>
              <a:t>, </a:t>
            </a:r>
            <a:r>
              <a:rPr lang="en-US" altLang="it-IT" dirty="0" err="1">
                <a:latin typeface="Calibri" panose="020F0502020204030204" pitchFamily="34" charset="0"/>
                <a:ea typeface="Calibri" panose="020F0502020204030204" pitchFamily="34" charset="0"/>
                <a:cs typeface="Calibri" panose="020F0502020204030204" pitchFamily="34" charset="0"/>
              </a:rPr>
              <a:t>rispettando</a:t>
            </a:r>
            <a:r>
              <a:rPr lang="en-US" altLang="it-IT" dirty="0">
                <a:latin typeface="Calibri" panose="020F0502020204030204" pitchFamily="34" charset="0"/>
                <a:ea typeface="Calibri" panose="020F0502020204030204" pitchFamily="34" charset="0"/>
                <a:cs typeface="Calibri" panose="020F0502020204030204" pitchFamily="34" charset="0"/>
              </a:rPr>
              <a:t> tempi di somm.ne, </a:t>
            </a:r>
            <a:r>
              <a:rPr lang="en-US" altLang="it-IT" dirty="0" err="1">
                <a:latin typeface="Calibri" panose="020F0502020204030204" pitchFamily="34" charset="0"/>
                <a:ea typeface="Calibri" panose="020F0502020204030204" pitchFamily="34" charset="0"/>
                <a:cs typeface="Calibri" panose="020F0502020204030204" pitchFamily="34" charset="0"/>
              </a:rPr>
              <a:t>dosaggi</a:t>
            </a:r>
            <a:r>
              <a:rPr lang="en-US" altLang="it-IT" dirty="0">
                <a:latin typeface="Calibri" panose="020F0502020204030204" pitchFamily="34" charset="0"/>
                <a:ea typeface="Calibri" panose="020F0502020204030204" pitchFamily="34" charset="0"/>
                <a:cs typeface="Calibri" panose="020F0502020204030204" pitchFamily="34" charset="0"/>
              </a:rPr>
              <a:t> </a:t>
            </a:r>
            <a:r>
              <a:rPr lang="en-US" altLang="it-IT" dirty="0" err="1">
                <a:latin typeface="Calibri" panose="020F0502020204030204" pitchFamily="34" charset="0"/>
                <a:ea typeface="Calibri" panose="020F0502020204030204" pitchFamily="34" charset="0"/>
                <a:cs typeface="Calibri" panose="020F0502020204030204" pitchFamily="34" charset="0"/>
              </a:rPr>
              <a:t>nell’unità</a:t>
            </a:r>
            <a:r>
              <a:rPr lang="en-US" altLang="it-IT" dirty="0">
                <a:latin typeface="Calibri" panose="020F0502020204030204" pitchFamily="34" charset="0"/>
                <a:ea typeface="Calibri" panose="020F0502020204030204" pitchFamily="34" charset="0"/>
                <a:cs typeface="Calibri" panose="020F0502020204030204" pitchFamily="34" charset="0"/>
              </a:rPr>
              <a:t> di tempo, al fine di </a:t>
            </a:r>
            <a:r>
              <a:rPr lang="en-US" altLang="it-IT" dirty="0" err="1">
                <a:latin typeface="Calibri" panose="020F0502020204030204" pitchFamily="34" charset="0"/>
                <a:ea typeface="Calibri" panose="020F0502020204030204" pitchFamily="34" charset="0"/>
                <a:cs typeface="Calibri" panose="020F0502020204030204" pitchFamily="34" charset="0"/>
              </a:rPr>
              <a:t>prevenire</a:t>
            </a:r>
            <a:r>
              <a:rPr lang="en-US" altLang="it-IT" dirty="0">
                <a:latin typeface="Calibri" panose="020F0502020204030204" pitchFamily="34" charset="0"/>
                <a:ea typeface="Calibri" panose="020F0502020204030204" pitchFamily="34" charset="0"/>
                <a:cs typeface="Calibri" panose="020F0502020204030204" pitchFamily="34" charset="0"/>
              </a:rPr>
              <a:t> una </a:t>
            </a:r>
            <a:r>
              <a:rPr lang="en-US" altLang="it-IT" dirty="0" err="1">
                <a:latin typeface="Calibri" panose="020F0502020204030204" pitchFamily="34" charset="0"/>
                <a:ea typeface="Calibri" panose="020F0502020204030204" pitchFamily="34" charset="0"/>
                <a:cs typeface="Calibri" panose="020F0502020204030204" pitchFamily="34" charset="0"/>
              </a:rPr>
              <a:t>somministrazione</a:t>
            </a:r>
            <a:r>
              <a:rPr lang="en-US" altLang="it-IT" dirty="0">
                <a:latin typeface="Calibri" panose="020F0502020204030204" pitchFamily="34" charset="0"/>
                <a:ea typeface="Calibri" panose="020F0502020204030204" pitchFamily="34" charset="0"/>
                <a:cs typeface="Calibri" panose="020F0502020204030204" pitchFamily="34" charset="0"/>
              </a:rPr>
              <a:t> </a:t>
            </a:r>
            <a:r>
              <a:rPr lang="en-US" altLang="it-IT" dirty="0" err="1">
                <a:latin typeface="Calibri" panose="020F0502020204030204" pitchFamily="34" charset="0"/>
                <a:ea typeface="Calibri" panose="020F0502020204030204" pitchFamily="34" charset="0"/>
                <a:cs typeface="Calibri" panose="020F0502020204030204" pitchFamily="34" charset="0"/>
              </a:rPr>
              <a:t>troppo</a:t>
            </a:r>
            <a:r>
              <a:rPr lang="en-US" altLang="it-IT" dirty="0">
                <a:latin typeface="Calibri" panose="020F0502020204030204" pitchFamily="34" charset="0"/>
                <a:ea typeface="Calibri" panose="020F0502020204030204" pitchFamily="34" charset="0"/>
                <a:cs typeface="Calibri" panose="020F0502020204030204" pitchFamily="34" charset="0"/>
              </a:rPr>
              <a:t> </a:t>
            </a:r>
            <a:r>
              <a:rPr lang="en-US" altLang="it-IT" dirty="0" err="1">
                <a:latin typeface="Calibri" panose="020F0502020204030204" pitchFamily="34" charset="0"/>
                <a:ea typeface="Calibri" panose="020F0502020204030204" pitchFamily="34" charset="0"/>
                <a:cs typeface="Calibri" panose="020F0502020204030204" pitchFamily="34" charset="0"/>
              </a:rPr>
              <a:t>lenta</a:t>
            </a:r>
            <a:r>
              <a:rPr lang="en-US" altLang="it-IT" dirty="0">
                <a:latin typeface="Calibri" panose="020F0502020204030204" pitchFamily="34" charset="0"/>
                <a:ea typeface="Calibri" panose="020F0502020204030204" pitchFamily="34" charset="0"/>
                <a:cs typeface="Calibri" panose="020F0502020204030204" pitchFamily="34" charset="0"/>
              </a:rPr>
              <a:t> o </a:t>
            </a:r>
            <a:r>
              <a:rPr lang="en-US" altLang="it-IT" dirty="0" err="1">
                <a:latin typeface="Calibri" panose="020F0502020204030204" pitchFamily="34" charset="0"/>
                <a:ea typeface="Calibri" panose="020F0502020204030204" pitchFamily="34" charset="0"/>
                <a:cs typeface="Calibri" panose="020F0502020204030204" pitchFamily="34" charset="0"/>
              </a:rPr>
              <a:t>troppo</a:t>
            </a:r>
            <a:r>
              <a:rPr lang="en-US" altLang="it-IT" dirty="0">
                <a:latin typeface="Calibri" panose="020F0502020204030204" pitchFamily="34" charset="0"/>
                <a:ea typeface="Calibri" panose="020F0502020204030204" pitchFamily="34" charset="0"/>
                <a:cs typeface="Calibri" panose="020F0502020204030204" pitchFamily="34" charset="0"/>
              </a:rPr>
              <a:t> </a:t>
            </a:r>
            <a:r>
              <a:rPr lang="en-US" altLang="it-IT" dirty="0" err="1">
                <a:latin typeface="Calibri" panose="020F0502020204030204" pitchFamily="34" charset="0"/>
                <a:ea typeface="Calibri" panose="020F0502020204030204" pitchFamily="34" charset="0"/>
                <a:cs typeface="Calibri" panose="020F0502020204030204" pitchFamily="34" charset="0"/>
              </a:rPr>
              <a:t>rapida</a:t>
            </a:r>
            <a:r>
              <a:rPr lang="en-US" altLang="it-IT" dirty="0">
                <a:latin typeface="Calibri" panose="020F0502020204030204" pitchFamily="34" charset="0"/>
                <a:ea typeface="Calibri" panose="020F0502020204030204" pitchFamily="34" charset="0"/>
                <a:cs typeface="Calibri" panose="020F0502020204030204" pitchFamily="34" charset="0"/>
              </a:rPr>
              <a:t>.</a:t>
            </a:r>
          </a:p>
          <a:p>
            <a:pPr marL="0" indent="-228600" fontAlgn="base">
              <a:lnSpc>
                <a:spcPct val="90000"/>
              </a:lnSpc>
              <a:spcBef>
                <a:spcPts val="720"/>
              </a:spcBef>
              <a:spcAft>
                <a:spcPct val="0"/>
              </a:spcAft>
              <a:buClr>
                <a:srgbClr val="3333CC"/>
              </a:buClr>
              <a:buSzPct val="60000"/>
              <a:buFont typeface="Arial" panose="020B0604020202020204" pitchFamily="34" charset="0"/>
              <a:buChar char="•"/>
              <a:tabLst>
                <a:tab pos="1093470" algn="l"/>
                <a:tab pos="2190750" algn="l"/>
                <a:tab pos="3288030" algn="l"/>
                <a:tab pos="4385310" algn="l"/>
                <a:tab pos="5482590" algn="l"/>
                <a:tab pos="6579870" algn="l"/>
                <a:tab pos="7677150" algn="l"/>
                <a:tab pos="8774430" algn="l"/>
                <a:tab pos="9871710" algn="l"/>
                <a:tab pos="10968990" algn="l"/>
                <a:tab pos="12066270" algn="l"/>
              </a:tabLst>
              <a:defRPr/>
            </a:pPr>
            <a:endParaRPr lang="en-US" altLang="it-IT" dirty="0">
              <a:latin typeface="Calibri" panose="020F0502020204030204" pitchFamily="34" charset="0"/>
              <a:ea typeface="Calibri" panose="020F0502020204030204" pitchFamily="34" charset="0"/>
              <a:cs typeface="Calibri" panose="020F0502020204030204" pitchFamily="34" charset="0"/>
            </a:endParaRPr>
          </a:p>
          <a:p>
            <a:pPr marL="409575" indent="-228600" fontAlgn="base">
              <a:lnSpc>
                <a:spcPct val="90000"/>
              </a:lnSpc>
              <a:spcBef>
                <a:spcPts val="720"/>
              </a:spcBef>
              <a:spcAft>
                <a:spcPct val="0"/>
              </a:spcAft>
              <a:buClr>
                <a:srgbClr val="3333CC"/>
              </a:buClr>
              <a:buSzPct val="60000"/>
              <a:buFont typeface="Arial" panose="020B0604020202020204" pitchFamily="34" charset="0"/>
              <a:buChar char="•"/>
              <a:tabLst>
                <a:tab pos="1093470" algn="l"/>
                <a:tab pos="2190750" algn="l"/>
                <a:tab pos="3288030" algn="l"/>
                <a:tab pos="4385310" algn="l"/>
                <a:tab pos="5482590" algn="l"/>
                <a:tab pos="6579870" algn="l"/>
                <a:tab pos="7677150" algn="l"/>
                <a:tab pos="8774430" algn="l"/>
                <a:tab pos="9871710" algn="l"/>
                <a:tab pos="10968990" algn="l"/>
                <a:tab pos="12066270" algn="l"/>
              </a:tabLst>
              <a:defRPr/>
            </a:pPr>
            <a:endParaRPr lang="en-US" altLang="it-IT" dirty="0">
              <a:latin typeface="Calibri" panose="020F0502020204030204" pitchFamily="34" charset="0"/>
              <a:ea typeface="Calibri" panose="020F0502020204030204" pitchFamily="34" charset="0"/>
              <a:cs typeface="Calibri" panose="020F0502020204030204" pitchFamily="34" charset="0"/>
            </a:endParaRPr>
          </a:p>
          <a:p>
            <a:pPr marL="0" indent="0" fontAlgn="base">
              <a:lnSpc>
                <a:spcPct val="90000"/>
              </a:lnSpc>
              <a:spcBef>
                <a:spcPts val="72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en-US" altLang="it-IT" b="1" dirty="0" err="1">
                <a:latin typeface="Calibri" panose="020F0502020204030204" pitchFamily="34" charset="0"/>
                <a:ea typeface="Calibri" panose="020F0502020204030204" pitchFamily="34" charset="0"/>
                <a:cs typeface="Calibri" panose="020F0502020204030204" pitchFamily="34" charset="0"/>
              </a:rPr>
              <a:t>Velocità</a:t>
            </a:r>
            <a:r>
              <a:rPr lang="en-US" altLang="it-IT" b="1" dirty="0">
                <a:latin typeface="Calibri" panose="020F0502020204030204" pitchFamily="34" charset="0"/>
                <a:ea typeface="Calibri" panose="020F0502020204030204" pitchFamily="34" charset="0"/>
                <a:cs typeface="Calibri" panose="020F0502020204030204" pitchFamily="34" charset="0"/>
              </a:rPr>
              <a:t> di </a:t>
            </a:r>
            <a:r>
              <a:rPr lang="en-US" altLang="it-IT" b="1" dirty="0" err="1">
                <a:latin typeface="Calibri" panose="020F0502020204030204" pitchFamily="34" charset="0"/>
                <a:ea typeface="Calibri" panose="020F0502020204030204" pitchFamily="34" charset="0"/>
                <a:cs typeface="Calibri" panose="020F0502020204030204" pitchFamily="34" charset="0"/>
              </a:rPr>
              <a:t>flusso</a:t>
            </a:r>
            <a:r>
              <a:rPr lang="en-US" altLang="it-IT" b="1" dirty="0">
                <a:latin typeface="Calibri" panose="020F0502020204030204" pitchFamily="34" charset="0"/>
                <a:ea typeface="Calibri" panose="020F0502020204030204" pitchFamily="34" charset="0"/>
                <a:cs typeface="Calibri" panose="020F0502020204030204" pitchFamily="34" charset="0"/>
              </a:rPr>
              <a:t>: </a:t>
            </a:r>
            <a:r>
              <a:rPr lang="en-US" altLang="it-IT" b="1" dirty="0" err="1">
                <a:latin typeface="Calibri" panose="020F0502020204030204" pitchFamily="34" charset="0"/>
                <a:ea typeface="Calibri" panose="020F0502020204030204" pitchFamily="34" charset="0"/>
                <a:cs typeface="Calibri" panose="020F0502020204030204" pitchFamily="34" charset="0"/>
              </a:rPr>
              <a:t>quantità</a:t>
            </a:r>
            <a:r>
              <a:rPr lang="en-US" altLang="it-IT" b="1" dirty="0">
                <a:latin typeface="Calibri" panose="020F0502020204030204" pitchFamily="34" charset="0"/>
                <a:ea typeface="Calibri" panose="020F0502020204030204" pitchFamily="34" charset="0"/>
                <a:cs typeface="Calibri" panose="020F0502020204030204" pitchFamily="34" charset="0"/>
              </a:rPr>
              <a:t> di </a:t>
            </a:r>
            <a:r>
              <a:rPr lang="en-US" altLang="it-IT" b="1" dirty="0" err="1">
                <a:latin typeface="Calibri" panose="020F0502020204030204" pitchFamily="34" charset="0"/>
                <a:ea typeface="Calibri" panose="020F0502020204030204" pitchFamily="34" charset="0"/>
                <a:cs typeface="Calibri" panose="020F0502020204030204" pitchFamily="34" charset="0"/>
              </a:rPr>
              <a:t>soluzione</a:t>
            </a:r>
            <a:r>
              <a:rPr lang="en-US" altLang="it-IT" b="1" dirty="0">
                <a:latin typeface="Calibri" panose="020F0502020204030204" pitchFamily="34" charset="0"/>
                <a:ea typeface="Calibri" panose="020F0502020204030204" pitchFamily="34" charset="0"/>
                <a:cs typeface="Calibri" panose="020F0502020204030204" pitchFamily="34" charset="0"/>
              </a:rPr>
              <a:t> </a:t>
            </a:r>
            <a:r>
              <a:rPr lang="en-US" altLang="it-IT" b="1" dirty="0" err="1">
                <a:latin typeface="Calibri" panose="020F0502020204030204" pitchFamily="34" charset="0"/>
                <a:ea typeface="Calibri" panose="020F0502020204030204" pitchFamily="34" charset="0"/>
                <a:cs typeface="Calibri" panose="020F0502020204030204" pitchFamily="34" charset="0"/>
              </a:rPr>
              <a:t>che</a:t>
            </a:r>
            <a:r>
              <a:rPr lang="en-US" altLang="it-IT" b="1" dirty="0">
                <a:latin typeface="Calibri" panose="020F0502020204030204" pitchFamily="34" charset="0"/>
                <a:ea typeface="Calibri" panose="020F0502020204030204" pitchFamily="34" charset="0"/>
                <a:cs typeface="Calibri" panose="020F0502020204030204" pitchFamily="34" charset="0"/>
              </a:rPr>
              <a:t> </a:t>
            </a:r>
            <a:r>
              <a:rPr lang="en-US" altLang="it-IT" b="1" dirty="0" err="1">
                <a:latin typeface="Calibri" panose="020F0502020204030204" pitchFamily="34" charset="0"/>
                <a:ea typeface="Calibri" panose="020F0502020204030204" pitchFamily="34" charset="0"/>
                <a:cs typeface="Calibri" panose="020F0502020204030204" pitchFamily="34" charset="0"/>
              </a:rPr>
              <a:t>viene</a:t>
            </a:r>
            <a:r>
              <a:rPr lang="en-US" altLang="it-IT" b="1" dirty="0">
                <a:latin typeface="Calibri" panose="020F0502020204030204" pitchFamily="34" charset="0"/>
                <a:ea typeface="Calibri" panose="020F0502020204030204" pitchFamily="34" charset="0"/>
                <a:cs typeface="Calibri" panose="020F0502020204030204" pitchFamily="34" charset="0"/>
              </a:rPr>
              <a:t> </a:t>
            </a:r>
            <a:r>
              <a:rPr lang="en-US" altLang="it-IT" b="1" dirty="0" err="1">
                <a:latin typeface="Calibri" panose="020F0502020204030204" pitchFamily="34" charset="0"/>
                <a:ea typeface="Calibri" panose="020F0502020204030204" pitchFamily="34" charset="0"/>
                <a:cs typeface="Calibri" panose="020F0502020204030204" pitchFamily="34" charset="0"/>
              </a:rPr>
              <a:t>infusa</a:t>
            </a:r>
            <a:r>
              <a:rPr lang="en-US" altLang="it-IT" b="1" dirty="0">
                <a:latin typeface="Calibri" panose="020F0502020204030204" pitchFamily="34" charset="0"/>
                <a:ea typeface="Calibri" panose="020F0502020204030204" pitchFamily="34" charset="0"/>
                <a:cs typeface="Calibri" panose="020F0502020204030204" pitchFamily="34" charset="0"/>
              </a:rPr>
              <a:t> in un </a:t>
            </a:r>
            <a:r>
              <a:rPr lang="en-US" altLang="it-IT" b="1" dirty="0" err="1">
                <a:latin typeface="Calibri" panose="020F0502020204030204" pitchFamily="34" charset="0"/>
                <a:ea typeface="Calibri" panose="020F0502020204030204" pitchFamily="34" charset="0"/>
                <a:cs typeface="Calibri" panose="020F0502020204030204" pitchFamily="34" charset="0"/>
              </a:rPr>
              <a:t>determinato</a:t>
            </a:r>
            <a:r>
              <a:rPr lang="en-US" altLang="it-IT" b="1" dirty="0">
                <a:latin typeface="Calibri" panose="020F0502020204030204" pitchFamily="34" charset="0"/>
                <a:ea typeface="Calibri" panose="020F0502020204030204" pitchFamily="34" charset="0"/>
                <a:cs typeface="Calibri" panose="020F0502020204030204" pitchFamily="34" charset="0"/>
              </a:rPr>
              <a:t> </a:t>
            </a:r>
            <a:r>
              <a:rPr lang="en-US" altLang="it-IT" b="1" dirty="0" err="1">
                <a:latin typeface="Calibri" panose="020F0502020204030204" pitchFamily="34" charset="0"/>
                <a:ea typeface="Calibri" panose="020F0502020204030204" pitchFamily="34" charset="0"/>
                <a:cs typeface="Calibri" panose="020F0502020204030204" pitchFamily="34" charset="0"/>
              </a:rPr>
              <a:t>periodo</a:t>
            </a:r>
            <a:r>
              <a:rPr lang="en-US" altLang="it-IT" b="1" dirty="0">
                <a:latin typeface="Calibri" panose="020F0502020204030204" pitchFamily="34" charset="0"/>
                <a:ea typeface="Calibri" panose="020F0502020204030204" pitchFamily="34" charset="0"/>
                <a:cs typeface="Calibri" panose="020F0502020204030204" pitchFamily="34" charset="0"/>
              </a:rPr>
              <a:t> di tempo. </a:t>
            </a:r>
          </a:p>
          <a:p>
            <a:pPr marL="0" indent="-228600" fontAlgn="base">
              <a:lnSpc>
                <a:spcPct val="90000"/>
              </a:lnSpc>
              <a:spcBef>
                <a:spcPts val="720"/>
              </a:spcBef>
              <a:spcAft>
                <a:spcPct val="0"/>
              </a:spcAft>
              <a:buClr>
                <a:srgbClr val="3333CC"/>
              </a:buClr>
              <a:buSzPct val="60000"/>
              <a:buFont typeface="Arial" panose="020B0604020202020204" pitchFamily="34" charset="0"/>
              <a:buChar char="•"/>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en-US" altLang="it-IT" dirty="0" err="1">
                <a:latin typeface="Calibri" panose="020F0502020204030204" pitchFamily="34" charset="0"/>
                <a:ea typeface="Calibri" panose="020F0502020204030204" pitchFamily="34" charset="0"/>
                <a:cs typeface="Calibri" panose="020F0502020204030204" pitchFamily="34" charset="0"/>
              </a:rPr>
              <a:t>Può</a:t>
            </a:r>
            <a:r>
              <a:rPr lang="en-US" altLang="it-IT" dirty="0">
                <a:latin typeface="Calibri" panose="020F0502020204030204" pitchFamily="34" charset="0"/>
                <a:ea typeface="Calibri" panose="020F0502020204030204" pitchFamily="34" charset="0"/>
                <a:cs typeface="Calibri" panose="020F0502020204030204" pitchFamily="34" charset="0"/>
              </a:rPr>
              <a:t> </a:t>
            </a:r>
            <a:r>
              <a:rPr lang="en-US" altLang="it-IT" dirty="0" err="1">
                <a:latin typeface="Calibri" panose="020F0502020204030204" pitchFamily="34" charset="0"/>
                <a:ea typeface="Calibri" panose="020F0502020204030204" pitchFamily="34" charset="0"/>
                <a:cs typeface="Calibri" panose="020F0502020204030204" pitchFamily="34" charset="0"/>
              </a:rPr>
              <a:t>essere</a:t>
            </a:r>
            <a:r>
              <a:rPr lang="en-US" altLang="it-IT" dirty="0">
                <a:latin typeface="Calibri" panose="020F0502020204030204" pitchFamily="34" charset="0"/>
                <a:ea typeface="Calibri" panose="020F0502020204030204" pitchFamily="34" charset="0"/>
                <a:cs typeface="Calibri" panose="020F0502020204030204" pitchFamily="34" charset="0"/>
              </a:rPr>
              <a:t> </a:t>
            </a:r>
            <a:r>
              <a:rPr lang="en-US" altLang="it-IT" dirty="0" err="1">
                <a:latin typeface="Calibri" panose="020F0502020204030204" pitchFamily="34" charset="0"/>
                <a:ea typeface="Calibri" panose="020F0502020204030204" pitchFamily="34" charset="0"/>
                <a:cs typeface="Calibri" panose="020F0502020204030204" pitchFamily="34" charset="0"/>
              </a:rPr>
              <a:t>calcolata</a:t>
            </a:r>
            <a:r>
              <a:rPr lang="en-US" altLang="it-IT" dirty="0">
                <a:latin typeface="Calibri" panose="020F0502020204030204" pitchFamily="34" charset="0"/>
                <a:ea typeface="Calibri" panose="020F0502020204030204" pitchFamily="34" charset="0"/>
                <a:cs typeface="Calibri" panose="020F0502020204030204" pitchFamily="34" charset="0"/>
              </a:rPr>
              <a:t>,</a:t>
            </a:r>
            <a:r>
              <a:rPr lang="en-US" altLang="it-IT" b="1" dirty="0">
                <a:latin typeface="Calibri" panose="020F0502020204030204" pitchFamily="34" charset="0"/>
                <a:ea typeface="Calibri" panose="020F0502020204030204" pitchFamily="34" charset="0"/>
                <a:cs typeface="Calibri" panose="020F0502020204030204" pitchFamily="34" charset="0"/>
              </a:rPr>
              <a:t> </a:t>
            </a:r>
            <a:r>
              <a:rPr lang="en-US" altLang="it-IT" dirty="0">
                <a:latin typeface="Calibri" panose="020F0502020204030204" pitchFamily="34" charset="0"/>
                <a:ea typeface="Calibri" panose="020F0502020204030204" pitchFamily="34" charset="0"/>
                <a:cs typeface="Calibri" panose="020F0502020204030204" pitchFamily="34" charset="0"/>
              </a:rPr>
              <a:t>a </a:t>
            </a:r>
            <a:r>
              <a:rPr lang="en-US" altLang="it-IT" dirty="0" err="1">
                <a:latin typeface="Calibri" panose="020F0502020204030204" pitchFamily="34" charset="0"/>
                <a:ea typeface="Calibri" panose="020F0502020204030204" pitchFamily="34" charset="0"/>
                <a:cs typeface="Calibri" panose="020F0502020204030204" pitchFamily="34" charset="0"/>
              </a:rPr>
              <a:t>seconda</a:t>
            </a:r>
            <a:r>
              <a:rPr lang="en-US" altLang="it-IT" dirty="0">
                <a:latin typeface="Calibri" panose="020F0502020204030204" pitchFamily="34" charset="0"/>
                <a:ea typeface="Calibri" panose="020F0502020204030204" pitchFamily="34" charset="0"/>
                <a:cs typeface="Calibri" panose="020F0502020204030204" pitchFamily="34" charset="0"/>
              </a:rPr>
              <a:t> del </a:t>
            </a:r>
            <a:r>
              <a:rPr lang="en-US" altLang="it-IT" dirty="0" err="1">
                <a:latin typeface="Calibri" panose="020F0502020204030204" pitchFamily="34" charset="0"/>
                <a:ea typeface="Calibri" panose="020F0502020204030204" pitchFamily="34" charset="0"/>
                <a:cs typeface="Calibri" panose="020F0502020204030204" pitchFamily="34" charset="0"/>
              </a:rPr>
              <a:t>dispositivo</a:t>
            </a:r>
            <a:r>
              <a:rPr lang="en-US" altLang="it-IT" dirty="0">
                <a:latin typeface="Calibri" panose="020F0502020204030204" pitchFamily="34" charset="0"/>
                <a:ea typeface="Calibri" panose="020F0502020204030204" pitchFamily="34" charset="0"/>
                <a:cs typeface="Calibri" panose="020F0502020204030204" pitchFamily="34" charset="0"/>
              </a:rPr>
              <a:t> per </a:t>
            </a:r>
            <a:r>
              <a:rPr lang="en-US" altLang="it-IT" dirty="0" err="1">
                <a:latin typeface="Calibri" panose="020F0502020204030204" pitchFamily="34" charset="0"/>
                <a:ea typeface="Calibri" panose="020F0502020204030204" pitchFamily="34" charset="0"/>
                <a:cs typeface="Calibri" panose="020F0502020204030204" pitchFamily="34" charset="0"/>
              </a:rPr>
              <a:t>infusione</a:t>
            </a:r>
            <a:r>
              <a:rPr lang="en-US" altLang="it-IT" dirty="0">
                <a:latin typeface="Calibri" panose="020F0502020204030204" pitchFamily="34" charset="0"/>
                <a:ea typeface="Calibri" panose="020F0502020204030204" pitchFamily="34" charset="0"/>
                <a:cs typeface="Calibri" panose="020F0502020204030204" pitchFamily="34" charset="0"/>
              </a:rPr>
              <a:t> in </a:t>
            </a:r>
            <a:r>
              <a:rPr lang="en-US" altLang="it-IT" dirty="0" err="1">
                <a:latin typeface="Calibri" panose="020F0502020204030204" pitchFamily="34" charset="0"/>
                <a:ea typeface="Calibri" panose="020F0502020204030204" pitchFamily="34" charset="0"/>
                <a:cs typeface="Calibri" panose="020F0502020204030204" pitchFamily="34" charset="0"/>
              </a:rPr>
              <a:t>uso</a:t>
            </a:r>
            <a:r>
              <a:rPr lang="en-US" altLang="it-IT" dirty="0">
                <a:latin typeface="Calibri" panose="020F0502020204030204" pitchFamily="34" charset="0"/>
                <a:ea typeface="Calibri" panose="020F0502020204030204" pitchFamily="34" charset="0"/>
                <a:cs typeface="Calibri" panose="020F0502020204030204" pitchFamily="34" charset="0"/>
              </a:rPr>
              <a:t> e </a:t>
            </a:r>
            <a:r>
              <a:rPr lang="en-US" altLang="it-IT" dirty="0" err="1">
                <a:latin typeface="Calibri" panose="020F0502020204030204" pitchFamily="34" charset="0"/>
                <a:ea typeface="Calibri" panose="020F0502020204030204" pitchFamily="34" charset="0"/>
                <a:cs typeface="Calibri" panose="020F0502020204030204" pitchFamily="34" charset="0"/>
              </a:rPr>
              <a:t>delle</a:t>
            </a:r>
            <a:r>
              <a:rPr lang="en-US" altLang="it-IT" dirty="0">
                <a:latin typeface="Calibri" panose="020F0502020204030204" pitchFamily="34" charset="0"/>
                <a:ea typeface="Calibri" panose="020F0502020204030204" pitchFamily="34" charset="0"/>
                <a:cs typeface="Calibri" panose="020F0502020204030204" pitchFamily="34" charset="0"/>
              </a:rPr>
              <a:t> </a:t>
            </a:r>
            <a:r>
              <a:rPr lang="en-US" altLang="it-IT" dirty="0" err="1">
                <a:latin typeface="Calibri" panose="020F0502020204030204" pitchFamily="34" charset="0"/>
                <a:ea typeface="Calibri" panose="020F0502020204030204" pitchFamily="34" charset="0"/>
                <a:cs typeface="Calibri" panose="020F0502020204030204" pitchFamily="34" charset="0"/>
              </a:rPr>
              <a:t>caratteristiche</a:t>
            </a:r>
            <a:r>
              <a:rPr lang="en-US" altLang="it-IT" dirty="0">
                <a:latin typeface="Calibri" panose="020F0502020204030204" pitchFamily="34" charset="0"/>
                <a:ea typeface="Calibri" panose="020F0502020204030204" pitchFamily="34" charset="0"/>
                <a:cs typeface="Calibri" panose="020F0502020204030204" pitchFamily="34" charset="0"/>
              </a:rPr>
              <a:t> </a:t>
            </a:r>
            <a:r>
              <a:rPr lang="en-US" altLang="it-IT" dirty="0" err="1">
                <a:latin typeface="Calibri" panose="020F0502020204030204" pitchFamily="34" charset="0"/>
                <a:ea typeface="Calibri" panose="020F0502020204030204" pitchFamily="34" charset="0"/>
                <a:cs typeface="Calibri" panose="020F0502020204030204" pitchFamily="34" charset="0"/>
              </a:rPr>
              <a:t>della</a:t>
            </a:r>
            <a:r>
              <a:rPr lang="en-US" altLang="it-IT" dirty="0">
                <a:latin typeface="Calibri" panose="020F0502020204030204" pitchFamily="34" charset="0"/>
                <a:ea typeface="Calibri" panose="020F0502020204030204" pitchFamily="34" charset="0"/>
                <a:cs typeface="Calibri" panose="020F0502020204030204" pitchFamily="34" charset="0"/>
              </a:rPr>
              <a:t> </a:t>
            </a:r>
            <a:r>
              <a:rPr lang="en-US" altLang="it-IT" dirty="0" err="1">
                <a:latin typeface="Calibri" panose="020F0502020204030204" pitchFamily="34" charset="0"/>
                <a:ea typeface="Calibri" panose="020F0502020204030204" pitchFamily="34" charset="0"/>
                <a:cs typeface="Calibri" panose="020F0502020204030204" pitchFamily="34" charset="0"/>
              </a:rPr>
              <a:t>soluzione</a:t>
            </a:r>
            <a:r>
              <a:rPr lang="en-US" altLang="it-IT" dirty="0">
                <a:latin typeface="Calibri" panose="020F0502020204030204" pitchFamily="34" charset="0"/>
                <a:ea typeface="Calibri" panose="020F0502020204030204" pitchFamily="34" charset="0"/>
                <a:cs typeface="Calibri" panose="020F0502020204030204" pitchFamily="34" charset="0"/>
              </a:rPr>
              <a:t> in:</a:t>
            </a:r>
          </a:p>
          <a:p>
            <a:pPr marL="409575" indent="-228600" fontAlgn="base">
              <a:lnSpc>
                <a:spcPct val="90000"/>
              </a:lnSpc>
              <a:spcBef>
                <a:spcPts val="720"/>
              </a:spcBef>
              <a:spcAft>
                <a:spcPct val="0"/>
              </a:spcAft>
              <a:buClr>
                <a:srgbClr val="3333CC"/>
              </a:buClr>
              <a:buSzPct val="60000"/>
              <a:buFont typeface="Arial" panose="020B0604020202020204" pitchFamily="34" charset="0"/>
              <a:buChar char="•"/>
              <a:tabLst>
                <a:tab pos="1093470" algn="l"/>
                <a:tab pos="2190750" algn="l"/>
                <a:tab pos="3288030" algn="l"/>
                <a:tab pos="4385310" algn="l"/>
                <a:tab pos="5482590" algn="l"/>
                <a:tab pos="6579870" algn="l"/>
                <a:tab pos="7677150" algn="l"/>
                <a:tab pos="8774430" algn="l"/>
                <a:tab pos="9871710" algn="l"/>
                <a:tab pos="10968990" algn="l"/>
                <a:tab pos="12066270" algn="l"/>
              </a:tabLst>
              <a:defRPr/>
            </a:pPr>
            <a:endParaRPr lang="en-US" altLang="it-IT" dirty="0">
              <a:latin typeface="Calibri" panose="020F0502020204030204" pitchFamily="34" charset="0"/>
              <a:ea typeface="Calibri" panose="020F0502020204030204" pitchFamily="34" charset="0"/>
              <a:cs typeface="Calibri" panose="020F0502020204030204" pitchFamily="34" charset="0"/>
            </a:endParaRPr>
          </a:p>
          <a:p>
            <a:pPr marL="409575" indent="-228600">
              <a:lnSpc>
                <a:spcPct val="90000"/>
              </a:lnSpc>
              <a:spcBef>
                <a:spcPts val="720"/>
              </a:spcBef>
              <a:spcAft>
                <a:spcPct val="0"/>
              </a:spcAft>
              <a:buClr>
                <a:srgbClr val="3333CC"/>
              </a:buClr>
              <a:buSzPct val="60000"/>
              <a:buFont typeface="Arial" panose="020B0604020202020204" pitchFamily="34" charset="0"/>
              <a:buChar char="•"/>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en-US" altLang="it-IT" dirty="0" err="1">
                <a:latin typeface="Calibri" panose="020F0502020204030204" pitchFamily="34" charset="0"/>
                <a:ea typeface="Calibri" panose="020F0502020204030204" pitchFamily="34" charset="0"/>
                <a:cs typeface="Calibri" panose="020F0502020204030204" pitchFamily="34" charset="0"/>
              </a:rPr>
              <a:t>gocce</a:t>
            </a:r>
            <a:r>
              <a:rPr lang="en-US" altLang="it-IT" dirty="0">
                <a:latin typeface="Calibri" panose="020F0502020204030204" pitchFamily="34" charset="0"/>
                <a:ea typeface="Calibri" panose="020F0502020204030204" pitchFamily="34" charset="0"/>
                <a:cs typeface="Calibri" panose="020F0502020204030204" pitchFamily="34" charset="0"/>
              </a:rPr>
              <a:t> al </a:t>
            </a:r>
            <a:r>
              <a:rPr lang="en-US" altLang="it-IT" dirty="0" err="1">
                <a:latin typeface="Calibri" panose="020F0502020204030204" pitchFamily="34" charset="0"/>
                <a:ea typeface="Calibri" panose="020F0502020204030204" pitchFamily="34" charset="0"/>
                <a:cs typeface="Calibri" panose="020F0502020204030204" pitchFamily="34" charset="0"/>
              </a:rPr>
              <a:t>minuto</a:t>
            </a:r>
            <a:r>
              <a:rPr lang="en-US" altLang="it-IT" dirty="0">
                <a:latin typeface="Calibri" panose="020F0502020204030204" pitchFamily="34" charset="0"/>
                <a:ea typeface="Calibri" panose="020F0502020204030204" pitchFamily="34" charset="0"/>
                <a:cs typeface="Calibri" panose="020F0502020204030204" pitchFamily="34" charset="0"/>
              </a:rPr>
              <a:t> (</a:t>
            </a:r>
            <a:r>
              <a:rPr lang="en-US" altLang="it-IT" dirty="0" err="1">
                <a:latin typeface="Calibri" panose="020F0502020204030204" pitchFamily="34" charset="0"/>
                <a:ea typeface="Calibri" panose="020F0502020204030204" pitchFamily="34" charset="0"/>
                <a:cs typeface="Calibri" panose="020F0502020204030204" pitchFamily="34" charset="0"/>
              </a:rPr>
              <a:t>gtt</a:t>
            </a:r>
            <a:r>
              <a:rPr lang="en-US" altLang="it-IT" dirty="0">
                <a:latin typeface="Calibri" panose="020F0502020204030204" pitchFamily="34" charset="0"/>
                <a:ea typeface="Calibri" panose="020F0502020204030204" pitchFamily="34" charset="0"/>
                <a:cs typeface="Calibri" panose="020F0502020204030204" pitchFamily="34" charset="0"/>
              </a:rPr>
              <a:t>/min)</a:t>
            </a:r>
          </a:p>
          <a:p>
            <a:pPr marL="409575" indent="-228600">
              <a:lnSpc>
                <a:spcPct val="90000"/>
              </a:lnSpc>
              <a:spcBef>
                <a:spcPts val="720"/>
              </a:spcBef>
              <a:spcAft>
                <a:spcPct val="0"/>
              </a:spcAft>
              <a:buClr>
                <a:srgbClr val="3333CC"/>
              </a:buClr>
              <a:buSzPct val="60000"/>
              <a:buFont typeface="Arial" panose="020B0604020202020204" pitchFamily="34" charset="0"/>
              <a:buChar char="•"/>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en-US" altLang="it-IT" dirty="0" err="1">
                <a:latin typeface="Calibri" panose="020F0502020204030204" pitchFamily="34" charset="0"/>
                <a:ea typeface="Calibri" panose="020F0502020204030204" pitchFamily="34" charset="0"/>
                <a:cs typeface="Calibri" panose="020F0502020204030204" pitchFamily="34" charset="0"/>
              </a:rPr>
              <a:t>millilitri</a:t>
            </a:r>
            <a:r>
              <a:rPr lang="en-US" altLang="it-IT" dirty="0">
                <a:latin typeface="Calibri" panose="020F0502020204030204" pitchFamily="34" charset="0"/>
                <a:ea typeface="Calibri" panose="020F0502020204030204" pitchFamily="34" charset="0"/>
                <a:cs typeface="Calibri" panose="020F0502020204030204" pitchFamily="34" charset="0"/>
              </a:rPr>
              <a:t> </a:t>
            </a:r>
            <a:r>
              <a:rPr lang="en-US" altLang="it-IT" dirty="0" err="1">
                <a:latin typeface="Calibri" panose="020F0502020204030204" pitchFamily="34" charset="0"/>
                <a:ea typeface="Calibri" panose="020F0502020204030204" pitchFamily="34" charset="0"/>
                <a:cs typeface="Calibri" panose="020F0502020204030204" pitchFamily="34" charset="0"/>
              </a:rPr>
              <a:t>all’ora</a:t>
            </a:r>
            <a:r>
              <a:rPr lang="en-US" altLang="it-IT" dirty="0">
                <a:latin typeface="Calibri" panose="020F0502020204030204" pitchFamily="34" charset="0"/>
                <a:ea typeface="Calibri" panose="020F0502020204030204" pitchFamily="34" charset="0"/>
                <a:cs typeface="Calibri" panose="020F0502020204030204" pitchFamily="34" charset="0"/>
              </a:rPr>
              <a:t> (ml/h) </a:t>
            </a:r>
          </a:p>
          <a:p>
            <a:pPr marL="409575" indent="-228600">
              <a:lnSpc>
                <a:spcPct val="90000"/>
              </a:lnSpc>
              <a:spcBef>
                <a:spcPts val="720"/>
              </a:spcBef>
              <a:spcAft>
                <a:spcPct val="0"/>
              </a:spcAft>
              <a:buClr>
                <a:srgbClr val="3333CC"/>
              </a:buClr>
              <a:buSzPct val="60000"/>
              <a:buFont typeface="Arial" panose="020B0604020202020204" pitchFamily="34" charset="0"/>
              <a:buChar char="•"/>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en-US" altLang="it-IT" dirty="0" err="1">
                <a:latin typeface="Calibri" panose="020F0502020204030204" pitchFamily="34" charset="0"/>
                <a:ea typeface="Calibri" panose="020F0502020204030204" pitchFamily="34" charset="0"/>
                <a:cs typeface="Calibri" panose="020F0502020204030204" pitchFamily="34" charset="0"/>
              </a:rPr>
              <a:t>Millilitri</a:t>
            </a:r>
            <a:r>
              <a:rPr lang="en-US" altLang="it-IT" dirty="0">
                <a:latin typeface="Calibri" panose="020F0502020204030204" pitchFamily="34" charset="0"/>
                <a:ea typeface="Calibri" panose="020F0502020204030204" pitchFamily="34" charset="0"/>
                <a:cs typeface="Calibri" panose="020F0502020204030204" pitchFamily="34" charset="0"/>
              </a:rPr>
              <a:t> al </a:t>
            </a:r>
            <a:r>
              <a:rPr lang="en-US" altLang="it-IT" dirty="0" err="1">
                <a:latin typeface="Calibri" panose="020F0502020204030204" pitchFamily="34" charset="0"/>
                <a:ea typeface="Calibri" panose="020F0502020204030204" pitchFamily="34" charset="0"/>
                <a:cs typeface="Calibri" panose="020F0502020204030204" pitchFamily="34" charset="0"/>
              </a:rPr>
              <a:t>minuto</a:t>
            </a:r>
            <a:r>
              <a:rPr lang="en-US" altLang="it-IT" dirty="0">
                <a:latin typeface="Calibri" panose="020F0502020204030204" pitchFamily="34" charset="0"/>
                <a:ea typeface="Calibri" panose="020F0502020204030204" pitchFamily="34" charset="0"/>
                <a:cs typeface="Calibri" panose="020F0502020204030204" pitchFamily="34" charset="0"/>
              </a:rPr>
              <a:t> (ml/min)</a:t>
            </a:r>
          </a:p>
          <a:p>
            <a:pPr marL="409575" indent="-228600" fontAlgn="base">
              <a:lnSpc>
                <a:spcPct val="90000"/>
              </a:lnSpc>
              <a:spcBef>
                <a:spcPts val="720"/>
              </a:spcBef>
              <a:spcAft>
                <a:spcPct val="0"/>
              </a:spcAft>
              <a:buClr>
                <a:srgbClr val="3333CC"/>
              </a:buClr>
              <a:buSzPct val="60000"/>
              <a:buFont typeface="Arial" panose="020B0604020202020204" pitchFamily="34" charset="0"/>
              <a:buChar char="•"/>
              <a:tabLst>
                <a:tab pos="1093470" algn="l"/>
                <a:tab pos="2190750" algn="l"/>
                <a:tab pos="3288030" algn="l"/>
                <a:tab pos="4385310" algn="l"/>
                <a:tab pos="5482590" algn="l"/>
                <a:tab pos="6579870" algn="l"/>
                <a:tab pos="7677150" algn="l"/>
                <a:tab pos="8774430" algn="l"/>
                <a:tab pos="9871710" algn="l"/>
                <a:tab pos="10968990" algn="l"/>
                <a:tab pos="12066270" algn="l"/>
              </a:tabLst>
              <a:defRPr/>
            </a:pPr>
            <a:endParaRPr lang="en-US" altLang="it-IT" b="1" dirty="0">
              <a:solidFill>
                <a:schemeClr val="tx1"/>
              </a:solidFill>
              <a:latin typeface="+mn-lt"/>
              <a:ea typeface="Tahoma"/>
              <a:cs typeface="Tahoma"/>
            </a:endParaRPr>
          </a:p>
        </p:txBody>
      </p:sp>
      <p:pic>
        <p:nvPicPr>
          <p:cNvPr id="2" name="Immagine 1" descr="Immagine che contiene luce, schermata, Policromia, arte&#10;&#10;Descrizione generata automaticamente">
            <a:extLst>
              <a:ext uri="{FF2B5EF4-FFF2-40B4-BE49-F238E27FC236}">
                <a16:creationId xmlns:a16="http://schemas.microsoft.com/office/drawing/2014/main" id="{5CB38471-A3D1-8847-6FEE-944B2A954E75}"/>
              </a:ext>
            </a:extLst>
          </p:cNvPr>
          <p:cNvPicPr>
            <a:picLocks noChangeAspect="1"/>
          </p:cNvPicPr>
          <p:nvPr/>
        </p:nvPicPr>
        <p:blipFill>
          <a:blip r:embed="rId3"/>
          <a:stretch>
            <a:fillRect/>
          </a:stretch>
        </p:blipFill>
        <p:spPr>
          <a:xfrm>
            <a:off x="8807450" y="5121275"/>
            <a:ext cx="4851400" cy="2635250"/>
          </a:xfrm>
          <a:prstGeom prst="rect">
            <a:avLst/>
          </a:prstGeom>
          <a:ln>
            <a:noFill/>
          </a:ln>
          <a:effectLst>
            <a:softEdge rad="112500"/>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1">
            <a:extLst>
              <a:ext uri="{FF2B5EF4-FFF2-40B4-BE49-F238E27FC236}">
                <a16:creationId xmlns:a16="http://schemas.microsoft.com/office/drawing/2014/main" id="{00592226-22C5-428C-B134-6888E0965898}"/>
              </a:ext>
            </a:extLst>
          </p:cNvPr>
          <p:cNvSpPr txBox="1">
            <a:spLocks noChangeArrowheads="1"/>
          </p:cNvSpPr>
          <p:nvPr/>
        </p:nvSpPr>
        <p:spPr bwMode="auto">
          <a:xfrm>
            <a:off x="1074421" y="257176"/>
            <a:ext cx="11487150" cy="152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40" tIns="45720" rIns="91440" bIns="4572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9pPr>
          </a:lstStyle>
          <a:p>
            <a:pPr algn="ctr" defTabSz="539116" eaLnBrk="0" fontAlgn="base" hangingPunct="0">
              <a:spcBef>
                <a:spcPct val="0"/>
              </a:spcBef>
              <a:spcAft>
                <a:spcPct val="0"/>
              </a:spcAft>
              <a:buSzPct val="100000"/>
              <a:tabLst>
                <a:tab pos="0" algn="l"/>
                <a:tab pos="1097280" algn="l"/>
                <a:tab pos="2194560" algn="l"/>
                <a:tab pos="3291840" algn="l"/>
                <a:tab pos="4389120" algn="l"/>
                <a:tab pos="5486400" algn="l"/>
                <a:tab pos="6583680" algn="l"/>
                <a:tab pos="7680960" algn="l"/>
                <a:tab pos="8778240" algn="l"/>
                <a:tab pos="9875520" algn="l"/>
                <a:tab pos="10972800" algn="l"/>
                <a:tab pos="12070080" algn="l"/>
              </a:tabLst>
            </a:pPr>
            <a:r>
              <a:rPr lang="it-IT" altLang="it-IT" sz="4800" dirty="0">
                <a:solidFill>
                  <a:srgbClr val="FF3300"/>
                </a:solidFill>
                <a:latin typeface="Tahoma"/>
                <a:ea typeface="Arial Unicode MS"/>
                <a:cs typeface="Tahoma"/>
              </a:rPr>
              <a:t>Fattori che influenzano la velocità d’infusione</a:t>
            </a:r>
          </a:p>
        </p:txBody>
      </p:sp>
      <p:sp>
        <p:nvSpPr>
          <p:cNvPr id="33794" name="Text Box 2">
            <a:extLst>
              <a:ext uri="{FF2B5EF4-FFF2-40B4-BE49-F238E27FC236}">
                <a16:creationId xmlns:a16="http://schemas.microsoft.com/office/drawing/2014/main" id="{CB3F4CDF-E89E-4536-B31A-551EFB8B4A9B}"/>
              </a:ext>
            </a:extLst>
          </p:cNvPr>
          <p:cNvSpPr txBox="1">
            <a:spLocks noChangeArrowheads="1"/>
          </p:cNvSpPr>
          <p:nvPr/>
        </p:nvSpPr>
        <p:spPr bwMode="auto">
          <a:xfrm>
            <a:off x="1076326" y="2421256"/>
            <a:ext cx="11336654" cy="38067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08000" tIns="56160" rIns="108000" bIns="56160">
            <a:spAutoFit/>
          </a:bodyPr>
          <a:lstStyle>
            <a:lvl1pPr marL="457200" indent="-4572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ahoma" panose="020B0604030504040204" pitchFamily="34" charset="0"/>
                <a:cs typeface="Arial Unicode MS" charset="0"/>
              </a:defRPr>
            </a:lvl1pPr>
            <a:lvl2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ahoma" panose="020B0604030504040204" pitchFamily="34" charset="0"/>
                <a:cs typeface="Arial Unicode MS" charset="0"/>
              </a:defRPr>
            </a:lvl2pPr>
            <a:lvl3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ahoma" panose="020B0604030504040204" pitchFamily="34" charset="0"/>
                <a:cs typeface="Arial Unicode MS" charset="0"/>
              </a:defRPr>
            </a:lvl3pPr>
            <a:lvl4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ahoma" panose="020B0604030504040204" pitchFamily="34" charset="0"/>
                <a:cs typeface="Arial Unicode MS" charset="0"/>
              </a:defRPr>
            </a:lvl4pPr>
            <a:lvl5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ahoma" panose="020B0604030504040204" pitchFamily="34" charset="0"/>
                <a:cs typeface="Arial Unicode MS"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ahoma" panose="020B0604030504040204" pitchFamily="34" charset="0"/>
                <a:cs typeface="Arial Unicode MS"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ahoma" panose="020B0604030504040204" pitchFamily="34" charset="0"/>
                <a:cs typeface="Arial Unicode MS"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ahoma" panose="020B0604030504040204" pitchFamily="34" charset="0"/>
                <a:cs typeface="Arial Unicode MS"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rgbClr val="000000"/>
                </a:solidFill>
                <a:latin typeface="Tahoma" panose="020B0604030504040204" pitchFamily="34" charset="0"/>
                <a:cs typeface="Arial Unicode MS" charset="0"/>
              </a:defRPr>
            </a:lvl9pPr>
          </a:lstStyle>
          <a:p>
            <a:pPr marL="548640" indent="-548640" defTabSz="539116" eaLnBrk="0" fontAlgn="base" hangingPunct="0">
              <a:spcBef>
                <a:spcPct val="0"/>
              </a:spcBef>
              <a:spcAft>
                <a:spcPct val="0"/>
              </a:spcAft>
              <a:buClr>
                <a:srgbClr val="0070C0"/>
              </a:buClr>
              <a:buSzPct val="100000"/>
              <a:buFont typeface="Wingdings" panose="05000000000000000000" pitchFamily="2" charset="2"/>
              <a:buChar char="ü"/>
              <a:tabLst>
                <a:tab pos="548640" algn="l"/>
                <a:tab pos="1645920" algn="l"/>
                <a:tab pos="2743200" algn="l"/>
                <a:tab pos="3840480" algn="l"/>
                <a:tab pos="4937760" algn="l"/>
                <a:tab pos="6035040" algn="l"/>
                <a:tab pos="7132320" algn="l"/>
                <a:tab pos="8229600" algn="l"/>
                <a:tab pos="9326880" algn="l"/>
                <a:tab pos="10424160" algn="l"/>
                <a:tab pos="11521440" algn="l"/>
                <a:tab pos="12618720" algn="l"/>
              </a:tabLst>
              <a:defRPr/>
            </a:pPr>
            <a:r>
              <a:rPr lang="it-IT" altLang="it-IT" sz="2400" b="1" dirty="0">
                <a:latin typeface="Calibri" panose="020F0502020204030204" pitchFamily="34" charset="0"/>
                <a:ea typeface="Calibri" panose="020F0502020204030204" pitchFamily="34" charset="0"/>
                <a:cs typeface="Calibri" panose="020F0502020204030204" pitchFamily="34" charset="0"/>
              </a:rPr>
              <a:t>altezza </a:t>
            </a:r>
            <a:r>
              <a:rPr lang="it-IT" altLang="it-IT" sz="2400" dirty="0">
                <a:latin typeface="Calibri" panose="020F0502020204030204" pitchFamily="34" charset="0"/>
                <a:ea typeface="Calibri" panose="020F0502020204030204" pitchFamily="34" charset="0"/>
                <a:cs typeface="Calibri" panose="020F0502020204030204" pitchFamily="34" charset="0"/>
              </a:rPr>
              <a:t>del flacone/sacca della soluzione</a:t>
            </a:r>
            <a:r>
              <a:rPr lang="it-IT" altLang="it-IT" sz="2400" b="1" dirty="0">
                <a:latin typeface="Calibri" panose="020F0502020204030204" pitchFamily="34" charset="0"/>
                <a:ea typeface="Calibri" panose="020F0502020204030204" pitchFamily="34" charset="0"/>
                <a:cs typeface="Calibri" panose="020F0502020204030204" pitchFamily="34" charset="0"/>
              </a:rPr>
              <a:t> </a:t>
            </a:r>
            <a:r>
              <a:rPr lang="it-IT" altLang="it-IT" sz="2400" dirty="0">
                <a:latin typeface="Calibri" panose="020F0502020204030204" pitchFamily="34" charset="0"/>
                <a:ea typeface="Calibri" panose="020F0502020204030204" pitchFamily="34" charset="0"/>
                <a:cs typeface="Calibri" panose="020F0502020204030204" pitchFamily="34" charset="0"/>
              </a:rPr>
              <a:t>rispetto al sito di infusione: </a:t>
            </a:r>
          </a:p>
          <a:p>
            <a:pPr marL="0" indent="0" defTabSz="539116" eaLnBrk="0" fontAlgn="base" hangingPunct="0">
              <a:spcBef>
                <a:spcPct val="0"/>
              </a:spcBef>
              <a:spcAft>
                <a:spcPct val="0"/>
              </a:spcAft>
              <a:buClr>
                <a:srgbClr val="0070C0"/>
              </a:buClr>
              <a:buSzPct val="100000"/>
              <a:tabLst>
                <a:tab pos="548640" algn="l"/>
                <a:tab pos="1645920" algn="l"/>
                <a:tab pos="2743200" algn="l"/>
                <a:tab pos="3840480" algn="l"/>
                <a:tab pos="4937760" algn="l"/>
                <a:tab pos="6035040" algn="l"/>
                <a:tab pos="7132320" algn="l"/>
                <a:tab pos="8229600" algn="l"/>
                <a:tab pos="9326880" algn="l"/>
                <a:tab pos="10424160" algn="l"/>
                <a:tab pos="11521440" algn="l"/>
                <a:tab pos="12618720" algn="l"/>
              </a:tabLst>
              <a:defRPr/>
            </a:pPr>
            <a:r>
              <a:rPr lang="it-IT" altLang="it-IT" sz="2400" dirty="0">
                <a:latin typeface="Calibri" panose="020F0502020204030204" pitchFamily="34" charset="0"/>
                <a:ea typeface="Calibri" panose="020F0502020204030204" pitchFamily="34" charset="0"/>
                <a:cs typeface="Calibri" panose="020F0502020204030204" pitchFamily="34" charset="0"/>
              </a:rPr>
              <a:t>                   &gt; Altezza = &gt; velocità (x gravità)</a:t>
            </a:r>
          </a:p>
          <a:p>
            <a:pPr marL="0" indent="0" defTabSz="539116" eaLnBrk="0" fontAlgn="base" hangingPunct="0">
              <a:spcBef>
                <a:spcPct val="0"/>
              </a:spcBef>
              <a:spcAft>
                <a:spcPct val="0"/>
              </a:spcAft>
              <a:buSzPct val="100000"/>
              <a:tabLst>
                <a:tab pos="548640" algn="l"/>
                <a:tab pos="1645920" algn="l"/>
                <a:tab pos="2743200" algn="l"/>
                <a:tab pos="3840480" algn="l"/>
                <a:tab pos="4937760" algn="l"/>
                <a:tab pos="6035040" algn="l"/>
                <a:tab pos="7132320" algn="l"/>
                <a:tab pos="8229600" algn="l"/>
                <a:tab pos="9326880" algn="l"/>
                <a:tab pos="10424160" algn="l"/>
                <a:tab pos="11521440" algn="l"/>
                <a:tab pos="12618720" algn="l"/>
              </a:tabLst>
              <a:defRPr/>
            </a:pPr>
            <a:r>
              <a:rPr lang="it-IT" altLang="it-IT" sz="2400" dirty="0">
                <a:latin typeface="Calibri" panose="020F0502020204030204" pitchFamily="34" charset="0"/>
                <a:ea typeface="Calibri" panose="020F0502020204030204" pitchFamily="34" charset="0"/>
                <a:cs typeface="Calibri" panose="020F0502020204030204" pitchFamily="34" charset="0"/>
              </a:rPr>
              <a:t>                   &lt; Altezza  = &lt; velocità, con rischio di risalita di sangue nel deflussore </a:t>
            </a:r>
          </a:p>
          <a:p>
            <a:pPr marL="411480" indent="-411480" defTabSz="539116" eaLnBrk="0" fontAlgn="base" hangingPunct="0">
              <a:spcBef>
                <a:spcPct val="0"/>
              </a:spcBef>
              <a:spcAft>
                <a:spcPct val="0"/>
              </a:spcAft>
              <a:buClr>
                <a:srgbClr val="0070C0"/>
              </a:buClr>
              <a:buSzPct val="100000"/>
              <a:buFont typeface="Wingdings" panose="05000000000000000000" pitchFamily="2" charset="2"/>
              <a:buChar char="ü"/>
              <a:tabLst>
                <a:tab pos="548640" algn="l"/>
                <a:tab pos="1645920" algn="l"/>
                <a:tab pos="2743200" algn="l"/>
                <a:tab pos="3840480" algn="l"/>
                <a:tab pos="4937760" algn="l"/>
                <a:tab pos="6035040" algn="l"/>
                <a:tab pos="7132320" algn="l"/>
                <a:tab pos="8229600" algn="l"/>
                <a:tab pos="9326880" algn="l"/>
                <a:tab pos="10424160" algn="l"/>
                <a:tab pos="11521440" algn="l"/>
                <a:tab pos="12618720" algn="l"/>
              </a:tabLst>
              <a:defRPr/>
            </a:pPr>
            <a:endParaRPr lang="it-IT" altLang="it-IT" sz="2400" dirty="0">
              <a:latin typeface="Calibri" panose="020F0502020204030204" pitchFamily="34" charset="0"/>
              <a:ea typeface="Calibri" panose="020F0502020204030204" pitchFamily="34" charset="0"/>
              <a:cs typeface="Calibri" panose="020F0502020204030204" pitchFamily="34" charset="0"/>
            </a:endParaRPr>
          </a:p>
          <a:p>
            <a:pPr marL="548640" indent="-548640" defTabSz="539116" eaLnBrk="0" fontAlgn="base" hangingPunct="0">
              <a:spcBef>
                <a:spcPct val="0"/>
              </a:spcBef>
              <a:spcAft>
                <a:spcPct val="0"/>
              </a:spcAft>
              <a:buClr>
                <a:srgbClr val="0070C0"/>
              </a:buClr>
              <a:buSzPct val="100000"/>
              <a:buFont typeface="Wingdings" panose="05000000000000000000" pitchFamily="2" charset="2"/>
              <a:buChar char="ü"/>
              <a:tabLst>
                <a:tab pos="548640" algn="l"/>
                <a:tab pos="1645920" algn="l"/>
                <a:tab pos="2743200" algn="l"/>
                <a:tab pos="3840480" algn="l"/>
                <a:tab pos="4937760" algn="l"/>
                <a:tab pos="6035040" algn="l"/>
                <a:tab pos="7132320" algn="l"/>
                <a:tab pos="8229600" algn="l"/>
                <a:tab pos="9326880" algn="l"/>
                <a:tab pos="10424160" algn="l"/>
                <a:tab pos="11521440" algn="l"/>
                <a:tab pos="12618720" algn="l"/>
              </a:tabLst>
              <a:defRPr/>
            </a:pPr>
            <a:r>
              <a:rPr lang="it-IT" altLang="it-IT" sz="2400" b="1" dirty="0">
                <a:latin typeface="Calibri" panose="020F0502020204030204" pitchFamily="34" charset="0"/>
                <a:ea typeface="Calibri" panose="020F0502020204030204" pitchFamily="34" charset="0"/>
                <a:cs typeface="Calibri" panose="020F0502020204030204" pitchFamily="34" charset="0"/>
              </a:rPr>
              <a:t>ostruzione del set: </a:t>
            </a:r>
            <a:r>
              <a:rPr lang="it-IT" altLang="it-IT" sz="2400" dirty="0">
                <a:latin typeface="Calibri" panose="020F0502020204030204" pitchFamily="34" charset="0"/>
                <a:ea typeface="Calibri" panose="020F0502020204030204" pitchFamily="34" charset="0"/>
                <a:cs typeface="Calibri" panose="020F0502020204030204" pitchFamily="34" charset="0"/>
              </a:rPr>
              <a:t>pieghe del deflussore, applicazione errata di cerotti (a laccio), piega del gomito, chiusura accidentale del morsetto, presenza di coagulo</a:t>
            </a:r>
          </a:p>
          <a:p>
            <a:pPr marL="411480" indent="-411480" defTabSz="539116" eaLnBrk="0" fontAlgn="base" hangingPunct="0">
              <a:spcBef>
                <a:spcPct val="0"/>
              </a:spcBef>
              <a:spcAft>
                <a:spcPct val="0"/>
              </a:spcAft>
              <a:buClr>
                <a:srgbClr val="0070C0"/>
              </a:buClr>
              <a:buSzPct val="100000"/>
              <a:buFont typeface="Wingdings" panose="05000000000000000000" pitchFamily="2" charset="2"/>
              <a:buChar char="ü"/>
              <a:tabLst>
                <a:tab pos="548640" algn="l"/>
                <a:tab pos="1645920" algn="l"/>
                <a:tab pos="2743200" algn="l"/>
                <a:tab pos="3840480" algn="l"/>
                <a:tab pos="4937760" algn="l"/>
                <a:tab pos="6035040" algn="l"/>
                <a:tab pos="7132320" algn="l"/>
                <a:tab pos="8229600" algn="l"/>
                <a:tab pos="9326880" algn="l"/>
                <a:tab pos="10424160" algn="l"/>
                <a:tab pos="11521440" algn="l"/>
                <a:tab pos="12618720" algn="l"/>
              </a:tabLst>
              <a:defRPr/>
            </a:pPr>
            <a:endParaRPr lang="it-IT" altLang="it-IT" sz="2400" dirty="0">
              <a:latin typeface="Calibri" panose="020F0502020204030204" pitchFamily="34" charset="0"/>
              <a:ea typeface="Calibri" panose="020F0502020204030204" pitchFamily="34" charset="0"/>
              <a:cs typeface="Calibri" panose="020F0502020204030204" pitchFamily="34" charset="0"/>
            </a:endParaRPr>
          </a:p>
          <a:p>
            <a:pPr marL="548640" indent="-548640" defTabSz="539116" eaLnBrk="0" fontAlgn="base" hangingPunct="0">
              <a:spcBef>
                <a:spcPct val="0"/>
              </a:spcBef>
              <a:spcAft>
                <a:spcPct val="0"/>
              </a:spcAft>
              <a:buClr>
                <a:srgbClr val="0070C0"/>
              </a:buClr>
              <a:buSzPct val="100000"/>
              <a:buFont typeface="Wingdings" panose="05000000000000000000" pitchFamily="2" charset="2"/>
              <a:buChar char="ü"/>
              <a:tabLst>
                <a:tab pos="548640" algn="l"/>
                <a:tab pos="1645920" algn="l"/>
                <a:tab pos="2743200" algn="l"/>
                <a:tab pos="3840480" algn="l"/>
                <a:tab pos="4937760" algn="l"/>
                <a:tab pos="6035040" algn="l"/>
                <a:tab pos="7132320" algn="l"/>
                <a:tab pos="8229600" algn="l"/>
                <a:tab pos="9326880" algn="l"/>
                <a:tab pos="10424160" algn="l"/>
                <a:tab pos="11521440" algn="l"/>
                <a:tab pos="12618720" algn="l"/>
              </a:tabLst>
              <a:defRPr/>
            </a:pPr>
            <a:r>
              <a:rPr lang="it-IT" altLang="it-IT" sz="2400" b="1" dirty="0">
                <a:latin typeface="Calibri" panose="020F0502020204030204" pitchFamily="34" charset="0"/>
                <a:ea typeface="Calibri" panose="020F0502020204030204" pitchFamily="34" charset="0"/>
                <a:cs typeface="Calibri" panose="020F0502020204030204" pitchFamily="34" charset="0"/>
              </a:rPr>
              <a:t>posizione dell’accesso venoso: </a:t>
            </a:r>
            <a:r>
              <a:rPr lang="it-IT" altLang="it-IT" sz="2400" dirty="0">
                <a:latin typeface="Calibri" panose="020F0502020204030204" pitchFamily="34" charset="0"/>
                <a:ea typeface="Calibri" panose="020F0502020204030204" pitchFamily="34" charset="0"/>
                <a:cs typeface="Calibri" panose="020F0502020204030204" pitchFamily="34" charset="0"/>
              </a:rPr>
              <a:t>cambiamenti di posizione possono far si che la punta della cannula si trovi ad aderire alla parete venosa («ago a parete») per cui la soluzione non scorre liberamente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1">
            <a:extLst>
              <a:ext uri="{FF2B5EF4-FFF2-40B4-BE49-F238E27FC236}">
                <a16:creationId xmlns:a16="http://schemas.microsoft.com/office/drawing/2014/main" id="{70AB4EB2-267C-405E-81BC-5DC5FD376B8C}"/>
              </a:ext>
            </a:extLst>
          </p:cNvPr>
          <p:cNvSpPr txBox="1">
            <a:spLocks noChangeArrowheads="1"/>
          </p:cNvSpPr>
          <p:nvPr/>
        </p:nvSpPr>
        <p:spPr bwMode="auto">
          <a:xfrm>
            <a:off x="1169670" y="312420"/>
            <a:ext cx="10704196" cy="1741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40" tIns="45720" rIns="91440" bIns="4572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9pPr>
          </a:lstStyle>
          <a:p>
            <a:pPr algn="ctr" defTabSz="539116" fontAlgn="base">
              <a:spcBef>
                <a:spcPct val="0"/>
              </a:spcBef>
              <a:spcAft>
                <a:spcPct val="0"/>
              </a:spcAft>
              <a:buSzPct val="100000"/>
              <a:tabLst>
                <a:tab pos="0" algn="l"/>
                <a:tab pos="1097280" algn="l"/>
                <a:tab pos="2194560" algn="l"/>
                <a:tab pos="3291840" algn="l"/>
                <a:tab pos="4389120" algn="l"/>
                <a:tab pos="5486400" algn="l"/>
                <a:tab pos="6583680" algn="l"/>
                <a:tab pos="7680960" algn="l"/>
                <a:tab pos="8778240" algn="l"/>
                <a:tab pos="9875520" algn="l"/>
                <a:tab pos="10972800" algn="l"/>
                <a:tab pos="12070080" algn="l"/>
              </a:tabLst>
            </a:pPr>
            <a:r>
              <a:rPr lang="it-IT" altLang="it-IT" sz="4300">
                <a:solidFill>
                  <a:srgbClr val="FF3300"/>
                </a:solidFill>
                <a:latin typeface="Tahoma"/>
                <a:ea typeface="Arial Unicode MS"/>
                <a:cs typeface="Tahoma"/>
              </a:rPr>
              <a:t>Calcolo delle velocità di infusione</a:t>
            </a:r>
            <a:endParaRPr lang="it-IT" altLang="it-IT" sz="4300" dirty="0">
              <a:solidFill>
                <a:srgbClr val="FF3300"/>
              </a:solidFill>
              <a:latin typeface="Tahoma"/>
              <a:ea typeface="Arial Unicode MS"/>
              <a:cs typeface="Tahoma"/>
            </a:endParaRPr>
          </a:p>
        </p:txBody>
      </p:sp>
      <p:sp>
        <p:nvSpPr>
          <p:cNvPr id="55299" name="Text Box 2">
            <a:extLst>
              <a:ext uri="{FF2B5EF4-FFF2-40B4-BE49-F238E27FC236}">
                <a16:creationId xmlns:a16="http://schemas.microsoft.com/office/drawing/2014/main" id="{71DDC92C-EA84-49AF-AB35-1A1CBCA8D241}"/>
              </a:ext>
            </a:extLst>
          </p:cNvPr>
          <p:cNvSpPr txBox="1">
            <a:spLocks noChangeArrowheads="1"/>
          </p:cNvSpPr>
          <p:nvPr/>
        </p:nvSpPr>
        <p:spPr bwMode="auto">
          <a:xfrm>
            <a:off x="701749" y="1573618"/>
            <a:ext cx="11844669" cy="6570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Tahoma" panose="020B0604030504040204" pitchFamily="34" charset="0"/>
                <a:ea typeface="Arial Unicode MS"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Tahoma" panose="020B0604030504040204" pitchFamily="34" charset="0"/>
                <a:ea typeface="Arial Unicode MS"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Tahoma" panose="020B0604030504040204" pitchFamily="34" charset="0"/>
                <a:ea typeface="Arial Unicode MS"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Tahoma" panose="020B0604030504040204" pitchFamily="34" charset="0"/>
                <a:ea typeface="Arial Unicode MS"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Tahoma" panose="020B0604030504040204" pitchFamily="34" charset="0"/>
                <a:ea typeface="Arial Unicode MS"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Tahoma" panose="020B0604030504040204" pitchFamily="34" charset="0"/>
                <a:ea typeface="Arial Unicode MS"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Tahoma" panose="020B0604030504040204" pitchFamily="34" charset="0"/>
                <a:ea typeface="Arial Unicode MS"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Tahoma" panose="020B0604030504040204" pitchFamily="34" charset="0"/>
                <a:ea typeface="Arial Unicode MS"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Tahoma" panose="020B0604030504040204" pitchFamily="34" charset="0"/>
                <a:ea typeface="Arial Unicode MS" pitchFamily="34" charset="-128"/>
              </a:defRPr>
            </a:lvl9pPr>
          </a:lstStyle>
          <a:p>
            <a:pPr marL="0" indent="0" defTabSz="539116" fontAlgn="base">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880">
                <a:solidFill>
                  <a:srgbClr val="000000"/>
                </a:solidFill>
                <a:latin typeface="Calibri" panose="020F0502020204030204" pitchFamily="34" charset="0"/>
                <a:ea typeface="Calibri" panose="020F0502020204030204" pitchFamily="34" charset="0"/>
                <a:cs typeface="Calibri" panose="020F0502020204030204" pitchFamily="34" charset="0"/>
              </a:rPr>
              <a:t>Calcolare la velocità in gocce/minuto richiede di conoscere il significato di “</a:t>
            </a:r>
            <a:r>
              <a:rPr lang="it-IT" altLang="it-IT" sz="2880" b="1">
                <a:solidFill>
                  <a:srgbClr val="000000"/>
                </a:solidFill>
                <a:latin typeface="Calibri" panose="020F0502020204030204" pitchFamily="34" charset="0"/>
                <a:ea typeface="Calibri" panose="020F0502020204030204" pitchFamily="34" charset="0"/>
                <a:cs typeface="Calibri" panose="020F0502020204030204" pitchFamily="34" charset="0"/>
              </a:rPr>
              <a:t>fattore goccia</a:t>
            </a:r>
            <a:r>
              <a:rPr lang="it-IT" altLang="it-IT" sz="2880">
                <a:solidFill>
                  <a:srgbClr val="000000"/>
                </a:solidFill>
                <a:latin typeface="Calibri" panose="020F0502020204030204" pitchFamily="34" charset="0"/>
                <a:ea typeface="Calibri" panose="020F0502020204030204" pitchFamily="34" charset="0"/>
                <a:cs typeface="Calibri" panose="020F0502020204030204" pitchFamily="34" charset="0"/>
              </a:rPr>
              <a:t>”, ovvero unità di misura che rappresenta la dimensione delle gocce erogate dal deflussore per ogni millilitro di soluzione.</a:t>
            </a:r>
          </a:p>
          <a:p>
            <a:pPr marL="409576" indent="-409576" defTabSz="539116" fontAlgn="base">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endParaRPr lang="it-IT" altLang="it-IT" sz="84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09576" indent="-409576" defTabSz="539116" fontAlgn="base">
              <a:spcBef>
                <a:spcPts val="840"/>
              </a:spcBef>
              <a:spcAft>
                <a:spcPct val="0"/>
              </a:spcAft>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880">
                <a:solidFill>
                  <a:srgbClr val="000000"/>
                </a:solidFill>
                <a:latin typeface="Calibri" panose="020F0502020204030204" pitchFamily="34" charset="0"/>
                <a:ea typeface="Calibri" panose="020F0502020204030204" pitchFamily="34" charset="0"/>
                <a:cs typeface="Calibri" panose="020F0502020204030204" pitchFamily="34" charset="0"/>
              </a:rPr>
              <a:t>In commercio esistono diversi tipi di deflussori, dotati di </a:t>
            </a:r>
          </a:p>
          <a:p>
            <a:pPr marL="0" indent="0" defTabSz="539116" fontAlgn="base">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880" b="1">
                <a:solidFill>
                  <a:srgbClr val="000000"/>
                </a:solidFill>
                <a:latin typeface="Calibri" panose="020F0502020204030204" pitchFamily="34" charset="0"/>
                <a:ea typeface="Calibri" panose="020F0502020204030204" pitchFamily="34" charset="0"/>
                <a:cs typeface="Calibri" panose="020F0502020204030204" pitchFamily="34" charset="0"/>
              </a:rPr>
              <a:t>-macro-gocciolatori : </a:t>
            </a:r>
            <a:r>
              <a:rPr lang="it-IT" altLang="it-IT" sz="2880">
                <a:solidFill>
                  <a:srgbClr val="000000"/>
                </a:solidFill>
                <a:latin typeface="Calibri" panose="020F0502020204030204" pitchFamily="34" charset="0"/>
                <a:ea typeface="Calibri" panose="020F0502020204030204" pitchFamily="34" charset="0"/>
                <a:cs typeface="Calibri" panose="020F0502020204030204" pitchFamily="34" charset="0"/>
              </a:rPr>
              <a:t>20 gtt/ml. Un millilitro di soluzione viene erogato con 20 gtt. (20gtt=1ml)</a:t>
            </a:r>
          </a:p>
          <a:p>
            <a:pPr marL="0" indent="0" defTabSz="539116" fontAlgn="base">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880" b="1">
                <a:solidFill>
                  <a:srgbClr val="000000"/>
                </a:solidFill>
                <a:latin typeface="Calibri" panose="020F0502020204030204" pitchFamily="34" charset="0"/>
                <a:ea typeface="Calibri" panose="020F0502020204030204" pitchFamily="34" charset="0"/>
                <a:cs typeface="Calibri" panose="020F0502020204030204" pitchFamily="34" charset="0"/>
              </a:rPr>
              <a:t>-micro-gocciolatori : </a:t>
            </a:r>
            <a:r>
              <a:rPr lang="it-IT" altLang="it-IT" sz="2880">
                <a:solidFill>
                  <a:srgbClr val="000000"/>
                </a:solidFill>
                <a:latin typeface="Calibri" panose="020F0502020204030204" pitchFamily="34" charset="0"/>
                <a:ea typeface="Calibri" panose="020F0502020204030204" pitchFamily="34" charset="0"/>
                <a:cs typeface="Calibri" panose="020F0502020204030204" pitchFamily="34" charset="0"/>
              </a:rPr>
              <a:t>60 gtt/ml. Un millilitro di soluzione viene erogato con 60 gtt. </a:t>
            </a:r>
          </a:p>
          <a:p>
            <a:pPr marL="0" indent="0" algn="ctr" defTabSz="539116" fontAlgn="base">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880">
                <a:solidFill>
                  <a:srgbClr val="FF0000"/>
                </a:solidFill>
                <a:latin typeface="Calibri" panose="020F0502020204030204" pitchFamily="34" charset="0"/>
                <a:ea typeface="Calibri" panose="020F0502020204030204" pitchFamily="34" charset="0"/>
                <a:cs typeface="Calibri" panose="020F0502020204030204" pitchFamily="34" charset="0"/>
              </a:rPr>
              <a:t>Per calcolare la velocità di flusso in gocce:</a:t>
            </a:r>
          </a:p>
          <a:p>
            <a:pPr marL="0" indent="0" defTabSz="539116" fontAlgn="base">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880">
                <a:solidFill>
                  <a:srgbClr val="FF0000"/>
                </a:solidFill>
                <a:latin typeface="Calibri" panose="020F0502020204030204" pitchFamily="34" charset="0"/>
                <a:ea typeface="Calibri" panose="020F0502020204030204" pitchFamily="34" charset="0"/>
                <a:cs typeface="Calibri" panose="020F0502020204030204" pitchFamily="34" charset="0"/>
              </a:rPr>
              <a:t> si moltiplica il volume totale da infondere espresso in ml per il fattore goccia  e si divide per il tempo di somministrazione espresso in minuti</a:t>
            </a:r>
            <a:endParaRPr lang="it-IT" altLang="it-IT" sz="2880"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pic>
        <p:nvPicPr>
          <p:cNvPr id="2" name="Immagine 1" descr="Immagine che contiene liquido, fluido, acqua, Materiale trasparente&#10;&#10;Descrizione generata automaticamente">
            <a:extLst>
              <a:ext uri="{FF2B5EF4-FFF2-40B4-BE49-F238E27FC236}">
                <a16:creationId xmlns:a16="http://schemas.microsoft.com/office/drawing/2014/main" id="{885C6588-3860-913B-3C77-04C65213796A}"/>
              </a:ext>
            </a:extLst>
          </p:cNvPr>
          <p:cNvPicPr>
            <a:picLocks noChangeAspect="1"/>
          </p:cNvPicPr>
          <p:nvPr/>
        </p:nvPicPr>
        <p:blipFill>
          <a:blip r:embed="rId3"/>
          <a:stretch>
            <a:fillRect/>
          </a:stretch>
        </p:blipFill>
        <p:spPr>
          <a:xfrm>
            <a:off x="12493625" y="2546350"/>
            <a:ext cx="2136775" cy="3136900"/>
          </a:xfrm>
          <a:prstGeom prst="rect">
            <a:avLst/>
          </a:prstGeom>
          <a:ln>
            <a:noFill/>
          </a:ln>
          <a:effectLst>
            <a:softEdge rad="112500"/>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FF875758-C474-4C02-ABDB-7A690BF77CF5}"/>
              </a:ext>
            </a:extLst>
          </p:cNvPr>
          <p:cNvPicPr>
            <a:picLocks noChangeAspect="1"/>
          </p:cNvPicPr>
          <p:nvPr/>
        </p:nvPicPr>
        <p:blipFill>
          <a:blip r:embed="rId2"/>
          <a:stretch>
            <a:fillRect/>
          </a:stretch>
        </p:blipFill>
        <p:spPr>
          <a:xfrm>
            <a:off x="72852" y="1674766"/>
            <a:ext cx="13035554" cy="3400326"/>
          </a:xfrm>
          <a:prstGeom prst="rect">
            <a:avLst/>
          </a:prstGeom>
        </p:spPr>
      </p:pic>
      <p:pic>
        <p:nvPicPr>
          <p:cNvPr id="4" name="Immagine 3">
            <a:extLst>
              <a:ext uri="{FF2B5EF4-FFF2-40B4-BE49-F238E27FC236}">
                <a16:creationId xmlns:a16="http://schemas.microsoft.com/office/drawing/2014/main" id="{19855C10-0FBB-4EC7-89A7-596E2D5D2543}"/>
              </a:ext>
            </a:extLst>
          </p:cNvPr>
          <p:cNvPicPr>
            <a:picLocks noChangeAspect="1"/>
          </p:cNvPicPr>
          <p:nvPr/>
        </p:nvPicPr>
        <p:blipFill>
          <a:blip r:embed="rId3"/>
          <a:stretch>
            <a:fillRect/>
          </a:stretch>
        </p:blipFill>
        <p:spPr>
          <a:xfrm>
            <a:off x="8988007" y="3809684"/>
            <a:ext cx="4400875" cy="2807023"/>
          </a:xfrm>
          <a:prstGeom prst="rect">
            <a:avLst/>
          </a:prstGeom>
          <a:ln>
            <a:noFill/>
          </a:ln>
          <a:effectLst>
            <a:softEdge rad="112500"/>
          </a:effectLst>
        </p:spPr>
      </p:pic>
    </p:spTree>
    <p:extLst>
      <p:ext uri="{BB962C8B-B14F-4D97-AF65-F5344CB8AC3E}">
        <p14:creationId xmlns:p14="http://schemas.microsoft.com/office/powerpoint/2010/main" val="13546893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1">
            <a:extLst>
              <a:ext uri="{FF2B5EF4-FFF2-40B4-BE49-F238E27FC236}">
                <a16:creationId xmlns:a16="http://schemas.microsoft.com/office/drawing/2014/main" id="{C980FFEA-7A35-4D2A-A61A-B849568E35CB}"/>
              </a:ext>
            </a:extLst>
          </p:cNvPr>
          <p:cNvSpPr txBox="1">
            <a:spLocks noChangeArrowheads="1"/>
          </p:cNvSpPr>
          <p:nvPr/>
        </p:nvSpPr>
        <p:spPr bwMode="auto">
          <a:xfrm>
            <a:off x="1325246" y="114300"/>
            <a:ext cx="11087734" cy="17545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40" tIns="45720" rIns="91440" bIns="4572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9pPr>
          </a:lstStyle>
          <a:p>
            <a:pPr algn="ctr" defTabSz="539116" eaLnBrk="0" fontAlgn="base" hangingPunct="0">
              <a:spcBef>
                <a:spcPct val="0"/>
              </a:spcBef>
              <a:spcAft>
                <a:spcPct val="0"/>
              </a:spcAft>
              <a:buSzPct val="100000"/>
              <a:tabLst>
                <a:tab pos="0" algn="l"/>
                <a:tab pos="1097280" algn="l"/>
                <a:tab pos="2194560" algn="l"/>
                <a:tab pos="3291840" algn="l"/>
                <a:tab pos="4389120" algn="l"/>
                <a:tab pos="5486400" algn="l"/>
                <a:tab pos="6583680" algn="l"/>
                <a:tab pos="7680960" algn="l"/>
                <a:tab pos="8778240" algn="l"/>
                <a:tab pos="9875520" algn="l"/>
                <a:tab pos="10972800" algn="l"/>
                <a:tab pos="12070080" algn="l"/>
              </a:tabLst>
            </a:pPr>
            <a:r>
              <a:rPr lang="it-IT" altLang="it-IT" sz="5250" dirty="0">
                <a:solidFill>
                  <a:srgbClr val="FF3300"/>
                </a:solidFill>
                <a:latin typeface="Tahoma"/>
                <a:ea typeface="Arial Unicode MS"/>
                <a:cs typeface="Tahoma"/>
              </a:rPr>
              <a:t>Esercizio di calcolo velocità </a:t>
            </a:r>
            <a:r>
              <a:rPr lang="it-IT" altLang="it-IT" sz="5250" dirty="0" err="1">
                <a:solidFill>
                  <a:srgbClr val="FF3300"/>
                </a:solidFill>
                <a:latin typeface="Tahoma"/>
                <a:ea typeface="Arial Unicode MS"/>
                <a:cs typeface="Tahoma"/>
              </a:rPr>
              <a:t>infusionale</a:t>
            </a:r>
            <a:endParaRPr lang="it-IT" altLang="it-IT" sz="5250" dirty="0">
              <a:solidFill>
                <a:srgbClr val="FF3300"/>
              </a:solidFill>
              <a:latin typeface="Tahoma"/>
              <a:ea typeface="Arial Unicode MS"/>
              <a:cs typeface="Tahoma"/>
            </a:endParaRPr>
          </a:p>
        </p:txBody>
      </p:sp>
      <p:sp>
        <p:nvSpPr>
          <p:cNvPr id="39938" name="Text Box 2">
            <a:extLst>
              <a:ext uri="{FF2B5EF4-FFF2-40B4-BE49-F238E27FC236}">
                <a16:creationId xmlns:a16="http://schemas.microsoft.com/office/drawing/2014/main" id="{0D3B8C49-5F14-436E-AAAF-5DD151345E85}"/>
              </a:ext>
            </a:extLst>
          </p:cNvPr>
          <p:cNvSpPr txBox="1">
            <a:spLocks noChangeArrowheads="1"/>
          </p:cNvSpPr>
          <p:nvPr/>
        </p:nvSpPr>
        <p:spPr bwMode="auto">
          <a:xfrm>
            <a:off x="1513523" y="3880883"/>
            <a:ext cx="10711180" cy="3888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9pPr>
          </a:lstStyle>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400" dirty="0">
                <a:solidFill>
                  <a:srgbClr val="FF0000"/>
                </a:solidFill>
                <a:latin typeface="Calibri" panose="020F0502020204030204" pitchFamily="34" charset="0"/>
                <a:ea typeface="Calibri" panose="020F0502020204030204" pitchFamily="34" charset="0"/>
                <a:cs typeface="Calibri" panose="020F0502020204030204" pitchFamily="34" charset="0"/>
              </a:rPr>
              <a:t>Procedimento:</a:t>
            </a: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400" dirty="0">
                <a:latin typeface="Calibri" panose="020F0502020204030204" pitchFamily="34" charset="0"/>
                <a:ea typeface="Calibri" panose="020F0502020204030204" pitchFamily="34" charset="0"/>
                <a:cs typeface="Calibri" panose="020F0502020204030204" pitchFamily="34" charset="0"/>
              </a:rPr>
              <a:t>A. 500 ml : 6 h = x ml : 1 h</a:t>
            </a: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400" dirty="0">
                <a:latin typeface="Calibri" panose="020F0502020204030204" pitchFamily="34" charset="0"/>
                <a:ea typeface="Calibri" panose="020F0502020204030204" pitchFamily="34" charset="0"/>
                <a:cs typeface="Calibri" panose="020F0502020204030204" pitchFamily="34" charset="0"/>
              </a:rPr>
              <a:t>	</a:t>
            </a:r>
            <a:r>
              <a:rPr lang="it-IT" altLang="it-IT" sz="2400" u="sng" dirty="0">
                <a:latin typeface="Calibri" panose="020F0502020204030204" pitchFamily="34" charset="0"/>
                <a:ea typeface="Calibri" panose="020F0502020204030204" pitchFamily="34" charset="0"/>
                <a:cs typeface="Calibri" panose="020F0502020204030204" pitchFamily="34" charset="0"/>
              </a:rPr>
              <a:t>500 ml x 1 h</a:t>
            </a:r>
            <a:r>
              <a:rPr lang="it-IT" altLang="it-IT" sz="2400" dirty="0">
                <a:latin typeface="Calibri" panose="020F0502020204030204" pitchFamily="34" charset="0"/>
                <a:ea typeface="Calibri" panose="020F0502020204030204" pitchFamily="34" charset="0"/>
                <a:cs typeface="Calibri" panose="020F0502020204030204" pitchFamily="34" charset="0"/>
              </a:rPr>
              <a:t> = 83,3 ml/h</a:t>
            </a:r>
            <a:endParaRPr lang="it-IT" altLang="it-IT" sz="2400" u="sng" dirty="0">
              <a:latin typeface="Calibri" panose="020F0502020204030204" pitchFamily="34" charset="0"/>
              <a:ea typeface="Calibri" panose="020F0502020204030204" pitchFamily="34" charset="0"/>
              <a:cs typeface="Calibri" panose="020F0502020204030204" pitchFamily="34" charset="0"/>
            </a:endParaRP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400" dirty="0">
                <a:latin typeface="Calibri" panose="020F0502020204030204" pitchFamily="34" charset="0"/>
                <a:ea typeface="Calibri" panose="020F0502020204030204" pitchFamily="34" charset="0"/>
                <a:cs typeface="Calibri" panose="020F0502020204030204" pitchFamily="34" charset="0"/>
              </a:rPr>
              <a:t>                  6 h</a:t>
            </a: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400" dirty="0">
                <a:latin typeface="Calibri" panose="020F0502020204030204" pitchFamily="34" charset="0"/>
                <a:ea typeface="Calibri" panose="020F0502020204030204" pitchFamily="34" charset="0"/>
                <a:cs typeface="Calibri" panose="020F0502020204030204" pitchFamily="34" charset="0"/>
              </a:rPr>
              <a:t>B. 1 h = 60 </a:t>
            </a:r>
            <a:r>
              <a:rPr lang="it-IT" altLang="it-IT" sz="2400" dirty="0" err="1">
                <a:latin typeface="Calibri" panose="020F0502020204030204" pitchFamily="34" charset="0"/>
                <a:ea typeface="Calibri" panose="020F0502020204030204" pitchFamily="34" charset="0"/>
                <a:cs typeface="Calibri" panose="020F0502020204030204" pitchFamily="34" charset="0"/>
              </a:rPr>
              <a:t>min</a:t>
            </a:r>
            <a:endParaRPr lang="it-IT" altLang="it-IT" sz="2400" dirty="0">
              <a:latin typeface="Calibri" panose="020F0502020204030204" pitchFamily="34" charset="0"/>
              <a:ea typeface="Calibri" panose="020F0502020204030204" pitchFamily="34" charset="0"/>
              <a:cs typeface="Calibri" panose="020F0502020204030204" pitchFamily="34" charset="0"/>
            </a:endParaRP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400" dirty="0">
                <a:latin typeface="Calibri" panose="020F0502020204030204" pitchFamily="34" charset="0"/>
                <a:ea typeface="Calibri" panose="020F0502020204030204" pitchFamily="34" charset="0"/>
                <a:cs typeface="Calibri" panose="020F0502020204030204" pitchFamily="34" charset="0"/>
              </a:rPr>
              <a:t>	B.1) 500 ml : 360 </a:t>
            </a:r>
            <a:r>
              <a:rPr lang="it-IT" altLang="it-IT" sz="2400" dirty="0" err="1">
                <a:latin typeface="Calibri" panose="020F0502020204030204" pitchFamily="34" charset="0"/>
                <a:ea typeface="Calibri" panose="020F0502020204030204" pitchFamily="34" charset="0"/>
                <a:cs typeface="Calibri" panose="020F0502020204030204" pitchFamily="34" charset="0"/>
              </a:rPr>
              <a:t>min</a:t>
            </a:r>
            <a:r>
              <a:rPr lang="it-IT" altLang="it-IT" sz="2400" dirty="0">
                <a:latin typeface="Calibri" panose="020F0502020204030204" pitchFamily="34" charset="0"/>
                <a:ea typeface="Calibri" panose="020F0502020204030204" pitchFamily="34" charset="0"/>
                <a:cs typeface="Calibri" panose="020F0502020204030204" pitchFamily="34" charset="0"/>
              </a:rPr>
              <a:t> = x ml : 1 </a:t>
            </a:r>
            <a:r>
              <a:rPr lang="it-IT" altLang="it-IT" sz="2400" dirty="0" err="1">
                <a:latin typeface="Calibri" panose="020F0502020204030204" pitchFamily="34" charset="0"/>
                <a:ea typeface="Calibri" panose="020F0502020204030204" pitchFamily="34" charset="0"/>
                <a:cs typeface="Calibri" panose="020F0502020204030204" pitchFamily="34" charset="0"/>
              </a:rPr>
              <a:t>min</a:t>
            </a:r>
            <a:endParaRPr lang="it-IT" altLang="it-IT" sz="2400" dirty="0">
              <a:latin typeface="Calibri" panose="020F0502020204030204" pitchFamily="34" charset="0"/>
              <a:ea typeface="Calibri" panose="020F0502020204030204" pitchFamily="34" charset="0"/>
              <a:cs typeface="Calibri" panose="020F0502020204030204" pitchFamily="34" charset="0"/>
            </a:endParaRPr>
          </a:p>
          <a:p>
            <a:pPr marL="1097280" lvl="2"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400" u="sng" dirty="0">
                <a:latin typeface="Calibri" panose="020F0502020204030204" pitchFamily="34" charset="0"/>
                <a:ea typeface="Calibri" panose="020F0502020204030204" pitchFamily="34" charset="0"/>
                <a:cs typeface="Calibri" panose="020F0502020204030204" pitchFamily="34" charset="0"/>
              </a:rPr>
              <a:t>500 ml x 1 </a:t>
            </a:r>
            <a:r>
              <a:rPr lang="it-IT" altLang="it-IT" sz="2400" u="sng" dirty="0" err="1">
                <a:latin typeface="Calibri" panose="020F0502020204030204" pitchFamily="34" charset="0"/>
                <a:ea typeface="Calibri" panose="020F0502020204030204" pitchFamily="34" charset="0"/>
                <a:cs typeface="Calibri" panose="020F0502020204030204" pitchFamily="34" charset="0"/>
              </a:rPr>
              <a:t>min</a:t>
            </a:r>
            <a:r>
              <a:rPr lang="it-IT" altLang="it-IT" sz="2400" dirty="0">
                <a:latin typeface="Calibri" panose="020F0502020204030204" pitchFamily="34" charset="0"/>
                <a:ea typeface="Calibri" panose="020F0502020204030204" pitchFamily="34" charset="0"/>
                <a:cs typeface="Calibri" panose="020F0502020204030204" pitchFamily="34" charset="0"/>
              </a:rPr>
              <a:t> = 1,38 ml/</a:t>
            </a:r>
            <a:r>
              <a:rPr lang="it-IT" altLang="it-IT" sz="2400" dirty="0" err="1">
                <a:latin typeface="Calibri" panose="020F0502020204030204" pitchFamily="34" charset="0"/>
                <a:ea typeface="Calibri" panose="020F0502020204030204" pitchFamily="34" charset="0"/>
                <a:cs typeface="Calibri" panose="020F0502020204030204" pitchFamily="34" charset="0"/>
              </a:rPr>
              <a:t>min</a:t>
            </a:r>
            <a:endParaRPr lang="it-IT" altLang="it-IT" sz="2400" u="sng" dirty="0">
              <a:latin typeface="Calibri" panose="020F0502020204030204" pitchFamily="34" charset="0"/>
              <a:ea typeface="Calibri" panose="020F0502020204030204" pitchFamily="34" charset="0"/>
              <a:cs typeface="Calibri" panose="020F0502020204030204" pitchFamily="34" charset="0"/>
            </a:endParaRP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400" dirty="0">
                <a:latin typeface="Calibri" panose="020F0502020204030204" pitchFamily="34" charset="0"/>
                <a:ea typeface="Calibri" panose="020F0502020204030204" pitchFamily="34" charset="0"/>
                <a:cs typeface="Calibri" panose="020F0502020204030204" pitchFamily="34" charset="0"/>
              </a:rPr>
              <a:t>       		 360</a:t>
            </a: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400" dirty="0">
                <a:latin typeface="Calibri" panose="020F0502020204030204" pitchFamily="34" charset="0"/>
                <a:ea typeface="Calibri" panose="020F0502020204030204" pitchFamily="34" charset="0"/>
                <a:cs typeface="Calibri" panose="020F0502020204030204" pitchFamily="34" charset="0"/>
              </a:rPr>
              <a:t>	B.2) </a:t>
            </a:r>
            <a:r>
              <a:rPr lang="it-IT" altLang="it-IT" sz="2400" u="sng" dirty="0">
                <a:latin typeface="Calibri" panose="020F0502020204030204" pitchFamily="34" charset="0"/>
                <a:ea typeface="Calibri" panose="020F0502020204030204" pitchFamily="34" charset="0"/>
                <a:cs typeface="Calibri" panose="020F0502020204030204" pitchFamily="34" charset="0"/>
              </a:rPr>
              <a:t>83,3 ml/h </a:t>
            </a:r>
            <a:r>
              <a:rPr lang="it-IT" altLang="it-IT" sz="2400" dirty="0">
                <a:latin typeface="Calibri" panose="020F0502020204030204" pitchFamily="34" charset="0"/>
                <a:ea typeface="Calibri" panose="020F0502020204030204" pitchFamily="34" charset="0"/>
                <a:cs typeface="Calibri" panose="020F0502020204030204" pitchFamily="34" charset="0"/>
              </a:rPr>
              <a:t>= 1,38 ml/</a:t>
            </a:r>
            <a:r>
              <a:rPr lang="it-IT" altLang="it-IT" sz="2400" dirty="0" err="1">
                <a:latin typeface="Calibri" panose="020F0502020204030204" pitchFamily="34" charset="0"/>
                <a:ea typeface="Calibri" panose="020F0502020204030204" pitchFamily="34" charset="0"/>
                <a:cs typeface="Calibri" panose="020F0502020204030204" pitchFamily="34" charset="0"/>
              </a:rPr>
              <a:t>min</a:t>
            </a:r>
            <a:endParaRPr lang="it-IT" altLang="it-IT" sz="2400" dirty="0">
              <a:latin typeface="Calibri" panose="020F0502020204030204" pitchFamily="34" charset="0"/>
              <a:ea typeface="Calibri" panose="020F0502020204030204" pitchFamily="34" charset="0"/>
              <a:cs typeface="Calibri" panose="020F0502020204030204" pitchFamily="34" charset="0"/>
            </a:endParaRP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400" dirty="0">
                <a:latin typeface="Calibri" panose="020F0502020204030204" pitchFamily="34" charset="0"/>
                <a:ea typeface="Calibri" panose="020F0502020204030204" pitchFamily="34" charset="0"/>
                <a:cs typeface="Calibri" panose="020F0502020204030204" pitchFamily="34" charset="0"/>
              </a:rPr>
              <a:t>    	      60 </a:t>
            </a:r>
            <a:r>
              <a:rPr lang="it-IT" altLang="it-IT" sz="2400" dirty="0" err="1">
                <a:latin typeface="Calibri" panose="020F0502020204030204" pitchFamily="34" charset="0"/>
                <a:ea typeface="Calibri" panose="020F0502020204030204" pitchFamily="34" charset="0"/>
                <a:cs typeface="Calibri" panose="020F0502020204030204" pitchFamily="34" charset="0"/>
              </a:rPr>
              <a:t>min</a:t>
            </a:r>
            <a:endParaRPr lang="it-IT" altLang="it-IT" sz="2400" dirty="0">
              <a:latin typeface="Calibri" panose="020F0502020204030204" pitchFamily="34" charset="0"/>
              <a:ea typeface="Calibri" panose="020F0502020204030204" pitchFamily="34" charset="0"/>
              <a:cs typeface="Calibri" panose="020F0502020204030204" pitchFamily="34" charset="0"/>
            </a:endParaRPr>
          </a:p>
        </p:txBody>
      </p:sp>
      <p:sp>
        <p:nvSpPr>
          <p:cNvPr id="3" name="CasellaDiTesto 2">
            <a:extLst>
              <a:ext uri="{FF2B5EF4-FFF2-40B4-BE49-F238E27FC236}">
                <a16:creationId xmlns:a16="http://schemas.microsoft.com/office/drawing/2014/main" id="{78D57742-2C0F-4962-9521-95FFCE41FC87}"/>
              </a:ext>
            </a:extLst>
          </p:cNvPr>
          <p:cNvSpPr txBox="1"/>
          <p:nvPr/>
        </p:nvSpPr>
        <p:spPr>
          <a:xfrm>
            <a:off x="1320800" y="1868806"/>
            <a:ext cx="10659746" cy="1470403"/>
          </a:xfrm>
          <a:prstGeom prst="rect">
            <a:avLst/>
          </a:prstGeom>
          <a:noFill/>
        </p:spPr>
        <p:txBody>
          <a:bodyPr wrap="square">
            <a:spAutoFit/>
          </a:bodyPr>
          <a:lstStyle/>
          <a:p>
            <a:pPr defTabSz="539116" eaLnBrk="0" fontAlgn="base" hangingPunct="0">
              <a:lnSpc>
                <a:spcPct val="80000"/>
              </a:lnSpc>
              <a:spcBef>
                <a:spcPts val="840"/>
              </a:spcBef>
              <a:spcAft>
                <a:spcPct val="0"/>
              </a:spcAft>
              <a:buClr>
                <a:srgbClr val="3333CC"/>
              </a:buClr>
              <a:buSzPct val="60000"/>
              <a:defRPr/>
            </a:pPr>
            <a:r>
              <a:rPr lang="it-IT" altLang="it-IT" sz="2160" dirty="0">
                <a:solidFill>
                  <a:srgbClr val="000000"/>
                </a:solidFill>
                <a:latin typeface="Calibri" panose="020F0502020204030204" pitchFamily="34" charset="0"/>
                <a:ea typeface="Calibri" panose="020F0502020204030204" pitchFamily="34" charset="0"/>
                <a:cs typeface="Calibri" panose="020F0502020204030204" pitchFamily="34" charset="0"/>
              </a:rPr>
              <a:t>Si devono somm.re 500 ml di fisiologica in 6 ore. </a:t>
            </a:r>
          </a:p>
          <a:p>
            <a:pPr marL="411480" indent="-411480" defTabSz="539116" eaLnBrk="0" fontAlgn="base" hangingPunct="0">
              <a:lnSpc>
                <a:spcPct val="80000"/>
              </a:lnSpc>
              <a:spcBef>
                <a:spcPts val="840"/>
              </a:spcBef>
              <a:spcAft>
                <a:spcPct val="0"/>
              </a:spcAft>
              <a:buClr>
                <a:srgbClr val="3333CC"/>
              </a:buClr>
              <a:buSzPct val="60000"/>
              <a:buFont typeface="+mj-lt"/>
              <a:buAutoNum type="alphaUcPeriod"/>
              <a:defRPr/>
            </a:pPr>
            <a:r>
              <a:rPr lang="it-IT" altLang="it-IT" sz="2160" dirty="0">
                <a:solidFill>
                  <a:srgbClr val="000000"/>
                </a:solidFill>
                <a:latin typeface="Calibri" panose="020F0502020204030204" pitchFamily="34" charset="0"/>
                <a:ea typeface="Calibri" panose="020F0502020204030204" pitchFamily="34" charset="0"/>
                <a:cs typeface="Calibri" panose="020F0502020204030204" pitchFamily="34" charset="0"/>
              </a:rPr>
              <a:t>Come imposteresti la velocità in ml/h?</a:t>
            </a:r>
          </a:p>
          <a:p>
            <a:pPr marL="411480" indent="-411480" defTabSz="539116" eaLnBrk="0" fontAlgn="base" hangingPunct="0">
              <a:lnSpc>
                <a:spcPct val="80000"/>
              </a:lnSpc>
              <a:spcBef>
                <a:spcPts val="840"/>
              </a:spcBef>
              <a:spcAft>
                <a:spcPct val="0"/>
              </a:spcAft>
              <a:buClr>
                <a:srgbClr val="3333CC"/>
              </a:buClr>
              <a:buSzPct val="60000"/>
              <a:buFont typeface="+mj-lt"/>
              <a:buAutoNum type="alphaUcPeriod"/>
              <a:defRPr/>
            </a:pPr>
            <a:r>
              <a:rPr lang="it-IT" altLang="it-IT" sz="2160" dirty="0">
                <a:solidFill>
                  <a:srgbClr val="000000"/>
                </a:solidFill>
                <a:latin typeface="Calibri" panose="020F0502020204030204" pitchFamily="34" charset="0"/>
                <a:ea typeface="Calibri" panose="020F0502020204030204" pitchFamily="34" charset="0"/>
                <a:cs typeface="Calibri" panose="020F0502020204030204" pitchFamily="34" charset="0"/>
              </a:rPr>
              <a:t>E in ml/</a:t>
            </a:r>
            <a:r>
              <a:rPr lang="it-IT" altLang="it-IT" sz="2160" dirty="0" err="1">
                <a:solidFill>
                  <a:srgbClr val="000000"/>
                </a:solidFill>
                <a:latin typeface="Calibri" panose="020F0502020204030204" pitchFamily="34" charset="0"/>
                <a:ea typeface="Calibri" panose="020F0502020204030204" pitchFamily="34" charset="0"/>
                <a:cs typeface="Calibri" panose="020F0502020204030204" pitchFamily="34" charset="0"/>
              </a:rPr>
              <a:t>min</a:t>
            </a:r>
            <a:r>
              <a:rPr lang="it-IT" altLang="it-IT" sz="2160" dirty="0">
                <a:solidFill>
                  <a:srgbClr val="000000"/>
                </a:solidFill>
                <a:latin typeface="Calibri" panose="020F0502020204030204" pitchFamily="34" charset="0"/>
                <a:ea typeface="Calibri" panose="020F0502020204030204" pitchFamily="34" charset="0"/>
                <a:cs typeface="Calibri" panose="020F0502020204030204" pitchFamily="34" charset="0"/>
              </a:rPr>
              <a:t>?</a:t>
            </a:r>
          </a:p>
          <a:p>
            <a:pPr marL="411480" indent="-411480" defTabSz="539116" eaLnBrk="0" fontAlgn="base" hangingPunct="0">
              <a:lnSpc>
                <a:spcPct val="80000"/>
              </a:lnSpc>
              <a:spcBef>
                <a:spcPts val="840"/>
              </a:spcBef>
              <a:spcAft>
                <a:spcPct val="0"/>
              </a:spcAft>
              <a:buClr>
                <a:srgbClr val="3333CC"/>
              </a:buClr>
              <a:buSzPct val="60000"/>
              <a:buFont typeface="+mj-lt"/>
              <a:buAutoNum type="alphaUcPeriod"/>
              <a:defRPr/>
            </a:pPr>
            <a:r>
              <a:rPr lang="it-IT" altLang="it-IT" sz="2160" dirty="0">
                <a:solidFill>
                  <a:srgbClr val="000000"/>
                </a:solidFill>
                <a:latin typeface="Calibri" panose="020F0502020204030204" pitchFamily="34" charset="0"/>
                <a:ea typeface="Calibri" panose="020F0502020204030204" pitchFamily="34" charset="0"/>
                <a:cs typeface="Calibri" panose="020F0502020204030204" pitchFamily="34" charset="0"/>
              </a:rPr>
              <a:t>A quante gocce/</a:t>
            </a:r>
            <a:r>
              <a:rPr lang="it-IT" altLang="it-IT" sz="2160" dirty="0" err="1">
                <a:solidFill>
                  <a:srgbClr val="000000"/>
                </a:solidFill>
                <a:latin typeface="Calibri" panose="020F0502020204030204" pitchFamily="34" charset="0"/>
                <a:ea typeface="Calibri" panose="020F0502020204030204" pitchFamily="34" charset="0"/>
                <a:cs typeface="Calibri" panose="020F0502020204030204" pitchFamily="34" charset="0"/>
              </a:rPr>
              <a:t>min</a:t>
            </a:r>
            <a:r>
              <a:rPr lang="it-IT" altLang="it-IT" sz="2160" dirty="0">
                <a:solidFill>
                  <a:srgbClr val="000000"/>
                </a:solidFill>
                <a:latin typeface="Calibri" panose="020F0502020204030204" pitchFamily="34" charset="0"/>
                <a:ea typeface="Calibri" panose="020F0502020204030204" pitchFamily="34" charset="0"/>
                <a:cs typeface="Calibri" panose="020F0502020204030204" pitchFamily="34" charset="0"/>
              </a:rPr>
              <a:t> corrisponde se abbiamo a disposizione un macro-</a:t>
            </a:r>
            <a:r>
              <a:rPr lang="it-IT" altLang="it-IT" sz="2160" dirty="0" err="1">
                <a:solidFill>
                  <a:srgbClr val="000000"/>
                </a:solidFill>
                <a:latin typeface="Calibri" panose="020F0502020204030204" pitchFamily="34" charset="0"/>
                <a:ea typeface="Calibri" panose="020F0502020204030204" pitchFamily="34" charset="0"/>
                <a:cs typeface="Calibri" panose="020F0502020204030204" pitchFamily="34" charset="0"/>
              </a:rPr>
              <a:t>gocciolatore</a:t>
            </a:r>
            <a:r>
              <a:rPr lang="it-IT" altLang="it-IT" sz="2160" dirty="0">
                <a:solidFill>
                  <a:srgbClr val="000000"/>
                </a:solidFill>
                <a:latin typeface="Calibri" panose="020F0502020204030204" pitchFamily="34" charset="0"/>
                <a:ea typeface="Calibri" panose="020F0502020204030204" pitchFamily="34" charset="0"/>
                <a:cs typeface="Calibri" panose="020F0502020204030204" pitchFamily="34" charset="0"/>
              </a:rPr>
              <a:t>?</a:t>
            </a:r>
          </a:p>
        </p:txBody>
      </p:sp>
      <p:sp>
        <p:nvSpPr>
          <p:cNvPr id="2" name="CasellaDiTesto 1">
            <a:extLst>
              <a:ext uri="{FF2B5EF4-FFF2-40B4-BE49-F238E27FC236}">
                <a16:creationId xmlns:a16="http://schemas.microsoft.com/office/drawing/2014/main" id="{A1EEC4AD-25E4-429D-83D6-95DCC9055E38}"/>
              </a:ext>
            </a:extLst>
          </p:cNvPr>
          <p:cNvSpPr txBox="1"/>
          <p:nvPr/>
        </p:nvSpPr>
        <p:spPr>
          <a:xfrm>
            <a:off x="6517758" y="4114800"/>
            <a:ext cx="7814931" cy="646331"/>
          </a:xfrm>
          <a:prstGeom prst="rect">
            <a:avLst/>
          </a:prstGeom>
          <a:noFill/>
        </p:spPr>
        <p:txBody>
          <a:bodyPr wrap="square" rtlCol="0">
            <a:spAutoFit/>
          </a:bodyPr>
          <a:lstStyle/>
          <a:p>
            <a:pPr algn="ctr"/>
            <a:r>
              <a:rPr lang="it-IT" dirty="0">
                <a:solidFill>
                  <a:srgbClr val="FF0000"/>
                </a:solidFill>
                <a:latin typeface="Calibri" panose="020F0502020204030204" pitchFamily="34" charset="0"/>
                <a:ea typeface="Calibri" panose="020F0502020204030204" pitchFamily="34" charset="0"/>
                <a:cs typeface="Calibri" panose="020F0502020204030204" pitchFamily="34" charset="0"/>
              </a:rPr>
              <a:t>Velocità di flusso in gocce: volume totale da infondere(ml) X fattore goccia /tempo di somministrazione (</a:t>
            </a:r>
            <a:r>
              <a:rPr lang="it-IT" dirty="0" err="1">
                <a:solidFill>
                  <a:srgbClr val="FF0000"/>
                </a:solidFill>
                <a:latin typeface="Calibri" panose="020F0502020204030204" pitchFamily="34" charset="0"/>
                <a:ea typeface="Calibri" panose="020F0502020204030204" pitchFamily="34" charset="0"/>
                <a:cs typeface="Calibri" panose="020F0502020204030204" pitchFamily="34" charset="0"/>
              </a:rPr>
              <a:t>min</a:t>
            </a:r>
            <a:r>
              <a:rPr lang="it-IT" dirty="0">
                <a:solidFill>
                  <a:srgbClr val="FF0000"/>
                </a:solidFill>
                <a:latin typeface="Calibri" panose="020F0502020204030204" pitchFamily="34" charset="0"/>
                <a:ea typeface="Calibri" panose="020F0502020204030204" pitchFamily="34" charset="0"/>
                <a:cs typeface="Calibri" panose="020F0502020204030204" pitchFamily="34" charset="0"/>
              </a:rPr>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938">
                                            <p:txEl>
                                              <p:pRg st="0" end="0"/>
                                            </p:txEl>
                                          </p:spTgt>
                                        </p:tgtEl>
                                        <p:attrNameLst>
                                          <p:attrName>style.visibility</p:attrName>
                                        </p:attrNameLst>
                                      </p:cBhvr>
                                      <p:to>
                                        <p:strVal val="visible"/>
                                      </p:to>
                                    </p:set>
                                    <p:animEffect transition="in" filter="fade">
                                      <p:cBhvr>
                                        <p:cTn id="7" dur="1000"/>
                                        <p:tgtEl>
                                          <p:spTgt spid="39938">
                                            <p:txEl>
                                              <p:pRg st="0" end="0"/>
                                            </p:txEl>
                                          </p:spTgt>
                                        </p:tgtEl>
                                      </p:cBhvr>
                                    </p:animEffect>
                                    <p:anim calcmode="lin" valueType="num">
                                      <p:cBhvr>
                                        <p:cTn id="8" dur="1000" fill="hold"/>
                                        <p:tgtEl>
                                          <p:spTgt spid="3993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99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9938">
                                            <p:txEl>
                                              <p:pRg st="1" end="1"/>
                                            </p:txEl>
                                          </p:spTgt>
                                        </p:tgtEl>
                                        <p:attrNameLst>
                                          <p:attrName>style.visibility</p:attrName>
                                        </p:attrNameLst>
                                      </p:cBhvr>
                                      <p:to>
                                        <p:strVal val="visible"/>
                                      </p:to>
                                    </p:set>
                                    <p:animEffect transition="in" filter="fade">
                                      <p:cBhvr>
                                        <p:cTn id="14" dur="1000"/>
                                        <p:tgtEl>
                                          <p:spTgt spid="39938">
                                            <p:txEl>
                                              <p:pRg st="1" end="1"/>
                                            </p:txEl>
                                          </p:spTgt>
                                        </p:tgtEl>
                                      </p:cBhvr>
                                    </p:animEffect>
                                    <p:anim calcmode="lin" valueType="num">
                                      <p:cBhvr>
                                        <p:cTn id="15" dur="1000" fill="hold"/>
                                        <p:tgtEl>
                                          <p:spTgt spid="3993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993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nodeType="after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9938">
                                            <p:txEl>
                                              <p:pRg st="2" end="2"/>
                                            </p:txEl>
                                          </p:spTgt>
                                        </p:tgtEl>
                                        <p:attrNameLst>
                                          <p:attrName>style.visibility</p:attrName>
                                        </p:attrNameLst>
                                      </p:cBhvr>
                                      <p:to>
                                        <p:strVal val="visible"/>
                                      </p:to>
                                    </p:set>
                                    <p:animEffect transition="in" filter="fade">
                                      <p:cBhvr>
                                        <p:cTn id="21" dur="1000"/>
                                        <p:tgtEl>
                                          <p:spTgt spid="39938">
                                            <p:txEl>
                                              <p:pRg st="2" end="2"/>
                                            </p:txEl>
                                          </p:spTgt>
                                        </p:tgtEl>
                                      </p:cBhvr>
                                    </p:animEffect>
                                    <p:anim calcmode="lin" valueType="num">
                                      <p:cBhvr>
                                        <p:cTn id="22" dur="1000" fill="hold"/>
                                        <p:tgtEl>
                                          <p:spTgt spid="3993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993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9938">
                                            <p:txEl>
                                              <p:pRg st="3" end="3"/>
                                            </p:txEl>
                                          </p:spTgt>
                                        </p:tgtEl>
                                        <p:attrNameLst>
                                          <p:attrName>style.visibility</p:attrName>
                                        </p:attrNameLst>
                                      </p:cBhvr>
                                      <p:to>
                                        <p:strVal val="visible"/>
                                      </p:to>
                                    </p:set>
                                    <p:animEffect transition="in" filter="fade">
                                      <p:cBhvr>
                                        <p:cTn id="28" dur="1000"/>
                                        <p:tgtEl>
                                          <p:spTgt spid="39938">
                                            <p:txEl>
                                              <p:pRg st="3" end="3"/>
                                            </p:txEl>
                                          </p:spTgt>
                                        </p:tgtEl>
                                      </p:cBhvr>
                                    </p:animEffect>
                                    <p:anim calcmode="lin" valueType="num">
                                      <p:cBhvr>
                                        <p:cTn id="29" dur="1000" fill="hold"/>
                                        <p:tgtEl>
                                          <p:spTgt spid="3993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993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9938">
                                            <p:txEl>
                                              <p:pRg st="4" end="4"/>
                                            </p:txEl>
                                          </p:spTgt>
                                        </p:tgtEl>
                                        <p:attrNameLst>
                                          <p:attrName>style.visibility</p:attrName>
                                        </p:attrNameLst>
                                      </p:cBhvr>
                                      <p:to>
                                        <p:strVal val="visible"/>
                                      </p:to>
                                    </p:set>
                                    <p:animEffect transition="in" filter="fade">
                                      <p:cBhvr>
                                        <p:cTn id="35" dur="1000"/>
                                        <p:tgtEl>
                                          <p:spTgt spid="39938">
                                            <p:txEl>
                                              <p:pRg st="4" end="4"/>
                                            </p:txEl>
                                          </p:spTgt>
                                        </p:tgtEl>
                                      </p:cBhvr>
                                    </p:animEffect>
                                    <p:anim calcmode="lin" valueType="num">
                                      <p:cBhvr>
                                        <p:cTn id="36" dur="1000" fill="hold"/>
                                        <p:tgtEl>
                                          <p:spTgt spid="3993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993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9938">
                                            <p:txEl>
                                              <p:pRg st="5" end="5"/>
                                            </p:txEl>
                                          </p:spTgt>
                                        </p:tgtEl>
                                        <p:attrNameLst>
                                          <p:attrName>style.visibility</p:attrName>
                                        </p:attrNameLst>
                                      </p:cBhvr>
                                      <p:to>
                                        <p:strVal val="visible"/>
                                      </p:to>
                                    </p:set>
                                    <p:animEffect transition="in" filter="fade">
                                      <p:cBhvr>
                                        <p:cTn id="42" dur="1000"/>
                                        <p:tgtEl>
                                          <p:spTgt spid="39938">
                                            <p:txEl>
                                              <p:pRg st="5" end="5"/>
                                            </p:txEl>
                                          </p:spTgt>
                                        </p:tgtEl>
                                      </p:cBhvr>
                                    </p:animEffect>
                                    <p:anim calcmode="lin" valueType="num">
                                      <p:cBhvr>
                                        <p:cTn id="43" dur="1000" fill="hold"/>
                                        <p:tgtEl>
                                          <p:spTgt spid="39938">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9938">
                                            <p:txEl>
                                              <p:pRg st="5" end="5"/>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9938">
                                            <p:txEl>
                                              <p:pRg st="6" end="6"/>
                                            </p:txEl>
                                          </p:spTgt>
                                        </p:tgtEl>
                                        <p:attrNameLst>
                                          <p:attrName>style.visibility</p:attrName>
                                        </p:attrNameLst>
                                      </p:cBhvr>
                                      <p:to>
                                        <p:strVal val="visible"/>
                                      </p:to>
                                    </p:set>
                                    <p:animEffect transition="in" filter="fade">
                                      <p:cBhvr>
                                        <p:cTn id="47" dur="1000"/>
                                        <p:tgtEl>
                                          <p:spTgt spid="39938">
                                            <p:txEl>
                                              <p:pRg st="6" end="6"/>
                                            </p:txEl>
                                          </p:spTgt>
                                        </p:tgtEl>
                                      </p:cBhvr>
                                    </p:animEffect>
                                    <p:anim calcmode="lin" valueType="num">
                                      <p:cBhvr>
                                        <p:cTn id="48" dur="1000" fill="hold"/>
                                        <p:tgtEl>
                                          <p:spTgt spid="39938">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993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9938">
                                            <p:txEl>
                                              <p:pRg st="7" end="7"/>
                                            </p:txEl>
                                          </p:spTgt>
                                        </p:tgtEl>
                                        <p:attrNameLst>
                                          <p:attrName>style.visibility</p:attrName>
                                        </p:attrNameLst>
                                      </p:cBhvr>
                                      <p:to>
                                        <p:strVal val="visible"/>
                                      </p:to>
                                    </p:set>
                                    <p:animEffect transition="in" filter="fade">
                                      <p:cBhvr>
                                        <p:cTn id="54" dur="1000"/>
                                        <p:tgtEl>
                                          <p:spTgt spid="39938">
                                            <p:txEl>
                                              <p:pRg st="7" end="7"/>
                                            </p:txEl>
                                          </p:spTgt>
                                        </p:tgtEl>
                                      </p:cBhvr>
                                    </p:animEffect>
                                    <p:anim calcmode="lin" valueType="num">
                                      <p:cBhvr>
                                        <p:cTn id="55" dur="1000" fill="hold"/>
                                        <p:tgtEl>
                                          <p:spTgt spid="39938">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3993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9938">
                                            <p:txEl>
                                              <p:pRg st="8" end="8"/>
                                            </p:txEl>
                                          </p:spTgt>
                                        </p:tgtEl>
                                        <p:attrNameLst>
                                          <p:attrName>style.visibility</p:attrName>
                                        </p:attrNameLst>
                                      </p:cBhvr>
                                      <p:to>
                                        <p:strVal val="visible"/>
                                      </p:to>
                                    </p:set>
                                    <p:animEffect transition="in" filter="fade">
                                      <p:cBhvr>
                                        <p:cTn id="61" dur="1000"/>
                                        <p:tgtEl>
                                          <p:spTgt spid="39938">
                                            <p:txEl>
                                              <p:pRg st="8" end="8"/>
                                            </p:txEl>
                                          </p:spTgt>
                                        </p:tgtEl>
                                      </p:cBhvr>
                                    </p:animEffect>
                                    <p:anim calcmode="lin" valueType="num">
                                      <p:cBhvr>
                                        <p:cTn id="62" dur="1000" fill="hold"/>
                                        <p:tgtEl>
                                          <p:spTgt spid="39938">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3993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9938">
                                            <p:txEl>
                                              <p:pRg st="9" end="9"/>
                                            </p:txEl>
                                          </p:spTgt>
                                        </p:tgtEl>
                                        <p:attrNameLst>
                                          <p:attrName>style.visibility</p:attrName>
                                        </p:attrNameLst>
                                      </p:cBhvr>
                                      <p:to>
                                        <p:strVal val="visible"/>
                                      </p:to>
                                    </p:set>
                                    <p:animEffect transition="in" filter="fade">
                                      <p:cBhvr>
                                        <p:cTn id="68" dur="1000"/>
                                        <p:tgtEl>
                                          <p:spTgt spid="39938">
                                            <p:txEl>
                                              <p:pRg st="9" end="9"/>
                                            </p:txEl>
                                          </p:spTgt>
                                        </p:tgtEl>
                                      </p:cBhvr>
                                    </p:animEffect>
                                    <p:anim calcmode="lin" valueType="num">
                                      <p:cBhvr>
                                        <p:cTn id="69" dur="1000" fill="hold"/>
                                        <p:tgtEl>
                                          <p:spTgt spid="39938">
                                            <p:txEl>
                                              <p:pRg st="9" end="9"/>
                                            </p:txEl>
                                          </p:spTgt>
                                        </p:tgtEl>
                                        <p:attrNameLst>
                                          <p:attrName>ppt_x</p:attrName>
                                        </p:attrNameLst>
                                      </p:cBhvr>
                                      <p:tavLst>
                                        <p:tav tm="0">
                                          <p:val>
                                            <p:strVal val="#ppt_x"/>
                                          </p:val>
                                        </p:tav>
                                        <p:tav tm="100000">
                                          <p:val>
                                            <p:strVal val="#ppt_x"/>
                                          </p:val>
                                        </p:tav>
                                      </p:tavLst>
                                    </p:anim>
                                    <p:anim calcmode="lin" valueType="num">
                                      <p:cBhvr>
                                        <p:cTn id="70" dur="1000" fill="hold"/>
                                        <p:tgtEl>
                                          <p:spTgt spid="39938">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1">
            <a:extLst>
              <a:ext uri="{FF2B5EF4-FFF2-40B4-BE49-F238E27FC236}">
                <a16:creationId xmlns:a16="http://schemas.microsoft.com/office/drawing/2014/main" id="{E596BEFC-8F70-4234-9495-1ECAD8938530}"/>
              </a:ext>
            </a:extLst>
          </p:cNvPr>
          <p:cNvSpPr txBox="1">
            <a:spLocks noChangeArrowheads="1"/>
          </p:cNvSpPr>
          <p:nvPr/>
        </p:nvSpPr>
        <p:spPr bwMode="auto">
          <a:xfrm>
            <a:off x="1354456" y="114300"/>
            <a:ext cx="10647044" cy="17545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9pPr>
          </a:lstStyle>
          <a:p>
            <a:pPr algn="ctr" defTabSz="539116" eaLnBrk="0" fontAlgn="base" hangingPunct="0">
              <a:spcBef>
                <a:spcPct val="0"/>
              </a:spcBef>
              <a:spcAft>
                <a:spcPct val="0"/>
              </a:spcAft>
              <a:buSzPct val="100000"/>
              <a:tabLst>
                <a:tab pos="0" algn="l"/>
                <a:tab pos="1097280" algn="l"/>
                <a:tab pos="2194560" algn="l"/>
                <a:tab pos="3291840" algn="l"/>
                <a:tab pos="4389120" algn="l"/>
                <a:tab pos="5486400" algn="l"/>
                <a:tab pos="6583680" algn="l"/>
                <a:tab pos="7680960" algn="l"/>
                <a:tab pos="8778240" algn="l"/>
                <a:tab pos="9875520" algn="l"/>
                <a:tab pos="10972800" algn="l"/>
                <a:tab pos="12070080" algn="l"/>
              </a:tabLst>
            </a:pPr>
            <a:r>
              <a:rPr lang="it-IT" altLang="it-IT" sz="5280">
                <a:solidFill>
                  <a:srgbClr val="FF3300"/>
                </a:solidFill>
              </a:rPr>
              <a:t>Esercizio di calcolo velocità infusionale</a:t>
            </a:r>
          </a:p>
        </p:txBody>
      </p:sp>
      <p:sp>
        <p:nvSpPr>
          <p:cNvPr id="39938" name="Text Box 2">
            <a:extLst>
              <a:ext uri="{FF2B5EF4-FFF2-40B4-BE49-F238E27FC236}">
                <a16:creationId xmlns:a16="http://schemas.microsoft.com/office/drawing/2014/main" id="{4B6FBC60-5607-4B3B-B45C-21E581986C1D}"/>
              </a:ext>
            </a:extLst>
          </p:cNvPr>
          <p:cNvSpPr txBox="1">
            <a:spLocks noChangeArrowheads="1"/>
          </p:cNvSpPr>
          <p:nvPr/>
        </p:nvSpPr>
        <p:spPr bwMode="auto">
          <a:xfrm>
            <a:off x="1358900" y="3621406"/>
            <a:ext cx="10749280" cy="3901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9pPr>
          </a:lstStyle>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160" dirty="0">
                <a:solidFill>
                  <a:srgbClr val="FF0000"/>
                </a:solidFill>
                <a:latin typeface="Calibri" panose="020F0502020204030204" pitchFamily="34" charset="0"/>
                <a:ea typeface="Calibri" panose="020F0502020204030204" pitchFamily="34" charset="0"/>
                <a:cs typeface="Calibri" panose="020F0502020204030204" pitchFamily="34" charset="0"/>
              </a:rPr>
              <a:t>Procedimento:</a:t>
            </a: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160" dirty="0">
                <a:latin typeface="Calibri" panose="020F0502020204030204" pitchFamily="34" charset="0"/>
                <a:ea typeface="Calibri" panose="020F0502020204030204" pitchFamily="34" charset="0"/>
                <a:cs typeface="Calibri" panose="020F0502020204030204" pitchFamily="34" charset="0"/>
              </a:rPr>
              <a:t>C. 	1 ml = 20 gocce (macro-</a:t>
            </a:r>
            <a:r>
              <a:rPr lang="it-IT" altLang="it-IT" sz="2160" dirty="0" err="1">
                <a:latin typeface="Calibri" panose="020F0502020204030204" pitchFamily="34" charset="0"/>
                <a:ea typeface="Calibri" panose="020F0502020204030204" pitchFamily="34" charset="0"/>
                <a:cs typeface="Calibri" panose="020F0502020204030204" pitchFamily="34" charset="0"/>
              </a:rPr>
              <a:t>gocciolatore</a:t>
            </a:r>
            <a:r>
              <a:rPr lang="it-IT" altLang="it-IT" sz="2160" dirty="0">
                <a:latin typeface="Calibri" panose="020F0502020204030204" pitchFamily="34" charset="0"/>
                <a:ea typeface="Calibri" panose="020F0502020204030204" pitchFamily="34" charset="0"/>
                <a:cs typeface="Calibri" panose="020F0502020204030204" pitchFamily="34" charset="0"/>
              </a:rPr>
              <a:t>)</a:t>
            </a: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160" dirty="0">
                <a:latin typeface="Calibri" panose="020F0502020204030204" pitchFamily="34" charset="0"/>
                <a:ea typeface="Calibri" panose="020F0502020204030204" pitchFamily="34" charset="0"/>
                <a:cs typeface="Calibri" panose="020F0502020204030204" pitchFamily="34" charset="0"/>
              </a:rPr>
              <a:t>	1 h = 60 </a:t>
            </a:r>
            <a:r>
              <a:rPr lang="it-IT" altLang="it-IT" sz="2160" dirty="0" err="1">
                <a:latin typeface="Calibri" panose="020F0502020204030204" pitchFamily="34" charset="0"/>
                <a:ea typeface="Calibri" panose="020F0502020204030204" pitchFamily="34" charset="0"/>
                <a:cs typeface="Calibri" panose="020F0502020204030204" pitchFamily="34" charset="0"/>
              </a:rPr>
              <a:t>min</a:t>
            </a:r>
            <a:endParaRPr lang="it-IT" altLang="it-IT" sz="2160" dirty="0">
              <a:latin typeface="Calibri" panose="020F0502020204030204" pitchFamily="34" charset="0"/>
              <a:ea typeface="Calibri" panose="020F0502020204030204" pitchFamily="34" charset="0"/>
              <a:cs typeface="Calibri" panose="020F0502020204030204" pitchFamily="34" charset="0"/>
            </a:endParaRP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160" dirty="0">
                <a:latin typeface="Calibri" panose="020F0502020204030204" pitchFamily="34" charset="0"/>
                <a:ea typeface="Calibri" panose="020F0502020204030204" pitchFamily="34" charset="0"/>
                <a:cs typeface="Calibri" panose="020F0502020204030204" pitchFamily="34" charset="0"/>
              </a:rPr>
              <a:t>	500 ml : 360 </a:t>
            </a:r>
            <a:r>
              <a:rPr lang="it-IT" altLang="it-IT" sz="2160" dirty="0" err="1">
                <a:latin typeface="Calibri" panose="020F0502020204030204" pitchFamily="34" charset="0"/>
                <a:ea typeface="Calibri" panose="020F0502020204030204" pitchFamily="34" charset="0"/>
                <a:cs typeface="Calibri" panose="020F0502020204030204" pitchFamily="34" charset="0"/>
              </a:rPr>
              <a:t>min</a:t>
            </a:r>
            <a:r>
              <a:rPr lang="it-IT" altLang="it-IT" sz="2160" dirty="0">
                <a:latin typeface="Calibri" panose="020F0502020204030204" pitchFamily="34" charset="0"/>
                <a:ea typeface="Calibri" panose="020F0502020204030204" pitchFamily="34" charset="0"/>
                <a:cs typeface="Calibri" panose="020F0502020204030204" pitchFamily="34" charset="0"/>
              </a:rPr>
              <a:t> = x ml : 1 </a:t>
            </a:r>
            <a:r>
              <a:rPr lang="it-IT" altLang="it-IT" sz="2160" dirty="0" err="1">
                <a:latin typeface="Calibri" panose="020F0502020204030204" pitchFamily="34" charset="0"/>
                <a:ea typeface="Calibri" panose="020F0502020204030204" pitchFamily="34" charset="0"/>
                <a:cs typeface="Calibri" panose="020F0502020204030204" pitchFamily="34" charset="0"/>
              </a:rPr>
              <a:t>min</a:t>
            </a:r>
            <a:endParaRPr lang="it-IT" altLang="it-IT" sz="2160" dirty="0">
              <a:latin typeface="Calibri" panose="020F0502020204030204" pitchFamily="34" charset="0"/>
              <a:ea typeface="Calibri" panose="020F0502020204030204" pitchFamily="34" charset="0"/>
              <a:cs typeface="Calibri" panose="020F0502020204030204" pitchFamily="34" charset="0"/>
            </a:endParaRPr>
          </a:p>
          <a:p>
            <a:pPr marL="1097280" lvl="2"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160" u="sng" dirty="0">
                <a:latin typeface="Calibri" panose="020F0502020204030204" pitchFamily="34" charset="0"/>
                <a:ea typeface="Calibri" panose="020F0502020204030204" pitchFamily="34" charset="0"/>
                <a:cs typeface="Calibri" panose="020F0502020204030204" pitchFamily="34" charset="0"/>
              </a:rPr>
              <a:t>500 ml x 1 </a:t>
            </a:r>
            <a:r>
              <a:rPr lang="it-IT" altLang="it-IT" sz="2160" u="sng" dirty="0" err="1">
                <a:latin typeface="Calibri" panose="020F0502020204030204" pitchFamily="34" charset="0"/>
                <a:ea typeface="Calibri" panose="020F0502020204030204" pitchFamily="34" charset="0"/>
                <a:cs typeface="Calibri" panose="020F0502020204030204" pitchFamily="34" charset="0"/>
              </a:rPr>
              <a:t>min</a:t>
            </a:r>
            <a:r>
              <a:rPr lang="it-IT" altLang="it-IT" sz="2160" dirty="0">
                <a:latin typeface="Calibri" panose="020F0502020204030204" pitchFamily="34" charset="0"/>
                <a:ea typeface="Calibri" panose="020F0502020204030204" pitchFamily="34" charset="0"/>
                <a:cs typeface="Calibri" panose="020F0502020204030204" pitchFamily="34" charset="0"/>
              </a:rPr>
              <a:t> = 1,38 ml/</a:t>
            </a:r>
            <a:r>
              <a:rPr lang="it-IT" altLang="it-IT" sz="2160" dirty="0" err="1">
                <a:latin typeface="Calibri" panose="020F0502020204030204" pitchFamily="34" charset="0"/>
                <a:ea typeface="Calibri" panose="020F0502020204030204" pitchFamily="34" charset="0"/>
                <a:cs typeface="Calibri" panose="020F0502020204030204" pitchFamily="34" charset="0"/>
              </a:rPr>
              <a:t>min</a:t>
            </a:r>
            <a:endParaRPr lang="it-IT" altLang="it-IT" sz="2160" u="sng" dirty="0">
              <a:latin typeface="Calibri" panose="020F0502020204030204" pitchFamily="34" charset="0"/>
              <a:ea typeface="Calibri" panose="020F0502020204030204" pitchFamily="34" charset="0"/>
              <a:cs typeface="Calibri" panose="020F0502020204030204" pitchFamily="34" charset="0"/>
            </a:endParaRP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160" dirty="0">
                <a:latin typeface="Calibri" panose="020F0502020204030204" pitchFamily="34" charset="0"/>
                <a:ea typeface="Calibri" panose="020F0502020204030204" pitchFamily="34" charset="0"/>
                <a:cs typeface="Calibri" panose="020F0502020204030204" pitchFamily="34" charset="0"/>
              </a:rPr>
              <a:t>       		 360</a:t>
            </a: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160" dirty="0">
                <a:latin typeface="Calibri" panose="020F0502020204030204" pitchFamily="34" charset="0"/>
                <a:ea typeface="Calibri" panose="020F0502020204030204" pitchFamily="34" charset="0"/>
                <a:cs typeface="Calibri" panose="020F0502020204030204" pitchFamily="34" charset="0"/>
              </a:rPr>
              <a:t>	1 ml : 20 gocce = 1,38 ml : x	</a:t>
            </a: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160" dirty="0">
                <a:latin typeface="Calibri" panose="020F0502020204030204" pitchFamily="34" charset="0"/>
                <a:ea typeface="Calibri" panose="020F0502020204030204" pitchFamily="34" charset="0"/>
                <a:cs typeface="Calibri" panose="020F0502020204030204" pitchFamily="34" charset="0"/>
              </a:rPr>
              <a:t>	</a:t>
            </a:r>
            <a:r>
              <a:rPr lang="it-IT" altLang="it-IT" sz="2160" u="sng" dirty="0">
                <a:latin typeface="Calibri" panose="020F0502020204030204" pitchFamily="34" charset="0"/>
                <a:ea typeface="Calibri" panose="020F0502020204030204" pitchFamily="34" charset="0"/>
                <a:cs typeface="Calibri" panose="020F0502020204030204" pitchFamily="34" charset="0"/>
              </a:rPr>
              <a:t>1,38 ml </a:t>
            </a:r>
            <a:r>
              <a:rPr lang="it-IT" altLang="it-IT" sz="2160" dirty="0">
                <a:latin typeface="Calibri" panose="020F0502020204030204" pitchFamily="34" charset="0"/>
                <a:ea typeface="Calibri" panose="020F0502020204030204" pitchFamily="34" charset="0"/>
                <a:cs typeface="Calibri" panose="020F0502020204030204" pitchFamily="34" charset="0"/>
              </a:rPr>
              <a:t>x 20 gocce (fattore goccia) = 27,7 gocce/</a:t>
            </a:r>
            <a:r>
              <a:rPr lang="it-IT" altLang="it-IT" sz="2160" dirty="0" err="1">
                <a:latin typeface="Calibri" panose="020F0502020204030204" pitchFamily="34" charset="0"/>
                <a:ea typeface="Calibri" panose="020F0502020204030204" pitchFamily="34" charset="0"/>
                <a:cs typeface="Calibri" panose="020F0502020204030204" pitchFamily="34" charset="0"/>
              </a:rPr>
              <a:t>min</a:t>
            </a:r>
            <a:endParaRPr lang="it-IT" altLang="it-IT" sz="2160" dirty="0">
              <a:latin typeface="Calibri" panose="020F0502020204030204" pitchFamily="34" charset="0"/>
              <a:ea typeface="Calibri" panose="020F0502020204030204" pitchFamily="34" charset="0"/>
              <a:cs typeface="Calibri" panose="020F0502020204030204" pitchFamily="34" charset="0"/>
            </a:endParaRP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160" dirty="0">
                <a:latin typeface="Calibri" panose="020F0502020204030204" pitchFamily="34" charset="0"/>
                <a:ea typeface="Calibri" panose="020F0502020204030204" pitchFamily="34" charset="0"/>
                <a:cs typeface="Calibri" panose="020F0502020204030204" pitchFamily="34" charset="0"/>
              </a:rPr>
              <a:t>	     1 ml</a:t>
            </a: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160" dirty="0">
                <a:solidFill>
                  <a:srgbClr val="FF0000"/>
                </a:solidFill>
                <a:latin typeface="Calibri" panose="020F0502020204030204" pitchFamily="34" charset="0"/>
                <a:ea typeface="Calibri" panose="020F0502020204030204" pitchFamily="34" charset="0"/>
                <a:cs typeface="Calibri" panose="020F0502020204030204" pitchFamily="34" charset="0"/>
              </a:rPr>
              <a:t>Risultato:</a:t>
            </a: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160" dirty="0">
                <a:latin typeface="Calibri" panose="020F0502020204030204" pitchFamily="34" charset="0"/>
                <a:ea typeface="Calibri" panose="020F0502020204030204" pitchFamily="34" charset="0"/>
                <a:cs typeface="Calibri" panose="020F0502020204030204" pitchFamily="34" charset="0"/>
              </a:rPr>
              <a:t>La soluzione dovrà essere impostata alla velocità di 83,3 ml/h, ovvero 1,38 ml/</a:t>
            </a:r>
            <a:r>
              <a:rPr lang="it-IT" altLang="it-IT" sz="2160" dirty="0" err="1">
                <a:latin typeface="Calibri" panose="020F0502020204030204" pitchFamily="34" charset="0"/>
                <a:ea typeface="Calibri" panose="020F0502020204030204" pitchFamily="34" charset="0"/>
                <a:cs typeface="Calibri" panose="020F0502020204030204" pitchFamily="34" charset="0"/>
              </a:rPr>
              <a:t>min</a:t>
            </a:r>
            <a:r>
              <a:rPr lang="it-IT" altLang="it-IT" sz="2160" dirty="0">
                <a:latin typeface="Calibri" panose="020F0502020204030204" pitchFamily="34" charset="0"/>
                <a:ea typeface="Calibri" panose="020F0502020204030204" pitchFamily="34" charset="0"/>
                <a:cs typeface="Calibri" panose="020F0502020204030204" pitchFamily="34" charset="0"/>
              </a:rPr>
              <a:t>, che corrisponde a 28 gocce/min.</a:t>
            </a:r>
          </a:p>
        </p:txBody>
      </p:sp>
      <p:sp>
        <p:nvSpPr>
          <p:cNvPr id="3" name="CasellaDiTesto 2">
            <a:extLst>
              <a:ext uri="{FF2B5EF4-FFF2-40B4-BE49-F238E27FC236}">
                <a16:creationId xmlns:a16="http://schemas.microsoft.com/office/drawing/2014/main" id="{939E49FC-580A-47FD-8968-44B58B1273AC}"/>
              </a:ext>
            </a:extLst>
          </p:cNvPr>
          <p:cNvSpPr txBox="1"/>
          <p:nvPr/>
        </p:nvSpPr>
        <p:spPr>
          <a:xfrm>
            <a:off x="1295400" y="1868806"/>
            <a:ext cx="10447020" cy="1101905"/>
          </a:xfrm>
          <a:prstGeom prst="rect">
            <a:avLst/>
          </a:prstGeom>
          <a:noFill/>
        </p:spPr>
        <p:txBody>
          <a:bodyPr wrap="square">
            <a:spAutoFit/>
          </a:bodyPr>
          <a:lstStyle/>
          <a:p>
            <a:pPr defTabSz="539116" eaLnBrk="0" fontAlgn="base" hangingPunct="0">
              <a:lnSpc>
                <a:spcPct val="80000"/>
              </a:lnSpc>
              <a:spcBef>
                <a:spcPts val="840"/>
              </a:spcBef>
              <a:spcAft>
                <a:spcPct val="0"/>
              </a:spcAft>
              <a:buClr>
                <a:srgbClr val="3333CC"/>
              </a:buClr>
              <a:buSzPct val="60000"/>
              <a:defRPr/>
            </a:pPr>
            <a:r>
              <a:rPr lang="it-IT" altLang="it-IT" sz="2160" dirty="0">
                <a:solidFill>
                  <a:srgbClr val="000000"/>
                </a:solidFill>
                <a:latin typeface="Calibri" panose="020F0502020204030204" pitchFamily="34" charset="0"/>
                <a:ea typeface="Calibri" panose="020F0502020204030204" pitchFamily="34" charset="0"/>
                <a:cs typeface="Calibri" panose="020F0502020204030204" pitchFamily="34" charset="0"/>
              </a:rPr>
              <a:t>(Si devono somm.re 500 ml di fisiologica in 6 ore.) </a:t>
            </a:r>
          </a:p>
          <a:p>
            <a:pPr defTabSz="539116" eaLnBrk="0" fontAlgn="base" hangingPunct="0">
              <a:lnSpc>
                <a:spcPct val="80000"/>
              </a:lnSpc>
              <a:spcBef>
                <a:spcPts val="840"/>
              </a:spcBef>
              <a:spcAft>
                <a:spcPct val="0"/>
              </a:spcAft>
              <a:buClr>
                <a:srgbClr val="3333CC"/>
              </a:buClr>
              <a:buSzPct val="60000"/>
              <a:defRPr/>
            </a:pPr>
            <a:endParaRPr lang="it-IT" altLang="it-IT" sz="216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defTabSz="539116" eaLnBrk="0" fontAlgn="base" hangingPunct="0">
              <a:lnSpc>
                <a:spcPct val="80000"/>
              </a:lnSpc>
              <a:spcBef>
                <a:spcPts val="840"/>
              </a:spcBef>
              <a:spcAft>
                <a:spcPct val="0"/>
              </a:spcAft>
              <a:buClr>
                <a:srgbClr val="3333CC"/>
              </a:buClr>
              <a:buSzPct val="60000"/>
              <a:defRPr/>
            </a:pPr>
            <a:r>
              <a:rPr lang="it-IT" altLang="it-IT" sz="2160" dirty="0">
                <a:solidFill>
                  <a:srgbClr val="000000"/>
                </a:solidFill>
                <a:latin typeface="Calibri" panose="020F0502020204030204" pitchFamily="34" charset="0"/>
                <a:ea typeface="Calibri" panose="020F0502020204030204" pitchFamily="34" charset="0"/>
                <a:cs typeface="Calibri" panose="020F0502020204030204" pitchFamily="34" charset="0"/>
              </a:rPr>
              <a:t>C- A quante gocce/</a:t>
            </a:r>
            <a:r>
              <a:rPr lang="it-IT" altLang="it-IT" sz="2160" dirty="0" err="1">
                <a:solidFill>
                  <a:srgbClr val="000000"/>
                </a:solidFill>
                <a:latin typeface="Calibri" panose="020F0502020204030204" pitchFamily="34" charset="0"/>
                <a:ea typeface="Calibri" panose="020F0502020204030204" pitchFamily="34" charset="0"/>
                <a:cs typeface="Calibri" panose="020F0502020204030204" pitchFamily="34" charset="0"/>
              </a:rPr>
              <a:t>min</a:t>
            </a:r>
            <a:r>
              <a:rPr lang="it-IT" altLang="it-IT" sz="2160" dirty="0">
                <a:solidFill>
                  <a:srgbClr val="000000"/>
                </a:solidFill>
                <a:latin typeface="Calibri" panose="020F0502020204030204" pitchFamily="34" charset="0"/>
                <a:ea typeface="Calibri" panose="020F0502020204030204" pitchFamily="34" charset="0"/>
                <a:cs typeface="Calibri" panose="020F0502020204030204" pitchFamily="34" charset="0"/>
              </a:rPr>
              <a:t> corrisponde se abbiamo a disposizione un macro-</a:t>
            </a:r>
            <a:r>
              <a:rPr lang="it-IT" altLang="it-IT" sz="2160" dirty="0" err="1">
                <a:solidFill>
                  <a:srgbClr val="000000"/>
                </a:solidFill>
                <a:latin typeface="Calibri" panose="020F0502020204030204" pitchFamily="34" charset="0"/>
                <a:ea typeface="Calibri" panose="020F0502020204030204" pitchFamily="34" charset="0"/>
                <a:cs typeface="Calibri" panose="020F0502020204030204" pitchFamily="34" charset="0"/>
              </a:rPr>
              <a:t>gocciolatore</a:t>
            </a:r>
            <a:r>
              <a:rPr lang="it-IT" altLang="it-IT" sz="2160" dirty="0">
                <a:solidFill>
                  <a:srgbClr val="000000"/>
                </a:solidFill>
                <a:latin typeface="Calibri" panose="020F0502020204030204" pitchFamily="34" charset="0"/>
                <a:ea typeface="Calibri" panose="020F0502020204030204" pitchFamily="34" charset="0"/>
                <a:cs typeface="Calibri" panose="020F0502020204030204" pitchFamily="34" charset="0"/>
              </a:rPr>
              <a:t>?</a:t>
            </a:r>
          </a:p>
        </p:txBody>
      </p:sp>
      <p:pic>
        <p:nvPicPr>
          <p:cNvPr id="2" name="Immagine 1" descr="Immagine che contiene logo, simbolo, Elementi grafici&#10;&#10;Descrizione generata automaticamente">
            <a:extLst>
              <a:ext uri="{FF2B5EF4-FFF2-40B4-BE49-F238E27FC236}">
                <a16:creationId xmlns:a16="http://schemas.microsoft.com/office/drawing/2014/main" id="{36B8B5DD-62A3-6AFA-A9ED-F0582C4F2B90}"/>
              </a:ext>
            </a:extLst>
          </p:cNvPr>
          <p:cNvPicPr>
            <a:picLocks noChangeAspect="1"/>
          </p:cNvPicPr>
          <p:nvPr/>
        </p:nvPicPr>
        <p:blipFill>
          <a:blip r:embed="rId3"/>
          <a:stretch>
            <a:fillRect/>
          </a:stretch>
        </p:blipFill>
        <p:spPr>
          <a:xfrm>
            <a:off x="10885488" y="1863725"/>
            <a:ext cx="3413125" cy="2089150"/>
          </a:xfrm>
          <a:prstGeom prst="rect">
            <a:avLst/>
          </a:prstGeom>
          <a:ln>
            <a:noFill/>
          </a:ln>
          <a:effectLst>
            <a:softEdge rad="112500"/>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938">
                                            <p:txEl>
                                              <p:pRg st="0" end="0"/>
                                            </p:txEl>
                                          </p:spTgt>
                                        </p:tgtEl>
                                        <p:attrNameLst>
                                          <p:attrName>style.visibility</p:attrName>
                                        </p:attrNameLst>
                                      </p:cBhvr>
                                      <p:to>
                                        <p:strVal val="visible"/>
                                      </p:to>
                                    </p:set>
                                    <p:animEffect transition="in" filter="fade">
                                      <p:cBhvr>
                                        <p:cTn id="7" dur="1000"/>
                                        <p:tgtEl>
                                          <p:spTgt spid="39938">
                                            <p:txEl>
                                              <p:pRg st="0" end="0"/>
                                            </p:txEl>
                                          </p:spTgt>
                                        </p:tgtEl>
                                      </p:cBhvr>
                                    </p:animEffect>
                                    <p:anim calcmode="lin" valueType="num">
                                      <p:cBhvr>
                                        <p:cTn id="8" dur="1000" fill="hold"/>
                                        <p:tgtEl>
                                          <p:spTgt spid="3993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99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9938">
                                            <p:txEl>
                                              <p:pRg st="1" end="1"/>
                                            </p:txEl>
                                          </p:spTgt>
                                        </p:tgtEl>
                                        <p:attrNameLst>
                                          <p:attrName>style.visibility</p:attrName>
                                        </p:attrNameLst>
                                      </p:cBhvr>
                                      <p:to>
                                        <p:strVal val="visible"/>
                                      </p:to>
                                    </p:set>
                                    <p:animEffect transition="in" filter="fade">
                                      <p:cBhvr>
                                        <p:cTn id="14" dur="1000"/>
                                        <p:tgtEl>
                                          <p:spTgt spid="39938">
                                            <p:txEl>
                                              <p:pRg st="1" end="1"/>
                                            </p:txEl>
                                          </p:spTgt>
                                        </p:tgtEl>
                                      </p:cBhvr>
                                    </p:animEffect>
                                    <p:anim calcmode="lin" valueType="num">
                                      <p:cBhvr>
                                        <p:cTn id="15" dur="1000" fill="hold"/>
                                        <p:tgtEl>
                                          <p:spTgt spid="3993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993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9938">
                                            <p:txEl>
                                              <p:pRg st="2" end="2"/>
                                            </p:txEl>
                                          </p:spTgt>
                                        </p:tgtEl>
                                        <p:attrNameLst>
                                          <p:attrName>style.visibility</p:attrName>
                                        </p:attrNameLst>
                                      </p:cBhvr>
                                      <p:to>
                                        <p:strVal val="visible"/>
                                      </p:to>
                                    </p:set>
                                    <p:animEffect transition="in" filter="fade">
                                      <p:cBhvr>
                                        <p:cTn id="21" dur="1000"/>
                                        <p:tgtEl>
                                          <p:spTgt spid="39938">
                                            <p:txEl>
                                              <p:pRg st="2" end="2"/>
                                            </p:txEl>
                                          </p:spTgt>
                                        </p:tgtEl>
                                      </p:cBhvr>
                                    </p:animEffect>
                                    <p:anim calcmode="lin" valueType="num">
                                      <p:cBhvr>
                                        <p:cTn id="22" dur="1000" fill="hold"/>
                                        <p:tgtEl>
                                          <p:spTgt spid="3993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993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9938">
                                            <p:txEl>
                                              <p:pRg st="3" end="3"/>
                                            </p:txEl>
                                          </p:spTgt>
                                        </p:tgtEl>
                                        <p:attrNameLst>
                                          <p:attrName>style.visibility</p:attrName>
                                        </p:attrNameLst>
                                      </p:cBhvr>
                                      <p:to>
                                        <p:strVal val="visible"/>
                                      </p:to>
                                    </p:set>
                                    <p:animEffect transition="in" filter="fade">
                                      <p:cBhvr>
                                        <p:cTn id="28" dur="1000"/>
                                        <p:tgtEl>
                                          <p:spTgt spid="39938">
                                            <p:txEl>
                                              <p:pRg st="3" end="3"/>
                                            </p:txEl>
                                          </p:spTgt>
                                        </p:tgtEl>
                                      </p:cBhvr>
                                    </p:animEffect>
                                    <p:anim calcmode="lin" valueType="num">
                                      <p:cBhvr>
                                        <p:cTn id="29" dur="1000" fill="hold"/>
                                        <p:tgtEl>
                                          <p:spTgt spid="3993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9938">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9938">
                                            <p:txEl>
                                              <p:pRg st="4" end="4"/>
                                            </p:txEl>
                                          </p:spTgt>
                                        </p:tgtEl>
                                        <p:attrNameLst>
                                          <p:attrName>style.visibility</p:attrName>
                                        </p:attrNameLst>
                                      </p:cBhvr>
                                      <p:to>
                                        <p:strVal val="visible"/>
                                      </p:to>
                                    </p:set>
                                    <p:animEffect transition="in" filter="fade">
                                      <p:cBhvr>
                                        <p:cTn id="33" dur="1000"/>
                                        <p:tgtEl>
                                          <p:spTgt spid="39938">
                                            <p:txEl>
                                              <p:pRg st="4" end="4"/>
                                            </p:txEl>
                                          </p:spTgt>
                                        </p:tgtEl>
                                      </p:cBhvr>
                                    </p:animEffect>
                                    <p:anim calcmode="lin" valueType="num">
                                      <p:cBhvr>
                                        <p:cTn id="34" dur="1000" fill="hold"/>
                                        <p:tgtEl>
                                          <p:spTgt spid="39938">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993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9938">
                                            <p:txEl>
                                              <p:pRg st="5" end="5"/>
                                            </p:txEl>
                                          </p:spTgt>
                                        </p:tgtEl>
                                        <p:attrNameLst>
                                          <p:attrName>style.visibility</p:attrName>
                                        </p:attrNameLst>
                                      </p:cBhvr>
                                      <p:to>
                                        <p:strVal val="visible"/>
                                      </p:to>
                                    </p:set>
                                    <p:animEffect transition="in" filter="fade">
                                      <p:cBhvr>
                                        <p:cTn id="40" dur="1000"/>
                                        <p:tgtEl>
                                          <p:spTgt spid="39938">
                                            <p:txEl>
                                              <p:pRg st="5" end="5"/>
                                            </p:txEl>
                                          </p:spTgt>
                                        </p:tgtEl>
                                      </p:cBhvr>
                                    </p:animEffect>
                                    <p:anim calcmode="lin" valueType="num">
                                      <p:cBhvr>
                                        <p:cTn id="41" dur="1000" fill="hold"/>
                                        <p:tgtEl>
                                          <p:spTgt spid="39938">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993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9938">
                                            <p:txEl>
                                              <p:pRg st="6" end="6"/>
                                            </p:txEl>
                                          </p:spTgt>
                                        </p:tgtEl>
                                        <p:attrNameLst>
                                          <p:attrName>style.visibility</p:attrName>
                                        </p:attrNameLst>
                                      </p:cBhvr>
                                      <p:to>
                                        <p:strVal val="visible"/>
                                      </p:to>
                                    </p:set>
                                    <p:animEffect transition="in" filter="fade">
                                      <p:cBhvr>
                                        <p:cTn id="47" dur="1000"/>
                                        <p:tgtEl>
                                          <p:spTgt spid="39938">
                                            <p:txEl>
                                              <p:pRg st="6" end="6"/>
                                            </p:txEl>
                                          </p:spTgt>
                                        </p:tgtEl>
                                      </p:cBhvr>
                                    </p:animEffect>
                                    <p:anim calcmode="lin" valueType="num">
                                      <p:cBhvr>
                                        <p:cTn id="48" dur="1000" fill="hold"/>
                                        <p:tgtEl>
                                          <p:spTgt spid="39938">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993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9938">
                                            <p:txEl>
                                              <p:pRg st="7" end="7"/>
                                            </p:txEl>
                                          </p:spTgt>
                                        </p:tgtEl>
                                        <p:attrNameLst>
                                          <p:attrName>style.visibility</p:attrName>
                                        </p:attrNameLst>
                                      </p:cBhvr>
                                      <p:to>
                                        <p:strVal val="visible"/>
                                      </p:to>
                                    </p:set>
                                    <p:animEffect transition="in" filter="fade">
                                      <p:cBhvr>
                                        <p:cTn id="54" dur="1000"/>
                                        <p:tgtEl>
                                          <p:spTgt spid="39938">
                                            <p:txEl>
                                              <p:pRg st="7" end="7"/>
                                            </p:txEl>
                                          </p:spTgt>
                                        </p:tgtEl>
                                      </p:cBhvr>
                                    </p:animEffect>
                                    <p:anim calcmode="lin" valueType="num">
                                      <p:cBhvr>
                                        <p:cTn id="55" dur="1000" fill="hold"/>
                                        <p:tgtEl>
                                          <p:spTgt spid="39938">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3993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9938">
                                            <p:txEl>
                                              <p:pRg st="8" end="8"/>
                                            </p:txEl>
                                          </p:spTgt>
                                        </p:tgtEl>
                                        <p:attrNameLst>
                                          <p:attrName>style.visibility</p:attrName>
                                        </p:attrNameLst>
                                      </p:cBhvr>
                                      <p:to>
                                        <p:strVal val="visible"/>
                                      </p:to>
                                    </p:set>
                                    <p:animEffect transition="in" filter="fade">
                                      <p:cBhvr>
                                        <p:cTn id="61" dur="1000"/>
                                        <p:tgtEl>
                                          <p:spTgt spid="39938">
                                            <p:txEl>
                                              <p:pRg st="8" end="8"/>
                                            </p:txEl>
                                          </p:spTgt>
                                        </p:tgtEl>
                                      </p:cBhvr>
                                    </p:animEffect>
                                    <p:anim calcmode="lin" valueType="num">
                                      <p:cBhvr>
                                        <p:cTn id="62" dur="1000" fill="hold"/>
                                        <p:tgtEl>
                                          <p:spTgt spid="39938">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3993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9938">
                                            <p:txEl>
                                              <p:pRg st="9" end="9"/>
                                            </p:txEl>
                                          </p:spTgt>
                                        </p:tgtEl>
                                        <p:attrNameLst>
                                          <p:attrName>style.visibility</p:attrName>
                                        </p:attrNameLst>
                                      </p:cBhvr>
                                      <p:to>
                                        <p:strVal val="visible"/>
                                      </p:to>
                                    </p:set>
                                    <p:animEffect transition="in" filter="fade">
                                      <p:cBhvr>
                                        <p:cTn id="68" dur="1000"/>
                                        <p:tgtEl>
                                          <p:spTgt spid="39938">
                                            <p:txEl>
                                              <p:pRg st="9" end="9"/>
                                            </p:txEl>
                                          </p:spTgt>
                                        </p:tgtEl>
                                      </p:cBhvr>
                                    </p:animEffect>
                                    <p:anim calcmode="lin" valueType="num">
                                      <p:cBhvr>
                                        <p:cTn id="69" dur="1000" fill="hold"/>
                                        <p:tgtEl>
                                          <p:spTgt spid="39938">
                                            <p:txEl>
                                              <p:pRg st="9" end="9"/>
                                            </p:txEl>
                                          </p:spTgt>
                                        </p:tgtEl>
                                        <p:attrNameLst>
                                          <p:attrName>ppt_x</p:attrName>
                                        </p:attrNameLst>
                                      </p:cBhvr>
                                      <p:tavLst>
                                        <p:tav tm="0">
                                          <p:val>
                                            <p:strVal val="#ppt_x"/>
                                          </p:val>
                                        </p:tav>
                                        <p:tav tm="100000">
                                          <p:val>
                                            <p:strVal val="#ppt_x"/>
                                          </p:val>
                                        </p:tav>
                                      </p:tavLst>
                                    </p:anim>
                                    <p:anim calcmode="lin" valueType="num">
                                      <p:cBhvr>
                                        <p:cTn id="70" dur="1000" fill="hold"/>
                                        <p:tgtEl>
                                          <p:spTgt spid="39938">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nodeType="afterGroup">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39938">
                                            <p:txEl>
                                              <p:pRg st="10" end="10"/>
                                            </p:txEl>
                                          </p:spTgt>
                                        </p:tgtEl>
                                        <p:attrNameLst>
                                          <p:attrName>style.visibility</p:attrName>
                                        </p:attrNameLst>
                                      </p:cBhvr>
                                      <p:to>
                                        <p:strVal val="visible"/>
                                      </p:to>
                                    </p:set>
                                    <p:animEffect transition="in" filter="fade">
                                      <p:cBhvr>
                                        <p:cTn id="75" dur="1000"/>
                                        <p:tgtEl>
                                          <p:spTgt spid="39938">
                                            <p:txEl>
                                              <p:pRg st="10" end="10"/>
                                            </p:txEl>
                                          </p:spTgt>
                                        </p:tgtEl>
                                      </p:cBhvr>
                                    </p:animEffect>
                                    <p:anim calcmode="lin" valueType="num">
                                      <p:cBhvr>
                                        <p:cTn id="76" dur="1000" fill="hold"/>
                                        <p:tgtEl>
                                          <p:spTgt spid="39938">
                                            <p:txEl>
                                              <p:pRg st="10" end="10"/>
                                            </p:txEl>
                                          </p:spTgt>
                                        </p:tgtEl>
                                        <p:attrNameLst>
                                          <p:attrName>ppt_x</p:attrName>
                                        </p:attrNameLst>
                                      </p:cBhvr>
                                      <p:tavLst>
                                        <p:tav tm="0">
                                          <p:val>
                                            <p:strVal val="#ppt_x"/>
                                          </p:val>
                                        </p:tav>
                                        <p:tav tm="100000">
                                          <p:val>
                                            <p:strVal val="#ppt_x"/>
                                          </p:val>
                                        </p:tav>
                                      </p:tavLst>
                                    </p:anim>
                                    <p:anim calcmode="lin" valueType="num">
                                      <p:cBhvr>
                                        <p:cTn id="77" dur="1000" fill="hold"/>
                                        <p:tgtEl>
                                          <p:spTgt spid="39938">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1">
            <a:extLst>
              <a:ext uri="{FF2B5EF4-FFF2-40B4-BE49-F238E27FC236}">
                <a16:creationId xmlns:a16="http://schemas.microsoft.com/office/drawing/2014/main" id="{150077D8-6C7C-405F-9A7C-B74C4189E237}"/>
              </a:ext>
            </a:extLst>
          </p:cNvPr>
          <p:cNvSpPr txBox="1">
            <a:spLocks noChangeArrowheads="1"/>
          </p:cNvSpPr>
          <p:nvPr/>
        </p:nvSpPr>
        <p:spPr bwMode="auto">
          <a:xfrm>
            <a:off x="1203326" y="571500"/>
            <a:ext cx="10710544" cy="17545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9pPr>
          </a:lstStyle>
          <a:p>
            <a:pPr defTabSz="539116" eaLnBrk="0" fontAlgn="base" hangingPunct="0">
              <a:spcBef>
                <a:spcPct val="0"/>
              </a:spcBef>
              <a:spcAft>
                <a:spcPct val="0"/>
              </a:spcAft>
              <a:buSzPct val="100000"/>
              <a:tabLst>
                <a:tab pos="0" algn="l"/>
                <a:tab pos="1097280" algn="l"/>
                <a:tab pos="2194560" algn="l"/>
                <a:tab pos="3291840" algn="l"/>
                <a:tab pos="4389120" algn="l"/>
                <a:tab pos="5486400" algn="l"/>
                <a:tab pos="6583680" algn="l"/>
                <a:tab pos="7680960" algn="l"/>
                <a:tab pos="8778240" algn="l"/>
                <a:tab pos="9875520" algn="l"/>
                <a:tab pos="10972800" algn="l"/>
                <a:tab pos="12070080" algn="l"/>
              </a:tabLst>
            </a:pPr>
            <a:r>
              <a:rPr lang="it-IT" altLang="it-IT" sz="5280">
                <a:solidFill>
                  <a:srgbClr val="FF3300"/>
                </a:solidFill>
              </a:rPr>
              <a:t>Aggiunta di elettroliti alla flebo</a:t>
            </a:r>
            <a:br>
              <a:rPr lang="it-IT" altLang="it-IT" sz="5280">
                <a:solidFill>
                  <a:srgbClr val="333399"/>
                </a:solidFill>
              </a:rPr>
            </a:br>
            <a:endParaRPr lang="it-IT" altLang="it-IT" sz="5280">
              <a:solidFill>
                <a:srgbClr val="333399"/>
              </a:solidFill>
            </a:endParaRPr>
          </a:p>
        </p:txBody>
      </p:sp>
      <p:sp>
        <p:nvSpPr>
          <p:cNvPr id="65539" name="Text Box 2">
            <a:extLst>
              <a:ext uri="{FF2B5EF4-FFF2-40B4-BE49-F238E27FC236}">
                <a16:creationId xmlns:a16="http://schemas.microsoft.com/office/drawing/2014/main" id="{2842C8ED-9A24-4170-A26F-61E49CF66011}"/>
              </a:ext>
            </a:extLst>
          </p:cNvPr>
          <p:cNvSpPr txBox="1">
            <a:spLocks noChangeArrowheads="1"/>
          </p:cNvSpPr>
          <p:nvPr/>
        </p:nvSpPr>
        <p:spPr bwMode="auto">
          <a:xfrm>
            <a:off x="1143000" y="2052956"/>
            <a:ext cx="10525126" cy="4925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Tahoma" panose="020B0604030504040204" pitchFamily="34" charset="0"/>
                <a:ea typeface="Arial Unicode MS"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Tahoma" panose="020B0604030504040204" pitchFamily="34" charset="0"/>
                <a:ea typeface="Arial Unicode MS"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Tahoma" panose="020B0604030504040204" pitchFamily="34" charset="0"/>
                <a:ea typeface="Arial Unicode MS"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Tahoma" panose="020B0604030504040204" pitchFamily="34" charset="0"/>
                <a:ea typeface="Arial Unicode MS"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Tahoma" panose="020B0604030504040204" pitchFamily="34" charset="0"/>
                <a:ea typeface="Arial Unicode MS"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Tahoma" panose="020B0604030504040204" pitchFamily="34" charset="0"/>
                <a:ea typeface="Arial Unicode MS"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Tahoma" panose="020B0604030504040204" pitchFamily="34" charset="0"/>
                <a:ea typeface="Arial Unicode MS"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Tahoma" panose="020B0604030504040204" pitchFamily="34" charset="0"/>
                <a:ea typeface="Arial Unicode MS"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Tahoma" panose="020B0604030504040204" pitchFamily="34" charset="0"/>
                <a:ea typeface="Arial Unicode MS" pitchFamily="34" charset="-128"/>
              </a:defRPr>
            </a:lvl9pPr>
          </a:lstStyle>
          <a:p>
            <a:pPr marL="409576" indent="-409576" defTabSz="539116" eaLnBrk="0" fontAlgn="base" hangingPunct="0">
              <a:spcBef>
                <a:spcPts val="960"/>
              </a:spcBef>
              <a:spcAft>
                <a:spcPct val="0"/>
              </a:spcAft>
              <a:buClr>
                <a:srgbClr val="3333CC"/>
              </a:buClr>
              <a:buSzPct val="60000"/>
              <a:buFont typeface="Wingdings" panose="05000000000000000000" pitchFamily="2" charset="2"/>
              <a:buChar char=""/>
              <a:tabLst>
                <a:tab pos="1093470" algn="l"/>
                <a:tab pos="2190750" algn="l"/>
                <a:tab pos="3288030" algn="l"/>
                <a:tab pos="4385310" algn="l"/>
                <a:tab pos="5482590" algn="l"/>
                <a:tab pos="6579870" algn="l"/>
                <a:tab pos="7677150" algn="l"/>
                <a:tab pos="8774430" algn="l"/>
                <a:tab pos="9871710" algn="l"/>
                <a:tab pos="10968990" algn="l"/>
                <a:tab pos="12066270" algn="l"/>
              </a:tabLst>
            </a:pPr>
            <a:r>
              <a:rPr lang="it-IT" altLang="it-IT" sz="3360" dirty="0">
                <a:solidFill>
                  <a:srgbClr val="000000"/>
                </a:solidFill>
                <a:latin typeface="Calibri" panose="020F0502020204030204" pitchFamily="34" charset="0"/>
                <a:ea typeface="Calibri" panose="020F0502020204030204" pitchFamily="34" charset="0"/>
                <a:cs typeface="Calibri" panose="020F0502020204030204" pitchFamily="34" charset="0"/>
              </a:rPr>
              <a:t>Gli elettroliti sono sostanze inorganiche che, in soluzione, danno luogo alla formazione di ioni dotati di carica elettrica. </a:t>
            </a:r>
          </a:p>
          <a:p>
            <a:pPr marL="409576" indent="-409576" defTabSz="539116" eaLnBrk="0" fontAlgn="base" hangingPunct="0">
              <a:spcBef>
                <a:spcPts val="960"/>
              </a:spcBef>
              <a:spcAft>
                <a:spcPct val="0"/>
              </a:spcAft>
              <a:buClr>
                <a:srgbClr val="3333CC"/>
              </a:buClr>
              <a:buSzPct val="60000"/>
              <a:buFont typeface="Wingdings" panose="05000000000000000000" pitchFamily="2" charset="2"/>
              <a:buChar char=""/>
              <a:tabLst>
                <a:tab pos="1093470" algn="l"/>
                <a:tab pos="2190750" algn="l"/>
                <a:tab pos="3288030" algn="l"/>
                <a:tab pos="4385310" algn="l"/>
                <a:tab pos="5482590" algn="l"/>
                <a:tab pos="6579870" algn="l"/>
                <a:tab pos="7677150" algn="l"/>
                <a:tab pos="8774430" algn="l"/>
                <a:tab pos="9871710" algn="l"/>
                <a:tab pos="10968990" algn="l"/>
                <a:tab pos="12066270" algn="l"/>
              </a:tabLst>
            </a:pPr>
            <a:endParaRPr lang="it-IT" altLang="it-IT" sz="336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09576" indent="-409576" defTabSz="539116" eaLnBrk="0" fontAlgn="base" hangingPunct="0">
              <a:spcBef>
                <a:spcPts val="960"/>
              </a:spcBef>
              <a:spcAft>
                <a:spcPct val="0"/>
              </a:spcAft>
              <a:buClr>
                <a:srgbClr val="3333CC"/>
              </a:buClr>
              <a:buSzPct val="60000"/>
              <a:buFont typeface="Wingdings" panose="05000000000000000000" pitchFamily="2" charset="2"/>
              <a:buChar char=""/>
              <a:tabLst>
                <a:tab pos="1093470" algn="l"/>
                <a:tab pos="2190750" algn="l"/>
                <a:tab pos="3288030" algn="l"/>
                <a:tab pos="4385310" algn="l"/>
                <a:tab pos="5482590" algn="l"/>
                <a:tab pos="6579870" algn="l"/>
                <a:tab pos="7677150" algn="l"/>
                <a:tab pos="8774430" algn="l"/>
                <a:tab pos="9871710" algn="l"/>
                <a:tab pos="10968990" algn="l"/>
                <a:tab pos="12066270" algn="l"/>
              </a:tabLst>
            </a:pPr>
            <a:r>
              <a:rPr lang="it-IT" altLang="it-IT" sz="3360" dirty="0">
                <a:solidFill>
                  <a:srgbClr val="000000"/>
                </a:solidFill>
                <a:latin typeface="Calibri" panose="020F0502020204030204" pitchFamily="34" charset="0"/>
                <a:ea typeface="Calibri" panose="020F0502020204030204" pitchFamily="34" charset="0"/>
                <a:cs typeface="Calibri" panose="020F0502020204030204" pitchFamily="34" charset="0"/>
              </a:rPr>
              <a:t>La concentrazione di elettroliti (es sodio cloruro, potassio cloruro) presenti nelle soluzioni si esprime in:</a:t>
            </a:r>
          </a:p>
          <a:p>
            <a:pPr marL="409576" indent="-409576" defTabSz="539116" eaLnBrk="0" fontAlgn="base" hangingPunct="0">
              <a:spcBef>
                <a:spcPts val="960"/>
              </a:spcBef>
              <a:spcAft>
                <a:spcPct val="0"/>
              </a:spcAft>
              <a:buClr>
                <a:srgbClr val="3333CC"/>
              </a:buClr>
              <a:buSzPct val="60000"/>
              <a:buFont typeface="Wingdings" panose="05000000000000000000" pitchFamily="2" charset="2"/>
              <a:buChar char=""/>
              <a:tabLst>
                <a:tab pos="1093470" algn="l"/>
                <a:tab pos="2190750" algn="l"/>
                <a:tab pos="3288030" algn="l"/>
                <a:tab pos="4385310" algn="l"/>
                <a:tab pos="5482590" algn="l"/>
                <a:tab pos="6579870" algn="l"/>
                <a:tab pos="7677150" algn="l"/>
                <a:tab pos="8774430" algn="l"/>
                <a:tab pos="9871710" algn="l"/>
                <a:tab pos="10968990" algn="l"/>
                <a:tab pos="12066270" algn="l"/>
              </a:tabLst>
            </a:pPr>
            <a:r>
              <a:rPr lang="it-IT" altLang="it-IT" sz="3360" dirty="0" err="1">
                <a:solidFill>
                  <a:srgbClr val="000000"/>
                </a:solidFill>
                <a:latin typeface="Calibri" panose="020F0502020204030204" pitchFamily="34" charset="0"/>
                <a:ea typeface="Calibri" panose="020F0502020204030204" pitchFamily="34" charset="0"/>
                <a:cs typeface="Calibri" panose="020F0502020204030204" pitchFamily="34" charset="0"/>
              </a:rPr>
              <a:t>milliequivalenti</a:t>
            </a:r>
            <a:r>
              <a:rPr lang="it-IT" altLang="it-IT" sz="3360" dirty="0">
                <a:solidFill>
                  <a:srgbClr val="000000"/>
                </a:solidFill>
                <a:latin typeface="Calibri" panose="020F0502020204030204" pitchFamily="34" charset="0"/>
                <a:ea typeface="Calibri" panose="020F0502020204030204" pitchFamily="34" charset="0"/>
                <a:cs typeface="Calibri" panose="020F0502020204030204" pitchFamily="34" charset="0"/>
              </a:rPr>
              <a:t> per litro (</a:t>
            </a:r>
            <a:r>
              <a:rPr lang="it-IT" altLang="it-IT" sz="3360" b="1" dirty="0" err="1">
                <a:solidFill>
                  <a:srgbClr val="000000"/>
                </a:solidFill>
                <a:latin typeface="Calibri" panose="020F0502020204030204" pitchFamily="34" charset="0"/>
                <a:ea typeface="Calibri" panose="020F0502020204030204" pitchFamily="34" charset="0"/>
                <a:cs typeface="Calibri" panose="020F0502020204030204" pitchFamily="34" charset="0"/>
              </a:rPr>
              <a:t>mEq</a:t>
            </a:r>
            <a:r>
              <a:rPr lang="it-IT" altLang="it-IT" sz="3360" b="1" dirty="0">
                <a:solidFill>
                  <a:srgbClr val="000000"/>
                </a:solidFill>
                <a:latin typeface="Calibri" panose="020F0502020204030204" pitchFamily="34" charset="0"/>
                <a:ea typeface="Calibri" panose="020F0502020204030204" pitchFamily="34" charset="0"/>
                <a:cs typeface="Calibri" panose="020F0502020204030204" pitchFamily="34" charset="0"/>
              </a:rPr>
              <a:t>/L</a:t>
            </a:r>
            <a:r>
              <a:rPr lang="it-IT" altLang="it-IT" sz="3360" dirty="0">
                <a:solidFill>
                  <a:srgbClr val="000000"/>
                </a:solidFill>
                <a:latin typeface="Calibri" panose="020F0502020204030204" pitchFamily="34" charset="0"/>
                <a:ea typeface="Calibri" panose="020F0502020204030204" pitchFamily="34" charset="0"/>
                <a:cs typeface="Calibri" panose="020F0502020204030204" pitchFamily="34" charset="0"/>
              </a:rPr>
              <a:t>) </a:t>
            </a:r>
          </a:p>
          <a:p>
            <a:pPr marL="409576" indent="-409576" defTabSz="539116" eaLnBrk="0" fontAlgn="base" hangingPunct="0">
              <a:spcBef>
                <a:spcPts val="960"/>
              </a:spcBef>
              <a:spcAft>
                <a:spcPct val="0"/>
              </a:spcAft>
              <a:buClr>
                <a:srgbClr val="3333CC"/>
              </a:buClr>
              <a:buSzPct val="60000"/>
              <a:buFont typeface="Wingdings" panose="05000000000000000000" pitchFamily="2" charset="2"/>
              <a:buChar char=""/>
              <a:tabLst>
                <a:tab pos="1093470" algn="l"/>
                <a:tab pos="2190750" algn="l"/>
                <a:tab pos="3288030" algn="l"/>
                <a:tab pos="4385310" algn="l"/>
                <a:tab pos="5482590" algn="l"/>
                <a:tab pos="6579870" algn="l"/>
                <a:tab pos="7677150" algn="l"/>
                <a:tab pos="8774430" algn="l"/>
                <a:tab pos="9871710" algn="l"/>
                <a:tab pos="10968990" algn="l"/>
                <a:tab pos="12066270" algn="l"/>
              </a:tabLst>
            </a:pPr>
            <a:r>
              <a:rPr lang="it-IT" altLang="it-IT" sz="3360" dirty="0" err="1">
                <a:solidFill>
                  <a:srgbClr val="000000"/>
                </a:solidFill>
                <a:latin typeface="Calibri" panose="020F0502020204030204" pitchFamily="34" charset="0"/>
                <a:ea typeface="Calibri" panose="020F0502020204030204" pitchFamily="34" charset="0"/>
                <a:cs typeface="Calibri" panose="020F0502020204030204" pitchFamily="34" charset="0"/>
              </a:rPr>
              <a:t>milliequivalenti</a:t>
            </a:r>
            <a:r>
              <a:rPr lang="it-IT" altLang="it-IT" sz="3360" dirty="0">
                <a:solidFill>
                  <a:srgbClr val="000000"/>
                </a:solidFill>
                <a:latin typeface="Calibri" panose="020F0502020204030204" pitchFamily="34" charset="0"/>
                <a:ea typeface="Calibri" panose="020F0502020204030204" pitchFamily="34" charset="0"/>
                <a:cs typeface="Calibri" panose="020F0502020204030204" pitchFamily="34" charset="0"/>
              </a:rPr>
              <a:t> per millilitro (</a:t>
            </a:r>
            <a:r>
              <a:rPr lang="it-IT" altLang="it-IT" sz="3360" b="1" dirty="0" err="1">
                <a:solidFill>
                  <a:srgbClr val="000000"/>
                </a:solidFill>
                <a:latin typeface="Calibri" panose="020F0502020204030204" pitchFamily="34" charset="0"/>
                <a:ea typeface="Calibri" panose="020F0502020204030204" pitchFamily="34" charset="0"/>
                <a:cs typeface="Calibri" panose="020F0502020204030204" pitchFamily="34" charset="0"/>
              </a:rPr>
              <a:t>mEq</a:t>
            </a:r>
            <a:r>
              <a:rPr lang="it-IT" altLang="it-IT" sz="3360" b="1" dirty="0">
                <a:solidFill>
                  <a:srgbClr val="000000"/>
                </a:solidFill>
                <a:latin typeface="Calibri" panose="020F0502020204030204" pitchFamily="34" charset="0"/>
                <a:ea typeface="Calibri" panose="020F0502020204030204" pitchFamily="34" charset="0"/>
                <a:cs typeface="Calibri" panose="020F0502020204030204" pitchFamily="34" charset="0"/>
              </a:rPr>
              <a:t>/ml</a:t>
            </a:r>
            <a:r>
              <a:rPr lang="it-IT" altLang="it-IT" sz="3360" dirty="0">
                <a:solidFill>
                  <a:srgbClr val="000000"/>
                </a:solidFill>
                <a:latin typeface="Calibri" panose="020F0502020204030204" pitchFamily="34" charset="0"/>
                <a:ea typeface="Calibri" panose="020F0502020204030204" pitchFamily="34" charset="0"/>
                <a:cs typeface="Calibri" panose="020F0502020204030204" pitchFamily="34" charset="0"/>
              </a:rPr>
              <a:t>)</a:t>
            </a:r>
          </a:p>
        </p:txBody>
      </p:sp>
      <p:pic>
        <p:nvPicPr>
          <p:cNvPr id="2" name="Immagine 1" descr="Immagine che contiene testo, Attrezzature mediche, cavo, interno&#10;&#10;Descrizione generata automaticamente">
            <a:extLst>
              <a:ext uri="{FF2B5EF4-FFF2-40B4-BE49-F238E27FC236}">
                <a16:creationId xmlns:a16="http://schemas.microsoft.com/office/drawing/2014/main" id="{7A67A71A-D7F8-A7ED-2B89-997BE168808E}"/>
              </a:ext>
            </a:extLst>
          </p:cNvPr>
          <p:cNvPicPr>
            <a:picLocks noChangeAspect="1"/>
          </p:cNvPicPr>
          <p:nvPr/>
        </p:nvPicPr>
        <p:blipFill>
          <a:blip r:embed="rId3"/>
          <a:stretch>
            <a:fillRect/>
          </a:stretch>
        </p:blipFill>
        <p:spPr>
          <a:xfrm>
            <a:off x="11633200" y="288925"/>
            <a:ext cx="2616200" cy="3422650"/>
          </a:xfrm>
          <a:prstGeom prst="rect">
            <a:avLst/>
          </a:prstGeom>
          <a:ln>
            <a:noFill/>
          </a:ln>
          <a:effectLst>
            <a:softEdge rad="112500"/>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2"/>
          <p:cNvSpPr/>
          <p:nvPr/>
        </p:nvSpPr>
        <p:spPr>
          <a:xfrm>
            <a:off x="1760220" y="2398752"/>
            <a:ext cx="5554980" cy="694373"/>
          </a:xfrm>
          <a:prstGeom prst="rect">
            <a:avLst/>
          </a:prstGeom>
          <a:noFill/>
          <a:ln/>
        </p:spPr>
        <p:txBody>
          <a:bodyPr wrap="none" rtlCol="0" anchor="t"/>
          <a:lstStyle/>
          <a:p>
            <a:pPr marL="0" indent="0">
              <a:lnSpc>
                <a:spcPts val="5468"/>
              </a:lnSpc>
              <a:buNone/>
            </a:pPr>
            <a:r>
              <a:rPr lang="en-US" sz="4374" b="1">
                <a:solidFill>
                  <a:srgbClr val="1F1E1E"/>
                </a:solidFill>
                <a:latin typeface="Alexandria" pitchFamily="34" charset="0"/>
                <a:ea typeface="Alexandria" pitchFamily="34" charset="-122"/>
                <a:cs typeface="Alexandria" pitchFamily="34" charset="-120"/>
              </a:rPr>
              <a:t>Le unità di massa</a:t>
            </a:r>
            <a:endParaRPr lang="en-US" sz="4374"/>
          </a:p>
        </p:txBody>
      </p:sp>
      <p:sp>
        <p:nvSpPr>
          <p:cNvPr id="5" name="Text 3"/>
          <p:cNvSpPr/>
          <p:nvPr/>
        </p:nvSpPr>
        <p:spPr>
          <a:xfrm>
            <a:off x="1760220" y="3537466"/>
            <a:ext cx="11109960" cy="355402"/>
          </a:xfrm>
          <a:prstGeom prst="rect">
            <a:avLst/>
          </a:prstGeom>
          <a:noFill/>
          <a:ln/>
        </p:spPr>
        <p:txBody>
          <a:bodyPr wrap="none" rtlCol="0" anchor="t"/>
          <a:lstStyle/>
          <a:p>
            <a:pPr marL="0" indent="0">
              <a:lnSpc>
                <a:spcPts val="2799"/>
              </a:lnSpc>
              <a:buNone/>
            </a:pPr>
            <a:r>
              <a:rPr lang="en-US" sz="1750" dirty="0">
                <a:solidFill>
                  <a:srgbClr val="3B3535"/>
                </a:solidFill>
                <a:ea typeface="Sora" pitchFamily="34" charset="-122"/>
                <a:cs typeface="Sora" pitchFamily="34" charset="-120"/>
              </a:rPr>
              <a:t>Il </a:t>
            </a:r>
            <a:r>
              <a:rPr lang="en-US" sz="1750" dirty="0" err="1">
                <a:solidFill>
                  <a:srgbClr val="3B3535"/>
                </a:solidFill>
                <a:ea typeface="Sora" pitchFamily="34" charset="-122"/>
                <a:cs typeface="Sora" pitchFamily="34" charset="-120"/>
              </a:rPr>
              <a:t>Grammo</a:t>
            </a:r>
            <a:r>
              <a:rPr lang="en-US" sz="1750" dirty="0">
                <a:solidFill>
                  <a:srgbClr val="3B3535"/>
                </a:solidFill>
                <a:ea typeface="Sora" pitchFamily="34" charset="-122"/>
                <a:cs typeface="Sora" pitchFamily="34" charset="-120"/>
              </a:rPr>
              <a:t> (g) è </a:t>
            </a:r>
            <a:r>
              <a:rPr lang="en-US" sz="1750" dirty="0" err="1">
                <a:solidFill>
                  <a:srgbClr val="3B3535"/>
                </a:solidFill>
                <a:ea typeface="Sora" pitchFamily="34" charset="-122"/>
                <a:cs typeface="Sora" pitchFamily="34" charset="-120"/>
              </a:rPr>
              <a:t>l'unità</a:t>
            </a:r>
            <a:r>
              <a:rPr lang="en-US" sz="1750" dirty="0">
                <a:solidFill>
                  <a:srgbClr val="3B3535"/>
                </a:solidFill>
                <a:ea typeface="Sora" pitchFamily="34" charset="-122"/>
                <a:cs typeface="Sora" pitchFamily="34" charset="-120"/>
              </a:rPr>
              <a:t> </a:t>
            </a:r>
            <a:r>
              <a:rPr lang="en-US" sz="1750" dirty="0" err="1">
                <a:solidFill>
                  <a:srgbClr val="3B3535"/>
                </a:solidFill>
                <a:ea typeface="Sora" pitchFamily="34" charset="-122"/>
                <a:cs typeface="Sora" pitchFamily="34" charset="-120"/>
              </a:rPr>
              <a:t>principale</a:t>
            </a:r>
            <a:r>
              <a:rPr lang="en-US" sz="1750" dirty="0">
                <a:solidFill>
                  <a:srgbClr val="3B3535"/>
                </a:solidFill>
                <a:ea typeface="Sora" pitchFamily="34" charset="-122"/>
                <a:cs typeface="Sora" pitchFamily="34" charset="-120"/>
              </a:rPr>
              <a:t> </a:t>
            </a:r>
            <a:r>
              <a:rPr lang="en-US" sz="1750" dirty="0" err="1">
                <a:solidFill>
                  <a:srgbClr val="3B3535"/>
                </a:solidFill>
                <a:ea typeface="Sora" pitchFamily="34" charset="-122"/>
                <a:cs typeface="Sora" pitchFamily="34" charset="-120"/>
              </a:rPr>
              <a:t>delle</a:t>
            </a:r>
            <a:r>
              <a:rPr lang="en-US" sz="1750" dirty="0">
                <a:solidFill>
                  <a:srgbClr val="3B3535"/>
                </a:solidFill>
                <a:ea typeface="Sora" pitchFamily="34" charset="-122"/>
                <a:cs typeface="Sora" pitchFamily="34" charset="-120"/>
              </a:rPr>
              <a:t> </a:t>
            </a:r>
            <a:r>
              <a:rPr lang="en-US" sz="1750" dirty="0" err="1">
                <a:solidFill>
                  <a:srgbClr val="3B3535"/>
                </a:solidFill>
                <a:ea typeface="Sora" pitchFamily="34" charset="-122"/>
                <a:cs typeface="Sora" pitchFamily="34" charset="-120"/>
              </a:rPr>
              <a:t>misure</a:t>
            </a:r>
            <a:r>
              <a:rPr lang="en-US" sz="1750" dirty="0">
                <a:solidFill>
                  <a:srgbClr val="3B3535"/>
                </a:solidFill>
                <a:ea typeface="Sora" pitchFamily="34" charset="-122"/>
                <a:cs typeface="Sora" pitchFamily="34" charset="-120"/>
              </a:rPr>
              <a:t> di peso ed è la </a:t>
            </a:r>
            <a:r>
              <a:rPr lang="en-US" sz="1750" dirty="0" err="1">
                <a:solidFill>
                  <a:srgbClr val="3B3535"/>
                </a:solidFill>
                <a:ea typeface="Sora" pitchFamily="34" charset="-122"/>
                <a:cs typeface="Sora" pitchFamily="34" charset="-120"/>
              </a:rPr>
              <a:t>millesima</a:t>
            </a:r>
            <a:r>
              <a:rPr lang="en-US" sz="1750" dirty="0">
                <a:solidFill>
                  <a:srgbClr val="3B3535"/>
                </a:solidFill>
                <a:ea typeface="Sora" pitchFamily="34" charset="-122"/>
                <a:cs typeface="Sora" pitchFamily="34" charset="-120"/>
              </a:rPr>
              <a:t> </a:t>
            </a:r>
            <a:r>
              <a:rPr lang="en-US" sz="1750" dirty="0" err="1">
                <a:solidFill>
                  <a:srgbClr val="3B3535"/>
                </a:solidFill>
                <a:ea typeface="Sora" pitchFamily="34" charset="-122"/>
                <a:cs typeface="Sora" pitchFamily="34" charset="-120"/>
              </a:rPr>
              <a:t>parte</a:t>
            </a:r>
            <a:r>
              <a:rPr lang="en-US" sz="1750" dirty="0">
                <a:solidFill>
                  <a:srgbClr val="3B3535"/>
                </a:solidFill>
                <a:ea typeface="Sora" pitchFamily="34" charset="-122"/>
                <a:cs typeface="Sora" pitchFamily="34" charset="-120"/>
              </a:rPr>
              <a:t> del kg</a:t>
            </a:r>
            <a:endParaRPr lang="en-US" sz="1750" dirty="0"/>
          </a:p>
        </p:txBody>
      </p:sp>
      <p:sp>
        <p:nvSpPr>
          <p:cNvPr id="6" name="Text 4"/>
          <p:cNvSpPr/>
          <p:nvPr/>
        </p:nvSpPr>
        <p:spPr>
          <a:xfrm>
            <a:off x="2115622" y="4142780"/>
            <a:ext cx="10754558" cy="355402"/>
          </a:xfrm>
          <a:prstGeom prst="rect">
            <a:avLst/>
          </a:prstGeom>
          <a:noFill/>
          <a:ln/>
        </p:spPr>
        <p:txBody>
          <a:bodyPr wrap="none" rtlCol="0" anchor="t"/>
          <a:lstStyle/>
          <a:p>
            <a:pPr marL="342900" indent="-342900" algn="l">
              <a:lnSpc>
                <a:spcPts val="2799"/>
              </a:lnSpc>
              <a:buSzPct val="100000"/>
              <a:buChar char="•"/>
            </a:pPr>
            <a:r>
              <a:rPr lang="en-US" sz="1750" b="1" dirty="0">
                <a:solidFill>
                  <a:srgbClr val="3B3535"/>
                </a:solidFill>
                <a:latin typeface="Calibri" panose="020F0502020204030204" pitchFamily="34" charset="0"/>
                <a:ea typeface="Calibri" panose="020F0502020204030204" pitchFamily="34" charset="0"/>
                <a:cs typeface="Calibri" panose="020F0502020204030204" pitchFamily="34" charset="0"/>
              </a:rPr>
              <a:t>0,1 g = </a:t>
            </a:r>
            <a:r>
              <a:rPr lang="en-US" sz="1750" b="1" dirty="0" err="1">
                <a:solidFill>
                  <a:srgbClr val="3B3535"/>
                </a:solidFill>
                <a:latin typeface="Calibri" panose="020F0502020204030204" pitchFamily="34" charset="0"/>
                <a:ea typeface="Calibri" panose="020F0502020204030204" pitchFamily="34" charset="0"/>
                <a:cs typeface="Calibri" panose="020F0502020204030204" pitchFamily="34" charset="0"/>
              </a:rPr>
              <a:t>decigrammo</a:t>
            </a:r>
            <a:r>
              <a:rPr lang="en-US" sz="1750" b="1" dirty="0">
                <a:solidFill>
                  <a:srgbClr val="3B3535"/>
                </a:solidFill>
                <a:latin typeface="Calibri" panose="020F0502020204030204" pitchFamily="34" charset="0"/>
                <a:ea typeface="Calibri" panose="020F0502020204030204" pitchFamily="34" charset="0"/>
                <a:cs typeface="Calibri" panose="020F0502020204030204" pitchFamily="34" charset="0"/>
              </a:rPr>
              <a:t> (dg)</a:t>
            </a:r>
            <a:endParaRPr lang="en-US" sz="1750" dirty="0">
              <a:latin typeface="Calibri" panose="020F0502020204030204" pitchFamily="34" charset="0"/>
              <a:ea typeface="Calibri" panose="020F0502020204030204" pitchFamily="34" charset="0"/>
              <a:cs typeface="Calibri" panose="020F0502020204030204" pitchFamily="34" charset="0"/>
            </a:endParaRPr>
          </a:p>
        </p:txBody>
      </p:sp>
      <p:sp>
        <p:nvSpPr>
          <p:cNvPr id="7" name="Text 5"/>
          <p:cNvSpPr/>
          <p:nvPr/>
        </p:nvSpPr>
        <p:spPr>
          <a:xfrm>
            <a:off x="2115622" y="4587002"/>
            <a:ext cx="10754558" cy="355402"/>
          </a:xfrm>
          <a:prstGeom prst="rect">
            <a:avLst/>
          </a:prstGeom>
          <a:noFill/>
          <a:ln/>
        </p:spPr>
        <p:txBody>
          <a:bodyPr wrap="none" rtlCol="0" anchor="t"/>
          <a:lstStyle/>
          <a:p>
            <a:pPr marL="342900" indent="-342900" algn="l">
              <a:lnSpc>
                <a:spcPts val="2799"/>
              </a:lnSpc>
              <a:buSzPct val="100000"/>
              <a:buChar char="•"/>
            </a:pPr>
            <a:r>
              <a:rPr lang="en-US" sz="1750" b="1" dirty="0">
                <a:solidFill>
                  <a:srgbClr val="3B3535"/>
                </a:solidFill>
                <a:latin typeface="Calibri" panose="020F0502020204030204" pitchFamily="34" charset="0"/>
                <a:ea typeface="Calibri" panose="020F0502020204030204" pitchFamily="34" charset="0"/>
                <a:cs typeface="Calibri" panose="020F0502020204030204" pitchFamily="34" charset="0"/>
              </a:rPr>
              <a:t>0,01 g = </a:t>
            </a:r>
            <a:r>
              <a:rPr lang="en-US" sz="1750" b="1" dirty="0" err="1">
                <a:solidFill>
                  <a:srgbClr val="3B3535"/>
                </a:solidFill>
                <a:latin typeface="Calibri" panose="020F0502020204030204" pitchFamily="34" charset="0"/>
                <a:ea typeface="Calibri" panose="020F0502020204030204" pitchFamily="34" charset="0"/>
                <a:cs typeface="Calibri" panose="020F0502020204030204" pitchFamily="34" charset="0"/>
              </a:rPr>
              <a:t>centigrammo</a:t>
            </a:r>
            <a:r>
              <a:rPr lang="en-US" sz="1750" b="1" dirty="0">
                <a:solidFill>
                  <a:srgbClr val="3B3535"/>
                </a:solidFill>
                <a:latin typeface="Calibri" panose="020F0502020204030204" pitchFamily="34" charset="0"/>
                <a:ea typeface="Calibri" panose="020F0502020204030204" pitchFamily="34" charset="0"/>
                <a:cs typeface="Calibri" panose="020F0502020204030204" pitchFamily="34" charset="0"/>
              </a:rPr>
              <a:t> (cg)</a:t>
            </a:r>
            <a:endParaRPr lang="en-US" sz="1750" dirty="0">
              <a:latin typeface="Calibri" panose="020F0502020204030204" pitchFamily="34" charset="0"/>
              <a:ea typeface="Calibri" panose="020F0502020204030204" pitchFamily="34" charset="0"/>
              <a:cs typeface="Calibri" panose="020F0502020204030204" pitchFamily="34" charset="0"/>
            </a:endParaRPr>
          </a:p>
        </p:txBody>
      </p:sp>
      <p:sp>
        <p:nvSpPr>
          <p:cNvPr id="8" name="Text 6"/>
          <p:cNvSpPr/>
          <p:nvPr/>
        </p:nvSpPr>
        <p:spPr>
          <a:xfrm>
            <a:off x="2115622" y="5031224"/>
            <a:ext cx="10754558" cy="355402"/>
          </a:xfrm>
          <a:prstGeom prst="rect">
            <a:avLst/>
          </a:prstGeom>
          <a:noFill/>
          <a:ln/>
        </p:spPr>
        <p:txBody>
          <a:bodyPr wrap="none" rtlCol="0" anchor="t"/>
          <a:lstStyle/>
          <a:p>
            <a:pPr marL="342900" indent="-342900" algn="l">
              <a:lnSpc>
                <a:spcPts val="2799"/>
              </a:lnSpc>
              <a:buSzPct val="100000"/>
              <a:buChar char="•"/>
            </a:pPr>
            <a:r>
              <a:rPr lang="en-US" sz="1750" b="1" dirty="0">
                <a:solidFill>
                  <a:srgbClr val="3B3535"/>
                </a:solidFill>
                <a:latin typeface="Calibri" panose="020F0502020204030204" pitchFamily="34" charset="0"/>
                <a:ea typeface="Calibri" panose="020F0502020204030204" pitchFamily="34" charset="0"/>
                <a:cs typeface="Calibri" panose="020F0502020204030204" pitchFamily="34" charset="0"/>
              </a:rPr>
              <a:t>0,001 g = </a:t>
            </a:r>
            <a:r>
              <a:rPr lang="en-US" sz="1750" b="1" dirty="0" err="1">
                <a:solidFill>
                  <a:srgbClr val="3B3535"/>
                </a:solidFill>
                <a:latin typeface="Calibri" panose="020F0502020204030204" pitchFamily="34" charset="0"/>
                <a:ea typeface="Calibri" panose="020F0502020204030204" pitchFamily="34" charset="0"/>
                <a:cs typeface="Calibri" panose="020F0502020204030204" pitchFamily="34" charset="0"/>
              </a:rPr>
              <a:t>milligrammo</a:t>
            </a:r>
            <a:r>
              <a:rPr lang="en-US" sz="1750" b="1" dirty="0">
                <a:solidFill>
                  <a:srgbClr val="3B3535"/>
                </a:solidFill>
                <a:latin typeface="Calibri" panose="020F0502020204030204" pitchFamily="34" charset="0"/>
                <a:ea typeface="Calibri" panose="020F0502020204030204" pitchFamily="34" charset="0"/>
                <a:cs typeface="Calibri" panose="020F0502020204030204" pitchFamily="34" charset="0"/>
              </a:rPr>
              <a:t> (mg)</a:t>
            </a:r>
            <a:endParaRPr lang="en-US" sz="1750" dirty="0">
              <a:latin typeface="Calibri" panose="020F0502020204030204" pitchFamily="34" charset="0"/>
              <a:ea typeface="Calibri" panose="020F0502020204030204" pitchFamily="34" charset="0"/>
              <a:cs typeface="Calibri" panose="020F0502020204030204" pitchFamily="34" charset="0"/>
            </a:endParaRPr>
          </a:p>
        </p:txBody>
      </p:sp>
      <p:sp>
        <p:nvSpPr>
          <p:cNvPr id="9" name="Text 7"/>
          <p:cNvSpPr/>
          <p:nvPr/>
        </p:nvSpPr>
        <p:spPr>
          <a:xfrm>
            <a:off x="2115622" y="5475446"/>
            <a:ext cx="10754558" cy="355402"/>
          </a:xfrm>
          <a:prstGeom prst="rect">
            <a:avLst/>
          </a:prstGeom>
          <a:noFill/>
          <a:ln/>
        </p:spPr>
        <p:txBody>
          <a:bodyPr wrap="none" rtlCol="0" anchor="t"/>
          <a:lstStyle/>
          <a:p>
            <a:pPr marL="342900" indent="-342900" algn="l">
              <a:lnSpc>
                <a:spcPts val="2799"/>
              </a:lnSpc>
              <a:buSzPct val="100000"/>
              <a:buChar char="•"/>
            </a:pPr>
            <a:r>
              <a:rPr lang="en-US" sz="1750" b="1" dirty="0">
                <a:solidFill>
                  <a:srgbClr val="3B3535"/>
                </a:solidFill>
                <a:latin typeface="Calibri" panose="020F0502020204030204" pitchFamily="34" charset="0"/>
                <a:ea typeface="Calibri" panose="020F0502020204030204" pitchFamily="34" charset="0"/>
                <a:cs typeface="Calibri" panose="020F0502020204030204" pitchFamily="34" charset="0"/>
              </a:rPr>
              <a:t>0,000001 g = </a:t>
            </a:r>
            <a:r>
              <a:rPr lang="en-US" sz="1750" b="1" dirty="0" err="1">
                <a:solidFill>
                  <a:srgbClr val="3B3535"/>
                </a:solidFill>
                <a:latin typeface="Calibri" panose="020F0502020204030204" pitchFamily="34" charset="0"/>
                <a:ea typeface="Calibri" panose="020F0502020204030204" pitchFamily="34" charset="0"/>
                <a:cs typeface="Calibri" panose="020F0502020204030204" pitchFamily="34" charset="0"/>
              </a:rPr>
              <a:t>microgrammo</a:t>
            </a:r>
            <a:r>
              <a:rPr lang="en-US" sz="1750" b="1" dirty="0">
                <a:solidFill>
                  <a:srgbClr val="3B3535"/>
                </a:solidFill>
                <a:latin typeface="Calibri" panose="020F0502020204030204" pitchFamily="34" charset="0"/>
                <a:ea typeface="Calibri" panose="020F0502020204030204" pitchFamily="34" charset="0"/>
                <a:cs typeface="Calibri" panose="020F0502020204030204" pitchFamily="34" charset="0"/>
              </a:rPr>
              <a:t> (mcg)</a:t>
            </a:r>
          </a:p>
          <a:p>
            <a:pPr marL="342900" indent="-342900" algn="l">
              <a:lnSpc>
                <a:spcPts val="2799"/>
              </a:lnSpc>
              <a:buSzPct val="100000"/>
              <a:buChar char="•"/>
            </a:pPr>
            <a:endParaRPr lang="en-US" sz="1750" dirty="0">
              <a:solidFill>
                <a:srgbClr val="3B3535"/>
              </a:solidFill>
              <a:ea typeface="Calibri" panose="020F0502020204030204" pitchFamily="34" charset="0"/>
              <a:cs typeface="Calibri" panose="020F0502020204030204" pitchFamily="34" charset="0"/>
            </a:endParaRPr>
          </a:p>
          <a:p>
            <a:pPr algn="l">
              <a:lnSpc>
                <a:spcPts val="2799"/>
              </a:lnSpc>
              <a:buSzPct val="100000"/>
            </a:pPr>
            <a:r>
              <a:rPr lang="en-US" sz="1750" dirty="0">
                <a:solidFill>
                  <a:srgbClr val="3B3535"/>
                </a:solidFill>
                <a:ea typeface="Calibri" panose="020F0502020204030204" pitchFamily="34" charset="0"/>
                <a:cs typeface="Calibri" panose="020F0502020204030204" pitchFamily="34" charset="0"/>
              </a:rPr>
              <a:t>Es. 1000mg =1g</a:t>
            </a:r>
          </a:p>
          <a:p>
            <a:pPr algn="l">
              <a:lnSpc>
                <a:spcPts val="2799"/>
              </a:lnSpc>
              <a:buSzPct val="100000"/>
            </a:pPr>
            <a:r>
              <a:rPr lang="en-US" sz="1750" dirty="0">
                <a:solidFill>
                  <a:srgbClr val="3B3535"/>
                </a:solidFill>
                <a:ea typeface="Calibri" panose="020F0502020204030204" pitchFamily="34" charset="0"/>
                <a:cs typeface="Calibri" panose="020F0502020204030204" pitchFamily="34" charset="0"/>
              </a:rPr>
              <a:t>             350 mg =0,35 g</a:t>
            </a:r>
            <a:endParaRPr lang="en-US" sz="1750" dirty="0">
              <a:ea typeface="Calibri" panose="020F0502020204030204" pitchFamily="34" charset="0"/>
              <a:cs typeface="Calibri" panose="020F0502020204030204" pitchFamily="34" charset="0"/>
            </a:endParaRPr>
          </a:p>
        </p:txBody>
      </p:sp>
      <p:pic>
        <p:nvPicPr>
          <p:cNvPr id="11" name="Immagine 1">
            <a:extLst>
              <a:ext uri="{FF2B5EF4-FFF2-40B4-BE49-F238E27FC236}">
                <a16:creationId xmlns:a16="http://schemas.microsoft.com/office/drawing/2014/main" id="{EF1BED09-B9FB-40A3-BA75-E9D0FFD179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4460" y="741701"/>
            <a:ext cx="8064500" cy="168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3C18505-14F7-40CB-93C9-1A334C846AE8}"/>
              </a:ext>
            </a:extLst>
          </p:cNvPr>
          <p:cNvSpPr>
            <a:spLocks noGrp="1"/>
          </p:cNvSpPr>
          <p:nvPr>
            <p:ph idx="1"/>
          </p:nvPr>
        </p:nvSpPr>
        <p:spPr>
          <a:xfrm>
            <a:off x="731520" y="2041450"/>
            <a:ext cx="13167360" cy="3934048"/>
          </a:xfrm>
        </p:spPr>
        <p:txBody>
          <a:bodyPr/>
          <a:lstStyle/>
          <a:p>
            <a:pPr marL="0" indent="0" algn="just">
              <a:buNone/>
            </a:pPr>
            <a:r>
              <a:rPr lang="it-IT"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Esercizio:</a:t>
            </a:r>
          </a:p>
          <a:p>
            <a:pPr marL="0" indent="0" algn="just">
              <a:buNone/>
            </a:pPr>
            <a:endParaRPr lang="it-IT" dirty="0">
              <a:solidFill>
                <a:srgbClr val="000000"/>
              </a:solidFill>
              <a:effectLst/>
            </a:endParaRPr>
          </a:p>
          <a:p>
            <a:pPr marL="0" indent="0" algn="just">
              <a:buNone/>
            </a:pPr>
            <a:r>
              <a:rPr lang="it-IT"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 deve preparare una fleboclisi di glucosata 5% 500ml più K flebo 15mEq. Il reparto dispone di fiale di K flebo da 3mEq/ml con fiale da 10 ml. Quanti ml di farmaco si devono aspirare per preparare l’ infusione?</a:t>
            </a:r>
          </a:p>
          <a:p>
            <a:pPr marL="0" indent="0">
              <a:buNone/>
            </a:pPr>
            <a:endParaRPr lang="it-IT" dirty="0">
              <a:solidFill>
                <a:srgbClr val="000000"/>
              </a:solidFill>
              <a:effectLst/>
            </a:endParaRPr>
          </a:p>
        </p:txBody>
      </p:sp>
    </p:spTree>
    <p:extLst>
      <p:ext uri="{BB962C8B-B14F-4D97-AF65-F5344CB8AC3E}">
        <p14:creationId xmlns:p14="http://schemas.microsoft.com/office/powerpoint/2010/main" val="30928460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1">
            <a:extLst>
              <a:ext uri="{FF2B5EF4-FFF2-40B4-BE49-F238E27FC236}">
                <a16:creationId xmlns:a16="http://schemas.microsoft.com/office/drawing/2014/main" id="{D2D973A9-C03D-4F1A-9025-870C98B3CCFC}"/>
              </a:ext>
            </a:extLst>
          </p:cNvPr>
          <p:cNvSpPr txBox="1">
            <a:spLocks noChangeArrowheads="1"/>
          </p:cNvSpPr>
          <p:nvPr/>
        </p:nvSpPr>
        <p:spPr bwMode="auto">
          <a:xfrm>
            <a:off x="1106170" y="400050"/>
            <a:ext cx="10765156" cy="1005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40" tIns="45720" rIns="91440" bIns="4572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9pPr>
          </a:lstStyle>
          <a:p>
            <a:pPr algn="ctr" defTabSz="539116" fontAlgn="base">
              <a:spcBef>
                <a:spcPct val="0"/>
              </a:spcBef>
              <a:spcAft>
                <a:spcPct val="0"/>
              </a:spcAft>
              <a:buSzPct val="100000"/>
              <a:tabLst>
                <a:tab pos="0" algn="l"/>
                <a:tab pos="1097280" algn="l"/>
                <a:tab pos="2194560" algn="l"/>
                <a:tab pos="3291840" algn="l"/>
                <a:tab pos="4389120" algn="l"/>
                <a:tab pos="5486400" algn="l"/>
                <a:tab pos="6583680" algn="l"/>
                <a:tab pos="7680960" algn="l"/>
                <a:tab pos="8778240" algn="l"/>
                <a:tab pos="9875520" algn="l"/>
                <a:tab pos="10972800" algn="l"/>
                <a:tab pos="12070080" algn="l"/>
              </a:tabLst>
            </a:pPr>
            <a:r>
              <a:rPr lang="it-IT" altLang="it-IT" sz="5280">
                <a:solidFill>
                  <a:srgbClr val="FF3300"/>
                </a:solidFill>
              </a:rPr>
              <a:t>Concentrazione</a:t>
            </a:r>
            <a:endParaRPr lang="it-IT"/>
          </a:p>
        </p:txBody>
      </p:sp>
      <p:sp>
        <p:nvSpPr>
          <p:cNvPr id="35842" name="Text Box 2">
            <a:extLst>
              <a:ext uri="{FF2B5EF4-FFF2-40B4-BE49-F238E27FC236}">
                <a16:creationId xmlns:a16="http://schemas.microsoft.com/office/drawing/2014/main" id="{7A02E4FD-B31D-43B8-B45D-18D41B47D143}"/>
              </a:ext>
            </a:extLst>
          </p:cNvPr>
          <p:cNvSpPr txBox="1">
            <a:spLocks noChangeArrowheads="1"/>
          </p:cNvSpPr>
          <p:nvPr/>
        </p:nvSpPr>
        <p:spPr bwMode="auto">
          <a:xfrm>
            <a:off x="969646" y="1644016"/>
            <a:ext cx="11431904" cy="60140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9pPr>
          </a:lstStyle>
          <a:p>
            <a:pPr marL="409576" indent="-409576" defTabSz="539116" fontAlgn="base">
              <a:lnSpc>
                <a:spcPct val="80000"/>
              </a:lnSpc>
              <a:spcBef>
                <a:spcPts val="600"/>
              </a:spcBef>
              <a:spcAft>
                <a:spcPct val="0"/>
              </a:spcAft>
              <a:buClr>
                <a:srgbClr val="3333CC"/>
              </a:buClr>
              <a:buSzPct val="60000"/>
              <a:buFont typeface="Wingdings" panose="05000000000000000000" pitchFamily="2" charset="2"/>
              <a:buChar char=""/>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400" dirty="0">
                <a:latin typeface="Calibri" panose="020F0502020204030204" pitchFamily="34" charset="0"/>
                <a:ea typeface="Calibri" panose="020F0502020204030204" pitchFamily="34" charset="0"/>
                <a:cs typeface="Calibri" panose="020F0502020204030204" pitchFamily="34" charset="0"/>
              </a:rPr>
              <a:t>Le preparazioni commerciali generalmente in uso si trovano espresse in </a:t>
            </a:r>
            <a:r>
              <a:rPr lang="it-IT" altLang="it-IT" sz="2400" b="1" dirty="0">
                <a:latin typeface="Calibri" panose="020F0502020204030204" pitchFamily="34" charset="0"/>
                <a:ea typeface="Calibri" panose="020F0502020204030204" pitchFamily="34" charset="0"/>
                <a:cs typeface="Calibri" panose="020F0502020204030204" pitchFamily="34" charset="0"/>
              </a:rPr>
              <a:t>milligrammi (mg), </a:t>
            </a:r>
            <a:r>
              <a:rPr lang="it-IT" altLang="it-IT" sz="2400" dirty="0">
                <a:latin typeface="Calibri" panose="020F0502020204030204" pitchFamily="34" charset="0"/>
                <a:ea typeface="Calibri" panose="020F0502020204030204" pitchFamily="34" charset="0"/>
                <a:cs typeface="Calibri" panose="020F0502020204030204" pitchFamily="34" charset="0"/>
              </a:rPr>
              <a:t>mentre</a:t>
            </a:r>
            <a:r>
              <a:rPr lang="it-IT" altLang="it-IT" sz="2400" b="1" dirty="0">
                <a:latin typeface="Calibri" panose="020F0502020204030204" pitchFamily="34" charset="0"/>
                <a:ea typeface="Calibri" panose="020F0502020204030204" pitchFamily="34" charset="0"/>
                <a:cs typeface="Calibri" panose="020F0502020204030204" pitchFamily="34" charset="0"/>
              </a:rPr>
              <a:t> nell’uso clinico/ospedaliero </a:t>
            </a:r>
            <a:r>
              <a:rPr lang="it-IT" altLang="it-IT" sz="2400" dirty="0">
                <a:latin typeface="Calibri" panose="020F0502020204030204" pitchFamily="34" charset="0"/>
                <a:ea typeface="Calibri" panose="020F0502020204030204" pitchFamily="34" charset="0"/>
                <a:cs typeface="Calibri" panose="020F0502020204030204" pitchFamily="34" charset="0"/>
              </a:rPr>
              <a:t>questi  farmaci vengono spesso dosati </a:t>
            </a:r>
            <a:r>
              <a:rPr lang="it-IT" altLang="it-IT" sz="2400" b="1" dirty="0">
                <a:latin typeface="Calibri" panose="020F0502020204030204" pitchFamily="34" charset="0"/>
                <a:ea typeface="Calibri" panose="020F0502020204030204" pitchFamily="34" charset="0"/>
                <a:cs typeface="Calibri" panose="020F0502020204030204" pitchFamily="34" charset="0"/>
              </a:rPr>
              <a:t>in microgrammi (</a:t>
            </a:r>
            <a:r>
              <a:rPr lang="it-IT" altLang="it-IT" sz="2400" b="1" dirty="0" err="1">
                <a:latin typeface="Calibri" panose="020F0502020204030204" pitchFamily="34" charset="0"/>
                <a:ea typeface="Calibri" panose="020F0502020204030204" pitchFamily="34" charset="0"/>
                <a:cs typeface="Calibri" panose="020F0502020204030204" pitchFamily="34" charset="0"/>
              </a:rPr>
              <a:t>mcg</a:t>
            </a:r>
            <a:r>
              <a:rPr lang="it-IT" altLang="it-IT" sz="2400" b="1" dirty="0">
                <a:latin typeface="Calibri" panose="020F0502020204030204" pitchFamily="34" charset="0"/>
                <a:ea typeface="Calibri" panose="020F0502020204030204" pitchFamily="34" charset="0"/>
                <a:cs typeface="Calibri" panose="020F0502020204030204" pitchFamily="34" charset="0"/>
              </a:rPr>
              <a:t>) </a:t>
            </a:r>
            <a:r>
              <a:rPr lang="it-IT" altLang="it-IT" sz="2400" dirty="0">
                <a:latin typeface="Calibri" panose="020F0502020204030204" pitchFamily="34" charset="0"/>
                <a:ea typeface="Calibri" panose="020F0502020204030204" pitchFamily="34" charset="0"/>
                <a:cs typeface="Calibri" panose="020F0502020204030204" pitchFamily="34" charset="0"/>
              </a:rPr>
              <a:t>in relazione al</a:t>
            </a:r>
            <a:r>
              <a:rPr lang="it-IT" altLang="it-IT" sz="2400" b="1" dirty="0">
                <a:latin typeface="Calibri" panose="020F0502020204030204" pitchFamily="34" charset="0"/>
                <a:ea typeface="Calibri" panose="020F0502020204030204" pitchFamily="34" charset="0"/>
                <a:cs typeface="Calibri" panose="020F0502020204030204" pitchFamily="34" charset="0"/>
              </a:rPr>
              <a:t> peso del paziente</a:t>
            </a:r>
          </a:p>
          <a:p>
            <a:pPr marL="0" indent="0" defTabSz="539116" fontAlgn="base">
              <a:lnSpc>
                <a:spcPct val="80000"/>
              </a:lnSpc>
              <a:spcBef>
                <a:spcPts val="60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endParaRPr lang="it-IT" altLang="it-IT" sz="2400" b="1" dirty="0">
              <a:latin typeface="Calibri" panose="020F0502020204030204" pitchFamily="34" charset="0"/>
              <a:ea typeface="Calibri" panose="020F0502020204030204" pitchFamily="34" charset="0"/>
              <a:cs typeface="Calibri" panose="020F0502020204030204" pitchFamily="34" charset="0"/>
            </a:endParaRPr>
          </a:p>
          <a:p>
            <a:pPr marL="409576" indent="-409576" defTabSz="539116" fontAlgn="base">
              <a:lnSpc>
                <a:spcPct val="80000"/>
              </a:lnSpc>
              <a:spcBef>
                <a:spcPts val="600"/>
              </a:spcBef>
              <a:spcAft>
                <a:spcPct val="0"/>
              </a:spcAft>
              <a:buClr>
                <a:srgbClr val="3333CC"/>
              </a:buClr>
              <a:buSzPct val="60000"/>
              <a:buFont typeface="Wingdings" panose="05000000000000000000" pitchFamily="2" charset="2"/>
              <a:buChar char=""/>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400" dirty="0">
                <a:latin typeface="Calibri" panose="020F0502020204030204" pitchFamily="34" charset="0"/>
                <a:ea typeface="Calibri" panose="020F0502020204030204" pitchFamily="34" charset="0"/>
                <a:cs typeface="Calibri" panose="020F0502020204030204" pitchFamily="34" charset="0"/>
              </a:rPr>
              <a:t>È possibile determinare la </a:t>
            </a:r>
            <a:r>
              <a:rPr lang="it-IT" altLang="it-IT" sz="2400" b="1" dirty="0">
                <a:latin typeface="Calibri" panose="020F0502020204030204" pitchFamily="34" charset="0"/>
                <a:ea typeface="Calibri" panose="020F0502020204030204" pitchFamily="34" charset="0"/>
                <a:cs typeface="Calibri" panose="020F0502020204030204" pitchFamily="34" charset="0"/>
              </a:rPr>
              <a:t>velocità di infusione (V) </a:t>
            </a:r>
            <a:r>
              <a:rPr lang="it-IT" altLang="it-IT" sz="2400" dirty="0">
                <a:latin typeface="Calibri" panose="020F0502020204030204" pitchFamily="34" charset="0"/>
                <a:ea typeface="Calibri" panose="020F0502020204030204" pitchFamily="34" charset="0"/>
                <a:cs typeface="Calibri" panose="020F0502020204030204" pitchFamily="34" charset="0"/>
              </a:rPr>
              <a:t>prescritta</a:t>
            </a:r>
            <a:r>
              <a:rPr lang="it-IT" altLang="it-IT" sz="2400" b="1" dirty="0">
                <a:latin typeface="Calibri" panose="020F0502020204030204" pitchFamily="34" charset="0"/>
                <a:ea typeface="Calibri" panose="020F0502020204030204" pitchFamily="34" charset="0"/>
                <a:cs typeface="Calibri" panose="020F0502020204030204" pitchFamily="34" charset="0"/>
              </a:rPr>
              <a:t> in ml/</a:t>
            </a:r>
            <a:r>
              <a:rPr lang="it-IT" altLang="it-IT" sz="2400" b="1" dirty="0" err="1">
                <a:latin typeface="Calibri" panose="020F0502020204030204" pitchFamily="34" charset="0"/>
                <a:ea typeface="Calibri" panose="020F0502020204030204" pitchFamily="34" charset="0"/>
                <a:cs typeface="Calibri" panose="020F0502020204030204" pitchFamily="34" charset="0"/>
              </a:rPr>
              <a:t>min</a:t>
            </a:r>
            <a:r>
              <a:rPr lang="it-IT" altLang="it-IT" sz="2400" b="1" dirty="0">
                <a:latin typeface="Calibri" panose="020F0502020204030204" pitchFamily="34" charset="0"/>
                <a:ea typeface="Calibri" panose="020F0502020204030204" pitchFamily="34" charset="0"/>
                <a:cs typeface="Calibri" panose="020F0502020204030204" pitchFamily="34" charset="0"/>
              </a:rPr>
              <a:t> </a:t>
            </a:r>
            <a:r>
              <a:rPr lang="it-IT" altLang="it-IT" sz="2400" dirty="0">
                <a:latin typeface="Calibri" panose="020F0502020204030204" pitchFamily="34" charset="0"/>
                <a:ea typeface="Calibri" panose="020F0502020204030204" pitchFamily="34" charset="0"/>
                <a:cs typeface="Calibri" panose="020F0502020204030204" pitchFamily="34" charset="0"/>
              </a:rPr>
              <a:t>di un farmaco di cui </a:t>
            </a:r>
            <a:r>
              <a:rPr lang="it-IT" altLang="it-IT" sz="2400" b="1" dirty="0">
                <a:latin typeface="Calibri" panose="020F0502020204030204" pitchFamily="34" charset="0"/>
                <a:ea typeface="Calibri" panose="020F0502020204030204" pitchFamily="34" charset="0"/>
                <a:cs typeface="Calibri" panose="020F0502020204030204" pitchFamily="34" charset="0"/>
              </a:rPr>
              <a:t>sia nota </a:t>
            </a:r>
            <a:r>
              <a:rPr lang="it-IT" altLang="it-IT" sz="2400" dirty="0">
                <a:latin typeface="Calibri" panose="020F0502020204030204" pitchFamily="34" charset="0"/>
                <a:ea typeface="Calibri" panose="020F0502020204030204" pitchFamily="34" charset="0"/>
                <a:cs typeface="Calibri" panose="020F0502020204030204" pitchFamily="34" charset="0"/>
              </a:rPr>
              <a:t>la</a:t>
            </a:r>
            <a:r>
              <a:rPr lang="it-IT" altLang="it-IT" sz="2400" b="1" dirty="0">
                <a:latin typeface="Calibri" panose="020F0502020204030204" pitchFamily="34" charset="0"/>
                <a:ea typeface="Calibri" panose="020F0502020204030204" pitchFamily="34" charset="0"/>
                <a:cs typeface="Calibri" panose="020F0502020204030204" pitchFamily="34" charset="0"/>
              </a:rPr>
              <a:t> concentrazione (C) e  il dosaggio (D) in </a:t>
            </a:r>
            <a:r>
              <a:rPr lang="it-IT" altLang="it-IT" sz="2400" b="1" dirty="0" err="1">
                <a:latin typeface="Calibri" panose="020F0502020204030204" pitchFamily="34" charset="0"/>
                <a:ea typeface="Calibri" panose="020F0502020204030204" pitchFamily="34" charset="0"/>
                <a:cs typeface="Calibri" panose="020F0502020204030204" pitchFamily="34" charset="0"/>
              </a:rPr>
              <a:t>mcg</a:t>
            </a:r>
            <a:r>
              <a:rPr lang="it-IT" altLang="it-IT" sz="2400" b="1" dirty="0">
                <a:latin typeface="Calibri" panose="020F0502020204030204" pitchFamily="34" charset="0"/>
                <a:ea typeface="Calibri" panose="020F0502020204030204" pitchFamily="34" charset="0"/>
                <a:cs typeface="Calibri" panose="020F0502020204030204" pitchFamily="34" charset="0"/>
              </a:rPr>
              <a:t>/Kg/</a:t>
            </a:r>
            <a:r>
              <a:rPr lang="it-IT" altLang="it-IT" sz="2400" b="1" dirty="0" err="1">
                <a:latin typeface="Calibri" panose="020F0502020204030204" pitchFamily="34" charset="0"/>
                <a:ea typeface="Calibri" panose="020F0502020204030204" pitchFamily="34" charset="0"/>
                <a:cs typeface="Calibri" panose="020F0502020204030204" pitchFamily="34" charset="0"/>
              </a:rPr>
              <a:t>min</a:t>
            </a:r>
            <a:endParaRPr lang="it-IT" altLang="it-IT" sz="2400" b="1" dirty="0">
              <a:latin typeface="Calibri" panose="020F0502020204030204" pitchFamily="34" charset="0"/>
              <a:ea typeface="Calibri" panose="020F0502020204030204" pitchFamily="34" charset="0"/>
              <a:cs typeface="Calibri" panose="020F0502020204030204" pitchFamily="34" charset="0"/>
            </a:endParaRPr>
          </a:p>
          <a:p>
            <a:pPr marL="409576" indent="-409576" defTabSz="539116" fontAlgn="base">
              <a:lnSpc>
                <a:spcPct val="80000"/>
              </a:lnSpc>
              <a:spcBef>
                <a:spcPts val="60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endParaRPr lang="it-IT" altLang="it-IT" sz="2400" b="1" dirty="0">
              <a:solidFill>
                <a:srgbClr val="3333CC"/>
              </a:solidFill>
              <a:latin typeface="Calibri" panose="020F0502020204030204" pitchFamily="34" charset="0"/>
              <a:ea typeface="Calibri" panose="020F0502020204030204" pitchFamily="34" charset="0"/>
              <a:cs typeface="Calibri" panose="020F0502020204030204" pitchFamily="34" charset="0"/>
            </a:endParaRPr>
          </a:p>
          <a:p>
            <a:pPr marL="409576" indent="-409576" defTabSz="539116" fontAlgn="base">
              <a:lnSpc>
                <a:spcPct val="80000"/>
              </a:lnSpc>
              <a:spcBef>
                <a:spcPts val="60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endParaRPr lang="it-IT" altLang="it-IT" sz="2400" b="1" dirty="0">
              <a:latin typeface="Calibri" panose="020F0502020204030204" pitchFamily="34" charset="0"/>
              <a:ea typeface="Calibri" panose="020F0502020204030204" pitchFamily="34" charset="0"/>
              <a:cs typeface="Calibri" panose="020F0502020204030204" pitchFamily="34" charset="0"/>
            </a:endParaRPr>
          </a:p>
          <a:p>
            <a:pPr marL="409576" indent="-409576" defTabSz="539116" fontAlgn="base">
              <a:lnSpc>
                <a:spcPct val="80000"/>
              </a:lnSpc>
              <a:spcBef>
                <a:spcPts val="5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endParaRPr lang="it-IT" altLang="it-IT" sz="2160" b="1" dirty="0">
              <a:latin typeface="Calibri" panose="020F0502020204030204" pitchFamily="34" charset="0"/>
              <a:ea typeface="Calibri" panose="020F0502020204030204" pitchFamily="34" charset="0"/>
              <a:cs typeface="Calibri" panose="020F0502020204030204" pitchFamily="34" charset="0"/>
            </a:endParaRPr>
          </a:p>
          <a:p>
            <a:pPr marL="409576" indent="-409576" defTabSz="539116" fontAlgn="base">
              <a:lnSpc>
                <a:spcPct val="80000"/>
              </a:lnSpc>
              <a:spcBef>
                <a:spcPts val="480"/>
              </a:spcBef>
              <a:spcAft>
                <a:spcPct val="0"/>
              </a:spcAft>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endParaRPr lang="it-IT" altLang="it-IT" sz="1920" b="1" dirty="0">
              <a:latin typeface="Calibri" panose="020F0502020204030204" pitchFamily="34" charset="0"/>
              <a:ea typeface="Calibri" panose="020F0502020204030204" pitchFamily="34" charset="0"/>
              <a:cs typeface="Calibri" panose="020F0502020204030204" pitchFamily="34" charset="0"/>
            </a:endParaRPr>
          </a:p>
          <a:p>
            <a:pPr marL="409576" indent="-409576" defTabSz="539116" fontAlgn="base">
              <a:lnSpc>
                <a:spcPct val="80000"/>
              </a:lnSpc>
              <a:spcBef>
                <a:spcPts val="48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endParaRPr lang="it-IT" altLang="it-IT" sz="1920" b="1" dirty="0">
              <a:latin typeface="Calibri" panose="020F0502020204030204" pitchFamily="34" charset="0"/>
              <a:ea typeface="Calibri" panose="020F0502020204030204" pitchFamily="34" charset="0"/>
              <a:cs typeface="Calibri" panose="020F0502020204030204" pitchFamily="34" charset="0"/>
            </a:endParaRPr>
          </a:p>
          <a:p>
            <a:pPr marL="409576" indent="-409576" defTabSz="539116" fontAlgn="base">
              <a:lnSpc>
                <a:spcPct val="80000"/>
              </a:lnSpc>
              <a:spcBef>
                <a:spcPts val="60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endParaRPr lang="it-IT" altLang="it-IT" sz="2400" b="1" dirty="0">
              <a:solidFill>
                <a:srgbClr val="000066"/>
              </a:solidFill>
              <a:latin typeface="Calibri" panose="020F0502020204030204" pitchFamily="34" charset="0"/>
              <a:ea typeface="Calibri" panose="020F0502020204030204" pitchFamily="34" charset="0"/>
              <a:cs typeface="Calibri" panose="020F0502020204030204" pitchFamily="34" charset="0"/>
            </a:endParaRPr>
          </a:p>
          <a:p>
            <a:pPr marL="0" indent="0" defTabSz="539116" fontAlgn="base">
              <a:lnSpc>
                <a:spcPct val="80000"/>
              </a:lnSpc>
              <a:spcBef>
                <a:spcPts val="72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880" dirty="0">
                <a:latin typeface="Calibri" panose="020F0502020204030204" pitchFamily="34" charset="0"/>
                <a:ea typeface="Calibri" panose="020F0502020204030204" pitchFamily="34" charset="0"/>
                <a:cs typeface="Calibri" panose="020F0502020204030204" pitchFamily="34" charset="0"/>
              </a:rPr>
              <a:t>La concentrazione corrisponde a </a:t>
            </a:r>
          </a:p>
          <a:p>
            <a:pPr marL="0" indent="0" algn="ctr" defTabSz="539116" fontAlgn="base">
              <a:lnSpc>
                <a:spcPct val="80000"/>
              </a:lnSpc>
              <a:spcBef>
                <a:spcPts val="72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880" b="1" dirty="0">
                <a:solidFill>
                  <a:srgbClr val="FF3300"/>
                </a:solidFill>
                <a:latin typeface="Calibri" panose="020F0502020204030204" pitchFamily="34" charset="0"/>
                <a:ea typeface="Calibri" panose="020F0502020204030204" pitchFamily="34" charset="0"/>
                <a:cs typeface="Calibri" panose="020F0502020204030204" pitchFamily="34" charset="0"/>
              </a:rPr>
              <a:t>quanti </a:t>
            </a:r>
            <a:r>
              <a:rPr lang="it-IT" altLang="it-IT" sz="2880" b="1" dirty="0" err="1">
                <a:solidFill>
                  <a:srgbClr val="FF3300"/>
                </a:solidFill>
                <a:latin typeface="Calibri" panose="020F0502020204030204" pitchFamily="34" charset="0"/>
                <a:ea typeface="Calibri" panose="020F0502020204030204" pitchFamily="34" charset="0"/>
                <a:cs typeface="Calibri" panose="020F0502020204030204" pitchFamily="34" charset="0"/>
              </a:rPr>
              <a:t>mcg</a:t>
            </a:r>
            <a:r>
              <a:rPr lang="it-IT" altLang="it-IT" sz="2880" b="1" dirty="0">
                <a:solidFill>
                  <a:srgbClr val="FF3300"/>
                </a:solidFill>
                <a:latin typeface="Calibri" panose="020F0502020204030204" pitchFamily="34" charset="0"/>
                <a:ea typeface="Calibri" panose="020F0502020204030204" pitchFamily="34" charset="0"/>
                <a:cs typeface="Calibri" panose="020F0502020204030204" pitchFamily="34" charset="0"/>
              </a:rPr>
              <a:t> di un farmaco sono contenuti in ciascun ml di preparazione </a:t>
            </a:r>
          </a:p>
          <a:p>
            <a:pPr marL="409576" indent="-409576" defTabSz="539116" fontAlgn="base">
              <a:lnSpc>
                <a:spcPct val="80000"/>
              </a:lnSpc>
              <a:spcBef>
                <a:spcPts val="72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endParaRPr lang="it-IT" altLang="it-IT" sz="2880" b="1" dirty="0">
              <a:ea typeface="Arial Unicode MS" pitchFamily="34" charset="-128"/>
            </a:endParaRPr>
          </a:p>
        </p:txBody>
      </p:sp>
      <p:sp>
        <p:nvSpPr>
          <p:cNvPr id="67588" name="AutoShape 3">
            <a:extLst>
              <a:ext uri="{FF2B5EF4-FFF2-40B4-BE49-F238E27FC236}">
                <a16:creationId xmlns:a16="http://schemas.microsoft.com/office/drawing/2014/main" id="{DA0EB253-7AC8-4DAE-B62D-36BAE9DEFC43}"/>
              </a:ext>
            </a:extLst>
          </p:cNvPr>
          <p:cNvSpPr>
            <a:spLocks noChangeArrowheads="1"/>
          </p:cNvSpPr>
          <p:nvPr/>
        </p:nvSpPr>
        <p:spPr bwMode="auto">
          <a:xfrm>
            <a:off x="5499736" y="3933781"/>
            <a:ext cx="3110864" cy="1097280"/>
          </a:xfrm>
          <a:prstGeom prst="roundRect">
            <a:avLst>
              <a:gd name="adj" fmla="val 16667"/>
            </a:avLst>
          </a:prstGeom>
          <a:solidFill>
            <a:srgbClr val="00E4A8"/>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8000" tIns="56160" rIns="108000" bIns="5616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9pPr>
          </a:lstStyle>
          <a:p>
            <a:pPr algn="ctr" defTabSz="539116" fontAlgn="base">
              <a:spcBef>
                <a:spcPct val="0"/>
              </a:spcBef>
              <a:spcAft>
                <a:spcPct val="0"/>
              </a:spcAft>
              <a:buSzPct val="60000"/>
              <a:tabLst>
                <a:tab pos="0" algn="l"/>
                <a:tab pos="1097280" algn="l"/>
                <a:tab pos="2194560" algn="l"/>
                <a:tab pos="3291840" algn="l"/>
                <a:tab pos="4389120" algn="l"/>
                <a:tab pos="5486400" algn="l"/>
                <a:tab pos="6583680" algn="l"/>
                <a:tab pos="7680960" algn="l"/>
                <a:tab pos="8778240" algn="l"/>
                <a:tab pos="9875520" algn="l"/>
                <a:tab pos="10972800" algn="l"/>
                <a:tab pos="12070080" algn="l"/>
              </a:tabLst>
            </a:pPr>
            <a:r>
              <a:rPr lang="it-IT" altLang="it-IT" sz="2880" b="1">
                <a:solidFill>
                  <a:srgbClr val="000066"/>
                </a:solidFill>
              </a:rPr>
              <a:t>V =  D/C</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1">
            <a:extLst>
              <a:ext uri="{FF2B5EF4-FFF2-40B4-BE49-F238E27FC236}">
                <a16:creationId xmlns:a16="http://schemas.microsoft.com/office/drawing/2014/main" id="{400C8369-2059-4AC5-8CA6-A58F7E56521E}"/>
              </a:ext>
            </a:extLst>
          </p:cNvPr>
          <p:cNvSpPr txBox="1">
            <a:spLocks noChangeArrowheads="1"/>
          </p:cNvSpPr>
          <p:nvPr/>
        </p:nvSpPr>
        <p:spPr bwMode="auto">
          <a:xfrm>
            <a:off x="1456056" y="114300"/>
            <a:ext cx="10545444" cy="17545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9pPr>
          </a:lstStyle>
          <a:p>
            <a:pPr algn="ctr" defTabSz="539116" eaLnBrk="0" fontAlgn="base" hangingPunct="0">
              <a:spcBef>
                <a:spcPct val="0"/>
              </a:spcBef>
              <a:spcAft>
                <a:spcPct val="0"/>
              </a:spcAft>
              <a:buSzPct val="100000"/>
              <a:tabLst>
                <a:tab pos="0" algn="l"/>
                <a:tab pos="1097280" algn="l"/>
                <a:tab pos="2194560" algn="l"/>
                <a:tab pos="3291840" algn="l"/>
                <a:tab pos="4389120" algn="l"/>
                <a:tab pos="5486400" algn="l"/>
                <a:tab pos="6583680" algn="l"/>
                <a:tab pos="7680960" algn="l"/>
                <a:tab pos="8778240" algn="l"/>
                <a:tab pos="9875520" algn="l"/>
                <a:tab pos="10972800" algn="l"/>
                <a:tab pos="12070080" algn="l"/>
              </a:tabLst>
            </a:pPr>
            <a:r>
              <a:rPr lang="it-IT" altLang="it-IT" sz="5280" dirty="0">
                <a:solidFill>
                  <a:srgbClr val="FF3300"/>
                </a:solidFill>
              </a:rPr>
              <a:t>Concentrazione di una soluzione</a:t>
            </a:r>
          </a:p>
        </p:txBody>
      </p:sp>
      <p:sp>
        <p:nvSpPr>
          <p:cNvPr id="39938" name="Text Box 2">
            <a:extLst>
              <a:ext uri="{FF2B5EF4-FFF2-40B4-BE49-F238E27FC236}">
                <a16:creationId xmlns:a16="http://schemas.microsoft.com/office/drawing/2014/main" id="{0DCFF12C-1EAD-4CE8-8EB8-76E69DCE246F}"/>
              </a:ext>
            </a:extLst>
          </p:cNvPr>
          <p:cNvSpPr txBox="1">
            <a:spLocks noChangeArrowheads="1"/>
          </p:cNvSpPr>
          <p:nvPr/>
        </p:nvSpPr>
        <p:spPr bwMode="auto">
          <a:xfrm>
            <a:off x="1460500" y="3519377"/>
            <a:ext cx="10647680" cy="40034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9pPr>
          </a:lstStyle>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400" dirty="0">
                <a:solidFill>
                  <a:srgbClr val="FF0000"/>
                </a:solidFill>
                <a:latin typeface="Calibri" panose="020F0502020204030204" pitchFamily="34" charset="0"/>
                <a:ea typeface="Calibri" panose="020F0502020204030204" pitchFamily="34" charset="0"/>
                <a:cs typeface="Calibri" panose="020F0502020204030204" pitchFamily="34" charset="0"/>
              </a:rPr>
              <a:t>Procedimento:</a:t>
            </a: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400" dirty="0">
                <a:latin typeface="Calibri" panose="020F0502020204030204" pitchFamily="34" charset="0"/>
                <a:ea typeface="Calibri" panose="020F0502020204030204" pitchFamily="34" charset="0"/>
                <a:cs typeface="Calibri" panose="020F0502020204030204" pitchFamily="34" charset="0"/>
              </a:rPr>
              <a:t>2 </a:t>
            </a:r>
            <a:r>
              <a:rPr lang="it-IT" altLang="it-IT" sz="2400" dirty="0" err="1">
                <a:latin typeface="Calibri" panose="020F0502020204030204" pitchFamily="34" charset="0"/>
                <a:ea typeface="Calibri" panose="020F0502020204030204" pitchFamily="34" charset="0"/>
                <a:cs typeface="Calibri" panose="020F0502020204030204" pitchFamily="34" charset="0"/>
              </a:rPr>
              <a:t>mEq</a:t>
            </a:r>
            <a:r>
              <a:rPr lang="it-IT" altLang="it-IT" sz="2400" dirty="0">
                <a:latin typeface="Calibri" panose="020F0502020204030204" pitchFamily="34" charset="0"/>
                <a:ea typeface="Calibri" panose="020F0502020204030204" pitchFamily="34" charset="0"/>
                <a:cs typeface="Calibri" panose="020F0502020204030204" pitchFamily="34" charset="0"/>
              </a:rPr>
              <a:t> :1 ml = 30 </a:t>
            </a:r>
            <a:r>
              <a:rPr lang="it-IT" altLang="it-IT" sz="2400" dirty="0" err="1">
                <a:latin typeface="Calibri" panose="020F0502020204030204" pitchFamily="34" charset="0"/>
                <a:ea typeface="Calibri" panose="020F0502020204030204" pitchFamily="34" charset="0"/>
                <a:cs typeface="Calibri" panose="020F0502020204030204" pitchFamily="34" charset="0"/>
              </a:rPr>
              <a:t>mEq</a:t>
            </a:r>
            <a:r>
              <a:rPr lang="it-IT" altLang="it-IT" sz="2400" dirty="0">
                <a:latin typeface="Calibri" panose="020F0502020204030204" pitchFamily="34" charset="0"/>
                <a:ea typeface="Calibri" panose="020F0502020204030204" pitchFamily="34" charset="0"/>
                <a:cs typeface="Calibri" panose="020F0502020204030204" pitchFamily="34" charset="0"/>
              </a:rPr>
              <a:t> : x</a:t>
            </a: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400" u="sng" dirty="0">
                <a:latin typeface="Calibri" panose="020F0502020204030204" pitchFamily="34" charset="0"/>
                <a:ea typeface="Calibri" panose="020F0502020204030204" pitchFamily="34" charset="0"/>
                <a:cs typeface="Calibri" panose="020F0502020204030204" pitchFamily="34" charset="0"/>
              </a:rPr>
              <a:t>30 </a:t>
            </a:r>
            <a:r>
              <a:rPr lang="it-IT" altLang="it-IT" sz="2400" u="sng" dirty="0" err="1">
                <a:latin typeface="Calibri" panose="020F0502020204030204" pitchFamily="34" charset="0"/>
                <a:ea typeface="Calibri" panose="020F0502020204030204" pitchFamily="34" charset="0"/>
                <a:cs typeface="Calibri" panose="020F0502020204030204" pitchFamily="34" charset="0"/>
              </a:rPr>
              <a:t>mEq</a:t>
            </a:r>
            <a:r>
              <a:rPr lang="it-IT" altLang="it-IT" sz="2400" u="sng" dirty="0">
                <a:latin typeface="Calibri" panose="020F0502020204030204" pitchFamily="34" charset="0"/>
                <a:ea typeface="Calibri" panose="020F0502020204030204" pitchFamily="34" charset="0"/>
                <a:cs typeface="Calibri" panose="020F0502020204030204" pitchFamily="34" charset="0"/>
              </a:rPr>
              <a:t> x 1 ml </a:t>
            </a:r>
            <a:r>
              <a:rPr lang="it-IT" altLang="it-IT" sz="2400" dirty="0">
                <a:latin typeface="Calibri" panose="020F0502020204030204" pitchFamily="34" charset="0"/>
                <a:ea typeface="Calibri" panose="020F0502020204030204" pitchFamily="34" charset="0"/>
                <a:cs typeface="Calibri" panose="020F0502020204030204" pitchFamily="34" charset="0"/>
              </a:rPr>
              <a:t>= 15 ml</a:t>
            </a:r>
            <a:endParaRPr lang="it-IT" altLang="it-IT" sz="2400" u="sng" dirty="0">
              <a:latin typeface="Calibri" panose="020F0502020204030204" pitchFamily="34" charset="0"/>
              <a:ea typeface="Calibri" panose="020F0502020204030204" pitchFamily="34" charset="0"/>
              <a:cs typeface="Calibri" panose="020F0502020204030204" pitchFamily="34" charset="0"/>
            </a:endParaRP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400" dirty="0">
                <a:latin typeface="Calibri" panose="020F0502020204030204" pitchFamily="34" charset="0"/>
                <a:ea typeface="Calibri" panose="020F0502020204030204" pitchFamily="34" charset="0"/>
                <a:cs typeface="Calibri" panose="020F0502020204030204" pitchFamily="34" charset="0"/>
              </a:rPr>
              <a:t>          2 </a:t>
            </a:r>
            <a:r>
              <a:rPr lang="it-IT" altLang="it-IT" sz="2400" dirty="0" err="1">
                <a:latin typeface="Calibri" panose="020F0502020204030204" pitchFamily="34" charset="0"/>
                <a:ea typeface="Calibri" panose="020F0502020204030204" pitchFamily="34" charset="0"/>
                <a:cs typeface="Calibri" panose="020F0502020204030204" pitchFamily="34" charset="0"/>
              </a:rPr>
              <a:t>mEq</a:t>
            </a:r>
            <a:endParaRPr lang="it-IT" altLang="it-IT" sz="2400" dirty="0">
              <a:latin typeface="Calibri" panose="020F0502020204030204" pitchFamily="34" charset="0"/>
              <a:ea typeface="Calibri" panose="020F0502020204030204" pitchFamily="34" charset="0"/>
              <a:cs typeface="Calibri" panose="020F0502020204030204" pitchFamily="34" charset="0"/>
            </a:endParaRP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400" dirty="0">
                <a:solidFill>
                  <a:srgbClr val="FF0000"/>
                </a:solidFill>
                <a:latin typeface="Calibri" panose="020F0502020204030204" pitchFamily="34" charset="0"/>
                <a:ea typeface="Calibri" panose="020F0502020204030204" pitchFamily="34" charset="0"/>
                <a:cs typeface="Calibri" panose="020F0502020204030204" pitchFamily="34" charset="0"/>
              </a:rPr>
              <a:t>Risultato:</a:t>
            </a: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400" dirty="0">
                <a:latin typeface="Calibri" panose="020F0502020204030204" pitchFamily="34" charset="0"/>
                <a:ea typeface="Calibri" panose="020F0502020204030204" pitchFamily="34" charset="0"/>
                <a:cs typeface="Calibri" panose="020F0502020204030204" pitchFamily="34" charset="0"/>
              </a:rPr>
              <a:t>Si devono aspirare 15 ml (1 fiala e mezza) per ottenere il dosaggio prescritto.</a:t>
            </a:r>
          </a:p>
        </p:txBody>
      </p:sp>
      <p:sp>
        <p:nvSpPr>
          <p:cNvPr id="69636" name="CasellaDiTesto 2">
            <a:extLst>
              <a:ext uri="{FF2B5EF4-FFF2-40B4-BE49-F238E27FC236}">
                <a16:creationId xmlns:a16="http://schemas.microsoft.com/office/drawing/2014/main" id="{B599FECF-FD4F-4615-A875-24B78DEB48A0}"/>
              </a:ext>
            </a:extLst>
          </p:cNvPr>
          <p:cNvSpPr txBox="1">
            <a:spLocks noChangeArrowheads="1"/>
          </p:cNvSpPr>
          <p:nvPr/>
        </p:nvSpPr>
        <p:spPr bwMode="auto">
          <a:xfrm>
            <a:off x="1460500" y="1868806"/>
            <a:ext cx="10175240" cy="1271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539116" eaLnBrk="0" fontAlgn="base" hangingPunct="0">
              <a:lnSpc>
                <a:spcPct val="107000"/>
              </a:lnSpc>
              <a:spcBef>
                <a:spcPct val="0"/>
              </a:spcBef>
              <a:spcAft>
                <a:spcPts val="960"/>
              </a:spcAft>
            </a:pPr>
            <a:r>
              <a:rPr lang="it-IT" altLang="it-IT" sz="2160" dirty="0">
                <a:solidFill>
                  <a:srgbClr val="000000"/>
                </a:solidFill>
                <a:latin typeface="Calibri" panose="020F0502020204030204" pitchFamily="34" charset="0"/>
                <a:ea typeface="Calibri" panose="020F0502020204030204" pitchFamily="34" charset="0"/>
                <a:cs typeface="Calibri" panose="020F0502020204030204" pitchFamily="34" charset="0"/>
              </a:rPr>
              <a:t>Si deve preparare una fleboclisi di Fisiologica al 0,9% 500 ml + NaCl 30 </a:t>
            </a:r>
            <a:r>
              <a:rPr lang="it-IT" altLang="it-IT" sz="2160" dirty="0" err="1">
                <a:solidFill>
                  <a:srgbClr val="000000"/>
                </a:solidFill>
                <a:latin typeface="Calibri" panose="020F0502020204030204" pitchFamily="34" charset="0"/>
                <a:ea typeface="Calibri" panose="020F0502020204030204" pitchFamily="34" charset="0"/>
                <a:cs typeface="Calibri" panose="020F0502020204030204" pitchFamily="34" charset="0"/>
              </a:rPr>
              <a:t>mEq</a:t>
            </a:r>
            <a:r>
              <a:rPr lang="it-IT" altLang="it-IT" sz="2160" dirty="0">
                <a:solidFill>
                  <a:srgbClr val="000000"/>
                </a:solidFill>
                <a:latin typeface="Calibri" panose="020F0502020204030204" pitchFamily="34" charset="0"/>
                <a:ea typeface="Calibri" panose="020F0502020204030204" pitchFamily="34" charset="0"/>
                <a:cs typeface="Calibri" panose="020F0502020204030204" pitchFamily="34" charset="0"/>
              </a:rPr>
              <a:t>.  Il reparto dispone di fiale da 2 </a:t>
            </a:r>
            <a:r>
              <a:rPr lang="it-IT" altLang="it-IT" sz="2160" dirty="0" err="1">
                <a:solidFill>
                  <a:srgbClr val="000000"/>
                </a:solidFill>
                <a:latin typeface="Calibri" panose="020F0502020204030204" pitchFamily="34" charset="0"/>
                <a:ea typeface="Calibri" panose="020F0502020204030204" pitchFamily="34" charset="0"/>
                <a:cs typeface="Calibri" panose="020F0502020204030204" pitchFamily="34" charset="0"/>
              </a:rPr>
              <a:t>mEq</a:t>
            </a:r>
            <a:r>
              <a:rPr lang="it-IT" altLang="it-IT" sz="2160" dirty="0">
                <a:solidFill>
                  <a:srgbClr val="000000"/>
                </a:solidFill>
                <a:latin typeface="Calibri" panose="020F0502020204030204" pitchFamily="34" charset="0"/>
                <a:ea typeface="Calibri" panose="020F0502020204030204" pitchFamily="34" charset="0"/>
                <a:cs typeface="Calibri" panose="020F0502020204030204" pitchFamily="34" charset="0"/>
              </a:rPr>
              <a:t>/ml, ogni fiala contiene 10 ml. </a:t>
            </a:r>
          </a:p>
          <a:p>
            <a:pPr defTabSz="539116" eaLnBrk="0" fontAlgn="base" hangingPunct="0">
              <a:lnSpc>
                <a:spcPct val="107000"/>
              </a:lnSpc>
              <a:spcBef>
                <a:spcPct val="0"/>
              </a:spcBef>
              <a:spcAft>
                <a:spcPts val="960"/>
              </a:spcAft>
            </a:pPr>
            <a:r>
              <a:rPr lang="it-IT" altLang="it-IT" sz="2160" b="1" dirty="0">
                <a:solidFill>
                  <a:srgbClr val="000000"/>
                </a:solidFill>
                <a:latin typeface="Calibri" panose="020F0502020204030204" pitchFamily="34" charset="0"/>
                <a:ea typeface="Calibri" panose="020F0502020204030204" pitchFamily="34" charset="0"/>
                <a:cs typeface="Calibri" panose="020F0502020204030204" pitchFamily="34" charset="0"/>
              </a:rPr>
              <a:t>Quanti ml di farmaco si devono aspirare per preparare l’infusione?</a:t>
            </a:r>
            <a:endParaRPr lang="it-IT" altLang="it-IT" sz="216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pic>
        <p:nvPicPr>
          <p:cNvPr id="2" name="Immagine 1" descr="Immagine che contiene auricolare&#10;&#10;Descrizione generata automaticamente">
            <a:extLst>
              <a:ext uri="{FF2B5EF4-FFF2-40B4-BE49-F238E27FC236}">
                <a16:creationId xmlns:a16="http://schemas.microsoft.com/office/drawing/2014/main" id="{61543461-870F-9727-1438-22D2AFD2BE1D}"/>
              </a:ext>
            </a:extLst>
          </p:cNvPr>
          <p:cNvPicPr>
            <a:picLocks noChangeAspect="1"/>
          </p:cNvPicPr>
          <p:nvPr/>
        </p:nvPicPr>
        <p:blipFill>
          <a:blip r:embed="rId3"/>
          <a:stretch>
            <a:fillRect/>
          </a:stretch>
        </p:blipFill>
        <p:spPr>
          <a:xfrm>
            <a:off x="11426825" y="2055813"/>
            <a:ext cx="2724150" cy="2936875"/>
          </a:xfrm>
          <a:prstGeom prst="rect">
            <a:avLst/>
          </a:prstGeom>
          <a:ln>
            <a:noFill/>
          </a:ln>
          <a:effectLst>
            <a:softEdge rad="112500"/>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938">
                                            <p:txEl>
                                              <p:pRg st="0" end="0"/>
                                            </p:txEl>
                                          </p:spTgt>
                                        </p:tgtEl>
                                        <p:attrNameLst>
                                          <p:attrName>style.visibility</p:attrName>
                                        </p:attrNameLst>
                                      </p:cBhvr>
                                      <p:to>
                                        <p:strVal val="visible"/>
                                      </p:to>
                                    </p:set>
                                    <p:animEffect transition="in" filter="fade">
                                      <p:cBhvr>
                                        <p:cTn id="7" dur="1000"/>
                                        <p:tgtEl>
                                          <p:spTgt spid="39938">
                                            <p:txEl>
                                              <p:pRg st="0" end="0"/>
                                            </p:txEl>
                                          </p:spTgt>
                                        </p:tgtEl>
                                      </p:cBhvr>
                                    </p:animEffect>
                                    <p:anim calcmode="lin" valueType="num">
                                      <p:cBhvr>
                                        <p:cTn id="8" dur="1000" fill="hold"/>
                                        <p:tgtEl>
                                          <p:spTgt spid="3993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99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9938">
                                            <p:txEl>
                                              <p:pRg st="1" end="1"/>
                                            </p:txEl>
                                          </p:spTgt>
                                        </p:tgtEl>
                                        <p:attrNameLst>
                                          <p:attrName>style.visibility</p:attrName>
                                        </p:attrNameLst>
                                      </p:cBhvr>
                                      <p:to>
                                        <p:strVal val="visible"/>
                                      </p:to>
                                    </p:set>
                                    <p:animEffect transition="in" filter="fade">
                                      <p:cBhvr>
                                        <p:cTn id="14" dur="1000"/>
                                        <p:tgtEl>
                                          <p:spTgt spid="39938">
                                            <p:txEl>
                                              <p:pRg st="1" end="1"/>
                                            </p:txEl>
                                          </p:spTgt>
                                        </p:tgtEl>
                                      </p:cBhvr>
                                    </p:animEffect>
                                    <p:anim calcmode="lin" valueType="num">
                                      <p:cBhvr>
                                        <p:cTn id="15" dur="1000" fill="hold"/>
                                        <p:tgtEl>
                                          <p:spTgt spid="3993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993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9938">
                                            <p:txEl>
                                              <p:pRg st="2" end="2"/>
                                            </p:txEl>
                                          </p:spTgt>
                                        </p:tgtEl>
                                        <p:attrNameLst>
                                          <p:attrName>style.visibility</p:attrName>
                                        </p:attrNameLst>
                                      </p:cBhvr>
                                      <p:to>
                                        <p:strVal val="visible"/>
                                      </p:to>
                                    </p:set>
                                    <p:animEffect transition="in" filter="fade">
                                      <p:cBhvr>
                                        <p:cTn id="21" dur="1000"/>
                                        <p:tgtEl>
                                          <p:spTgt spid="39938">
                                            <p:txEl>
                                              <p:pRg st="2" end="2"/>
                                            </p:txEl>
                                          </p:spTgt>
                                        </p:tgtEl>
                                      </p:cBhvr>
                                    </p:animEffect>
                                    <p:anim calcmode="lin" valueType="num">
                                      <p:cBhvr>
                                        <p:cTn id="22" dur="1000" fill="hold"/>
                                        <p:tgtEl>
                                          <p:spTgt spid="3993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993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9938">
                                            <p:txEl>
                                              <p:pRg st="3" end="3"/>
                                            </p:txEl>
                                          </p:spTgt>
                                        </p:tgtEl>
                                        <p:attrNameLst>
                                          <p:attrName>style.visibility</p:attrName>
                                        </p:attrNameLst>
                                      </p:cBhvr>
                                      <p:to>
                                        <p:strVal val="visible"/>
                                      </p:to>
                                    </p:set>
                                    <p:animEffect transition="in" filter="fade">
                                      <p:cBhvr>
                                        <p:cTn id="28" dur="1000"/>
                                        <p:tgtEl>
                                          <p:spTgt spid="39938">
                                            <p:txEl>
                                              <p:pRg st="3" end="3"/>
                                            </p:txEl>
                                          </p:spTgt>
                                        </p:tgtEl>
                                      </p:cBhvr>
                                    </p:animEffect>
                                    <p:anim calcmode="lin" valueType="num">
                                      <p:cBhvr>
                                        <p:cTn id="29" dur="1000" fill="hold"/>
                                        <p:tgtEl>
                                          <p:spTgt spid="3993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993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9938">
                                            <p:txEl>
                                              <p:pRg st="4" end="4"/>
                                            </p:txEl>
                                          </p:spTgt>
                                        </p:tgtEl>
                                        <p:attrNameLst>
                                          <p:attrName>style.visibility</p:attrName>
                                        </p:attrNameLst>
                                      </p:cBhvr>
                                      <p:to>
                                        <p:strVal val="visible"/>
                                      </p:to>
                                    </p:set>
                                    <p:animEffect transition="in" filter="fade">
                                      <p:cBhvr>
                                        <p:cTn id="35" dur="1000"/>
                                        <p:tgtEl>
                                          <p:spTgt spid="39938">
                                            <p:txEl>
                                              <p:pRg st="4" end="4"/>
                                            </p:txEl>
                                          </p:spTgt>
                                        </p:tgtEl>
                                      </p:cBhvr>
                                    </p:animEffect>
                                    <p:anim calcmode="lin" valueType="num">
                                      <p:cBhvr>
                                        <p:cTn id="36" dur="1000" fill="hold"/>
                                        <p:tgtEl>
                                          <p:spTgt spid="3993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993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nodeType="after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9938">
                                            <p:txEl>
                                              <p:pRg st="5" end="5"/>
                                            </p:txEl>
                                          </p:spTgt>
                                        </p:tgtEl>
                                        <p:attrNameLst>
                                          <p:attrName>style.visibility</p:attrName>
                                        </p:attrNameLst>
                                      </p:cBhvr>
                                      <p:to>
                                        <p:strVal val="visible"/>
                                      </p:to>
                                    </p:set>
                                    <p:animEffect transition="in" filter="fade">
                                      <p:cBhvr>
                                        <p:cTn id="42" dur="1000"/>
                                        <p:tgtEl>
                                          <p:spTgt spid="39938">
                                            <p:txEl>
                                              <p:pRg st="5" end="5"/>
                                            </p:txEl>
                                          </p:spTgt>
                                        </p:tgtEl>
                                      </p:cBhvr>
                                    </p:animEffect>
                                    <p:anim calcmode="lin" valueType="num">
                                      <p:cBhvr>
                                        <p:cTn id="43" dur="1000" fill="hold"/>
                                        <p:tgtEl>
                                          <p:spTgt spid="39938">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993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1">
            <a:extLst>
              <a:ext uri="{FF2B5EF4-FFF2-40B4-BE49-F238E27FC236}">
                <a16:creationId xmlns:a16="http://schemas.microsoft.com/office/drawing/2014/main" id="{E8B6E018-2BFC-4576-A8D9-EA5A7D02038C}"/>
              </a:ext>
            </a:extLst>
          </p:cNvPr>
          <p:cNvSpPr txBox="1">
            <a:spLocks noChangeArrowheads="1"/>
          </p:cNvSpPr>
          <p:nvPr/>
        </p:nvSpPr>
        <p:spPr bwMode="auto">
          <a:xfrm>
            <a:off x="1125856" y="114300"/>
            <a:ext cx="10875644" cy="17545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9pPr>
          </a:lstStyle>
          <a:p>
            <a:pPr algn="ctr" defTabSz="539116" eaLnBrk="0" fontAlgn="base" hangingPunct="0">
              <a:spcBef>
                <a:spcPct val="0"/>
              </a:spcBef>
              <a:spcAft>
                <a:spcPct val="0"/>
              </a:spcAft>
              <a:buSzPct val="100000"/>
              <a:tabLst>
                <a:tab pos="0" algn="l"/>
                <a:tab pos="1097280" algn="l"/>
                <a:tab pos="2194560" algn="l"/>
                <a:tab pos="3291840" algn="l"/>
                <a:tab pos="4389120" algn="l"/>
                <a:tab pos="5486400" algn="l"/>
                <a:tab pos="6583680" algn="l"/>
                <a:tab pos="7680960" algn="l"/>
                <a:tab pos="8778240" algn="l"/>
                <a:tab pos="9875520" algn="l"/>
                <a:tab pos="10972800" algn="l"/>
                <a:tab pos="12070080" algn="l"/>
              </a:tabLst>
            </a:pPr>
            <a:r>
              <a:rPr lang="it-IT" altLang="it-IT" sz="5280" dirty="0">
                <a:solidFill>
                  <a:srgbClr val="FF3300"/>
                </a:solidFill>
              </a:rPr>
              <a:t>Calcolo di un dosaggio pro Kg</a:t>
            </a:r>
          </a:p>
        </p:txBody>
      </p:sp>
      <p:sp>
        <p:nvSpPr>
          <p:cNvPr id="39938" name="Text Box 2">
            <a:extLst>
              <a:ext uri="{FF2B5EF4-FFF2-40B4-BE49-F238E27FC236}">
                <a16:creationId xmlns:a16="http://schemas.microsoft.com/office/drawing/2014/main" id="{EE6ADF50-F623-47AE-A432-75B6C4577423}"/>
              </a:ext>
            </a:extLst>
          </p:cNvPr>
          <p:cNvSpPr txBox="1">
            <a:spLocks noChangeArrowheads="1"/>
          </p:cNvSpPr>
          <p:nvPr/>
        </p:nvSpPr>
        <p:spPr bwMode="auto">
          <a:xfrm>
            <a:off x="1179196" y="3328670"/>
            <a:ext cx="10888980" cy="39141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Tahoma" panose="020B0604030504040204" pitchFamily="34" charset="0"/>
                <a:cs typeface="Arial Unicode MS" charset="0"/>
              </a:defRPr>
            </a:lvl9pPr>
          </a:lstStyle>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400" dirty="0">
                <a:solidFill>
                  <a:srgbClr val="FF0000"/>
                </a:solidFill>
                <a:latin typeface="Calibri" panose="020F0502020204030204" pitchFamily="34" charset="0"/>
                <a:ea typeface="Calibri" panose="020F0502020204030204" pitchFamily="34" charset="0"/>
                <a:cs typeface="Calibri" panose="020F0502020204030204" pitchFamily="34" charset="0"/>
              </a:rPr>
              <a:t>Procedimento:</a:t>
            </a:r>
          </a:p>
          <a:p>
            <a:pPr marL="0" indent="0" algn="ctr"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400" dirty="0">
                <a:solidFill>
                  <a:srgbClr val="000066"/>
                </a:solidFill>
                <a:latin typeface="Calibri" panose="020F0502020204030204" pitchFamily="34" charset="0"/>
                <a:ea typeface="Calibri" panose="020F0502020204030204" pitchFamily="34" charset="0"/>
                <a:cs typeface="Calibri" panose="020F0502020204030204" pitchFamily="34" charset="0"/>
              </a:rPr>
              <a:t>Velocità (</a:t>
            </a:r>
            <a:r>
              <a:rPr lang="it-IT" altLang="it-IT" sz="2400" dirty="0">
                <a:solidFill>
                  <a:srgbClr val="00B050"/>
                </a:solidFill>
                <a:latin typeface="Calibri" panose="020F0502020204030204" pitchFamily="34" charset="0"/>
                <a:ea typeface="Calibri" panose="020F0502020204030204" pitchFamily="34" charset="0"/>
                <a:cs typeface="Calibri" panose="020F0502020204030204" pitchFamily="34" charset="0"/>
              </a:rPr>
              <a:t>V</a:t>
            </a:r>
            <a:r>
              <a:rPr lang="it-IT" altLang="it-IT" sz="2400" dirty="0">
                <a:solidFill>
                  <a:srgbClr val="000066"/>
                </a:solidFill>
                <a:latin typeface="Calibri" panose="020F0502020204030204" pitchFamily="34" charset="0"/>
                <a:ea typeface="Calibri" panose="020F0502020204030204" pitchFamily="34" charset="0"/>
                <a:cs typeface="Calibri" panose="020F0502020204030204" pitchFamily="34" charset="0"/>
              </a:rPr>
              <a:t>)=       </a:t>
            </a:r>
            <a:r>
              <a:rPr lang="it-IT" altLang="it-IT" sz="2400" u="sng" dirty="0">
                <a:solidFill>
                  <a:srgbClr val="000066"/>
                </a:solidFill>
                <a:latin typeface="Calibri" panose="020F0502020204030204" pitchFamily="34" charset="0"/>
                <a:ea typeface="Calibri" panose="020F0502020204030204" pitchFamily="34" charset="0"/>
                <a:cs typeface="Calibri" panose="020F0502020204030204" pitchFamily="34" charset="0"/>
              </a:rPr>
              <a:t>Dosaggio (</a:t>
            </a:r>
            <a:r>
              <a:rPr lang="it-IT" altLang="it-IT" sz="2400" u="sng" dirty="0">
                <a:solidFill>
                  <a:srgbClr val="00B050"/>
                </a:solidFill>
                <a:latin typeface="Calibri" panose="020F0502020204030204" pitchFamily="34" charset="0"/>
                <a:ea typeface="Calibri" panose="020F0502020204030204" pitchFamily="34" charset="0"/>
                <a:cs typeface="Calibri" panose="020F0502020204030204" pitchFamily="34" charset="0"/>
              </a:rPr>
              <a:t>D</a:t>
            </a:r>
            <a:r>
              <a:rPr lang="it-IT" altLang="it-IT" sz="2400" u="sng" dirty="0">
                <a:solidFill>
                  <a:srgbClr val="000066"/>
                </a:solidFill>
                <a:latin typeface="Calibri" panose="020F0502020204030204" pitchFamily="34" charset="0"/>
                <a:ea typeface="Calibri" panose="020F0502020204030204" pitchFamily="34" charset="0"/>
                <a:cs typeface="Calibri" panose="020F0502020204030204" pitchFamily="34" charset="0"/>
              </a:rPr>
              <a:t>)</a:t>
            </a:r>
          </a:p>
          <a:p>
            <a:pPr marL="0" indent="0" algn="ctr"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400" dirty="0">
                <a:solidFill>
                  <a:srgbClr val="000066"/>
                </a:solidFill>
                <a:latin typeface="Calibri" panose="020F0502020204030204" pitchFamily="34" charset="0"/>
                <a:ea typeface="Calibri" panose="020F0502020204030204" pitchFamily="34" charset="0"/>
                <a:cs typeface="Calibri" panose="020F0502020204030204" pitchFamily="34" charset="0"/>
              </a:rPr>
              <a:t>                           Concentrazione (</a:t>
            </a:r>
            <a:r>
              <a:rPr lang="it-IT" altLang="it-IT" sz="2400" dirty="0">
                <a:solidFill>
                  <a:srgbClr val="00B050"/>
                </a:solidFill>
                <a:latin typeface="Calibri" panose="020F0502020204030204" pitchFamily="34" charset="0"/>
                <a:ea typeface="Calibri" panose="020F0502020204030204" pitchFamily="34" charset="0"/>
                <a:cs typeface="Calibri" panose="020F0502020204030204" pitchFamily="34" charset="0"/>
              </a:rPr>
              <a:t>C</a:t>
            </a:r>
            <a:r>
              <a:rPr lang="it-IT" altLang="it-IT" sz="2400" dirty="0">
                <a:solidFill>
                  <a:srgbClr val="000066"/>
                </a:solidFill>
                <a:latin typeface="Calibri" panose="020F0502020204030204" pitchFamily="34" charset="0"/>
                <a:ea typeface="Calibri" panose="020F0502020204030204" pitchFamily="34" charset="0"/>
                <a:cs typeface="Calibri" panose="020F0502020204030204" pitchFamily="34" charset="0"/>
              </a:rPr>
              <a:t>)</a:t>
            </a:r>
          </a:p>
          <a:p>
            <a:pPr marL="0" indent="0" algn="ctr"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endParaRPr lang="it-IT" altLang="it-IT" sz="2400" dirty="0">
              <a:solidFill>
                <a:srgbClr val="000066"/>
              </a:solidFill>
              <a:latin typeface="Calibri" panose="020F0502020204030204" pitchFamily="34" charset="0"/>
              <a:ea typeface="Calibri" panose="020F0502020204030204" pitchFamily="34" charset="0"/>
              <a:cs typeface="Calibri" panose="020F0502020204030204" pitchFamily="34" charset="0"/>
            </a:endParaRP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400" dirty="0">
                <a:latin typeface="Calibri" panose="020F0502020204030204" pitchFamily="34" charset="0"/>
                <a:ea typeface="Calibri" panose="020F0502020204030204" pitchFamily="34" charset="0"/>
                <a:cs typeface="Calibri" panose="020F0502020204030204" pitchFamily="34" charset="0"/>
              </a:rPr>
              <a:t>Dosaggio (</a:t>
            </a:r>
            <a:r>
              <a:rPr lang="it-IT" altLang="it-IT" sz="2400" dirty="0">
                <a:solidFill>
                  <a:srgbClr val="00B050"/>
                </a:solidFill>
                <a:latin typeface="Calibri" panose="020F0502020204030204" pitchFamily="34" charset="0"/>
                <a:ea typeface="Calibri" panose="020F0502020204030204" pitchFamily="34" charset="0"/>
                <a:cs typeface="Calibri" panose="020F0502020204030204" pitchFamily="34" charset="0"/>
              </a:rPr>
              <a:t>D</a:t>
            </a:r>
            <a:r>
              <a:rPr lang="it-IT" altLang="it-IT" sz="2400" dirty="0">
                <a:latin typeface="Calibri" panose="020F0502020204030204" pitchFamily="34" charset="0"/>
                <a:ea typeface="Calibri" panose="020F0502020204030204" pitchFamily="34" charset="0"/>
                <a:cs typeface="Calibri" panose="020F0502020204030204" pitchFamily="34" charset="0"/>
              </a:rPr>
              <a:t>): 6 </a:t>
            </a:r>
            <a:r>
              <a:rPr lang="it-IT" altLang="it-IT" sz="2400" dirty="0" err="1">
                <a:latin typeface="Calibri" panose="020F0502020204030204" pitchFamily="34" charset="0"/>
                <a:ea typeface="Calibri" panose="020F0502020204030204" pitchFamily="34" charset="0"/>
                <a:cs typeface="Calibri" panose="020F0502020204030204" pitchFamily="34" charset="0"/>
              </a:rPr>
              <a:t>mcg</a:t>
            </a:r>
            <a:r>
              <a:rPr lang="it-IT" altLang="it-IT" sz="2400" dirty="0">
                <a:latin typeface="Calibri" panose="020F0502020204030204" pitchFamily="34" charset="0"/>
                <a:ea typeface="Calibri" panose="020F0502020204030204" pitchFamily="34" charset="0"/>
                <a:cs typeface="Calibri" panose="020F0502020204030204" pitchFamily="34" charset="0"/>
              </a:rPr>
              <a:t>/h x 70 Kg =420 </a:t>
            </a:r>
            <a:r>
              <a:rPr lang="it-IT" altLang="it-IT" sz="2400" dirty="0" err="1">
                <a:latin typeface="Calibri" panose="020F0502020204030204" pitchFamily="34" charset="0"/>
                <a:ea typeface="Calibri" panose="020F0502020204030204" pitchFamily="34" charset="0"/>
                <a:cs typeface="Calibri" panose="020F0502020204030204" pitchFamily="34" charset="0"/>
              </a:rPr>
              <a:t>mcg</a:t>
            </a:r>
            <a:r>
              <a:rPr lang="it-IT" altLang="it-IT" sz="2400" dirty="0">
                <a:latin typeface="Calibri" panose="020F0502020204030204" pitchFamily="34" charset="0"/>
                <a:ea typeface="Calibri" panose="020F0502020204030204" pitchFamily="34" charset="0"/>
                <a:cs typeface="Calibri" panose="020F0502020204030204" pitchFamily="34" charset="0"/>
              </a:rPr>
              <a:t>/h</a:t>
            </a: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400" dirty="0">
                <a:latin typeface="Calibri" panose="020F0502020204030204" pitchFamily="34" charset="0"/>
                <a:ea typeface="Calibri" panose="020F0502020204030204" pitchFamily="34" charset="0"/>
                <a:cs typeface="Calibri" panose="020F0502020204030204" pitchFamily="34" charset="0"/>
              </a:rPr>
              <a:t>420 </a:t>
            </a:r>
            <a:r>
              <a:rPr lang="it-IT" altLang="it-IT" sz="2400" dirty="0" err="1">
                <a:latin typeface="Calibri" panose="020F0502020204030204" pitchFamily="34" charset="0"/>
                <a:ea typeface="Calibri" panose="020F0502020204030204" pitchFamily="34" charset="0"/>
                <a:cs typeface="Calibri" panose="020F0502020204030204" pitchFamily="34" charset="0"/>
              </a:rPr>
              <a:t>mcg</a:t>
            </a:r>
            <a:r>
              <a:rPr lang="it-IT" altLang="it-IT" sz="2400" dirty="0">
                <a:latin typeface="Calibri" panose="020F0502020204030204" pitchFamily="34" charset="0"/>
                <a:ea typeface="Calibri" panose="020F0502020204030204" pitchFamily="34" charset="0"/>
                <a:cs typeface="Calibri" panose="020F0502020204030204" pitchFamily="34" charset="0"/>
              </a:rPr>
              <a:t>/h = 0,42 mg/h (cioè 0,42 / 1 ora)</a:t>
            </a: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400" dirty="0">
                <a:latin typeface="Calibri" panose="020F0502020204030204" pitchFamily="34" charset="0"/>
                <a:ea typeface="Calibri" panose="020F0502020204030204" pitchFamily="34" charset="0"/>
                <a:cs typeface="Calibri" panose="020F0502020204030204" pitchFamily="34" charset="0"/>
              </a:rPr>
              <a:t>100 mg:50 ml = 0,42 mg : x ml     X= 0,21 ml</a:t>
            </a:r>
          </a:p>
          <a:p>
            <a:pPr marL="0" indent="0" defTabSz="539116" eaLnBrk="0" fontAlgn="base" hangingPunct="0">
              <a:lnSpc>
                <a:spcPct val="80000"/>
              </a:lnSpc>
              <a:spcBef>
                <a:spcPts val="840"/>
              </a:spcBef>
              <a:spcAft>
                <a:spcPct val="0"/>
              </a:spcAft>
              <a:buClr>
                <a:srgbClr val="3333CC"/>
              </a:buClr>
              <a:buSzPct val="60000"/>
              <a:tabLst>
                <a:tab pos="1093470" algn="l"/>
                <a:tab pos="2190750" algn="l"/>
                <a:tab pos="3288030" algn="l"/>
                <a:tab pos="4385310" algn="l"/>
                <a:tab pos="5482590" algn="l"/>
                <a:tab pos="6579870" algn="l"/>
                <a:tab pos="7677150" algn="l"/>
                <a:tab pos="8774430" algn="l"/>
                <a:tab pos="9871710" algn="l"/>
                <a:tab pos="10968990" algn="l"/>
                <a:tab pos="12066270" algn="l"/>
              </a:tabLst>
              <a:defRPr/>
            </a:pPr>
            <a:r>
              <a:rPr lang="it-IT" altLang="it-IT" sz="2400" dirty="0">
                <a:solidFill>
                  <a:srgbClr val="FF0000"/>
                </a:solidFill>
                <a:latin typeface="Calibri" panose="020F0502020204030204" pitchFamily="34" charset="0"/>
                <a:ea typeface="Calibri" panose="020F0502020204030204" pitchFamily="34" charset="0"/>
                <a:cs typeface="Calibri" panose="020F0502020204030204" pitchFamily="34" charset="0"/>
              </a:rPr>
              <a:t>0,21 ml / 1 h = Velocità di infusione 0,21 ml/h</a:t>
            </a:r>
          </a:p>
        </p:txBody>
      </p:sp>
      <p:sp>
        <p:nvSpPr>
          <p:cNvPr id="71684" name="CasellaDiTesto 4">
            <a:extLst>
              <a:ext uri="{FF2B5EF4-FFF2-40B4-BE49-F238E27FC236}">
                <a16:creationId xmlns:a16="http://schemas.microsoft.com/office/drawing/2014/main" id="{BCEB7A57-2904-445E-92B5-53F8CC0C8111}"/>
              </a:ext>
            </a:extLst>
          </p:cNvPr>
          <p:cNvSpPr txBox="1">
            <a:spLocks noChangeArrowheads="1"/>
          </p:cNvSpPr>
          <p:nvPr/>
        </p:nvSpPr>
        <p:spPr bwMode="auto">
          <a:xfrm>
            <a:off x="1130300" y="1901190"/>
            <a:ext cx="10977880"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539116" eaLnBrk="0" fontAlgn="base" hangingPunct="0">
              <a:spcBef>
                <a:spcPct val="0"/>
              </a:spcBef>
              <a:spcAft>
                <a:spcPct val="0"/>
              </a:spcAft>
            </a:pPr>
            <a:r>
              <a:rPr lang="it-IT" altLang="it-IT" sz="2160" dirty="0">
                <a:solidFill>
                  <a:srgbClr val="000000"/>
                </a:solidFill>
                <a:latin typeface="Calibri" panose="020F0502020204030204" pitchFamily="34" charset="0"/>
                <a:ea typeface="Calibri" panose="020F0502020204030204" pitchFamily="34" charset="0"/>
                <a:cs typeface="Calibri" panose="020F0502020204030204" pitchFamily="34" charset="0"/>
              </a:rPr>
              <a:t>Si deve somm.re nitroglicerina al dosaggio di  6 </a:t>
            </a:r>
            <a:r>
              <a:rPr lang="it-IT" altLang="it-IT" sz="2160" dirty="0" err="1">
                <a:solidFill>
                  <a:srgbClr val="000000"/>
                </a:solidFill>
                <a:latin typeface="Calibri" panose="020F0502020204030204" pitchFamily="34" charset="0"/>
                <a:ea typeface="Calibri" panose="020F0502020204030204" pitchFamily="34" charset="0"/>
                <a:cs typeface="Calibri" panose="020F0502020204030204" pitchFamily="34" charset="0"/>
              </a:rPr>
              <a:t>mcg</a:t>
            </a:r>
            <a:r>
              <a:rPr lang="it-IT" altLang="it-IT" sz="2160" dirty="0">
                <a:solidFill>
                  <a:srgbClr val="000000"/>
                </a:solidFill>
                <a:latin typeface="Calibri" panose="020F0502020204030204" pitchFamily="34" charset="0"/>
                <a:ea typeface="Calibri" panose="020F0502020204030204" pitchFamily="34" charset="0"/>
                <a:cs typeface="Calibri" panose="020F0502020204030204" pitchFamily="34" charset="0"/>
              </a:rPr>
              <a:t>/Kg/h ad un paziente di 70 Kg. A disposizione abbiamo fiale da 100 mg da diluire in 50 ml di soluzione fisiologica.  A che velocità si deve infondere la soluzione costituita? </a:t>
            </a:r>
          </a:p>
        </p:txBody>
      </p:sp>
      <p:pic>
        <p:nvPicPr>
          <p:cNvPr id="2" name="Immagine 1">
            <a:extLst>
              <a:ext uri="{FF2B5EF4-FFF2-40B4-BE49-F238E27FC236}">
                <a16:creationId xmlns:a16="http://schemas.microsoft.com/office/drawing/2014/main" id="{6D20C96C-6734-8E45-2F10-369C6BFC9F7F}"/>
              </a:ext>
            </a:extLst>
          </p:cNvPr>
          <p:cNvPicPr>
            <a:picLocks noChangeAspect="1"/>
          </p:cNvPicPr>
          <p:nvPr/>
        </p:nvPicPr>
        <p:blipFill>
          <a:blip r:embed="rId3"/>
          <a:stretch>
            <a:fillRect/>
          </a:stretch>
        </p:blipFill>
        <p:spPr>
          <a:xfrm>
            <a:off x="9444038" y="4830763"/>
            <a:ext cx="4365625" cy="2847975"/>
          </a:xfrm>
          <a:prstGeom prst="rect">
            <a:avLst/>
          </a:prstGeom>
          <a:ln>
            <a:noFill/>
          </a:ln>
          <a:effectLst>
            <a:softEdge rad="112500"/>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938">
                                            <p:txEl>
                                              <p:pRg st="0" end="0"/>
                                            </p:txEl>
                                          </p:spTgt>
                                        </p:tgtEl>
                                        <p:attrNameLst>
                                          <p:attrName>style.visibility</p:attrName>
                                        </p:attrNameLst>
                                      </p:cBhvr>
                                      <p:to>
                                        <p:strVal val="visible"/>
                                      </p:to>
                                    </p:set>
                                    <p:animEffect transition="in" filter="fade">
                                      <p:cBhvr>
                                        <p:cTn id="7" dur="1000"/>
                                        <p:tgtEl>
                                          <p:spTgt spid="39938">
                                            <p:txEl>
                                              <p:pRg st="0" end="0"/>
                                            </p:txEl>
                                          </p:spTgt>
                                        </p:tgtEl>
                                      </p:cBhvr>
                                    </p:animEffect>
                                    <p:anim calcmode="lin" valueType="num">
                                      <p:cBhvr>
                                        <p:cTn id="8" dur="1000" fill="hold"/>
                                        <p:tgtEl>
                                          <p:spTgt spid="3993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99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9938">
                                            <p:txEl>
                                              <p:pRg st="1" end="1"/>
                                            </p:txEl>
                                          </p:spTgt>
                                        </p:tgtEl>
                                        <p:attrNameLst>
                                          <p:attrName>style.visibility</p:attrName>
                                        </p:attrNameLst>
                                      </p:cBhvr>
                                      <p:to>
                                        <p:strVal val="visible"/>
                                      </p:to>
                                    </p:set>
                                    <p:animEffect transition="in" filter="fade">
                                      <p:cBhvr>
                                        <p:cTn id="14" dur="1000"/>
                                        <p:tgtEl>
                                          <p:spTgt spid="39938">
                                            <p:txEl>
                                              <p:pRg st="1" end="1"/>
                                            </p:txEl>
                                          </p:spTgt>
                                        </p:tgtEl>
                                      </p:cBhvr>
                                    </p:animEffect>
                                    <p:anim calcmode="lin" valueType="num">
                                      <p:cBhvr>
                                        <p:cTn id="15" dur="1000" fill="hold"/>
                                        <p:tgtEl>
                                          <p:spTgt spid="3993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993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9938">
                                            <p:txEl>
                                              <p:pRg st="2" end="2"/>
                                            </p:txEl>
                                          </p:spTgt>
                                        </p:tgtEl>
                                        <p:attrNameLst>
                                          <p:attrName>style.visibility</p:attrName>
                                        </p:attrNameLst>
                                      </p:cBhvr>
                                      <p:to>
                                        <p:strVal val="visible"/>
                                      </p:to>
                                    </p:set>
                                    <p:animEffect transition="in" filter="fade">
                                      <p:cBhvr>
                                        <p:cTn id="21" dur="1000"/>
                                        <p:tgtEl>
                                          <p:spTgt spid="39938">
                                            <p:txEl>
                                              <p:pRg st="2" end="2"/>
                                            </p:txEl>
                                          </p:spTgt>
                                        </p:tgtEl>
                                      </p:cBhvr>
                                    </p:animEffect>
                                    <p:anim calcmode="lin" valueType="num">
                                      <p:cBhvr>
                                        <p:cTn id="22" dur="1000" fill="hold"/>
                                        <p:tgtEl>
                                          <p:spTgt spid="3993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993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9938">
                                            <p:txEl>
                                              <p:pRg st="4" end="4"/>
                                            </p:txEl>
                                          </p:spTgt>
                                        </p:tgtEl>
                                        <p:attrNameLst>
                                          <p:attrName>style.visibility</p:attrName>
                                        </p:attrNameLst>
                                      </p:cBhvr>
                                      <p:to>
                                        <p:strVal val="visible"/>
                                      </p:to>
                                    </p:set>
                                    <p:animEffect transition="in" filter="fade">
                                      <p:cBhvr>
                                        <p:cTn id="28" dur="1000"/>
                                        <p:tgtEl>
                                          <p:spTgt spid="39938">
                                            <p:txEl>
                                              <p:pRg st="4" end="4"/>
                                            </p:txEl>
                                          </p:spTgt>
                                        </p:tgtEl>
                                      </p:cBhvr>
                                    </p:animEffect>
                                    <p:anim calcmode="lin" valueType="num">
                                      <p:cBhvr>
                                        <p:cTn id="29" dur="1000" fill="hold"/>
                                        <p:tgtEl>
                                          <p:spTgt spid="39938">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993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9938">
                                            <p:txEl>
                                              <p:pRg st="5" end="5"/>
                                            </p:txEl>
                                          </p:spTgt>
                                        </p:tgtEl>
                                        <p:attrNameLst>
                                          <p:attrName>style.visibility</p:attrName>
                                        </p:attrNameLst>
                                      </p:cBhvr>
                                      <p:to>
                                        <p:strVal val="visible"/>
                                      </p:to>
                                    </p:set>
                                    <p:animEffect transition="in" filter="fade">
                                      <p:cBhvr>
                                        <p:cTn id="35" dur="1000"/>
                                        <p:tgtEl>
                                          <p:spTgt spid="39938">
                                            <p:txEl>
                                              <p:pRg st="5" end="5"/>
                                            </p:txEl>
                                          </p:spTgt>
                                        </p:tgtEl>
                                      </p:cBhvr>
                                    </p:animEffect>
                                    <p:anim calcmode="lin" valueType="num">
                                      <p:cBhvr>
                                        <p:cTn id="36" dur="1000" fill="hold"/>
                                        <p:tgtEl>
                                          <p:spTgt spid="39938">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993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9938">
                                            <p:txEl>
                                              <p:pRg st="6" end="6"/>
                                            </p:txEl>
                                          </p:spTgt>
                                        </p:tgtEl>
                                        <p:attrNameLst>
                                          <p:attrName>style.visibility</p:attrName>
                                        </p:attrNameLst>
                                      </p:cBhvr>
                                      <p:to>
                                        <p:strVal val="visible"/>
                                      </p:to>
                                    </p:set>
                                    <p:animEffect transition="in" filter="fade">
                                      <p:cBhvr>
                                        <p:cTn id="42" dur="1000"/>
                                        <p:tgtEl>
                                          <p:spTgt spid="39938">
                                            <p:txEl>
                                              <p:pRg st="6" end="6"/>
                                            </p:txEl>
                                          </p:spTgt>
                                        </p:tgtEl>
                                      </p:cBhvr>
                                    </p:animEffect>
                                    <p:anim calcmode="lin" valueType="num">
                                      <p:cBhvr>
                                        <p:cTn id="43" dur="1000" fill="hold"/>
                                        <p:tgtEl>
                                          <p:spTgt spid="39938">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993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9938">
                                            <p:txEl>
                                              <p:pRg st="7" end="7"/>
                                            </p:txEl>
                                          </p:spTgt>
                                        </p:tgtEl>
                                        <p:attrNameLst>
                                          <p:attrName>style.visibility</p:attrName>
                                        </p:attrNameLst>
                                      </p:cBhvr>
                                      <p:to>
                                        <p:strVal val="visible"/>
                                      </p:to>
                                    </p:set>
                                    <p:animEffect transition="in" filter="fade">
                                      <p:cBhvr>
                                        <p:cTn id="49" dur="1000"/>
                                        <p:tgtEl>
                                          <p:spTgt spid="39938">
                                            <p:txEl>
                                              <p:pRg st="7" end="7"/>
                                            </p:txEl>
                                          </p:spTgt>
                                        </p:tgtEl>
                                      </p:cBhvr>
                                    </p:animEffect>
                                    <p:anim calcmode="lin" valueType="num">
                                      <p:cBhvr>
                                        <p:cTn id="50" dur="1000" fill="hold"/>
                                        <p:tgtEl>
                                          <p:spTgt spid="39938">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993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A8EA1A86-F8BA-46B9-BBCE-A8FB652FB64F}"/>
              </a:ext>
            </a:extLst>
          </p:cNvPr>
          <p:cNvPicPr>
            <a:picLocks noChangeAspect="1"/>
          </p:cNvPicPr>
          <p:nvPr/>
        </p:nvPicPr>
        <p:blipFill>
          <a:blip r:embed="rId2"/>
          <a:stretch>
            <a:fillRect/>
          </a:stretch>
        </p:blipFill>
        <p:spPr>
          <a:xfrm>
            <a:off x="777512" y="712381"/>
            <a:ext cx="8600589" cy="2989229"/>
          </a:xfrm>
          <a:prstGeom prst="rect">
            <a:avLst/>
          </a:prstGeom>
        </p:spPr>
      </p:pic>
    </p:spTree>
    <p:extLst>
      <p:ext uri="{BB962C8B-B14F-4D97-AF65-F5344CB8AC3E}">
        <p14:creationId xmlns:p14="http://schemas.microsoft.com/office/powerpoint/2010/main" val="2106984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2"/>
          <p:cNvSpPr/>
          <p:nvPr/>
        </p:nvSpPr>
        <p:spPr>
          <a:xfrm>
            <a:off x="2243851" y="557807"/>
            <a:ext cx="11333925" cy="1105375"/>
          </a:xfrm>
          <a:prstGeom prst="rect">
            <a:avLst/>
          </a:prstGeom>
          <a:noFill/>
          <a:ln/>
        </p:spPr>
        <p:txBody>
          <a:bodyPr wrap="none" rtlCol="0" anchor="t"/>
          <a:lstStyle/>
          <a:p>
            <a:pPr marL="0" indent="0">
              <a:lnSpc>
                <a:spcPts val="4991"/>
              </a:lnSpc>
              <a:buNone/>
            </a:pPr>
            <a:r>
              <a:rPr lang="en-US" sz="3993" b="1" dirty="0">
                <a:solidFill>
                  <a:srgbClr val="1F1E1E"/>
                </a:solidFill>
                <a:latin typeface="Alexandria" pitchFamily="34" charset="0"/>
                <a:ea typeface="Alexandria" pitchFamily="34" charset="-122"/>
                <a:cs typeface="Alexandria" pitchFamily="34" charset="-120"/>
              </a:rPr>
              <a:t>Le </a:t>
            </a:r>
            <a:r>
              <a:rPr lang="en-US" sz="3993" b="1" dirty="0" err="1">
                <a:solidFill>
                  <a:srgbClr val="1F1E1E"/>
                </a:solidFill>
                <a:latin typeface="Alexandria" pitchFamily="34" charset="0"/>
                <a:ea typeface="Alexandria" pitchFamily="34" charset="-122"/>
                <a:cs typeface="Alexandria" pitchFamily="34" charset="-120"/>
              </a:rPr>
              <a:t>Unità</a:t>
            </a:r>
            <a:r>
              <a:rPr lang="en-US" sz="3993" b="1" dirty="0">
                <a:solidFill>
                  <a:srgbClr val="1F1E1E"/>
                </a:solidFill>
                <a:latin typeface="Alexandria" pitchFamily="34" charset="0"/>
                <a:ea typeface="Alexandria" pitchFamily="34" charset="-122"/>
                <a:cs typeface="Alexandria" pitchFamily="34" charset="-120"/>
              </a:rPr>
              <a:t> </a:t>
            </a:r>
            <a:r>
              <a:rPr lang="en-US" sz="3993" b="1" dirty="0" err="1">
                <a:solidFill>
                  <a:srgbClr val="1F1E1E"/>
                </a:solidFill>
                <a:latin typeface="Alexandria" pitchFamily="34" charset="0"/>
                <a:ea typeface="Alexandria" pitchFamily="34" charset="-122"/>
                <a:cs typeface="Alexandria" pitchFamily="34" charset="-120"/>
              </a:rPr>
              <a:t>Internazionale</a:t>
            </a:r>
            <a:r>
              <a:rPr lang="en-US" sz="3993" b="1" dirty="0">
                <a:solidFill>
                  <a:srgbClr val="1F1E1E"/>
                </a:solidFill>
                <a:latin typeface="Alexandria" pitchFamily="34" charset="0"/>
                <a:ea typeface="Alexandria" pitchFamily="34" charset="-122"/>
                <a:cs typeface="Alexandria" pitchFamily="34" charset="-120"/>
              </a:rPr>
              <a:t> (U.I.)          100UI=1ML</a:t>
            </a:r>
          </a:p>
          <a:p>
            <a:pPr marL="0" indent="0">
              <a:lnSpc>
                <a:spcPts val="4991"/>
              </a:lnSpc>
              <a:buNone/>
            </a:pPr>
            <a:endParaRPr lang="en-US" sz="2400" dirty="0"/>
          </a:p>
        </p:txBody>
      </p:sp>
      <p:sp>
        <p:nvSpPr>
          <p:cNvPr id="5" name="Text 3"/>
          <p:cNvSpPr/>
          <p:nvPr/>
        </p:nvSpPr>
        <p:spPr>
          <a:xfrm>
            <a:off x="2243852" y="1597223"/>
            <a:ext cx="10142577" cy="324564"/>
          </a:xfrm>
          <a:prstGeom prst="rect">
            <a:avLst/>
          </a:prstGeom>
          <a:noFill/>
          <a:ln/>
        </p:spPr>
        <p:txBody>
          <a:bodyPr wrap="none" rtlCol="0" anchor="t"/>
          <a:lstStyle/>
          <a:p>
            <a:pPr marL="0" indent="0">
              <a:lnSpc>
                <a:spcPts val="2556"/>
              </a:lnSpc>
              <a:buNone/>
            </a:pPr>
            <a:r>
              <a:rPr lang="en-US" sz="1597" dirty="0" err="1">
                <a:solidFill>
                  <a:srgbClr val="3B3535"/>
                </a:solidFill>
                <a:latin typeface="Calibri" panose="020F0502020204030204" pitchFamily="34" charset="0"/>
                <a:ea typeface="Calibri" panose="020F0502020204030204" pitchFamily="34" charset="0"/>
                <a:cs typeface="Calibri" panose="020F0502020204030204" pitchFamily="34" charset="0"/>
              </a:rPr>
              <a:t>Definizione</a:t>
            </a:r>
            <a:r>
              <a:rPr lang="en-US" sz="1597" dirty="0">
                <a:solidFill>
                  <a:srgbClr val="3B3535"/>
                </a:solidFill>
                <a:latin typeface="Sora" pitchFamily="34" charset="0"/>
                <a:ea typeface="Sora" pitchFamily="34" charset="-122"/>
                <a:cs typeface="Sora" pitchFamily="34" charset="-120"/>
              </a:rPr>
              <a:t>:</a:t>
            </a:r>
            <a:endParaRPr lang="en-US" sz="1597" dirty="0"/>
          </a:p>
        </p:txBody>
      </p:sp>
      <p:sp>
        <p:nvSpPr>
          <p:cNvPr id="6" name="Text 4"/>
          <p:cNvSpPr/>
          <p:nvPr/>
        </p:nvSpPr>
        <p:spPr>
          <a:xfrm>
            <a:off x="2548057" y="2378035"/>
            <a:ext cx="9838373" cy="649129"/>
          </a:xfrm>
          <a:prstGeom prst="rect">
            <a:avLst/>
          </a:prstGeom>
          <a:noFill/>
          <a:ln/>
        </p:spPr>
        <p:txBody>
          <a:bodyPr wrap="square" rtlCol="0" anchor="t"/>
          <a:lstStyle/>
          <a:p>
            <a:pPr marL="0" indent="0">
              <a:lnSpc>
                <a:spcPts val="2556"/>
              </a:lnSpc>
              <a:buNone/>
            </a:pPr>
            <a:r>
              <a:rPr lang="en-US" sz="1597">
                <a:solidFill>
                  <a:srgbClr val="3B3535"/>
                </a:solidFill>
                <a:latin typeface="Sora" pitchFamily="34" charset="0"/>
                <a:ea typeface="Sora" pitchFamily="34" charset="-122"/>
                <a:cs typeface="Sora" pitchFamily="34" charset="-120"/>
              </a:rPr>
              <a:t>«_quantità di farmaco che provoca un determinato effetto biologico riconosciuto a livello internazionale»_</a:t>
            </a:r>
            <a:endParaRPr lang="en-US" sz="1597"/>
          </a:p>
        </p:txBody>
      </p:sp>
      <p:sp>
        <p:nvSpPr>
          <p:cNvPr id="7" name="Shape 5"/>
          <p:cNvSpPr/>
          <p:nvPr/>
        </p:nvSpPr>
        <p:spPr>
          <a:xfrm>
            <a:off x="2243852" y="2149912"/>
            <a:ext cx="40481" cy="1105376"/>
          </a:xfrm>
          <a:prstGeom prst="rect">
            <a:avLst/>
          </a:prstGeom>
          <a:solidFill>
            <a:srgbClr val="1A2D7A"/>
          </a:solidFill>
          <a:ln/>
        </p:spPr>
        <p:txBody>
          <a:bodyPr/>
          <a:lstStyle/>
          <a:p>
            <a:endParaRPr lang="it-IT"/>
          </a:p>
        </p:txBody>
      </p:sp>
      <p:sp>
        <p:nvSpPr>
          <p:cNvPr id="8" name="Text 6"/>
          <p:cNvSpPr/>
          <p:nvPr/>
        </p:nvSpPr>
        <p:spPr>
          <a:xfrm>
            <a:off x="2243852" y="3483412"/>
            <a:ext cx="10142577" cy="324564"/>
          </a:xfrm>
          <a:prstGeom prst="rect">
            <a:avLst/>
          </a:prstGeom>
          <a:noFill/>
          <a:ln/>
        </p:spPr>
        <p:txBody>
          <a:bodyPr wrap="none" rtlCol="0" anchor="t"/>
          <a:lstStyle/>
          <a:p>
            <a:pPr marL="0" indent="0">
              <a:lnSpc>
                <a:spcPts val="2556"/>
              </a:lnSpc>
              <a:buNone/>
            </a:pPr>
            <a:r>
              <a:rPr lang="en-US" sz="1597" dirty="0" err="1">
                <a:solidFill>
                  <a:srgbClr val="3B3535"/>
                </a:solidFill>
                <a:latin typeface="Calibri" panose="020F0502020204030204" pitchFamily="34" charset="0"/>
                <a:ea typeface="Calibri" panose="020F0502020204030204" pitchFamily="34" charset="0"/>
                <a:cs typeface="Calibri" panose="020F0502020204030204" pitchFamily="34" charset="0"/>
              </a:rPr>
              <a:t>Esempi</a:t>
            </a:r>
            <a:r>
              <a:rPr lang="en-US" sz="1597" dirty="0">
                <a:solidFill>
                  <a:srgbClr val="3B3535"/>
                </a:solidFill>
                <a:latin typeface="Calibri" panose="020F0502020204030204" pitchFamily="34" charset="0"/>
                <a:ea typeface="Calibri" panose="020F0502020204030204" pitchFamily="34" charset="0"/>
                <a:cs typeface="Calibri" panose="020F0502020204030204" pitchFamily="34" charset="0"/>
              </a:rPr>
              <a:t> di </a:t>
            </a:r>
            <a:r>
              <a:rPr lang="en-US" sz="1597" dirty="0" err="1">
                <a:solidFill>
                  <a:srgbClr val="3B3535"/>
                </a:solidFill>
                <a:latin typeface="Calibri" panose="020F0502020204030204" pitchFamily="34" charset="0"/>
                <a:ea typeface="Calibri" panose="020F0502020204030204" pitchFamily="34" charset="0"/>
                <a:cs typeface="Calibri" panose="020F0502020204030204" pitchFamily="34" charset="0"/>
              </a:rPr>
              <a:t>sostanze</a:t>
            </a:r>
            <a:r>
              <a:rPr lang="en-US" sz="1597" dirty="0">
                <a:solidFill>
                  <a:srgbClr val="3B3535"/>
                </a:solidFill>
                <a:latin typeface="Calibri" panose="020F0502020204030204" pitchFamily="34" charset="0"/>
                <a:ea typeface="Calibri" panose="020F0502020204030204" pitchFamily="34" charset="0"/>
                <a:cs typeface="Calibri" panose="020F0502020204030204" pitchFamily="34" charset="0"/>
              </a:rPr>
              <a:t> per cui </a:t>
            </a:r>
            <a:r>
              <a:rPr lang="en-US" sz="1597" dirty="0" err="1">
                <a:solidFill>
                  <a:srgbClr val="3B3535"/>
                </a:solidFill>
                <a:latin typeface="Calibri" panose="020F0502020204030204" pitchFamily="34" charset="0"/>
                <a:ea typeface="Calibri" panose="020F0502020204030204" pitchFamily="34" charset="0"/>
                <a:cs typeface="Calibri" panose="020F0502020204030204" pitchFamily="34" charset="0"/>
              </a:rPr>
              <a:t>si</a:t>
            </a:r>
            <a:r>
              <a:rPr lang="en-US" sz="1597"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597" dirty="0" err="1">
                <a:solidFill>
                  <a:srgbClr val="3B3535"/>
                </a:solidFill>
                <a:latin typeface="Calibri" panose="020F0502020204030204" pitchFamily="34" charset="0"/>
                <a:ea typeface="Calibri" panose="020F0502020204030204" pitchFamily="34" charset="0"/>
                <a:cs typeface="Calibri" panose="020F0502020204030204" pitchFamily="34" charset="0"/>
              </a:rPr>
              <a:t>utilizzano</a:t>
            </a:r>
            <a:r>
              <a:rPr lang="en-US" sz="1597" dirty="0">
                <a:solidFill>
                  <a:srgbClr val="3B3535"/>
                </a:solidFill>
                <a:latin typeface="Calibri" panose="020F0502020204030204" pitchFamily="34" charset="0"/>
                <a:ea typeface="Calibri" panose="020F0502020204030204" pitchFamily="34" charset="0"/>
                <a:cs typeface="Calibri" panose="020F0502020204030204" pitchFamily="34" charset="0"/>
              </a:rPr>
              <a:t> le U.I.:</a:t>
            </a:r>
            <a:endParaRPr lang="en-US" sz="1597" dirty="0">
              <a:latin typeface="Calibri" panose="020F0502020204030204" pitchFamily="34" charset="0"/>
              <a:ea typeface="Calibri" panose="020F0502020204030204" pitchFamily="34" charset="0"/>
              <a:cs typeface="Calibri" panose="020F0502020204030204" pitchFamily="34" charset="0"/>
            </a:endParaRPr>
          </a:p>
        </p:txBody>
      </p:sp>
      <p:sp>
        <p:nvSpPr>
          <p:cNvPr id="9" name="Text 7"/>
          <p:cNvSpPr/>
          <p:nvPr/>
        </p:nvSpPr>
        <p:spPr>
          <a:xfrm>
            <a:off x="2568297" y="4036100"/>
            <a:ext cx="9818132" cy="324564"/>
          </a:xfrm>
          <a:prstGeom prst="rect">
            <a:avLst/>
          </a:prstGeom>
          <a:noFill/>
          <a:ln/>
        </p:spPr>
        <p:txBody>
          <a:bodyPr wrap="none" rtlCol="0" anchor="t"/>
          <a:lstStyle/>
          <a:p>
            <a:pPr marL="342900" indent="-342900" algn="l">
              <a:lnSpc>
                <a:spcPts val="2556"/>
              </a:lnSpc>
              <a:buSzPct val="100000"/>
              <a:buChar char="•"/>
            </a:pPr>
            <a:r>
              <a:rPr lang="en-US" sz="1597" b="1">
                <a:solidFill>
                  <a:srgbClr val="3B3535"/>
                </a:solidFill>
                <a:latin typeface="Sora" pitchFamily="34" charset="0"/>
                <a:ea typeface="Sora" pitchFamily="34" charset="-122"/>
                <a:cs typeface="Sora" pitchFamily="34" charset="-120"/>
              </a:rPr>
              <a:t>Ormoni (es. insulina)</a:t>
            </a:r>
            <a:endParaRPr lang="en-US" sz="1597"/>
          </a:p>
        </p:txBody>
      </p:sp>
      <p:sp>
        <p:nvSpPr>
          <p:cNvPr id="10" name="Text 8"/>
          <p:cNvSpPr/>
          <p:nvPr/>
        </p:nvSpPr>
        <p:spPr>
          <a:xfrm>
            <a:off x="2568297" y="4441746"/>
            <a:ext cx="9818132" cy="324564"/>
          </a:xfrm>
          <a:prstGeom prst="rect">
            <a:avLst/>
          </a:prstGeom>
          <a:noFill/>
          <a:ln/>
        </p:spPr>
        <p:txBody>
          <a:bodyPr wrap="none" rtlCol="0" anchor="t"/>
          <a:lstStyle/>
          <a:p>
            <a:pPr marL="342900" indent="-342900" algn="l">
              <a:lnSpc>
                <a:spcPts val="2556"/>
              </a:lnSpc>
              <a:buSzPct val="100000"/>
              <a:buChar char="•"/>
            </a:pPr>
            <a:r>
              <a:rPr lang="en-US" sz="1597" b="1">
                <a:solidFill>
                  <a:srgbClr val="3B3535"/>
                </a:solidFill>
                <a:latin typeface="Sora" pitchFamily="34" charset="0"/>
                <a:ea typeface="Sora" pitchFamily="34" charset="-122"/>
                <a:cs typeface="Sora" pitchFamily="34" charset="-120"/>
              </a:rPr>
              <a:t>Vitamine</a:t>
            </a:r>
            <a:endParaRPr lang="en-US" sz="1597"/>
          </a:p>
        </p:txBody>
      </p:sp>
      <p:sp>
        <p:nvSpPr>
          <p:cNvPr id="11" name="Text 9"/>
          <p:cNvSpPr/>
          <p:nvPr/>
        </p:nvSpPr>
        <p:spPr>
          <a:xfrm>
            <a:off x="2568297" y="4847392"/>
            <a:ext cx="9818132" cy="324564"/>
          </a:xfrm>
          <a:prstGeom prst="rect">
            <a:avLst/>
          </a:prstGeom>
          <a:noFill/>
          <a:ln/>
        </p:spPr>
        <p:txBody>
          <a:bodyPr wrap="none" rtlCol="0" anchor="t"/>
          <a:lstStyle/>
          <a:p>
            <a:pPr marL="342900" indent="-342900" algn="l">
              <a:lnSpc>
                <a:spcPts val="2556"/>
              </a:lnSpc>
              <a:buSzPct val="100000"/>
              <a:buChar char="•"/>
            </a:pPr>
            <a:r>
              <a:rPr lang="en-US" sz="1597" b="1">
                <a:solidFill>
                  <a:srgbClr val="3B3535"/>
                </a:solidFill>
                <a:latin typeface="Sora" pitchFamily="34" charset="0"/>
                <a:ea typeface="Sora" pitchFamily="34" charset="-122"/>
                <a:cs typeface="Sora" pitchFamily="34" charset="-120"/>
              </a:rPr>
              <a:t>Fattori di coagulazione</a:t>
            </a:r>
            <a:endParaRPr lang="en-US" sz="1597"/>
          </a:p>
        </p:txBody>
      </p:sp>
      <p:sp>
        <p:nvSpPr>
          <p:cNvPr id="12" name="Text 10"/>
          <p:cNvSpPr/>
          <p:nvPr/>
        </p:nvSpPr>
        <p:spPr>
          <a:xfrm>
            <a:off x="2568297" y="5253038"/>
            <a:ext cx="9818132" cy="324564"/>
          </a:xfrm>
          <a:prstGeom prst="rect">
            <a:avLst/>
          </a:prstGeom>
          <a:noFill/>
          <a:ln/>
        </p:spPr>
        <p:txBody>
          <a:bodyPr wrap="none" rtlCol="0" anchor="t"/>
          <a:lstStyle/>
          <a:p>
            <a:pPr marL="342900" indent="-342900" algn="l">
              <a:lnSpc>
                <a:spcPts val="2556"/>
              </a:lnSpc>
              <a:buSzPct val="100000"/>
              <a:buChar char="•"/>
            </a:pPr>
            <a:r>
              <a:rPr lang="en-US" sz="1597" b="1">
                <a:solidFill>
                  <a:srgbClr val="3B3535"/>
                </a:solidFill>
                <a:latin typeface="Sora" pitchFamily="34" charset="0"/>
                <a:ea typeface="Sora" pitchFamily="34" charset="-122"/>
                <a:cs typeface="Sora" pitchFamily="34" charset="-120"/>
              </a:rPr>
              <a:t>Eparina</a:t>
            </a:r>
            <a:endParaRPr lang="en-US" sz="1597"/>
          </a:p>
        </p:txBody>
      </p:sp>
      <p:sp>
        <p:nvSpPr>
          <p:cNvPr id="13" name="Text 11"/>
          <p:cNvSpPr/>
          <p:nvPr/>
        </p:nvSpPr>
        <p:spPr>
          <a:xfrm>
            <a:off x="2568297" y="5658683"/>
            <a:ext cx="9818132" cy="324564"/>
          </a:xfrm>
          <a:prstGeom prst="rect">
            <a:avLst/>
          </a:prstGeom>
          <a:noFill/>
          <a:ln/>
        </p:spPr>
        <p:txBody>
          <a:bodyPr wrap="none" rtlCol="0" anchor="t"/>
          <a:lstStyle/>
          <a:p>
            <a:pPr marL="342900" indent="-342900" algn="l">
              <a:lnSpc>
                <a:spcPts val="2556"/>
              </a:lnSpc>
              <a:buSzPct val="100000"/>
              <a:buChar char="•"/>
            </a:pPr>
            <a:r>
              <a:rPr lang="en-US" sz="1597" b="1">
                <a:solidFill>
                  <a:srgbClr val="3B3535"/>
                </a:solidFill>
                <a:latin typeface="Sora" pitchFamily="34" charset="0"/>
                <a:ea typeface="Sora" pitchFamily="34" charset="-122"/>
                <a:cs typeface="Sora" pitchFamily="34" charset="-120"/>
              </a:rPr>
              <a:t>Immunoglobuline</a:t>
            </a:r>
            <a:endParaRPr lang="en-US" sz="1597"/>
          </a:p>
        </p:txBody>
      </p:sp>
      <p:sp>
        <p:nvSpPr>
          <p:cNvPr id="14" name="Text 12"/>
          <p:cNvSpPr/>
          <p:nvPr/>
        </p:nvSpPr>
        <p:spPr>
          <a:xfrm>
            <a:off x="2568297" y="6064329"/>
            <a:ext cx="9818132" cy="324564"/>
          </a:xfrm>
          <a:prstGeom prst="rect">
            <a:avLst/>
          </a:prstGeom>
          <a:noFill/>
          <a:ln/>
        </p:spPr>
        <p:txBody>
          <a:bodyPr wrap="none" rtlCol="0" anchor="t"/>
          <a:lstStyle/>
          <a:p>
            <a:pPr marL="342900" indent="-342900" algn="l">
              <a:lnSpc>
                <a:spcPts val="2556"/>
              </a:lnSpc>
              <a:buSzPct val="100000"/>
              <a:buChar char="•"/>
            </a:pPr>
            <a:r>
              <a:rPr lang="en-US" sz="1597" b="1">
                <a:solidFill>
                  <a:srgbClr val="3B3535"/>
                </a:solidFill>
                <a:latin typeface="Sora" pitchFamily="34" charset="0"/>
                <a:ea typeface="Sora" pitchFamily="34" charset="-122"/>
                <a:cs typeface="Sora" pitchFamily="34" charset="-120"/>
              </a:rPr>
              <a:t>Calcitonina</a:t>
            </a:r>
            <a:endParaRPr lang="en-US" sz="1597"/>
          </a:p>
        </p:txBody>
      </p:sp>
      <p:sp>
        <p:nvSpPr>
          <p:cNvPr id="15" name="Text 13"/>
          <p:cNvSpPr/>
          <p:nvPr/>
        </p:nvSpPr>
        <p:spPr>
          <a:xfrm>
            <a:off x="2568297" y="6469975"/>
            <a:ext cx="9818132" cy="324564"/>
          </a:xfrm>
          <a:prstGeom prst="rect">
            <a:avLst/>
          </a:prstGeom>
          <a:noFill/>
          <a:ln/>
        </p:spPr>
        <p:txBody>
          <a:bodyPr wrap="none" rtlCol="0" anchor="t"/>
          <a:lstStyle/>
          <a:p>
            <a:pPr marL="342900" indent="-342900" algn="l">
              <a:lnSpc>
                <a:spcPts val="2556"/>
              </a:lnSpc>
              <a:buSzPct val="100000"/>
              <a:buChar char="•"/>
            </a:pPr>
            <a:r>
              <a:rPr lang="en-US" sz="1597" b="1">
                <a:solidFill>
                  <a:srgbClr val="3B3535"/>
                </a:solidFill>
                <a:latin typeface="Sora" pitchFamily="34" charset="0"/>
                <a:ea typeface="Sora" pitchFamily="34" charset="-122"/>
                <a:cs typeface="Sora" pitchFamily="34" charset="-120"/>
              </a:rPr>
              <a:t>Eritropoietina</a:t>
            </a:r>
            <a:endParaRPr lang="en-US" sz="1597"/>
          </a:p>
        </p:txBody>
      </p:sp>
      <p:sp>
        <p:nvSpPr>
          <p:cNvPr id="16" name="Text 14"/>
          <p:cNvSpPr/>
          <p:nvPr/>
        </p:nvSpPr>
        <p:spPr>
          <a:xfrm>
            <a:off x="2243852" y="7022663"/>
            <a:ext cx="10142577" cy="649129"/>
          </a:xfrm>
          <a:prstGeom prst="rect">
            <a:avLst/>
          </a:prstGeom>
          <a:noFill/>
          <a:ln/>
        </p:spPr>
        <p:txBody>
          <a:bodyPr wrap="square" rtlCol="0" anchor="t"/>
          <a:lstStyle/>
          <a:p>
            <a:pPr marL="0" indent="0">
              <a:lnSpc>
                <a:spcPts val="2556"/>
              </a:lnSpc>
              <a:buNone/>
            </a:pPr>
            <a:r>
              <a:rPr lang="en-US" sz="1597" dirty="0">
                <a:solidFill>
                  <a:srgbClr val="3B3535"/>
                </a:solidFill>
                <a:latin typeface="Calibri" panose="020F0502020204030204" pitchFamily="34" charset="0"/>
                <a:ea typeface="Calibri" panose="020F0502020204030204" pitchFamily="34" charset="0"/>
                <a:cs typeface="Calibri" panose="020F0502020204030204" pitchFamily="34" charset="0"/>
              </a:rPr>
              <a:t>I </a:t>
            </a:r>
            <a:r>
              <a:rPr lang="en-US" sz="1597" dirty="0" err="1">
                <a:solidFill>
                  <a:srgbClr val="3B3535"/>
                </a:solidFill>
                <a:latin typeface="Calibri" panose="020F0502020204030204" pitchFamily="34" charset="0"/>
                <a:ea typeface="Calibri" panose="020F0502020204030204" pitchFamily="34" charset="0"/>
                <a:cs typeface="Calibri" panose="020F0502020204030204" pitchFamily="34" charset="0"/>
              </a:rPr>
              <a:t>farmaci</a:t>
            </a:r>
            <a:r>
              <a:rPr lang="en-US" sz="1597"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597" dirty="0" err="1">
                <a:solidFill>
                  <a:srgbClr val="3B3535"/>
                </a:solidFill>
                <a:latin typeface="Calibri" panose="020F0502020204030204" pitchFamily="34" charset="0"/>
                <a:ea typeface="Calibri" panose="020F0502020204030204" pitchFamily="34" charset="0"/>
                <a:cs typeface="Calibri" panose="020F0502020204030204" pitchFamily="34" charset="0"/>
              </a:rPr>
              <a:t>sono</a:t>
            </a:r>
            <a:r>
              <a:rPr lang="en-US" sz="1597"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597" dirty="0" err="1">
                <a:solidFill>
                  <a:srgbClr val="3B3535"/>
                </a:solidFill>
                <a:latin typeface="Calibri" panose="020F0502020204030204" pitchFamily="34" charset="0"/>
                <a:ea typeface="Calibri" panose="020F0502020204030204" pitchFamily="34" charset="0"/>
                <a:cs typeface="Calibri" panose="020F0502020204030204" pitchFamily="34" charset="0"/>
              </a:rPr>
              <a:t>dosati</a:t>
            </a:r>
            <a:r>
              <a:rPr lang="en-US" sz="1597" dirty="0">
                <a:solidFill>
                  <a:srgbClr val="3B3535"/>
                </a:solidFill>
                <a:latin typeface="Calibri" panose="020F0502020204030204" pitchFamily="34" charset="0"/>
                <a:ea typeface="Calibri" panose="020F0502020204030204" pitchFamily="34" charset="0"/>
                <a:cs typeface="Calibri" panose="020F0502020204030204" pitchFamily="34" charset="0"/>
              </a:rPr>
              <a:t> in </a:t>
            </a:r>
            <a:r>
              <a:rPr lang="en-US" sz="1597" dirty="0" err="1">
                <a:solidFill>
                  <a:srgbClr val="3B3535"/>
                </a:solidFill>
                <a:latin typeface="Calibri" panose="020F0502020204030204" pitchFamily="34" charset="0"/>
                <a:ea typeface="Calibri" panose="020F0502020204030204" pitchFamily="34" charset="0"/>
                <a:cs typeface="Calibri" panose="020F0502020204030204" pitchFamily="34" charset="0"/>
              </a:rPr>
              <a:t>unità</a:t>
            </a:r>
            <a:r>
              <a:rPr lang="en-US" sz="1597"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597" dirty="0" err="1">
                <a:solidFill>
                  <a:srgbClr val="3B3535"/>
                </a:solidFill>
                <a:latin typeface="Calibri" panose="020F0502020204030204" pitchFamily="34" charset="0"/>
                <a:ea typeface="Calibri" panose="020F0502020204030204" pitchFamily="34" charset="0"/>
                <a:cs typeface="Calibri" panose="020F0502020204030204" pitchFamily="34" charset="0"/>
              </a:rPr>
              <a:t>quando</a:t>
            </a:r>
            <a:r>
              <a:rPr lang="en-US" sz="1597" dirty="0">
                <a:solidFill>
                  <a:srgbClr val="3B3535"/>
                </a:solidFill>
                <a:latin typeface="Calibri" panose="020F0502020204030204" pitchFamily="34" charset="0"/>
                <a:ea typeface="Calibri" panose="020F0502020204030204" pitchFamily="34" charset="0"/>
                <a:cs typeface="Calibri" panose="020F0502020204030204" pitchFamily="34" charset="0"/>
              </a:rPr>
              <a:t> la </a:t>
            </a:r>
            <a:r>
              <a:rPr lang="en-US" sz="1597" dirty="0" err="1">
                <a:solidFill>
                  <a:srgbClr val="3B3535"/>
                </a:solidFill>
                <a:latin typeface="Calibri" panose="020F0502020204030204" pitchFamily="34" charset="0"/>
                <a:ea typeface="Calibri" panose="020F0502020204030204" pitchFamily="34" charset="0"/>
                <a:cs typeface="Calibri" panose="020F0502020204030204" pitchFamily="34" charset="0"/>
              </a:rPr>
              <a:t>loro</a:t>
            </a:r>
            <a:r>
              <a:rPr lang="en-US" sz="1597"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597" dirty="0" err="1">
                <a:solidFill>
                  <a:srgbClr val="3B3535"/>
                </a:solidFill>
                <a:latin typeface="Calibri" panose="020F0502020204030204" pitchFamily="34" charset="0"/>
                <a:ea typeface="Calibri" panose="020F0502020204030204" pitchFamily="34" charset="0"/>
                <a:cs typeface="Calibri" panose="020F0502020204030204" pitchFamily="34" charset="0"/>
              </a:rPr>
              <a:t>efficacia</a:t>
            </a:r>
            <a:r>
              <a:rPr lang="en-US" sz="1597" dirty="0">
                <a:solidFill>
                  <a:srgbClr val="3B3535"/>
                </a:solidFill>
                <a:latin typeface="Calibri" panose="020F0502020204030204" pitchFamily="34" charset="0"/>
                <a:ea typeface="Calibri" panose="020F0502020204030204" pitchFamily="34" charset="0"/>
                <a:cs typeface="Calibri" panose="020F0502020204030204" pitchFamily="34" charset="0"/>
              </a:rPr>
              <a:t> è </a:t>
            </a:r>
            <a:r>
              <a:rPr lang="en-US" sz="1597" dirty="0" err="1">
                <a:solidFill>
                  <a:srgbClr val="3B3535"/>
                </a:solidFill>
                <a:latin typeface="Calibri" panose="020F0502020204030204" pitchFamily="34" charset="0"/>
                <a:ea typeface="Calibri" panose="020F0502020204030204" pitchFamily="34" charset="0"/>
                <a:cs typeface="Calibri" panose="020F0502020204030204" pitchFamily="34" charset="0"/>
              </a:rPr>
              <a:t>determinata</a:t>
            </a:r>
            <a:r>
              <a:rPr lang="en-US" sz="1597"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597" b="1" dirty="0">
                <a:solidFill>
                  <a:srgbClr val="3B3535"/>
                </a:solidFill>
                <a:latin typeface="Calibri" panose="020F0502020204030204" pitchFamily="34" charset="0"/>
                <a:ea typeface="Calibri" panose="020F0502020204030204" pitchFamily="34" charset="0"/>
                <a:cs typeface="Calibri" panose="020F0502020204030204" pitchFamily="34" charset="0"/>
              </a:rPr>
              <a:t>dal </a:t>
            </a:r>
            <a:r>
              <a:rPr lang="en-US" sz="1597" b="1" dirty="0" err="1">
                <a:solidFill>
                  <a:srgbClr val="3B3535"/>
                </a:solidFill>
                <a:latin typeface="Calibri" panose="020F0502020204030204" pitchFamily="34" charset="0"/>
                <a:ea typeface="Calibri" panose="020F0502020204030204" pitchFamily="34" charset="0"/>
                <a:cs typeface="Calibri" panose="020F0502020204030204" pitchFamily="34" charset="0"/>
              </a:rPr>
              <a:t>tipo</a:t>
            </a:r>
            <a:r>
              <a:rPr lang="en-US" sz="1597" b="1" dirty="0">
                <a:solidFill>
                  <a:srgbClr val="3B3535"/>
                </a:solidFill>
                <a:latin typeface="Calibri" panose="020F0502020204030204" pitchFamily="34" charset="0"/>
                <a:ea typeface="Calibri" panose="020F0502020204030204" pitchFamily="34" charset="0"/>
                <a:cs typeface="Calibri" panose="020F0502020204030204" pitchFamily="34" charset="0"/>
              </a:rPr>
              <a:t> di </a:t>
            </a:r>
            <a:r>
              <a:rPr lang="en-US" sz="1597" b="1" dirty="0" err="1">
                <a:solidFill>
                  <a:srgbClr val="3B3535"/>
                </a:solidFill>
                <a:latin typeface="Calibri" panose="020F0502020204030204" pitchFamily="34" charset="0"/>
                <a:ea typeface="Calibri" panose="020F0502020204030204" pitchFamily="34" charset="0"/>
                <a:cs typeface="Calibri" panose="020F0502020204030204" pitchFamily="34" charset="0"/>
              </a:rPr>
              <a:t>azione</a:t>
            </a:r>
            <a:r>
              <a:rPr lang="en-US" sz="1597" dirty="0">
                <a:solidFill>
                  <a:srgbClr val="3B3535"/>
                </a:solidFill>
                <a:latin typeface="Calibri" panose="020F0502020204030204" pitchFamily="34" charset="0"/>
                <a:ea typeface="Calibri" panose="020F0502020204030204" pitchFamily="34" charset="0"/>
                <a:cs typeface="Calibri" panose="020F0502020204030204" pitchFamily="34" charset="0"/>
              </a:rPr>
              <a:t> e non dal peso </a:t>
            </a:r>
            <a:r>
              <a:rPr lang="en-US" sz="1597" dirty="0" err="1">
                <a:solidFill>
                  <a:srgbClr val="3B3535"/>
                </a:solidFill>
                <a:latin typeface="Calibri" panose="020F0502020204030204" pitchFamily="34" charset="0"/>
                <a:ea typeface="Calibri" panose="020F0502020204030204" pitchFamily="34" charset="0"/>
                <a:cs typeface="Calibri" panose="020F0502020204030204" pitchFamily="34" charset="0"/>
              </a:rPr>
              <a:t>fisico</a:t>
            </a:r>
            <a:r>
              <a:rPr lang="en-US" sz="1597" dirty="0">
                <a:solidFill>
                  <a:srgbClr val="3B3535"/>
                </a:solidFill>
                <a:latin typeface="Calibri" panose="020F0502020204030204" pitchFamily="34" charset="0"/>
                <a:ea typeface="Calibri" panose="020F0502020204030204" pitchFamily="34" charset="0"/>
                <a:cs typeface="Calibri" panose="020F0502020204030204" pitchFamily="34" charset="0"/>
              </a:rPr>
              <a:t> del </a:t>
            </a:r>
            <a:r>
              <a:rPr lang="en-US" sz="1597" dirty="0" err="1">
                <a:solidFill>
                  <a:srgbClr val="3B3535"/>
                </a:solidFill>
                <a:latin typeface="Calibri" panose="020F0502020204030204" pitchFamily="34" charset="0"/>
                <a:ea typeface="Calibri" panose="020F0502020204030204" pitchFamily="34" charset="0"/>
                <a:cs typeface="Calibri" panose="020F0502020204030204" pitchFamily="34" charset="0"/>
              </a:rPr>
              <a:t>farmaco</a:t>
            </a:r>
            <a:r>
              <a:rPr lang="en-US" sz="1597"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597" dirty="0" err="1">
                <a:solidFill>
                  <a:srgbClr val="3B3535"/>
                </a:solidFill>
                <a:latin typeface="Calibri" panose="020F0502020204030204" pitchFamily="34" charset="0"/>
                <a:ea typeface="Calibri" panose="020F0502020204030204" pitchFamily="34" charset="0"/>
                <a:cs typeface="Calibri" panose="020F0502020204030204" pitchFamily="34" charset="0"/>
              </a:rPr>
              <a:t>stesso</a:t>
            </a:r>
            <a:r>
              <a:rPr lang="en-US" sz="1597" dirty="0">
                <a:solidFill>
                  <a:srgbClr val="3B3535"/>
                </a:solidFill>
                <a:latin typeface="Calibri" panose="020F0502020204030204" pitchFamily="34" charset="0"/>
                <a:ea typeface="Calibri" panose="020F0502020204030204" pitchFamily="34" charset="0"/>
                <a:cs typeface="Calibri" panose="020F0502020204030204" pitchFamily="34" charset="0"/>
              </a:rPr>
              <a:t>.</a:t>
            </a:r>
            <a:endParaRPr lang="en-US" sz="1597" dirty="0">
              <a:latin typeface="Calibri" panose="020F0502020204030204" pitchFamily="34" charset="0"/>
              <a:ea typeface="Calibri" panose="020F0502020204030204" pitchFamily="34" charset="0"/>
              <a:cs typeface="Calibri" panose="020F0502020204030204" pitchFamily="34" charset="0"/>
            </a:endParaRPr>
          </a:p>
        </p:txBody>
      </p:sp>
      <p:pic>
        <p:nvPicPr>
          <p:cNvPr id="18" name="Immagine 2">
            <a:extLst>
              <a:ext uri="{FF2B5EF4-FFF2-40B4-BE49-F238E27FC236}">
                <a16:creationId xmlns:a16="http://schemas.microsoft.com/office/drawing/2014/main" id="{FDF326D1-BEB7-43D8-8278-4435E47978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0" y="2805112"/>
            <a:ext cx="5086350" cy="39528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2"/>
          <p:cNvSpPr/>
          <p:nvPr/>
        </p:nvSpPr>
        <p:spPr>
          <a:xfrm>
            <a:off x="1760220" y="1599128"/>
            <a:ext cx="7551658" cy="694373"/>
          </a:xfrm>
          <a:prstGeom prst="rect">
            <a:avLst/>
          </a:prstGeom>
          <a:noFill/>
          <a:ln/>
        </p:spPr>
        <p:txBody>
          <a:bodyPr wrap="none" rtlCol="0" anchor="t"/>
          <a:lstStyle/>
          <a:p>
            <a:pPr marL="0" indent="0">
              <a:lnSpc>
                <a:spcPts val="5468"/>
              </a:lnSpc>
              <a:buNone/>
            </a:pPr>
            <a:r>
              <a:rPr lang="en-US" sz="4374" b="1">
                <a:solidFill>
                  <a:srgbClr val="1F1E1E"/>
                </a:solidFill>
                <a:latin typeface="Alexandria" pitchFamily="34" charset="0"/>
                <a:ea typeface="Alexandria" pitchFamily="34" charset="-122"/>
                <a:cs typeface="Alexandria" pitchFamily="34" charset="-120"/>
              </a:rPr>
              <a:t>Prescrizione: alcune regole</a:t>
            </a:r>
            <a:endParaRPr lang="en-US" sz="4374"/>
          </a:p>
        </p:txBody>
      </p:sp>
      <p:sp>
        <p:nvSpPr>
          <p:cNvPr id="5" name="Text 3"/>
          <p:cNvSpPr/>
          <p:nvPr/>
        </p:nvSpPr>
        <p:spPr>
          <a:xfrm>
            <a:off x="1760220" y="2737842"/>
            <a:ext cx="11109960" cy="710803"/>
          </a:xfrm>
          <a:prstGeom prst="rect">
            <a:avLst/>
          </a:prstGeom>
          <a:noFill/>
          <a:ln/>
        </p:spPr>
        <p:txBody>
          <a:bodyPr wrap="square" rtlCol="0" anchor="t"/>
          <a:lstStyle/>
          <a:p>
            <a:pPr marL="0" indent="0">
              <a:lnSpc>
                <a:spcPts val="2799"/>
              </a:lnSpc>
              <a:buNone/>
            </a:pP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Al fine di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ridurre</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la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variazione</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e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migliorare</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la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sicurezza</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del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paziente</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la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prescrizione</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dei</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farmaci</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deve</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contenere</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i</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seguenti</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elementi</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per una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richiesta</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di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terapia</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completa</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a:t>
            </a:r>
            <a:endParaRPr lang="en-US" sz="1750" dirty="0">
              <a:latin typeface="Calibri" panose="020F0502020204030204" pitchFamily="34" charset="0"/>
              <a:ea typeface="Calibri" panose="020F0502020204030204" pitchFamily="34" charset="0"/>
              <a:cs typeface="Calibri" panose="020F0502020204030204" pitchFamily="34" charset="0"/>
            </a:endParaRPr>
          </a:p>
        </p:txBody>
      </p:sp>
      <p:sp>
        <p:nvSpPr>
          <p:cNvPr id="6" name="Text 4"/>
          <p:cNvSpPr/>
          <p:nvPr/>
        </p:nvSpPr>
        <p:spPr>
          <a:xfrm>
            <a:off x="2115622" y="3698557"/>
            <a:ext cx="10754558" cy="355402"/>
          </a:xfrm>
          <a:prstGeom prst="rect">
            <a:avLst/>
          </a:prstGeom>
          <a:noFill/>
          <a:ln/>
        </p:spPr>
        <p:txBody>
          <a:bodyPr wrap="none" rtlCol="0" anchor="t"/>
          <a:lstStyle/>
          <a:p>
            <a:pPr marL="342900" indent="-342900" algn="l">
              <a:lnSpc>
                <a:spcPts val="2799"/>
              </a:lnSpc>
              <a:buSzPct val="100000"/>
              <a:buChar char="•"/>
            </a:pP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I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dati</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necessari</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per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identificare</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con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esattezza</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il</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paziente</a:t>
            </a:r>
            <a:endParaRPr lang="en-US" sz="1750" dirty="0">
              <a:latin typeface="Calibri" panose="020F0502020204030204" pitchFamily="34" charset="0"/>
              <a:ea typeface="Calibri" panose="020F0502020204030204" pitchFamily="34" charset="0"/>
              <a:cs typeface="Calibri" panose="020F0502020204030204" pitchFamily="34" charset="0"/>
            </a:endParaRPr>
          </a:p>
        </p:txBody>
      </p:sp>
      <p:sp>
        <p:nvSpPr>
          <p:cNvPr id="7" name="Text 5"/>
          <p:cNvSpPr/>
          <p:nvPr/>
        </p:nvSpPr>
        <p:spPr>
          <a:xfrm>
            <a:off x="2115622" y="4142780"/>
            <a:ext cx="10754558" cy="710803"/>
          </a:xfrm>
          <a:prstGeom prst="rect">
            <a:avLst/>
          </a:prstGeom>
          <a:noFill/>
          <a:ln/>
        </p:spPr>
        <p:txBody>
          <a:bodyPr wrap="square" rtlCol="0" anchor="t"/>
          <a:lstStyle/>
          <a:p>
            <a:pPr marL="342900" indent="-342900" algn="l">
              <a:lnSpc>
                <a:spcPts val="2799"/>
              </a:lnSpc>
              <a:buSzPct val="100000"/>
              <a:buChar char="•"/>
            </a:pP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Indicazione</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del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farmaco</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generico</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o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della</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specialità</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medicinale</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(principio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attivo</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o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nome</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commerciale</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a:t>
            </a:r>
            <a:endParaRPr lang="en-US" sz="1750" dirty="0">
              <a:latin typeface="Calibri" panose="020F0502020204030204" pitchFamily="34" charset="0"/>
              <a:ea typeface="Calibri" panose="020F0502020204030204" pitchFamily="34" charset="0"/>
              <a:cs typeface="Calibri" panose="020F0502020204030204" pitchFamily="34" charset="0"/>
            </a:endParaRPr>
          </a:p>
        </p:txBody>
      </p:sp>
      <p:sp>
        <p:nvSpPr>
          <p:cNvPr id="8" name="Text 6"/>
          <p:cNvSpPr/>
          <p:nvPr/>
        </p:nvSpPr>
        <p:spPr>
          <a:xfrm>
            <a:off x="2115622" y="4675942"/>
            <a:ext cx="10754558" cy="621863"/>
          </a:xfrm>
          <a:prstGeom prst="rect">
            <a:avLst/>
          </a:prstGeom>
          <a:noFill/>
          <a:ln/>
        </p:spPr>
        <p:txBody>
          <a:bodyPr wrap="none" rtlCol="0" anchor="t"/>
          <a:lstStyle/>
          <a:p>
            <a:pPr marL="342900" indent="-342900" algn="l">
              <a:lnSpc>
                <a:spcPts val="2799"/>
              </a:lnSpc>
              <a:buSzPct val="100000"/>
              <a:buChar char="•"/>
            </a:pP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Dosaggio</a:t>
            </a:r>
            <a:endParaRPr lang="en-US" sz="1750" dirty="0">
              <a:latin typeface="Calibri" panose="020F0502020204030204" pitchFamily="34" charset="0"/>
              <a:ea typeface="Calibri" panose="020F0502020204030204" pitchFamily="34" charset="0"/>
              <a:cs typeface="Calibri" panose="020F0502020204030204" pitchFamily="34" charset="0"/>
            </a:endParaRPr>
          </a:p>
        </p:txBody>
      </p:sp>
      <p:sp>
        <p:nvSpPr>
          <p:cNvPr id="9" name="Text 7"/>
          <p:cNvSpPr/>
          <p:nvPr/>
        </p:nvSpPr>
        <p:spPr>
          <a:xfrm>
            <a:off x="2115622" y="5297805"/>
            <a:ext cx="10754558" cy="444223"/>
          </a:xfrm>
          <a:prstGeom prst="rect">
            <a:avLst/>
          </a:prstGeom>
          <a:noFill/>
          <a:ln/>
        </p:spPr>
        <p:txBody>
          <a:bodyPr wrap="none" rtlCol="0" anchor="t"/>
          <a:lstStyle/>
          <a:p>
            <a:pPr marL="342900" indent="-342900" algn="l">
              <a:lnSpc>
                <a:spcPts val="2799"/>
              </a:lnSpc>
              <a:buSzPct val="100000"/>
              <a:buChar char="•"/>
            </a:pP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Via di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somministrazione</a:t>
            </a:r>
            <a:endParaRPr lang="en-US" sz="1750" dirty="0">
              <a:latin typeface="Calibri" panose="020F0502020204030204" pitchFamily="34" charset="0"/>
              <a:ea typeface="Calibri" panose="020F0502020204030204" pitchFamily="34" charset="0"/>
              <a:cs typeface="Calibri" panose="020F0502020204030204" pitchFamily="34" charset="0"/>
            </a:endParaRPr>
          </a:p>
        </p:txBody>
      </p:sp>
      <p:sp>
        <p:nvSpPr>
          <p:cNvPr id="10" name="Text 8"/>
          <p:cNvSpPr/>
          <p:nvPr/>
        </p:nvSpPr>
        <p:spPr>
          <a:xfrm>
            <a:off x="2115622" y="5830848"/>
            <a:ext cx="10754558" cy="355402"/>
          </a:xfrm>
          <a:prstGeom prst="rect">
            <a:avLst/>
          </a:prstGeom>
          <a:noFill/>
          <a:ln/>
        </p:spPr>
        <p:txBody>
          <a:bodyPr wrap="none" rtlCol="0" anchor="t"/>
          <a:lstStyle/>
          <a:p>
            <a:pPr marL="342900" indent="-342900" algn="l">
              <a:lnSpc>
                <a:spcPts val="2799"/>
              </a:lnSpc>
              <a:buSzPct val="100000"/>
              <a:buChar char="•"/>
            </a:pP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Orario</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e tempo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della</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somministrazione</a:t>
            </a:r>
            <a:endParaRPr lang="en-US" sz="1750" dirty="0">
              <a:latin typeface="Calibri" panose="020F0502020204030204" pitchFamily="34" charset="0"/>
              <a:ea typeface="Calibri" panose="020F0502020204030204" pitchFamily="34" charset="0"/>
              <a:cs typeface="Calibri" panose="020F0502020204030204" pitchFamily="34" charset="0"/>
            </a:endParaRPr>
          </a:p>
        </p:txBody>
      </p:sp>
      <p:sp>
        <p:nvSpPr>
          <p:cNvPr id="11" name="Text 9"/>
          <p:cNvSpPr/>
          <p:nvPr/>
        </p:nvSpPr>
        <p:spPr>
          <a:xfrm>
            <a:off x="2115622" y="6275070"/>
            <a:ext cx="10754558" cy="355402"/>
          </a:xfrm>
          <a:prstGeom prst="rect">
            <a:avLst/>
          </a:prstGeom>
          <a:noFill/>
          <a:ln/>
        </p:spPr>
        <p:txBody>
          <a:bodyPr wrap="none" rtlCol="0" anchor="t"/>
          <a:lstStyle/>
          <a:p>
            <a:pPr marL="342900" indent="-342900" algn="l">
              <a:lnSpc>
                <a:spcPts val="2799"/>
              </a:lnSpc>
              <a:buSzPct val="100000"/>
              <a:buChar char="•"/>
            </a:pP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Se e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quando</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è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richiesta</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l'indicazione</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terapeutica</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per una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prescrizione</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"al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bisogno</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o di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altro</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tipo</a:t>
            </a:r>
            <a:endParaRPr lang="en-US" sz="1750" dirty="0">
              <a:latin typeface="Calibri" panose="020F0502020204030204" pitchFamily="34" charset="0"/>
              <a:ea typeface="Calibri" panose="020F0502020204030204" pitchFamily="34" charset="0"/>
              <a:cs typeface="Calibri" panose="020F0502020204030204" pitchFamily="34" charset="0"/>
            </a:endParaRPr>
          </a:p>
        </p:txBody>
      </p:sp>
      <p:pic>
        <p:nvPicPr>
          <p:cNvPr id="12" name="Immagine 11" descr="Immagine che contiene Arte bambini, cartone animato, clipart, illustrazione&#10;&#10;Descrizione generata automaticamente">
            <a:extLst>
              <a:ext uri="{FF2B5EF4-FFF2-40B4-BE49-F238E27FC236}">
                <a16:creationId xmlns:a16="http://schemas.microsoft.com/office/drawing/2014/main" id="{12A16468-D57B-2AAE-6E2F-79CE830FAB56}"/>
              </a:ext>
            </a:extLst>
          </p:cNvPr>
          <p:cNvPicPr>
            <a:picLocks noChangeAspect="1"/>
          </p:cNvPicPr>
          <p:nvPr/>
        </p:nvPicPr>
        <p:blipFill>
          <a:blip r:embed="rId3"/>
          <a:stretch>
            <a:fillRect/>
          </a:stretch>
        </p:blipFill>
        <p:spPr>
          <a:xfrm>
            <a:off x="10434638" y="244475"/>
            <a:ext cx="3794125" cy="2508250"/>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3"/>
          <p:cNvSpPr/>
          <p:nvPr/>
        </p:nvSpPr>
        <p:spPr>
          <a:xfrm>
            <a:off x="1760220" y="3376374"/>
            <a:ext cx="11109960" cy="355402"/>
          </a:xfrm>
          <a:prstGeom prst="rect">
            <a:avLst/>
          </a:prstGeom>
          <a:noFill/>
          <a:ln/>
        </p:spPr>
        <p:txBody>
          <a:bodyPr wrap="none" rtlCol="0" anchor="t"/>
          <a:lstStyle/>
          <a:p>
            <a:pPr marL="0" indent="0">
              <a:lnSpc>
                <a:spcPts val="2799"/>
              </a:lnSpc>
              <a:buNone/>
            </a:pPr>
            <a:r>
              <a:rPr lang="en-US" sz="1750" dirty="0">
                <a:solidFill>
                  <a:srgbClr val="3B3535"/>
                </a:solidFill>
                <a:latin typeface="Sora" pitchFamily="34" charset="0"/>
                <a:ea typeface="Sora" pitchFamily="34" charset="-122"/>
                <a:cs typeface="Sora" pitchFamily="34" charset="-120"/>
              </a:rPr>
              <a:t>- </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Si scrive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uno</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zero </a:t>
            </a:r>
            <a:r>
              <a:rPr lang="en-US" sz="1750" b="1" dirty="0">
                <a:solidFill>
                  <a:srgbClr val="3B3535"/>
                </a:solidFill>
                <a:latin typeface="Calibri" panose="020F0502020204030204" pitchFamily="34" charset="0"/>
                <a:ea typeface="Calibri" panose="020F0502020204030204" pitchFamily="34" charset="0"/>
                <a:cs typeface="Calibri" panose="020F0502020204030204" pitchFamily="34" charset="0"/>
              </a:rPr>
              <a:t>prima</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di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ogni</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virgola</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decimale</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es. 0,1 mg e non ,0</a:t>
            </a:r>
            <a:endParaRPr lang="en-US" sz="1750" dirty="0">
              <a:latin typeface="Calibri" panose="020F0502020204030204" pitchFamily="34" charset="0"/>
              <a:ea typeface="Calibri" panose="020F0502020204030204" pitchFamily="34" charset="0"/>
              <a:cs typeface="Calibri" panose="020F0502020204030204" pitchFamily="34" charset="0"/>
            </a:endParaRPr>
          </a:p>
        </p:txBody>
      </p:sp>
      <p:sp>
        <p:nvSpPr>
          <p:cNvPr id="6" name="Text 4"/>
          <p:cNvSpPr/>
          <p:nvPr/>
        </p:nvSpPr>
        <p:spPr>
          <a:xfrm>
            <a:off x="1760220" y="3981688"/>
            <a:ext cx="11109960" cy="355402"/>
          </a:xfrm>
          <a:prstGeom prst="rect">
            <a:avLst/>
          </a:prstGeom>
          <a:noFill/>
          <a:ln/>
        </p:spPr>
        <p:txBody>
          <a:bodyPr wrap="none" rtlCol="0" anchor="t"/>
          <a:lstStyle/>
          <a:p>
            <a:pPr marL="0" indent="0">
              <a:lnSpc>
                <a:spcPts val="2799"/>
              </a:lnSpc>
              <a:buNone/>
            </a:pPr>
            <a:r>
              <a:rPr lang="en-US" sz="1750" dirty="0">
                <a:solidFill>
                  <a:srgbClr val="3B3535"/>
                </a:solidFill>
                <a:latin typeface="Sora" pitchFamily="34" charset="0"/>
                <a:ea typeface="Sora" pitchFamily="34" charset="-122"/>
                <a:cs typeface="Sora" pitchFamily="34" charset="-120"/>
              </a:rPr>
              <a:t>- </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Per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il</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calcolo</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dei</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farmaci</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l'infermiere</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utilizza</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solo le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unità</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di volume e di peso </a:t>
            </a:r>
            <a:r>
              <a:rPr lang="en-US" sz="1750" dirty="0" err="1">
                <a:solidFill>
                  <a:srgbClr val="3B3535"/>
                </a:solidFill>
                <a:latin typeface="Calibri" panose="020F0502020204030204" pitchFamily="34" charset="0"/>
                <a:ea typeface="Calibri" panose="020F0502020204030204" pitchFamily="34" charset="0"/>
                <a:cs typeface="Calibri" panose="020F0502020204030204" pitchFamily="34" charset="0"/>
              </a:rPr>
              <a:t>quali</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a:t>
            </a:r>
            <a:endParaRPr lang="en-US" sz="1750" dirty="0">
              <a:latin typeface="Calibri" panose="020F0502020204030204" pitchFamily="34" charset="0"/>
              <a:ea typeface="Calibri" panose="020F0502020204030204" pitchFamily="34" charset="0"/>
              <a:cs typeface="Calibri" panose="020F0502020204030204" pitchFamily="34" charset="0"/>
            </a:endParaRPr>
          </a:p>
        </p:txBody>
      </p:sp>
      <p:sp>
        <p:nvSpPr>
          <p:cNvPr id="7" name="Text 5"/>
          <p:cNvSpPr/>
          <p:nvPr/>
        </p:nvSpPr>
        <p:spPr>
          <a:xfrm>
            <a:off x="2115622" y="4587002"/>
            <a:ext cx="10754558" cy="355402"/>
          </a:xfrm>
          <a:prstGeom prst="rect">
            <a:avLst/>
          </a:prstGeom>
          <a:noFill/>
          <a:ln/>
        </p:spPr>
        <p:txBody>
          <a:bodyPr wrap="none" rtlCol="0" anchor="t"/>
          <a:lstStyle/>
          <a:p>
            <a:pPr marL="342900" indent="-342900" algn="l">
              <a:lnSpc>
                <a:spcPts val="2799"/>
              </a:lnSpc>
              <a:buSzPct val="100000"/>
              <a:buChar char="•"/>
            </a:pPr>
            <a:r>
              <a:rPr lang="en-US" sz="1750" b="1" dirty="0" err="1">
                <a:solidFill>
                  <a:srgbClr val="3B3535"/>
                </a:solidFill>
                <a:latin typeface="Calibri" panose="020F0502020204030204" pitchFamily="34" charset="0"/>
                <a:ea typeface="Calibri" panose="020F0502020204030204" pitchFamily="34" charset="0"/>
                <a:cs typeface="Calibri" panose="020F0502020204030204" pitchFamily="34" charset="0"/>
              </a:rPr>
              <a:t>grammo</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g o  G</a:t>
            </a:r>
            <a:endParaRPr lang="en-US" sz="1750" dirty="0">
              <a:latin typeface="Calibri" panose="020F0502020204030204" pitchFamily="34" charset="0"/>
              <a:ea typeface="Calibri" panose="020F0502020204030204" pitchFamily="34" charset="0"/>
              <a:cs typeface="Calibri" panose="020F0502020204030204" pitchFamily="34" charset="0"/>
            </a:endParaRPr>
          </a:p>
        </p:txBody>
      </p:sp>
      <p:sp>
        <p:nvSpPr>
          <p:cNvPr id="8" name="Text 6"/>
          <p:cNvSpPr/>
          <p:nvPr/>
        </p:nvSpPr>
        <p:spPr>
          <a:xfrm>
            <a:off x="2115622" y="5031224"/>
            <a:ext cx="10754558" cy="355402"/>
          </a:xfrm>
          <a:prstGeom prst="rect">
            <a:avLst/>
          </a:prstGeom>
          <a:noFill/>
          <a:ln/>
        </p:spPr>
        <p:txBody>
          <a:bodyPr wrap="none" rtlCol="0" anchor="t"/>
          <a:lstStyle/>
          <a:p>
            <a:pPr marL="342900" indent="-342900" algn="l">
              <a:lnSpc>
                <a:spcPts val="2799"/>
              </a:lnSpc>
              <a:buSzPct val="100000"/>
              <a:buChar char="•"/>
            </a:pPr>
            <a:r>
              <a:rPr lang="en-US" sz="1750" b="1" dirty="0" err="1">
                <a:solidFill>
                  <a:srgbClr val="3B3535"/>
                </a:solidFill>
                <a:latin typeface="Calibri" panose="020F0502020204030204" pitchFamily="34" charset="0"/>
                <a:ea typeface="Calibri" panose="020F0502020204030204" pitchFamily="34" charset="0"/>
                <a:cs typeface="Calibri" panose="020F0502020204030204" pitchFamily="34" charset="0"/>
              </a:rPr>
              <a:t>litro</a:t>
            </a:r>
            <a:r>
              <a:rPr lang="en-US" sz="1750" dirty="0">
                <a:solidFill>
                  <a:srgbClr val="3B3535"/>
                </a:solidFill>
                <a:latin typeface="Calibri" panose="020F0502020204030204" pitchFamily="34" charset="0"/>
                <a:ea typeface="Calibri" panose="020F0502020204030204" pitchFamily="34" charset="0"/>
                <a:cs typeface="Calibri" panose="020F0502020204030204" pitchFamily="34" charset="0"/>
              </a:rPr>
              <a:t>= l o L</a:t>
            </a:r>
            <a:endParaRPr lang="en-US" sz="1750" dirty="0">
              <a:latin typeface="Calibri" panose="020F0502020204030204" pitchFamily="34" charset="0"/>
              <a:ea typeface="Calibri" panose="020F0502020204030204" pitchFamily="34" charset="0"/>
              <a:cs typeface="Calibri" panose="020F0502020204030204" pitchFamily="34" charset="0"/>
            </a:endParaRPr>
          </a:p>
        </p:txBody>
      </p:sp>
      <p:pic>
        <p:nvPicPr>
          <p:cNvPr id="9" name="Immagine 8" descr="Immagine che contiene giocattolo, clipart&#10;&#10;Descrizione generata automaticamente">
            <a:extLst>
              <a:ext uri="{FF2B5EF4-FFF2-40B4-BE49-F238E27FC236}">
                <a16:creationId xmlns:a16="http://schemas.microsoft.com/office/drawing/2014/main" id="{BB220E52-9DE6-6E33-6CA9-B5D9193540F5}"/>
              </a:ext>
            </a:extLst>
          </p:cNvPr>
          <p:cNvPicPr>
            <a:picLocks noChangeAspect="1"/>
          </p:cNvPicPr>
          <p:nvPr/>
        </p:nvPicPr>
        <p:blipFill>
          <a:blip r:embed="rId3"/>
          <a:stretch>
            <a:fillRect/>
          </a:stretch>
        </p:blipFill>
        <p:spPr>
          <a:xfrm>
            <a:off x="1649413" y="5713413"/>
            <a:ext cx="4384675" cy="2517775"/>
          </a:xfrm>
          <a:prstGeom prst="rect">
            <a:avLst/>
          </a:prstGeom>
          <a:ln>
            <a:noFill/>
          </a:ln>
          <a:effectLst>
            <a:softEdge rad="112500"/>
          </a:effectLst>
        </p:spPr>
      </p:pic>
      <p:pic>
        <p:nvPicPr>
          <p:cNvPr id="10" name="Immagine 9" descr="Immagine che contiene cerchio&#10;&#10;Descrizione generata automaticamente">
            <a:extLst>
              <a:ext uri="{FF2B5EF4-FFF2-40B4-BE49-F238E27FC236}">
                <a16:creationId xmlns:a16="http://schemas.microsoft.com/office/drawing/2014/main" id="{6DA7FD22-0DF4-CBD3-F5BB-8CAF547F17DA}"/>
              </a:ext>
            </a:extLst>
          </p:cNvPr>
          <p:cNvPicPr>
            <a:picLocks noChangeAspect="1"/>
          </p:cNvPicPr>
          <p:nvPr/>
        </p:nvPicPr>
        <p:blipFill>
          <a:blip r:embed="rId4"/>
          <a:stretch>
            <a:fillRect/>
          </a:stretch>
        </p:blipFill>
        <p:spPr>
          <a:xfrm>
            <a:off x="10288588" y="627063"/>
            <a:ext cx="3705225" cy="249237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3"/>
          <p:cNvSpPr/>
          <p:nvPr/>
        </p:nvSpPr>
        <p:spPr>
          <a:xfrm>
            <a:off x="2243852" y="1597223"/>
            <a:ext cx="10142577" cy="324564"/>
          </a:xfrm>
          <a:prstGeom prst="rect">
            <a:avLst/>
          </a:prstGeom>
          <a:noFill/>
          <a:ln/>
        </p:spPr>
        <p:txBody>
          <a:bodyPr wrap="none" rtlCol="0" anchor="t"/>
          <a:lstStyle/>
          <a:p>
            <a:pPr marL="0" indent="0">
              <a:lnSpc>
                <a:spcPts val="2556"/>
              </a:lnSpc>
              <a:buNone/>
            </a:pPr>
            <a:r>
              <a:rPr lang="en-US" sz="1597" dirty="0">
                <a:solidFill>
                  <a:srgbClr val="3B3535"/>
                </a:solidFill>
                <a:latin typeface="Calibri" panose="020F0502020204030204" pitchFamily="34" charset="0"/>
                <a:ea typeface="Calibri" panose="020F0502020204030204" pitchFamily="34" charset="0"/>
                <a:cs typeface="Calibri" panose="020F0502020204030204" pitchFamily="34" charset="0"/>
              </a:rPr>
              <a:t>Un </a:t>
            </a:r>
            <a:r>
              <a:rPr lang="en-US" sz="1597" dirty="0" err="1">
                <a:solidFill>
                  <a:srgbClr val="3B3535"/>
                </a:solidFill>
                <a:latin typeface="Calibri" panose="020F0502020204030204" pitchFamily="34" charset="0"/>
                <a:ea typeface="Calibri" panose="020F0502020204030204" pitchFamily="34" charset="0"/>
                <a:cs typeface="Calibri" panose="020F0502020204030204" pitchFamily="34" charset="0"/>
              </a:rPr>
              <a:t>sistema</a:t>
            </a:r>
            <a:r>
              <a:rPr lang="en-US" sz="1597" dirty="0">
                <a:solidFill>
                  <a:srgbClr val="3B3535"/>
                </a:solidFill>
                <a:latin typeface="Calibri" panose="020F0502020204030204" pitchFamily="34" charset="0"/>
                <a:ea typeface="Calibri" panose="020F0502020204030204" pitchFamily="34" charset="0"/>
                <a:cs typeface="Calibri" panose="020F0502020204030204" pitchFamily="34" charset="0"/>
              </a:rPr>
              <a:t> di </a:t>
            </a:r>
            <a:r>
              <a:rPr lang="en-US" sz="1597" b="1" dirty="0" err="1">
                <a:solidFill>
                  <a:srgbClr val="3B3535"/>
                </a:solidFill>
                <a:latin typeface="Calibri" panose="020F0502020204030204" pitchFamily="34" charset="0"/>
                <a:ea typeface="Calibri" panose="020F0502020204030204" pitchFamily="34" charset="0"/>
                <a:cs typeface="Calibri" panose="020F0502020204030204" pitchFamily="34" charset="0"/>
              </a:rPr>
              <a:t>prefissi</a:t>
            </a:r>
            <a:r>
              <a:rPr lang="en-US" sz="1597" b="1"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597" b="1" dirty="0" err="1">
                <a:solidFill>
                  <a:srgbClr val="3B3535"/>
                </a:solidFill>
                <a:latin typeface="Calibri" panose="020F0502020204030204" pitchFamily="34" charset="0"/>
                <a:ea typeface="Calibri" panose="020F0502020204030204" pitchFamily="34" charset="0"/>
                <a:cs typeface="Calibri" panose="020F0502020204030204" pitchFamily="34" charset="0"/>
              </a:rPr>
              <a:t>latini</a:t>
            </a:r>
            <a:r>
              <a:rPr lang="en-US" sz="1597"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597" dirty="0" err="1">
                <a:solidFill>
                  <a:srgbClr val="3B3535"/>
                </a:solidFill>
                <a:latin typeface="Calibri" panose="020F0502020204030204" pitchFamily="34" charset="0"/>
                <a:ea typeface="Calibri" panose="020F0502020204030204" pitchFamily="34" charset="0"/>
                <a:cs typeface="Calibri" panose="020F0502020204030204" pitchFamily="34" charset="0"/>
              </a:rPr>
              <a:t>designa</a:t>
            </a:r>
            <a:r>
              <a:rPr lang="en-US" sz="1597" dirty="0">
                <a:solidFill>
                  <a:srgbClr val="3B3535"/>
                </a:solidFill>
                <a:latin typeface="Calibri" panose="020F0502020204030204" pitchFamily="34" charset="0"/>
                <a:ea typeface="Calibri" panose="020F0502020204030204" pitchFamily="34" charset="0"/>
                <a:cs typeface="Calibri" panose="020F0502020204030204" pitchFamily="34" charset="0"/>
              </a:rPr>
              <a:t> le </a:t>
            </a:r>
            <a:r>
              <a:rPr lang="en-US" sz="1597" dirty="0" err="1">
                <a:solidFill>
                  <a:srgbClr val="3B3535"/>
                </a:solidFill>
                <a:latin typeface="Calibri" panose="020F0502020204030204" pitchFamily="34" charset="0"/>
                <a:ea typeface="Calibri" panose="020F0502020204030204" pitchFamily="34" charset="0"/>
                <a:cs typeface="Calibri" panose="020F0502020204030204" pitchFamily="34" charset="0"/>
              </a:rPr>
              <a:t>suddivisioni</a:t>
            </a:r>
            <a:r>
              <a:rPr lang="en-US" sz="1597"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597" dirty="0" err="1">
                <a:solidFill>
                  <a:srgbClr val="3B3535"/>
                </a:solidFill>
                <a:latin typeface="Calibri" panose="020F0502020204030204" pitchFamily="34" charset="0"/>
                <a:ea typeface="Calibri" panose="020F0502020204030204" pitchFamily="34" charset="0"/>
                <a:cs typeface="Calibri" panose="020F0502020204030204" pitchFamily="34" charset="0"/>
              </a:rPr>
              <a:t>delle</a:t>
            </a:r>
            <a:r>
              <a:rPr lang="en-US" sz="1597"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597" dirty="0" err="1">
                <a:solidFill>
                  <a:srgbClr val="3B3535"/>
                </a:solidFill>
                <a:latin typeface="Calibri" panose="020F0502020204030204" pitchFamily="34" charset="0"/>
                <a:ea typeface="Calibri" panose="020F0502020204030204" pitchFamily="34" charset="0"/>
                <a:cs typeface="Calibri" panose="020F0502020204030204" pitchFamily="34" charset="0"/>
              </a:rPr>
              <a:t>unità</a:t>
            </a:r>
            <a:r>
              <a:rPr lang="en-US" sz="1597" dirty="0">
                <a:solidFill>
                  <a:srgbClr val="3B3535"/>
                </a:solidFill>
                <a:latin typeface="Calibri" panose="020F0502020204030204" pitchFamily="34" charset="0"/>
                <a:ea typeface="Calibri" panose="020F0502020204030204" pitchFamily="34" charset="0"/>
                <a:cs typeface="Calibri" panose="020F0502020204030204" pitchFamily="34" charset="0"/>
              </a:rPr>
              <a:t> base:</a:t>
            </a:r>
            <a:endParaRPr lang="en-US" sz="1597" dirty="0">
              <a:latin typeface="Calibri" panose="020F0502020204030204" pitchFamily="34" charset="0"/>
              <a:ea typeface="Calibri" panose="020F0502020204030204" pitchFamily="34" charset="0"/>
              <a:cs typeface="Calibri" panose="020F0502020204030204" pitchFamily="34" charset="0"/>
            </a:endParaRPr>
          </a:p>
        </p:txBody>
      </p:sp>
      <p:sp>
        <p:nvSpPr>
          <p:cNvPr id="6" name="Text 4"/>
          <p:cNvSpPr/>
          <p:nvPr/>
        </p:nvSpPr>
        <p:spPr>
          <a:xfrm>
            <a:off x="2568297" y="2149912"/>
            <a:ext cx="9818132" cy="324564"/>
          </a:xfrm>
          <a:prstGeom prst="rect">
            <a:avLst/>
          </a:prstGeom>
          <a:noFill/>
          <a:ln/>
        </p:spPr>
        <p:txBody>
          <a:bodyPr wrap="none" rtlCol="0" anchor="t"/>
          <a:lstStyle/>
          <a:p>
            <a:pPr marL="342900" indent="-342900" algn="l">
              <a:lnSpc>
                <a:spcPts val="2556"/>
              </a:lnSpc>
              <a:buSzPct val="100000"/>
              <a:buChar char="•"/>
            </a:pPr>
            <a:r>
              <a:rPr lang="en-US" sz="1597" b="1" dirty="0">
                <a:solidFill>
                  <a:srgbClr val="3B3535"/>
                </a:solidFill>
                <a:latin typeface="Calibri" panose="020F0502020204030204" pitchFamily="34" charset="0"/>
                <a:ea typeface="Calibri" panose="020F0502020204030204" pitchFamily="34" charset="0"/>
                <a:cs typeface="Calibri" panose="020F0502020204030204" pitchFamily="34" charset="0"/>
              </a:rPr>
              <a:t>Deci-</a:t>
            </a:r>
            <a:r>
              <a:rPr lang="en-US" sz="1597" dirty="0">
                <a:solidFill>
                  <a:srgbClr val="3B3535"/>
                </a:solidFill>
                <a:latin typeface="Calibri" panose="020F0502020204030204" pitchFamily="34" charset="0"/>
                <a:ea typeface="Calibri" panose="020F0502020204030204" pitchFamily="34" charset="0"/>
                <a:cs typeface="Calibri" panose="020F0502020204030204" pitchFamily="34" charset="0"/>
              </a:rPr>
              <a:t> (1/10 o 0,1</a:t>
            </a:r>
            <a:r>
              <a:rPr lang="en-US" sz="1597" dirty="0">
                <a:solidFill>
                  <a:srgbClr val="3B3535"/>
                </a:solidFill>
                <a:latin typeface="Sora" pitchFamily="34" charset="0"/>
                <a:ea typeface="Sora" pitchFamily="34" charset="-122"/>
                <a:cs typeface="Sora" pitchFamily="34" charset="-120"/>
              </a:rPr>
              <a:t>)</a:t>
            </a:r>
            <a:endParaRPr lang="en-US" sz="1597" dirty="0"/>
          </a:p>
        </p:txBody>
      </p:sp>
      <p:sp>
        <p:nvSpPr>
          <p:cNvPr id="7" name="Text 5"/>
          <p:cNvSpPr/>
          <p:nvPr/>
        </p:nvSpPr>
        <p:spPr>
          <a:xfrm>
            <a:off x="2568297" y="2555558"/>
            <a:ext cx="9818132" cy="324564"/>
          </a:xfrm>
          <a:prstGeom prst="rect">
            <a:avLst/>
          </a:prstGeom>
          <a:noFill/>
          <a:ln/>
        </p:spPr>
        <p:txBody>
          <a:bodyPr wrap="none" rtlCol="0" anchor="t"/>
          <a:lstStyle/>
          <a:p>
            <a:pPr marL="342900" indent="-342900" algn="l">
              <a:lnSpc>
                <a:spcPts val="2556"/>
              </a:lnSpc>
              <a:buSzPct val="100000"/>
              <a:buChar char="•"/>
            </a:pPr>
            <a:r>
              <a:rPr lang="en-US" sz="1597" b="1" dirty="0">
                <a:solidFill>
                  <a:srgbClr val="3B3535"/>
                </a:solidFill>
                <a:latin typeface="Calibri" panose="020F0502020204030204" pitchFamily="34" charset="0"/>
                <a:ea typeface="Calibri" panose="020F0502020204030204" pitchFamily="34" charset="0"/>
                <a:cs typeface="Calibri" panose="020F0502020204030204" pitchFamily="34" charset="0"/>
              </a:rPr>
              <a:t>Centi-</a:t>
            </a:r>
            <a:r>
              <a:rPr lang="en-US" sz="1597" dirty="0">
                <a:solidFill>
                  <a:srgbClr val="3B3535"/>
                </a:solidFill>
                <a:latin typeface="Calibri" panose="020F0502020204030204" pitchFamily="34" charset="0"/>
                <a:ea typeface="Calibri" panose="020F0502020204030204" pitchFamily="34" charset="0"/>
                <a:cs typeface="Calibri" panose="020F0502020204030204" pitchFamily="34" charset="0"/>
              </a:rPr>
              <a:t> (1/100 o 0,01)</a:t>
            </a:r>
            <a:endParaRPr lang="en-US" sz="1597" dirty="0">
              <a:latin typeface="Calibri" panose="020F0502020204030204" pitchFamily="34" charset="0"/>
              <a:ea typeface="Calibri" panose="020F0502020204030204" pitchFamily="34" charset="0"/>
              <a:cs typeface="Calibri" panose="020F0502020204030204" pitchFamily="34" charset="0"/>
            </a:endParaRPr>
          </a:p>
        </p:txBody>
      </p:sp>
      <p:sp>
        <p:nvSpPr>
          <p:cNvPr id="8" name="Text 6"/>
          <p:cNvSpPr/>
          <p:nvPr/>
        </p:nvSpPr>
        <p:spPr>
          <a:xfrm>
            <a:off x="2568297" y="2961203"/>
            <a:ext cx="9818132" cy="324564"/>
          </a:xfrm>
          <a:prstGeom prst="rect">
            <a:avLst/>
          </a:prstGeom>
          <a:noFill/>
          <a:ln/>
        </p:spPr>
        <p:txBody>
          <a:bodyPr wrap="none" rtlCol="0" anchor="t"/>
          <a:lstStyle/>
          <a:p>
            <a:pPr marL="342900" indent="-342900" algn="l">
              <a:lnSpc>
                <a:spcPts val="2556"/>
              </a:lnSpc>
              <a:buSzPct val="100000"/>
              <a:buChar char="•"/>
            </a:pPr>
            <a:r>
              <a:rPr lang="en-US" sz="1597" b="1" dirty="0">
                <a:solidFill>
                  <a:srgbClr val="3B3535"/>
                </a:solidFill>
                <a:latin typeface="Calibri" panose="020F0502020204030204" pitchFamily="34" charset="0"/>
                <a:ea typeface="Calibri" panose="020F0502020204030204" pitchFamily="34" charset="0"/>
                <a:cs typeface="Calibri" panose="020F0502020204030204" pitchFamily="34" charset="0"/>
              </a:rPr>
              <a:t>Milli-</a:t>
            </a:r>
            <a:r>
              <a:rPr lang="en-US" sz="1597" dirty="0">
                <a:solidFill>
                  <a:srgbClr val="3B3535"/>
                </a:solidFill>
                <a:latin typeface="Calibri" panose="020F0502020204030204" pitchFamily="34" charset="0"/>
                <a:ea typeface="Calibri" panose="020F0502020204030204" pitchFamily="34" charset="0"/>
                <a:cs typeface="Calibri" panose="020F0502020204030204" pitchFamily="34" charset="0"/>
              </a:rPr>
              <a:t> (1/1000 o 0,001)</a:t>
            </a:r>
            <a:endParaRPr lang="en-US" sz="1597" dirty="0">
              <a:latin typeface="Calibri" panose="020F0502020204030204" pitchFamily="34" charset="0"/>
              <a:ea typeface="Calibri" panose="020F0502020204030204" pitchFamily="34" charset="0"/>
              <a:cs typeface="Calibri" panose="020F0502020204030204" pitchFamily="34" charset="0"/>
            </a:endParaRPr>
          </a:p>
        </p:txBody>
      </p:sp>
      <p:sp>
        <p:nvSpPr>
          <p:cNvPr id="9" name="Text 7"/>
          <p:cNvSpPr/>
          <p:nvPr/>
        </p:nvSpPr>
        <p:spPr>
          <a:xfrm>
            <a:off x="2243852" y="3513892"/>
            <a:ext cx="10142577" cy="324564"/>
          </a:xfrm>
          <a:prstGeom prst="rect">
            <a:avLst/>
          </a:prstGeom>
          <a:noFill/>
          <a:ln/>
        </p:spPr>
        <p:txBody>
          <a:bodyPr wrap="none" rtlCol="0" anchor="t"/>
          <a:lstStyle/>
          <a:p>
            <a:pPr marL="0" indent="0">
              <a:lnSpc>
                <a:spcPts val="2556"/>
              </a:lnSpc>
              <a:buNone/>
            </a:pPr>
            <a:r>
              <a:rPr lang="en-US" sz="1597" dirty="0">
                <a:solidFill>
                  <a:srgbClr val="3B3535"/>
                </a:solidFill>
                <a:latin typeface="Calibri" panose="020F0502020204030204" pitchFamily="34" charset="0"/>
                <a:ea typeface="Calibri" panose="020F0502020204030204" pitchFamily="34" charset="0"/>
                <a:cs typeface="Calibri" panose="020F0502020204030204" pitchFamily="34" charset="0"/>
              </a:rPr>
              <a:t>Le </a:t>
            </a:r>
            <a:r>
              <a:rPr lang="en-US" sz="1597" dirty="0" err="1">
                <a:solidFill>
                  <a:srgbClr val="3B3535"/>
                </a:solidFill>
                <a:latin typeface="Calibri" panose="020F0502020204030204" pitchFamily="34" charset="0"/>
                <a:ea typeface="Calibri" panose="020F0502020204030204" pitchFamily="34" charset="0"/>
                <a:cs typeface="Calibri" panose="020F0502020204030204" pitchFamily="34" charset="0"/>
              </a:rPr>
              <a:t>prescrizioni</a:t>
            </a:r>
            <a:r>
              <a:rPr lang="en-US" sz="1597" dirty="0">
                <a:solidFill>
                  <a:srgbClr val="3B3535"/>
                </a:solidFill>
                <a:latin typeface="Calibri" panose="020F0502020204030204" pitchFamily="34" charset="0"/>
                <a:ea typeface="Calibri" panose="020F0502020204030204" pitchFamily="34" charset="0"/>
                <a:cs typeface="Calibri" panose="020F0502020204030204" pitchFamily="34" charset="0"/>
              </a:rPr>
              <a:t> di </a:t>
            </a:r>
            <a:r>
              <a:rPr lang="en-US" sz="1597" dirty="0" err="1">
                <a:solidFill>
                  <a:srgbClr val="3B3535"/>
                </a:solidFill>
                <a:latin typeface="Calibri" panose="020F0502020204030204" pitchFamily="34" charset="0"/>
                <a:ea typeface="Calibri" panose="020F0502020204030204" pitchFamily="34" charset="0"/>
                <a:cs typeface="Calibri" panose="020F0502020204030204" pitchFamily="34" charset="0"/>
              </a:rPr>
              <a:t>farmaci</a:t>
            </a:r>
            <a:r>
              <a:rPr lang="en-US" sz="1597"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597" dirty="0" err="1">
                <a:solidFill>
                  <a:srgbClr val="3B3535"/>
                </a:solidFill>
                <a:latin typeface="Calibri" panose="020F0502020204030204" pitchFamily="34" charset="0"/>
                <a:ea typeface="Calibri" panose="020F0502020204030204" pitchFamily="34" charset="0"/>
                <a:cs typeface="Calibri" panose="020F0502020204030204" pitchFamily="34" charset="0"/>
              </a:rPr>
              <a:t>sono</a:t>
            </a:r>
            <a:r>
              <a:rPr lang="en-US" sz="1597"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597" dirty="0" err="1">
                <a:solidFill>
                  <a:srgbClr val="3B3535"/>
                </a:solidFill>
                <a:latin typeface="Calibri" panose="020F0502020204030204" pitchFamily="34" charset="0"/>
                <a:ea typeface="Calibri" panose="020F0502020204030204" pitchFamily="34" charset="0"/>
                <a:cs typeface="Calibri" panose="020F0502020204030204" pitchFamily="34" charset="0"/>
              </a:rPr>
              <a:t>sempre</a:t>
            </a:r>
            <a:r>
              <a:rPr lang="en-US" sz="1597"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597" dirty="0" err="1">
                <a:solidFill>
                  <a:srgbClr val="3B3535"/>
                </a:solidFill>
                <a:latin typeface="Calibri" panose="020F0502020204030204" pitchFamily="34" charset="0"/>
                <a:ea typeface="Calibri" panose="020F0502020204030204" pitchFamily="34" charset="0"/>
                <a:cs typeface="Calibri" panose="020F0502020204030204" pitchFamily="34" charset="0"/>
              </a:rPr>
              <a:t>espresse</a:t>
            </a:r>
            <a:r>
              <a:rPr lang="en-US" sz="1597" dirty="0">
                <a:solidFill>
                  <a:srgbClr val="3B3535"/>
                </a:solidFill>
                <a:latin typeface="Calibri" panose="020F0502020204030204" pitchFamily="34" charset="0"/>
                <a:ea typeface="Calibri" panose="020F0502020204030204" pitchFamily="34" charset="0"/>
                <a:cs typeface="Calibri" panose="020F0502020204030204" pitchFamily="34" charset="0"/>
              </a:rPr>
              <a:t> in </a:t>
            </a:r>
            <a:r>
              <a:rPr lang="en-US" sz="1597" b="1" dirty="0" err="1">
                <a:solidFill>
                  <a:srgbClr val="3B3535"/>
                </a:solidFill>
                <a:latin typeface="Calibri" panose="020F0502020204030204" pitchFamily="34" charset="0"/>
                <a:ea typeface="Calibri" panose="020F0502020204030204" pitchFamily="34" charset="0"/>
                <a:cs typeface="Calibri" panose="020F0502020204030204" pitchFamily="34" charset="0"/>
              </a:rPr>
              <a:t>frazione</a:t>
            </a:r>
            <a:r>
              <a:rPr lang="en-US" sz="1597" b="1" dirty="0">
                <a:solidFill>
                  <a:srgbClr val="3B3535"/>
                </a:solidFill>
                <a:latin typeface="Calibri" panose="020F0502020204030204" pitchFamily="34" charset="0"/>
                <a:ea typeface="Calibri" panose="020F0502020204030204" pitchFamily="34" charset="0"/>
                <a:cs typeface="Calibri" panose="020F0502020204030204" pitchFamily="34" charset="0"/>
              </a:rPr>
              <a:t> o </a:t>
            </a:r>
            <a:r>
              <a:rPr lang="en-US" sz="1597" b="1" dirty="0" err="1">
                <a:solidFill>
                  <a:srgbClr val="3B3535"/>
                </a:solidFill>
                <a:latin typeface="Calibri" panose="020F0502020204030204" pitchFamily="34" charset="0"/>
                <a:ea typeface="Calibri" panose="020F0502020204030204" pitchFamily="34" charset="0"/>
                <a:cs typeface="Calibri" panose="020F0502020204030204" pitchFamily="34" charset="0"/>
              </a:rPr>
              <a:t>multipli</a:t>
            </a:r>
            <a:r>
              <a:rPr lang="en-US" sz="1597" b="1" dirty="0">
                <a:solidFill>
                  <a:srgbClr val="3B3535"/>
                </a:solidFill>
                <a:latin typeface="Calibri" panose="020F0502020204030204" pitchFamily="34" charset="0"/>
                <a:ea typeface="Calibri" panose="020F0502020204030204" pitchFamily="34" charset="0"/>
                <a:cs typeface="Calibri" panose="020F0502020204030204" pitchFamily="34" charset="0"/>
              </a:rPr>
              <a:t> di </a:t>
            </a:r>
            <a:r>
              <a:rPr lang="en-US" sz="1597" b="1" dirty="0" err="1">
                <a:solidFill>
                  <a:srgbClr val="3B3535"/>
                </a:solidFill>
                <a:latin typeface="Calibri" panose="020F0502020204030204" pitchFamily="34" charset="0"/>
                <a:ea typeface="Calibri" panose="020F0502020204030204" pitchFamily="34" charset="0"/>
                <a:cs typeface="Calibri" panose="020F0502020204030204" pitchFamily="34" charset="0"/>
              </a:rPr>
              <a:t>un'unità</a:t>
            </a:r>
            <a:r>
              <a:rPr lang="en-US" sz="1597" dirty="0">
                <a:solidFill>
                  <a:srgbClr val="3B3535"/>
                </a:solidFill>
                <a:latin typeface="Calibri" panose="020F0502020204030204" pitchFamily="34" charset="0"/>
                <a:ea typeface="Calibri" panose="020F0502020204030204" pitchFamily="34" charset="0"/>
                <a:cs typeface="Calibri" panose="020F0502020204030204" pitchFamily="34" charset="0"/>
              </a:rPr>
              <a:t>:</a:t>
            </a:r>
            <a:endParaRPr lang="en-US" sz="1597" dirty="0">
              <a:latin typeface="Calibri" panose="020F0502020204030204" pitchFamily="34" charset="0"/>
              <a:ea typeface="Calibri" panose="020F0502020204030204" pitchFamily="34" charset="0"/>
              <a:cs typeface="Calibri" panose="020F0502020204030204" pitchFamily="34" charset="0"/>
            </a:endParaRPr>
          </a:p>
        </p:txBody>
      </p:sp>
      <p:sp>
        <p:nvSpPr>
          <p:cNvPr id="10" name="Text 8"/>
          <p:cNvSpPr/>
          <p:nvPr/>
        </p:nvSpPr>
        <p:spPr>
          <a:xfrm>
            <a:off x="2243852" y="5322530"/>
            <a:ext cx="10142577" cy="749239"/>
          </a:xfrm>
          <a:prstGeom prst="rect">
            <a:avLst/>
          </a:prstGeom>
          <a:noFill/>
          <a:ln/>
        </p:spPr>
        <p:txBody>
          <a:bodyPr wrap="none" rtlCol="0" anchor="t"/>
          <a:lstStyle/>
          <a:p>
            <a:pPr marL="0" indent="0">
              <a:lnSpc>
                <a:spcPts val="2556"/>
              </a:lnSpc>
              <a:buNone/>
            </a:pPr>
            <a:endParaRPr lang="en-US" sz="1597" dirty="0">
              <a:solidFill>
                <a:srgbClr val="3B3535"/>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556"/>
              </a:lnSpc>
              <a:buNone/>
            </a:pPr>
            <a:r>
              <a:rPr lang="en-US" sz="1597" dirty="0">
                <a:solidFill>
                  <a:srgbClr val="3B3535"/>
                </a:solidFill>
                <a:latin typeface="Calibri" panose="020F0502020204030204" pitchFamily="34" charset="0"/>
                <a:ea typeface="Calibri" panose="020F0502020204030204" pitchFamily="34" charset="0"/>
                <a:cs typeface="Calibri" panose="020F0502020204030204" pitchFamily="34" charset="0"/>
              </a:rPr>
              <a:t>Le </a:t>
            </a:r>
            <a:r>
              <a:rPr lang="en-US" sz="1597" dirty="0" err="1">
                <a:solidFill>
                  <a:srgbClr val="3B3535"/>
                </a:solidFill>
                <a:latin typeface="Calibri" panose="020F0502020204030204" pitchFamily="34" charset="0"/>
                <a:ea typeface="Calibri" panose="020F0502020204030204" pitchFamily="34" charset="0"/>
                <a:cs typeface="Calibri" panose="020F0502020204030204" pitchFamily="34" charset="0"/>
              </a:rPr>
              <a:t>frazioni</a:t>
            </a:r>
            <a:r>
              <a:rPr lang="en-US" sz="1597"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597" dirty="0" err="1">
                <a:solidFill>
                  <a:srgbClr val="3B3535"/>
                </a:solidFill>
                <a:latin typeface="Calibri" panose="020F0502020204030204" pitchFamily="34" charset="0"/>
                <a:ea typeface="Calibri" panose="020F0502020204030204" pitchFamily="34" charset="0"/>
                <a:cs typeface="Calibri" panose="020F0502020204030204" pitchFamily="34" charset="0"/>
              </a:rPr>
              <a:t>devono</a:t>
            </a:r>
            <a:r>
              <a:rPr lang="en-US" sz="1597" dirty="0">
                <a:solidFill>
                  <a:srgbClr val="3B3535"/>
                </a:solidFill>
                <a:latin typeface="Calibri" panose="020F0502020204030204" pitchFamily="34" charset="0"/>
                <a:ea typeface="Calibri" panose="020F0502020204030204" pitchFamily="34" charset="0"/>
                <a:cs typeface="Calibri" panose="020F0502020204030204" pitchFamily="34" charset="0"/>
              </a:rPr>
              <a:t> </a:t>
            </a:r>
            <a:r>
              <a:rPr lang="en-US" sz="1597" dirty="0" err="1">
                <a:solidFill>
                  <a:srgbClr val="3B3535"/>
                </a:solidFill>
                <a:latin typeface="Calibri" panose="020F0502020204030204" pitchFamily="34" charset="0"/>
                <a:ea typeface="Calibri" panose="020F0502020204030204" pitchFamily="34" charset="0"/>
                <a:cs typeface="Calibri" panose="020F0502020204030204" pitchFamily="34" charset="0"/>
              </a:rPr>
              <a:t>essere</a:t>
            </a:r>
            <a:r>
              <a:rPr lang="en-US" sz="1597" dirty="0">
                <a:solidFill>
                  <a:srgbClr val="3B3535"/>
                </a:solidFill>
                <a:latin typeface="Calibri" panose="020F0502020204030204" pitchFamily="34" charset="0"/>
                <a:ea typeface="Calibri" panose="020F0502020204030204" pitchFamily="34" charset="0"/>
                <a:cs typeface="Calibri" panose="020F0502020204030204" pitchFamily="34" charset="0"/>
              </a:rPr>
              <a:t> convertite in forma </a:t>
            </a:r>
            <a:r>
              <a:rPr lang="en-US" sz="1597" dirty="0" err="1">
                <a:solidFill>
                  <a:srgbClr val="3B3535"/>
                </a:solidFill>
                <a:latin typeface="Calibri" panose="020F0502020204030204" pitchFamily="34" charset="0"/>
                <a:ea typeface="Calibri" panose="020F0502020204030204" pitchFamily="34" charset="0"/>
                <a:cs typeface="Calibri" panose="020F0502020204030204" pitchFamily="34" charset="0"/>
              </a:rPr>
              <a:t>decimale</a:t>
            </a:r>
            <a:r>
              <a:rPr lang="en-US" sz="1597" dirty="0">
                <a:solidFill>
                  <a:srgbClr val="3B3535"/>
                </a:solidFill>
                <a:latin typeface="Calibri" panose="020F0502020204030204" pitchFamily="34" charset="0"/>
                <a:ea typeface="Calibri" panose="020F0502020204030204" pitchFamily="34" charset="0"/>
                <a:cs typeface="Calibri" panose="020F0502020204030204" pitchFamily="34" charset="0"/>
              </a:rPr>
              <a:t>:</a:t>
            </a:r>
            <a:endParaRPr lang="en-US" sz="1597" dirty="0">
              <a:latin typeface="Calibri" panose="020F0502020204030204" pitchFamily="34" charset="0"/>
              <a:ea typeface="Calibri" panose="020F0502020204030204" pitchFamily="34" charset="0"/>
              <a:cs typeface="Calibri" panose="020F0502020204030204" pitchFamily="34" charset="0"/>
            </a:endParaRPr>
          </a:p>
        </p:txBody>
      </p:sp>
      <p:sp>
        <p:nvSpPr>
          <p:cNvPr id="20" name="AutoShape 5">
            <a:extLst>
              <a:ext uri="{FF2B5EF4-FFF2-40B4-BE49-F238E27FC236}">
                <a16:creationId xmlns:a16="http://schemas.microsoft.com/office/drawing/2014/main" id="{09BDE6C4-BA7D-429F-AAB0-8D60043D8609}"/>
              </a:ext>
            </a:extLst>
          </p:cNvPr>
          <p:cNvSpPr>
            <a:spLocks noChangeArrowheads="1"/>
          </p:cNvSpPr>
          <p:nvPr/>
        </p:nvSpPr>
        <p:spPr bwMode="auto">
          <a:xfrm>
            <a:off x="5760244" y="2152056"/>
            <a:ext cx="2376488" cy="1079500"/>
          </a:xfrm>
          <a:prstGeom prst="roundRect">
            <a:avLst>
              <a:gd name="adj" fmla="val 16667"/>
            </a:avLst>
          </a:prstGeom>
          <a:solidFill>
            <a:srgbClr val="FF6600"/>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9pPr>
          </a:lstStyle>
          <a:p>
            <a:pPr algn="ctr" eaLnBrk="1" hangingPunct="1">
              <a:buSzPct val="60000"/>
            </a:pPr>
            <a:r>
              <a:rPr lang="it-IT" altLang="it-IT" sz="2000" b="1">
                <a:solidFill>
                  <a:srgbClr val="000000"/>
                </a:solidFill>
              </a:rPr>
              <a:t>1cc =  1 ml</a:t>
            </a:r>
          </a:p>
          <a:p>
            <a:pPr algn="ctr" eaLnBrk="1" hangingPunct="1">
              <a:buSzPct val="60000"/>
            </a:pPr>
            <a:r>
              <a:rPr lang="it-IT" altLang="it-IT" sz="2000" b="1">
                <a:solidFill>
                  <a:srgbClr val="000000"/>
                </a:solidFill>
              </a:rPr>
              <a:t>o</a:t>
            </a:r>
          </a:p>
          <a:p>
            <a:pPr algn="ctr" eaLnBrk="1" hangingPunct="1">
              <a:buSzPct val="60000"/>
            </a:pPr>
            <a:r>
              <a:rPr lang="it-IT" altLang="it-IT" sz="2000" b="1">
                <a:solidFill>
                  <a:srgbClr val="000000"/>
                </a:solidFill>
              </a:rPr>
              <a:t>1ml = 1 cc</a:t>
            </a:r>
          </a:p>
        </p:txBody>
      </p:sp>
      <p:sp>
        <p:nvSpPr>
          <p:cNvPr id="21" name="AutoShape 6">
            <a:extLst>
              <a:ext uri="{FF2B5EF4-FFF2-40B4-BE49-F238E27FC236}">
                <a16:creationId xmlns:a16="http://schemas.microsoft.com/office/drawing/2014/main" id="{503123B8-7958-4727-8245-5382CB6CE81A}"/>
              </a:ext>
            </a:extLst>
          </p:cNvPr>
          <p:cNvSpPr>
            <a:spLocks noChangeArrowheads="1"/>
          </p:cNvSpPr>
          <p:nvPr/>
        </p:nvSpPr>
        <p:spPr bwMode="auto">
          <a:xfrm>
            <a:off x="3110484" y="3979311"/>
            <a:ext cx="2376488" cy="1008063"/>
          </a:xfrm>
          <a:prstGeom prst="roundRect">
            <a:avLst>
              <a:gd name="adj" fmla="val 16667"/>
            </a:avLst>
          </a:prstGeom>
          <a:solidFill>
            <a:srgbClr val="00E4A8"/>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9pPr>
          </a:lstStyle>
          <a:p>
            <a:pPr algn="ctr" eaLnBrk="1" hangingPunct="1">
              <a:buSzPct val="60000"/>
            </a:pPr>
            <a:r>
              <a:rPr lang="it-IT" altLang="it-IT" b="1">
                <a:solidFill>
                  <a:srgbClr val="000000"/>
                </a:solidFill>
              </a:rPr>
              <a:t>Esempio:</a:t>
            </a:r>
          </a:p>
          <a:p>
            <a:pPr algn="ctr" eaLnBrk="1" hangingPunct="1">
              <a:buSzPct val="60000"/>
            </a:pPr>
            <a:r>
              <a:rPr lang="it-IT" altLang="it-IT" b="1">
                <a:solidFill>
                  <a:srgbClr val="000000"/>
                </a:solidFill>
              </a:rPr>
              <a:t>2 fiale</a:t>
            </a:r>
          </a:p>
          <a:p>
            <a:pPr algn="ctr" eaLnBrk="1" hangingPunct="1">
              <a:buSzPct val="60000"/>
            </a:pPr>
            <a:r>
              <a:rPr lang="it-IT" altLang="it-IT" b="1">
                <a:solidFill>
                  <a:srgbClr val="000000"/>
                </a:solidFill>
              </a:rPr>
              <a:t>½ fiala</a:t>
            </a:r>
          </a:p>
        </p:txBody>
      </p:sp>
      <p:sp>
        <p:nvSpPr>
          <p:cNvPr id="22" name="AutoShape 4">
            <a:extLst>
              <a:ext uri="{FF2B5EF4-FFF2-40B4-BE49-F238E27FC236}">
                <a16:creationId xmlns:a16="http://schemas.microsoft.com/office/drawing/2014/main" id="{C7E05E5A-846B-4A85-A858-18E6734E7A9C}"/>
              </a:ext>
            </a:extLst>
          </p:cNvPr>
          <p:cNvSpPr>
            <a:spLocks noChangeArrowheads="1"/>
          </p:cNvSpPr>
          <p:nvPr/>
        </p:nvSpPr>
        <p:spPr bwMode="auto">
          <a:xfrm>
            <a:off x="2873867" y="6064680"/>
            <a:ext cx="4176713" cy="1296988"/>
          </a:xfrm>
          <a:prstGeom prst="roundRect">
            <a:avLst>
              <a:gd name="adj" fmla="val 16667"/>
            </a:avLst>
          </a:prstGeom>
          <a:solidFill>
            <a:srgbClr val="FFC000"/>
          </a:solidFill>
          <a:ln w="9360" cap="sq">
            <a:solidFill>
              <a:srgbClr val="000000"/>
            </a:solidFill>
            <a:miter lim="800000"/>
            <a:headEnd/>
            <a:tailEnd/>
          </a:ln>
        </p:spPr>
        <p:txBody>
          <a:bodyPr wrap="none"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Tahoma" panose="020B0604030504040204" pitchFamily="34" charset="0"/>
                <a:ea typeface="Arial Unicode MS" pitchFamily="34" charset="-128"/>
              </a:defRPr>
            </a:lvl9pPr>
          </a:lstStyle>
          <a:p>
            <a:pPr algn="ctr" eaLnBrk="1" hangingPunct="1">
              <a:buSzPct val="60000"/>
            </a:pPr>
            <a:r>
              <a:rPr lang="it-IT" altLang="it-IT" sz="2000" b="1">
                <a:solidFill>
                  <a:srgbClr val="000000"/>
                </a:solidFill>
              </a:rPr>
              <a:t>500 mg o 0,5 g  non 1/2 g</a:t>
            </a:r>
          </a:p>
          <a:p>
            <a:pPr algn="ctr" eaLnBrk="1" hangingPunct="1">
              <a:buSzPct val="60000"/>
            </a:pPr>
            <a:endParaRPr lang="it-IT" altLang="it-IT" sz="2000" b="1">
              <a:solidFill>
                <a:srgbClr val="000000"/>
              </a:solidFill>
            </a:endParaRPr>
          </a:p>
          <a:p>
            <a:pPr algn="ctr" eaLnBrk="1" hangingPunct="1">
              <a:buSzPct val="60000"/>
            </a:pPr>
            <a:r>
              <a:rPr lang="it-IT" altLang="it-IT" sz="2000" b="1">
                <a:solidFill>
                  <a:srgbClr val="000000"/>
                </a:solidFill>
              </a:rPr>
              <a:t>  10 ml o 0,01 L, non  1/100 L </a:t>
            </a:r>
          </a:p>
          <a:p>
            <a:pPr algn="ctr" eaLnBrk="1" hangingPunct="1">
              <a:buSzPct val="60000"/>
            </a:pPr>
            <a:endParaRPr lang="it-IT" altLang="it-IT" sz="2000" b="1">
              <a:solidFill>
                <a:srgbClr val="000000"/>
              </a:solidFill>
            </a:endParaRPr>
          </a:p>
        </p:txBody>
      </p:sp>
      <p:pic>
        <p:nvPicPr>
          <p:cNvPr id="11" name="Immagine 10" descr="Immagine che contiene testo, Prodotto di carta, Biglietto Post-it, calligrafia&#10;&#10;Descrizione generata automaticamente">
            <a:extLst>
              <a:ext uri="{FF2B5EF4-FFF2-40B4-BE49-F238E27FC236}">
                <a16:creationId xmlns:a16="http://schemas.microsoft.com/office/drawing/2014/main" id="{A9591F96-7AC7-32BA-1E50-CE2AB8D809A9}"/>
              </a:ext>
            </a:extLst>
          </p:cNvPr>
          <p:cNvPicPr>
            <a:picLocks noChangeAspect="1"/>
          </p:cNvPicPr>
          <p:nvPr/>
        </p:nvPicPr>
        <p:blipFill>
          <a:blip r:embed="rId3"/>
          <a:stretch>
            <a:fillRect/>
          </a:stretch>
        </p:blipFill>
        <p:spPr>
          <a:xfrm>
            <a:off x="11390313" y="471488"/>
            <a:ext cx="2962275" cy="22193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6" name="Text 3"/>
          <p:cNvSpPr/>
          <p:nvPr/>
        </p:nvSpPr>
        <p:spPr>
          <a:xfrm>
            <a:off x="6675001" y="2762726"/>
            <a:ext cx="7122200" cy="1421606"/>
          </a:xfrm>
          <a:prstGeom prst="rect">
            <a:avLst/>
          </a:prstGeom>
          <a:noFill/>
          <a:ln/>
        </p:spPr>
        <p:txBody>
          <a:bodyPr wrap="square" lIns="91440" tIns="45720" rIns="91440" bIns="45720" rtlCol="0" anchor="t"/>
          <a:lstStyle/>
          <a:p>
            <a:pPr marL="342900" indent="-342900" algn="l">
              <a:lnSpc>
                <a:spcPts val="2799"/>
              </a:lnSpc>
              <a:buSzPct val="100000"/>
              <a:buChar char="•"/>
            </a:pPr>
            <a:r>
              <a:rPr lang="en-US" sz="1750" dirty="0" err="1">
                <a:solidFill>
                  <a:srgbClr val="3B3535"/>
                </a:solidFill>
                <a:latin typeface="Calibri"/>
                <a:ea typeface="Sora"/>
                <a:cs typeface="Sora" pitchFamily="34" charset="-120"/>
              </a:rPr>
              <a:t>Scrivere</a:t>
            </a:r>
            <a:r>
              <a:rPr lang="en-US" sz="1750" dirty="0">
                <a:solidFill>
                  <a:srgbClr val="3B3535"/>
                </a:solidFill>
                <a:latin typeface="Calibri"/>
                <a:ea typeface="Sora"/>
                <a:cs typeface="Sora" pitchFamily="34" charset="-120"/>
              </a:rPr>
              <a:t> </a:t>
            </a:r>
            <a:r>
              <a:rPr lang="en-US" sz="1750" dirty="0" err="1">
                <a:solidFill>
                  <a:srgbClr val="3B3535"/>
                </a:solidFill>
                <a:latin typeface="Calibri"/>
                <a:ea typeface="Sora"/>
                <a:cs typeface="Sora" pitchFamily="34" charset="-120"/>
              </a:rPr>
              <a:t>il</a:t>
            </a:r>
            <a:r>
              <a:rPr lang="en-US" sz="1750" dirty="0">
                <a:solidFill>
                  <a:srgbClr val="3B3535"/>
                </a:solidFill>
                <a:latin typeface="Calibri"/>
                <a:ea typeface="Sora"/>
                <a:cs typeface="Sora" pitchFamily="34" charset="-120"/>
              </a:rPr>
              <a:t> </a:t>
            </a:r>
            <a:r>
              <a:rPr lang="en-US" sz="1750" dirty="0" err="1">
                <a:solidFill>
                  <a:srgbClr val="3B3535"/>
                </a:solidFill>
                <a:latin typeface="Calibri"/>
                <a:ea typeface="Sora"/>
                <a:cs typeface="Sora" pitchFamily="34" charset="-120"/>
              </a:rPr>
              <a:t>nome</a:t>
            </a:r>
            <a:r>
              <a:rPr lang="en-US" sz="1750" dirty="0">
                <a:solidFill>
                  <a:srgbClr val="3B3535"/>
                </a:solidFill>
                <a:latin typeface="Calibri"/>
                <a:ea typeface="Sora"/>
                <a:cs typeface="Sora" pitchFamily="34" charset="-120"/>
              </a:rPr>
              <a:t> del principio </a:t>
            </a:r>
            <a:r>
              <a:rPr lang="en-US" sz="1750" dirty="0" err="1">
                <a:solidFill>
                  <a:srgbClr val="3B3535"/>
                </a:solidFill>
                <a:latin typeface="Calibri"/>
                <a:ea typeface="Sora"/>
                <a:cs typeface="Sora" pitchFamily="34" charset="-120"/>
              </a:rPr>
              <a:t>attivo</a:t>
            </a:r>
            <a:r>
              <a:rPr lang="en-US" sz="1750" dirty="0">
                <a:solidFill>
                  <a:srgbClr val="3B3535"/>
                </a:solidFill>
                <a:latin typeface="Calibri"/>
                <a:ea typeface="Sora"/>
                <a:cs typeface="Sora" pitchFamily="34" charset="-120"/>
              </a:rPr>
              <a:t> per </a:t>
            </a:r>
            <a:r>
              <a:rPr lang="en-US" sz="1750" dirty="0" err="1">
                <a:solidFill>
                  <a:srgbClr val="3B3535"/>
                </a:solidFill>
                <a:latin typeface="Calibri"/>
                <a:ea typeface="Sora"/>
                <a:cs typeface="Sora" pitchFamily="34" charset="-120"/>
              </a:rPr>
              <a:t>esteso</a:t>
            </a:r>
            <a:r>
              <a:rPr lang="en-US" sz="1750" dirty="0">
                <a:solidFill>
                  <a:srgbClr val="3B3535"/>
                </a:solidFill>
                <a:latin typeface="Calibri"/>
                <a:ea typeface="Sora"/>
                <a:cs typeface="Sora" pitchFamily="34" charset="-120"/>
              </a:rPr>
              <a:t> (</a:t>
            </a:r>
            <a:r>
              <a:rPr lang="en-US" sz="1750" dirty="0" err="1">
                <a:solidFill>
                  <a:srgbClr val="3B3535"/>
                </a:solidFill>
                <a:latin typeface="Calibri"/>
                <a:ea typeface="Sora"/>
                <a:cs typeface="Sora" pitchFamily="34" charset="-120"/>
              </a:rPr>
              <a:t>alcune</a:t>
            </a:r>
            <a:r>
              <a:rPr lang="en-US" sz="1750" dirty="0">
                <a:solidFill>
                  <a:srgbClr val="3B3535"/>
                </a:solidFill>
                <a:latin typeface="Calibri"/>
                <a:ea typeface="Sora"/>
                <a:cs typeface="Sora" pitchFamily="34" charset="-120"/>
              </a:rPr>
              <a:t> </a:t>
            </a:r>
            <a:r>
              <a:rPr lang="en-US" sz="1750" dirty="0" err="1">
                <a:solidFill>
                  <a:srgbClr val="3B3535"/>
                </a:solidFill>
                <a:latin typeface="Calibri"/>
                <a:ea typeface="Sora"/>
                <a:cs typeface="Sora" pitchFamily="34" charset="-120"/>
              </a:rPr>
              <a:t>abbreviazioni</a:t>
            </a:r>
            <a:r>
              <a:rPr lang="en-US" sz="1750" dirty="0">
                <a:solidFill>
                  <a:srgbClr val="3B3535"/>
                </a:solidFill>
                <a:latin typeface="Calibri"/>
                <a:ea typeface="Sora"/>
                <a:cs typeface="Sora" pitchFamily="34" charset="-120"/>
              </a:rPr>
              <a:t> </a:t>
            </a:r>
            <a:r>
              <a:rPr lang="en-US" sz="1750" dirty="0" err="1">
                <a:solidFill>
                  <a:srgbClr val="3B3535"/>
                </a:solidFill>
                <a:latin typeface="Calibri"/>
                <a:ea typeface="Sora"/>
                <a:cs typeface="Sora" pitchFamily="34" charset="-120"/>
              </a:rPr>
              <a:t>possono</a:t>
            </a:r>
            <a:r>
              <a:rPr lang="en-US" sz="1750" dirty="0">
                <a:solidFill>
                  <a:srgbClr val="3B3535"/>
                </a:solidFill>
                <a:latin typeface="Calibri"/>
                <a:ea typeface="Sora"/>
                <a:cs typeface="Sora" pitchFamily="34" charset="-120"/>
              </a:rPr>
              <a:t> </a:t>
            </a:r>
            <a:r>
              <a:rPr lang="en-US" sz="1750" dirty="0" err="1">
                <a:solidFill>
                  <a:srgbClr val="3B3535"/>
                </a:solidFill>
                <a:latin typeface="Calibri"/>
                <a:ea typeface="Sora"/>
                <a:cs typeface="Sora" pitchFamily="34" charset="-120"/>
              </a:rPr>
              <a:t>essere</a:t>
            </a:r>
            <a:r>
              <a:rPr lang="en-US" sz="1750" dirty="0">
                <a:solidFill>
                  <a:srgbClr val="3B3535"/>
                </a:solidFill>
                <a:latin typeface="Calibri"/>
                <a:ea typeface="Sora"/>
                <a:cs typeface="Sora" pitchFamily="34" charset="-120"/>
              </a:rPr>
              <a:t> </a:t>
            </a:r>
            <a:r>
              <a:rPr lang="en-US" sz="1750" dirty="0" err="1">
                <a:solidFill>
                  <a:srgbClr val="3B3535"/>
                </a:solidFill>
                <a:latin typeface="Calibri"/>
                <a:ea typeface="Sora"/>
                <a:cs typeface="Sora" pitchFamily="34" charset="-120"/>
              </a:rPr>
              <a:t>collegate</a:t>
            </a:r>
            <a:r>
              <a:rPr lang="en-US" sz="1750" dirty="0">
                <a:solidFill>
                  <a:srgbClr val="3B3535"/>
                </a:solidFill>
                <a:latin typeface="Calibri"/>
                <a:ea typeface="Sora"/>
                <a:cs typeface="Sora" pitchFamily="34" charset="-120"/>
              </a:rPr>
              <a:t> a </a:t>
            </a:r>
            <a:r>
              <a:rPr lang="en-US" sz="1750" dirty="0" err="1">
                <a:solidFill>
                  <a:srgbClr val="3B3535"/>
                </a:solidFill>
                <a:latin typeface="Calibri"/>
                <a:ea typeface="Sora"/>
                <a:cs typeface="Sora" pitchFamily="34" charset="-120"/>
              </a:rPr>
              <a:t>più</a:t>
            </a:r>
            <a:r>
              <a:rPr lang="en-US" sz="1750" dirty="0">
                <a:solidFill>
                  <a:srgbClr val="3B3535"/>
                </a:solidFill>
                <a:latin typeface="Calibri"/>
                <a:ea typeface="Sora"/>
                <a:cs typeface="Sora" pitchFamily="34" charset="-120"/>
              </a:rPr>
              <a:t> </a:t>
            </a:r>
            <a:r>
              <a:rPr lang="en-US" sz="1750" dirty="0" err="1">
                <a:solidFill>
                  <a:srgbClr val="3B3535"/>
                </a:solidFill>
                <a:latin typeface="Calibri"/>
                <a:ea typeface="Sora"/>
                <a:cs typeface="Sora" pitchFamily="34" charset="-120"/>
              </a:rPr>
              <a:t>farmaci</a:t>
            </a:r>
            <a:r>
              <a:rPr lang="en-US" sz="1750" dirty="0">
                <a:solidFill>
                  <a:srgbClr val="3B3535"/>
                </a:solidFill>
                <a:latin typeface="Calibri"/>
                <a:ea typeface="Sora"/>
                <a:cs typeface="Sora" pitchFamily="34" charset="-120"/>
              </a:rPr>
              <a:t> dal </a:t>
            </a:r>
            <a:r>
              <a:rPr lang="en-US" sz="1750" dirty="0" err="1">
                <a:solidFill>
                  <a:srgbClr val="3B3535"/>
                </a:solidFill>
                <a:latin typeface="Calibri"/>
                <a:ea typeface="Sora"/>
                <a:cs typeface="Sora" pitchFamily="34" charset="-120"/>
              </a:rPr>
              <a:t>nome</a:t>
            </a:r>
            <a:r>
              <a:rPr lang="en-US" sz="1750" dirty="0">
                <a:solidFill>
                  <a:srgbClr val="3B3535"/>
                </a:solidFill>
                <a:latin typeface="Calibri"/>
                <a:ea typeface="Sora"/>
                <a:cs typeface="Sora" pitchFamily="34" charset="-120"/>
              </a:rPr>
              <a:t> simile) ed </a:t>
            </a:r>
            <a:r>
              <a:rPr lang="en-US" sz="1750" dirty="0" err="1">
                <a:solidFill>
                  <a:srgbClr val="3B3535"/>
                </a:solidFill>
                <a:latin typeface="Calibri"/>
                <a:ea typeface="Sora"/>
                <a:cs typeface="Sora" pitchFamily="34" charset="-120"/>
              </a:rPr>
              <a:t>evitare</a:t>
            </a:r>
            <a:r>
              <a:rPr lang="en-US" sz="1750" dirty="0">
                <a:solidFill>
                  <a:srgbClr val="3B3535"/>
                </a:solidFill>
                <a:latin typeface="Calibri"/>
                <a:ea typeface="Sora"/>
                <a:cs typeface="Sora" pitchFamily="34" charset="-120"/>
              </a:rPr>
              <a:t> </a:t>
            </a:r>
            <a:r>
              <a:rPr lang="en-US" sz="1750" dirty="0" err="1">
                <a:solidFill>
                  <a:srgbClr val="3B3535"/>
                </a:solidFill>
                <a:latin typeface="Calibri"/>
                <a:ea typeface="Sora"/>
                <a:cs typeface="Sora" pitchFamily="34" charset="-120"/>
              </a:rPr>
              <a:t>gli</a:t>
            </a:r>
            <a:r>
              <a:rPr lang="en-US" sz="1750" dirty="0">
                <a:solidFill>
                  <a:srgbClr val="3B3535"/>
                </a:solidFill>
                <a:latin typeface="Calibri"/>
                <a:ea typeface="Sora"/>
                <a:cs typeface="Sora" pitchFamily="34" charset="-120"/>
              </a:rPr>
              <a:t> </a:t>
            </a:r>
            <a:r>
              <a:rPr lang="en-US" sz="1750" dirty="0" err="1">
                <a:solidFill>
                  <a:srgbClr val="3B3535"/>
                </a:solidFill>
                <a:latin typeface="Calibri"/>
                <a:ea typeface="Sora"/>
                <a:cs typeface="Sora" pitchFamily="34" charset="-120"/>
              </a:rPr>
              <a:t>acronimi</a:t>
            </a:r>
            <a:r>
              <a:rPr lang="en-US" sz="1750" dirty="0">
                <a:solidFill>
                  <a:srgbClr val="3B3535"/>
                </a:solidFill>
                <a:latin typeface="Calibri"/>
                <a:ea typeface="Sora"/>
                <a:cs typeface="Sora" pitchFamily="34" charset="-120"/>
              </a:rPr>
              <a:t> (per </a:t>
            </a:r>
            <a:r>
              <a:rPr lang="en-US" sz="1750" dirty="0" err="1">
                <a:solidFill>
                  <a:srgbClr val="3B3535"/>
                </a:solidFill>
                <a:latin typeface="Calibri"/>
                <a:ea typeface="Sora"/>
                <a:cs typeface="Sora" pitchFamily="34" charset="-120"/>
              </a:rPr>
              <a:t>esempio</a:t>
            </a:r>
            <a:r>
              <a:rPr lang="en-US" sz="1750" dirty="0">
                <a:solidFill>
                  <a:srgbClr val="3B3535"/>
                </a:solidFill>
                <a:latin typeface="Calibri"/>
                <a:ea typeface="Sora"/>
                <a:cs typeface="Sora" pitchFamily="34" charset="-120"/>
              </a:rPr>
              <a:t>: 5-FU, 5-Fluoro </a:t>
            </a:r>
            <a:r>
              <a:rPr lang="en-US" sz="1750" dirty="0" err="1">
                <a:solidFill>
                  <a:srgbClr val="3B3535"/>
                </a:solidFill>
                <a:latin typeface="Calibri"/>
                <a:ea typeface="Sora"/>
                <a:cs typeface="Sora" pitchFamily="34" charset="-120"/>
              </a:rPr>
              <a:t>Uracile</a:t>
            </a:r>
            <a:r>
              <a:rPr lang="en-US" sz="1750" dirty="0">
                <a:solidFill>
                  <a:srgbClr val="3B3535"/>
                </a:solidFill>
                <a:latin typeface="Calibri"/>
                <a:ea typeface="Sora"/>
                <a:cs typeface="Sora" pitchFamily="34" charset="-120"/>
              </a:rPr>
              <a:t>) ed </a:t>
            </a:r>
            <a:r>
              <a:rPr lang="en-US" sz="1750" dirty="0" err="1">
                <a:solidFill>
                  <a:srgbClr val="3B3535"/>
                </a:solidFill>
                <a:latin typeface="Calibri"/>
                <a:ea typeface="Sora"/>
                <a:cs typeface="Sora" pitchFamily="34" charset="-120"/>
              </a:rPr>
              <a:t>evitare</a:t>
            </a:r>
            <a:r>
              <a:rPr lang="en-US" sz="1750" dirty="0">
                <a:solidFill>
                  <a:srgbClr val="3B3535"/>
                </a:solidFill>
                <a:latin typeface="Calibri"/>
                <a:ea typeface="Sora"/>
                <a:cs typeface="Sora" pitchFamily="34" charset="-120"/>
              </a:rPr>
              <a:t> </a:t>
            </a:r>
            <a:r>
              <a:rPr lang="en-US" sz="1750" dirty="0" err="1">
                <a:solidFill>
                  <a:srgbClr val="3B3535"/>
                </a:solidFill>
                <a:latin typeface="Calibri"/>
                <a:ea typeface="Sora"/>
                <a:cs typeface="Sora" pitchFamily="34" charset="-120"/>
              </a:rPr>
              <a:t>formule</a:t>
            </a:r>
            <a:r>
              <a:rPr lang="en-US" sz="1750" dirty="0">
                <a:solidFill>
                  <a:srgbClr val="3B3535"/>
                </a:solidFill>
                <a:latin typeface="Calibri"/>
                <a:ea typeface="Sora"/>
                <a:cs typeface="Sora" pitchFamily="34" charset="-120"/>
              </a:rPr>
              <a:t> </a:t>
            </a:r>
            <a:r>
              <a:rPr lang="en-US" sz="1750" dirty="0" err="1">
                <a:solidFill>
                  <a:srgbClr val="3B3535"/>
                </a:solidFill>
                <a:latin typeface="Calibri"/>
                <a:ea typeface="Sora"/>
                <a:cs typeface="Sora" pitchFamily="34" charset="-120"/>
              </a:rPr>
              <a:t>chimiche</a:t>
            </a:r>
            <a:r>
              <a:rPr lang="en-US" sz="1750" dirty="0">
                <a:solidFill>
                  <a:srgbClr val="3B3535"/>
                </a:solidFill>
                <a:latin typeface="Calibri"/>
                <a:ea typeface="Sora"/>
                <a:cs typeface="Sora" pitchFamily="34" charset="-120"/>
              </a:rPr>
              <a:t>;</a:t>
            </a:r>
            <a:endParaRPr lang="en-US" sz="1750" dirty="0">
              <a:latin typeface="Calibri"/>
              <a:ea typeface="Sora"/>
              <a:cs typeface="Calibri"/>
            </a:endParaRPr>
          </a:p>
        </p:txBody>
      </p:sp>
      <p:sp>
        <p:nvSpPr>
          <p:cNvPr id="7" name="Text 4"/>
          <p:cNvSpPr/>
          <p:nvPr/>
        </p:nvSpPr>
        <p:spPr>
          <a:xfrm>
            <a:off x="6675001" y="4273153"/>
            <a:ext cx="7122200" cy="1777008"/>
          </a:xfrm>
          <a:prstGeom prst="rect">
            <a:avLst/>
          </a:prstGeom>
          <a:noFill/>
          <a:ln/>
        </p:spPr>
        <p:txBody>
          <a:bodyPr wrap="square" lIns="91440" tIns="45720" rIns="91440" bIns="45720" rtlCol="0" anchor="t"/>
          <a:lstStyle/>
          <a:p>
            <a:pPr marL="342900" indent="-342900">
              <a:lnSpc>
                <a:spcPts val="2799"/>
              </a:lnSpc>
              <a:buSzPct val="100000"/>
              <a:buChar char="•"/>
            </a:pPr>
            <a:r>
              <a:rPr lang="en-US" sz="1750" dirty="0" err="1">
                <a:solidFill>
                  <a:srgbClr val="3B3535"/>
                </a:solidFill>
                <a:latin typeface="Calibri"/>
                <a:ea typeface="Sora"/>
                <a:cs typeface="Sora" pitchFamily="34" charset="-120"/>
              </a:rPr>
              <a:t>Lasciare</a:t>
            </a:r>
            <a:r>
              <a:rPr lang="en-US" sz="1750" dirty="0">
                <a:solidFill>
                  <a:srgbClr val="3B3535"/>
                </a:solidFill>
                <a:latin typeface="Calibri"/>
                <a:ea typeface="Sora"/>
                <a:cs typeface="Sora" pitchFamily="34" charset="-120"/>
              </a:rPr>
              <a:t> </a:t>
            </a:r>
            <a:r>
              <a:rPr lang="en-US" sz="1750" dirty="0" err="1">
                <a:solidFill>
                  <a:srgbClr val="3B3535"/>
                </a:solidFill>
                <a:latin typeface="Calibri"/>
                <a:ea typeface="Sora"/>
                <a:cs typeface="Sora" pitchFamily="34" charset="-120"/>
              </a:rPr>
              <a:t>uno</a:t>
            </a:r>
            <a:r>
              <a:rPr lang="en-US" sz="1750" dirty="0">
                <a:solidFill>
                  <a:srgbClr val="3B3535"/>
                </a:solidFill>
                <a:latin typeface="Calibri"/>
                <a:ea typeface="Sora"/>
                <a:cs typeface="Sora" pitchFamily="34" charset="-120"/>
              </a:rPr>
              <a:t> </a:t>
            </a:r>
            <a:r>
              <a:rPr lang="en-US" sz="1750" dirty="0" err="1">
                <a:solidFill>
                  <a:srgbClr val="3B3535"/>
                </a:solidFill>
                <a:latin typeface="Calibri"/>
                <a:ea typeface="Sora"/>
                <a:cs typeface="Sora" pitchFamily="34" charset="-120"/>
              </a:rPr>
              <a:t>spazio</a:t>
            </a:r>
            <a:r>
              <a:rPr lang="en-US" sz="1750" dirty="0">
                <a:solidFill>
                  <a:srgbClr val="3B3535"/>
                </a:solidFill>
                <a:latin typeface="Calibri"/>
                <a:ea typeface="Sora"/>
                <a:cs typeface="Sora" pitchFamily="34" charset="-120"/>
              </a:rPr>
              <a:t> </a:t>
            </a:r>
            <a:r>
              <a:rPr lang="en-US" sz="1750" dirty="0" err="1">
                <a:solidFill>
                  <a:srgbClr val="3B3535"/>
                </a:solidFill>
                <a:latin typeface="Calibri"/>
                <a:ea typeface="Sora"/>
                <a:cs typeface="Sora" pitchFamily="34" charset="-120"/>
              </a:rPr>
              <a:t>tra</a:t>
            </a:r>
            <a:r>
              <a:rPr lang="en-US" sz="1750" dirty="0">
                <a:solidFill>
                  <a:srgbClr val="3B3535"/>
                </a:solidFill>
                <a:latin typeface="Calibri"/>
                <a:ea typeface="Sora"/>
                <a:cs typeface="Sora" pitchFamily="34" charset="-120"/>
              </a:rPr>
              <a:t> </a:t>
            </a:r>
            <a:r>
              <a:rPr lang="en-US" sz="1750" dirty="0" err="1">
                <a:solidFill>
                  <a:srgbClr val="3B3535"/>
                </a:solidFill>
                <a:latin typeface="Calibri"/>
                <a:ea typeface="Sora"/>
                <a:cs typeface="Sora" pitchFamily="34" charset="-120"/>
              </a:rPr>
              <a:t>nome</a:t>
            </a:r>
            <a:r>
              <a:rPr lang="en-US" sz="1750" dirty="0">
                <a:solidFill>
                  <a:srgbClr val="3B3535"/>
                </a:solidFill>
                <a:latin typeface="Calibri"/>
                <a:ea typeface="Sora"/>
                <a:cs typeface="Sora" pitchFamily="34" charset="-120"/>
              </a:rPr>
              <a:t> e </a:t>
            </a:r>
            <a:r>
              <a:rPr lang="en-US" sz="1750" dirty="0" err="1">
                <a:solidFill>
                  <a:srgbClr val="3B3535"/>
                </a:solidFill>
                <a:latin typeface="Calibri"/>
                <a:ea typeface="Sora"/>
                <a:cs typeface="Sora" pitchFamily="34" charset="-120"/>
              </a:rPr>
              <a:t>il</a:t>
            </a:r>
            <a:r>
              <a:rPr lang="en-US" sz="1750" dirty="0">
                <a:solidFill>
                  <a:srgbClr val="3B3535"/>
                </a:solidFill>
                <a:latin typeface="Calibri"/>
                <a:ea typeface="Sora"/>
                <a:cs typeface="Sora" pitchFamily="34" charset="-120"/>
              </a:rPr>
              <a:t> </a:t>
            </a:r>
            <a:r>
              <a:rPr lang="en-US" sz="1750" dirty="0" err="1">
                <a:solidFill>
                  <a:srgbClr val="3B3535"/>
                </a:solidFill>
                <a:latin typeface="Calibri"/>
                <a:ea typeface="Sora"/>
                <a:cs typeface="Sora" pitchFamily="34" charset="-120"/>
              </a:rPr>
              <a:t>dosaggio</a:t>
            </a:r>
            <a:r>
              <a:rPr lang="en-US" sz="1750" dirty="0">
                <a:solidFill>
                  <a:srgbClr val="3B3535"/>
                </a:solidFill>
                <a:latin typeface="Calibri"/>
                <a:ea typeface="Sora"/>
                <a:cs typeface="Sora" pitchFamily="34" charset="-120"/>
              </a:rPr>
              <a:t>, in modo </a:t>
            </a:r>
            <a:r>
              <a:rPr lang="en-US" sz="1750" dirty="0" err="1">
                <a:solidFill>
                  <a:srgbClr val="3B3535"/>
                </a:solidFill>
                <a:latin typeface="Calibri"/>
                <a:ea typeface="Sora"/>
                <a:cs typeface="Sora" pitchFamily="34" charset="-120"/>
              </a:rPr>
              <a:t>particolare</a:t>
            </a:r>
            <a:r>
              <a:rPr lang="en-US" sz="1750" dirty="0">
                <a:solidFill>
                  <a:srgbClr val="3B3535"/>
                </a:solidFill>
                <a:latin typeface="Calibri"/>
                <a:ea typeface="Sora"/>
                <a:cs typeface="Sora" pitchFamily="34" charset="-120"/>
              </a:rPr>
              <a:t> per </a:t>
            </a:r>
            <a:r>
              <a:rPr lang="en-US" sz="1750" dirty="0" err="1">
                <a:solidFill>
                  <a:srgbClr val="3B3535"/>
                </a:solidFill>
                <a:latin typeface="Calibri"/>
                <a:ea typeface="Sora"/>
                <a:cs typeface="Sora" pitchFamily="34" charset="-120"/>
              </a:rPr>
              <a:t>quei</a:t>
            </a:r>
            <a:r>
              <a:rPr lang="en-US" sz="1750" dirty="0">
                <a:solidFill>
                  <a:srgbClr val="3B3535"/>
                </a:solidFill>
                <a:latin typeface="Calibri"/>
                <a:ea typeface="Sora"/>
                <a:cs typeface="Sora" pitchFamily="34" charset="-120"/>
              </a:rPr>
              <a:t> </a:t>
            </a:r>
            <a:r>
              <a:rPr lang="en-US" sz="1750" dirty="0" err="1">
                <a:solidFill>
                  <a:srgbClr val="3B3535"/>
                </a:solidFill>
                <a:latin typeface="Calibri"/>
                <a:ea typeface="Sora"/>
                <a:cs typeface="Sora" pitchFamily="34" charset="-120"/>
              </a:rPr>
              <a:t>nomi</a:t>
            </a:r>
            <a:r>
              <a:rPr lang="en-US" sz="1750" dirty="0">
                <a:solidFill>
                  <a:srgbClr val="3B3535"/>
                </a:solidFill>
                <a:latin typeface="Calibri"/>
                <a:ea typeface="Sora"/>
                <a:cs typeface="Sora" pitchFamily="34" charset="-120"/>
              </a:rPr>
              <a:t> (</a:t>
            </a:r>
            <a:r>
              <a:rPr lang="en-US" sz="1750" dirty="0" err="1">
                <a:solidFill>
                  <a:srgbClr val="3B3535"/>
                </a:solidFill>
                <a:latin typeface="Calibri"/>
                <a:ea typeface="Sora"/>
                <a:cs typeface="Sora" pitchFamily="34" charset="-120"/>
              </a:rPr>
              <a:t>anche</a:t>
            </a:r>
            <a:r>
              <a:rPr lang="en-US" sz="1750" dirty="0">
                <a:solidFill>
                  <a:srgbClr val="3B3535"/>
                </a:solidFill>
                <a:latin typeface="Calibri"/>
                <a:ea typeface="Sora"/>
                <a:cs typeface="Sora" pitchFamily="34" charset="-120"/>
              </a:rPr>
              <a:t> </a:t>
            </a:r>
            <a:r>
              <a:rPr lang="en-US" sz="1750" dirty="0" err="1">
                <a:solidFill>
                  <a:srgbClr val="3B3535"/>
                </a:solidFill>
                <a:latin typeface="Calibri"/>
                <a:ea typeface="Sora"/>
                <a:cs typeface="Sora" pitchFamily="34" charset="-120"/>
              </a:rPr>
              <a:t>commerciali</a:t>
            </a:r>
            <a:r>
              <a:rPr lang="en-US" sz="1750" dirty="0">
                <a:solidFill>
                  <a:srgbClr val="3B3535"/>
                </a:solidFill>
                <a:latin typeface="Calibri"/>
                <a:ea typeface="Sora"/>
                <a:cs typeface="Sora" pitchFamily="34" charset="-120"/>
              </a:rPr>
              <a:t> se </a:t>
            </a:r>
            <a:r>
              <a:rPr lang="en-US" sz="1750" dirty="0" err="1">
                <a:solidFill>
                  <a:srgbClr val="3B3535"/>
                </a:solidFill>
                <a:latin typeface="Calibri"/>
                <a:ea typeface="Sora"/>
                <a:cs typeface="Sora" pitchFamily="34" charset="-120"/>
              </a:rPr>
              <a:t>ammessi</a:t>
            </a:r>
            <a:r>
              <a:rPr lang="en-US" sz="1750" dirty="0">
                <a:solidFill>
                  <a:srgbClr val="3B3535"/>
                </a:solidFill>
                <a:latin typeface="Calibri"/>
                <a:ea typeface="Sora"/>
                <a:cs typeface="Sora" pitchFamily="34" charset="-120"/>
              </a:rPr>
              <a:t> </a:t>
            </a:r>
            <a:r>
              <a:rPr lang="en-US" sz="1750" dirty="0" err="1">
                <a:solidFill>
                  <a:srgbClr val="3B3535"/>
                </a:solidFill>
                <a:latin typeface="Calibri"/>
                <a:ea typeface="Sora"/>
                <a:cs typeface="Sora" pitchFamily="34" charset="-120"/>
              </a:rPr>
              <a:t>nella</a:t>
            </a:r>
            <a:r>
              <a:rPr lang="en-US" sz="1750" dirty="0">
                <a:solidFill>
                  <a:srgbClr val="3B3535"/>
                </a:solidFill>
                <a:latin typeface="Calibri"/>
                <a:ea typeface="Sora"/>
                <a:cs typeface="Sora" pitchFamily="34" charset="-120"/>
              </a:rPr>
              <a:t> </a:t>
            </a:r>
            <a:r>
              <a:rPr lang="en-US" sz="1750" dirty="0" err="1">
                <a:solidFill>
                  <a:srgbClr val="3B3535"/>
                </a:solidFill>
                <a:latin typeface="Calibri"/>
                <a:ea typeface="Sora"/>
                <a:cs typeface="Sora" pitchFamily="34" charset="-120"/>
              </a:rPr>
              <a:t>procedura</a:t>
            </a:r>
            <a:r>
              <a:rPr lang="en-US" sz="1750" dirty="0">
                <a:solidFill>
                  <a:srgbClr val="3B3535"/>
                </a:solidFill>
                <a:latin typeface="Calibri"/>
                <a:ea typeface="Sora"/>
                <a:cs typeface="Sora" pitchFamily="34" charset="-120"/>
              </a:rPr>
              <a:t> </a:t>
            </a:r>
            <a:r>
              <a:rPr lang="en-US" sz="1750" dirty="0" err="1">
                <a:solidFill>
                  <a:srgbClr val="3B3535"/>
                </a:solidFill>
                <a:latin typeface="Calibri"/>
                <a:ea typeface="Sora"/>
                <a:cs typeface="Sora" pitchFamily="34" charset="-120"/>
              </a:rPr>
              <a:t>aziendale</a:t>
            </a:r>
            <a:r>
              <a:rPr lang="en-US" sz="1750" dirty="0">
                <a:solidFill>
                  <a:srgbClr val="3B3535"/>
                </a:solidFill>
                <a:latin typeface="Calibri"/>
                <a:ea typeface="Sora"/>
                <a:cs typeface="Sora" pitchFamily="34" charset="-120"/>
              </a:rPr>
              <a:t>) </a:t>
            </a:r>
            <a:r>
              <a:rPr lang="en-US" sz="1750" dirty="0" err="1">
                <a:solidFill>
                  <a:srgbClr val="3B3535"/>
                </a:solidFill>
                <a:latin typeface="Calibri"/>
                <a:ea typeface="Sora"/>
                <a:cs typeface="Sora" pitchFamily="34" charset="-120"/>
              </a:rPr>
              <a:t>che</a:t>
            </a:r>
            <a:r>
              <a:rPr lang="en-US" sz="1750" dirty="0">
                <a:solidFill>
                  <a:srgbClr val="3B3535"/>
                </a:solidFill>
                <a:latin typeface="Calibri"/>
                <a:ea typeface="Sora"/>
                <a:cs typeface="Sora" pitchFamily="34" charset="-120"/>
              </a:rPr>
              <a:t> </a:t>
            </a:r>
            <a:r>
              <a:rPr lang="en-US" sz="1750" dirty="0" err="1">
                <a:solidFill>
                  <a:srgbClr val="3B3535"/>
                </a:solidFill>
                <a:latin typeface="Calibri"/>
                <a:ea typeface="Sora"/>
                <a:cs typeface="Sora" pitchFamily="34" charset="-120"/>
              </a:rPr>
              <a:t>finiscono</a:t>
            </a:r>
            <a:r>
              <a:rPr lang="en-US" sz="1750" dirty="0">
                <a:solidFill>
                  <a:srgbClr val="3B3535"/>
                </a:solidFill>
                <a:latin typeface="Calibri"/>
                <a:ea typeface="Sora"/>
                <a:cs typeface="Sora" pitchFamily="34" charset="-120"/>
              </a:rPr>
              <a:t> in l (</a:t>
            </a:r>
            <a:r>
              <a:rPr lang="en-US" sz="1750" dirty="0" err="1">
                <a:solidFill>
                  <a:srgbClr val="3B3535"/>
                </a:solidFill>
                <a:latin typeface="Calibri"/>
                <a:ea typeface="Sora"/>
                <a:cs typeface="Sora" pitchFamily="34" charset="-120"/>
              </a:rPr>
              <a:t>elle</a:t>
            </a:r>
            <a:r>
              <a:rPr lang="en-US" sz="1750" dirty="0">
                <a:solidFill>
                  <a:srgbClr val="3B3535"/>
                </a:solidFill>
                <a:latin typeface="Calibri"/>
                <a:ea typeface="Sora"/>
                <a:cs typeface="Sora" pitchFamily="34" charset="-120"/>
              </a:rPr>
              <a:t>) per </a:t>
            </a:r>
            <a:r>
              <a:rPr lang="en-US" sz="1750" dirty="0" err="1">
                <a:solidFill>
                  <a:srgbClr val="3B3535"/>
                </a:solidFill>
                <a:latin typeface="Calibri"/>
                <a:ea typeface="Sora"/>
                <a:cs typeface="Sora" pitchFamily="34" charset="-120"/>
              </a:rPr>
              <a:t>evitare</a:t>
            </a:r>
            <a:r>
              <a:rPr lang="en-US" sz="1750" dirty="0">
                <a:solidFill>
                  <a:srgbClr val="3B3535"/>
                </a:solidFill>
                <a:latin typeface="Calibri"/>
                <a:ea typeface="Sora"/>
                <a:cs typeface="Sora" pitchFamily="34" charset="-120"/>
              </a:rPr>
              <a:t> </a:t>
            </a:r>
            <a:r>
              <a:rPr lang="en-US" sz="1750" dirty="0" err="1">
                <a:solidFill>
                  <a:srgbClr val="3B3535"/>
                </a:solidFill>
                <a:latin typeface="Calibri"/>
                <a:ea typeface="Sora"/>
                <a:cs typeface="Sora" pitchFamily="34" charset="-120"/>
              </a:rPr>
              <a:t>interpretazioni</a:t>
            </a:r>
            <a:r>
              <a:rPr lang="en-US" sz="1750" dirty="0">
                <a:solidFill>
                  <a:srgbClr val="3B3535"/>
                </a:solidFill>
                <a:latin typeface="Calibri"/>
                <a:ea typeface="Sora"/>
                <a:cs typeface="Sora" pitchFamily="34" charset="-120"/>
              </a:rPr>
              <a:t> </a:t>
            </a:r>
            <a:r>
              <a:rPr lang="en-US" sz="1750" dirty="0" err="1">
                <a:solidFill>
                  <a:srgbClr val="3B3535"/>
                </a:solidFill>
                <a:latin typeface="Calibri"/>
                <a:ea typeface="Sora"/>
                <a:cs typeface="Sora" pitchFamily="34" charset="-120"/>
              </a:rPr>
              <a:t>errate</a:t>
            </a:r>
            <a:endParaRPr lang="en-US" sz="1750" dirty="0">
              <a:solidFill>
                <a:srgbClr val="000000"/>
              </a:solidFill>
              <a:latin typeface="Calibri"/>
              <a:ea typeface="Sora"/>
              <a:cs typeface="Calibri"/>
            </a:endParaRPr>
          </a:p>
          <a:p>
            <a:pPr>
              <a:lnSpc>
                <a:spcPts val="2799"/>
              </a:lnSpc>
              <a:buSzPct val="100000"/>
            </a:pPr>
            <a:r>
              <a:rPr lang="en-US" sz="1750" dirty="0">
                <a:solidFill>
                  <a:srgbClr val="0070C0"/>
                </a:solidFill>
                <a:latin typeface="Calibri"/>
                <a:ea typeface="Sora"/>
                <a:cs typeface="Sora" pitchFamily="34" charset="-120"/>
              </a:rPr>
              <a:t> (ad </a:t>
            </a:r>
            <a:r>
              <a:rPr lang="en-US" sz="1750" dirty="0" err="1">
                <a:solidFill>
                  <a:srgbClr val="0070C0"/>
                </a:solidFill>
                <a:latin typeface="Calibri"/>
                <a:ea typeface="Sora"/>
                <a:cs typeface="Sora" pitchFamily="34" charset="-120"/>
              </a:rPr>
              <a:t>esempio</a:t>
            </a:r>
            <a:r>
              <a:rPr lang="en-US" sz="1750" dirty="0">
                <a:solidFill>
                  <a:srgbClr val="0070C0"/>
                </a:solidFill>
                <a:latin typeface="Calibri"/>
                <a:ea typeface="Sora"/>
                <a:cs typeface="Sora" pitchFamily="34" charset="-120"/>
              </a:rPr>
              <a:t>, Inderal 40 mg al </a:t>
            </a:r>
            <a:r>
              <a:rPr lang="en-US" sz="1750" dirty="0" err="1">
                <a:solidFill>
                  <a:srgbClr val="0070C0"/>
                </a:solidFill>
                <a:latin typeface="Calibri"/>
                <a:ea typeface="Sora"/>
                <a:cs typeface="Sora" pitchFamily="34" charset="-120"/>
              </a:rPr>
              <a:t>posto</a:t>
            </a:r>
            <a:r>
              <a:rPr lang="en-US" sz="1750" dirty="0">
                <a:solidFill>
                  <a:srgbClr val="0070C0"/>
                </a:solidFill>
                <a:latin typeface="Calibri"/>
                <a:ea typeface="Sora"/>
                <a:cs typeface="Sora" pitchFamily="34" charset="-120"/>
              </a:rPr>
              <a:t> di Inderal40mg </a:t>
            </a:r>
            <a:r>
              <a:rPr lang="en-US" sz="1750" dirty="0" err="1">
                <a:solidFill>
                  <a:srgbClr val="0070C0"/>
                </a:solidFill>
                <a:latin typeface="Calibri"/>
                <a:ea typeface="Sora"/>
                <a:cs typeface="Sora" pitchFamily="34" charset="-120"/>
              </a:rPr>
              <a:t>che</a:t>
            </a:r>
            <a:r>
              <a:rPr lang="en-US" sz="1750" dirty="0">
                <a:solidFill>
                  <a:srgbClr val="0070C0"/>
                </a:solidFill>
                <a:latin typeface="Calibri"/>
                <a:ea typeface="Sora"/>
                <a:cs typeface="Sora" pitchFamily="34" charset="-120"/>
              </a:rPr>
              <a:t> </a:t>
            </a:r>
            <a:r>
              <a:rPr lang="en-US" sz="1750" dirty="0" err="1">
                <a:solidFill>
                  <a:srgbClr val="0070C0"/>
                </a:solidFill>
                <a:latin typeface="Calibri"/>
                <a:ea typeface="Sora"/>
                <a:cs typeface="Sora" pitchFamily="34" charset="-120"/>
              </a:rPr>
              <a:t>potrebbe</a:t>
            </a:r>
            <a:r>
              <a:rPr lang="en-US" sz="1750" dirty="0">
                <a:solidFill>
                  <a:srgbClr val="0070C0"/>
                </a:solidFill>
                <a:latin typeface="Calibri"/>
                <a:ea typeface="Sora"/>
                <a:cs typeface="Sora" pitchFamily="34" charset="-120"/>
              </a:rPr>
              <a:t> </a:t>
            </a:r>
            <a:r>
              <a:rPr lang="en-US" sz="1750" dirty="0" err="1">
                <a:solidFill>
                  <a:srgbClr val="0070C0"/>
                </a:solidFill>
                <a:latin typeface="Calibri"/>
                <a:ea typeface="Sora"/>
                <a:cs typeface="Sora" pitchFamily="34" charset="-120"/>
              </a:rPr>
              <a:t>essere</a:t>
            </a:r>
            <a:r>
              <a:rPr lang="en-US" sz="1750" dirty="0">
                <a:solidFill>
                  <a:srgbClr val="0070C0"/>
                </a:solidFill>
                <a:latin typeface="Calibri"/>
                <a:ea typeface="Sora"/>
                <a:cs typeface="Sora" pitchFamily="34" charset="-120"/>
              </a:rPr>
              <a:t> </a:t>
            </a:r>
            <a:r>
              <a:rPr lang="en-US" sz="1750" dirty="0" err="1">
                <a:solidFill>
                  <a:srgbClr val="0070C0"/>
                </a:solidFill>
                <a:latin typeface="Calibri"/>
                <a:ea typeface="Sora"/>
                <a:cs typeface="Sora" pitchFamily="34" charset="-120"/>
              </a:rPr>
              <a:t>confuso</a:t>
            </a:r>
            <a:r>
              <a:rPr lang="en-US" sz="1750" dirty="0">
                <a:solidFill>
                  <a:srgbClr val="0070C0"/>
                </a:solidFill>
                <a:latin typeface="Calibri"/>
                <a:ea typeface="Sora"/>
                <a:cs typeface="Sora" pitchFamily="34" charset="-120"/>
              </a:rPr>
              <a:t> con Inderal 140 mg)</a:t>
            </a:r>
            <a:endParaRPr lang="en-US" sz="1750" dirty="0">
              <a:solidFill>
                <a:srgbClr val="0070C0"/>
              </a:solidFill>
              <a:latin typeface="Calibri"/>
              <a:ea typeface="Sora"/>
              <a:cs typeface="Calibri"/>
            </a:endParaRPr>
          </a:p>
        </p:txBody>
      </p:sp>
      <p:sp>
        <p:nvSpPr>
          <p:cNvPr id="8" name="Text 5"/>
          <p:cNvSpPr/>
          <p:nvPr/>
        </p:nvSpPr>
        <p:spPr>
          <a:xfrm>
            <a:off x="6675001" y="6138982"/>
            <a:ext cx="7122200" cy="355402"/>
          </a:xfrm>
          <a:prstGeom prst="rect">
            <a:avLst/>
          </a:prstGeom>
          <a:noFill/>
          <a:ln/>
        </p:spPr>
        <p:txBody>
          <a:bodyPr wrap="none" lIns="91440" tIns="45720" rIns="91440" bIns="45720" rtlCol="0" anchor="t"/>
          <a:lstStyle/>
          <a:p>
            <a:pPr marL="342900" indent="-342900" algn="l">
              <a:lnSpc>
                <a:spcPts val="2799"/>
              </a:lnSpc>
              <a:buSzPct val="100000"/>
              <a:buChar char="•"/>
            </a:pPr>
            <a:r>
              <a:rPr lang="en-US" sz="1750" err="1">
                <a:solidFill>
                  <a:srgbClr val="3B3535"/>
                </a:solidFill>
                <a:latin typeface="Calibri"/>
                <a:ea typeface="Sora"/>
                <a:cs typeface="Sora" pitchFamily="34" charset="-120"/>
              </a:rPr>
              <a:t>Usare</a:t>
            </a:r>
            <a:r>
              <a:rPr lang="en-US" sz="1750">
                <a:solidFill>
                  <a:srgbClr val="3B3535"/>
                </a:solidFill>
                <a:latin typeface="Calibri"/>
                <a:ea typeface="Sora"/>
                <a:cs typeface="Sora" pitchFamily="34" charset="-120"/>
              </a:rPr>
              <a:t> per </a:t>
            </a:r>
            <a:r>
              <a:rPr lang="en-US" sz="1750" err="1">
                <a:solidFill>
                  <a:srgbClr val="3B3535"/>
                </a:solidFill>
                <a:latin typeface="Calibri"/>
                <a:ea typeface="Sora"/>
                <a:cs typeface="Sora" pitchFamily="34" charset="-120"/>
              </a:rPr>
              <a:t>esteso</a:t>
            </a:r>
            <a:r>
              <a:rPr lang="en-US" sz="1750">
                <a:solidFill>
                  <a:srgbClr val="3B3535"/>
                </a:solidFill>
                <a:latin typeface="Calibri"/>
                <a:ea typeface="Sora"/>
                <a:cs typeface="Sora" pitchFamily="34" charset="-120"/>
              </a:rPr>
              <a:t> "</a:t>
            </a:r>
            <a:r>
              <a:rPr lang="en-US" sz="1750" err="1">
                <a:solidFill>
                  <a:srgbClr val="3B3535"/>
                </a:solidFill>
                <a:latin typeface="Calibri"/>
                <a:ea typeface="Sora"/>
                <a:cs typeface="Sora" pitchFamily="34" charset="-120"/>
              </a:rPr>
              <a:t>Unità</a:t>
            </a:r>
            <a:r>
              <a:rPr lang="en-US" sz="1750">
                <a:solidFill>
                  <a:srgbClr val="3B3535"/>
                </a:solidFill>
                <a:latin typeface="Calibri"/>
                <a:ea typeface="Sora"/>
                <a:cs typeface="Sora" pitchFamily="34" charset="-120"/>
              </a:rPr>
              <a:t>" al </a:t>
            </a:r>
            <a:r>
              <a:rPr lang="en-US" sz="1750" err="1">
                <a:solidFill>
                  <a:srgbClr val="3B3535"/>
                </a:solidFill>
                <a:latin typeface="Calibri"/>
                <a:ea typeface="Sora"/>
                <a:cs typeface="Sora" pitchFamily="34" charset="-120"/>
              </a:rPr>
              <a:t>posto</a:t>
            </a:r>
            <a:r>
              <a:rPr lang="en-US" sz="1750">
                <a:solidFill>
                  <a:srgbClr val="3B3535"/>
                </a:solidFill>
                <a:latin typeface="Calibri"/>
                <a:ea typeface="Sora"/>
                <a:cs typeface="Sora" pitchFamily="34" charset="-120"/>
              </a:rPr>
              <a:t> di "U" </a:t>
            </a:r>
            <a:r>
              <a:rPr lang="en-US" sz="1750" err="1">
                <a:solidFill>
                  <a:srgbClr val="3B3535"/>
                </a:solidFill>
                <a:latin typeface="Calibri"/>
                <a:ea typeface="Sora"/>
                <a:cs typeface="Sora" pitchFamily="34" charset="-120"/>
              </a:rPr>
              <a:t>nella</a:t>
            </a:r>
            <a:r>
              <a:rPr lang="en-US" sz="1750">
                <a:solidFill>
                  <a:srgbClr val="3B3535"/>
                </a:solidFill>
                <a:latin typeface="Calibri"/>
                <a:ea typeface="Sora"/>
                <a:cs typeface="Sora" pitchFamily="34" charset="-120"/>
              </a:rPr>
              <a:t> </a:t>
            </a:r>
            <a:r>
              <a:rPr lang="en-US" sz="1750" err="1">
                <a:solidFill>
                  <a:srgbClr val="3B3535"/>
                </a:solidFill>
                <a:latin typeface="Calibri"/>
                <a:ea typeface="Sora"/>
                <a:cs typeface="Sora" pitchFamily="34" charset="-120"/>
              </a:rPr>
              <a:t>scrittura</a:t>
            </a:r>
            <a:r>
              <a:rPr lang="en-US" sz="1750">
                <a:solidFill>
                  <a:srgbClr val="3B3535"/>
                </a:solidFill>
                <a:latin typeface="Calibri"/>
                <a:ea typeface="Sora"/>
                <a:cs typeface="Sora" pitchFamily="34" charset="-120"/>
              </a:rPr>
              <a:t> </a:t>
            </a:r>
            <a:r>
              <a:rPr lang="en-US" sz="1750" err="1">
                <a:solidFill>
                  <a:srgbClr val="3B3535"/>
                </a:solidFill>
                <a:latin typeface="Calibri"/>
                <a:ea typeface="Sora"/>
                <a:cs typeface="Sora" pitchFamily="34" charset="-120"/>
              </a:rPr>
              <a:t>manuale</a:t>
            </a:r>
            <a:r>
              <a:rPr lang="en-US" sz="1750">
                <a:solidFill>
                  <a:srgbClr val="3B3535"/>
                </a:solidFill>
                <a:latin typeface="Calibri"/>
                <a:ea typeface="Sora"/>
                <a:cs typeface="Sora" pitchFamily="34" charset="-120"/>
              </a:rPr>
              <a:t>;</a:t>
            </a:r>
            <a:endParaRPr lang="en-US" sz="1750">
              <a:latin typeface="Calibri"/>
              <a:ea typeface="Sora"/>
            </a:endParaRPr>
          </a:p>
        </p:txBody>
      </p:sp>
      <p:pic>
        <p:nvPicPr>
          <p:cNvPr id="9" name="Immagine 8" descr="Immagine che contiene testo, lavagna, calligrafia, gesso&#10;&#10;Descrizione generata automaticamente">
            <a:extLst>
              <a:ext uri="{FF2B5EF4-FFF2-40B4-BE49-F238E27FC236}">
                <a16:creationId xmlns:a16="http://schemas.microsoft.com/office/drawing/2014/main" id="{A121FBAC-A958-CF52-24DC-B435BA080D44}"/>
              </a:ext>
            </a:extLst>
          </p:cNvPr>
          <p:cNvPicPr>
            <a:picLocks noChangeAspect="1"/>
          </p:cNvPicPr>
          <p:nvPr/>
        </p:nvPicPr>
        <p:blipFill>
          <a:blip r:embed="rId4"/>
          <a:stretch>
            <a:fillRect/>
          </a:stretch>
        </p:blipFill>
        <p:spPr>
          <a:xfrm>
            <a:off x="839788" y="2679700"/>
            <a:ext cx="4327525" cy="2705100"/>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ceano">
  <a:themeElements>
    <a:clrScheme name="Oceano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fontScheme name="Ocean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Tahoma" panose="020B0604030504040204" pitchFamily="34"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Tahoma" panose="020B0604030504040204" pitchFamily="34" charset="0"/>
            <a:cs typeface="Arial Unicode MS" charset="0"/>
          </a:defRPr>
        </a:defPPr>
      </a:lstStyle>
    </a:lnDef>
  </a:objectDefaults>
  <a:extraClrSchemeLst>
    <a:extraClrScheme>
      <a:clrScheme name="Oceano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o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o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o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o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o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o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o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781</TotalTime>
  <Words>3867</Words>
  <Application>Microsoft Office PowerPoint</Application>
  <PresentationFormat>Personalizzato</PresentationFormat>
  <Paragraphs>411</Paragraphs>
  <Slides>44</Slides>
  <Notes>33</Notes>
  <HiddenSlides>0</HiddenSlides>
  <MMClips>0</MMClips>
  <ScaleCrop>false</ScaleCrop>
  <HeadingPairs>
    <vt:vector size="6" baseType="variant">
      <vt:variant>
        <vt:lpstr>Caratteri utilizzati</vt:lpstr>
      </vt:variant>
      <vt:variant>
        <vt:i4>8</vt:i4>
      </vt:variant>
      <vt:variant>
        <vt:lpstr>Tema</vt:lpstr>
      </vt:variant>
      <vt:variant>
        <vt:i4>2</vt:i4>
      </vt:variant>
      <vt:variant>
        <vt:lpstr>Titoli diapositive</vt:lpstr>
      </vt:variant>
      <vt:variant>
        <vt:i4>44</vt:i4>
      </vt:variant>
    </vt:vector>
  </HeadingPairs>
  <TitlesOfParts>
    <vt:vector size="54" baseType="lpstr">
      <vt:lpstr>Alexandria</vt:lpstr>
      <vt:lpstr>Arial</vt:lpstr>
      <vt:lpstr>Arial Unicode MS</vt:lpstr>
      <vt:lpstr>Calibri</vt:lpstr>
      <vt:lpstr>Calibri Light</vt:lpstr>
      <vt:lpstr>Sora</vt:lpstr>
      <vt:lpstr>Tahoma</vt:lpstr>
      <vt:lpstr>Wingdings</vt:lpstr>
      <vt:lpstr>Office Theme</vt:lpstr>
      <vt:lpstr>Oceano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Richiami di matematica</vt:lpstr>
      <vt:lpstr>Presentazione standard di PowerPoint</vt:lpstr>
      <vt:lpstr>Metodi di calcolo per i dosaggi farmacologici</vt:lpstr>
      <vt:lpstr>Presentazione standard di PowerPoint</vt:lpstr>
      <vt:lpstr>Esercizi</vt:lpstr>
      <vt:lpstr>ESERCIZIO</vt:lpstr>
      <vt:lpstr>Le soluzioni  e le diluizioni </vt:lpstr>
      <vt:lpstr>Presentazione standard di PowerPoint</vt:lpstr>
      <vt:lpstr>Presentazione standard di PowerPoint</vt:lpstr>
      <vt:lpstr>Presentazione standard di PowerPoint</vt:lpstr>
      <vt:lpstr>Esercizio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Lara Pesavento</cp:lastModifiedBy>
  <cp:revision>47</cp:revision>
  <dcterms:created xsi:type="dcterms:W3CDTF">2024-03-27T14:36:35Z</dcterms:created>
  <dcterms:modified xsi:type="dcterms:W3CDTF">2025-04-02T08:12:08Z</dcterms:modified>
</cp:coreProperties>
</file>