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6858000" cx="12192000"/>
  <p:notesSz cx="6797675" cy="9926625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C6983-371E-4356-AD91-2114CC4C9F21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3CDCD-4C6D-484E-AFCE-B16B34D29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07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/>
          <p:cNvSpPr txBox="1">
            <a:spLocks noGrp="1"/>
          </p:cNvSpPr>
          <p:nvPr>
            <p:ph type="body" idx="1"/>
          </p:nvPr>
        </p:nvSpPr>
        <p:spPr>
          <a:xfrm>
            <a:off x="673789" y="5118726"/>
            <a:ext cx="5388745" cy="48474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915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:notes"/>
          <p:cNvSpPr txBox="1">
            <a:spLocks noGrp="1"/>
          </p:cNvSpPr>
          <p:nvPr>
            <p:ph type="body" idx="1"/>
          </p:nvPr>
        </p:nvSpPr>
        <p:spPr>
          <a:xfrm>
            <a:off x="673789" y="5118726"/>
            <a:ext cx="5388745" cy="48474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915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Questo </a:t>
            </a:r>
            <a:r>
              <a:rPr lang="it-IT" dirty="0" err="1"/>
              <a:t>xk</a:t>
            </a:r>
            <a:r>
              <a:rPr lang="it-IT" dirty="0"/>
              <a:t> poiché priva di sfintere la stomia deve dipendere da sistemi artificiali di raccolta e di contenimento delle feci. Esistono diversi tipi di presidi utilizzabili a questo scopo ..tutti costituiti da una placca e una sacca……mono/bi……..placca……piana/</a:t>
            </a:r>
            <a:r>
              <a:rPr lang="it-IT" dirty="0" err="1"/>
              <a:t>conv</a:t>
            </a:r>
            <a:r>
              <a:rPr lang="it-IT" dirty="0"/>
              <a:t>…..sacca….</a:t>
            </a:r>
            <a:r>
              <a:rPr lang="it-IT" dirty="0" err="1"/>
              <a:t>ap</a:t>
            </a:r>
            <a:r>
              <a:rPr lang="it-IT" dirty="0"/>
              <a:t>/chiusa</a:t>
            </a:r>
          </a:p>
          <a:p>
            <a:r>
              <a:rPr lang="it-IT" dirty="0"/>
              <a:t>In ogni caso un buon presidio di raccolta deve…….</a:t>
            </a:r>
          </a:p>
          <a:p>
            <a:r>
              <a:rPr lang="it-IT" dirty="0"/>
              <a:t>Sottile poco vis e facile da </a:t>
            </a:r>
            <a:r>
              <a:rPr lang="it-IT" dirty="0" err="1"/>
              <a:t>sost</a:t>
            </a:r>
            <a:endParaRPr lang="it-IT" dirty="0"/>
          </a:p>
          <a:p>
            <a:r>
              <a:rPr lang="it-IT" dirty="0"/>
              <a:t>Avere una perfetta tenuta in situ e permettere il controllo degli odori</a:t>
            </a:r>
          </a:p>
          <a:p>
            <a:r>
              <a:rPr lang="it-IT" dirty="0"/>
              <a:t>Garantire la </a:t>
            </a:r>
            <a:r>
              <a:rPr lang="it-IT" dirty="0" err="1"/>
              <a:t>prot</a:t>
            </a:r>
            <a:r>
              <a:rPr lang="it-IT" dirty="0"/>
              <a:t> della cute dal contatto con gli effluenti</a:t>
            </a:r>
          </a:p>
          <a:p>
            <a:r>
              <a:rPr lang="it-IT" dirty="0"/>
              <a:t>Per la fuoriuscita e deodorazione dei gas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436AB-6156-4E85-9DC5-B42EC683884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0993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2:notes"/>
          <p:cNvSpPr txBox="1">
            <a:spLocks noGrp="1"/>
          </p:cNvSpPr>
          <p:nvPr>
            <p:ph type="body" idx="1"/>
          </p:nvPr>
        </p:nvSpPr>
        <p:spPr>
          <a:xfrm>
            <a:off x="673789" y="5118726"/>
            <a:ext cx="5388745" cy="48474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915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:notes"/>
          <p:cNvSpPr txBox="1">
            <a:spLocks noGrp="1"/>
          </p:cNvSpPr>
          <p:nvPr>
            <p:ph type="body" idx="1"/>
          </p:nvPr>
        </p:nvSpPr>
        <p:spPr>
          <a:xfrm>
            <a:off x="673789" y="5118726"/>
            <a:ext cx="5388745" cy="48474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915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8:notes"/>
          <p:cNvSpPr txBox="1">
            <a:spLocks noGrp="1"/>
          </p:cNvSpPr>
          <p:nvPr>
            <p:ph type="body" idx="1"/>
          </p:nvPr>
        </p:nvSpPr>
        <p:spPr>
          <a:xfrm>
            <a:off x="673789" y="5118726"/>
            <a:ext cx="5388745" cy="48474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915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1330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8:notes"/>
          <p:cNvSpPr txBox="1">
            <a:spLocks noGrp="1"/>
          </p:cNvSpPr>
          <p:nvPr>
            <p:ph type="body" idx="1"/>
          </p:nvPr>
        </p:nvSpPr>
        <p:spPr>
          <a:xfrm>
            <a:off x="673789" y="5118726"/>
            <a:ext cx="5388745" cy="48474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915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8:notes"/>
          <p:cNvSpPr txBox="1">
            <a:spLocks noGrp="1"/>
          </p:cNvSpPr>
          <p:nvPr>
            <p:ph type="body" idx="1"/>
          </p:nvPr>
        </p:nvSpPr>
        <p:spPr>
          <a:xfrm>
            <a:off x="673789" y="5118726"/>
            <a:ext cx="5388745" cy="48474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915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4848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5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6567" cy="44652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75406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:notes"/>
          <p:cNvSpPr txBox="1">
            <a:spLocks noGrp="1"/>
          </p:cNvSpPr>
          <p:nvPr>
            <p:ph type="body" idx="1"/>
          </p:nvPr>
        </p:nvSpPr>
        <p:spPr>
          <a:xfrm>
            <a:off x="673789" y="5118726"/>
            <a:ext cx="5388745" cy="48474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915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6:notes"/>
          <p:cNvSpPr txBox="1">
            <a:spLocks noGrp="1"/>
          </p:cNvSpPr>
          <p:nvPr>
            <p:ph type="body" idx="1"/>
          </p:nvPr>
        </p:nvSpPr>
        <p:spPr>
          <a:xfrm>
            <a:off x="673789" y="5118726"/>
            <a:ext cx="5388745" cy="48474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915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:notes"/>
          <p:cNvSpPr txBox="1">
            <a:spLocks noGrp="1"/>
          </p:cNvSpPr>
          <p:nvPr>
            <p:ph type="body" idx="1"/>
          </p:nvPr>
        </p:nvSpPr>
        <p:spPr>
          <a:xfrm>
            <a:off x="673789" y="5118726"/>
            <a:ext cx="5388745" cy="48474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915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7:notes"/>
          <p:cNvSpPr txBox="1">
            <a:spLocks noGrp="1"/>
          </p:cNvSpPr>
          <p:nvPr>
            <p:ph type="body" idx="1"/>
          </p:nvPr>
        </p:nvSpPr>
        <p:spPr>
          <a:xfrm>
            <a:off x="673789" y="5118726"/>
            <a:ext cx="5388745" cy="48474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915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8:notes"/>
          <p:cNvSpPr txBox="1">
            <a:spLocks noGrp="1"/>
          </p:cNvSpPr>
          <p:nvPr>
            <p:ph type="body" idx="1"/>
          </p:nvPr>
        </p:nvSpPr>
        <p:spPr>
          <a:xfrm>
            <a:off x="673789" y="5118726"/>
            <a:ext cx="5388745" cy="48474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915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 txBox="1">
            <a:spLocks noGrp="1"/>
          </p:cNvSpPr>
          <p:nvPr>
            <p:ph type="body" idx="1"/>
          </p:nvPr>
        </p:nvSpPr>
        <p:spPr>
          <a:xfrm>
            <a:off x="673789" y="5118726"/>
            <a:ext cx="5388745" cy="48474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915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 txBox="1">
            <a:spLocks noGrp="1"/>
          </p:cNvSpPr>
          <p:nvPr>
            <p:ph type="body" idx="1"/>
          </p:nvPr>
        </p:nvSpPr>
        <p:spPr>
          <a:xfrm>
            <a:off x="673789" y="5118726"/>
            <a:ext cx="5388745" cy="48474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915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 txBox="1">
            <a:spLocks noGrp="1"/>
          </p:cNvSpPr>
          <p:nvPr>
            <p:ph type="body" idx="1"/>
          </p:nvPr>
        </p:nvSpPr>
        <p:spPr>
          <a:xfrm>
            <a:off x="673789" y="5118726"/>
            <a:ext cx="5388745" cy="48474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915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151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confezionamento di una stomia è un evento di grande impatto sulla qualità di vita della persona per…..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436AB-6156-4E85-9DC5-B42EC683884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780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…a rispondere alle necessità assistenziali</a:t>
            </a:r>
          </a:p>
          <a:p>
            <a:r>
              <a:rPr lang="it-IT" dirty="0"/>
              <a:t>…per la gestione dell’utente stomizzato</a:t>
            </a:r>
          </a:p>
          <a:p>
            <a:r>
              <a:rPr lang="it-IT" dirty="0"/>
              <a:t>…a livello </a:t>
            </a:r>
            <a:r>
              <a:rPr lang="it-IT" dirty="0" err="1"/>
              <a:t>intraosp</a:t>
            </a:r>
            <a:r>
              <a:rPr lang="it-IT" dirty="0"/>
              <a:t> e inter distrettuale</a:t>
            </a:r>
          </a:p>
          <a:p>
            <a:r>
              <a:rPr lang="it-IT" dirty="0"/>
              <a:t>…attraverso un’assistenza personalizzata con un piano educativo strutturato e multidisciplinare con la possibilità di attivare un percorso di supporto psicologico</a:t>
            </a:r>
          </a:p>
          <a:p>
            <a:r>
              <a:rPr lang="it-IT" dirty="0"/>
              <a:t>Continuità nei diversi momenti</a:t>
            </a:r>
          </a:p>
          <a:p>
            <a:r>
              <a:rPr lang="it-IT" dirty="0"/>
              <a:t>Col fine ultimo di supportare l’utente e migliorare la </a:t>
            </a:r>
            <a:r>
              <a:rPr lang="it-IT" dirty="0" err="1"/>
              <a:t>qdv</a:t>
            </a:r>
            <a:r>
              <a:rPr lang="it-IT" dirty="0"/>
              <a:t> delle persone che affrontano questa condizione </a:t>
            </a:r>
            <a:r>
              <a:rPr lang="it-IT" dirty="0" err="1"/>
              <a:t>xk</a:t>
            </a:r>
            <a:r>
              <a:rPr lang="it-IT" dirty="0"/>
              <a:t> si cerca di….</a:t>
            </a:r>
          </a:p>
          <a:p>
            <a:endParaRPr lang="it-IT" dirty="0"/>
          </a:p>
          <a:p>
            <a:r>
              <a:rPr lang="it-IT" dirty="0"/>
              <a:t>Il tutto con una ricaduta positiva sulla spesa in quanto si mira ad un ……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436AB-6156-4E85-9DC5-B42EC683884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056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particolare le indicazioni regionali sulla corretta gestione dello stomizzato nella fase pre op individuano tra le procedure fortemente raccomandate l’effettuazione del counseling e lo stoma </a:t>
            </a:r>
            <a:r>
              <a:rPr lang="it-IT" dirty="0" err="1"/>
              <a:t>siting</a:t>
            </a:r>
            <a:r>
              <a:rPr lang="it-IT" dirty="0"/>
              <a:t> a tutti gli utenti per prevenire le complicanze e facilitare lo stoma care.</a:t>
            </a:r>
          </a:p>
          <a:p>
            <a:r>
              <a:rPr lang="it-IT" dirty="0"/>
              <a:t>Ricevere info pre è utile anche al fine di stabilire un rapporto di fiducia fondamentale per il futuro stomizzato.</a:t>
            </a:r>
          </a:p>
          <a:p>
            <a:r>
              <a:rPr lang="it-IT" dirty="0"/>
              <a:t>Quindi nella gg di primo accesso </a:t>
            </a:r>
            <a:r>
              <a:rPr lang="it-IT" dirty="0" err="1"/>
              <a:t>ch</a:t>
            </a:r>
            <a:r>
              <a:rPr lang="it-IT" dirty="0"/>
              <a:t>, dopo segnalazione da parte del servizio di </a:t>
            </a:r>
            <a:r>
              <a:rPr lang="it-IT" dirty="0" err="1"/>
              <a:t>preric</a:t>
            </a:r>
            <a:r>
              <a:rPr lang="it-IT" dirty="0"/>
              <a:t> </a:t>
            </a:r>
            <a:r>
              <a:rPr lang="it-IT" dirty="0" err="1"/>
              <a:t>ch,verranno</a:t>
            </a:r>
            <a:r>
              <a:rPr lang="it-IT" dirty="0"/>
              <a:t> programmati questi due momenti.</a:t>
            </a:r>
          </a:p>
          <a:p>
            <a:r>
              <a:rPr lang="it-IT" dirty="0"/>
              <a:t>Durante il c l’infermiere valuta i bisogni – id caregiver ed esegue una prima formazione riguardo le indicazioni relative alla presenza di stomia nella vita </a:t>
            </a:r>
            <a:r>
              <a:rPr lang="it-IT" dirty="0" err="1"/>
              <a:t>quot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436AB-6156-4E85-9DC5-B42EC683884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391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particolare le indicazioni regionali sulla corretta gestione dello stomizzato nella fase pre op individuano tra le procedure fortemente raccomandate l’effettuazione del counseling e lo stoma </a:t>
            </a:r>
            <a:r>
              <a:rPr lang="it-IT" dirty="0" err="1"/>
              <a:t>siting</a:t>
            </a:r>
            <a:r>
              <a:rPr lang="it-IT" dirty="0"/>
              <a:t> a tutti gli utenti per prevenire le complicanze e facilitare lo stoma care.</a:t>
            </a:r>
          </a:p>
          <a:p>
            <a:r>
              <a:rPr lang="it-IT" dirty="0"/>
              <a:t>Ricevere info pre è utile anche al fine di stabilire un rapporto di fiducia fondamentale per il futuro stomizzato.</a:t>
            </a:r>
          </a:p>
          <a:p>
            <a:r>
              <a:rPr lang="it-IT" dirty="0"/>
              <a:t>Quindi nella gg di primo accesso </a:t>
            </a:r>
            <a:r>
              <a:rPr lang="it-IT" dirty="0" err="1"/>
              <a:t>ch</a:t>
            </a:r>
            <a:r>
              <a:rPr lang="it-IT" dirty="0"/>
              <a:t>, dopo segnalazione da parte del servizio di </a:t>
            </a:r>
            <a:r>
              <a:rPr lang="it-IT" dirty="0" err="1"/>
              <a:t>preric</a:t>
            </a:r>
            <a:r>
              <a:rPr lang="it-IT" dirty="0"/>
              <a:t> </a:t>
            </a:r>
            <a:r>
              <a:rPr lang="it-IT" dirty="0" err="1"/>
              <a:t>ch,verranno</a:t>
            </a:r>
            <a:r>
              <a:rPr lang="it-IT" dirty="0"/>
              <a:t> programmati questi due momenti.</a:t>
            </a:r>
          </a:p>
          <a:p>
            <a:r>
              <a:rPr lang="it-IT" dirty="0"/>
              <a:t>Durante il c l’infermiere valuta i bisogni – id caregiver ed esegue una prima formazione riguardo le indicazioni relative alla presenza di stomia nella vita </a:t>
            </a:r>
            <a:r>
              <a:rPr lang="it-IT" dirty="0" err="1"/>
              <a:t>quot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436AB-6156-4E85-9DC5-B42EC683884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093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A593-9D5C-4FB1-AF60-4178B553D94D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4BB-17C7-497D-87E0-CC4347EF2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56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A593-9D5C-4FB1-AF60-4178B553D94D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4BB-17C7-497D-87E0-CC4347EF2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90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A593-9D5C-4FB1-AF60-4178B553D94D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4BB-17C7-497D-87E0-CC4347EF2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9993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A593-9D5C-4FB1-AF60-4178B553D94D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4BB-17C7-497D-87E0-CC4347EF20D0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4703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A593-9D5C-4FB1-AF60-4178B553D94D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4BB-17C7-497D-87E0-CC4347EF2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0453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A593-9D5C-4FB1-AF60-4178B553D94D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4BB-17C7-497D-87E0-CC4347EF2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989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A593-9D5C-4FB1-AF60-4178B553D94D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4BB-17C7-497D-87E0-CC4347EF2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7532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A593-9D5C-4FB1-AF60-4178B553D94D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4BB-17C7-497D-87E0-CC4347EF2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0481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A593-9D5C-4FB1-AF60-4178B553D94D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4BB-17C7-497D-87E0-CC4347EF2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338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1_Titolo e contenut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2"/>
          <p:cNvSpPr txBox="1"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2"/>
          <p:cNvSpPr txBox="1">
            <a:spLocks noGrp="1"/>
          </p:cNvSpPr>
          <p:nvPr>
            <p:ph type="body" idx="1"/>
          </p:nvPr>
        </p:nvSpPr>
        <p:spPr>
          <a:xfrm>
            <a:off x="913775" y="2367095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2"/>
          <p:cNvSpPr txBox="1">
            <a:spLocks noGrp="1"/>
          </p:cNvSpPr>
          <p:nvPr>
            <p:ph type="dt" idx="10"/>
          </p:nvPr>
        </p:nvSpPr>
        <p:spPr>
          <a:xfrm>
            <a:off x="7678737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2"/>
          <p:cNvSpPr txBox="1">
            <a:spLocks noGrp="1"/>
          </p:cNvSpPr>
          <p:nvPr>
            <p:ph type="ftr" idx="11"/>
          </p:nvPr>
        </p:nvSpPr>
        <p:spPr>
          <a:xfrm>
            <a:off x="913775" y="5883277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2"/>
          <p:cNvSpPr txBox="1">
            <a:spLocks noGrp="1"/>
          </p:cNvSpPr>
          <p:nvPr>
            <p:ph type="sldNum" idx="12"/>
          </p:nvPr>
        </p:nvSpPr>
        <p:spPr>
          <a:xfrm>
            <a:off x="10514013" y="5883277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6147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fronto" type="twoTxTwoObj">
  <p:cSld name="1_Confront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5"/>
          <p:cNvSpPr txBox="1"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45"/>
          <p:cNvSpPr txBox="1">
            <a:spLocks noGrp="1"/>
          </p:cNvSpPr>
          <p:nvPr>
            <p:ph type="body" idx="2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5"/>
          <p:cNvSpPr txBox="1">
            <a:spLocks noGrp="1"/>
          </p:cNvSpPr>
          <p:nvPr>
            <p:ph type="body" idx="3"/>
          </p:nvPr>
        </p:nvSpPr>
        <p:spPr>
          <a:xfrm>
            <a:off x="5989320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45"/>
          <p:cNvSpPr txBox="1">
            <a:spLocks noGrp="1"/>
          </p:cNvSpPr>
          <p:nvPr>
            <p:ph type="body" idx="4"/>
          </p:nvPr>
        </p:nvSpPr>
        <p:spPr>
          <a:xfrm>
            <a:off x="5989320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45"/>
          <p:cNvSpPr txBox="1">
            <a:spLocks noGrp="1"/>
          </p:cNvSpPr>
          <p:nvPr>
            <p:ph type="dt" idx="10"/>
          </p:nvPr>
        </p:nvSpPr>
        <p:spPr>
          <a:xfrm>
            <a:off x="7678737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5"/>
          <p:cNvSpPr txBox="1">
            <a:spLocks noGrp="1"/>
          </p:cNvSpPr>
          <p:nvPr>
            <p:ph type="ftr" idx="11"/>
          </p:nvPr>
        </p:nvSpPr>
        <p:spPr>
          <a:xfrm>
            <a:off x="913775" y="5883277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5"/>
          <p:cNvSpPr txBox="1">
            <a:spLocks noGrp="1"/>
          </p:cNvSpPr>
          <p:nvPr>
            <p:ph type="sldNum" idx="12"/>
          </p:nvPr>
        </p:nvSpPr>
        <p:spPr>
          <a:xfrm>
            <a:off x="10514013" y="5883277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39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A593-9D5C-4FB1-AF60-4178B553D94D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4BB-17C7-497D-87E0-CC4347EF2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3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A593-9D5C-4FB1-AF60-4178B553D94D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4BB-17C7-497D-87E0-CC4347EF2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46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A593-9D5C-4FB1-AF60-4178B553D94D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4BB-17C7-497D-87E0-CC4347EF2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288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A593-9D5C-4FB1-AF60-4178B553D94D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4BB-17C7-497D-87E0-CC4347EF2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11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A593-9D5C-4FB1-AF60-4178B553D94D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4BB-17C7-497D-87E0-CC4347EF2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18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A593-9D5C-4FB1-AF60-4178B553D94D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4BB-17C7-497D-87E0-CC4347EF2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670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A593-9D5C-4FB1-AF60-4178B553D94D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4BB-17C7-497D-87E0-CC4347EF2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321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A593-9D5C-4FB1-AF60-4178B553D94D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4BB-17C7-497D-87E0-CC4347EF2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690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5A6A593-9D5C-4FB1-AF60-4178B553D94D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F1F4BB-17C7-497D-87E0-CC4347EF2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762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A83C8A-755D-4B9D-B678-9D9D578F46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8000" b="1" dirty="0">
                <a:solidFill>
                  <a:srgbClr val="729FCF"/>
                </a:solidFill>
                <a:effectLst>
                  <a:outerShdw dist="17962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Le stomie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EAC24E-3156-444B-9B55-E390A72812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1 aprile 2025</a:t>
            </a:r>
          </a:p>
        </p:txBody>
      </p:sp>
      <p:pic>
        <p:nvPicPr>
          <p:cNvPr id="4" name="Google Shape;175;p1">
            <a:extLst>
              <a:ext uri="{FF2B5EF4-FFF2-40B4-BE49-F238E27FC236}">
                <a16:creationId xmlns:a16="http://schemas.microsoft.com/office/drawing/2014/main" id="{168246EB-5AAB-47AF-B546-FE42BC8C694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92000" cy="2509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26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394384-6E80-7A88-05AA-79DF1A50FC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9125"/>
            <a:ext cx="12192000" cy="1195388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5401" b="1" dirty="0">
                <a:solidFill>
                  <a:srgbClr val="729FCF"/>
                </a:solidFill>
                <a:effectLst>
                  <a:outerShdw dist="17962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</a:br>
            <a:r>
              <a:rPr lang="it-IT" sz="5400" b="1" dirty="0">
                <a:solidFill>
                  <a:srgbClr val="729FCF"/>
                </a:solidFill>
                <a:effectLst>
                  <a:outerShdw dist="17962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Fase INTRA-OSPEDALIERA</a:t>
            </a:r>
            <a:br>
              <a:rPr lang="it-IT" sz="5401" b="1" dirty="0">
                <a:solidFill>
                  <a:srgbClr val="729FCF"/>
                </a:solidFill>
                <a:effectLst>
                  <a:outerShdw dist="17962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</a:br>
            <a:endParaRPr lang="it-IT" sz="5401" dirty="0">
              <a:solidFill>
                <a:srgbClr val="FF66CC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BEF468-9E1E-29EE-4358-D9A88AB1B57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5738" y="1814513"/>
            <a:ext cx="11801475" cy="892175"/>
          </a:xfrm>
          <a:solidFill>
            <a:srgbClr val="FFFF99">
              <a:alpha val="49804"/>
            </a:srgb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i="1" dirty="0">
                <a:latin typeface="+mj-lt"/>
                <a:ea typeface="+mj-ea"/>
                <a:cs typeface="+mj-cs"/>
              </a:rPr>
              <a:t>MONITORAGGIO POST-OPERATORIO &amp; EDUCAZIONE</a:t>
            </a:r>
          </a:p>
        </p:txBody>
      </p:sp>
      <p:sp>
        <p:nvSpPr>
          <p:cNvPr id="6" name="Google Shape;263;p9">
            <a:extLst>
              <a:ext uri="{FF2B5EF4-FFF2-40B4-BE49-F238E27FC236}">
                <a16:creationId xmlns:a16="http://schemas.microsoft.com/office/drawing/2014/main" id="{EFA4CBFF-1F73-4270-88CB-BF5C127AEA25}"/>
              </a:ext>
            </a:extLst>
          </p:cNvPr>
          <p:cNvSpPr txBox="1">
            <a:spLocks/>
          </p:cNvSpPr>
          <p:nvPr/>
        </p:nvSpPr>
        <p:spPr>
          <a:xfrm>
            <a:off x="2209499" y="3224342"/>
            <a:ext cx="7773000" cy="2762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lvl1pPr marL="457200" lvl="0" indent="-3429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it-IT" sz="1600">
                <a:latin typeface="Arial"/>
                <a:ea typeface="Arial"/>
                <a:cs typeface="Arial"/>
                <a:sym typeface="Arial"/>
              </a:rPr>
              <a:t>L’ADDESTRAMENTO ALLA GESTIONE DELLA STOMIA È FONDAMENTALE PER FAVORIRE IL RITORNO DELLA PERSONA IN COMUNITÀ.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it-IT" sz="1600"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it-IT" sz="1600">
                <a:latin typeface="Arial"/>
                <a:ea typeface="Arial"/>
                <a:cs typeface="Arial"/>
                <a:sym typeface="Arial"/>
              </a:rPr>
              <a:t>L’APPRENDIMENTO DELLE ABILITÀ PRATICHE PER LA CURA DELLA STOMIA MIGLIORA L’INDIPENDENZA DELLA PERSONA ASSISTITA E QUESTA ENFASI SULL’ACQUISIZIONE DELLE CAPACITÀ PRATICHE RIFLETTE IL DESIDERIO DI AUTONOMIA DELLA PERSONA</a:t>
            </a:r>
            <a:endParaRPr lang="it-IT"/>
          </a:p>
          <a:p>
            <a:pPr marL="228600" indent="-127000" algn="ctr">
              <a:lnSpc>
                <a:spcPct val="110000"/>
              </a:lnSpc>
              <a:buSzPts val="1600"/>
              <a:buFont typeface="Arial" panose="020B0604020202020204" pitchFamily="34" charset="0"/>
              <a:buNone/>
            </a:pPr>
            <a:endParaRPr lang="it-IT" sz="1600"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110000"/>
              </a:lnSpc>
              <a:buSzPts val="1600"/>
              <a:buFont typeface="Arial" panose="020B0604020202020204" pitchFamily="34" charset="0"/>
              <a:buNone/>
            </a:pPr>
            <a:r>
              <a:rPr lang="it-IT" sz="1600">
                <a:latin typeface="Arial"/>
                <a:ea typeface="Arial"/>
                <a:cs typeface="Arial"/>
                <a:sym typeface="Arial"/>
              </a:rPr>
              <a:t>(KELLY, HENRY, 1992)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573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69" name="Google Shape;269;p10" descr="Aperto all'ospedale di Desio l'ambulatorio di Stomaterapia - Medici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4090" y="1929804"/>
            <a:ext cx="4501824" cy="2995759"/>
          </a:xfrm>
          <a:prstGeom prst="roundRect">
            <a:avLst>
              <a:gd name="adj" fmla="val 530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70" name="Google Shape;27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0"/>
          <p:cNvSpPr txBox="1">
            <a:spLocks noGrp="1"/>
          </p:cNvSpPr>
          <p:nvPr>
            <p:ph type="ctrTitle"/>
          </p:nvPr>
        </p:nvSpPr>
        <p:spPr>
          <a:xfrm>
            <a:off x="7258676" y="1793650"/>
            <a:ext cx="2780883" cy="31319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900"/>
            </a:pPr>
            <a:r>
              <a:rPr lang="it-IT" sz="1900" cap="none" dirty="0">
                <a:latin typeface="Arial"/>
                <a:ea typeface="Arial"/>
                <a:cs typeface="Arial"/>
                <a:sym typeface="Arial"/>
              </a:rPr>
              <a:t>Lo stoma care è il pilastro sul quale poggia tutta la struttura del programma riabilitativo di una persona alla quale è stata allestita una derivazione urinaria o intestinale</a:t>
            </a:r>
            <a:br>
              <a:rPr lang="it-IT" sz="1900" cap="none" dirty="0">
                <a:latin typeface="Calibri"/>
                <a:ea typeface="Calibri"/>
                <a:cs typeface="Calibri"/>
                <a:sym typeface="Calibri"/>
              </a:rPr>
            </a:br>
            <a:endParaRPr sz="1900" dirty="0"/>
          </a:p>
        </p:txBody>
      </p:sp>
      <p:sp>
        <p:nvSpPr>
          <p:cNvPr id="272" name="Google Shape;272;p10"/>
          <p:cNvSpPr txBox="1">
            <a:spLocks noGrp="1"/>
          </p:cNvSpPr>
          <p:nvPr>
            <p:ph type="subTitle" idx="1"/>
          </p:nvPr>
        </p:nvSpPr>
        <p:spPr>
          <a:xfrm>
            <a:off x="7316515" y="640841"/>
            <a:ext cx="2780883" cy="17176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>
              <a:spcBef>
                <a:spcPts val="0"/>
              </a:spcBef>
              <a:buSzPts val="2200"/>
            </a:pPr>
            <a:r>
              <a:rPr lang="it-IT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EDUCAZIONE ALLA GESTIONE DELLA STOMIA</a:t>
            </a:r>
            <a:endParaRPr dirty="0"/>
          </a:p>
          <a:p>
            <a:pPr>
              <a:buSzPts val="2200"/>
            </a:pPr>
            <a:endParaRPr dirty="0">
              <a:solidFill>
                <a:srgbClr val="7F7F7F"/>
              </a:solidFill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F929F5DE-E2A8-4FA8-A27C-8AF4C2CF0DE3}"/>
              </a:ext>
            </a:extLst>
          </p:cNvPr>
          <p:cNvSpPr txBox="1">
            <a:spLocks/>
          </p:cNvSpPr>
          <p:nvPr/>
        </p:nvSpPr>
        <p:spPr>
          <a:xfrm>
            <a:off x="242341" y="5202234"/>
            <a:ext cx="11707317" cy="689547"/>
          </a:xfrm>
          <a:prstGeom prst="rect">
            <a:avLst/>
          </a:prstGeom>
          <a:solidFill>
            <a:srgbClr val="CCFFCC">
              <a:alpha val="49804"/>
            </a:srgbClr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…EDUCAZIONE CONTINUA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532FCB9A-1848-4D99-8989-4C2F627CCC57}"/>
              </a:ext>
            </a:extLst>
          </p:cNvPr>
          <p:cNvSpPr txBox="1">
            <a:spLocks/>
          </p:cNvSpPr>
          <p:nvPr/>
        </p:nvSpPr>
        <p:spPr>
          <a:xfrm>
            <a:off x="242341" y="5800342"/>
            <a:ext cx="11707317" cy="11959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it-IT" sz="5401" b="1" dirty="0">
                <a:solidFill>
                  <a:srgbClr val="729FCF"/>
                </a:solidFill>
                <a:effectLst>
                  <a:outerShdw dist="17962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</a:br>
            <a:r>
              <a:rPr lang="it-IT" sz="8200" b="1" dirty="0">
                <a:solidFill>
                  <a:srgbClr val="729FCF"/>
                </a:solidFill>
                <a:effectLst>
                  <a:outerShdw dist="17962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Fase DI FOLLOW UP</a:t>
            </a:r>
            <a:br>
              <a:rPr lang="it-IT" sz="5401" b="1" dirty="0">
                <a:solidFill>
                  <a:srgbClr val="729FCF"/>
                </a:solidFill>
                <a:effectLst>
                  <a:outerShdw dist="17962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</a:br>
            <a:endParaRPr lang="it-IT" sz="5401" dirty="0">
              <a:solidFill>
                <a:srgbClr val="FF66C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394384-6E80-7A88-05AA-79DF1A50FC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9125"/>
            <a:ext cx="12192000" cy="1595438"/>
          </a:xfrm>
        </p:spPr>
        <p:txBody>
          <a:bodyPr>
            <a:normAutofit/>
          </a:bodyPr>
          <a:lstStyle/>
          <a:p>
            <a:pPr algn="ctr"/>
            <a:r>
              <a:rPr lang="it-IT" sz="5401" b="1" dirty="0">
                <a:solidFill>
                  <a:srgbClr val="729FCF"/>
                </a:solidFill>
                <a:effectLst>
                  <a:outerShdw dist="17962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LA SCELTA DEL PRESIDIO</a:t>
            </a:r>
            <a:endParaRPr lang="it-IT" sz="540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BEF468-9E1E-29EE-4358-D9A88AB1B57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87538"/>
            <a:ext cx="11706225" cy="4392612"/>
          </a:xfrm>
          <a:ln>
            <a:noFill/>
          </a:ln>
        </p:spPr>
        <p:txBody>
          <a:bodyPr>
            <a:normAutofit/>
          </a:bodyPr>
          <a:lstStyle/>
          <a:p>
            <a:pPr marL="114300" indent="0" algn="ctr">
              <a:buNone/>
              <a:tabLst>
                <a:tab pos="457206" algn="l"/>
              </a:tabLst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  <a:tabLst>
                <a:tab pos="457206" algn="l"/>
              </a:tabLst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QUALE PRESIDIO?</a:t>
            </a:r>
          </a:p>
          <a:p>
            <a:pPr marL="114300" indent="0" algn="r">
              <a:buNone/>
              <a:tabLst>
                <a:tab pos="457206" algn="l"/>
              </a:tabLst>
            </a:pPr>
            <a:endParaRPr lang="it-IT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buFont typeface="Wingdings" panose="05000000000000000000" pitchFamily="2" charset="2"/>
              <a:buChar char="ü"/>
              <a:tabLst>
                <a:tab pos="457206" algn="l"/>
              </a:tabLst>
            </a:pP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QUELLO…</a:t>
            </a:r>
          </a:p>
          <a:p>
            <a:pPr marL="3657600" lvl="8" indent="0">
              <a:buNone/>
              <a:tabLst>
                <a:tab pos="457206" algn="l"/>
              </a:tabLst>
            </a:pP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SOTTILE, POCO VISIBILE, FACILE DA INDOSSARE 	→ CONFORTEVOLE</a:t>
            </a:r>
          </a:p>
          <a:p>
            <a:pPr marL="3657600" lvl="8" indent="0">
              <a:buNone/>
              <a:tabLst>
                <a:tab pos="457206" algn="l"/>
              </a:tabLst>
            </a:pP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CHE ADERISCE PERFETTAMENTE 		→ Dà SICUREZZA</a:t>
            </a:r>
          </a:p>
          <a:p>
            <a:pPr marL="3657600" lvl="8" indent="0">
              <a:buNone/>
              <a:tabLst>
                <a:tab pos="457206" algn="l"/>
              </a:tabLst>
            </a:pPr>
            <a:r>
              <a:rPr lang="it-IT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IMPERMEABILE AI LIQUIDI E AGLI ODORI</a:t>
            </a:r>
            <a:endParaRPr lang="it-IT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657600" lvl="8" indent="0">
              <a:buNone/>
              <a:tabLst>
                <a:tab pos="457206" algn="l"/>
              </a:tabLst>
            </a:pP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NON IRRITA LA PELLE			 → </a:t>
            </a:r>
            <a:r>
              <a:rPr lang="it-IT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mantIENE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l’integrità cutanea	</a:t>
            </a:r>
            <a:br>
              <a:rPr lang="it-IT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  <a:tabLst>
                <a:tab pos="457206" algn="l"/>
              </a:tabLst>
            </a:pPr>
            <a:endParaRPr lang="it-IT" sz="2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  <a:tabLst>
                <a:tab pos="457206" algn="l"/>
              </a:tabLst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ü"/>
              <a:tabLst>
                <a:tab pos="457206" algn="l"/>
              </a:tabLst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oogle Shape;280;p11" descr="Stomia Costumi da bagno Pois solo inferiore Abbigliamento - Etsy Italia">
            <a:extLst>
              <a:ext uri="{FF2B5EF4-FFF2-40B4-BE49-F238E27FC236}">
                <a16:creationId xmlns:a16="http://schemas.microsoft.com/office/drawing/2014/main" id="{3025B851-E698-462F-A0EA-09DC9779AE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39" r="1" b="17654"/>
          <a:stretch/>
        </p:blipFill>
        <p:spPr>
          <a:xfrm>
            <a:off x="224852" y="1888058"/>
            <a:ext cx="3361311" cy="4407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0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90" name="Google Shape;290;p12" descr="Assistenza nella Gestione della Stomia a Domicili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7279" y="2550398"/>
            <a:ext cx="2880611" cy="1789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2"/>
          <p:cNvSpPr txBox="1">
            <a:spLocks noGrp="1"/>
          </p:cNvSpPr>
          <p:nvPr>
            <p:ph type="body" idx="1"/>
          </p:nvPr>
        </p:nvSpPr>
        <p:spPr>
          <a:xfrm>
            <a:off x="2314548" y="2367092"/>
            <a:ext cx="4391562" cy="38474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10000"/>
          </a:bodyPr>
          <a:lstStyle/>
          <a:p>
            <a:pPr marL="228600" indent="-228600" algn="ctr">
              <a:spcBef>
                <a:spcPts val="0"/>
              </a:spcBef>
              <a:buSzPts val="2000"/>
            </a:pPr>
            <a:r>
              <a:rPr lang="it-IT" u="sng" dirty="0">
                <a:latin typeface="Arial"/>
                <a:ea typeface="Arial"/>
                <a:cs typeface="Arial"/>
                <a:sym typeface="Arial"/>
              </a:rPr>
              <a:t>NON ESISTE PRESIDIO PERFETTO:</a:t>
            </a:r>
            <a:endParaRPr lang="it-IT" dirty="0"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spcBef>
                <a:spcPts val="0"/>
              </a:spcBef>
              <a:buSzPts val="2000"/>
              <a:buNone/>
            </a:pPr>
            <a:r>
              <a:rPr lang="it-IT" dirty="0">
                <a:latin typeface="Arial"/>
                <a:ea typeface="Arial"/>
                <a:cs typeface="Arial"/>
                <a:sym typeface="Arial"/>
              </a:rPr>
              <a:t> OGNI PERSONA INDIVIDUERÀ NEL PROPRIO PERCORSO IL PRESIDIO IDEALE CHE POTRÀ VARIARE NEL TEMPO AL VARIARE DELLE CONDIZIONI O RESTARE LO STESSO PER TUTTA LA VITA.</a:t>
            </a:r>
            <a:endParaRPr dirty="0"/>
          </a:p>
          <a:p>
            <a:pPr marL="0" indent="0">
              <a:buSzPts val="2000"/>
              <a:buNone/>
            </a:pPr>
            <a:r>
              <a:rPr lang="it-IT" dirty="0">
                <a:latin typeface="Arial"/>
                <a:ea typeface="Arial"/>
                <a:cs typeface="Arial"/>
                <a:sym typeface="Arial"/>
              </a:rPr>
              <a:t>…LO SCEGLIERÀ L’ASSISTITO, CONSIGLIATO DALL’INFERMIERE STOMATERAPISTA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2"/>
          <p:cNvSpPr txBox="1">
            <a:spLocks noGrp="1"/>
          </p:cNvSpPr>
          <p:nvPr>
            <p:ph type="title"/>
          </p:nvPr>
        </p:nvSpPr>
        <p:spPr>
          <a:xfrm>
            <a:off x="2314547" y="643463"/>
            <a:ext cx="7743343" cy="10801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buSzPts val="3300"/>
            </a:pPr>
            <a:r>
              <a:rPr lang="it-IT" sz="3300" b="1" i="1" dirty="0">
                <a:latin typeface="Arial"/>
                <a:ea typeface="Arial"/>
                <a:cs typeface="Arial"/>
                <a:sym typeface="Arial"/>
              </a:rPr>
              <a:t>APPARECCHIATURA</a:t>
            </a:r>
            <a:br>
              <a:rPr lang="it-IT" sz="3300" dirty="0"/>
            </a:br>
            <a:endParaRPr sz="3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99" name="Google Shape;299;p13" descr="Video dimostrativ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7279" y="2610015"/>
            <a:ext cx="2880611" cy="1669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3"/>
          <p:cNvSpPr txBox="1">
            <a:spLocks noGrp="1"/>
          </p:cNvSpPr>
          <p:nvPr>
            <p:ph type="body" idx="1"/>
          </p:nvPr>
        </p:nvSpPr>
        <p:spPr>
          <a:xfrm>
            <a:off x="2279576" y="1700808"/>
            <a:ext cx="4391562" cy="38474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it-IT" cap="none" dirty="0">
                <a:latin typeface="Arial"/>
                <a:ea typeface="Arial"/>
                <a:cs typeface="Arial"/>
                <a:sym typeface="Arial"/>
              </a:rPr>
              <a:t>Gli obiettivi di una corretta gestione del presidio stomale sono:</a:t>
            </a:r>
            <a:endParaRPr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it-IT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it-IT" cap="none" dirty="0">
                <a:latin typeface="Arial"/>
                <a:ea typeface="Arial"/>
                <a:cs typeface="Arial"/>
                <a:sym typeface="Arial"/>
              </a:rPr>
              <a:t>Mantenere la cute peristomale integra;</a:t>
            </a:r>
            <a:endParaRPr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it-IT" cap="none" dirty="0">
                <a:latin typeface="Arial"/>
                <a:ea typeface="Arial"/>
                <a:cs typeface="Arial"/>
                <a:sym typeface="Arial"/>
              </a:rPr>
              <a:t>- Impedire l’infiltrazione degli effluenti al di sotto della placca;</a:t>
            </a:r>
            <a:endParaRPr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it-IT" cap="none" dirty="0">
                <a:latin typeface="Arial"/>
                <a:ea typeface="Arial"/>
                <a:cs typeface="Arial"/>
                <a:sym typeface="Arial"/>
              </a:rPr>
              <a:t>- Mantenere in situ il presidio per il tempo prestabilito;</a:t>
            </a:r>
            <a:endParaRPr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it-IT" cap="none" dirty="0">
                <a:latin typeface="Arial"/>
                <a:ea typeface="Arial"/>
                <a:cs typeface="Arial"/>
                <a:sym typeface="Arial"/>
              </a:rPr>
              <a:t>- Favorire il benessere psico-fisico della persona stomizzata permettendogli un adeguato adattamento al nuovo schema corporeo.</a:t>
            </a:r>
            <a:endParaRPr dirty="0"/>
          </a:p>
          <a:p>
            <a:pPr marL="228600" indent="-101600">
              <a:lnSpc>
                <a:spcPct val="110000"/>
              </a:lnSpc>
              <a:buSzPts val="2000"/>
              <a:buNone/>
            </a:pPr>
            <a:endParaRPr dirty="0"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/>
          </p:nvPr>
        </p:nvSpPr>
        <p:spPr>
          <a:xfrm>
            <a:off x="2135560" y="730090"/>
            <a:ext cx="4391562" cy="15961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buSzPts val="3600"/>
            </a:pPr>
            <a:br>
              <a:rPr lang="it-IT"/>
            </a:b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-1"/>
            <a:ext cx="9144002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8"/>
          <p:cNvSpPr txBox="1">
            <a:spLocks noGrp="1"/>
          </p:cNvSpPr>
          <p:nvPr>
            <p:ph type="title"/>
          </p:nvPr>
        </p:nvSpPr>
        <p:spPr>
          <a:xfrm>
            <a:off x="1743075" y="957487"/>
            <a:ext cx="8239595" cy="50289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/>
          <a:p>
            <a:pPr>
              <a:buSzPts val="3400"/>
            </a:pPr>
            <a:r>
              <a:rPr lang="it-IT" sz="3400" dirty="0"/>
              <a:t>SISTEMA MONOPEZZO O DUE PEZZI?</a:t>
            </a:r>
            <a:br>
              <a:rPr lang="it-IT" sz="3400" dirty="0"/>
            </a:br>
            <a:br>
              <a:rPr lang="it-IT" sz="3400" dirty="0"/>
            </a:br>
            <a:br>
              <a:rPr lang="it-IT" sz="3400" dirty="0"/>
            </a:br>
            <a:br>
              <a:rPr lang="it-IT" sz="3400" dirty="0"/>
            </a:br>
            <a:br>
              <a:rPr lang="it-IT" sz="3400" dirty="0"/>
            </a:br>
            <a:br>
              <a:rPr lang="it-IT" sz="3400" dirty="0"/>
            </a:br>
            <a:br>
              <a:rPr lang="it-IT" sz="3400" dirty="0"/>
            </a:br>
            <a:br>
              <a:rPr lang="it-IT" sz="3400" dirty="0"/>
            </a:br>
            <a:br>
              <a:rPr lang="it-IT" sz="3400" dirty="0"/>
            </a:br>
            <a:endParaRPr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4E7CE08-4E88-4A53-83D0-39578F7F05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669"/>
          <a:stretch/>
        </p:blipFill>
        <p:spPr>
          <a:xfrm>
            <a:off x="2824397" y="1819484"/>
            <a:ext cx="6076950" cy="4166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8301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-1"/>
            <a:ext cx="9144002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8"/>
          <p:cNvSpPr txBox="1">
            <a:spLocks noGrp="1"/>
          </p:cNvSpPr>
          <p:nvPr>
            <p:ph type="title"/>
          </p:nvPr>
        </p:nvSpPr>
        <p:spPr>
          <a:xfrm>
            <a:off x="1743075" y="957487"/>
            <a:ext cx="8239595" cy="50289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/>
          <a:p>
            <a:pPr>
              <a:buSzPts val="3400"/>
            </a:pPr>
            <a:r>
              <a:rPr lang="it-IT" sz="3400" dirty="0"/>
              <a:t>PLACCA PIANA O CONVESSA?</a:t>
            </a:r>
            <a:br>
              <a:rPr lang="it-IT" sz="3400" dirty="0"/>
            </a:br>
            <a:br>
              <a:rPr lang="it-IT" sz="3400" dirty="0"/>
            </a:br>
            <a:br>
              <a:rPr lang="it-IT" sz="3400" dirty="0"/>
            </a:br>
            <a:br>
              <a:rPr lang="it-IT" sz="3400" dirty="0"/>
            </a:br>
            <a:br>
              <a:rPr lang="it-IT" sz="3400" dirty="0"/>
            </a:br>
            <a:br>
              <a:rPr lang="it-IT" sz="3400" dirty="0"/>
            </a:br>
            <a:br>
              <a:rPr lang="it-IT" sz="3400" dirty="0"/>
            </a:br>
            <a:br>
              <a:rPr lang="it-IT" sz="3400" dirty="0"/>
            </a:br>
            <a:endParaRPr dirty="0"/>
          </a:p>
        </p:txBody>
      </p:sp>
      <p:pic>
        <p:nvPicPr>
          <p:cNvPr id="6" name="Immagine 3">
            <a:extLst>
              <a:ext uri="{FF2B5EF4-FFF2-40B4-BE49-F238E27FC236}">
                <a16:creationId xmlns:a16="http://schemas.microsoft.com/office/drawing/2014/main" id="{EE45AD94-88D2-4D3D-9DEF-404805BE4E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4" t="37202" r="39484" b="22438"/>
          <a:stretch>
            <a:fillRect/>
          </a:stretch>
        </p:blipFill>
        <p:spPr bwMode="auto">
          <a:xfrm>
            <a:off x="3133166" y="2601913"/>
            <a:ext cx="5459412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-1"/>
            <a:ext cx="9144002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8"/>
          <p:cNvSpPr txBox="1">
            <a:spLocks noGrp="1"/>
          </p:cNvSpPr>
          <p:nvPr>
            <p:ph type="title"/>
          </p:nvPr>
        </p:nvSpPr>
        <p:spPr>
          <a:xfrm>
            <a:off x="1743075" y="957487"/>
            <a:ext cx="8239595" cy="50289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/>
          <a:p>
            <a:pPr>
              <a:buSzPts val="3400"/>
            </a:pPr>
            <a:r>
              <a:rPr lang="it-IT" sz="3400" dirty="0" err="1"/>
              <a:t>sACCA</a:t>
            </a:r>
            <a:r>
              <a:rPr lang="it-IT" sz="3400" dirty="0"/>
              <a:t> APERTA O CHIUSA?</a:t>
            </a:r>
            <a:br>
              <a:rPr lang="it-IT" sz="3400" dirty="0"/>
            </a:br>
            <a:br>
              <a:rPr lang="it-IT" sz="3400" dirty="0"/>
            </a:br>
            <a:br>
              <a:rPr lang="it-IT" sz="3400" dirty="0"/>
            </a:br>
            <a:br>
              <a:rPr lang="it-IT" sz="3400" dirty="0"/>
            </a:br>
            <a:br>
              <a:rPr lang="it-IT" sz="3400" dirty="0"/>
            </a:br>
            <a:br>
              <a:rPr lang="it-IT" sz="3400" dirty="0"/>
            </a:br>
            <a:br>
              <a:rPr lang="it-IT" sz="3400" dirty="0"/>
            </a:br>
            <a:br>
              <a:rPr lang="it-IT" sz="3400" dirty="0"/>
            </a:br>
            <a:endParaRPr dirty="0"/>
          </a:p>
        </p:txBody>
      </p:sp>
      <p:pic>
        <p:nvPicPr>
          <p:cNvPr id="5" name="Immagine 3">
            <a:extLst>
              <a:ext uri="{FF2B5EF4-FFF2-40B4-BE49-F238E27FC236}">
                <a16:creationId xmlns:a16="http://schemas.microsoft.com/office/drawing/2014/main" id="{6CB734C8-4929-43FB-BA42-7F5DA2F8EA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t="40157" r="63283" b="28345"/>
          <a:stretch>
            <a:fillRect/>
          </a:stretch>
        </p:blipFill>
        <p:spPr bwMode="auto">
          <a:xfrm>
            <a:off x="6742583" y="2782888"/>
            <a:ext cx="32400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4">
            <a:extLst>
              <a:ext uri="{FF2B5EF4-FFF2-40B4-BE49-F238E27FC236}">
                <a16:creationId xmlns:a16="http://schemas.microsoft.com/office/drawing/2014/main" id="{51841078-EDF1-4103-A5F6-DF54785F6C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0" t="36218" r="63837" b="32281"/>
          <a:stretch>
            <a:fillRect/>
          </a:stretch>
        </p:blipFill>
        <p:spPr bwMode="auto">
          <a:xfrm>
            <a:off x="2209329" y="2618443"/>
            <a:ext cx="3242169" cy="246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537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5"/>
          <p:cNvSpPr txBox="1">
            <a:spLocks noGrp="1"/>
          </p:cNvSpPr>
          <p:nvPr>
            <p:ph type="title" idx="4294967295"/>
          </p:nvPr>
        </p:nvSpPr>
        <p:spPr>
          <a:xfrm>
            <a:off x="0" y="585788"/>
            <a:ext cx="12192000" cy="6175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buClr>
                <a:srgbClr val="FF0000"/>
              </a:buClr>
              <a:buSzPts val="3600"/>
            </a:pPr>
            <a:r>
              <a:rPr lang="it-IT" dirty="0"/>
              <a:t>… NEL POSTOPERATORIO</a:t>
            </a:r>
            <a:endParaRPr dirty="0"/>
          </a:p>
        </p:txBody>
      </p:sp>
      <p:sp>
        <p:nvSpPr>
          <p:cNvPr id="490" name="Google Shape;490;p35"/>
          <p:cNvSpPr txBox="1">
            <a:spLocks noGrp="1"/>
          </p:cNvSpPr>
          <p:nvPr>
            <p:ph type="body" idx="4294967295"/>
          </p:nvPr>
        </p:nvSpPr>
        <p:spPr>
          <a:xfrm>
            <a:off x="2200275" y="1261268"/>
            <a:ext cx="3565525" cy="8239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50" tIns="45700" rIns="137150" bIns="45700" rtlCol="0" anchor="ctr" anchorCtr="0">
            <a:normAutofit/>
          </a:bodyPr>
          <a:lstStyle/>
          <a:p>
            <a:pPr marL="0" indent="0" algn="ctr">
              <a:buNone/>
            </a:pPr>
            <a:r>
              <a:rPr lang="it-IT" dirty="0">
                <a:solidFill>
                  <a:srgbClr val="FF0000"/>
                </a:solidFill>
              </a:rPr>
              <a:t>Stomia intestinale</a:t>
            </a:r>
            <a:endParaRPr dirty="0"/>
          </a:p>
        </p:txBody>
      </p:sp>
      <p:sp>
        <p:nvSpPr>
          <p:cNvPr id="491" name="Google Shape;491;p35"/>
          <p:cNvSpPr txBox="1">
            <a:spLocks noGrp="1"/>
          </p:cNvSpPr>
          <p:nvPr>
            <p:ph type="body" idx="4294967295"/>
          </p:nvPr>
        </p:nvSpPr>
        <p:spPr>
          <a:xfrm>
            <a:off x="2200275" y="2027238"/>
            <a:ext cx="3565525" cy="33416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685800" lvl="1" indent="-228600">
              <a:spcBef>
                <a:spcPts val="0"/>
              </a:spcBef>
            </a:pPr>
            <a:r>
              <a:rPr lang="it-IT" dirty="0"/>
              <a:t>PLACCA A PROTEZIONE TOTALE</a:t>
            </a:r>
            <a:endParaRPr dirty="0"/>
          </a:p>
          <a:p>
            <a:pPr marL="685800" lvl="1" indent="-228600"/>
            <a:r>
              <a:rPr lang="it-IT" dirty="0"/>
              <a:t>DISPOSITIVO A DUE PEZZI O CON OBLÒ</a:t>
            </a:r>
            <a:endParaRPr dirty="0"/>
          </a:p>
          <a:p>
            <a:pPr marL="685800" lvl="1" indent="-228600"/>
            <a:r>
              <a:rPr lang="it-IT" dirty="0"/>
              <a:t>TRASPARENTE</a:t>
            </a:r>
            <a:endParaRPr dirty="0"/>
          </a:p>
          <a:p>
            <a:pPr marL="685800" lvl="1" indent="-228600"/>
            <a:r>
              <a:rPr lang="it-IT" dirty="0"/>
              <a:t>CON FONDO APERTO</a:t>
            </a:r>
            <a:endParaRPr dirty="0"/>
          </a:p>
          <a:p>
            <a:pPr marL="685800" lvl="1" indent="-228600"/>
            <a:r>
              <a:rPr lang="it-IT" dirty="0"/>
              <a:t>SENZA FILTRO PER IL GAS</a:t>
            </a:r>
            <a:endParaRPr dirty="0"/>
          </a:p>
          <a:p>
            <a:pPr marL="228600" indent="-101600">
              <a:buSzPts val="2000"/>
              <a:buNone/>
            </a:pPr>
            <a:endParaRPr dirty="0"/>
          </a:p>
        </p:txBody>
      </p:sp>
      <p:sp>
        <p:nvSpPr>
          <p:cNvPr id="492" name="Google Shape;492;p35"/>
          <p:cNvSpPr txBox="1">
            <a:spLocks noGrp="1"/>
          </p:cNvSpPr>
          <p:nvPr>
            <p:ph type="body" idx="4294967295"/>
          </p:nvPr>
        </p:nvSpPr>
        <p:spPr>
          <a:xfrm>
            <a:off x="6884987" y="1986135"/>
            <a:ext cx="3565525" cy="8143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50" tIns="45700" rIns="137150" bIns="45700" rtlCol="0" anchor="ctr" anchorCtr="0">
            <a:normAutofit/>
          </a:bodyPr>
          <a:lstStyle/>
          <a:p>
            <a:pPr marL="0" indent="0" algn="ctr">
              <a:buNone/>
            </a:pPr>
            <a:r>
              <a:rPr lang="it-IT" dirty="0">
                <a:solidFill>
                  <a:srgbClr val="FF0000"/>
                </a:solidFill>
              </a:rPr>
              <a:t>Stomia urinaria</a:t>
            </a:r>
            <a:endParaRPr dirty="0"/>
          </a:p>
        </p:txBody>
      </p:sp>
      <p:sp>
        <p:nvSpPr>
          <p:cNvPr id="493" name="Google Shape;493;p35"/>
          <p:cNvSpPr txBox="1">
            <a:spLocks noGrp="1"/>
          </p:cNvSpPr>
          <p:nvPr>
            <p:ph type="body" idx="4294967295"/>
          </p:nvPr>
        </p:nvSpPr>
        <p:spPr>
          <a:xfrm>
            <a:off x="6884987" y="2726878"/>
            <a:ext cx="3565525" cy="33416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685800" lvl="1" indent="-228600">
              <a:spcBef>
                <a:spcPts val="0"/>
              </a:spcBef>
            </a:pPr>
            <a:r>
              <a:rPr lang="it-IT" dirty="0"/>
              <a:t>PLACCA A PROTEZIONE TOTALE</a:t>
            </a:r>
            <a:endParaRPr dirty="0"/>
          </a:p>
          <a:p>
            <a:pPr marL="685800" lvl="1" indent="-228600"/>
            <a:r>
              <a:rPr lang="it-IT" dirty="0"/>
              <a:t>DISPOSITIVO A DUE PEZZI</a:t>
            </a:r>
            <a:endParaRPr dirty="0"/>
          </a:p>
          <a:p>
            <a:pPr marL="685800" lvl="1" indent="-228600"/>
            <a:r>
              <a:rPr lang="it-IT" dirty="0"/>
              <a:t>TRASPARENTE</a:t>
            </a:r>
            <a:endParaRPr dirty="0"/>
          </a:p>
          <a:p>
            <a:pPr marL="685800" lvl="1" indent="-228600"/>
            <a:r>
              <a:rPr lang="it-IT" dirty="0"/>
              <a:t>CON VALVOLA ANTIREFLUSSO</a:t>
            </a:r>
            <a:endParaRPr dirty="0"/>
          </a:p>
          <a:p>
            <a:pPr marL="685800" lvl="1" indent="-228600"/>
            <a:r>
              <a:rPr lang="it-IT" dirty="0"/>
              <a:t>CON RUBINETTO </a:t>
            </a:r>
          </a:p>
          <a:p>
            <a:pPr marL="457200" lvl="1" indent="0">
              <a:buNone/>
            </a:pPr>
            <a:r>
              <a:rPr lang="it-IT" dirty="0"/>
              <a:t>     DI SCARICO</a:t>
            </a:r>
            <a:endParaRPr dirty="0"/>
          </a:p>
          <a:p>
            <a:pPr marL="228600" indent="-101600">
              <a:buSzPts val="2000"/>
              <a:buNone/>
            </a:pPr>
            <a:endParaRPr dirty="0"/>
          </a:p>
        </p:txBody>
      </p:sp>
      <p:pic>
        <p:nvPicPr>
          <p:cNvPr id="494" name="Google Shape;494;p35"/>
          <p:cNvPicPr preferRelativeResize="0"/>
          <p:nvPr/>
        </p:nvPicPr>
        <p:blipFill rotWithShape="1">
          <a:blip r:embed="rId3">
            <a:alphaModFix/>
          </a:blip>
          <a:srcRect l="10706" t="37203" r="67157" b="23422"/>
          <a:stretch/>
        </p:blipFill>
        <p:spPr>
          <a:xfrm rot="20742022">
            <a:off x="560561" y="4288808"/>
            <a:ext cx="2160240" cy="2160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09459" y="4111177"/>
            <a:ext cx="1514475" cy="195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5"/>
          <p:cNvSpPr/>
          <p:nvPr/>
        </p:nvSpPr>
        <p:spPr>
          <a:xfrm>
            <a:off x="4568952" y="0"/>
            <a:ext cx="609904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8" name="Google Shape;318;p15"/>
          <p:cNvSpPr/>
          <p:nvPr/>
        </p:nvSpPr>
        <p:spPr>
          <a:xfrm>
            <a:off x="1" y="0"/>
            <a:ext cx="4568952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00" scaled="0"/>
          </a:gradFill>
          <a:ln>
            <a:noFill/>
          </a:ln>
          <a:effectLst>
            <a:outerShdw blurRad="50800" dist="12700" algn="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19" name="Google Shape;319;p15"/>
          <p:cNvPicPr preferRelativeResize="0"/>
          <p:nvPr/>
        </p:nvPicPr>
        <p:blipFill rotWithShape="1">
          <a:blip r:embed="rId3">
            <a:alphaModFix/>
          </a:blip>
          <a:srcRect r="66700" b="77917"/>
          <a:stretch/>
        </p:blipFill>
        <p:spPr>
          <a:xfrm>
            <a:off x="1" y="1"/>
            <a:ext cx="4568952" cy="2214562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5"/>
          <p:cNvSpPr txBox="1">
            <a:spLocks noGrp="1"/>
          </p:cNvSpPr>
          <p:nvPr>
            <p:ph type="title"/>
          </p:nvPr>
        </p:nvSpPr>
        <p:spPr>
          <a:xfrm>
            <a:off x="0" y="1419901"/>
            <a:ext cx="4568951" cy="40182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r">
              <a:buSzPts val="2100"/>
            </a:pPr>
            <a:r>
              <a:rPr lang="it-IT" sz="4800" b="1" dirty="0">
                <a:solidFill>
                  <a:srgbClr val="729FCF"/>
                </a:solidFill>
                <a:effectLst>
                  <a:outerShdw dist="17962" dir="2700000">
                    <a:srgbClr val="000000"/>
                  </a:outerShdw>
                </a:effectLst>
                <a:latin typeface="Arial" pitchFamily="34"/>
                <a:cs typeface="Arial" pitchFamily="34"/>
                <a:sym typeface="Arial"/>
              </a:rPr>
              <a:t>procedura</a:t>
            </a:r>
            <a:br>
              <a:rPr lang="it-IT" sz="2100" dirty="0">
                <a:latin typeface="Arial"/>
                <a:ea typeface="Arial"/>
                <a:cs typeface="Arial"/>
                <a:sym typeface="Arial"/>
              </a:rPr>
            </a:br>
            <a:br>
              <a:rPr lang="it-IT" sz="2100" dirty="0">
                <a:latin typeface="Arial"/>
                <a:ea typeface="Arial"/>
                <a:cs typeface="Arial"/>
                <a:sym typeface="Arial"/>
              </a:rPr>
            </a:br>
            <a:r>
              <a:rPr lang="it-IT" sz="2100" dirty="0">
                <a:latin typeface="Arial"/>
                <a:ea typeface="Arial"/>
                <a:cs typeface="Arial"/>
                <a:sym typeface="Arial"/>
              </a:rPr>
              <a:t>STOMA CARE</a:t>
            </a:r>
            <a:endParaRPr dirty="0"/>
          </a:p>
        </p:txBody>
      </p:sp>
      <p:sp>
        <p:nvSpPr>
          <p:cNvPr id="321" name="Google Shape;321;p15"/>
          <p:cNvSpPr txBox="1">
            <a:spLocks noGrp="1"/>
          </p:cNvSpPr>
          <p:nvPr>
            <p:ph type="body" idx="1"/>
          </p:nvPr>
        </p:nvSpPr>
        <p:spPr>
          <a:xfrm>
            <a:off x="5049757" y="1193576"/>
            <a:ext cx="4932443" cy="44708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marL="228600" indent="-228600">
              <a:lnSpc>
                <a:spcPct val="110000"/>
              </a:lnSpc>
              <a:spcBef>
                <a:spcPts val="0"/>
              </a:spcBef>
              <a:buSzPts val="1400"/>
            </a:pPr>
            <a:r>
              <a:rPr lang="it-IT" sz="1400" dirty="0">
                <a:latin typeface="Arial"/>
                <a:ea typeface="Arial"/>
                <a:cs typeface="Arial"/>
                <a:sym typeface="Arial"/>
              </a:rPr>
              <a:t>PREPARARE IL MATERIALE</a:t>
            </a:r>
            <a:endParaRPr dirty="0"/>
          </a:p>
          <a:p>
            <a:pPr marL="228600" indent="-228600">
              <a:lnSpc>
                <a:spcPct val="110000"/>
              </a:lnSpc>
              <a:buSzPts val="1400"/>
            </a:pPr>
            <a:r>
              <a:rPr lang="it-IT" sz="1400" dirty="0">
                <a:latin typeface="Arial"/>
                <a:ea typeface="Arial"/>
                <a:cs typeface="Arial"/>
                <a:sym typeface="Arial"/>
              </a:rPr>
              <a:t>LAVARSI LE MANI </a:t>
            </a:r>
            <a:endParaRPr dirty="0"/>
          </a:p>
          <a:p>
            <a:pPr marL="228600" indent="-228600">
              <a:lnSpc>
                <a:spcPct val="110000"/>
              </a:lnSpc>
              <a:buSzPts val="1400"/>
            </a:pPr>
            <a:r>
              <a:rPr lang="it-IT" sz="1400" dirty="0">
                <a:latin typeface="Arial"/>
                <a:ea typeface="Arial"/>
                <a:cs typeface="Arial"/>
                <a:sym typeface="Arial"/>
              </a:rPr>
              <a:t>GUANTI (SI O NO?)</a:t>
            </a:r>
            <a:endParaRPr dirty="0"/>
          </a:p>
          <a:p>
            <a:pPr marL="228600" indent="-228600">
              <a:lnSpc>
                <a:spcPct val="110000"/>
              </a:lnSpc>
              <a:buSzPts val="1400"/>
            </a:pPr>
            <a:r>
              <a:rPr lang="it-IT" sz="1400" dirty="0">
                <a:latin typeface="Arial"/>
                <a:ea typeface="Arial"/>
                <a:cs typeface="Arial"/>
                <a:sym typeface="Arial"/>
              </a:rPr>
              <a:t>FAR METTERE L’UTENTE NELLA POSIZIONE CHE SI RITIENE PIÙ IDONEA PER IL CAMBIO</a:t>
            </a:r>
            <a:endParaRPr dirty="0"/>
          </a:p>
          <a:p>
            <a:pPr marL="228600" indent="-228600">
              <a:lnSpc>
                <a:spcPct val="110000"/>
              </a:lnSpc>
              <a:buSzPts val="1400"/>
            </a:pPr>
            <a:r>
              <a:rPr lang="it-IT" sz="1400" dirty="0">
                <a:latin typeface="Arial"/>
                <a:ea typeface="Arial"/>
                <a:cs typeface="Arial"/>
                <a:sym typeface="Arial"/>
              </a:rPr>
              <a:t>RIMUOVERE IL PRESIDIO DALL’ALTO VERSO IL BASSO</a:t>
            </a:r>
            <a:endParaRPr dirty="0"/>
          </a:p>
          <a:p>
            <a:pPr marL="228600" indent="-228600">
              <a:lnSpc>
                <a:spcPct val="110000"/>
              </a:lnSpc>
              <a:buSzPts val="1400"/>
            </a:pPr>
            <a:r>
              <a:rPr lang="it-IT" sz="1400" dirty="0">
                <a:latin typeface="Arial"/>
                <a:ea typeface="Arial"/>
                <a:cs typeface="Arial"/>
                <a:sym typeface="Arial"/>
              </a:rPr>
              <a:t> CONTROLLARLO PRIMA DI GETTARLO NEL RIFIUTO SECCO PER EVIDENZIARE EVENTUALI INFILTRAZIONI</a:t>
            </a:r>
            <a:endParaRPr dirty="0"/>
          </a:p>
          <a:p>
            <a:pPr marL="228600" indent="-228600">
              <a:lnSpc>
                <a:spcPct val="110000"/>
              </a:lnSpc>
              <a:buSzPts val="1400"/>
            </a:pPr>
            <a:r>
              <a:rPr lang="it-IT" sz="1400" dirty="0">
                <a:latin typeface="Arial"/>
                <a:ea typeface="Arial"/>
                <a:cs typeface="Arial"/>
                <a:sym typeface="Arial"/>
              </a:rPr>
              <a:t>CONTROLLARE STOMA E CUTE PERISTOMALE</a:t>
            </a:r>
            <a:endParaRPr dirty="0"/>
          </a:p>
          <a:p>
            <a:pPr marL="228600" indent="-228600">
              <a:lnSpc>
                <a:spcPct val="110000"/>
              </a:lnSpc>
              <a:buSzPts val="1400"/>
            </a:pPr>
            <a:r>
              <a:rPr lang="it-IT" sz="1400" dirty="0">
                <a:latin typeface="Arial"/>
                <a:ea typeface="Arial"/>
                <a:cs typeface="Arial"/>
                <a:sym typeface="Arial"/>
              </a:rPr>
              <a:t>DETERSIONE </a:t>
            </a:r>
            <a:endParaRPr dirty="0"/>
          </a:p>
          <a:p>
            <a:pPr marL="228600" indent="-228600">
              <a:lnSpc>
                <a:spcPct val="110000"/>
              </a:lnSpc>
              <a:buSzPts val="1400"/>
            </a:pPr>
            <a:r>
              <a:rPr lang="it-IT" sz="1400" dirty="0">
                <a:latin typeface="Arial"/>
                <a:ea typeface="Arial"/>
                <a:cs typeface="Arial"/>
                <a:sym typeface="Arial"/>
              </a:rPr>
              <a:t>ASCIUGARE ACCURATAMENTE</a:t>
            </a:r>
            <a:endParaRPr dirty="0"/>
          </a:p>
        </p:txBody>
      </p:sp>
      <p:pic>
        <p:nvPicPr>
          <p:cNvPr id="322" name="Google Shape;322;p15"/>
          <p:cNvPicPr preferRelativeResize="0"/>
          <p:nvPr/>
        </p:nvPicPr>
        <p:blipFill rotWithShape="1">
          <a:blip r:embed="rId4">
            <a:alphaModFix/>
          </a:blip>
          <a:srcRect l="78750" t="72830" b="14148"/>
          <a:stretch/>
        </p:blipFill>
        <p:spPr>
          <a:xfrm>
            <a:off x="9001125" y="5438103"/>
            <a:ext cx="3185447" cy="1419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82" name="Google Shape;182;p2"/>
          <p:cNvPicPr preferRelativeResize="0"/>
          <p:nvPr/>
        </p:nvPicPr>
        <p:blipFill rotWithShape="1">
          <a:blip r:embed="rId3">
            <a:alphaModFix/>
          </a:blip>
          <a:srcRect l="25648" t="24406" r="52213" b="16530"/>
          <a:stretch/>
        </p:blipFill>
        <p:spPr>
          <a:xfrm>
            <a:off x="2134110" y="1283406"/>
            <a:ext cx="2880612" cy="4322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"/>
          <p:cNvSpPr txBox="1">
            <a:spLocks noGrp="1"/>
          </p:cNvSpPr>
          <p:nvPr>
            <p:ph type="body" idx="1"/>
          </p:nvPr>
        </p:nvSpPr>
        <p:spPr>
          <a:xfrm>
            <a:off x="5485891" y="2367092"/>
            <a:ext cx="4391561" cy="38474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228600" indent="-228600">
              <a:spcBef>
                <a:spcPts val="0"/>
              </a:spcBef>
              <a:buSzPts val="2000"/>
            </a:pPr>
            <a:r>
              <a:rPr lang="it-IT" dirty="0"/>
              <a:t>LA STOMIA O STOMA È L'ABBOCCAMENTO TEMPORANEO O DEFINITIVO DI UN VISCERE ALLA SUPERFICIE CUTANEA CON L'OBIETTIVO DI: </a:t>
            </a:r>
            <a:endParaRPr dirty="0"/>
          </a:p>
          <a:p>
            <a:pPr marL="685800" lvl="1" indent="-228600"/>
            <a:r>
              <a:rPr lang="it-IT" dirty="0"/>
              <a:t>PERMETTERE LA FUORIUSCITA DEL CONTENUTO VISCERALE </a:t>
            </a:r>
            <a:endParaRPr dirty="0"/>
          </a:p>
          <a:p>
            <a:pPr marL="685800" lvl="1" indent="-228600"/>
            <a:r>
              <a:rPr lang="it-IT" dirty="0"/>
              <a:t>INTRODURRE SOSTANZE A FINI NUTRIZIONALI O TERAPEUTICI</a:t>
            </a:r>
            <a:endParaRPr dirty="0"/>
          </a:p>
          <a:p>
            <a:pPr marL="685800" lvl="1" indent="-114300">
              <a:buNone/>
            </a:pPr>
            <a:endParaRPr dirty="0"/>
          </a:p>
          <a:p>
            <a:pPr marL="200025" lvl="1" indent="0">
              <a:buNone/>
            </a:pPr>
            <a:endParaRPr u="sng" dirty="0"/>
          </a:p>
        </p:txBody>
      </p:sp>
      <p:sp>
        <p:nvSpPr>
          <p:cNvPr id="185" name="Google Shape;185;p2"/>
          <p:cNvSpPr txBox="1">
            <a:spLocks noGrp="1"/>
          </p:cNvSpPr>
          <p:nvPr>
            <p:ph type="title"/>
          </p:nvPr>
        </p:nvSpPr>
        <p:spPr>
          <a:xfrm>
            <a:off x="5485890" y="618518"/>
            <a:ext cx="4391562" cy="15961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buSzPts val="3600"/>
            </a:pPr>
            <a:r>
              <a:rPr lang="it-IT" sz="4800" b="1" dirty="0">
                <a:solidFill>
                  <a:srgbClr val="729FCF"/>
                </a:solidFill>
                <a:effectLst>
                  <a:outerShdw dist="17962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DEFINIZIONE</a:t>
            </a:r>
            <a:endParaRPr sz="5400" b="1" dirty="0">
              <a:solidFill>
                <a:srgbClr val="729FCF"/>
              </a:solidFill>
              <a:effectLst>
                <a:outerShdw dist="17962" dir="2700000">
                  <a:srgbClr val="000000"/>
                </a:outerShdw>
              </a:effectLst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6"/>
          <p:cNvSpPr txBox="1">
            <a:spLocks noGrp="1"/>
          </p:cNvSpPr>
          <p:nvPr>
            <p:ph type="title"/>
          </p:nvPr>
        </p:nvSpPr>
        <p:spPr>
          <a:xfrm>
            <a:off x="2127506" y="1648574"/>
            <a:ext cx="4320539" cy="35608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3600"/>
            </a:pPr>
            <a:r>
              <a:rPr lang="it-IT" sz="36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…STOMA CARE</a:t>
            </a:r>
            <a:br>
              <a:rPr lang="it-IT" sz="36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it-IT" sz="36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36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CONTINUA…</a:t>
            </a:r>
            <a:br>
              <a:rPr lang="it-IT" sz="3000" dirty="0">
                <a:solidFill>
                  <a:schemeClr val="dk2"/>
                </a:solidFill>
              </a:rPr>
            </a:br>
            <a:endParaRPr sz="3000" dirty="0">
              <a:solidFill>
                <a:schemeClr val="dk2"/>
              </a:solidFill>
            </a:endParaRPr>
          </a:p>
        </p:txBody>
      </p:sp>
      <p:sp>
        <p:nvSpPr>
          <p:cNvPr id="328" name="Google Shape;328;p16"/>
          <p:cNvSpPr txBox="1">
            <a:spLocks noGrp="1"/>
          </p:cNvSpPr>
          <p:nvPr>
            <p:ph type="body" idx="1"/>
          </p:nvPr>
        </p:nvSpPr>
        <p:spPr>
          <a:xfrm>
            <a:off x="6414869" y="1556793"/>
            <a:ext cx="3345695" cy="40926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rmAutofit fontScale="92500"/>
          </a:bodyPr>
          <a:lstStyle/>
          <a:p>
            <a:pPr>
              <a:spcBef>
                <a:spcPts val="0"/>
              </a:spcBef>
              <a:buSzPts val="1500"/>
            </a:pPr>
            <a:r>
              <a:rPr lang="it-IT" sz="15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MISURARE IL DIAMETRO DELLA STOMIA CON CALIBRATORE</a:t>
            </a:r>
            <a:endParaRPr sz="15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SzPts val="1500"/>
            </a:pPr>
            <a:r>
              <a:rPr lang="it-IT" sz="15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RITAGLIARE IL FORO DELLA PLACCA UGUALE O MAGGIORE DI MAX 2MM RISPETTO ALLE DIMENSIONI DELLA STOMIA</a:t>
            </a:r>
            <a:endParaRPr sz="15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SzPts val="1500"/>
            </a:pPr>
            <a:r>
              <a:rPr lang="it-IT" sz="15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PELI SI PELI NO?</a:t>
            </a:r>
            <a:endParaRPr dirty="0"/>
          </a:p>
          <a:p>
            <a:pPr>
              <a:buSzPts val="1500"/>
            </a:pPr>
            <a:r>
              <a:rPr lang="it-IT" sz="15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APPLICARE SE NECESSARIO UN FILM PROTETTIVO </a:t>
            </a:r>
            <a:endParaRPr dirty="0"/>
          </a:p>
          <a:p>
            <a:pPr>
              <a:buSzPts val="1500"/>
            </a:pPr>
            <a:r>
              <a:rPr lang="it-IT" sz="15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APPLICARE IL PRESIDIO </a:t>
            </a:r>
            <a:endParaRPr dirty="0"/>
          </a:p>
          <a:p>
            <a:pPr>
              <a:buSzPts val="1500"/>
            </a:pPr>
            <a:r>
              <a:rPr lang="it-IT" sz="15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 SACCHE FONDO APERTO O CON RUBINETTO DI SCARICO RICORDARE DI CHIUDERE LA SACCA</a:t>
            </a:r>
            <a:endParaRPr dirty="0"/>
          </a:p>
          <a:p>
            <a:pPr>
              <a:buSzPts val="1500"/>
            </a:pPr>
            <a:endParaRPr sz="15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-1"/>
            <a:ext cx="9144002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7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36" name="Google Shape;33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-1"/>
            <a:ext cx="9144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7"/>
          <p:cNvSpPr txBox="1">
            <a:spLocks noGrp="1"/>
          </p:cNvSpPr>
          <p:nvPr>
            <p:ph type="title"/>
          </p:nvPr>
        </p:nvSpPr>
        <p:spPr>
          <a:xfrm>
            <a:off x="2837259" y="1300786"/>
            <a:ext cx="6517482" cy="25092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800"/>
            </a:pPr>
            <a:r>
              <a:rPr lang="it-IT" sz="4800"/>
              <a:t>E…FINIAMO CON</a:t>
            </a:r>
            <a:endParaRPr/>
          </a:p>
        </p:txBody>
      </p:sp>
      <p:sp>
        <p:nvSpPr>
          <p:cNvPr id="340" name="Google Shape;340;p17"/>
          <p:cNvSpPr txBox="1">
            <a:spLocks noGrp="1"/>
          </p:cNvSpPr>
          <p:nvPr>
            <p:ph type="body" idx="1"/>
          </p:nvPr>
        </p:nvSpPr>
        <p:spPr>
          <a:xfrm>
            <a:off x="2837259" y="3886201"/>
            <a:ext cx="6517482" cy="13715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SzPts val="1500"/>
            </a:pPr>
            <a:endParaRPr sz="1500">
              <a:solidFill>
                <a:srgbClr val="595959"/>
              </a:solidFill>
            </a:endParaRPr>
          </a:p>
          <a:p>
            <a:pPr>
              <a:lnSpc>
                <a:spcPct val="110000"/>
              </a:lnSpc>
              <a:buSzPts val="1500"/>
            </a:pPr>
            <a:r>
              <a:rPr lang="it-IT" sz="1500">
                <a:solidFill>
                  <a:srgbClr val="595959"/>
                </a:solidFill>
              </a:rPr>
              <a:t>ELIMINARE I RIFIUTI, RIORDINARE IL MATERIALE E L’AMBIENTE, EVENTUALMENTE TOGLIERE I GUANTI</a:t>
            </a:r>
            <a:endParaRPr/>
          </a:p>
          <a:p>
            <a:pPr>
              <a:lnSpc>
                <a:spcPct val="110000"/>
              </a:lnSpc>
              <a:buSzPts val="1500"/>
            </a:pPr>
            <a:r>
              <a:rPr lang="it-IT" sz="1500">
                <a:solidFill>
                  <a:srgbClr val="595959"/>
                </a:solidFill>
              </a:rPr>
              <a:t>LAVAGGIO SOCIALE DELLE MANI</a:t>
            </a:r>
            <a:endParaRPr/>
          </a:p>
          <a:p>
            <a:pPr>
              <a:lnSpc>
                <a:spcPct val="110000"/>
              </a:lnSpc>
              <a:buSzPts val="1500"/>
            </a:pPr>
            <a:endParaRPr sz="1500">
              <a:solidFill>
                <a:srgbClr val="595959"/>
              </a:solidFill>
            </a:endParaRPr>
          </a:p>
        </p:txBody>
      </p:sp>
      <p:pic>
        <p:nvPicPr>
          <p:cNvPr id="337" name="Google Shape;337;p17" descr="Disinfettante per le mani e mascherine"/>
          <p:cNvPicPr preferRelativeResize="0"/>
          <p:nvPr/>
        </p:nvPicPr>
        <p:blipFill rotWithShape="1">
          <a:blip r:embed="rId5">
            <a:alphaModFix amt="25000"/>
          </a:blip>
          <a:srcRect r="10998" b="-1"/>
          <a:stretch/>
        </p:blipFill>
        <p:spPr>
          <a:xfrm>
            <a:off x="1524020" y="10"/>
            <a:ext cx="9143980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8"/>
          <p:cNvSpPr txBox="1">
            <a:spLocks noGrp="1"/>
          </p:cNvSpPr>
          <p:nvPr>
            <p:ph type="title" idx="4294967295"/>
          </p:nvPr>
        </p:nvSpPr>
        <p:spPr>
          <a:xfrm>
            <a:off x="0" y="629121"/>
            <a:ext cx="12192000" cy="15954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buClr>
                <a:srgbClr val="0A5483"/>
              </a:buClr>
              <a:buSzPts val="3600"/>
            </a:pPr>
            <a:r>
              <a:rPr lang="it-IT" sz="4800" b="1" dirty="0">
                <a:solidFill>
                  <a:srgbClr val="729FCF"/>
                </a:solidFill>
                <a:effectLst>
                  <a:outerShdw dist="17962" dir="2700000">
                    <a:srgbClr val="000000"/>
                  </a:outerShdw>
                </a:effectLst>
                <a:latin typeface="Arial" pitchFamily="34"/>
                <a:cs typeface="Arial" pitchFamily="34"/>
                <a:sym typeface="Bodoni"/>
              </a:rPr>
              <a:t>MATERIALI ACCESSORI</a:t>
            </a:r>
            <a:endParaRPr sz="4800" b="1" dirty="0">
              <a:solidFill>
                <a:srgbClr val="729FCF"/>
              </a:solidFill>
              <a:effectLst>
                <a:outerShdw dist="17962" dir="2700000">
                  <a:srgbClr val="000000"/>
                </a:outerShdw>
              </a:effectLst>
              <a:latin typeface="Arial" pitchFamily="34"/>
              <a:cs typeface="Arial" pitchFamily="34"/>
            </a:endParaRPr>
          </a:p>
        </p:txBody>
      </p:sp>
      <p:sp>
        <p:nvSpPr>
          <p:cNvPr id="346" name="Google Shape;346;p18"/>
          <p:cNvSpPr txBox="1">
            <a:spLocks noGrp="1"/>
          </p:cNvSpPr>
          <p:nvPr>
            <p:ph type="body" idx="4294967295"/>
          </p:nvPr>
        </p:nvSpPr>
        <p:spPr>
          <a:xfrm>
            <a:off x="2152650" y="1901824"/>
            <a:ext cx="7886700" cy="35845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20000"/>
          </a:bodyPr>
          <a:lstStyle/>
          <a:p>
            <a:pPr marL="228600" indent="-247650">
              <a:buSzPts val="2000"/>
            </a:pPr>
            <a:r>
              <a:rPr lang="it-IT" dirty="0">
                <a:solidFill>
                  <a:srgbClr val="107EC5"/>
                </a:solidFill>
                <a:latin typeface="Bodoni"/>
                <a:ea typeface="Bodoni"/>
                <a:cs typeface="Bodoni"/>
                <a:sym typeface="Bodoni"/>
              </a:rPr>
              <a:t>PASTA IN TUBO</a:t>
            </a:r>
            <a:endParaRPr dirty="0"/>
          </a:p>
          <a:p>
            <a:pPr marL="228600" indent="-247650">
              <a:buSzPts val="2000"/>
            </a:pPr>
            <a:r>
              <a:rPr lang="it-IT" dirty="0">
                <a:solidFill>
                  <a:srgbClr val="107EC5"/>
                </a:solidFill>
                <a:latin typeface="Bodoni"/>
                <a:ea typeface="Bodoni"/>
                <a:cs typeface="Bodoni"/>
                <a:sym typeface="Bodoni"/>
              </a:rPr>
              <a:t>PASTA IN STRISCE</a:t>
            </a:r>
            <a:endParaRPr dirty="0"/>
          </a:p>
          <a:p>
            <a:pPr marL="228600" indent="-247650">
              <a:buSzPts val="2000"/>
            </a:pPr>
            <a:r>
              <a:rPr lang="it-IT" dirty="0">
                <a:solidFill>
                  <a:srgbClr val="107EC5"/>
                </a:solidFill>
                <a:latin typeface="Bodoni"/>
                <a:ea typeface="Bodoni"/>
                <a:cs typeface="Bodoni"/>
                <a:sym typeface="Bodoni"/>
              </a:rPr>
              <a:t>ANELLI</a:t>
            </a:r>
            <a:endParaRPr dirty="0"/>
          </a:p>
          <a:p>
            <a:pPr marL="228600" indent="-247650">
              <a:buSzPts val="2000"/>
            </a:pPr>
            <a:r>
              <a:rPr lang="it-IT" dirty="0">
                <a:solidFill>
                  <a:srgbClr val="107EC5"/>
                </a:solidFill>
                <a:latin typeface="Bodoni"/>
                <a:ea typeface="Bodoni"/>
                <a:cs typeface="Bodoni"/>
                <a:sym typeface="Bodoni"/>
              </a:rPr>
              <a:t>LUNETTE</a:t>
            </a:r>
            <a:endParaRPr dirty="0"/>
          </a:p>
          <a:p>
            <a:pPr marL="228600" indent="-247650">
              <a:buSzPts val="2000"/>
            </a:pPr>
            <a:r>
              <a:rPr lang="it-IT" dirty="0">
                <a:solidFill>
                  <a:srgbClr val="107EC5"/>
                </a:solidFill>
                <a:latin typeface="Bodoni"/>
                <a:ea typeface="Bodoni"/>
                <a:cs typeface="Bodoni"/>
                <a:sym typeface="Bodoni"/>
              </a:rPr>
              <a:t>FILM PROTETTIVO</a:t>
            </a:r>
            <a:endParaRPr dirty="0"/>
          </a:p>
          <a:p>
            <a:pPr marL="228600" indent="-247650">
              <a:buSzPts val="2000"/>
            </a:pPr>
            <a:r>
              <a:rPr lang="it-IT" dirty="0">
                <a:solidFill>
                  <a:srgbClr val="107EC5"/>
                </a:solidFill>
                <a:latin typeface="Bodoni"/>
                <a:ea typeface="Bodoni"/>
                <a:cs typeface="Bodoni"/>
                <a:sym typeface="Bodoni"/>
              </a:rPr>
              <a:t>POLVERE</a:t>
            </a:r>
            <a:endParaRPr dirty="0"/>
          </a:p>
          <a:p>
            <a:pPr marL="228600" indent="-247650">
              <a:buSzPts val="2000"/>
            </a:pPr>
            <a:r>
              <a:rPr lang="it-IT" dirty="0">
                <a:solidFill>
                  <a:srgbClr val="107EC5"/>
                </a:solidFill>
                <a:latin typeface="Bodoni"/>
                <a:ea typeface="Bodoni"/>
                <a:cs typeface="Bodoni"/>
                <a:sym typeface="Bodoni"/>
              </a:rPr>
              <a:t>REMOVER </a:t>
            </a:r>
            <a:endParaRPr dirty="0">
              <a:solidFill>
                <a:srgbClr val="107EC5"/>
              </a:solidFill>
              <a:latin typeface="Bodoni"/>
              <a:ea typeface="Bodoni"/>
              <a:cs typeface="Bodoni"/>
              <a:sym typeface="Bodoni"/>
            </a:endParaRPr>
          </a:p>
          <a:p>
            <a:pPr marL="228600" indent="-247650">
              <a:buSzPts val="2000"/>
            </a:pPr>
            <a:r>
              <a:rPr lang="it-IT" dirty="0">
                <a:solidFill>
                  <a:srgbClr val="107EC5"/>
                </a:solidFill>
                <a:latin typeface="Bodoni"/>
                <a:ea typeface="Bodoni"/>
                <a:cs typeface="Bodoni"/>
                <a:sym typeface="Bodoni"/>
              </a:rPr>
              <a:t>CINTURA</a:t>
            </a:r>
            <a:endParaRPr dirty="0"/>
          </a:p>
        </p:txBody>
      </p:sp>
      <p:sp>
        <p:nvSpPr>
          <p:cNvPr id="347" name="Google Shape;347;p18"/>
          <p:cNvSpPr/>
          <p:nvPr/>
        </p:nvSpPr>
        <p:spPr>
          <a:xfrm>
            <a:off x="5118919" y="2085975"/>
            <a:ext cx="508820" cy="2045418"/>
          </a:xfrm>
          <a:prstGeom prst="rightBrace">
            <a:avLst>
              <a:gd name="adj1" fmla="val 8333"/>
              <a:gd name="adj2" fmla="val 4787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350">
              <a:solidFill>
                <a:srgbClr val="0A54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8"/>
          <p:cNvSpPr txBox="1"/>
          <p:nvPr/>
        </p:nvSpPr>
        <p:spPr>
          <a:xfrm>
            <a:off x="5727290" y="2829404"/>
            <a:ext cx="2359741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sz="2100" dirty="0">
                <a:solidFill>
                  <a:srgbClr val="107EC5"/>
                </a:solidFill>
                <a:latin typeface="Bodoni"/>
                <a:ea typeface="Bodoni"/>
                <a:cs typeface="Bodoni"/>
                <a:sym typeface="Bodoni"/>
              </a:rPr>
              <a:t>PERDITE</a:t>
            </a:r>
            <a:endParaRPr dirty="0"/>
          </a:p>
        </p:txBody>
      </p:sp>
      <p:sp>
        <p:nvSpPr>
          <p:cNvPr id="349" name="Google Shape;349;p18"/>
          <p:cNvSpPr/>
          <p:nvPr/>
        </p:nvSpPr>
        <p:spPr>
          <a:xfrm>
            <a:off x="5118920" y="4131392"/>
            <a:ext cx="508820" cy="614762"/>
          </a:xfrm>
          <a:prstGeom prst="rightBrace">
            <a:avLst>
              <a:gd name="adj1" fmla="val 0"/>
              <a:gd name="adj2" fmla="val 51695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8"/>
          <p:cNvSpPr txBox="1"/>
          <p:nvPr/>
        </p:nvSpPr>
        <p:spPr>
          <a:xfrm>
            <a:off x="5727290" y="4284742"/>
            <a:ext cx="252197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sz="2100" dirty="0">
                <a:solidFill>
                  <a:srgbClr val="107EC5"/>
                </a:solidFill>
                <a:latin typeface="Bodoni"/>
                <a:ea typeface="Bodoni"/>
                <a:cs typeface="Bodoni"/>
                <a:sym typeface="Bodoni"/>
              </a:rPr>
              <a:t>IRRITAZIONI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79CA81-B6A8-413F-8103-FC471F68C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57213"/>
            <a:ext cx="10364451" cy="1657481"/>
          </a:xfrm>
        </p:spPr>
        <p:txBody>
          <a:bodyPr>
            <a:normAutofit fontScale="90000"/>
          </a:bodyPr>
          <a:lstStyle/>
          <a:p>
            <a:br>
              <a:rPr lang="it-IT" sz="5300" b="1" dirty="0">
                <a:solidFill>
                  <a:srgbClr val="729FCF"/>
                </a:solidFill>
                <a:effectLst>
                  <a:outerShdw dist="17962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</a:br>
            <a:r>
              <a:rPr lang="it-IT" sz="5300" b="1" dirty="0">
                <a:solidFill>
                  <a:srgbClr val="729FCF"/>
                </a:solidFill>
                <a:effectLst>
                  <a:outerShdw dist="17962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R</a:t>
            </a:r>
            <a:r>
              <a:rPr lang="it-IT" sz="5400" b="1" dirty="0">
                <a:solidFill>
                  <a:srgbClr val="729FCF"/>
                </a:solidFill>
                <a:effectLst>
                  <a:outerShdw dist="17962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iconoscere e Gestire le COMPLICANZE</a:t>
            </a:r>
            <a:r>
              <a:rPr lang="it-IT" sz="3200" dirty="0"/>
              <a:t>…</a:t>
            </a:r>
            <a:br>
              <a:rPr lang="it-IT" sz="3200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DEDA58-A8EC-424A-A47F-CF47B38517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b="1" dirty="0"/>
              <a:t>Precoci</a:t>
            </a:r>
          </a:p>
          <a:p>
            <a:pPr marL="0" indent="0" algn="ctr">
              <a:buNone/>
            </a:pPr>
            <a:r>
              <a:rPr lang="it-IT" sz="3200" dirty="0"/>
              <a:t>Ischemia</a:t>
            </a:r>
            <a:br>
              <a:rPr lang="it-IT" sz="3200" dirty="0"/>
            </a:br>
            <a:r>
              <a:rPr lang="it-IT" sz="3200" dirty="0"/>
              <a:t>distacco</a:t>
            </a:r>
            <a:br>
              <a:rPr lang="it-IT" sz="3200" dirty="0"/>
            </a:br>
            <a:r>
              <a:rPr lang="it-IT" sz="3200" dirty="0"/>
              <a:t>dermatite 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7A27A4C-0CFC-4FD3-BCB7-C7E83273A14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000" b="1" dirty="0"/>
              <a:t>Tardive</a:t>
            </a:r>
          </a:p>
          <a:p>
            <a:pPr marL="0" indent="0" algn="ctr">
              <a:buNone/>
            </a:pPr>
            <a:r>
              <a:rPr lang="it-IT" sz="3000" dirty="0"/>
              <a:t>dermatite </a:t>
            </a:r>
            <a:br>
              <a:rPr lang="it-IT" sz="3000" dirty="0"/>
            </a:br>
            <a:r>
              <a:rPr lang="it-IT" sz="3000" dirty="0"/>
              <a:t>ernia</a:t>
            </a:r>
            <a:br>
              <a:rPr lang="it-IT" sz="3000" dirty="0"/>
            </a:br>
            <a:r>
              <a:rPr lang="it-IT" sz="3000" dirty="0"/>
              <a:t>prolasso </a:t>
            </a:r>
            <a:br>
              <a:rPr lang="it-IT" sz="3000" dirty="0"/>
            </a:br>
            <a:r>
              <a:rPr lang="it-IT" sz="3000" dirty="0"/>
              <a:t>stenosi</a:t>
            </a:r>
            <a:br>
              <a:rPr lang="it-IT" sz="3000" dirty="0"/>
            </a:br>
            <a:endParaRPr lang="it-IT" sz="3000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49B16C4B-0C72-42CF-B14F-249E16F4A855}"/>
              </a:ext>
            </a:extLst>
          </p:cNvPr>
          <p:cNvSpPr txBox="1">
            <a:spLocks/>
          </p:cNvSpPr>
          <p:nvPr/>
        </p:nvSpPr>
        <p:spPr>
          <a:xfrm>
            <a:off x="242341" y="5791199"/>
            <a:ext cx="11707317" cy="689547"/>
          </a:xfrm>
          <a:prstGeom prst="rect">
            <a:avLst/>
          </a:prstGeom>
          <a:solidFill>
            <a:srgbClr val="CCFFCC">
              <a:alpha val="49804"/>
            </a:srgbClr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monitoraggio </a:t>
            </a:r>
          </a:p>
        </p:txBody>
      </p:sp>
      <p:pic>
        <p:nvPicPr>
          <p:cNvPr id="6" name="Google Shape;404;p24">
            <a:extLst>
              <a:ext uri="{FF2B5EF4-FFF2-40B4-BE49-F238E27FC236}">
                <a16:creationId xmlns:a16="http://schemas.microsoft.com/office/drawing/2014/main" id="{4F3989EB-C2E9-41FC-AD6D-8FAE47B2D9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24437" y="3062157"/>
            <a:ext cx="2295525" cy="1581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0357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2F802C-7A68-48CC-8232-0B3C634C06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04860"/>
            <a:ext cx="12192000" cy="1595438"/>
          </a:xfrm>
        </p:spPr>
        <p:txBody>
          <a:bodyPr/>
          <a:lstStyle/>
          <a:p>
            <a:r>
              <a:rPr lang="it-IT" sz="4900" b="1" dirty="0">
                <a:solidFill>
                  <a:srgbClr val="729FCF"/>
                </a:solidFill>
                <a:effectLst>
                  <a:outerShdw dist="17962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Vita quotidiana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9FF6BB5-5DA4-45C6-9438-B468F469F03D}"/>
              </a:ext>
            </a:extLst>
          </p:cNvPr>
          <p:cNvSpPr txBox="1"/>
          <p:nvPr/>
        </p:nvSpPr>
        <p:spPr>
          <a:xfrm>
            <a:off x="1528762" y="1936492"/>
            <a:ext cx="913447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LA STOMIA NON È UNA MALATTIA CHE RENDE INABILI AL LAVORO.</a:t>
            </a:r>
          </a:p>
          <a:p>
            <a:pPr algn="ctr"/>
            <a:r>
              <a:rPr lang="it-IT" sz="2000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OCCORRE PIUTTOSTO </a:t>
            </a:r>
            <a:r>
              <a:rPr lang="it-IT" sz="2000" b="1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CONSIDERARE LA MALATTIA CHE HA RESO NECESSARIA LA STOMIA</a:t>
            </a:r>
            <a:r>
              <a:rPr lang="it-IT" sz="2000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E IL GENERE DI ATTIVITÀ CHE LA PERSONA SVOLGE. </a:t>
            </a:r>
            <a:endParaRPr lang="it-IT" sz="2000" dirty="0"/>
          </a:p>
          <a:p>
            <a:endParaRPr lang="it-IT" sz="2000" dirty="0"/>
          </a:p>
          <a:p>
            <a:pPr algn="ctr"/>
            <a:endParaRPr lang="it-IT" sz="2000" dirty="0"/>
          </a:p>
          <a:p>
            <a:pPr lvl="4"/>
            <a:r>
              <a:rPr lang="it-IT" dirty="0"/>
              <a:t>	ABBIGLIAMENTO</a:t>
            </a:r>
          </a:p>
          <a:p>
            <a:pPr lvl="4"/>
            <a:r>
              <a:rPr lang="it-IT" dirty="0"/>
              <a:t>			ATTIVITA’ FISICA</a:t>
            </a:r>
          </a:p>
          <a:p>
            <a:pPr lvl="4"/>
            <a:r>
              <a:rPr lang="it-IT" dirty="0"/>
              <a:t>					SESSUALITA’ </a:t>
            </a:r>
          </a:p>
          <a:p>
            <a:pPr lvl="4"/>
            <a:r>
              <a:rPr lang="it-IT" dirty="0"/>
              <a:t>							LAVORO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r"/>
            <a:r>
              <a:rPr lang="it-IT" sz="2400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RIPRENDERE LE PROPRIE ABITUDINI </a:t>
            </a:r>
          </a:p>
          <a:p>
            <a:pPr algn="r"/>
            <a:r>
              <a:rPr lang="it-IT" sz="2400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È IL MODO MIGLIORE </a:t>
            </a:r>
          </a:p>
          <a:p>
            <a:pPr algn="r"/>
            <a:r>
              <a:rPr lang="it-IT" sz="2400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PER UN PIÙ RAPIDO RITORNO ALLA COMPLETA NORMALITÀ</a:t>
            </a:r>
            <a:endParaRPr lang="it-IT" sz="2400" dirty="0"/>
          </a:p>
          <a:p>
            <a:pPr algn="ctr"/>
            <a:endParaRPr lang="it-IT" dirty="0"/>
          </a:p>
        </p:txBody>
      </p:sp>
      <p:pic>
        <p:nvPicPr>
          <p:cNvPr id="5" name="Google Shape;527;p39">
            <a:extLst>
              <a:ext uri="{FF2B5EF4-FFF2-40B4-BE49-F238E27FC236}">
                <a16:creationId xmlns:a16="http://schemas.microsoft.com/office/drawing/2014/main" id="{5A75F603-1B57-4A33-BAF0-45AD60DFD01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0179" r="43177" b="1"/>
          <a:stretch/>
        </p:blipFill>
        <p:spPr>
          <a:xfrm>
            <a:off x="428155" y="3652838"/>
            <a:ext cx="2620850" cy="2935224"/>
          </a:xfrm>
          <a:prstGeom prst="roundRect">
            <a:avLst>
              <a:gd name="adj" fmla="val 530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814960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C538DD-64C5-47C0-83B2-BF8B2810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89905"/>
            <a:ext cx="10364451" cy="1596177"/>
          </a:xfrm>
        </p:spPr>
        <p:txBody>
          <a:bodyPr>
            <a:normAutofit/>
          </a:bodyPr>
          <a:lstStyle/>
          <a:p>
            <a:r>
              <a:rPr lang="it-IT" sz="4900" b="1" dirty="0">
                <a:solidFill>
                  <a:srgbClr val="729FCF"/>
                </a:solidFill>
                <a:effectLst>
                  <a:outerShdw dist="17962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Take home </a:t>
            </a:r>
            <a:r>
              <a:rPr lang="it-IT" sz="4900" b="1" dirty="0" err="1">
                <a:solidFill>
                  <a:srgbClr val="729FCF"/>
                </a:solidFill>
                <a:effectLst>
                  <a:outerShdw dist="17962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messages</a:t>
            </a:r>
            <a:endParaRPr lang="it-IT" sz="4900" b="1" dirty="0">
              <a:solidFill>
                <a:srgbClr val="729FCF"/>
              </a:solidFill>
              <a:effectLst>
                <a:outerShdw dist="17962" dir="2700000">
                  <a:srgbClr val="000000"/>
                </a:outerShdw>
              </a:effectLst>
              <a:latin typeface="Arial" pitchFamily="34"/>
              <a:cs typeface="Arial" pitchFamily="34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69FA01-8E9C-4B1A-8BDE-7505C3733B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8613" y="1657350"/>
            <a:ext cx="11515725" cy="4910745"/>
          </a:xfrm>
        </p:spPr>
        <p:txBody>
          <a:bodyPr>
            <a:normAutofit lnSpcReduction="10000"/>
          </a:bodyPr>
          <a:lstStyle/>
          <a:p>
            <a:r>
              <a:rPr lang="it-IT" sz="1600" dirty="0"/>
              <a:t>LA STOMIA È L'ABBOCCAMENTO DI UN VISCERE ALLA SUPERFICIE CUTANEA </a:t>
            </a:r>
          </a:p>
          <a:p>
            <a:r>
              <a:rPr lang="it-IT" sz="1600" dirty="0"/>
              <a:t>esistono di diverse tipologie di stomie e di presidi per la gestione delle stomie</a:t>
            </a:r>
          </a:p>
          <a:p>
            <a:r>
              <a:rPr lang="it-IT" sz="1600" dirty="0"/>
              <a:t>Il Percorso con l’infermiere:   </a:t>
            </a:r>
          </a:p>
          <a:p>
            <a:pPr marL="914400" lvl="2" indent="0">
              <a:buNone/>
            </a:pPr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counseling</a:t>
            </a:r>
            <a:r>
              <a:rPr lang="it-IT" dirty="0"/>
              <a:t> pre e post per i bisogni che si presentano alla ripresa delle attività di vita quotidiana</a:t>
            </a:r>
          </a:p>
          <a:p>
            <a:pPr marL="0" indent="0">
              <a:buNone/>
            </a:pPr>
            <a:r>
              <a:rPr lang="it-IT" sz="1600" dirty="0"/>
              <a:t>	</a:t>
            </a: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educazione, Monitoraggio </a:t>
            </a:r>
            <a:r>
              <a:rPr lang="it-IT" sz="1600" dirty="0"/>
              <a:t>e prosecuzione del percorso riabilitativo</a:t>
            </a:r>
          </a:p>
          <a:p>
            <a:pPr marL="0" indent="0">
              <a:buNone/>
            </a:pPr>
            <a:r>
              <a:rPr lang="it-IT" sz="1600" dirty="0"/>
              <a:t>	Gestione delle eventuali </a:t>
            </a: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complicanze</a:t>
            </a:r>
          </a:p>
          <a:p>
            <a:pPr marL="0" indent="0">
              <a:buNone/>
            </a:pPr>
            <a:r>
              <a:rPr lang="it-IT" sz="1600" dirty="0"/>
              <a:t>	Verifica dell’</a:t>
            </a: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idoneità</a:t>
            </a:r>
            <a:r>
              <a:rPr lang="it-IT" sz="1600" dirty="0"/>
              <a:t> e tollerabilità dei dispositivi medici scelti</a:t>
            </a:r>
          </a:p>
          <a:p>
            <a:pPr marL="0" indent="0" algn="ctr">
              <a:buNone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ctr">
              <a:buNone/>
            </a:pP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sz="2400" dirty="0"/>
              <a:t>Promuovere </a:t>
            </a:r>
            <a:r>
              <a:rPr lang="it-IT" sz="2400" b="1" dirty="0"/>
              <a:t>responsabilità &amp; autonomia </a:t>
            </a:r>
            <a:r>
              <a:rPr lang="it-IT" sz="2400" dirty="0"/>
              <a:t>nella persona </a:t>
            </a:r>
          </a:p>
          <a:p>
            <a:pPr marL="0" indent="0" algn="ctr">
              <a:buNone/>
            </a:pPr>
            <a:r>
              <a:rPr lang="it-IT" sz="2400" dirty="0"/>
              <a:t>perché possa affrontare questa condizione con dignità e serenità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400" dirty="0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4C20C745-8BAD-4AF7-8294-D037BC65BD2F}"/>
              </a:ext>
            </a:extLst>
          </p:cNvPr>
          <p:cNvSpPr/>
          <p:nvPr/>
        </p:nvSpPr>
        <p:spPr>
          <a:xfrm>
            <a:off x="5763717" y="4492366"/>
            <a:ext cx="664564" cy="7082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</p:spTree>
    <p:extLst>
      <p:ext uri="{BB962C8B-B14F-4D97-AF65-F5344CB8AC3E}">
        <p14:creationId xmlns:p14="http://schemas.microsoft.com/office/powerpoint/2010/main" val="18975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"/>
          <p:cNvSpPr/>
          <p:nvPr/>
        </p:nvSpPr>
        <p:spPr>
          <a:xfrm>
            <a:off x="4568952" y="0"/>
            <a:ext cx="609904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0" y="0"/>
            <a:ext cx="4568953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00" scaled="0"/>
          </a:gradFill>
          <a:ln>
            <a:noFill/>
          </a:ln>
          <a:effectLst>
            <a:outerShdw blurRad="50800" dist="12700" algn="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92" name="Google Shape;192;p3"/>
          <p:cNvPicPr preferRelativeResize="0"/>
          <p:nvPr/>
        </p:nvPicPr>
        <p:blipFill rotWithShape="1">
          <a:blip r:embed="rId3">
            <a:alphaModFix/>
          </a:blip>
          <a:srcRect r="66700" b="77917"/>
          <a:stretch/>
        </p:blipFill>
        <p:spPr>
          <a:xfrm>
            <a:off x="1" y="1"/>
            <a:ext cx="4568952" cy="181451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"/>
          <p:cNvSpPr txBox="1">
            <a:spLocks noGrp="1"/>
          </p:cNvSpPr>
          <p:nvPr>
            <p:ph type="title"/>
          </p:nvPr>
        </p:nvSpPr>
        <p:spPr>
          <a:xfrm>
            <a:off x="0" y="1419901"/>
            <a:ext cx="4568949" cy="40182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r">
              <a:buSzPts val="2100"/>
            </a:pPr>
            <a:r>
              <a:rPr lang="it-IT" b="1" dirty="0">
                <a:solidFill>
                  <a:srgbClr val="729FCF"/>
                </a:solidFill>
                <a:effectLst>
                  <a:outerShdw dist="17962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CLASSIFICAZIONE</a:t>
            </a:r>
            <a:endParaRPr b="1" dirty="0">
              <a:solidFill>
                <a:srgbClr val="729FCF"/>
              </a:solidFill>
              <a:effectLst>
                <a:outerShdw dist="17962" dir="2700000">
                  <a:srgbClr val="000000"/>
                </a:outerShdw>
              </a:effectLst>
              <a:latin typeface="Arial" pitchFamily="34"/>
              <a:cs typeface="Arial" pitchFamily="34"/>
            </a:endParaRPr>
          </a:p>
        </p:txBody>
      </p:sp>
      <p:sp>
        <p:nvSpPr>
          <p:cNvPr id="194" name="Google Shape;194;p3"/>
          <p:cNvSpPr txBox="1"/>
          <p:nvPr/>
        </p:nvSpPr>
        <p:spPr>
          <a:xfrm>
            <a:off x="5735556" y="669954"/>
            <a:ext cx="4932443" cy="52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i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it-IT" sz="2000" b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CRITERIO ANATOMICO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i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 GASTROSTOMIA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i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 DIGIUNOSTOMIA </a:t>
            </a:r>
            <a:endParaRPr lang="it-IT" sz="2000" dirty="0"/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i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 ILEOSTOMIA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i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 COLOSTOMIA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i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 UROSTOMIA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i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 NEFROSTOMIA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i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 TRACHEOSTOMIA 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dk1"/>
              </a:buClr>
              <a:buSzPts val="2000"/>
            </a:pPr>
            <a:endParaRPr lang="it-IT" sz="2000" i="1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b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CRITERIO TEMPORALE</a:t>
            </a:r>
            <a:endParaRPr sz="2000" b="1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i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TEMPORANEA </a:t>
            </a:r>
            <a:endParaRPr dirty="0"/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i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DEFINITIVA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dk1"/>
              </a:buClr>
              <a:buSzPts val="2000"/>
            </a:pPr>
            <a:endParaRPr sz="2000" i="1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i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it-IT" sz="2000" b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CRITERIO FISIOLOGICO</a:t>
            </a:r>
            <a:endParaRPr sz="2000" b="1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i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NUTRIZIONALE </a:t>
            </a:r>
            <a:endParaRPr dirty="0"/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i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DERIVATIVA</a:t>
            </a:r>
            <a:endParaRPr sz="2000" i="1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95" name="Google Shape;195;p3"/>
          <p:cNvPicPr preferRelativeResize="0"/>
          <p:nvPr/>
        </p:nvPicPr>
        <p:blipFill rotWithShape="1">
          <a:blip r:embed="rId4">
            <a:alphaModFix/>
          </a:blip>
          <a:srcRect l="78750" t="72830" b="14148"/>
          <a:stretch/>
        </p:blipFill>
        <p:spPr>
          <a:xfrm>
            <a:off x="2556794" y="3234414"/>
            <a:ext cx="9635206" cy="3621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-1"/>
            <a:ext cx="9144002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03" name="Google Shape;203;p4" descr="Che cos'è la stomi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2401142" y="957486"/>
            <a:ext cx="7424474" cy="3285330"/>
          </a:xfrm>
          <a:prstGeom prst="roundRect">
            <a:avLst>
              <a:gd name="adj" fmla="val 530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04" name="Google Shape;204;p4"/>
          <p:cNvPicPr preferRelativeResize="0"/>
          <p:nvPr/>
        </p:nvPicPr>
        <p:blipFill rotWithShape="1">
          <a:blip r:embed="rId6">
            <a:alphaModFix/>
          </a:blip>
          <a:srcRect r="71324"/>
          <a:stretch/>
        </p:blipFill>
        <p:spPr>
          <a:xfrm>
            <a:off x="1524000" y="0"/>
            <a:ext cx="26221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"/>
          <p:cNvSpPr txBox="1">
            <a:spLocks noGrp="1"/>
          </p:cNvSpPr>
          <p:nvPr>
            <p:ph type="title"/>
          </p:nvPr>
        </p:nvSpPr>
        <p:spPr>
          <a:xfrm>
            <a:off x="2000408" y="4562855"/>
            <a:ext cx="8187274" cy="11375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/>
          <a:p>
            <a:pPr>
              <a:buSzPts val="4800"/>
            </a:pPr>
            <a:r>
              <a:rPr lang="it-IT" sz="4800" i="1" dirty="0"/>
              <a:t>POSSIBILI SEDI UROSTOMIE</a:t>
            </a:r>
            <a:endParaRPr dirty="0"/>
          </a:p>
        </p:txBody>
      </p:sp>
      <p:pic>
        <p:nvPicPr>
          <p:cNvPr id="206" name="Google Shape;206;p4"/>
          <p:cNvPicPr preferRelativeResize="0"/>
          <p:nvPr/>
        </p:nvPicPr>
        <p:blipFill rotWithShape="1">
          <a:blip r:embed="rId6">
            <a:alphaModFix/>
          </a:blip>
          <a:srcRect t="61809" r="21257"/>
          <a:stretch/>
        </p:blipFill>
        <p:spPr>
          <a:xfrm>
            <a:off x="5495926" y="3890777"/>
            <a:ext cx="7200177" cy="261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-1"/>
            <a:ext cx="9144002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6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6" name="Google Shape;226;p6"/>
          <p:cNvSpPr txBox="1">
            <a:spLocks noGrp="1"/>
          </p:cNvSpPr>
          <p:nvPr>
            <p:ph type="title"/>
          </p:nvPr>
        </p:nvSpPr>
        <p:spPr>
          <a:xfrm>
            <a:off x="1766442" y="1227280"/>
            <a:ext cx="3849243" cy="25092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/>
          <a:p>
            <a:pPr>
              <a:buSzPts val="4800"/>
            </a:pPr>
            <a:r>
              <a:rPr lang="it-IT" sz="4800" i="1" dirty="0"/>
              <a:t> SEDE </a:t>
            </a:r>
            <a:r>
              <a:rPr lang="it-IT" sz="4800" i="1" dirty="0" err="1"/>
              <a:t>ILEoSTOMIA</a:t>
            </a:r>
            <a:endParaRPr dirty="0"/>
          </a:p>
        </p:txBody>
      </p:sp>
      <p:pic>
        <p:nvPicPr>
          <p:cNvPr id="227" name="Google Shape;227;p6"/>
          <p:cNvPicPr preferRelativeResize="0"/>
          <p:nvPr/>
        </p:nvPicPr>
        <p:blipFill rotWithShape="1">
          <a:blip r:embed="rId5">
            <a:alphaModFix/>
          </a:blip>
          <a:srcRect l="55295" t="89389" r="26986" b="23"/>
          <a:stretch/>
        </p:blipFill>
        <p:spPr>
          <a:xfrm flipH="1">
            <a:off x="1524001" y="-1"/>
            <a:ext cx="1947333" cy="872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6"/>
          <p:cNvPicPr preferRelativeResize="0"/>
          <p:nvPr/>
        </p:nvPicPr>
        <p:blipFill rotWithShape="1">
          <a:blip r:embed="rId5">
            <a:alphaModFix/>
          </a:blip>
          <a:srcRect l="91927" t="72411" b="13750"/>
          <a:stretch/>
        </p:blipFill>
        <p:spPr>
          <a:xfrm>
            <a:off x="9379496" y="5564568"/>
            <a:ext cx="1006159" cy="1293433"/>
          </a:xfrm>
          <a:custGeom>
            <a:avLst/>
            <a:gdLst/>
            <a:ahLst/>
            <a:cxnLst/>
            <a:rect l="l" t="t" r="r" b="b"/>
            <a:pathLst>
              <a:path w="1341545" h="1293433" extrusionOk="0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29" name="Google Shape;229;p6" descr="Stomia intestinale tipologia e caratteristic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 t="9944"/>
          <a:stretch/>
        </p:blipFill>
        <p:spPr>
          <a:xfrm>
            <a:off x="6096001" y="1708059"/>
            <a:ext cx="3849243" cy="3223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6"/>
          <p:cNvPicPr preferRelativeResize="0"/>
          <p:nvPr/>
        </p:nvPicPr>
        <p:blipFill rotWithShape="1">
          <a:blip r:embed="rId4">
            <a:alphaModFix/>
          </a:blip>
          <a:srcRect l="73623" t="43914" b="18252"/>
          <a:stretch/>
        </p:blipFill>
        <p:spPr>
          <a:xfrm flipH="1">
            <a:off x="1524000" y="3142319"/>
            <a:ext cx="3454004" cy="3715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-1"/>
            <a:ext cx="9144002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6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6" name="Google Shape;226;p6"/>
          <p:cNvSpPr txBox="1">
            <a:spLocks noGrp="1"/>
          </p:cNvSpPr>
          <p:nvPr>
            <p:ph type="title"/>
          </p:nvPr>
        </p:nvSpPr>
        <p:spPr>
          <a:xfrm>
            <a:off x="1885379" y="2065362"/>
            <a:ext cx="3849243" cy="25092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/>
          <a:p>
            <a:pPr>
              <a:buSzPts val="4800"/>
            </a:pPr>
            <a:r>
              <a:rPr lang="it-IT" sz="4800" i="1" dirty="0"/>
              <a:t> POSSIBILI SEDI COLOSTOMIE</a:t>
            </a:r>
            <a:endParaRPr lang="it-IT" dirty="0"/>
          </a:p>
        </p:txBody>
      </p:sp>
      <p:pic>
        <p:nvPicPr>
          <p:cNvPr id="227" name="Google Shape;227;p6"/>
          <p:cNvPicPr preferRelativeResize="0"/>
          <p:nvPr/>
        </p:nvPicPr>
        <p:blipFill rotWithShape="1">
          <a:blip r:embed="rId5">
            <a:alphaModFix/>
          </a:blip>
          <a:srcRect l="55295" t="89389" r="26986" b="23"/>
          <a:stretch/>
        </p:blipFill>
        <p:spPr>
          <a:xfrm flipH="1">
            <a:off x="1524001" y="-1"/>
            <a:ext cx="1947333" cy="872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6"/>
          <p:cNvPicPr preferRelativeResize="0"/>
          <p:nvPr/>
        </p:nvPicPr>
        <p:blipFill rotWithShape="1">
          <a:blip r:embed="rId5">
            <a:alphaModFix/>
          </a:blip>
          <a:srcRect l="91927" t="72411" b="13750"/>
          <a:stretch/>
        </p:blipFill>
        <p:spPr>
          <a:xfrm>
            <a:off x="9379496" y="5564568"/>
            <a:ext cx="1006159" cy="1293433"/>
          </a:xfrm>
          <a:custGeom>
            <a:avLst/>
            <a:gdLst/>
            <a:ahLst/>
            <a:cxnLst/>
            <a:rect l="l" t="t" r="r" b="b"/>
            <a:pathLst>
              <a:path w="1341545" h="1293433" extrusionOk="0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30" name="Google Shape;230;p6"/>
          <p:cNvPicPr preferRelativeResize="0"/>
          <p:nvPr/>
        </p:nvPicPr>
        <p:blipFill rotWithShape="1">
          <a:blip r:embed="rId4">
            <a:alphaModFix/>
          </a:blip>
          <a:srcRect l="73623" t="43914" b="18252"/>
          <a:stretch/>
        </p:blipFill>
        <p:spPr>
          <a:xfrm flipH="1">
            <a:off x="1524000" y="3142319"/>
            <a:ext cx="3454004" cy="3715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17;p5" descr="Estoma Intestinal: Colostomia e Ileostomia – Dr. Sergio Bertolace">
            <a:extLst>
              <a:ext uri="{FF2B5EF4-FFF2-40B4-BE49-F238E27FC236}">
                <a16:creationId xmlns:a16="http://schemas.microsoft.com/office/drawing/2014/main" id="{3B986032-FBB9-4F94-A25B-6698FA10ED1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>
            <a:alphaModFix/>
          </a:blip>
          <a:srcRect l="14381" r="7113"/>
          <a:stretch/>
        </p:blipFill>
        <p:spPr>
          <a:xfrm>
            <a:off x="6818313" y="1989456"/>
            <a:ext cx="3849687" cy="3224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2276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394384-6E80-7A88-05AA-79DF1A50F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5401" b="1" dirty="0">
                <a:solidFill>
                  <a:srgbClr val="729FCF"/>
                </a:solidFill>
                <a:effectLst>
                  <a:outerShdw dist="17962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Stomia nella vita quotidiana</a:t>
            </a:r>
            <a:endParaRPr lang="it-IT" sz="540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BEF468-9E1E-29EE-4358-D9A88AB1B5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ln>
            <a:solidFill>
              <a:srgbClr val="0070C0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Cambiamento e impatto sulla Qualità di Vita</a:t>
            </a:r>
          </a:p>
          <a:p>
            <a:pPr marL="0" indent="0" algn="ctr">
              <a:buNone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perdita del controllo della funzione fisiologica legata all’eliminazione</a:t>
            </a:r>
          </a:p>
          <a:p>
            <a:pPr marL="0" indent="0" algn="ctr">
              <a:buNone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modifica dello schema corporeo</a:t>
            </a:r>
          </a:p>
          <a:p>
            <a:pPr marL="0" indent="0" algn="ctr">
              <a:buNone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necessità di apprendere manualità specifiche per l’autogestione:</a:t>
            </a:r>
          </a:p>
          <a:p>
            <a:pPr marL="0" indent="0" algn="ctr">
              <a:buNone/>
            </a:pPr>
            <a:r>
              <a:rPr lang="it-IT" sz="2201" dirty="0">
                <a:latin typeface="Arial" panose="020B0604020202020204" pitchFamily="34" charset="0"/>
                <a:cs typeface="Arial" panose="020B0604020202020204" pitchFamily="34" charset="0"/>
              </a:rPr>
              <a:t>competenze di igiene e apparecchiatura della stomia con appositi presidi ed accessori</a:t>
            </a:r>
          </a:p>
        </p:txBody>
      </p:sp>
    </p:spTree>
    <p:extLst>
      <p:ext uri="{BB962C8B-B14F-4D97-AF65-F5344CB8AC3E}">
        <p14:creationId xmlns:p14="http://schemas.microsoft.com/office/powerpoint/2010/main" val="366226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275745-2170-7878-5C74-FAAAD8B9DB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50863"/>
            <a:ext cx="12192000" cy="1060450"/>
          </a:xfrm>
        </p:spPr>
        <p:txBody>
          <a:bodyPr/>
          <a:lstStyle/>
          <a:p>
            <a:pPr algn="ctr">
              <a:spcBef>
                <a:spcPts val="1001"/>
              </a:spcBef>
            </a:pPr>
            <a:r>
              <a:rPr lang="it-IT" sz="4900" b="1" dirty="0">
                <a:solidFill>
                  <a:srgbClr val="729FCF"/>
                </a:solidFill>
                <a:effectLst>
                  <a:outerShdw dist="17962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Ruolo dell’infermiere </a:t>
            </a: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B9CB53FC-7935-07C6-CE2A-BF19CB85206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0" y="1690688"/>
            <a:ext cx="12192000" cy="4692650"/>
          </a:xfrm>
        </p:spPr>
        <p:txBody>
          <a:bodyPr>
            <a:normAutofit/>
          </a:bodyPr>
          <a:lstStyle/>
          <a:p>
            <a:pPr marL="0" indent="0">
              <a:spcBef>
                <a:spcPts val="565"/>
              </a:spcBef>
              <a:spcAft>
                <a:spcPts val="565"/>
              </a:spcAft>
              <a:buSzPct val="100000"/>
              <a:buNone/>
            </a:pPr>
            <a:r>
              <a:rPr lang="it-IT" sz="2201" dirty="0">
                <a:latin typeface="Arial" pitchFamily="34"/>
                <a:ea typeface="NSimSun" pitchFamily="49"/>
                <a:cs typeface="Arial" pitchFamily="34"/>
              </a:rPr>
              <a:t>	Garantire</a:t>
            </a:r>
            <a:r>
              <a:rPr lang="it-IT" sz="1801" dirty="0">
                <a:latin typeface="Arial" pitchFamily="34"/>
                <a:ea typeface="NSimSun" pitchFamily="49"/>
                <a:cs typeface="Arial" pitchFamily="34"/>
              </a:rPr>
              <a:t> </a:t>
            </a:r>
            <a:r>
              <a:rPr lang="it-IT" b="1" dirty="0">
                <a:latin typeface="Arial" pitchFamily="34"/>
                <a:ea typeface="NSimSun" pitchFamily="49"/>
                <a:cs typeface="Arial" pitchFamily="34"/>
              </a:rPr>
              <a:t>supporto globale </a:t>
            </a:r>
            <a:r>
              <a:rPr lang="it-IT" sz="2201" dirty="0">
                <a:latin typeface="Arial" pitchFamily="34"/>
                <a:ea typeface="NSimSun" pitchFamily="49"/>
                <a:cs typeface="Arial" pitchFamily="34"/>
              </a:rPr>
              <a:t>e</a:t>
            </a:r>
            <a:r>
              <a:rPr lang="it-IT" sz="1801" dirty="0">
                <a:latin typeface="Arial" pitchFamily="34"/>
                <a:ea typeface="NSimSun" pitchFamily="49"/>
                <a:cs typeface="Arial" pitchFamily="34"/>
              </a:rPr>
              <a:t> </a:t>
            </a:r>
            <a:r>
              <a:rPr lang="it-IT" b="1" dirty="0">
                <a:latin typeface="Arial" pitchFamily="34"/>
                <a:ea typeface="NSimSun" pitchFamily="49"/>
                <a:cs typeface="Arial" pitchFamily="34"/>
              </a:rPr>
              <a:t>continuità</a:t>
            </a:r>
            <a:r>
              <a:rPr lang="it-IT" sz="1801" dirty="0">
                <a:latin typeface="Arial" pitchFamily="34"/>
                <a:ea typeface="NSimSun" pitchFamily="49"/>
                <a:cs typeface="Arial" pitchFamily="34"/>
              </a:rPr>
              <a:t> </a:t>
            </a:r>
            <a:r>
              <a:rPr lang="it-IT" sz="2201" dirty="0">
                <a:latin typeface="Arial" pitchFamily="34"/>
                <a:ea typeface="NSimSun" pitchFamily="49"/>
                <a:cs typeface="Arial" pitchFamily="34"/>
              </a:rPr>
              <a:t>nelle diverse fasi</a:t>
            </a:r>
            <a:endParaRPr lang="it-IT" sz="2201" dirty="0">
              <a:latin typeface="Arial" pitchFamily="34"/>
              <a:cs typeface="Arial" pitchFamily="34"/>
            </a:endParaRPr>
          </a:p>
          <a:p>
            <a:pPr marL="457206" algn="just">
              <a:spcBef>
                <a:spcPts val="0"/>
              </a:spcBef>
              <a:tabLst>
                <a:tab pos="457206" algn="l"/>
              </a:tabLst>
            </a:pPr>
            <a:endParaRPr lang="it-IT" sz="1801" dirty="0">
              <a:latin typeface="Arial" pitchFamily="34"/>
              <a:cs typeface="Arial" pitchFamily="34"/>
            </a:endParaRPr>
          </a:p>
          <a:p>
            <a:pPr marL="457206" algn="just">
              <a:spcBef>
                <a:spcPts val="0"/>
              </a:spcBef>
              <a:tabLst>
                <a:tab pos="457206" algn="l"/>
              </a:tabLst>
            </a:pPr>
            <a:endParaRPr lang="it-IT" sz="1801" dirty="0">
              <a:latin typeface="Arial" pitchFamily="34"/>
              <a:cs typeface="Arial" pitchFamily="34"/>
            </a:endParaRPr>
          </a:p>
          <a:p>
            <a:pPr marL="457206" algn="just">
              <a:spcBef>
                <a:spcPts val="0"/>
              </a:spcBef>
              <a:tabLst>
                <a:tab pos="457206" algn="l"/>
              </a:tabLst>
            </a:pPr>
            <a:endParaRPr lang="it-IT" sz="1801" dirty="0">
              <a:latin typeface="Arial" pitchFamily="34"/>
              <a:cs typeface="Arial" pitchFamily="34"/>
            </a:endParaRPr>
          </a:p>
          <a:p>
            <a:pPr marL="457206" algn="just">
              <a:spcBef>
                <a:spcPts val="0"/>
              </a:spcBef>
              <a:tabLst>
                <a:tab pos="457206" algn="l"/>
              </a:tabLst>
            </a:pPr>
            <a:endParaRPr lang="it-IT" sz="1801" dirty="0">
              <a:latin typeface="Arial" pitchFamily="34"/>
              <a:cs typeface="Arial" pitchFamily="34"/>
            </a:endParaRPr>
          </a:p>
          <a:p>
            <a:pPr indent="0" algn="ctr">
              <a:spcBef>
                <a:spcPts val="0"/>
              </a:spcBef>
              <a:buNone/>
              <a:tabLst>
                <a:tab pos="457206" algn="l"/>
              </a:tabLst>
            </a:pPr>
            <a:endParaRPr lang="it-IT" dirty="0">
              <a:solidFill>
                <a:schemeClr val="accent5">
                  <a:lumMod val="75000"/>
                </a:schemeClr>
              </a:solidFill>
              <a:latin typeface="Arial" pitchFamily="34"/>
              <a:cs typeface="Arial" pitchFamily="34"/>
            </a:endParaRPr>
          </a:p>
          <a:p>
            <a:pPr indent="0" algn="ctr">
              <a:spcBef>
                <a:spcPts val="0"/>
              </a:spcBef>
              <a:buNone/>
              <a:tabLst>
                <a:tab pos="457206" algn="l"/>
              </a:tabLst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Arial" pitchFamily="34"/>
                <a:cs typeface="Arial" pitchFamily="34"/>
              </a:rPr>
              <a:t>Promuovere l’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Arial" pitchFamily="34"/>
                <a:cs typeface="Arial" pitchFamily="34"/>
              </a:rPr>
              <a:t>autonomia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Arial" pitchFamily="34"/>
                <a:cs typeface="Arial" pitchFamily="34"/>
              </a:rPr>
              <a:t> e la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Arial" pitchFamily="34"/>
                <a:cs typeface="Arial" pitchFamily="34"/>
              </a:rPr>
              <a:t>sicurezza </a:t>
            </a:r>
            <a:endParaRPr lang="it-IT" b="1" dirty="0">
              <a:latin typeface="Arial" pitchFamily="34"/>
              <a:cs typeface="Arial" pitchFamily="34"/>
            </a:endParaRPr>
          </a:p>
          <a:p>
            <a:pPr indent="0" algn="ctr">
              <a:spcBef>
                <a:spcPts val="0"/>
              </a:spcBef>
              <a:buNone/>
              <a:tabLst>
                <a:tab pos="457206" algn="l"/>
              </a:tabLst>
            </a:pPr>
            <a:endParaRPr lang="it-IT" sz="1801" dirty="0">
              <a:latin typeface="Arial" pitchFamily="34"/>
              <a:cs typeface="Arial" pitchFamily="34"/>
            </a:endParaRPr>
          </a:p>
          <a:p>
            <a:pPr indent="0" algn="ctr">
              <a:spcBef>
                <a:spcPts val="0"/>
              </a:spcBef>
              <a:buNone/>
              <a:tabLst>
                <a:tab pos="457206" algn="l"/>
              </a:tabLst>
            </a:pPr>
            <a:endParaRPr lang="it-IT" sz="1801" dirty="0">
              <a:latin typeface="Arial" pitchFamily="34"/>
              <a:cs typeface="Arial" pitchFamily="34"/>
            </a:endParaRPr>
          </a:p>
          <a:p>
            <a:pPr indent="0" algn="r">
              <a:spcBef>
                <a:spcPts val="0"/>
              </a:spcBef>
              <a:buNone/>
              <a:tabLst>
                <a:tab pos="457206" algn="l"/>
              </a:tabLst>
            </a:pPr>
            <a:endParaRPr lang="it-IT" sz="1801" dirty="0">
              <a:latin typeface="Arial" pitchFamily="34"/>
              <a:cs typeface="Arial" pitchFamily="34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0DB7093-CE24-4FE7-8E52-1559B9D07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78" y="2225260"/>
            <a:ext cx="10547292" cy="708284"/>
          </a:xfrm>
          <a:prstGeom prst="rect">
            <a:avLst/>
          </a:prstGeom>
        </p:spPr>
      </p:pic>
      <p:sp>
        <p:nvSpPr>
          <p:cNvPr id="7" name="Freccia in giù 6">
            <a:extLst>
              <a:ext uri="{FF2B5EF4-FFF2-40B4-BE49-F238E27FC236}">
                <a16:creationId xmlns:a16="http://schemas.microsoft.com/office/drawing/2014/main" id="{62E58507-2007-0D34-ED21-1783D0E07C59}"/>
              </a:ext>
            </a:extLst>
          </p:cNvPr>
          <p:cNvSpPr/>
          <p:nvPr/>
        </p:nvSpPr>
        <p:spPr>
          <a:xfrm>
            <a:off x="5763718" y="3014365"/>
            <a:ext cx="664564" cy="7082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54D9425-3DA3-C9F2-49C2-77DCE211B8E3}"/>
              </a:ext>
            </a:extLst>
          </p:cNvPr>
          <p:cNvSpPr/>
          <p:nvPr/>
        </p:nvSpPr>
        <p:spPr>
          <a:xfrm>
            <a:off x="2475875" y="3803470"/>
            <a:ext cx="7240249" cy="70828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A50DD9A-E14D-4B66-A0EF-C1A9ADB99D19}"/>
              </a:ext>
            </a:extLst>
          </p:cNvPr>
          <p:cNvSpPr txBox="1"/>
          <p:nvPr/>
        </p:nvSpPr>
        <p:spPr>
          <a:xfrm>
            <a:off x="94415" y="4924409"/>
            <a:ext cx="12189618" cy="1696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110000"/>
              </a:lnSpc>
              <a:buSzPts val="1400"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STRUMENTO: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PIANO EDUCATIVO</a:t>
            </a:r>
          </a:p>
          <a:p>
            <a:pPr marL="228600" indent="-228600">
              <a:lnSpc>
                <a:spcPct val="110000"/>
              </a:lnSpc>
              <a:buSzPts val="1400"/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28600" indent="-228600">
              <a:lnSpc>
                <a:spcPct val="110000"/>
              </a:lnSpc>
              <a:buSzPts val="1400"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OBIETTIVI: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lnSpc>
                <a:spcPct val="110000"/>
              </a:lnSpc>
              <a:buSzPts val="1400"/>
            </a:pPr>
            <a:r>
              <a:rPr lang="it-IT" sz="16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CONSAPEVOLEZZA E ACCETTAZIONE DELLA NUOVA FISICITÀ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lnSpc>
                <a:spcPct val="110000"/>
              </a:lnSpc>
              <a:buSzPts val="1400"/>
            </a:pPr>
            <a:r>
              <a:rPr lang="it-IT" sz="16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CAPACITÀ DI CAMBIO DEL PRESIDIO (STOMA CARE)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lnSpc>
                <a:spcPct val="110000"/>
              </a:lnSpc>
              <a:buSzPts val="1400"/>
            </a:pPr>
            <a:r>
              <a:rPr lang="it-IT" sz="16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CAPACITÀ DI ADATTARE LO STILE DI VITA (ES. ALIMENTAZIONE, ATTIVITÀ FISICA, …)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61E5BD2-D951-45A6-8FF3-44E290D05F68}"/>
              </a:ext>
            </a:extLst>
          </p:cNvPr>
          <p:cNvSpPr txBox="1"/>
          <p:nvPr/>
        </p:nvSpPr>
        <p:spPr>
          <a:xfrm>
            <a:off x="9248931" y="4924409"/>
            <a:ext cx="2785469" cy="1597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0" algn="ctr">
              <a:lnSpc>
                <a:spcPct val="110000"/>
              </a:lnSpc>
              <a:buSzPts val="1400"/>
              <a:buNone/>
            </a:pPr>
            <a:r>
              <a:rPr lang="it-IT" sz="1800" dirty="0">
                <a:latin typeface="Arial"/>
                <a:ea typeface="Arial"/>
                <a:cs typeface="Arial"/>
                <a:sym typeface="Arial"/>
              </a:rPr>
              <a:t>TROVARE UN </a:t>
            </a:r>
            <a:r>
              <a:rPr lang="it-IT" sz="1800" b="1" dirty="0">
                <a:latin typeface="Arial"/>
                <a:ea typeface="Arial"/>
                <a:cs typeface="Arial"/>
                <a:sym typeface="Arial"/>
              </a:rPr>
              <a:t>NUOVO EQUILIBRIO</a:t>
            </a:r>
          </a:p>
          <a:p>
            <a:pPr marL="342900" lvl="1" indent="0" algn="ctr">
              <a:lnSpc>
                <a:spcPct val="110000"/>
              </a:lnSpc>
              <a:buSzPts val="1400"/>
              <a:buNone/>
            </a:pPr>
            <a:r>
              <a:rPr lang="it-IT" sz="1800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lvl="1" indent="0" algn="ctr">
              <a:lnSpc>
                <a:spcPct val="110000"/>
              </a:lnSpc>
              <a:buSzPts val="1400"/>
              <a:buNone/>
            </a:pPr>
            <a:r>
              <a:rPr lang="it-IT" sz="1800" dirty="0">
                <a:latin typeface="Arial"/>
                <a:ea typeface="Arial"/>
                <a:cs typeface="Arial"/>
                <a:sym typeface="Arial"/>
              </a:rPr>
              <a:t>PER MIGLIORARE LA QUALITÀ DI VITA.</a:t>
            </a:r>
            <a:endParaRPr lang="it-IT" dirty="0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FBEB61C5-A9BF-4CDE-9175-1F2AFF863E1B}"/>
              </a:ext>
            </a:extLst>
          </p:cNvPr>
          <p:cNvSpPr/>
          <p:nvPr/>
        </p:nvSpPr>
        <p:spPr>
          <a:xfrm rot="16200000">
            <a:off x="8562507" y="5271547"/>
            <a:ext cx="664564" cy="7082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</p:spTree>
    <p:extLst>
      <p:ext uri="{BB962C8B-B14F-4D97-AF65-F5344CB8AC3E}">
        <p14:creationId xmlns:p14="http://schemas.microsoft.com/office/powerpoint/2010/main" val="392700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394384-6E80-7A88-05AA-79DF1A50FC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9125"/>
            <a:ext cx="12192000" cy="1195388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5401" b="1" dirty="0">
                <a:solidFill>
                  <a:srgbClr val="729FCF"/>
                </a:solidFill>
                <a:effectLst>
                  <a:outerShdw dist="17962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</a:br>
            <a:r>
              <a:rPr lang="it-IT" sz="5400" b="1" dirty="0">
                <a:solidFill>
                  <a:srgbClr val="729FCF"/>
                </a:solidFill>
                <a:effectLst>
                  <a:outerShdw dist="17962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Fase PRE-OPERATORIA</a:t>
            </a:r>
            <a:br>
              <a:rPr lang="it-IT" sz="5401" b="1" dirty="0">
                <a:solidFill>
                  <a:srgbClr val="729FCF"/>
                </a:solidFill>
                <a:effectLst>
                  <a:outerShdw dist="17962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</a:br>
            <a:endParaRPr lang="it-IT" sz="5401" dirty="0">
              <a:solidFill>
                <a:srgbClr val="FF66CC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BEF468-9E1E-29EE-4358-D9A88AB1B57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0024" y="1704975"/>
            <a:ext cx="11755023" cy="890588"/>
          </a:xfrm>
          <a:solidFill>
            <a:srgbClr val="FFD7D7">
              <a:alpha val="50000"/>
            </a:srgb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i="1" dirty="0">
                <a:latin typeface="+mj-lt"/>
                <a:ea typeface="+mj-ea"/>
                <a:cs typeface="+mj-cs"/>
              </a:rPr>
              <a:t>STOMA SITING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B01A007-5E76-441A-8649-50F38E6848C9}"/>
              </a:ext>
            </a:extLst>
          </p:cNvPr>
          <p:cNvSpPr txBox="1"/>
          <p:nvPr/>
        </p:nvSpPr>
        <p:spPr>
          <a:xfrm>
            <a:off x="1154243" y="2900363"/>
            <a:ext cx="10123984" cy="3021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00"/>
            </a:pPr>
            <a:endParaRPr lang="it-IT" sz="16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it-IT" sz="16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È LA VALUTAZIONE DEL PUNTO IDEALE NEL QUALE CONFEZIONARE LO STOMA.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00"/>
              <a:buChar char="•"/>
            </a:pPr>
            <a:r>
              <a:rPr lang="it-IT" sz="16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È ESTREMAMENTE IMPORTANTE PERCHÉ SE LA STOMIA È COLLOCATA NEL POSTO GIUSTO: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</a:pPr>
            <a:r>
              <a:rPr lang="it-IT" sz="16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PERMETTE DI RIDURRE LE COMPLICANZE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</a:pPr>
            <a:r>
              <a:rPr lang="it-IT" sz="16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PERMETTE DI AUMENTARE L’AUTONOMIA NELLO STOMA CARE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</a:pPr>
            <a:r>
              <a:rPr lang="it-IT" sz="16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EVITA DISAGI FISICI E PSICOLOGICI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1460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</a:pPr>
            <a:endParaRPr lang="it-IT" sz="16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1" indent="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</a:pPr>
            <a:r>
              <a:rPr lang="it-IT" sz="16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QUINDI……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</a:pPr>
            <a:r>
              <a:rPr lang="it-IT" sz="16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MIGLIORA LA QUALITA’ DI VITA!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030E313-21E2-44F3-9FEC-C704856BF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4807" y="4807363"/>
            <a:ext cx="2160240" cy="177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7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