
<file path=[Content_Types].xml><?xml version="1.0" encoding="utf-8"?>
<Types xmlns="http://schemas.openxmlformats.org/package/2006/content-types">
  <Default ContentType="application/vnd.openxmlformats-officedocument.oleObject" Extension="bin"/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</p:sldIdLst>
  <p:sldSz cx="18288000" cy="10287000"/>
  <p:notesSz cx="6858000" cy="9144000"/>
  <p:embeddedFontLst>
    <p:embeddedFont>
      <p:font typeface="Helvetica World Bold" charset="1" panose="020B0800040000020004"/>
      <p:regular r:id="rId25"/>
    </p:embeddedFont>
    <p:embeddedFont>
      <p:font typeface="Helvetica World" charset="1" panose="020B0500040000020004"/>
      <p:regular r:id="rId26"/>
    </p:embeddedFont>
    <p:embeddedFont>
      <p:font typeface="Canva Sans Bold" charset="1" panose="020B0803030501040103"/>
      <p:regular r:id="rId27"/>
    </p:embeddedFont>
    <p:embeddedFont>
      <p:font typeface="Canva Sans" charset="1" panose="020B0503030501040103"/>
      <p:regular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fonts/font25.fntdata" Type="http://schemas.openxmlformats.org/officeDocument/2006/relationships/font"/><Relationship Id="rId26" Target="fonts/font26.fntdata" Type="http://schemas.openxmlformats.org/officeDocument/2006/relationships/font"/><Relationship Id="rId27" Target="fonts/font27.fntdata" Type="http://schemas.openxmlformats.org/officeDocument/2006/relationships/font"/><Relationship Id="rId28" Target="fonts/font28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png" Type="http://schemas.openxmlformats.org/officeDocument/2006/relationships/image"/><Relationship Id="rId3" Target="../media/image16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7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png" Type="http://schemas.openxmlformats.org/officeDocument/2006/relationships/image"/><Relationship Id="rId3" Target="../media/image19.sv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png" Type="http://schemas.openxmlformats.org/officeDocument/2006/relationships/image"/><Relationship Id="rId3" Target="../media/image21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2.png" Type="http://schemas.openxmlformats.org/officeDocument/2006/relationships/image"/><Relationship Id="rId3" Target="../media/image23.svg" Type="http://schemas.openxmlformats.org/officeDocument/2006/relationships/image"/><Relationship Id="rId4" Target="../media/image24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png" Type="http://schemas.openxmlformats.org/officeDocument/2006/relationships/image"/><Relationship Id="rId3" Target="../media/image26.sv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7.pn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8.png" Type="http://schemas.openxmlformats.org/officeDocument/2006/relationships/image"/><Relationship Id="rId3" Target="../media/image29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8.png" Type="http://schemas.openxmlformats.org/officeDocument/2006/relationships/image"/><Relationship Id="rId5" Target="../media/image9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embeddings/oleObject1.bin" Type="http://schemas.openxmlformats.org/officeDocument/2006/relationships/oleObject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Relationship Id="rId3" Target="../media/image14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F6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1028700" y="737722"/>
            <a:ext cx="370457" cy="290978"/>
          </a:xfrm>
          <a:custGeom>
            <a:avLst/>
            <a:gdLst/>
            <a:ahLst/>
            <a:cxnLst/>
            <a:rect r="r" b="b" t="t" l="l"/>
            <a:pathLst>
              <a:path h="290978" w="370457">
                <a:moveTo>
                  <a:pt x="370457" y="0"/>
                </a:moveTo>
                <a:lnTo>
                  <a:pt x="0" y="0"/>
                </a:lnTo>
                <a:lnTo>
                  <a:pt x="0" y="290978"/>
                </a:lnTo>
                <a:lnTo>
                  <a:pt x="370457" y="290978"/>
                </a:lnTo>
                <a:lnTo>
                  <a:pt x="370457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true" flipV="false" rot="0">
            <a:off x="16717429" y="9258300"/>
            <a:ext cx="541871" cy="258127"/>
          </a:xfrm>
          <a:custGeom>
            <a:avLst/>
            <a:gdLst/>
            <a:ahLst/>
            <a:cxnLst/>
            <a:rect r="r" b="b" t="t" l="l"/>
            <a:pathLst>
              <a:path h="258127" w="541871">
                <a:moveTo>
                  <a:pt x="541871" y="0"/>
                </a:moveTo>
                <a:lnTo>
                  <a:pt x="0" y="0"/>
                </a:lnTo>
                <a:lnTo>
                  <a:pt x="0" y="258127"/>
                </a:lnTo>
                <a:lnTo>
                  <a:pt x="541871" y="258127"/>
                </a:lnTo>
                <a:lnTo>
                  <a:pt x="541871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2911450" y="0"/>
            <a:ext cx="5386075" cy="2412513"/>
          </a:xfrm>
          <a:custGeom>
            <a:avLst/>
            <a:gdLst/>
            <a:ahLst/>
            <a:cxnLst/>
            <a:rect r="r" b="b" t="t" l="l"/>
            <a:pathLst>
              <a:path h="2412513" w="5386075">
                <a:moveTo>
                  <a:pt x="0" y="0"/>
                </a:moveTo>
                <a:lnTo>
                  <a:pt x="5386075" y="0"/>
                </a:lnTo>
                <a:lnTo>
                  <a:pt x="5386075" y="2412513"/>
                </a:lnTo>
                <a:lnTo>
                  <a:pt x="0" y="241251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920974" y="2222013"/>
            <a:ext cx="14967868" cy="3683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3720"/>
              </a:lnSpc>
            </a:pPr>
            <a:r>
              <a:rPr lang="en-US" sz="9800" spc="-588" b="true">
                <a:solidFill>
                  <a:srgbClr val="1D7151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L’eroina </a:t>
            </a:r>
          </a:p>
          <a:p>
            <a:pPr algn="l">
              <a:lnSpc>
                <a:spcPts val="13720"/>
              </a:lnSpc>
            </a:pPr>
            <a:r>
              <a:rPr lang="en-US" sz="9800" spc="-588" b="true">
                <a:solidFill>
                  <a:srgbClr val="1D7151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e i trattamenti farmacologici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9209722"/>
            <a:ext cx="5258339" cy="306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520"/>
              </a:lnSpc>
            </a:pPr>
            <a:r>
              <a:rPr lang="en-US" sz="1800" spc="35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4 GIUGNO 2026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2952188" y="9075420"/>
            <a:ext cx="3101340" cy="306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spc="35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LORENZO AMADUCCI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D715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969038" y="4966176"/>
            <a:ext cx="4398674" cy="2661698"/>
          </a:xfrm>
          <a:custGeom>
            <a:avLst/>
            <a:gdLst/>
            <a:ahLst/>
            <a:cxnLst/>
            <a:rect r="r" b="b" t="t" l="l"/>
            <a:pathLst>
              <a:path h="2661698" w="4398674">
                <a:moveTo>
                  <a:pt x="0" y="0"/>
                </a:moveTo>
                <a:lnTo>
                  <a:pt x="4398675" y="0"/>
                </a:lnTo>
                <a:lnTo>
                  <a:pt x="4398675" y="2661698"/>
                </a:lnTo>
                <a:lnTo>
                  <a:pt x="0" y="266169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2969038" y="7627874"/>
            <a:ext cx="4398674" cy="548163"/>
          </a:xfrm>
          <a:custGeom>
            <a:avLst/>
            <a:gdLst/>
            <a:ahLst/>
            <a:cxnLst/>
            <a:rect r="r" b="b" t="t" l="l"/>
            <a:pathLst>
              <a:path h="548163" w="4398674">
                <a:moveTo>
                  <a:pt x="0" y="0"/>
                </a:moveTo>
                <a:lnTo>
                  <a:pt x="4398675" y="0"/>
                </a:lnTo>
                <a:lnTo>
                  <a:pt x="4398675" y="548163"/>
                </a:lnTo>
                <a:lnTo>
                  <a:pt x="0" y="54816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906970" y="457206"/>
            <a:ext cx="15130701" cy="11125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6000" b="tru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Metadone: caratteristiche farmacologiche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937150" y="2026128"/>
            <a:ext cx="4732972" cy="6591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 b="tru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Meccanismo d’azione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6270903" y="2026128"/>
            <a:ext cx="5746195" cy="6591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 b="tru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Caratteristiche principali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2295278" y="2026127"/>
            <a:ext cx="5746195" cy="6591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 b="tru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Composizione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68184" y="2910859"/>
            <a:ext cx="6270903" cy="68097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Agonista dei recettori oppioidi </a:t>
            </a:r>
            <a:r>
              <a:rPr lang="en-US" b="true" sz="3399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μ1</a:t>
            </a:r>
            <a:r>
              <a:rPr lang="en-US" sz="33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e </a:t>
            </a:r>
            <a:r>
              <a:rPr lang="en-US" b="true" sz="3399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μ2</a:t>
            </a:r>
          </a:p>
          <a:p>
            <a:pPr algn="l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Riduce craving e sintomi astinenziali</a:t>
            </a:r>
          </a:p>
          <a:p>
            <a:pPr algn="l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Blocca gli effetti dell'eroina</a:t>
            </a:r>
          </a:p>
          <a:p>
            <a:pPr algn="l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Blocca </a:t>
            </a:r>
            <a:r>
              <a:rPr lang="en-US" b="true" sz="3399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reuptake serotonina</a:t>
            </a:r>
            <a:r>
              <a:rPr lang="en-US" sz="33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ed è </a:t>
            </a:r>
            <a:r>
              <a:rPr lang="en-US" b="true" sz="3399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antagonista </a:t>
            </a:r>
            <a:r>
              <a:rPr lang="en-US" sz="33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dei recettori del </a:t>
            </a:r>
            <a:r>
              <a:rPr lang="en-US" b="true" sz="3399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glutammato </a:t>
            </a:r>
            <a:r>
              <a:rPr lang="en-US" sz="33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(controllo dolore cronico)</a:t>
            </a:r>
          </a:p>
          <a:p>
            <a:pPr algn="l">
              <a:lnSpc>
                <a:spcPts val="4759"/>
              </a:lnSpc>
            </a:pPr>
          </a:p>
        </p:txBody>
      </p:sp>
      <p:sp>
        <p:nvSpPr>
          <p:cNvPr name="TextBox 9" id="9"/>
          <p:cNvSpPr txBox="true"/>
          <p:nvPr/>
        </p:nvSpPr>
        <p:spPr>
          <a:xfrm rot="0">
            <a:off x="6354995" y="2867679"/>
            <a:ext cx="5578010" cy="7181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Elevat</a:t>
            </a:r>
            <a:r>
              <a:rPr lang="en-US" sz="33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a biodisponibilità orale (80% più alta degli altri oppioidi)</a:t>
            </a:r>
          </a:p>
          <a:p>
            <a:pPr algn="l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Elevata liposolubilità</a:t>
            </a:r>
          </a:p>
          <a:p>
            <a:pPr algn="l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Lunga emivita (24-36 ore)</a:t>
            </a:r>
          </a:p>
          <a:p>
            <a:pPr algn="l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Somministrazione generalmente 1 volta al giorno</a:t>
            </a:r>
          </a:p>
          <a:p>
            <a:pPr algn="l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Inserito tra i farmaci essenziali OMS</a:t>
            </a:r>
          </a:p>
          <a:p>
            <a:pPr algn="l">
              <a:lnSpc>
                <a:spcPts val="4759"/>
              </a:lnSpc>
            </a:pPr>
          </a:p>
        </p:txBody>
      </p:sp>
      <p:sp>
        <p:nvSpPr>
          <p:cNvPr name="TextBox 10" id="10"/>
          <p:cNvSpPr txBox="true"/>
          <p:nvPr/>
        </p:nvSpPr>
        <p:spPr>
          <a:xfrm rot="0">
            <a:off x="12556893" y="2902109"/>
            <a:ext cx="5222966" cy="1780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Miscela di due enantiomeri</a:t>
            </a:r>
          </a:p>
          <a:p>
            <a:pPr algn="just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L-metadone (più attivo)</a:t>
            </a:r>
          </a:p>
          <a:p>
            <a:pPr algn="just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D- metadone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2556893" y="8268354"/>
            <a:ext cx="5222966" cy="11804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In commercio: </a:t>
            </a:r>
            <a:r>
              <a:rPr lang="en-US" b="true" sz="33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Levometadone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>
  <p:cSld>
    <p:bg>
      <p:bgPr>
        <a:solidFill>
          <a:srgbClr val="1D715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3499825" y="58106"/>
            <a:ext cx="11288350" cy="11125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400"/>
              </a:lnSpc>
            </a:pPr>
            <a:r>
              <a:rPr lang="en-US" sz="6000" b="tru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Farmacocinetica del metadone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5091470" y="1248713"/>
            <a:ext cx="8105061" cy="609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 b="tru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Assorbimento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5091470" y="3632801"/>
            <a:ext cx="8105061" cy="6095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 b="tru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Distribuzione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091470" y="5080917"/>
            <a:ext cx="8105061" cy="609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 b="tru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Metabolismo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5091470" y="7519635"/>
            <a:ext cx="8105061" cy="609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 b="tru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Eliminazione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3791745" y="4442425"/>
            <a:ext cx="10704510" cy="9766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604519" indent="-302260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Rapi</a:t>
            </a:r>
            <a:r>
              <a:rPr lang="en-US" sz="27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da distribuzione nei tessuti: cervello, fegato, polmone, rene</a:t>
            </a:r>
          </a:p>
          <a:p>
            <a:pPr algn="ctr">
              <a:lnSpc>
                <a:spcPts val="3919"/>
              </a:lnSpc>
            </a:pPr>
          </a:p>
        </p:txBody>
      </p:sp>
      <p:sp>
        <p:nvSpPr>
          <p:cNvPr name="TextBox 8" id="8"/>
          <p:cNvSpPr txBox="true"/>
          <p:nvPr/>
        </p:nvSpPr>
        <p:spPr>
          <a:xfrm rot="0">
            <a:off x="5015143" y="5890542"/>
            <a:ext cx="8257715" cy="19672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604519" indent="-302260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Met</a:t>
            </a:r>
            <a:r>
              <a:rPr lang="en-US" sz="27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abolismo epatico</a:t>
            </a:r>
          </a:p>
          <a:p>
            <a:pPr algn="ctr" marL="604519" indent="-302260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Marcata variabilità individuale nel passaggio dal metadone ai suoi metaboliti</a:t>
            </a:r>
          </a:p>
          <a:p>
            <a:pPr algn="ctr">
              <a:lnSpc>
                <a:spcPts val="3919"/>
              </a:lnSpc>
            </a:pPr>
          </a:p>
        </p:txBody>
      </p:sp>
      <p:sp>
        <p:nvSpPr>
          <p:cNvPr name="TextBox 9" id="9"/>
          <p:cNvSpPr txBox="true"/>
          <p:nvPr/>
        </p:nvSpPr>
        <p:spPr>
          <a:xfrm rot="0">
            <a:off x="5557066" y="8368947"/>
            <a:ext cx="6685374" cy="14719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604519" indent="-302260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Prevalentemente</a:t>
            </a:r>
            <a:r>
              <a:rPr lang="en-US" sz="27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renale</a:t>
            </a:r>
          </a:p>
          <a:p>
            <a:pPr algn="ctr" marL="604519" indent="-302260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15-40% eliminato nelle prime 24 ore</a:t>
            </a:r>
          </a:p>
          <a:p>
            <a:pPr algn="ctr">
              <a:lnSpc>
                <a:spcPts val="3919"/>
              </a:lnSpc>
            </a:pPr>
          </a:p>
        </p:txBody>
      </p:sp>
      <p:sp>
        <p:nvSpPr>
          <p:cNvPr name="TextBox 10" id="10"/>
          <p:cNvSpPr txBox="true"/>
          <p:nvPr/>
        </p:nvSpPr>
        <p:spPr>
          <a:xfrm rot="0">
            <a:off x="5783901" y="1945936"/>
            <a:ext cx="6739248" cy="14719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604523" indent="-302261" lvl="1">
              <a:lnSpc>
                <a:spcPts val="3920"/>
              </a:lnSpc>
              <a:spcBef>
                <a:spcPct val="0"/>
              </a:spcBef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Assorbito a livello gastrointestinale</a:t>
            </a:r>
          </a:p>
          <a:p>
            <a:pPr algn="ctr" marL="604523" indent="-302261" lvl="1">
              <a:lnSpc>
                <a:spcPts val="3920"/>
              </a:lnSpc>
              <a:spcBef>
                <a:spcPct val="0"/>
              </a:spcBef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Presente nel plasma entro 30 minuti</a:t>
            </a:r>
          </a:p>
          <a:p>
            <a:pPr algn="ctr" marL="604523" indent="-302261" lvl="1">
              <a:lnSpc>
                <a:spcPts val="3920"/>
              </a:lnSpc>
              <a:spcBef>
                <a:spcPct val="0"/>
              </a:spcBef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Picco plasmatico: 2-4 ore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D715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623243" y="8085907"/>
            <a:ext cx="5280793" cy="1549454"/>
          </a:xfrm>
          <a:custGeom>
            <a:avLst/>
            <a:gdLst/>
            <a:ahLst/>
            <a:cxnLst/>
            <a:rect r="r" b="b" t="t" l="l"/>
            <a:pathLst>
              <a:path h="1549454" w="5280793">
                <a:moveTo>
                  <a:pt x="0" y="0"/>
                </a:moveTo>
                <a:lnTo>
                  <a:pt x="5280793" y="0"/>
                </a:lnTo>
                <a:lnTo>
                  <a:pt x="5280793" y="1549454"/>
                </a:lnTo>
                <a:lnTo>
                  <a:pt x="0" y="15494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733026" y="141605"/>
            <a:ext cx="10821948" cy="9632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tru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Fasi del trattamento ambulatoriale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5878473" y="1079726"/>
            <a:ext cx="6531054" cy="8496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300"/>
              </a:lnSpc>
            </a:pPr>
            <a:r>
              <a:rPr lang="en-US" sz="4500" b="tru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Induzione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878473" y="4070372"/>
            <a:ext cx="6531054" cy="8496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300"/>
              </a:lnSpc>
            </a:pPr>
            <a:r>
              <a:rPr lang="en-US" sz="4500" b="tru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Stabilizzazione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5878473" y="5952511"/>
            <a:ext cx="6531054" cy="8496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300"/>
              </a:lnSpc>
            </a:pPr>
            <a:r>
              <a:rPr lang="en-US" sz="4500" b="tru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Mantenimento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5878473" y="7745547"/>
            <a:ext cx="6531054" cy="8496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300"/>
              </a:lnSpc>
            </a:pPr>
            <a:r>
              <a:rPr lang="en-US" sz="4500" b="tru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Scalaggio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5527368" y="1891256"/>
            <a:ext cx="7080610" cy="25298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518165" indent="-259082" lvl="1">
              <a:lnSpc>
                <a:spcPts val="3360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Inizio</a:t>
            </a:r>
            <a:r>
              <a:rPr lang="en-US" sz="24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generalmente con </a:t>
            </a:r>
            <a:r>
              <a:rPr lang="en-US" b="true" sz="2400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30-40 mg/die</a:t>
            </a:r>
          </a:p>
          <a:p>
            <a:pPr algn="ctr" marL="518165" indent="-259082" lvl="1">
              <a:lnSpc>
                <a:spcPts val="3360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Valutazione della tolleranza agli oppioidi</a:t>
            </a:r>
          </a:p>
          <a:p>
            <a:pPr algn="ctr" marL="518165" indent="-259082" lvl="1">
              <a:lnSpc>
                <a:spcPts val="3360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Monitoraggio clinico frequente</a:t>
            </a:r>
          </a:p>
          <a:p>
            <a:pPr algn="ctr" marL="518165" indent="-259082" lvl="1">
              <a:lnSpc>
                <a:spcPts val="3360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Effetti dopo 3-4 giorni, evidenti dopo settimane</a:t>
            </a:r>
          </a:p>
          <a:p>
            <a:pPr algn="ctr" marL="518165" indent="-259082" lvl="1">
              <a:lnSpc>
                <a:spcPts val="3360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~2 settimane</a:t>
            </a:r>
          </a:p>
          <a:p>
            <a:pPr algn="ctr">
              <a:lnSpc>
                <a:spcPts val="3360"/>
              </a:lnSpc>
            </a:pPr>
          </a:p>
        </p:txBody>
      </p:sp>
      <p:sp>
        <p:nvSpPr>
          <p:cNvPr name="TextBox 9" id="9"/>
          <p:cNvSpPr txBox="true"/>
          <p:nvPr/>
        </p:nvSpPr>
        <p:spPr>
          <a:xfrm rot="0">
            <a:off x="4852055" y="5045527"/>
            <a:ext cx="8583891" cy="1272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518163" indent="-259082" lvl="1">
              <a:lnSpc>
                <a:spcPts val="3360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Ricerca della dose efficace (incremento di </a:t>
            </a:r>
            <a:r>
              <a:rPr lang="en-US" b="true" sz="2400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5-10 mg/die</a:t>
            </a:r>
            <a:r>
              <a:rPr lang="en-US" sz="24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)</a:t>
            </a:r>
          </a:p>
          <a:p>
            <a:pPr algn="ctr" marL="518163" indent="-259082" lvl="1">
              <a:lnSpc>
                <a:spcPts val="3360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Assenza di craving e sintomi astinenziali</a:t>
            </a:r>
          </a:p>
          <a:p>
            <a:pPr algn="ctr">
              <a:lnSpc>
                <a:spcPts val="3360"/>
              </a:lnSpc>
            </a:pPr>
          </a:p>
        </p:txBody>
      </p:sp>
      <p:sp>
        <p:nvSpPr>
          <p:cNvPr name="TextBox 10" id="10"/>
          <p:cNvSpPr txBox="true"/>
          <p:nvPr/>
        </p:nvSpPr>
        <p:spPr>
          <a:xfrm rot="0">
            <a:off x="5105249" y="6813367"/>
            <a:ext cx="7924847" cy="1272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518160" indent="-259080" lvl="1">
              <a:lnSpc>
                <a:spcPts val="3359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Dose</a:t>
            </a:r>
            <a:r>
              <a:rPr lang="en-US" sz="24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generalmente compresa tra </a:t>
            </a:r>
            <a:r>
              <a:rPr lang="en-US" b="true" sz="2400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60 e 100 mg/die</a:t>
            </a:r>
          </a:p>
          <a:p>
            <a:pPr algn="ctr" marL="518160" indent="-259080" lvl="1">
              <a:lnSpc>
                <a:spcPts val="3359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Durata variabile (mesi o anni)</a:t>
            </a:r>
          </a:p>
          <a:p>
            <a:pPr algn="ctr">
              <a:lnSpc>
                <a:spcPts val="3359"/>
              </a:lnSpc>
            </a:pPr>
          </a:p>
        </p:txBody>
      </p:sp>
      <p:sp>
        <p:nvSpPr>
          <p:cNvPr name="TextBox 11" id="11"/>
          <p:cNvSpPr txBox="true"/>
          <p:nvPr/>
        </p:nvSpPr>
        <p:spPr>
          <a:xfrm rot="0">
            <a:off x="5878473" y="8577424"/>
            <a:ext cx="6531054" cy="16916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518160" indent="-259080" lvl="1">
              <a:lnSpc>
                <a:spcPts val="3359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Progressivo,</a:t>
            </a:r>
            <a:r>
              <a:rPr lang="en-US" sz="24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personalizzato, lento e graduale  (</a:t>
            </a:r>
            <a:r>
              <a:rPr lang="en-US" b="true" sz="2400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soste a 40, 30, 20, 10</a:t>
            </a:r>
            <a:r>
              <a:rPr lang="en-US" sz="24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) (Giancane, 2018)</a:t>
            </a:r>
          </a:p>
          <a:p>
            <a:pPr algn="ctr" marL="518160" indent="-259080" lvl="1">
              <a:lnSpc>
                <a:spcPts val="3359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Può richiedere oltre 12 mesi</a:t>
            </a:r>
          </a:p>
          <a:p>
            <a:pPr algn="ctr">
              <a:lnSpc>
                <a:spcPts val="3359"/>
              </a:lnSpc>
            </a:pPr>
          </a:p>
        </p:txBody>
      </p:sp>
      <p:sp>
        <p:nvSpPr>
          <p:cNvPr name="TextBox 12" id="12"/>
          <p:cNvSpPr txBox="true"/>
          <p:nvPr/>
        </p:nvSpPr>
        <p:spPr>
          <a:xfrm rot="0">
            <a:off x="380557" y="3202017"/>
            <a:ext cx="4076693" cy="38252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 b="tru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NB</a:t>
            </a:r>
          </a:p>
          <a:p>
            <a:pPr algn="ctr">
              <a:lnSpc>
                <a:spcPts val="3359"/>
              </a:lnSpc>
            </a:pPr>
            <a:r>
              <a:rPr lang="en-US" sz="24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Un trattamento con meta</a:t>
            </a:r>
            <a:r>
              <a:rPr lang="en-US" sz="24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done superiore a </a:t>
            </a:r>
            <a:r>
              <a:rPr lang="en-US" b="true" sz="2400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21 giorni </a:t>
            </a:r>
            <a:r>
              <a:rPr lang="en-US" sz="24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non è più considerato una disintossicazione o trattamento dell'astinenza acuta, ma una terapia di mantenimento, finalizzata alla stabilizzazione del paziente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D715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3141673">
            <a:off x="7783076" y="5082086"/>
            <a:ext cx="856393" cy="2057400"/>
          </a:xfrm>
          <a:custGeom>
            <a:avLst/>
            <a:gdLst/>
            <a:ahLst/>
            <a:cxnLst/>
            <a:rect r="r" b="b" t="t" l="l"/>
            <a:pathLst>
              <a:path h="2057400" w="856393">
                <a:moveTo>
                  <a:pt x="0" y="0"/>
                </a:moveTo>
                <a:lnTo>
                  <a:pt x="856393" y="0"/>
                </a:lnTo>
                <a:lnTo>
                  <a:pt x="856393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535997" y="616585"/>
            <a:ext cx="3921085" cy="7385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20"/>
              </a:lnSpc>
            </a:pPr>
            <a:r>
              <a:rPr lang="en-US" sz="43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Benefici clinici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286659" y="1494155"/>
            <a:ext cx="9993095" cy="34531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04523" indent="-302261" lvl="1">
              <a:lnSpc>
                <a:spcPts val="3920"/>
              </a:lnSpc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Ri</a:t>
            </a:r>
            <a:r>
              <a:rPr lang="en-US" sz="28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duzione o scomparsa del craving</a:t>
            </a:r>
          </a:p>
          <a:p>
            <a:pPr algn="l" marL="604523" indent="-302261" lvl="1">
              <a:lnSpc>
                <a:spcPts val="3920"/>
              </a:lnSpc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Soppressione dell'astinenza</a:t>
            </a:r>
          </a:p>
          <a:p>
            <a:pPr algn="l" marL="604523" indent="-302261" lvl="1">
              <a:lnSpc>
                <a:spcPts val="3920"/>
              </a:lnSpc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Blocco degli effetti dell'eroina</a:t>
            </a:r>
          </a:p>
          <a:p>
            <a:pPr algn="l" marL="604523" indent="-302261" lvl="1">
              <a:lnSpc>
                <a:spcPts val="3920"/>
              </a:lnSpc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Stabilizzazione dell'umore</a:t>
            </a:r>
          </a:p>
          <a:p>
            <a:pPr algn="l" marL="604523" indent="-302261" lvl="1">
              <a:lnSpc>
                <a:spcPts val="3920"/>
              </a:lnSpc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Riduzione dei comportamenti di ricerca della sostanza</a:t>
            </a:r>
          </a:p>
          <a:p>
            <a:pPr algn="l" marL="604523" indent="-302261" lvl="1">
              <a:lnSpc>
                <a:spcPts val="3920"/>
              </a:lnSpc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Assenza di effetti collaterali significativi</a:t>
            </a:r>
          </a:p>
          <a:p>
            <a:pPr algn="l">
              <a:lnSpc>
                <a:spcPts val="3920"/>
              </a:lnSpc>
            </a:pPr>
          </a:p>
        </p:txBody>
      </p:sp>
      <p:sp>
        <p:nvSpPr>
          <p:cNvPr name="TextBox 5" id="5"/>
          <p:cNvSpPr txBox="true"/>
          <p:nvPr/>
        </p:nvSpPr>
        <p:spPr>
          <a:xfrm rot="0">
            <a:off x="1535997" y="5057775"/>
            <a:ext cx="5604272" cy="7385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20"/>
              </a:lnSpc>
            </a:pPr>
            <a:r>
              <a:rPr lang="en-US" sz="43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Vantaggio principale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2363941" y="7087598"/>
            <a:ext cx="13560118" cy="10642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40"/>
              </a:lnSpc>
            </a:pPr>
            <a:r>
              <a:rPr lang="en-US" sz="31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interruzione del ciclo</a:t>
            </a:r>
          </a:p>
          <a:p>
            <a:pPr algn="ctr">
              <a:lnSpc>
                <a:spcPts val="4340"/>
              </a:lnSpc>
            </a:pPr>
            <a:r>
              <a:rPr lang="en-US" sz="31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Euforia ⟶ Astinenza ⟶ Ricerca della sostanza ⟶ Nuova assunzione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D715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785196" y="6225959"/>
            <a:ext cx="5313244" cy="3706567"/>
          </a:xfrm>
          <a:custGeom>
            <a:avLst/>
            <a:gdLst/>
            <a:ahLst/>
            <a:cxnLst/>
            <a:rect r="r" b="b" t="t" l="l"/>
            <a:pathLst>
              <a:path h="3706567" w="5313244">
                <a:moveTo>
                  <a:pt x="0" y="0"/>
                </a:moveTo>
                <a:lnTo>
                  <a:pt x="5313244" y="0"/>
                </a:lnTo>
                <a:lnTo>
                  <a:pt x="5313244" y="3706567"/>
                </a:lnTo>
                <a:lnTo>
                  <a:pt x="0" y="37065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864615" y="6225959"/>
            <a:ext cx="4514621" cy="3946914"/>
          </a:xfrm>
          <a:custGeom>
            <a:avLst/>
            <a:gdLst/>
            <a:ahLst/>
            <a:cxnLst/>
            <a:rect r="r" b="b" t="t" l="l"/>
            <a:pathLst>
              <a:path h="3946914" w="4514621">
                <a:moveTo>
                  <a:pt x="0" y="0"/>
                </a:moveTo>
                <a:lnTo>
                  <a:pt x="4514621" y="0"/>
                </a:lnTo>
                <a:lnTo>
                  <a:pt x="4514621" y="3946915"/>
                </a:lnTo>
                <a:lnTo>
                  <a:pt x="0" y="394691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369671" y="242252"/>
            <a:ext cx="14876979" cy="9632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tru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Effetti collaterali e monitoraggio infermieristico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432307" y="1367473"/>
            <a:ext cx="5379236" cy="5670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40"/>
              </a:lnSpc>
            </a:pPr>
            <a:r>
              <a:rPr lang="en-US" sz="3100" b="tru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Effetti indesiderati frequenti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6564140" y="1367473"/>
            <a:ext cx="5755356" cy="5670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40"/>
              </a:lnSpc>
            </a:pPr>
            <a:r>
              <a:rPr lang="en-US" sz="3100" b="tru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Segni di accumulo eccessivo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2164280" y="1367473"/>
            <a:ext cx="5853871" cy="5670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40"/>
              </a:lnSpc>
            </a:pPr>
            <a:r>
              <a:rPr lang="en-US" sz="3100" b="tru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ruolo infermieristico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864615" y="2075917"/>
            <a:ext cx="3999546" cy="39096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690881" indent="-345440" lvl="1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Stipsi</a:t>
            </a:r>
          </a:p>
          <a:p>
            <a:pPr algn="ctr" marL="690881" indent="-345440" lvl="1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N</a:t>
            </a:r>
            <a:r>
              <a:rPr lang="en-US" sz="32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ausea</a:t>
            </a:r>
          </a:p>
          <a:p>
            <a:pPr algn="ctr" marL="690881" indent="-345440" lvl="1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Vomito</a:t>
            </a:r>
          </a:p>
          <a:p>
            <a:pPr algn="ctr" marL="690881" indent="-345440" lvl="1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Sonnolenza</a:t>
            </a:r>
          </a:p>
          <a:p>
            <a:pPr algn="ctr" marL="690881" indent="-345440" lvl="1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Cefalea</a:t>
            </a:r>
          </a:p>
          <a:p>
            <a:pPr algn="ctr" marL="690881" indent="-345440" lvl="1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Disturbi del sonno</a:t>
            </a:r>
          </a:p>
          <a:p>
            <a:pPr algn="ctr">
              <a:lnSpc>
                <a:spcPts val="4480"/>
              </a:lnSpc>
            </a:pPr>
          </a:p>
        </p:txBody>
      </p:sp>
      <p:sp>
        <p:nvSpPr>
          <p:cNvPr name="TextBox 9" id="9"/>
          <p:cNvSpPr txBox="true"/>
          <p:nvPr/>
        </p:nvSpPr>
        <p:spPr>
          <a:xfrm rot="0">
            <a:off x="6899980" y="2316264"/>
            <a:ext cx="4488040" cy="39096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690881" indent="-345440" lvl="1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Se</a:t>
            </a:r>
            <a:r>
              <a:rPr lang="en-US" sz="32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dazione marcata</a:t>
            </a:r>
          </a:p>
          <a:p>
            <a:pPr algn="ctr" marL="690881" indent="-345440" lvl="1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Respiro corto o rallentato</a:t>
            </a:r>
          </a:p>
          <a:p>
            <a:pPr algn="ctr" marL="690881" indent="-345440" lvl="1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Senso di oppressione toracica</a:t>
            </a:r>
          </a:p>
          <a:p>
            <a:pPr algn="ctr" marL="690881" indent="-345440" lvl="1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Instabilità posturale</a:t>
            </a:r>
          </a:p>
          <a:p>
            <a:pPr algn="ctr">
              <a:lnSpc>
                <a:spcPts val="4480"/>
              </a:lnSpc>
            </a:pPr>
          </a:p>
        </p:txBody>
      </p:sp>
      <p:sp>
        <p:nvSpPr>
          <p:cNvPr name="TextBox 10" id="10"/>
          <p:cNvSpPr txBox="true"/>
          <p:nvPr/>
        </p:nvSpPr>
        <p:spPr>
          <a:xfrm rot="0">
            <a:off x="12434129" y="2316264"/>
            <a:ext cx="5314172" cy="72815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690881" indent="-345440" lvl="1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Monitoraggio </a:t>
            </a:r>
            <a:r>
              <a:rPr lang="en-US" sz="32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della frequenza respiratoria</a:t>
            </a:r>
          </a:p>
          <a:p>
            <a:pPr algn="ctr" marL="690881" indent="-345440" lvl="1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Valutazione dello stato di coscienza e della sedazione</a:t>
            </a:r>
          </a:p>
          <a:p>
            <a:pPr algn="ctr" marL="690881" indent="-345440" lvl="1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Osservazione degli effetti collaterali</a:t>
            </a:r>
          </a:p>
          <a:p>
            <a:pPr algn="ctr" marL="690881" indent="-345440" lvl="1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Vigilanza sui segni di accumulo e sovradosaggio</a:t>
            </a:r>
          </a:p>
          <a:p>
            <a:pPr algn="ctr" marL="690881" indent="-345440" lvl="1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Supporto all'aderenza terapeutica</a:t>
            </a:r>
          </a:p>
          <a:p>
            <a:pPr algn="ctr">
              <a:lnSpc>
                <a:spcPts val="4480"/>
              </a:lnSpc>
            </a:pPr>
          </a:p>
        </p:txBody>
      </p:sp>
      <p:sp>
        <p:nvSpPr>
          <p:cNvPr name="TextBox 11" id="11"/>
          <p:cNvSpPr txBox="true"/>
          <p:nvPr/>
        </p:nvSpPr>
        <p:spPr>
          <a:xfrm rot="0">
            <a:off x="864615" y="5689068"/>
            <a:ext cx="3509248" cy="5359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60"/>
              </a:lnSpc>
            </a:pPr>
            <a:r>
              <a:rPr lang="en-US" sz="2900" b="tru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Dose iniziale bassa: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>
  <p:cSld>
    <p:bg>
      <p:bgPr>
        <a:solidFill>
          <a:srgbClr val="F6F6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784826" y="543867"/>
            <a:ext cx="13741360" cy="8280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860"/>
              </a:lnSpc>
            </a:pPr>
            <a:r>
              <a:rPr lang="en-US" sz="49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Buprenorfina: caratteristiche farmacologiche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483103" y="1622172"/>
            <a:ext cx="5231563" cy="6299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0"/>
              </a:lnSpc>
            </a:pPr>
            <a:r>
              <a:rPr lang="en-US" sz="37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Meccanismo d’azione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6631928" y="1622172"/>
            <a:ext cx="5024145" cy="6299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0"/>
              </a:lnSpc>
            </a:pPr>
            <a:r>
              <a:rPr lang="en-US" sz="37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Conseguenze cliniche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2452308" y="1622172"/>
            <a:ext cx="5113034" cy="6299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0"/>
              </a:lnSpc>
            </a:pPr>
            <a:r>
              <a:rPr lang="en-US" sz="37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Composizione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607024" y="2662872"/>
            <a:ext cx="4983722" cy="59810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Agonista parziale dei recettori oppioidi</a:t>
            </a:r>
          </a:p>
          <a:p>
            <a:pPr algn="ctr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Antagonista sui recettori κ e δ</a:t>
            </a:r>
          </a:p>
          <a:p>
            <a:pPr algn="ctr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Elevata affinità per i recettori μ</a:t>
            </a:r>
          </a:p>
          <a:p>
            <a:pPr algn="ctr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Distacco molto lento dal recettore</a:t>
            </a:r>
          </a:p>
          <a:p>
            <a:pPr algn="ctr">
              <a:lnSpc>
                <a:spcPts val="4759"/>
              </a:lnSpc>
            </a:pPr>
          </a:p>
        </p:txBody>
      </p:sp>
      <p:sp>
        <p:nvSpPr>
          <p:cNvPr name="TextBox 7" id="7"/>
          <p:cNvSpPr txBox="true"/>
          <p:nvPr/>
        </p:nvSpPr>
        <p:spPr>
          <a:xfrm rot="0">
            <a:off x="6877527" y="2662872"/>
            <a:ext cx="4532947" cy="53809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Ri</a:t>
            </a: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duce craving e astinenza</a:t>
            </a:r>
          </a:p>
          <a:p>
            <a:pPr algn="ctr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Blocca l'effetto dell'eroina</a:t>
            </a:r>
          </a:p>
          <a:p>
            <a:pPr algn="ctr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Minore rischio di overdose (basso rischio sovradosaggio)</a:t>
            </a:r>
          </a:p>
          <a:p>
            <a:pPr algn="ctr">
              <a:lnSpc>
                <a:spcPts val="4759"/>
              </a:lnSpc>
            </a:pPr>
          </a:p>
        </p:txBody>
      </p:sp>
      <p:sp>
        <p:nvSpPr>
          <p:cNvPr name="TextBox 8" id="8"/>
          <p:cNvSpPr txBox="true"/>
          <p:nvPr/>
        </p:nvSpPr>
        <p:spPr>
          <a:xfrm rot="0">
            <a:off x="11687955" y="2662872"/>
            <a:ext cx="6641740" cy="7181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Il farmaco più diffuso a base di buprenorfina è il </a:t>
            </a:r>
            <a:r>
              <a:rPr lang="en-US" b="true" sz="33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suboxone </a:t>
            </a: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(via orale)</a:t>
            </a:r>
          </a:p>
          <a:p>
            <a:pPr algn="l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Buprenorfina + naloxone (</a:t>
            </a:r>
            <a:r>
              <a:rPr lang="en-US" b="true" sz="33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4:1</a:t>
            </a: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)</a:t>
            </a:r>
          </a:p>
          <a:p>
            <a:pPr algn="l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Naloxone aggiunto per scoraggiare l'uso EV:</a:t>
            </a:r>
          </a:p>
          <a:p>
            <a:pPr algn="l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sublinguale → effetto trascurabile</a:t>
            </a:r>
          </a:p>
          <a:p>
            <a:pPr algn="l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endovenoso → induce rapidamente sintomi astinenziali.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F6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5400000">
            <a:off x="14217207" y="3066690"/>
            <a:ext cx="1727221" cy="300105"/>
          </a:xfrm>
          <a:custGeom>
            <a:avLst/>
            <a:gdLst/>
            <a:ahLst/>
            <a:cxnLst/>
            <a:rect r="r" b="b" t="t" l="l"/>
            <a:pathLst>
              <a:path h="300105" w="1727221">
                <a:moveTo>
                  <a:pt x="0" y="0"/>
                </a:moveTo>
                <a:lnTo>
                  <a:pt x="1727221" y="0"/>
                </a:lnTo>
                <a:lnTo>
                  <a:pt x="1727221" y="300105"/>
                </a:lnTo>
                <a:lnTo>
                  <a:pt x="0" y="3001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222811" y="3216742"/>
            <a:ext cx="8920982" cy="5947322"/>
          </a:xfrm>
          <a:custGeom>
            <a:avLst/>
            <a:gdLst/>
            <a:ahLst/>
            <a:cxnLst/>
            <a:rect r="r" b="b" t="t" l="l"/>
            <a:pathLst>
              <a:path h="5947322" w="8920982">
                <a:moveTo>
                  <a:pt x="0" y="0"/>
                </a:moveTo>
                <a:lnTo>
                  <a:pt x="8920982" y="0"/>
                </a:lnTo>
                <a:lnTo>
                  <a:pt x="8920982" y="5947322"/>
                </a:lnTo>
                <a:lnTo>
                  <a:pt x="0" y="594732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3575811" y="4023203"/>
            <a:ext cx="3010013" cy="16617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Effetto tetto della buprenorfina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3868072" y="448310"/>
            <a:ext cx="2815230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Metadone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829114" y="448310"/>
            <a:ext cx="3199828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Buprenorfina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3242189" y="1172667"/>
            <a:ext cx="4066996" cy="11804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agonista completo</a:t>
            </a:r>
          </a:p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↑ Dose → ↑ Effetto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724087" y="1172667"/>
            <a:ext cx="7181146" cy="11804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agonista parziale</a:t>
            </a:r>
          </a:p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↑ Dose → ↑ Effetto </a:t>
            </a:r>
            <a:r>
              <a:rPr lang="en-US" sz="33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fino a un limite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2614088" y="5856448"/>
            <a:ext cx="4933459" cy="31064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474979" indent="-237490" lvl="1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Riduce il rischio di depressione respiratoria grave</a:t>
            </a:r>
          </a:p>
          <a:p>
            <a:pPr algn="ctr" marL="474979" indent="-237490" lvl="1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Aumenta la sicurezza in caso di sovradosaggio</a:t>
            </a:r>
          </a:p>
          <a:p>
            <a:pPr algn="ctr" marL="474979" indent="-237490" lvl="1">
              <a:lnSpc>
                <a:spcPts val="3079"/>
              </a:lnSpc>
              <a:buFont typeface="Arial"/>
              <a:buChar char="•"/>
            </a:pPr>
            <a:r>
              <a:rPr lang="en-US" b="true" sz="21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Limite</a:t>
            </a:r>
            <a:r>
              <a:rPr lang="en-US" sz="2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: può essere meno efficace nei soggetti con elevata tolleranza agli oppioidi</a:t>
            </a:r>
          </a:p>
          <a:p>
            <a:pPr algn="ctr">
              <a:lnSpc>
                <a:spcPts val="3079"/>
              </a:lnSpc>
            </a:pP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F6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1100475" y="1305921"/>
            <a:ext cx="4324188" cy="1632381"/>
          </a:xfrm>
          <a:custGeom>
            <a:avLst/>
            <a:gdLst/>
            <a:ahLst/>
            <a:cxnLst/>
            <a:rect r="r" b="b" t="t" l="l"/>
            <a:pathLst>
              <a:path h="1632381" w="4324188">
                <a:moveTo>
                  <a:pt x="0" y="0"/>
                </a:moveTo>
                <a:lnTo>
                  <a:pt x="4324189" y="0"/>
                </a:lnTo>
                <a:lnTo>
                  <a:pt x="4324189" y="1632382"/>
                </a:lnTo>
                <a:lnTo>
                  <a:pt x="0" y="163238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477178" y="141605"/>
            <a:ext cx="11211520" cy="887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Fasi del trattamento ambulatoriale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5294610" y="1161018"/>
            <a:ext cx="7562235" cy="6299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0"/>
              </a:lnSpc>
            </a:pPr>
            <a:r>
              <a:rPr lang="en-US" sz="37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Induzione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3782487" y="3454083"/>
            <a:ext cx="11211520" cy="6299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79"/>
              </a:lnSpc>
            </a:pPr>
            <a:r>
              <a:rPr lang="en-US" sz="36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Stabilizzazione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5919649" y="7220136"/>
            <a:ext cx="6937196" cy="6299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79"/>
              </a:lnSpc>
            </a:pPr>
            <a:r>
              <a:rPr lang="en-US" sz="36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Scalaggio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3477178" y="1951830"/>
            <a:ext cx="10845150" cy="19348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80"/>
              </a:lnSpc>
            </a:pPr>
            <a:r>
              <a:rPr lang="en-US" sz="22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Inizia quan</a:t>
            </a:r>
            <a:r>
              <a:rPr lang="en-US" sz="22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do compaiono i primi sintomi di </a:t>
            </a:r>
            <a:r>
              <a:rPr lang="en-US" b="true" sz="220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astinenza.</a:t>
            </a:r>
          </a:p>
          <a:p>
            <a:pPr algn="ctr" marL="474986" indent="-237493" lvl="1">
              <a:lnSpc>
                <a:spcPts val="3080"/>
              </a:lnSpc>
              <a:buFont typeface="Arial"/>
              <a:buChar char="•"/>
            </a:pPr>
            <a:r>
              <a:rPr lang="en-US" sz="22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4-6 ore dopo eroina; 24-48 ore dopo metadone</a:t>
            </a:r>
          </a:p>
          <a:p>
            <a:pPr algn="ctr" marL="474986" indent="-237493" lvl="1">
              <a:lnSpc>
                <a:spcPts val="3080"/>
              </a:lnSpc>
              <a:buFont typeface="Arial"/>
              <a:buChar char="•"/>
            </a:pPr>
            <a:r>
              <a:rPr lang="en-US" sz="22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iniziare con </a:t>
            </a:r>
            <a:r>
              <a:rPr lang="en-US" b="true" sz="220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2–4 mg</a:t>
            </a:r>
            <a:r>
              <a:rPr lang="en-US" sz="22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di buprenorfina; nei soggetti con elevata tolleranza agli oppioidi si può arrivare fino a 8 mg il primo giorno</a:t>
            </a:r>
          </a:p>
          <a:p>
            <a:pPr algn="ctr">
              <a:lnSpc>
                <a:spcPts val="3080"/>
              </a:lnSpc>
            </a:pPr>
          </a:p>
        </p:txBody>
      </p:sp>
      <p:sp>
        <p:nvSpPr>
          <p:cNvPr name="TextBox 8" id="8"/>
          <p:cNvSpPr txBox="true"/>
          <p:nvPr/>
        </p:nvSpPr>
        <p:spPr>
          <a:xfrm rot="0">
            <a:off x="3782487" y="4245928"/>
            <a:ext cx="10142939" cy="15443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474979" indent="-237490" lvl="1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Dose</a:t>
            </a:r>
            <a:r>
              <a:rPr lang="en-US" sz="2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efficace: circa </a:t>
            </a:r>
            <a:r>
              <a:rPr lang="en-US" b="true" sz="21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16 </a:t>
            </a:r>
            <a:r>
              <a:rPr lang="en-US" sz="2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mg/die</a:t>
            </a:r>
          </a:p>
          <a:p>
            <a:pPr algn="ctr" marL="474979" indent="-237490" lvl="1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Dose massima: 24-32 mg/die</a:t>
            </a:r>
          </a:p>
          <a:p>
            <a:pPr algn="ctr" marL="474979" indent="-237490" lvl="1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La dose deve essere adattata sullo stato di benessere dell’utente</a:t>
            </a:r>
          </a:p>
          <a:p>
            <a:pPr algn="ctr">
              <a:lnSpc>
                <a:spcPts val="3079"/>
              </a:lnSpc>
            </a:pPr>
          </a:p>
        </p:txBody>
      </p:sp>
      <p:sp>
        <p:nvSpPr>
          <p:cNvPr name="TextBox 9" id="9"/>
          <p:cNvSpPr txBox="true"/>
          <p:nvPr/>
        </p:nvSpPr>
        <p:spPr>
          <a:xfrm rot="0">
            <a:off x="3469967" y="6399717"/>
            <a:ext cx="11211520" cy="7632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80"/>
              </a:lnSpc>
            </a:pPr>
            <a:r>
              <a:rPr lang="en-US" sz="22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No durata definita per legge nè per prassi clinica ⟶ dipende da obiettivi del percorso terapeutico integrato, tolleranza, costi.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7448550" y="5607872"/>
            <a:ext cx="3390900" cy="6299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79"/>
              </a:lnSpc>
            </a:pPr>
            <a:r>
              <a:rPr lang="en-US" sz="36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Mantenimento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332805" y="8011981"/>
            <a:ext cx="15485844" cy="23253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474986" indent="-237493" lvl="1">
              <a:lnSpc>
                <a:spcPts val="3080"/>
              </a:lnSpc>
              <a:buFont typeface="Arial"/>
              <a:buChar char="•"/>
            </a:pPr>
            <a:r>
              <a:rPr lang="en-US" sz="22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Ri</a:t>
            </a:r>
            <a:r>
              <a:rPr lang="en-US" sz="22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duzione graduale e personalizzata, con pause tra un passaggio e l'altro per favorire l'adattamento del paziente.</a:t>
            </a:r>
          </a:p>
          <a:p>
            <a:pPr algn="ctr" marL="474986" indent="-237493" lvl="1">
              <a:lnSpc>
                <a:spcPts val="3080"/>
              </a:lnSpc>
              <a:buFont typeface="Arial"/>
              <a:buChar char="•"/>
            </a:pPr>
            <a:r>
              <a:rPr lang="en-US" sz="22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In genere si riduce di 2 mg per volta, rallentando a 1 mg nelle fasi finali.</a:t>
            </a:r>
          </a:p>
          <a:p>
            <a:pPr algn="ctr" marL="474986" indent="-237493" lvl="1">
              <a:lnSpc>
                <a:spcPts val="3080"/>
              </a:lnSpc>
              <a:buFont typeface="Arial"/>
              <a:buChar char="•"/>
            </a:pPr>
            <a:r>
              <a:rPr lang="en-US" sz="22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In alcuni casi, nelle ultime fasi, la buprenorfina può essere sostituita con metadone, che in formulazione liquida consente riduzioni più precise e progressive.</a:t>
            </a:r>
          </a:p>
          <a:p>
            <a:pPr algn="ctr">
              <a:lnSpc>
                <a:spcPts val="3080"/>
              </a:lnSpc>
            </a:pPr>
          </a:p>
        </p:txBody>
      </p:sp>
      <p:sp>
        <p:nvSpPr>
          <p:cNvPr name="TextBox 12" id="12"/>
          <p:cNvSpPr txBox="true"/>
          <p:nvPr/>
        </p:nvSpPr>
        <p:spPr>
          <a:xfrm rot="0">
            <a:off x="13839349" y="2982782"/>
            <a:ext cx="4448651" cy="34969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79"/>
              </a:lnSpc>
            </a:pPr>
            <a:r>
              <a:rPr lang="en-US" sz="21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Rischi somministrazione sotto effetto di eroina:</a:t>
            </a:r>
          </a:p>
          <a:p>
            <a:pPr algn="ctr" marL="474979" indent="-237490" lvl="1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agitazione</a:t>
            </a:r>
          </a:p>
          <a:p>
            <a:pPr algn="ctr" marL="474979" indent="-237490" lvl="1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sudorazione algida</a:t>
            </a:r>
          </a:p>
          <a:p>
            <a:pPr algn="ctr" marL="474979" indent="-237490" lvl="1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nausea</a:t>
            </a:r>
          </a:p>
          <a:p>
            <a:pPr algn="ctr" marL="474979" indent="-237490" lvl="1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diarrea</a:t>
            </a:r>
          </a:p>
          <a:p>
            <a:pPr algn="ctr" marL="474979" indent="-237490" lvl="1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bisogno di “tamponare” con altre sostanza</a:t>
            </a:r>
          </a:p>
          <a:p>
            <a:pPr algn="ctr">
              <a:lnSpc>
                <a:spcPts val="3079"/>
              </a:lnSpc>
            </a:pP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F6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659315" y="3024952"/>
            <a:ext cx="10969370" cy="4237096"/>
          </a:xfrm>
          <a:custGeom>
            <a:avLst/>
            <a:gdLst/>
            <a:ahLst/>
            <a:cxnLst/>
            <a:rect r="r" b="b" t="t" l="l"/>
            <a:pathLst>
              <a:path h="4237096" w="10969370">
                <a:moveTo>
                  <a:pt x="0" y="0"/>
                </a:moveTo>
                <a:lnTo>
                  <a:pt x="10969370" y="0"/>
                </a:lnTo>
                <a:lnTo>
                  <a:pt x="10969370" y="4237096"/>
                </a:lnTo>
                <a:lnTo>
                  <a:pt x="0" y="423709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F6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3292136">
            <a:off x="11614427" y="5678407"/>
            <a:ext cx="1309255" cy="4114800"/>
          </a:xfrm>
          <a:custGeom>
            <a:avLst/>
            <a:gdLst/>
            <a:ahLst/>
            <a:cxnLst/>
            <a:rect r="r" b="b" t="t" l="l"/>
            <a:pathLst>
              <a:path h="4114800" w="1309255">
                <a:moveTo>
                  <a:pt x="0" y="0"/>
                </a:moveTo>
                <a:lnTo>
                  <a:pt x="1309254" y="0"/>
                </a:lnTo>
                <a:lnTo>
                  <a:pt x="130925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5040420">
            <a:off x="9936164" y="1006516"/>
            <a:ext cx="1102998" cy="3466566"/>
          </a:xfrm>
          <a:custGeom>
            <a:avLst/>
            <a:gdLst/>
            <a:ahLst/>
            <a:cxnLst/>
            <a:rect r="r" b="b" t="t" l="l"/>
            <a:pathLst>
              <a:path h="3466566" w="1102998">
                <a:moveTo>
                  <a:pt x="0" y="0"/>
                </a:moveTo>
                <a:lnTo>
                  <a:pt x="1102999" y="0"/>
                </a:lnTo>
                <a:lnTo>
                  <a:pt x="1102999" y="3466567"/>
                </a:lnTo>
                <a:lnTo>
                  <a:pt x="0" y="346656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713065" y="537527"/>
            <a:ext cx="16861870" cy="887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Terapie farmacologiche nelle comunità terapeutiche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028700" y="1965960"/>
            <a:ext cx="8115300" cy="21488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Evi</a:t>
            </a:r>
            <a:r>
              <a:rPr lang="en-US" sz="24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denze cliniche </a:t>
            </a:r>
            <a:r>
              <a:rPr lang="en-US" sz="24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dell</a:t>
            </a:r>
            <a:r>
              <a:rPr lang="en-US" sz="24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a terapia sostitutiva nelle comunità terapeutiche:</a:t>
            </a:r>
          </a:p>
          <a:p>
            <a:pPr algn="l" marL="518160" indent="-259080" lvl="1">
              <a:lnSpc>
                <a:spcPts val="3359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riduce l'abbandono del trattamento</a:t>
            </a:r>
          </a:p>
          <a:p>
            <a:pPr algn="l" marL="518160" indent="-259080" lvl="1">
              <a:lnSpc>
                <a:spcPts val="3359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riduce il rischio di overdose da ricaduta</a:t>
            </a:r>
          </a:p>
          <a:p>
            <a:pPr algn="l" marL="518160" indent="-259080" lvl="1">
              <a:lnSpc>
                <a:spcPts val="3359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aumenta la permanenza nei programmi terapeutici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3540665" y="7410625"/>
            <a:ext cx="6483885" cy="12725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60"/>
              </a:lnSpc>
            </a:pPr>
            <a:r>
              <a:rPr lang="en-US" sz="24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Ogg</a:t>
            </a:r>
            <a:r>
              <a:rPr lang="en-US" sz="24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i è </a:t>
            </a:r>
            <a:r>
              <a:rPr lang="en-US" sz="2400" u="sng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superata la logica del "drug-free a ogni costo</a:t>
            </a:r>
            <a:r>
              <a:rPr lang="en-US" sz="24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": l'obiettivo è la stabilizzazione clinica e il </a:t>
            </a:r>
            <a:r>
              <a:rPr lang="en-US" b="true" sz="2400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miglioramento della qualità di vita</a:t>
            </a:r>
            <a:r>
              <a:rPr lang="en-US" sz="24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dell’utente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974785" y="3021330"/>
            <a:ext cx="6284515" cy="33680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Approccio integrato</a:t>
            </a:r>
          </a:p>
          <a:p>
            <a:pPr algn="ctr" marL="518160" indent="-259080" lvl="1">
              <a:lnSpc>
                <a:spcPts val="3359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L'associazione tra programma comunitario e terapia farmacologica rappresenta uno degli interventi più efficaci nel trattamento della dipendenza da eroina.</a:t>
            </a:r>
          </a:p>
          <a:p>
            <a:pPr algn="ctr" marL="518160" indent="-259080" lvl="1">
              <a:lnSpc>
                <a:spcPts val="3359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Il trattamento è personalizzato e può proseguire anche dopo il completamento del percorso comunitario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D715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531514" y="419587"/>
            <a:ext cx="370457" cy="290978"/>
          </a:xfrm>
          <a:custGeom>
            <a:avLst/>
            <a:gdLst/>
            <a:ahLst/>
            <a:cxnLst/>
            <a:rect r="r" b="b" t="t" l="l"/>
            <a:pathLst>
              <a:path h="290978" w="370457">
                <a:moveTo>
                  <a:pt x="370457" y="0"/>
                </a:moveTo>
                <a:lnTo>
                  <a:pt x="0" y="0"/>
                </a:lnTo>
                <a:lnTo>
                  <a:pt x="0" y="290978"/>
                </a:lnTo>
                <a:lnTo>
                  <a:pt x="370457" y="290978"/>
                </a:lnTo>
                <a:lnTo>
                  <a:pt x="370457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true" flipV="false" rot="0">
            <a:off x="16717429" y="9258300"/>
            <a:ext cx="541871" cy="258127"/>
          </a:xfrm>
          <a:custGeom>
            <a:avLst/>
            <a:gdLst/>
            <a:ahLst/>
            <a:cxnLst/>
            <a:rect r="r" b="b" t="t" l="l"/>
            <a:pathLst>
              <a:path h="258127" w="541871">
                <a:moveTo>
                  <a:pt x="541871" y="0"/>
                </a:moveTo>
                <a:lnTo>
                  <a:pt x="0" y="0"/>
                </a:lnTo>
                <a:lnTo>
                  <a:pt x="0" y="258127"/>
                </a:lnTo>
                <a:lnTo>
                  <a:pt x="541871" y="258127"/>
                </a:lnTo>
                <a:lnTo>
                  <a:pt x="541871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716743" y="1535926"/>
            <a:ext cx="16790161" cy="57207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459"/>
              </a:lnSpc>
            </a:pPr>
            <a:r>
              <a:rPr lang="en-US" sz="3900" spc="-234">
                <a:solidFill>
                  <a:srgbClr val="F6F6E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Con Oppioidi esogeni o </a:t>
            </a:r>
            <a:r>
              <a:rPr lang="en-US" sz="3900" spc="-234" b="true">
                <a:solidFill>
                  <a:srgbClr val="F6F6E9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oppiacei </a:t>
            </a:r>
            <a:r>
              <a:rPr lang="en-US" sz="3900" spc="-234">
                <a:solidFill>
                  <a:srgbClr val="F6F6E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si intendono i principi attivi e derivati sintetici aventi azioni simili all’oppio, più specificatamente simile alla morfina, componente attivo principale dell’oppio.</a:t>
            </a:r>
          </a:p>
          <a:p>
            <a:pPr algn="l">
              <a:lnSpc>
                <a:spcPts val="5459"/>
              </a:lnSpc>
            </a:pPr>
            <a:r>
              <a:rPr lang="en-US" sz="3900" spc="-234">
                <a:solidFill>
                  <a:srgbClr val="F6F6E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Esprimono il loro effetto mimando sostanze naturalmente prodotte dal corpo, gli oppioidi endogeni (endorfine, encefaline, dinorfine) aventi funzioni di </a:t>
            </a:r>
            <a:r>
              <a:rPr lang="en-US" sz="3900" spc="-234" b="true">
                <a:solidFill>
                  <a:srgbClr val="F6F6E9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analgesia naturale, controllo dello stress, regolazione dell’umore e modulazione della ricompensa</a:t>
            </a:r>
            <a:r>
              <a:rPr lang="en-US" sz="3900" spc="-234">
                <a:solidFill>
                  <a:srgbClr val="F6F6E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.</a:t>
            </a:r>
          </a:p>
          <a:p>
            <a:pPr algn="l">
              <a:lnSpc>
                <a:spcPts val="5459"/>
              </a:lnSpc>
            </a:pPr>
            <a:r>
              <a:rPr lang="en-US" sz="3900" spc="-234">
                <a:solidFill>
                  <a:srgbClr val="F6F6E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Gli oppioidi endogeni e gli oppiacei agiscono direttamente sugli </a:t>
            </a:r>
            <a:r>
              <a:rPr lang="en-US" sz="3900" spc="-234" b="true">
                <a:solidFill>
                  <a:srgbClr val="F6F6E9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stessi </a:t>
            </a:r>
            <a:r>
              <a:rPr lang="en-US" sz="3900" spc="-234">
                <a:solidFill>
                  <a:srgbClr val="F6F6E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specifici recettori cerebrali, i </a:t>
            </a:r>
            <a:r>
              <a:rPr lang="en-US" sz="3900" spc="-234" b="true">
                <a:solidFill>
                  <a:srgbClr val="F6F6E9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recettori oppioidi.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716743" y="708908"/>
            <a:ext cx="12528050" cy="7658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80"/>
              </a:lnSpc>
            </a:pPr>
            <a:r>
              <a:rPr lang="en-US" sz="4200" spc="84" b="true">
                <a:solidFill>
                  <a:srgbClr val="FFDE59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Prima di partire...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9209722"/>
            <a:ext cx="5258339" cy="306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520"/>
              </a:lnSpc>
            </a:pPr>
            <a:r>
              <a:rPr lang="en-US" sz="1800" spc="359">
                <a:solidFill>
                  <a:srgbClr val="F6F6E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2026 MARCH 23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F6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1652558" y="3820160"/>
            <a:ext cx="5065824" cy="4736467"/>
          </a:xfrm>
          <a:custGeom>
            <a:avLst/>
            <a:gdLst/>
            <a:ahLst/>
            <a:cxnLst/>
            <a:rect r="r" b="b" t="t" l="l"/>
            <a:pathLst>
              <a:path h="4736467" w="5065824">
                <a:moveTo>
                  <a:pt x="0" y="0"/>
                </a:moveTo>
                <a:lnTo>
                  <a:pt x="5065824" y="0"/>
                </a:lnTo>
                <a:lnTo>
                  <a:pt x="5065824" y="4736466"/>
                </a:lnTo>
                <a:lnTo>
                  <a:pt x="0" y="47364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5961221" y="316871"/>
            <a:ext cx="6365557" cy="12833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99"/>
              </a:lnSpc>
            </a:pPr>
            <a:r>
              <a:rPr lang="en-US" sz="6999" b="tru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Cos’è l’eroina?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0" y="1645285"/>
            <a:ext cx="17474602" cy="20358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74979" indent="-237490" lvl="1">
              <a:lnSpc>
                <a:spcPts val="3079"/>
              </a:lnSpc>
              <a:buFont typeface="Arial"/>
              <a:buChar char="•"/>
            </a:pPr>
            <a:r>
              <a:rPr lang="en-US" b="true" sz="2199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L’eroina (</a:t>
            </a:r>
            <a:r>
              <a:rPr lang="en-US" b="true" sz="2199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diacetilmorfina o diamorfina) è un oppioide semisintetico derivato dalla morfina.</a:t>
            </a:r>
          </a:p>
          <a:p>
            <a:pPr algn="l">
              <a:lnSpc>
                <a:spcPts val="3079"/>
              </a:lnSpc>
            </a:pPr>
          </a:p>
          <a:p>
            <a:pPr algn="l" marL="474979" indent="-237490" lvl="1">
              <a:lnSpc>
                <a:spcPts val="3079"/>
              </a:lnSpc>
              <a:buFont typeface="Arial"/>
              <a:buChar char="•"/>
            </a:pPr>
            <a:r>
              <a:rPr lang="en-US" b="true" sz="2199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Si ottiene per sintesi chimica della morfina dopo una doppia acetilazione (in posizione 3 e 6), a sua volta la morfina deriva direttamente dal lattice rappreso della capsula della pianta di Papaverum Somniferum.</a:t>
            </a:r>
          </a:p>
          <a:p>
            <a:pPr algn="l">
              <a:lnSpc>
                <a:spcPts val="3079"/>
              </a:lnSpc>
            </a:pPr>
          </a:p>
        </p:txBody>
      </p:sp>
      <p:sp>
        <p:nvSpPr>
          <p:cNvPr name="TextBox 5" id="5"/>
          <p:cNvSpPr txBox="true"/>
          <p:nvPr/>
        </p:nvSpPr>
        <p:spPr>
          <a:xfrm rot="0">
            <a:off x="0" y="3664902"/>
            <a:ext cx="10839160" cy="49523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74979" indent="-237490" lvl="1">
              <a:lnSpc>
                <a:spcPts val="3079"/>
              </a:lnSpc>
              <a:spcBef>
                <a:spcPct val="0"/>
              </a:spcBef>
              <a:buFont typeface="Arial"/>
              <a:buChar char="•"/>
            </a:pPr>
            <a:r>
              <a:rPr lang="en-US" b="true" sz="2199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E’ una sostanza ad azi</a:t>
            </a:r>
            <a:r>
              <a:rPr lang="en-US" b="true" sz="2199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one depressiva sul sistema nervoso centrale.</a:t>
            </a:r>
          </a:p>
          <a:p>
            <a:pPr algn="l">
              <a:lnSpc>
                <a:spcPts val="3079"/>
              </a:lnSpc>
              <a:spcBef>
                <a:spcPct val="0"/>
              </a:spcBef>
            </a:pPr>
          </a:p>
          <a:p>
            <a:pPr algn="l" marL="474979" indent="-237490" lvl="1">
              <a:lnSpc>
                <a:spcPts val="3079"/>
              </a:lnSpc>
              <a:spcBef>
                <a:spcPct val="0"/>
              </a:spcBef>
              <a:buFont typeface="Arial"/>
              <a:buChar char="•"/>
            </a:pPr>
            <a:r>
              <a:rPr lang="en-US" b="true" sz="2199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La presenza di due gruppi acetili aumenta la capacità lipofilica dell’eroina (williams, 1985), favorendone la diffusione attraverso le membrane cellulari e rendendola così particolarmente adatta (e più veloce della morfina) nel superare la barriera ematoencefalica e diffondersi nel sistema nervoso (Oldendorf et al, 1972).</a:t>
            </a:r>
          </a:p>
          <a:p>
            <a:pPr algn="l">
              <a:lnSpc>
                <a:spcPts val="3079"/>
              </a:lnSpc>
              <a:spcBef>
                <a:spcPct val="0"/>
              </a:spcBef>
            </a:pPr>
          </a:p>
          <a:p>
            <a:pPr algn="l" marL="474979" indent="-237490" lvl="1">
              <a:lnSpc>
                <a:spcPts val="3079"/>
              </a:lnSpc>
              <a:spcBef>
                <a:spcPct val="0"/>
              </a:spcBef>
              <a:buFont typeface="Arial"/>
              <a:buChar char="•"/>
            </a:pPr>
            <a:r>
              <a:rPr lang="en-US" b="true" sz="2199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Può essere presente come sale cloridrato (idrosolubile, utilizzata soprattutto per via endovenosa) o come base libera/freebase (meno solubile in acqua, utilizzata principalmente per via inalatoria o fumata). </a:t>
            </a:r>
          </a:p>
          <a:p>
            <a:pPr algn="ctr">
              <a:lnSpc>
                <a:spcPts val="3079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D715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name="Object 2" id="2"/>
          <p:cNvGraphicFramePr/>
          <p:nvPr/>
        </p:nvGraphicFramePr>
        <p:xfrm>
          <a:off x="9144000" y="4105206"/>
          <a:ext cx="9815512" cy="4757595"/>
        </p:xfrm>
        <a:graphic>
          <a:graphicData uri="http://schemas.openxmlformats.org/presentationml/2006/ole">
            <p:oleObj imgW="11772900" imgH="6718300" r:id="rId3" progId="Excel.Sheet.12" name="Worksheet">
              <p:embed/>
              <p:pic>
                <p:nvPicPr>
                  <p:cNvPr name="" id="0"/>
                  <p:cNvPicPr/>
                  <p:nvPr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1270000" y="1270000"/>
                    <a:ext cx="1270000" cy="1270000"/>
                  </a:xfrm>
                  <a:prstGeom prst="rect"/>
                </p:spPr>
              </p:pic>
            </p:oleObj>
          </a:graphicData>
        </a:graphic>
      </p:graphicFrame>
      <p:sp>
        <p:nvSpPr>
          <p:cNvPr name="TextBox 3" id="3"/>
          <p:cNvSpPr txBox="true"/>
          <p:nvPr/>
        </p:nvSpPr>
        <p:spPr>
          <a:xfrm rot="0">
            <a:off x="5292150" y="219713"/>
            <a:ext cx="7039570" cy="12833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99"/>
              </a:lnSpc>
            </a:pPr>
            <a:r>
              <a:rPr lang="en-US" sz="6999" b="true">
                <a:solidFill>
                  <a:srgbClr val="FFFFFF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Farmacocinetica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276681" y="1455423"/>
            <a:ext cx="15734639" cy="3822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Può variare in base a diversi fatt</a:t>
            </a:r>
            <a:r>
              <a:rPr lang="en-US" sz="2199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ori: via di somministrazione, interazioni con altre sostanze e comorbilità con patologie sistemiche.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328666" y="2357403"/>
            <a:ext cx="9744950" cy="939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000"/>
              </a:lnSpc>
              <a:spcBef>
                <a:spcPct val="0"/>
              </a:spcBef>
            </a:pPr>
            <a:r>
              <a:rPr lang="en-US" b="true" sz="5000">
                <a:solidFill>
                  <a:srgbClr val="FFDE59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Assorbimento e distribuzione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83291" y="3624831"/>
            <a:ext cx="8628644" cy="4318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74979" indent="-237490" lvl="1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Gli effetti compaiono più rapidamente dopo somministrazione endovenosa.</a:t>
            </a:r>
          </a:p>
          <a:p>
            <a:pPr algn="l" marL="474979" indent="-237490" lvl="1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Somministrazione intramuscolare ha livelli plasmatici di eroina significamente più bassi, ma rimane in circolo più a lungo (Skopp et al, 1997; Girardin et al, 2003).</a:t>
            </a:r>
          </a:p>
          <a:p>
            <a:pPr algn="l" marL="474979" indent="-237490" lvl="1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Dopo somministrazione endovenosa, i livelli plasmatici di eroina diminuiscono rapidamente e diventano generalmente non rilevabili entro 10-40 minuti, a causa del rapido metabolismo e dell'ampia distribuzione nei tessuti. </a:t>
            </a:r>
          </a:p>
          <a:p>
            <a:pPr algn="l" marL="474979" indent="-237490" lvl="1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Emivita: </a:t>
            </a:r>
            <a:r>
              <a:rPr lang="en-US" b="true" sz="2199">
                <a:solidFill>
                  <a:srgbClr val="FFFFFF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1,3 - 7,8 minuti </a:t>
            </a:r>
            <a:r>
              <a:rPr lang="en-US" sz="2199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(Rook et al, 2006).</a:t>
            </a:r>
          </a:p>
          <a:p>
            <a:pPr algn="l">
              <a:lnSpc>
                <a:spcPts val="3079"/>
              </a:lnSpc>
            </a:pPr>
          </a:p>
        </p:txBody>
      </p:sp>
      <p:sp>
        <p:nvSpPr>
          <p:cNvPr name="TextBox 7" id="7"/>
          <p:cNvSpPr txBox="true"/>
          <p:nvPr/>
        </p:nvSpPr>
        <p:spPr>
          <a:xfrm rot="0">
            <a:off x="9172560" y="8834225"/>
            <a:ext cx="8787149" cy="2406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60"/>
              </a:lnSpc>
            </a:pPr>
            <a:r>
              <a:rPr lang="en-US" sz="140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* Valori indicativi, influenzati da dose, purezza della sostanza, tolleranza e uso concomitante di altre sostanze. 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>
  <p:cSld>
    <p:bg>
      <p:bgPr>
        <a:solidFill>
          <a:srgbClr val="1D715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506413"/>
            <a:ext cx="3920847" cy="939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 b="true">
                <a:solidFill>
                  <a:srgbClr val="FFDE59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Metabolismo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973006" y="5038725"/>
            <a:ext cx="4188922" cy="939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 b="true">
                <a:solidFill>
                  <a:srgbClr val="FFDE59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Eliminazione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645924" y="1606550"/>
            <a:ext cx="17252705" cy="3988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74979" indent="-237490" lvl="1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Per idrolisi è trasformata in 6-mono-acetilmorfina (</a:t>
            </a:r>
            <a:r>
              <a:rPr lang="en-US" b="true" sz="2199">
                <a:solidFill>
                  <a:srgbClr val="FFFFFF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6-M</a:t>
            </a:r>
            <a:r>
              <a:rPr lang="en-US" b="true" sz="2199">
                <a:solidFill>
                  <a:srgbClr val="FFFFFF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AM</a:t>
            </a:r>
            <a:r>
              <a:rPr lang="en-US" sz="2199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) che ha emivita variabile tra 5,4 e 52 minuti e si ritrova per 1-3 ore nel plasma e per 1,2-4,3 ore nelle urine dalla assunzione endovenosa.</a:t>
            </a:r>
          </a:p>
          <a:p>
            <a:pPr algn="l" marL="474979" indent="-237490" lvl="1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Sempre per idrolisi dalla 6-MAM deriva la </a:t>
            </a:r>
            <a:r>
              <a:rPr lang="en-US" b="true" sz="2199">
                <a:solidFill>
                  <a:srgbClr val="FFFFFF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morfina</a:t>
            </a:r>
            <a:r>
              <a:rPr lang="en-US" sz="2199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: emivita media di 100-280 minuti e presenta la sua massima concentrazione plasmatica tra i 3,6 e gli 8 minuti dall’assunzione endovenosa di eroina (Rook et al, 2006).</a:t>
            </a:r>
          </a:p>
          <a:p>
            <a:pPr algn="l" marL="474979" indent="-237490" lvl="1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La morfina viene metabolizzata nel fegato, formando due prinipali metaboliti: morfina-3-glucuronide (M3G) e morfina-6-glucuronide (M6G) con rapporto M6G/G3G di 0,15 (Rook et al, 2006).</a:t>
            </a:r>
          </a:p>
          <a:p>
            <a:pPr algn="l" marL="474979" indent="-237490" lvl="1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Il </a:t>
            </a:r>
            <a:r>
              <a:rPr lang="en-US" b="true" sz="2199">
                <a:solidFill>
                  <a:srgbClr val="FFFFFF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M6G </a:t>
            </a:r>
            <a:r>
              <a:rPr lang="en-US" sz="2199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ha </a:t>
            </a:r>
            <a:r>
              <a:rPr lang="en-US" b="true" sz="2199">
                <a:solidFill>
                  <a:srgbClr val="FFFFFF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elevata attività oppioide, </a:t>
            </a:r>
            <a:r>
              <a:rPr lang="en-US" sz="2199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mentre i</a:t>
            </a:r>
            <a:r>
              <a:rPr lang="en-US" sz="2199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l M3G è inattivo ma può essere associato a effetti neurotossici e aumento della sensibilità al dolore.</a:t>
            </a:r>
          </a:p>
          <a:p>
            <a:pPr algn="l">
              <a:lnSpc>
                <a:spcPts val="3079"/>
              </a:lnSpc>
            </a:pPr>
          </a:p>
          <a:p>
            <a:pPr algn="l">
              <a:lnSpc>
                <a:spcPts val="3079"/>
              </a:lnSpc>
            </a:pPr>
          </a:p>
        </p:txBody>
      </p:sp>
      <p:sp>
        <p:nvSpPr>
          <p:cNvPr name="TextBox 5" id="5"/>
          <p:cNvSpPr txBox="true"/>
          <p:nvPr/>
        </p:nvSpPr>
        <p:spPr>
          <a:xfrm rot="0">
            <a:off x="645924" y="6102772"/>
            <a:ext cx="16892286" cy="412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74979" indent="-237490" lvl="1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Prevalentemente </a:t>
            </a:r>
            <a:r>
              <a:rPr lang="en-US" b="true" sz="2199">
                <a:solidFill>
                  <a:srgbClr val="FFFFFF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renale</a:t>
            </a:r>
            <a:r>
              <a:rPr lang="en-US" sz="2199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, mediante escrezione urinaria dei metaboliti glucuronati della morfina (90%) e della morfina libera (10%).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107043" y="6582618"/>
            <a:ext cx="13414534" cy="939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 b="true">
                <a:solidFill>
                  <a:srgbClr val="FFDE59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Comorbidità e interazioni con altre sostanze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645924" y="7684343"/>
            <a:ext cx="16437740" cy="16148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474979" indent="-237490" lvl="1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Le patologie epatiche influenzano poco il metabolismo della morfina.</a:t>
            </a:r>
          </a:p>
          <a:p>
            <a:pPr algn="just" marL="474979" indent="-237490" lvl="1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La </a:t>
            </a:r>
            <a:r>
              <a:rPr lang="en-US" b="true" sz="2199">
                <a:solidFill>
                  <a:srgbClr val="FFFFFF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grave insufficienza renale</a:t>
            </a:r>
            <a:r>
              <a:rPr lang="en-US" sz="2199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può causare accumulo dei metaboliti e aumentare il rischio di tossicità.</a:t>
            </a:r>
          </a:p>
          <a:p>
            <a:pPr algn="just" marL="474979" indent="-237490" lvl="1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L'eroina è spesso assunta insieme ad altre sostanze.</a:t>
            </a:r>
          </a:p>
          <a:p>
            <a:pPr algn="just" marL="474979" indent="-237490" lvl="1">
              <a:lnSpc>
                <a:spcPts val="3079"/>
              </a:lnSpc>
              <a:buFont typeface="Arial"/>
              <a:buChar char="•"/>
            </a:pPr>
            <a:r>
              <a:rPr lang="en-US" b="true" sz="2199">
                <a:solidFill>
                  <a:srgbClr val="FFFFFF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Alcol e benzodiazepine</a:t>
            </a:r>
            <a:r>
              <a:rPr lang="en-US" sz="2199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aumentano significativamente il rischio di depressione respiratoria e overdose.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D715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488494" y="1986977"/>
            <a:ext cx="16770806" cy="67525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474979" indent="-237490" lvl="1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L’eroina è un </a:t>
            </a:r>
            <a:r>
              <a:rPr lang="en-US" b="true" sz="2199">
                <a:solidFill>
                  <a:srgbClr val="FFFFFF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pro-farmaco</a:t>
            </a:r>
            <a:r>
              <a:rPr lang="en-US" sz="2199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: attraversa rapidamente la barriera ematoencefalica e viene convertita in 6-MAM e morfina, principali responsabili degli effetti.</a:t>
            </a:r>
          </a:p>
          <a:p>
            <a:pPr algn="just" marL="474979" indent="-237490" lvl="1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Agisce come </a:t>
            </a:r>
            <a:r>
              <a:rPr lang="en-US" b="true" sz="2199">
                <a:solidFill>
                  <a:srgbClr val="FFFFFF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agonista </a:t>
            </a:r>
            <a:r>
              <a:rPr lang="en-US" sz="2199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dei </a:t>
            </a:r>
            <a:r>
              <a:rPr lang="en-US" b="true" sz="2199">
                <a:solidFill>
                  <a:srgbClr val="FFFFFF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recettori oppioid</a:t>
            </a:r>
            <a:r>
              <a:rPr lang="en-US" sz="2199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i (μ, κ, δ) nel SNC e periferia, in particolare </a:t>
            </a:r>
            <a:r>
              <a:rPr lang="en-US" b="true" sz="2199">
                <a:solidFill>
                  <a:srgbClr val="FFFFFF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μ</a:t>
            </a:r>
            <a:r>
              <a:rPr lang="en-US" sz="2199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.</a:t>
            </a:r>
          </a:p>
          <a:p>
            <a:pPr algn="just" marL="474979" indent="-237490" lvl="1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L’attivazione dei recettori determina:</a:t>
            </a:r>
          </a:p>
          <a:p>
            <a:pPr algn="just" marL="1424938" indent="-356235" lvl="3">
              <a:lnSpc>
                <a:spcPts val="3079"/>
              </a:lnSpc>
              <a:buFont typeface="Arial"/>
              <a:buChar char="￭"/>
            </a:pPr>
            <a:r>
              <a:rPr lang="en-US" sz="2199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euforia e gratificazione</a:t>
            </a:r>
          </a:p>
          <a:p>
            <a:pPr algn="just" marL="1424938" indent="-356235" lvl="3">
              <a:lnSpc>
                <a:spcPts val="3079"/>
              </a:lnSpc>
              <a:buFont typeface="Arial"/>
              <a:buChar char="￭"/>
            </a:pPr>
            <a:r>
              <a:rPr lang="en-US" sz="2199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analgesia</a:t>
            </a:r>
          </a:p>
          <a:p>
            <a:pPr algn="just" marL="1424938" indent="-356235" lvl="3">
              <a:lnSpc>
                <a:spcPts val="3079"/>
              </a:lnSpc>
              <a:buFont typeface="Arial"/>
              <a:buChar char="￭"/>
            </a:pPr>
            <a:r>
              <a:rPr lang="en-US" sz="2199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sedazione</a:t>
            </a:r>
          </a:p>
          <a:p>
            <a:pPr algn="just" marL="1424938" indent="-356235" lvl="3">
              <a:lnSpc>
                <a:spcPts val="3079"/>
              </a:lnSpc>
              <a:buFont typeface="Arial"/>
              <a:buChar char="￭"/>
            </a:pPr>
            <a:r>
              <a:rPr lang="en-US" sz="2199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depressione respiratoria</a:t>
            </a:r>
          </a:p>
          <a:p>
            <a:pPr algn="just" marL="1424938" indent="-356235" lvl="3">
              <a:lnSpc>
                <a:spcPts val="3079"/>
              </a:lnSpc>
              <a:buFont typeface="Arial"/>
              <a:buChar char="￭"/>
            </a:pPr>
            <a:r>
              <a:rPr lang="en-US" sz="2199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miosi</a:t>
            </a:r>
          </a:p>
          <a:p>
            <a:pPr algn="just" marL="1424938" indent="-356235" lvl="3">
              <a:lnSpc>
                <a:spcPts val="3079"/>
              </a:lnSpc>
              <a:buFont typeface="Arial"/>
              <a:buChar char="￭"/>
            </a:pPr>
            <a:r>
              <a:rPr lang="en-US" sz="2199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riduzione della motilità gastrointestinale e urinaria</a:t>
            </a:r>
          </a:p>
          <a:p>
            <a:pPr algn="just">
              <a:lnSpc>
                <a:spcPts val="3079"/>
              </a:lnSpc>
            </a:pPr>
          </a:p>
          <a:p>
            <a:pPr algn="just">
              <a:lnSpc>
                <a:spcPts val="3079"/>
              </a:lnSpc>
            </a:pPr>
          </a:p>
          <a:p>
            <a:pPr algn="just" marL="474979" indent="-237490" lvl="1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Attiva il </a:t>
            </a:r>
            <a:r>
              <a:rPr lang="en-US" b="true" sz="2199">
                <a:solidFill>
                  <a:srgbClr val="FFFFFF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sistema mesolimbico della ricompensa</a:t>
            </a:r>
            <a:r>
              <a:rPr lang="en-US" sz="2199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→ </a:t>
            </a:r>
            <a:r>
              <a:rPr lang="en-US" b="true" sz="2199">
                <a:solidFill>
                  <a:srgbClr val="FFFFFF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↑</a:t>
            </a:r>
            <a:r>
              <a:rPr lang="en-US" sz="2199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</a:t>
            </a:r>
            <a:r>
              <a:rPr lang="en-US" b="true" sz="2199">
                <a:solidFill>
                  <a:srgbClr val="FFFFFF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dopamina </a:t>
            </a:r>
            <a:r>
              <a:rPr lang="en-US" sz="2199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(riducendo l’attività dei neuroni GABAergici) → craving, dipendenza e tolleranza.</a:t>
            </a:r>
          </a:p>
          <a:p>
            <a:pPr algn="just" marL="474979" indent="-237490" lvl="1">
              <a:lnSpc>
                <a:spcPts val="3079"/>
              </a:lnSpc>
              <a:buFont typeface="Arial"/>
              <a:buChar char="•"/>
            </a:pPr>
            <a:r>
              <a:rPr lang="en-US" b="true" sz="2199">
                <a:solidFill>
                  <a:srgbClr val="FFFFFF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↓ noradrenalin</a:t>
            </a:r>
            <a:r>
              <a:rPr lang="en-US" sz="2199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a (locus coeruleus) → contribuisce effetti sedativi (rilassamento, ipotensione, rallentamento respiratorio) e ai sintomi dell'astinenza (ansia, agitazione, insonnia, sudorazione, tachicardia, midriasi e crampi) dopo sospensione della sostanza.</a:t>
            </a:r>
          </a:p>
          <a:p>
            <a:pPr algn="ctr">
              <a:lnSpc>
                <a:spcPts val="3079"/>
              </a:lnSpc>
            </a:pP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12449291" y="2714982"/>
            <a:ext cx="5276718" cy="3756555"/>
          </a:xfrm>
          <a:custGeom>
            <a:avLst/>
            <a:gdLst/>
            <a:ahLst/>
            <a:cxnLst/>
            <a:rect r="r" b="b" t="t" l="l"/>
            <a:pathLst>
              <a:path h="3756555" w="5276718">
                <a:moveTo>
                  <a:pt x="0" y="0"/>
                </a:moveTo>
                <a:lnTo>
                  <a:pt x="5276718" y="0"/>
                </a:lnTo>
                <a:lnTo>
                  <a:pt x="5276718" y="3756556"/>
                </a:lnTo>
                <a:lnTo>
                  <a:pt x="0" y="37565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3397805" y="194816"/>
            <a:ext cx="11455470" cy="12833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99"/>
              </a:lnSpc>
            </a:pPr>
            <a:r>
              <a:rPr lang="en-US" b="true" sz="6999">
                <a:solidFill>
                  <a:srgbClr val="F6F6E9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Farmacodinamica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>
  <p:cSld>
    <p:bg>
      <p:bgPr>
        <a:solidFill>
          <a:srgbClr val="F6F6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0" y="-236214"/>
            <a:ext cx="18288000" cy="2543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520"/>
              </a:lnSpc>
            </a:pPr>
            <a:r>
              <a:rPr lang="en-US" sz="6800" b="true">
                <a:solidFill>
                  <a:srgbClr val="1D7151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Sindrome acuta da sovradosaggio: overdose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658794" y="2681605"/>
            <a:ext cx="4818647" cy="37198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79"/>
              </a:lnSpc>
            </a:pPr>
            <a:r>
              <a:rPr lang="en-US" sz="2199" b="tru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Segni e sintomi</a:t>
            </a:r>
          </a:p>
          <a:p>
            <a:pPr algn="ctr" marL="474979" indent="-237490" lvl="1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Sonnolenza profon</a:t>
            </a:r>
            <a:r>
              <a:rPr lang="en-US" sz="21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da fino al coma.</a:t>
            </a:r>
          </a:p>
          <a:p>
            <a:pPr algn="ctr" marL="474979" indent="-237490" lvl="1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Depressione respiratoria (bradipnea fino all'apnea).</a:t>
            </a:r>
          </a:p>
          <a:p>
            <a:pPr algn="ctr" marL="474979" indent="-237490" lvl="1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Miosi puntiforme e serrata.</a:t>
            </a:r>
          </a:p>
          <a:p>
            <a:pPr algn="ctr" marL="474979" indent="-237490" lvl="1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Bradicardia e ipotensione.</a:t>
            </a:r>
          </a:p>
          <a:p>
            <a:pPr algn="ctr" marL="474979" indent="-237490" lvl="1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Cianosi e possibile arresto respiratorio.</a:t>
            </a:r>
          </a:p>
          <a:p>
            <a:pPr algn="ctr">
              <a:lnSpc>
                <a:spcPts val="3079"/>
              </a:lnSpc>
            </a:pPr>
          </a:p>
        </p:txBody>
      </p:sp>
      <p:sp>
        <p:nvSpPr>
          <p:cNvPr name="TextBox 4" id="4"/>
          <p:cNvSpPr txBox="true"/>
          <p:nvPr/>
        </p:nvSpPr>
        <p:spPr>
          <a:xfrm rot="0">
            <a:off x="6941101" y="2681605"/>
            <a:ext cx="4405797" cy="19748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79"/>
              </a:lnSpc>
            </a:pPr>
            <a:r>
              <a:rPr lang="en-US" sz="2199" b="tru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Complicanze</a:t>
            </a:r>
          </a:p>
          <a:p>
            <a:pPr algn="ctr" marL="474979" indent="-237490" lvl="1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Edema polmonare acuto.</a:t>
            </a:r>
          </a:p>
          <a:p>
            <a:pPr algn="ctr" marL="474979" indent="-237490" lvl="1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Coma e morte per insufficienza respiratoria.</a:t>
            </a:r>
          </a:p>
          <a:p>
            <a:pPr algn="ctr">
              <a:lnSpc>
                <a:spcPts val="3079"/>
              </a:lnSpc>
            </a:pPr>
            <a:r>
              <a:rPr lang="en-US" sz="2199" b="tru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 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2101386" y="2681605"/>
            <a:ext cx="5789712" cy="3536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79"/>
              </a:lnSpc>
            </a:pPr>
            <a:r>
              <a:rPr lang="en-US" sz="2199" b="tru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Fattori di rischio</a:t>
            </a:r>
          </a:p>
          <a:p>
            <a:pPr algn="ctr" marL="474979" indent="-237490" lvl="1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Meccanismo alla base della letalità non completamente chiarito.</a:t>
            </a:r>
          </a:p>
          <a:p>
            <a:pPr algn="ctr" marL="474979" indent="-237490" lvl="1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Associazione con alcol, benzodiazepine o altri depressori del SNC.</a:t>
            </a:r>
          </a:p>
          <a:p>
            <a:pPr algn="ctr" marL="474979" indent="-237490" lvl="1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Ripresa del consumo dopo un periodo di astinenza (perdita della tolleranza).</a:t>
            </a:r>
          </a:p>
          <a:p>
            <a:pPr algn="ctr" marL="474979" indent="-237490" lvl="1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Elevata purezza della sostanza</a:t>
            </a:r>
          </a:p>
          <a:p>
            <a:pPr algn="ctr">
              <a:lnSpc>
                <a:spcPts val="3079"/>
              </a:lnSpc>
            </a:pP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>
  <p:cSld>
    <p:bg>
      <p:bgPr>
        <a:solidFill>
          <a:srgbClr val="F6F6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4600277" y="208357"/>
            <a:ext cx="9087445" cy="12833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99"/>
              </a:lnSpc>
            </a:pPr>
            <a:r>
              <a:rPr lang="en-US" sz="6999" b="true">
                <a:solidFill>
                  <a:srgbClr val="1D7151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Effetti da uso cronico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705639" y="1605992"/>
            <a:ext cx="3319331" cy="9632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b="true" sz="5199">
                <a:solidFill>
                  <a:srgbClr val="1D7151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Tolleranza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67464" y="2732241"/>
            <a:ext cx="6395680" cy="64535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74979" indent="-237490" lvl="1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L'uso ripetuto </a:t>
            </a:r>
            <a:r>
              <a:rPr lang="en-US" sz="21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di eroina determina una progressiva</a:t>
            </a:r>
            <a:r>
              <a:rPr lang="en-US" b="true" sz="2199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 riduzione degli effetti farmacologici</a:t>
            </a:r>
            <a:r>
              <a:rPr lang="en-US" sz="21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prodotti dalla stessa dose (fenomeno opposto alla </a:t>
            </a:r>
            <a:r>
              <a:rPr lang="en-US" b="true" sz="2199">
                <a:solidFill>
                  <a:srgbClr val="1D7151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sensibilizzazione</a:t>
            </a:r>
            <a:r>
              <a:rPr lang="en-US" sz="21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).</a:t>
            </a:r>
          </a:p>
          <a:p>
            <a:pPr algn="l" marL="474979" indent="-237490" lvl="1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Per ottenere gli effetti desiderati, il consumatore tende ad aumentare progressivamente le dosi (Kosten &amp; George, 2002).</a:t>
            </a:r>
          </a:p>
          <a:p>
            <a:pPr algn="l" marL="474979" indent="-237490" lvl="1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La tolleranza si sviluppa per </a:t>
            </a:r>
            <a:r>
              <a:rPr lang="en-US" b="true" sz="2199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euforia, analgesia</a:t>
            </a:r>
            <a:r>
              <a:rPr lang="en-US" sz="21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, sedazione e depressione respiratoria e l’effetto emetico (Demaret et al, 2013).</a:t>
            </a:r>
          </a:p>
          <a:p>
            <a:pPr algn="l" marL="474979" indent="-237490" lvl="1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Si riduce rapidamente dopo un periodo di astinenza.</a:t>
            </a:r>
          </a:p>
          <a:p>
            <a:pPr algn="l" marL="474979" indent="-237490" lvl="1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La perdita di tolleranza </a:t>
            </a:r>
            <a:r>
              <a:rPr lang="en-US" b="true" sz="2199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aumenta il rischio di overdose</a:t>
            </a:r>
            <a:r>
              <a:rPr lang="en-US" sz="21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nei soggetti che riprendono l'uso dopo una sospensione.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7263004" y="1816571"/>
            <a:ext cx="3761993" cy="9632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b="true" sz="5199">
                <a:solidFill>
                  <a:srgbClr val="1D7151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Dipendenza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6855561" y="2884641"/>
            <a:ext cx="5528577" cy="63620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74979" indent="-237490" lvl="1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L'uso cronico </a:t>
            </a:r>
            <a:r>
              <a:rPr lang="en-US" sz="21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di eroina induce adattamenti del sistema nervoso, portando allo sviluppo di nuovi </a:t>
            </a:r>
            <a:r>
              <a:rPr lang="en-US" b="true" sz="2199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equilibri fragili e temporanei</a:t>
            </a:r>
            <a:r>
              <a:rPr lang="en-US" sz="21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: lo stato di dipendenza fisica e psicologica.</a:t>
            </a:r>
          </a:p>
          <a:p>
            <a:pPr algn="l" marL="474979" indent="-237490" lvl="1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Con il tempo, l'assunzione della sostanza serve non solo a ottenere piacere, ma soprattutto a </a:t>
            </a:r>
            <a:r>
              <a:rPr lang="en-US" b="true" sz="2199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evitare i sintomi di astinenza</a:t>
            </a:r>
            <a:r>
              <a:rPr lang="en-US" sz="21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.</a:t>
            </a:r>
          </a:p>
          <a:p>
            <a:pPr algn="l" marL="474979" indent="-237490" lvl="1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La dipendenza può svilupparsi rapidamente, anche dopo poche settimane di uso regolare.</a:t>
            </a:r>
          </a:p>
          <a:p>
            <a:pPr algn="l" marL="474979" indent="-237490" lvl="1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Si associa a craving, perdita di controllo e comportamento compulsivo di ricerca della sostanza.</a:t>
            </a:r>
          </a:p>
          <a:p>
            <a:pPr algn="l">
              <a:lnSpc>
                <a:spcPts val="3079"/>
              </a:lnSpc>
            </a:pPr>
          </a:p>
        </p:txBody>
      </p:sp>
      <p:sp>
        <p:nvSpPr>
          <p:cNvPr name="TextBox 7" id="7"/>
          <p:cNvSpPr txBox="true"/>
          <p:nvPr/>
        </p:nvSpPr>
        <p:spPr>
          <a:xfrm rot="0">
            <a:off x="13735720" y="1892771"/>
            <a:ext cx="3310841" cy="887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b="true" sz="5199">
                <a:solidFill>
                  <a:srgbClr val="1D7151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Astinenza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2616747" y="2884641"/>
            <a:ext cx="5548787" cy="60020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74979" indent="-237490" lvl="1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Quando l’assunzione è interrotta o si è esposti a un </a:t>
            </a:r>
            <a:r>
              <a:rPr lang="en-US" b="true" sz="2199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antagonista</a:t>
            </a:r>
            <a:r>
              <a:rPr lang="en-US" sz="21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.</a:t>
            </a:r>
          </a:p>
          <a:p>
            <a:pPr algn="l" marL="474979" indent="-237490" lvl="1">
              <a:lnSpc>
                <a:spcPts val="3079"/>
              </a:lnSpc>
              <a:buFont typeface="Arial"/>
              <a:buChar char="•"/>
            </a:pPr>
            <a:r>
              <a:rPr lang="en-US" b="true" sz="2199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Esor</a:t>
            </a:r>
            <a:r>
              <a:rPr lang="en-US" b="true" sz="2199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dio</a:t>
            </a:r>
            <a:r>
              <a:rPr lang="en-US" sz="21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: 8-12 ore dopo l'ultima assunzione.</a:t>
            </a:r>
          </a:p>
          <a:p>
            <a:pPr algn="l" marL="474979" indent="-237490" lvl="1">
              <a:lnSpc>
                <a:spcPts val="3079"/>
              </a:lnSpc>
              <a:buFont typeface="Arial"/>
              <a:buChar char="•"/>
            </a:pPr>
            <a:r>
              <a:rPr lang="en-US" b="true" sz="2199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Sintomi iniziali</a:t>
            </a:r>
            <a:r>
              <a:rPr lang="en-US" sz="21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: ansia, agitazione, rinorrea, lacrimazione, sudorazione, sbadigli, piloerezione ("tacchino freddo").</a:t>
            </a:r>
          </a:p>
          <a:p>
            <a:pPr algn="l" marL="474979" indent="-237490" lvl="1">
              <a:lnSpc>
                <a:spcPts val="3079"/>
              </a:lnSpc>
              <a:buFont typeface="Arial"/>
              <a:buChar char="•"/>
            </a:pPr>
            <a:r>
              <a:rPr lang="en-US" b="true" sz="2199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Picco</a:t>
            </a:r>
            <a:r>
              <a:rPr lang="en-US" sz="21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(36-72 ore): dolori muscolari, crampi addominali, diarrea, nausea, vomito, midriasi, brividi/insonnia.</a:t>
            </a:r>
          </a:p>
          <a:p>
            <a:pPr algn="l" marL="474979" indent="-237490" lvl="1">
              <a:lnSpc>
                <a:spcPts val="3079"/>
              </a:lnSpc>
              <a:buFont typeface="Arial"/>
              <a:buChar char="•"/>
            </a:pPr>
            <a:r>
              <a:rPr lang="en-US" b="true" sz="2199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Decorso</a:t>
            </a:r>
            <a:r>
              <a:rPr lang="en-US" sz="21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: miglioramento dopo il 3° giorno; </a:t>
            </a:r>
            <a:r>
              <a:rPr lang="en-US" sz="2199" u="sng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risoluzione entro circa una settimana</a:t>
            </a:r>
            <a:r>
              <a:rPr lang="en-US" sz="21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, con possibile persistenza di craving, ansia e insonnia.</a:t>
            </a:r>
          </a:p>
          <a:p>
            <a:pPr algn="l">
              <a:lnSpc>
                <a:spcPts val="3079"/>
              </a:lnSpc>
            </a:pP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D715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280604" y="4385634"/>
            <a:ext cx="5290517" cy="2973270"/>
          </a:xfrm>
          <a:custGeom>
            <a:avLst/>
            <a:gdLst/>
            <a:ahLst/>
            <a:cxnLst/>
            <a:rect r="r" b="b" t="t" l="l"/>
            <a:pathLst>
              <a:path h="2973270" w="5290517">
                <a:moveTo>
                  <a:pt x="0" y="0"/>
                </a:moveTo>
                <a:lnTo>
                  <a:pt x="5290517" y="0"/>
                </a:lnTo>
                <a:lnTo>
                  <a:pt x="5290517" y="2973270"/>
                </a:lnTo>
                <a:lnTo>
                  <a:pt x="0" y="297327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2280604" y="6377544"/>
            <a:ext cx="5277000" cy="3324510"/>
          </a:xfrm>
          <a:custGeom>
            <a:avLst/>
            <a:gdLst/>
            <a:ahLst/>
            <a:cxnLst/>
            <a:rect r="r" b="b" t="t" l="l"/>
            <a:pathLst>
              <a:path h="3324510" w="5277000">
                <a:moveTo>
                  <a:pt x="0" y="0"/>
                </a:moveTo>
                <a:lnTo>
                  <a:pt x="5277000" y="0"/>
                </a:lnTo>
                <a:lnTo>
                  <a:pt x="5277000" y="3324510"/>
                </a:lnTo>
                <a:lnTo>
                  <a:pt x="0" y="332451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17448" y="415296"/>
            <a:ext cx="18053103" cy="11125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6000" b="true">
                <a:solidFill>
                  <a:srgbClr val="FFDE59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Le terapie sostituive della eroino-dipendenza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028700" y="1825783"/>
            <a:ext cx="12532039" cy="37147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b="true">
                <a:solidFill>
                  <a:srgbClr val="FFDE59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Obiettivi </a:t>
            </a:r>
            <a:r>
              <a:rPr lang="en-US" sz="3000" b="tru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del trattamento</a:t>
            </a:r>
          </a:p>
          <a:p>
            <a:pPr algn="l">
              <a:lnSpc>
                <a:spcPts val="4200"/>
              </a:lnSpc>
            </a:pPr>
          </a:p>
          <a:p>
            <a:pPr algn="l" marL="647711" indent="-323856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Ridurre craving e consumo di oppioidi illegali</a:t>
            </a:r>
          </a:p>
          <a:p>
            <a:pPr algn="l" marL="647711" indent="-323856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Prevenire overdose e ricadute</a:t>
            </a:r>
          </a:p>
          <a:p>
            <a:pPr algn="l" marL="647711" indent="-323856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Stabilizzare il paziente sul piano clinico e sociale</a:t>
            </a:r>
          </a:p>
          <a:p>
            <a:pPr algn="l" marL="647711" indent="-323856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Favorire l'aderenza ai percorsi terapeutici</a:t>
            </a:r>
          </a:p>
          <a:p>
            <a:pPr algn="l">
              <a:lnSpc>
                <a:spcPts val="4200"/>
              </a:lnSpc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5483382"/>
            <a:ext cx="11251904" cy="32727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b="true">
                <a:solidFill>
                  <a:srgbClr val="FFDE59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Farmaci principali</a:t>
            </a:r>
          </a:p>
          <a:p>
            <a:pPr algn="l">
              <a:lnSpc>
                <a:spcPts val="4200"/>
              </a:lnSpc>
            </a:pPr>
          </a:p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b="true" sz="3000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Meta</a:t>
            </a:r>
            <a:r>
              <a:rPr lang="en-US" b="true" sz="3000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done </a:t>
            </a:r>
            <a:r>
              <a:rPr lang="en-US" sz="30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→ agonista oppioide completo</a:t>
            </a:r>
          </a:p>
          <a:p>
            <a:pPr algn="l">
              <a:lnSpc>
                <a:spcPts val="4200"/>
              </a:lnSpc>
            </a:pPr>
          </a:p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b="true" sz="3000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Buprenorfina (Suboxone) </a:t>
            </a:r>
            <a:r>
              <a:rPr lang="en-US" sz="30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→ agonista parziale dei recettori μ</a:t>
            </a:r>
          </a:p>
          <a:p>
            <a:pPr algn="l">
              <a:lnSpc>
                <a:spcPts val="4200"/>
              </a:lnSpc>
            </a:p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DAXLKLkXHPI</dc:identifier>
  <dcterms:modified xsi:type="dcterms:W3CDTF">2011-08-01T06:04:30Z</dcterms:modified>
  <cp:revision>1</cp:revision>
  <dc:title>OPPIOIDI E TRATTAMENTO FARMACOLOGICO</dc:title>
</cp:coreProperties>
</file>