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7" r:id="rId28"/>
    <p:sldId id="288" r:id="rId29"/>
    <p:sldId id="350" r:id="rId30"/>
    <p:sldId id="290" r:id="rId31"/>
    <p:sldId id="351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49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DAA50-311C-4162-BE42-91837D919838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73CAF-CEB9-40B4-A83D-71E8A13B71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09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370CE48-1F54-470F-8D40-68EA8FC3A2E8}" type="slidenum">
              <a:t>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158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F57A203-068C-4DE3-8788-26D1B8AB4974}" type="slidenum">
              <a:t>11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312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87EB786-D680-40E0-BD07-4232D9A4CE17}" type="slidenum">
              <a:t>12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553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42C9984-4DE0-4AA0-B03E-C689BC4D1351}" type="slidenum">
              <a:t>13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332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FE3039C-8DD2-4E38-A976-FCB293B00492}" type="slidenum">
              <a:t>14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493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817825B-C4FB-4A2F-BBCE-83C219FA7E26}" type="slidenum">
              <a:t>15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673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92A0E39-C653-4CF2-B101-0BD4A68B9AC5}" type="slidenum">
              <a:t>16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608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9C75C2C-4042-4B9A-9535-698C70571E46}" type="slidenum">
              <a:t>17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868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178D91C-2EAC-4032-8CF3-49AF6DF11563}" type="slidenum">
              <a:t>18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057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3971A19-8161-4A70-97A8-E780ED3518D3}" type="slidenum">
              <a:t>19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1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A7378B5-A8D1-4249-BA0F-C2FEACF00683}" type="slidenum">
              <a:t>20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20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382A14D-B62B-42A4-B17E-8FB5E2CC6731}" type="slidenum">
              <a:t>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65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8BD71E6-FBDD-4002-801C-4EB7DFF78BF5}" type="slidenum">
              <a:t>21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64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DF68B7A-171A-426A-A153-73F45BDCEF39}" type="slidenum">
              <a:t>22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088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E230C02-9518-44AD-8B48-485B3FC23AAE}" type="slidenum">
              <a:t>23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745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26277A9-4DB0-4911-8413-5482134CD829}" type="slidenum">
              <a:t>24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95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B490D85-6B60-46FB-91C0-ED27F82ED285}" type="slidenum">
              <a:t>25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62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F0345D7-ACAB-4733-A6A4-27D384FE7146}" type="slidenum">
              <a:t>26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056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1223990-BB19-4C4A-BA0D-4CCA3FF2A57B}" type="slidenum">
              <a:t>27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174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A4CE471-0E3A-4659-9A79-9FE66FBC3929}" type="slidenum">
              <a:t>28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87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2F38468-7F9C-4014-B215-F2011D7B4038}" type="slidenum">
              <a:t>30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766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AFA51C2-2894-4FA8-8CE5-4D6B085E6E48}" type="slidenum">
              <a:t>32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1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0079EDC-B603-45A7-AE61-ACD2055BD9A1}" type="slidenum">
              <a:t>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2224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3A8EF27-513C-4BE8-8C33-860C0928C679}" type="slidenum">
              <a:t>33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8469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2DC6E76-5CFB-44D4-95DF-6477228E21CC}" type="slidenum">
              <a:t>34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3075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275161-25EE-4417-9597-DE8CEEF4BC84}" type="slidenum">
              <a:t>35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877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829CD15-2C60-428C-A2F8-CDF80E1AA9C2}" type="slidenum">
              <a:t>36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3264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5CAEE7A-56F4-44D6-9701-4E3E249F4263}" type="slidenum">
              <a:t>37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6685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FA2564B-A6DF-49D5-AAF5-8C0CC782B920}" type="slidenum">
              <a:t>38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8620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46664F6-DE4D-4613-A5E1-77DC22C2E580}" type="slidenum">
              <a:t>39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1966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4B2FE80-020E-421B-BB0D-D46D840CA261}" type="slidenum">
              <a:t>40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1092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EE3C96E-8A6B-437A-B8B8-28837E4B060C}" type="slidenum">
              <a:t>41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6280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4143BFF-409B-4AD8-97FE-D90717BEACE6}" type="slidenum">
              <a:t>42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369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CD8C1D1-15E8-4A6E-9DAF-799FF007C23A}" type="slidenum">
              <a:t>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9637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3751211-97C9-4277-A0B7-F6B31943489B}" type="slidenum">
              <a:t>43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2560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2E42213-8EF6-4D8A-8E81-46D8A58EFD81}" type="slidenum">
              <a:t>44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9675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5896D85-B874-4900-AE5E-D853C01FA965}" type="slidenum">
              <a:t>45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3606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F9C07BA-9641-4BC4-9DA4-5565D92909B9}" type="slidenum">
              <a:t>46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7721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AF37C85-0830-4AA5-A2ED-0DEEC8FE7843}" type="slidenum">
              <a:t>47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2508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1B36DBD-D48F-4B8F-822B-3AA2228F311D}" type="slidenum">
              <a:t>48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5082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6293C83-8CA7-44E1-837E-221D21AD0F45}" type="slidenum">
              <a:t>49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0973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971AD26-9B9A-49AF-820A-6885195F78BE}" type="slidenum">
              <a:t>50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5861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9F09B43-3244-41E8-A440-101E2FB395E8}" type="slidenum">
              <a:t>51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0955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08311AB-F7E6-4D0F-A8EA-320B46BA2A62}" type="slidenum">
              <a:t>52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80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D908871-AFE1-404F-BC46-9DDE8688AE4B}" type="slidenum">
              <a:t>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0297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6F6030B-71A9-4170-A388-C94473F06E50}" type="slidenum">
              <a:t>53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7726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9D08020-F175-4ECE-9BD3-F3EACFD79645}" type="slidenum">
              <a:t>55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6915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265988F-A04B-4168-9E6B-3C84DFF245CB}" type="slidenum">
              <a:t>56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2026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ECBC08D-DB42-44DE-9E47-AFC4DB72A584}" type="slidenum">
              <a:t>57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9460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A2AC809-C608-48E0-BE2C-702DF7DCE3C8}" type="slidenum">
              <a:t>58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2097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BE7115B-55DA-46EA-B2AC-96809499BE1E}" type="slidenum">
              <a:t>59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0483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182928-80BD-4673-8B14-C089D6EE02D7}" type="slidenum">
              <a:t>60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4925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A23F143-03C2-4FC2-BF34-A099A4520FA8}" type="slidenum">
              <a:t>61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0644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DF61E4A-DEF6-43ED-8406-A6D6A37E9FC0}" type="slidenum">
              <a:t>62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65090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D22C6AD-E3FC-42A2-911A-9F89D8374313}" type="slidenum">
              <a:t>63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850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41A2ED5-2310-4746-AEC1-8AEABCC696B9}" type="slidenum">
              <a:t>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7155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B95BA14-4C4C-4019-AC33-5CAAA8B55350}" type="slidenum">
              <a:t>64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4319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C291741-30A2-4034-A675-C3B887FB69F4}" type="slidenum">
              <a:t>65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40891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433ED5E-A818-4F88-9AEB-ECA472B6C61F}" type="slidenum">
              <a:t>66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4323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C3E0851-9DC8-4735-836E-AB9A69C00335}" type="slidenum">
              <a:t>67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5532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16AB523-E6F2-4702-B524-03FC4C94C9B1}" type="slidenum">
              <a:t>68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7756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44CDA28-2D7D-4D59-8470-42C4AF5616E2}" type="slidenum">
              <a:t>69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2426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92AC54F-D868-4168-AFFC-677006A3FB5C}" type="slidenum">
              <a:t>70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3131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69A35B7-B5C3-43BC-A5D8-82DF8CED6E3F}" type="slidenum">
              <a:t>71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75521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35CF9FE-B4CD-467A-851C-3B18BD18E0E5}" type="slidenum">
              <a:t>72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902301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78DFF43-35B6-410C-AC96-BAF19AABE37B}" type="slidenum">
              <a:t>73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8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C224ED0-11C5-4953-A3D3-C520DC5025D7}" type="slidenum">
              <a:t>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87626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3AA34B9-1298-40E1-AD80-679EF8304118}" type="slidenum">
              <a:t>74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90111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3031B00-53AF-45A1-A99B-30F1DB14AE98}" type="slidenum">
              <a:t>75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49268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B0E0175-D0FF-4CD4-82DA-73E999C0DDFD}" type="slidenum">
              <a:t>76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36931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F321D2C-926B-417E-904A-468DBB086BF2}" type="slidenum">
              <a:t>77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31911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3CCD1A2-D41A-4180-99CF-42C05D6BED5A}" type="slidenum">
              <a:t>78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47032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C045F49-C45A-4006-8028-74CCE4E440E4}" type="slidenum">
              <a:t>79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0874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DBF48A7-C86E-4F8E-A942-0A0608201A93}" type="slidenum">
              <a:t>80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37956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078EB8F-D425-4BD3-AFEE-39E994CDEC88}" type="slidenum">
              <a:t>81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54109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60ECB7-EAA7-4B96-8E6F-D640D8C04C67}" type="slidenum">
              <a:t>82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37923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03AD72C-138C-4D37-98D7-0FE6000D926B}" type="slidenum">
              <a:t>83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170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1154957-B976-4811-876D-0BA1D9D8B465}" type="slidenum">
              <a:t>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11193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1499C64-3ABE-4B17-B194-53CE70641D70}" type="slidenum">
              <a:t>84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0285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C37BBF4-0E2F-4A1B-8F8B-37AF8BA1BFFF}" type="slidenum">
              <a:t>85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29148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1F0DA85-A61A-4752-A1BD-584944A42F4B}" type="slidenum">
              <a:t>86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63755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9103740-4638-45FA-8F7A-FC3CFB9FA5A8}" type="slidenum">
              <a:t>87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55579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369F404-C4E2-4654-B95E-E4807D3BD4B2}" type="slidenum">
              <a:t>88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10794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36C5521-B4CB-47AF-B12D-F2EE21592E66}" type="slidenum">
              <a:t>89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57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0DF1D83-8D8B-4183-B519-264790439396}" type="slidenum">
              <a:t>10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14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9414-9186-4758-B657-BBBD846D44C2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D19-386C-4687-9536-1C949F7417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79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9414-9186-4758-B657-BBBD846D44C2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D19-386C-4687-9536-1C949F7417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51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9414-9186-4758-B657-BBBD846D44C2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D19-386C-4687-9536-1C949F7417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47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9414-9186-4758-B657-BBBD846D44C2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D19-386C-4687-9536-1C949F7417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32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9414-9186-4758-B657-BBBD846D44C2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D19-386C-4687-9536-1C949F7417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35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9414-9186-4758-B657-BBBD846D44C2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D19-386C-4687-9536-1C949F7417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65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9414-9186-4758-B657-BBBD846D44C2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D19-386C-4687-9536-1C949F7417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25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9414-9186-4758-B657-BBBD846D44C2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D19-386C-4687-9536-1C949F7417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32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9414-9186-4758-B657-BBBD846D44C2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D19-386C-4687-9536-1C949F7417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00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9414-9186-4758-B657-BBBD846D44C2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D19-386C-4687-9536-1C949F7417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76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9414-9186-4758-B657-BBBD846D44C2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D19-386C-4687-9536-1C949F7417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95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69414-9186-4758-B657-BBBD846D44C2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12D19-386C-4687-9536-1C949F7417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1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13347" y="255936"/>
            <a:ext cx="10515600" cy="701731"/>
          </a:xfrm>
        </p:spPr>
        <p:txBody>
          <a:bodyPr>
            <a:spAutoFit/>
          </a:bodyPr>
          <a:lstStyle/>
          <a:p>
            <a:pPr lvl="0"/>
            <a:r>
              <a:rPr lang="it-IT" dirty="0"/>
              <a:t>Spettroscopia IR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  <a:lum bright="4000"/>
          </a:blip>
          <a:srcRect/>
          <a:stretch>
            <a:fillRect/>
          </a:stretch>
        </p:blipFill>
        <p:spPr>
          <a:xfrm>
            <a:off x="2111374" y="1241025"/>
            <a:ext cx="7943865" cy="5182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67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50106" y="718489"/>
            <a:ext cx="8562091" cy="140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  <a:lum bright="-8000"/>
          </a:blip>
          <a:srcRect/>
          <a:stretch>
            <a:fillRect/>
          </a:stretch>
        </p:blipFill>
        <p:spPr>
          <a:xfrm>
            <a:off x="1924567" y="2124439"/>
            <a:ext cx="8423946" cy="399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339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2046384" y="522537"/>
            <a:ext cx="8229627" cy="2808635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it-IT"/>
              <a:t>In molecole organiche ho moltissime modalità di vibrazione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/>
              <a:t>L'energia associata al movimento vibrazionale può essere calcolata assimilando il legame ad una molla. Descrizione come un oscillatore armonico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55331" y="3800475"/>
            <a:ext cx="8562091" cy="1947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82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it-IT" sz="2903"/>
              <a:t>Descrizione legge Hooke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99349" y="2416733"/>
            <a:ext cx="3069903" cy="132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862760" y="1937708"/>
            <a:ext cx="4321379" cy="2569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455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2046057" y="1488249"/>
            <a:ext cx="8229627" cy="3471277"/>
          </a:xfrm>
        </p:spPr>
        <p:txBody>
          <a:bodyPr/>
          <a:lstStyle/>
          <a:p>
            <a:pPr lvl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it-IT"/>
              <a:t>La radiazione entra in risonanza con la vibrazione del gruppo funzionale considerato se ho variazione del dipolo magnetico. Vibrazioni lungo l'asse interatomico fra due atomi uguali non danno segnale IR</a:t>
            </a:r>
          </a:p>
          <a:p>
            <a:pPr lvl="0">
              <a:buSzPct val="45000"/>
              <a:buFont typeface="StarSymbol"/>
              <a:buChar char="●"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796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915423" y="973225"/>
            <a:ext cx="8423946" cy="5035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694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559560" y="0"/>
            <a:ext cx="7087231" cy="29386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563435" y="3069943"/>
            <a:ext cx="11079480" cy="147385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hangingPunct="0"/>
            <a:r>
              <a:rPr lang="it-IT" sz="2359" dirty="0">
                <a:latin typeface="Arial" pitchFamily="18"/>
                <a:ea typeface="Microsoft YaHei" pitchFamily="2"/>
                <a:cs typeface="Mangal" pitchFamily="2"/>
              </a:rPr>
              <a:t>Le vibrazioni portano a cambio della distribuzione della carica modificando il campo elettrico associato ad essa ho quindi una relazione fra il campo oscillante della radiazione elettromagnetica e il campo prodotto dalla modifica alla distribuzione della carica</a:t>
            </a:r>
          </a:p>
        </p:txBody>
      </p:sp>
      <p:sp>
        <p:nvSpPr>
          <p:cNvPr id="4" name="Segnaposto testo 1"/>
          <p:cNvSpPr txBox="1">
            <a:spLocks/>
          </p:cNvSpPr>
          <p:nvPr/>
        </p:nvSpPr>
        <p:spPr>
          <a:xfrm>
            <a:off x="3032626" y="4957706"/>
            <a:ext cx="8229627" cy="99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it-IT"/>
              <a:t>La differenza fra i due livelli vibrazionali deve corrispondere all'energia della radiazione.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114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74778" y="422382"/>
            <a:ext cx="10552082" cy="5597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00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64343" y="1075773"/>
            <a:ext cx="9144067" cy="4760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68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784789" y="607776"/>
            <a:ext cx="8792661" cy="2984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634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23520" y="367083"/>
            <a:ext cx="9144067" cy="139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1589164" y="1876561"/>
            <a:ext cx="9144067" cy="112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1589164" y="3461806"/>
            <a:ext cx="9144067" cy="3210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03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428" y="424702"/>
            <a:ext cx="8218697" cy="596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18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it-IT"/>
              <a:t>IR a dispersione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64343" y="1496742"/>
            <a:ext cx="9144067" cy="39186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1410334" y="5708710"/>
            <a:ext cx="10060352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Mangal" pitchFamily="2"/>
              </a:rPr>
              <a:t>Simile ad un UV-Vis funzionano quindi a scansione delle lunghezze d'onda selezionate dal monocromatore</a:t>
            </a:r>
          </a:p>
        </p:txBody>
      </p:sp>
    </p:spTree>
    <p:extLst>
      <p:ext uri="{BB962C8B-B14F-4D97-AF65-F5344CB8AC3E}">
        <p14:creationId xmlns:p14="http://schemas.microsoft.com/office/powerpoint/2010/main" val="1914249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23847" y="712937"/>
            <a:ext cx="9144067" cy="157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2362519" y="3773369"/>
            <a:ext cx="7548043" cy="10600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1128605" y="2814586"/>
            <a:ext cx="9934549" cy="430295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it-IT" sz="2359" dirty="0">
                <a:latin typeface="Arial" pitchFamily="18"/>
                <a:ea typeface="Microsoft YaHei" pitchFamily="2"/>
                <a:cs typeface="Mangal" pitchFamily="2"/>
              </a:rPr>
              <a:t>Sorgenti sono solidi inerti (ossidi o metalli) portati ad elevata temperatura</a:t>
            </a:r>
          </a:p>
        </p:txBody>
      </p:sp>
    </p:spTree>
    <p:extLst>
      <p:ext uri="{BB962C8B-B14F-4D97-AF65-F5344CB8AC3E}">
        <p14:creationId xmlns:p14="http://schemas.microsoft.com/office/powerpoint/2010/main" val="676607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23847" y="326586"/>
            <a:ext cx="9144067" cy="387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1589164" y="4694340"/>
            <a:ext cx="9144067" cy="1968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656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nterferomosaiikki"/>
          <p:cNvPicPr>
            <a:picLocks noChangeAspect="1"/>
          </p:cNvPicPr>
          <p:nvPr/>
        </p:nvPicPr>
        <p:blipFill>
          <a:blip r:embed="rId3">
            <a:alphaModFix/>
          </a:blip>
          <a:srcRect t="51696"/>
          <a:stretch>
            <a:fillRect/>
          </a:stretch>
        </p:blipFill>
        <p:spPr>
          <a:xfrm>
            <a:off x="6422302" y="3984343"/>
            <a:ext cx="2547367" cy="2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FTIR_inst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1784789" y="195952"/>
            <a:ext cx="6988928" cy="3396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538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lbert_Abraham_Michelson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4462790" y="405620"/>
            <a:ext cx="3037245" cy="4493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"/>
          <p:cNvSpPr/>
          <p:nvPr/>
        </p:nvSpPr>
        <p:spPr>
          <a:xfrm>
            <a:off x="5115961" y="6139807"/>
            <a:ext cx="1560525" cy="4067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46" tIns="42456" rIns="81646" bIns="42456" anchor="t" anchorCtr="0" compatLnSpc="0">
            <a:spAutoFit/>
          </a:bodyPr>
          <a:lstStyle/>
          <a:p>
            <a:r>
              <a:rPr lang="en-US" sz="2177">
                <a:latin typeface="Times New Roman" pitchFamily="18"/>
                <a:ea typeface="Arial" pitchFamily="34"/>
                <a:cs typeface="Arial" pitchFamily="34"/>
              </a:rPr>
              <a:t>(1852-1931)</a:t>
            </a:r>
          </a:p>
        </p:txBody>
      </p:sp>
      <p:sp>
        <p:nvSpPr>
          <p:cNvPr id="4" name="Rectangle 3"/>
          <p:cNvSpPr/>
          <p:nvPr/>
        </p:nvSpPr>
        <p:spPr>
          <a:xfrm>
            <a:off x="3678985" y="5094734"/>
            <a:ext cx="4078399" cy="39138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0" rIns="81646" bIns="43109" anchor="t" anchorCtr="0" compatLnSpc="0">
            <a:spAutoFit/>
          </a:bodyPr>
          <a:lstStyle/>
          <a:p>
            <a:r>
              <a:rPr lang="en-US" sz="2359" b="1">
                <a:latin typeface="Times New Roman" pitchFamily="18"/>
                <a:ea typeface="Arial" pitchFamily="34"/>
                <a:cs typeface="Arial" pitchFamily="34"/>
              </a:rPr>
              <a:t>Albert Abraham Michelson</a:t>
            </a:r>
          </a:p>
        </p:txBody>
      </p:sp>
    </p:spTree>
    <p:extLst>
      <p:ext uri="{BB962C8B-B14F-4D97-AF65-F5344CB8AC3E}">
        <p14:creationId xmlns:p14="http://schemas.microsoft.com/office/powerpoint/2010/main" val="3755015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372643" y="326586"/>
            <a:ext cx="7315514" cy="5813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836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242008" y="457219"/>
            <a:ext cx="8034003" cy="5617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627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2046057" y="653171"/>
            <a:ext cx="8229627" cy="6028441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it-IT"/>
              <a:t>La radiazione dalla sorgente raggiunge uno specchio semiriflettente che la divide in 2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/>
              <a:t>Un raggio va ad uno specchio fisso riattraversa il primo specchio e raggiunge il campione poi va al detector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/>
              <a:t>Il secondo raggiunge uno specchio mobile torna al primo specchio raggiunge il campione e va al detector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/>
              <a:t>I due raggi se hanno percorso lo stesso percorso arrivano in FASE ho interferenza costruttiva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/>
              <a:t>Maggiore è la differenza di percorso (ritardo) maggiore sarà l'interferenza distruttiva</a:t>
            </a:r>
          </a:p>
        </p:txBody>
      </p:sp>
    </p:spTree>
    <p:extLst>
      <p:ext uri="{BB962C8B-B14F-4D97-AF65-F5344CB8AC3E}">
        <p14:creationId xmlns:p14="http://schemas.microsoft.com/office/powerpoint/2010/main" val="1295986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64343" y="262902"/>
            <a:ext cx="9144067" cy="6386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686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00" y="289559"/>
            <a:ext cx="8078380" cy="58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1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838200" y="677041"/>
            <a:ext cx="10515600" cy="701731"/>
          </a:xfrm>
        </p:spPr>
        <p:txBody>
          <a:bodyPr>
            <a:spAutoFit/>
          </a:bodyPr>
          <a:lstStyle/>
          <a:p>
            <a:pPr lvl="0"/>
            <a:r>
              <a:rPr lang="it-IT"/>
              <a:t>Spettroscopia IR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it-IT"/>
              <a:t>Utile per delucidazione strutturale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/>
              <a:t>Evidenzia i gruppi funzionali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/>
              <a:t>Spettrofotometri a trasformata di Fourier FT-IR</a:t>
            </a:r>
          </a:p>
          <a:p>
            <a:pPr lvl="1" hangingPunct="0">
              <a:spcBef>
                <a:spcPts val="0"/>
              </a:spcBef>
              <a:spcAft>
                <a:spcPts val="1286"/>
              </a:spcAft>
              <a:buSzPct val="75000"/>
              <a:buFont typeface="StarSymbol"/>
              <a:buChar char="–"/>
            </a:pPr>
            <a:r>
              <a:rPr lang="it-IT" sz="2903">
                <a:latin typeface="Arial" pitchFamily="18"/>
                <a:ea typeface="Microsoft YaHei" pitchFamily="2"/>
              </a:rPr>
              <a:t>IR VICINO (NEAR IR= NIR) 0,78-2,5 </a:t>
            </a:r>
            <a:r>
              <a:rPr lang="it-IT" sz="2903">
                <a:latin typeface="Arial" pitchFamily="34"/>
                <a:cs typeface="Arial" pitchFamily="34"/>
              </a:rPr>
              <a:t>μ</a:t>
            </a:r>
            <a:r>
              <a:rPr lang="it-IT" sz="2903">
                <a:latin typeface="Arial" pitchFamily="18"/>
                <a:cs typeface="Arial" pitchFamily="34"/>
              </a:rPr>
              <a:t>m</a:t>
            </a:r>
          </a:p>
          <a:p>
            <a:pPr lvl="1" hangingPunct="0">
              <a:spcBef>
                <a:spcPts val="0"/>
              </a:spcBef>
              <a:spcAft>
                <a:spcPts val="1286"/>
              </a:spcAft>
              <a:buSzPct val="75000"/>
              <a:buFont typeface="StarSymbol"/>
              <a:buChar char="–"/>
            </a:pPr>
            <a:r>
              <a:rPr lang="it-IT" sz="2903">
                <a:latin typeface="Arial" pitchFamily="18"/>
                <a:cs typeface="Arial" pitchFamily="34"/>
              </a:rPr>
              <a:t>IR medio 2,5-25 </a:t>
            </a:r>
            <a:r>
              <a:rPr lang="it-IT" sz="2903">
                <a:latin typeface="Arial" pitchFamily="34"/>
                <a:cs typeface="Arial" pitchFamily="34"/>
              </a:rPr>
              <a:t>μ</a:t>
            </a:r>
            <a:r>
              <a:rPr lang="it-IT" sz="2903">
                <a:latin typeface="Arial" pitchFamily="18"/>
                <a:cs typeface="Arial" pitchFamily="34"/>
              </a:rPr>
              <a:t>m</a:t>
            </a:r>
          </a:p>
          <a:p>
            <a:pPr lvl="1" hangingPunct="0">
              <a:spcBef>
                <a:spcPts val="0"/>
              </a:spcBef>
              <a:spcAft>
                <a:spcPts val="1286"/>
              </a:spcAft>
              <a:buSzPct val="75000"/>
              <a:buFont typeface="StarSymbol"/>
              <a:buChar char="–"/>
            </a:pPr>
            <a:r>
              <a:rPr lang="it-IT" sz="2903">
                <a:latin typeface="Arial" pitchFamily="18"/>
                <a:cs typeface="Arial" pitchFamily="34"/>
              </a:rPr>
              <a:t>IR lontano 25-1000 </a:t>
            </a:r>
            <a:r>
              <a:rPr lang="it-IT" sz="2903">
                <a:latin typeface="Arial" pitchFamily="34"/>
                <a:cs typeface="Arial" pitchFamily="34"/>
              </a:rPr>
              <a:t>μ</a:t>
            </a:r>
            <a:r>
              <a:rPr lang="it-IT" sz="2903">
                <a:latin typeface="Arial" pitchFamily="18"/>
                <a:cs typeface="Arial" pitchFamily="34"/>
              </a:rPr>
              <a:t>m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>
                <a:cs typeface="Arial" pitchFamily="34"/>
              </a:rPr>
              <a:t>La regione più utilizzata a fini di identificazione è IR medio</a:t>
            </a:r>
          </a:p>
        </p:txBody>
      </p:sp>
    </p:spTree>
    <p:extLst>
      <p:ext uri="{BB962C8B-B14F-4D97-AF65-F5344CB8AC3E}">
        <p14:creationId xmlns:p14="http://schemas.microsoft.com/office/powerpoint/2010/main" val="916460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68331" y="2443513"/>
            <a:ext cx="164951" cy="3265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46" tIns="42456" rIns="81646" bIns="42456" anchor="t" anchorCtr="0" compatLnSpc="0">
            <a:spAutoFit/>
          </a:bodyPr>
          <a:lstStyle/>
          <a:p>
            <a:pPr hangingPunct="0"/>
            <a:endParaRPr lang="it-IT" sz="1633">
              <a:latin typeface="Arial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3" name="Object 5"/>
          <p:cNvGraphicFramePr/>
          <p:nvPr/>
        </p:nvGraphicFramePr>
        <p:xfrm>
          <a:off x="2007520" y="2220129"/>
          <a:ext cx="2632605" cy="1683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550000" imgH="3280000" progId="Excel.Chart.8">
                  <p:embed/>
                </p:oleObj>
              </mc:Choice>
              <mc:Fallback>
                <p:oleObj name="Chart" r:id="rId3" imgW="5550000" imgH="3280000" progId="Excel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7520" y="2220129"/>
                        <a:ext cx="2632605" cy="1683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/>
          <p:nvPr/>
        </p:nvGraphicFramePr>
        <p:xfrm>
          <a:off x="6846209" y="2220129"/>
          <a:ext cx="2713272" cy="173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5550000" imgH="3280000" progId="Excel.Chart.8">
                  <p:embed/>
                </p:oleObj>
              </mc:Choice>
              <mc:Fallback>
                <p:oleObj name="Chart" r:id="rId5" imgW="5550000" imgH="3280000" progId="Excel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46209" y="2220129"/>
                        <a:ext cx="2713272" cy="1735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/>
          <p:nvPr/>
        </p:nvSpPr>
        <p:spPr>
          <a:xfrm>
            <a:off x="1849126" y="1743314"/>
            <a:ext cx="164951" cy="3265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46" tIns="42456" rIns="81646" bIns="42456" anchor="t" anchorCtr="0" compatLnSpc="0">
            <a:spAutoFit/>
          </a:bodyPr>
          <a:lstStyle/>
          <a:p>
            <a:pPr hangingPunct="0"/>
            <a:endParaRPr lang="it-IT" sz="1633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AutoShape 9"/>
          <p:cNvSpPr/>
          <p:nvPr/>
        </p:nvSpPr>
        <p:spPr>
          <a:xfrm rot="5400000">
            <a:off x="3880978" y="277108"/>
            <a:ext cx="262248" cy="1659054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solidFill>
            <a:srgbClr val="002654"/>
          </a:solidFill>
          <a:ln w="12600" cap="sq">
            <a:solidFill>
              <a:srgbClr val="002654"/>
            </a:solidFill>
            <a:prstDash val="solid"/>
            <a:miter/>
          </a:ln>
        </p:spPr>
        <p:txBody>
          <a:bodyPr vert="eaVert" wrap="none" lIns="81646" tIns="42456" rIns="81646" bIns="42456" anchor="ctr" anchorCtr="0" compatLnSpc="0">
            <a:noAutofit/>
          </a:bodyPr>
          <a:lstStyle/>
          <a:p>
            <a:pPr hangingPunct="0"/>
            <a:endParaRPr lang="it-IT" sz="1633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Text Box 10"/>
          <p:cNvSpPr/>
          <p:nvPr/>
        </p:nvSpPr>
        <p:spPr>
          <a:xfrm>
            <a:off x="5083629" y="2938615"/>
            <a:ext cx="1525965" cy="8080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46" tIns="42456" rIns="81646" bIns="42456" anchor="t" anchorCtr="0" compatLnSpc="0">
            <a:spAutoFit/>
          </a:bodyPr>
          <a:lstStyle/>
          <a:p>
            <a:r>
              <a:rPr lang="fi-FI" sz="1633" b="1">
                <a:solidFill>
                  <a:srgbClr val="CC00CC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Fourier</a:t>
            </a:r>
          </a:p>
          <a:p>
            <a:r>
              <a:rPr lang="fi-FI" sz="1633" b="1">
                <a:solidFill>
                  <a:srgbClr val="CC00CC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transformation</a:t>
            </a:r>
          </a:p>
          <a:p>
            <a:r>
              <a:rPr lang="fi-FI" sz="1633" b="1">
                <a:solidFill>
                  <a:srgbClr val="CC00CC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pair</a:t>
            </a:r>
          </a:p>
        </p:txBody>
      </p:sp>
      <p:sp>
        <p:nvSpPr>
          <p:cNvPr id="8" name="Line 12"/>
          <p:cNvSpPr/>
          <p:nvPr/>
        </p:nvSpPr>
        <p:spPr>
          <a:xfrm>
            <a:off x="1948408" y="3873304"/>
            <a:ext cx="2808308" cy="0"/>
          </a:xfrm>
          <a:prstGeom prst="line">
            <a:avLst/>
          </a:prstGeom>
          <a:noFill/>
          <a:ln w="9360" cap="sq">
            <a:solidFill>
              <a:srgbClr val="006699"/>
            </a:solidFill>
            <a:prstDash val="solid"/>
            <a:miter/>
            <a:tailEnd type="arrow"/>
          </a:ln>
        </p:spPr>
        <p:txBody>
          <a:bodyPr vert="horz" wrap="square" lIns="81646" tIns="42456" rIns="81646" bIns="42456" anchor="t" anchorCtr="0" compatLnSpc="0">
            <a:noAutofit/>
          </a:bodyPr>
          <a:lstStyle/>
          <a:p>
            <a:pPr hangingPunct="0"/>
            <a:endParaRPr lang="it-IT" sz="1633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Line 13"/>
          <p:cNvSpPr/>
          <p:nvPr/>
        </p:nvSpPr>
        <p:spPr>
          <a:xfrm flipV="1">
            <a:off x="2078063" y="2108763"/>
            <a:ext cx="1306" cy="1893869"/>
          </a:xfrm>
          <a:prstGeom prst="line">
            <a:avLst/>
          </a:prstGeom>
          <a:noFill/>
          <a:ln w="9360" cap="sq">
            <a:solidFill>
              <a:srgbClr val="006699"/>
            </a:solidFill>
            <a:prstDash val="solid"/>
            <a:miter/>
            <a:tailEnd type="arrow"/>
          </a:ln>
        </p:spPr>
        <p:txBody>
          <a:bodyPr vert="horz" wrap="square" lIns="81646" tIns="42456" rIns="81646" bIns="42456" anchor="t" anchorCtr="0" compatLnSpc="0">
            <a:noAutofit/>
          </a:bodyPr>
          <a:lstStyle/>
          <a:p>
            <a:pPr hangingPunct="0"/>
            <a:endParaRPr lang="it-IT" sz="1633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Text Box 14"/>
          <p:cNvSpPr/>
          <p:nvPr/>
        </p:nvSpPr>
        <p:spPr>
          <a:xfrm>
            <a:off x="2992502" y="3808640"/>
            <a:ext cx="1002616" cy="326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46" tIns="42456" rIns="81646" bIns="42456" anchor="t" anchorCtr="0" compatLnSpc="0">
            <a:spAutoFit/>
          </a:bodyPr>
          <a:lstStyle/>
          <a:p>
            <a:pPr hangingPunct="0"/>
            <a:r>
              <a:rPr lang="fi-FI" sz="1633">
                <a:solidFill>
                  <a:srgbClr val="CC00CC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OPD / cm</a:t>
            </a:r>
          </a:p>
        </p:txBody>
      </p:sp>
      <p:sp>
        <p:nvSpPr>
          <p:cNvPr id="11" name="Text Box 16"/>
          <p:cNvSpPr/>
          <p:nvPr/>
        </p:nvSpPr>
        <p:spPr>
          <a:xfrm rot="5400000">
            <a:off x="5954014" y="3811452"/>
            <a:ext cx="897716" cy="326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46" tIns="42456" rIns="81646" bIns="42456" anchor="t" anchorCtr="0" compatLnSpc="0">
            <a:spAutoFit/>
          </a:bodyPr>
          <a:lstStyle/>
          <a:p>
            <a:pPr hangingPunct="0"/>
            <a:r>
              <a:rPr lang="fi-FI" sz="1633">
                <a:solidFill>
                  <a:srgbClr val="CC00CC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Intensity</a:t>
            </a:r>
          </a:p>
        </p:txBody>
      </p:sp>
      <p:sp>
        <p:nvSpPr>
          <p:cNvPr id="12" name="Line 17"/>
          <p:cNvSpPr/>
          <p:nvPr/>
        </p:nvSpPr>
        <p:spPr>
          <a:xfrm>
            <a:off x="6781547" y="3873304"/>
            <a:ext cx="2808308" cy="0"/>
          </a:xfrm>
          <a:prstGeom prst="line">
            <a:avLst/>
          </a:prstGeom>
          <a:noFill/>
          <a:ln w="9360" cap="sq">
            <a:solidFill>
              <a:srgbClr val="006699"/>
            </a:solidFill>
            <a:prstDash val="solid"/>
            <a:miter/>
            <a:tailEnd type="arrow"/>
          </a:ln>
        </p:spPr>
        <p:txBody>
          <a:bodyPr vert="horz" wrap="square" lIns="81646" tIns="42456" rIns="81646" bIns="42456" anchor="t" anchorCtr="0" compatLnSpc="0">
            <a:noAutofit/>
          </a:bodyPr>
          <a:lstStyle/>
          <a:p>
            <a:pPr hangingPunct="0"/>
            <a:endParaRPr lang="it-IT" sz="1633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Line 18"/>
          <p:cNvSpPr/>
          <p:nvPr/>
        </p:nvSpPr>
        <p:spPr>
          <a:xfrm flipV="1">
            <a:off x="6911201" y="2108763"/>
            <a:ext cx="1306" cy="1893869"/>
          </a:xfrm>
          <a:prstGeom prst="line">
            <a:avLst/>
          </a:prstGeom>
          <a:noFill/>
          <a:ln w="9360" cap="sq">
            <a:solidFill>
              <a:srgbClr val="006699"/>
            </a:solidFill>
            <a:prstDash val="solid"/>
            <a:miter/>
            <a:tailEnd type="arrow"/>
          </a:ln>
        </p:spPr>
        <p:txBody>
          <a:bodyPr vert="horz" wrap="square" lIns="81646" tIns="42456" rIns="81646" bIns="42456" anchor="t" anchorCtr="0" compatLnSpc="0">
            <a:noAutofit/>
          </a:bodyPr>
          <a:lstStyle/>
          <a:p>
            <a:pPr hangingPunct="0"/>
            <a:endParaRPr lang="it-IT" sz="1633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Text Box 19"/>
          <p:cNvSpPr/>
          <p:nvPr/>
        </p:nvSpPr>
        <p:spPr>
          <a:xfrm>
            <a:off x="7500035" y="3808640"/>
            <a:ext cx="1863621" cy="326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46" tIns="42456" rIns="81646" bIns="42456" anchor="t" anchorCtr="0" compatLnSpc="0">
            <a:spAutoFit/>
          </a:bodyPr>
          <a:lstStyle/>
          <a:p>
            <a:pPr hangingPunct="0"/>
            <a:r>
              <a:rPr lang="fi-FI" sz="1633">
                <a:solidFill>
                  <a:srgbClr val="CC00CC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Wave number / cm</a:t>
            </a:r>
            <a:r>
              <a:rPr lang="fi-FI" sz="1633" baseline="30000">
                <a:solidFill>
                  <a:srgbClr val="CC00CC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-1</a:t>
            </a:r>
          </a:p>
        </p:txBody>
      </p:sp>
      <p:sp>
        <p:nvSpPr>
          <p:cNvPr id="15" name="TextBox 18"/>
          <p:cNvSpPr/>
          <p:nvPr/>
        </p:nvSpPr>
        <p:spPr>
          <a:xfrm>
            <a:off x="2353048" y="4432092"/>
            <a:ext cx="7050980" cy="3265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t" anchorCtr="0" compatLnSpc="0">
            <a:spAutoFit/>
          </a:bodyPr>
          <a:lstStyle/>
          <a:p>
            <a:pPr>
              <a:tabLst>
                <a:tab pos="0" algn="l"/>
                <a:tab pos="829544" algn="l"/>
                <a:tab pos="1659087" algn="l"/>
                <a:tab pos="2488630" algn="l"/>
                <a:tab pos="3318175" algn="l"/>
                <a:tab pos="4147718" algn="l"/>
                <a:tab pos="4977261" algn="l"/>
                <a:tab pos="5806805" algn="l"/>
                <a:tab pos="6636349" algn="l"/>
                <a:tab pos="7465893" algn="l"/>
                <a:tab pos="8295437" algn="l"/>
                <a:tab pos="9124980" algn="l"/>
              </a:tabLst>
            </a:pPr>
            <a:r>
              <a:rPr lang="en-US" sz="1633" b="1">
                <a:solidFill>
                  <a:srgbClr val="FF0000"/>
                </a:solidFill>
                <a:latin typeface="Arial" pitchFamily="18"/>
                <a:ea typeface="Arial" pitchFamily="34"/>
                <a:cs typeface="Arial" pitchFamily="34"/>
              </a:rPr>
              <a:t>Time Domain				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3250776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59" y="469918"/>
            <a:ext cx="8107467" cy="550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42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nterferomosaiikki"/>
          <p:cNvPicPr>
            <a:picLocks noChangeAspect="1"/>
          </p:cNvPicPr>
          <p:nvPr/>
        </p:nvPicPr>
        <p:blipFill>
          <a:blip r:embed="rId3">
            <a:alphaModFix/>
          </a:blip>
          <a:srcRect t="51696"/>
          <a:stretch>
            <a:fillRect/>
          </a:stretch>
        </p:blipFill>
        <p:spPr>
          <a:xfrm>
            <a:off x="3287409" y="783805"/>
            <a:ext cx="5486309" cy="5094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944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64343" y="609736"/>
            <a:ext cx="9144067" cy="5692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563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1746629" y="1155134"/>
            <a:ext cx="7509129" cy="3375207"/>
            <a:chOff x="245936" y="1273320"/>
            <a:chExt cx="8277424" cy="3720541"/>
          </a:xfrm>
        </p:grpSpPr>
        <p:pic>
          <p:nvPicPr>
            <p:cNvPr id="3" name="Picture 5" descr="mittaus"/>
            <p:cNvPicPr>
              <a:picLocks noChangeAspect="1"/>
            </p:cNvPicPr>
            <p:nvPr/>
          </p:nvPicPr>
          <p:blipFill>
            <a:blip r:embed="rId3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515879" y="1501920"/>
              <a:ext cx="7939080" cy="3125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 Box 6"/>
            <p:cNvSpPr/>
            <p:nvPr/>
          </p:nvSpPr>
          <p:spPr>
            <a:xfrm>
              <a:off x="603329" y="2837160"/>
              <a:ext cx="1874911" cy="3009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81646" tIns="42456" rIns="81646" bIns="42456" anchor="t" anchorCtr="0" compatLnSpc="0">
              <a:spAutoFit/>
            </a:bodyPr>
            <a:lstStyle/>
            <a:p>
              <a:pPr algn="r" hangingPunct="0"/>
              <a:r>
                <a:rPr lang="fi-FI" sz="1270">
                  <a:latin typeface="Arial" pitchFamily="34"/>
                  <a:ea typeface="Arial" pitchFamily="34"/>
                  <a:cs typeface="Arial" pitchFamily="34"/>
                </a:rPr>
                <a:t>Interferogram with N</a:t>
              </a:r>
              <a:r>
                <a:rPr lang="fi-FI" sz="1270" baseline="-25000">
                  <a:latin typeface="Arial" pitchFamily="34"/>
                  <a:ea typeface="Arial" pitchFamily="34"/>
                  <a:cs typeface="Arial" pitchFamily="34"/>
                </a:rPr>
                <a:t>2</a:t>
              </a:r>
            </a:p>
          </p:txBody>
        </p:sp>
        <p:sp>
          <p:nvSpPr>
            <p:cNvPr id="5" name="Text Box 7"/>
            <p:cNvSpPr/>
            <p:nvPr/>
          </p:nvSpPr>
          <p:spPr>
            <a:xfrm>
              <a:off x="245936" y="4692960"/>
              <a:ext cx="2257504" cy="3009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81646" tIns="42456" rIns="81646" bIns="42456" anchor="t" anchorCtr="0" compatLnSpc="0">
              <a:spAutoFit/>
            </a:bodyPr>
            <a:lstStyle/>
            <a:p>
              <a:pPr algn="r" hangingPunct="0"/>
              <a:r>
                <a:rPr lang="fi-FI" sz="1270">
                  <a:latin typeface="Arial" pitchFamily="34"/>
                  <a:ea typeface="Arial" pitchFamily="34"/>
                  <a:cs typeface="Arial" pitchFamily="34"/>
                </a:rPr>
                <a:t>Interferogram with sample</a:t>
              </a:r>
            </a:p>
          </p:txBody>
        </p:sp>
        <p:sp>
          <p:nvSpPr>
            <p:cNvPr id="6" name="Text Box 8"/>
            <p:cNvSpPr/>
            <p:nvPr/>
          </p:nvSpPr>
          <p:spPr>
            <a:xfrm>
              <a:off x="3406395" y="2829240"/>
              <a:ext cx="1140045" cy="3009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81646" tIns="42456" rIns="81646" bIns="42456" anchor="t" anchorCtr="0" compatLnSpc="0">
              <a:spAutoFit/>
            </a:bodyPr>
            <a:lstStyle/>
            <a:p>
              <a:pPr algn="r" hangingPunct="0"/>
              <a:r>
                <a:rPr lang="fi-FI" sz="1270">
                  <a:latin typeface="Arial" pitchFamily="34"/>
                  <a:ea typeface="Arial" pitchFamily="34"/>
                  <a:cs typeface="Arial" pitchFamily="34"/>
                </a:rPr>
                <a:t>Background</a:t>
              </a:r>
            </a:p>
          </p:txBody>
        </p:sp>
        <p:sp>
          <p:nvSpPr>
            <p:cNvPr id="7" name="Text Box 9"/>
            <p:cNvSpPr/>
            <p:nvPr/>
          </p:nvSpPr>
          <p:spPr>
            <a:xfrm>
              <a:off x="2998800" y="4673880"/>
              <a:ext cx="2639880" cy="3009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0">
              <a:spAutoFit/>
            </a:bodyPr>
            <a:lstStyle/>
            <a:p>
              <a:pPr algn="r" hangingPunct="0"/>
              <a:r>
                <a:rPr lang="fi-FI" sz="1270">
                  <a:latin typeface="Arial" pitchFamily="34"/>
                  <a:ea typeface="Arial" pitchFamily="34"/>
                  <a:cs typeface="Arial" pitchFamily="34"/>
                </a:rPr>
                <a:t>Single beam sample spectrum</a:t>
              </a:r>
            </a:p>
          </p:txBody>
        </p:sp>
        <p:sp>
          <p:nvSpPr>
            <p:cNvPr id="8" name="Text Box 10"/>
            <p:cNvSpPr/>
            <p:nvPr/>
          </p:nvSpPr>
          <p:spPr>
            <a:xfrm>
              <a:off x="5821200" y="1273320"/>
              <a:ext cx="2640240" cy="3009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0">
              <a:spAutoFit/>
            </a:bodyPr>
            <a:lstStyle/>
            <a:p>
              <a:pPr algn="r" hangingPunct="0"/>
              <a:r>
                <a:rPr lang="fi-FI" sz="1270">
                  <a:latin typeface="Arial" pitchFamily="34"/>
                  <a:ea typeface="Arial" pitchFamily="34"/>
                  <a:cs typeface="Arial" pitchFamily="34"/>
                </a:rPr>
                <a:t>Transmittance spectrum</a:t>
              </a:r>
            </a:p>
          </p:txBody>
        </p:sp>
        <p:sp>
          <p:nvSpPr>
            <p:cNvPr id="9" name="Text Box 11"/>
            <p:cNvSpPr/>
            <p:nvPr/>
          </p:nvSpPr>
          <p:spPr>
            <a:xfrm>
              <a:off x="5883120" y="4681800"/>
              <a:ext cx="2640240" cy="3009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0">
              <a:spAutoFit/>
            </a:bodyPr>
            <a:lstStyle/>
            <a:p>
              <a:pPr algn="r" hangingPunct="0"/>
              <a:r>
                <a:rPr lang="fi-FI" sz="1270">
                  <a:latin typeface="Arial" pitchFamily="34"/>
                  <a:ea typeface="Arial" pitchFamily="34"/>
                  <a:cs typeface="Arial" pitchFamily="34"/>
                </a:rPr>
                <a:t>Absorbance spectrum</a:t>
              </a:r>
            </a:p>
          </p:txBody>
        </p:sp>
      </p:grpSp>
      <p:pic>
        <p:nvPicPr>
          <p:cNvPr id="10" name="Picture 15" descr="kaava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6846210" y="2350436"/>
            <a:ext cx="1409869" cy="176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6" descr="kaava4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6912507" y="2850111"/>
            <a:ext cx="1021233" cy="178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743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094396" y="309277"/>
            <a:ext cx="5151559" cy="560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071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it-IT"/>
              <a:t>ATR : attenuated total reflectance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it-IT"/>
              <a:t>Tecnica che sfrutta la riflessione del raggio che attraversa il campione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/>
              <a:t>Posso analizzare polveri e solidi tal quali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/>
              <a:t>Posso analizzare liquidi</a:t>
            </a:r>
          </a:p>
        </p:txBody>
      </p:sp>
    </p:spTree>
    <p:extLst>
      <p:ext uri="{BB962C8B-B14F-4D97-AF65-F5344CB8AC3E}">
        <p14:creationId xmlns:p14="http://schemas.microsoft.com/office/powerpoint/2010/main" val="2558432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64343" y="540499"/>
            <a:ext cx="9144067" cy="5831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316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64343" y="1305363"/>
            <a:ext cx="9144067" cy="17645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1654154" y="653171"/>
            <a:ext cx="1110391" cy="1110391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it-IT" sz="1633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210694" y="2547367"/>
            <a:ext cx="457219" cy="522537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it-IT" sz="1633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99584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016664" y="252451"/>
            <a:ext cx="8239425" cy="640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44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50106" y="1829532"/>
            <a:ext cx="8516043" cy="2546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689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068385" y="1283914"/>
            <a:ext cx="10172104" cy="3973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902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710241" y="1129102"/>
            <a:ext cx="10760170" cy="3564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170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23847" y="653172"/>
            <a:ext cx="9144067" cy="433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358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64343" y="79687"/>
            <a:ext cx="9144067" cy="6752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168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901380" y="2130970"/>
            <a:ext cx="8469994" cy="2650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443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23847" y="261269"/>
            <a:ext cx="9144067" cy="196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1691059" y="2678000"/>
            <a:ext cx="8976855" cy="3676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4696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693998" y="258329"/>
            <a:ext cx="8884758" cy="639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55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78519" y="287069"/>
            <a:ext cx="8516043" cy="6338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121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64343" y="79687"/>
            <a:ext cx="9144067" cy="6752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2582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901380" y="2130970"/>
            <a:ext cx="8469994" cy="2650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97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838200" y="677041"/>
            <a:ext cx="10515600" cy="701731"/>
          </a:xfrm>
        </p:spPr>
        <p:txBody>
          <a:bodyPr>
            <a:spAutoFit/>
          </a:bodyPr>
          <a:lstStyle/>
          <a:p>
            <a:pPr lvl="0"/>
            <a:r>
              <a:rPr lang="it-IT"/>
              <a:t>Spettroscopia IR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417716" y="1502620"/>
            <a:ext cx="5197281" cy="17632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2335637" y="3622072"/>
            <a:ext cx="6992461" cy="724542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it-IT" sz="2177" dirty="0">
                <a:latin typeface="Arial" pitchFamily="18"/>
                <a:ea typeface="Microsoft YaHei" pitchFamily="2"/>
                <a:cs typeface="Mangal" pitchFamily="2"/>
              </a:rPr>
              <a:t>Spettroscopia di vibrazione le molecole che assorbono </a:t>
            </a:r>
          </a:p>
          <a:p>
            <a:pPr hangingPunct="0"/>
            <a:r>
              <a:rPr lang="it-IT" sz="2177" dirty="0">
                <a:latin typeface="Arial" pitchFamily="18"/>
                <a:ea typeface="Microsoft YaHei" pitchFamily="2"/>
                <a:cs typeface="Mangal" pitchFamily="2"/>
              </a:rPr>
              <a:t>queste radiazioni possono vibrare in due modi: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1719472" y="4702831"/>
            <a:ext cx="8882798" cy="875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027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64343" y="1690733"/>
            <a:ext cx="9144067" cy="3531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060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647949" y="79687"/>
            <a:ext cx="8976855" cy="6753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3002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693998" y="1923589"/>
            <a:ext cx="8884758" cy="3065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6500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875" y="1066800"/>
            <a:ext cx="12105125" cy="4770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93061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726" y="601580"/>
            <a:ext cx="7184164" cy="257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730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763235" y="915092"/>
            <a:ext cx="8746611" cy="5081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5711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55331" y="699874"/>
            <a:ext cx="8562091" cy="250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1832797" y="3723401"/>
            <a:ext cx="8377897" cy="1959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2236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725351" y="718488"/>
            <a:ext cx="8746611" cy="1728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1717839" y="3265855"/>
            <a:ext cx="8884758" cy="233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7178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78713" y="828548"/>
            <a:ext cx="9115327" cy="525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8873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514712" y="822996"/>
            <a:ext cx="5243330" cy="5266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99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784789" y="783806"/>
            <a:ext cx="8516043" cy="2546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980739" y="3788392"/>
            <a:ext cx="9010321" cy="1473850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it-IT" sz="2359" dirty="0">
                <a:latin typeface="Arial" pitchFamily="18"/>
                <a:ea typeface="Microsoft YaHei" pitchFamily="2"/>
                <a:cs typeface="Mangal" pitchFamily="2"/>
              </a:rPr>
              <a:t>IR medio si estende dai 4000 ai 400 cm-1</a:t>
            </a:r>
          </a:p>
          <a:p>
            <a:pPr hangingPunct="0"/>
            <a:endParaRPr lang="it-IT" sz="2359" dirty="0">
              <a:latin typeface="Arial" pitchFamily="18"/>
              <a:ea typeface="Microsoft YaHei" pitchFamily="2"/>
              <a:cs typeface="Mangal" pitchFamily="2"/>
            </a:endParaRPr>
          </a:p>
          <a:p>
            <a:pPr hangingPunct="0"/>
            <a:r>
              <a:rPr lang="it-IT" sz="2359" dirty="0">
                <a:latin typeface="Arial" pitchFamily="18"/>
                <a:ea typeface="Microsoft YaHei" pitchFamily="2"/>
                <a:cs typeface="Mangal" pitchFamily="2"/>
              </a:rPr>
              <a:t>Questa è la regione che è generalmente oggi più utilizzata</a:t>
            </a:r>
          </a:p>
          <a:p>
            <a:pPr hangingPunct="0"/>
            <a:r>
              <a:rPr lang="it-IT" sz="2359" dirty="0">
                <a:latin typeface="Arial" pitchFamily="18"/>
                <a:ea typeface="Microsoft YaHei" pitchFamily="2"/>
                <a:cs typeface="Mangal" pitchFamily="2"/>
              </a:rPr>
              <a:t> ai fini analitici anche se sta guadagnando molta importanza il NIR</a:t>
            </a:r>
          </a:p>
        </p:txBody>
      </p:sp>
    </p:spTree>
    <p:extLst>
      <p:ext uri="{BB962C8B-B14F-4D97-AF65-F5344CB8AC3E}">
        <p14:creationId xmlns:p14="http://schemas.microsoft.com/office/powerpoint/2010/main" val="18914337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671137" y="471590"/>
            <a:ext cx="8930806" cy="5969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3792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007851" y="1134232"/>
            <a:ext cx="6257378" cy="4644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965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763235" y="1837043"/>
            <a:ext cx="8746611" cy="3238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4304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454614" y="874922"/>
            <a:ext cx="7363523" cy="516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6160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307326" y="311563"/>
            <a:ext cx="7455946" cy="86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2087880" y="1184036"/>
            <a:ext cx="7467600" cy="4813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2428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23847" y="261269"/>
            <a:ext cx="9144067" cy="142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2462741" y="2084922"/>
            <a:ext cx="6821148" cy="3599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5229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564348" y="326586"/>
            <a:ext cx="7450394" cy="6231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9825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111374" y="234489"/>
            <a:ext cx="8040534" cy="6427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1625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740046" y="586548"/>
            <a:ext cx="8792661" cy="5739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5989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46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it-IT"/>
              <a:t>Energie coinvolte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it-IT"/>
              <a:t>Possiamo calcolare da E=</a:t>
            </a:r>
            <a:r>
              <a:rPr lang="it-IT" i="1"/>
              <a:t>hc</a:t>
            </a:r>
            <a:r>
              <a:rPr lang="it-IT"/>
              <a:t> </a:t>
            </a:r>
            <a:r>
              <a:rPr lang="it-IT" i="1">
                <a:latin typeface="Arial" pitchFamily="34"/>
                <a:cs typeface="Arial" pitchFamily="34"/>
              </a:rPr>
              <a:t>ν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903957" y="2955702"/>
            <a:ext cx="8515390" cy="72454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hangingPunct="0"/>
            <a:r>
              <a:rPr lang="it-IT" sz="2177" dirty="0">
                <a:latin typeface="Arial" pitchFamily="18"/>
                <a:ea typeface="Microsoft YaHei" pitchFamily="2"/>
                <a:cs typeface="Mangal" pitchFamily="2"/>
              </a:rPr>
              <a:t>Le energie nel MIR sono da 47,9 </a:t>
            </a:r>
            <a:r>
              <a:rPr lang="it-IT" sz="2177" dirty="0" err="1">
                <a:latin typeface="Arial" pitchFamily="18"/>
                <a:ea typeface="Microsoft YaHei" pitchFamily="2"/>
                <a:cs typeface="Mangal" pitchFamily="2"/>
              </a:rPr>
              <a:t>Kj</a:t>
            </a:r>
            <a:r>
              <a:rPr lang="it-IT" sz="2177" dirty="0">
                <a:latin typeface="Arial" pitchFamily="18"/>
                <a:ea typeface="Microsoft YaHei" pitchFamily="2"/>
                <a:cs typeface="Mangal" pitchFamily="2"/>
              </a:rPr>
              <a:t>/</a:t>
            </a:r>
            <a:r>
              <a:rPr lang="it-IT" sz="2177" dirty="0" err="1">
                <a:latin typeface="Arial" pitchFamily="18"/>
                <a:ea typeface="Microsoft YaHei" pitchFamily="2"/>
                <a:cs typeface="Mangal" pitchFamily="2"/>
              </a:rPr>
              <a:t>mol</a:t>
            </a:r>
            <a:r>
              <a:rPr lang="it-IT" sz="2177" dirty="0">
                <a:latin typeface="Arial" pitchFamily="18"/>
                <a:ea typeface="Microsoft YaHei" pitchFamily="2"/>
                <a:cs typeface="Mangal" pitchFamily="2"/>
              </a:rPr>
              <a:t> (4000 cm-1) a 4,79 </a:t>
            </a:r>
            <a:r>
              <a:rPr lang="it-IT" sz="2177" dirty="0" err="1">
                <a:latin typeface="Arial" pitchFamily="18"/>
                <a:ea typeface="Microsoft YaHei" pitchFamily="2"/>
                <a:cs typeface="Mangal" pitchFamily="2"/>
              </a:rPr>
              <a:t>Kj</a:t>
            </a:r>
            <a:r>
              <a:rPr lang="it-IT" sz="2177" dirty="0">
                <a:latin typeface="Arial" pitchFamily="18"/>
                <a:ea typeface="Microsoft YaHei" pitchFamily="2"/>
                <a:cs typeface="Mangal" pitchFamily="2"/>
              </a:rPr>
              <a:t>/</a:t>
            </a:r>
            <a:r>
              <a:rPr lang="it-IT" sz="2177" dirty="0" err="1">
                <a:latin typeface="Arial" pitchFamily="18"/>
                <a:ea typeface="Microsoft YaHei" pitchFamily="2"/>
                <a:cs typeface="Mangal" pitchFamily="2"/>
              </a:rPr>
              <a:t>mol</a:t>
            </a:r>
            <a:r>
              <a:rPr lang="it-IT" sz="2177" dirty="0">
                <a:latin typeface="Arial" pitchFamily="18"/>
                <a:ea typeface="Microsoft YaHei" pitchFamily="2"/>
                <a:cs typeface="Mangal" pitchFamily="2"/>
              </a:rPr>
              <a:t> (400 cm-1) Inferiori a quanto presente nell'UV-VIS</a:t>
            </a:r>
          </a:p>
        </p:txBody>
      </p:sp>
    </p:spTree>
    <p:extLst>
      <p:ext uri="{BB962C8B-B14F-4D97-AF65-F5344CB8AC3E}">
        <p14:creationId xmlns:p14="http://schemas.microsoft.com/office/powerpoint/2010/main" val="25356643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131949" y="655784"/>
            <a:ext cx="8008855" cy="5600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5253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23847" y="1031684"/>
            <a:ext cx="9144067" cy="380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0784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784789" y="261269"/>
            <a:ext cx="8687173" cy="6335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410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719472" y="391903"/>
            <a:ext cx="8687173" cy="6139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1012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784789" y="130635"/>
            <a:ext cx="8752491" cy="6466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3010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493520" y="1223833"/>
            <a:ext cx="8564880" cy="4118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0201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915423" y="311890"/>
            <a:ext cx="8423946" cy="3019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3156448" y="3396490"/>
            <a:ext cx="6546405" cy="3331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9541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016664" y="304378"/>
            <a:ext cx="8239425" cy="6303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8632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201184" y="943832"/>
            <a:ext cx="7870710" cy="5024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9293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399427" y="1115289"/>
            <a:ext cx="5473899" cy="54164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2895180" y="130635"/>
            <a:ext cx="3930854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it-IT" sz="1633">
                <a:latin typeface="Arial" pitchFamily="18"/>
                <a:ea typeface="Microsoft YaHei" pitchFamily="2"/>
                <a:cs typeface="Mangal" pitchFamily="2"/>
              </a:rPr>
              <a:t>TRANSFLECTANCE MEASURAMENTS</a:t>
            </a:r>
          </a:p>
        </p:txBody>
      </p:sp>
    </p:spTree>
    <p:extLst>
      <p:ext uri="{BB962C8B-B14F-4D97-AF65-F5344CB8AC3E}">
        <p14:creationId xmlns:p14="http://schemas.microsoft.com/office/powerpoint/2010/main" val="102938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it-IT"/>
              <a:t>Meccanismi d'assorbimento nell'IR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091131" y="2090147"/>
            <a:ext cx="6205124" cy="2808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2568594" y="5747905"/>
            <a:ext cx="1812389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it-IT" sz="1633">
                <a:latin typeface="Arial" pitchFamily="18"/>
                <a:ea typeface="Microsoft YaHei" pitchFamily="2"/>
                <a:cs typeface="Mangal" pitchFamily="2"/>
              </a:rPr>
              <a:t>wagging=pendolo</a:t>
            </a:r>
          </a:p>
        </p:txBody>
      </p:sp>
      <p:sp>
        <p:nvSpPr>
          <p:cNvPr id="5" name="Connettore 1 4"/>
          <p:cNvSpPr/>
          <p:nvPr/>
        </p:nvSpPr>
        <p:spPr>
          <a:xfrm flipV="1">
            <a:off x="3613668" y="4964100"/>
            <a:ext cx="195951" cy="78380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it-IT" sz="1633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402059" y="5747905"/>
            <a:ext cx="1846757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it-IT" sz="1633">
                <a:latin typeface="Arial" pitchFamily="18"/>
                <a:ea typeface="Microsoft YaHei" pitchFamily="2"/>
                <a:cs typeface="Mangal" pitchFamily="2"/>
              </a:rPr>
              <a:t>Twisting= torsione</a:t>
            </a:r>
          </a:p>
        </p:txBody>
      </p:sp>
      <p:sp>
        <p:nvSpPr>
          <p:cNvPr id="7" name="Connettore 1 6"/>
          <p:cNvSpPr/>
          <p:nvPr/>
        </p:nvSpPr>
        <p:spPr>
          <a:xfrm flipV="1">
            <a:off x="8381815" y="5029417"/>
            <a:ext cx="0" cy="65317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it-IT" sz="1633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20009" y="5747905"/>
            <a:ext cx="1707425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it-IT" sz="1633">
                <a:latin typeface="Arial" pitchFamily="18"/>
                <a:ea typeface="Microsoft YaHei" pitchFamily="2"/>
                <a:cs typeface="Mangal" pitchFamily="2"/>
              </a:rPr>
              <a:t>rocking=dondolo</a:t>
            </a:r>
          </a:p>
        </p:txBody>
      </p:sp>
      <p:sp>
        <p:nvSpPr>
          <p:cNvPr id="9" name="Connettore 1 8"/>
          <p:cNvSpPr/>
          <p:nvPr/>
        </p:nvSpPr>
        <p:spPr>
          <a:xfrm flipV="1">
            <a:off x="5965083" y="5029417"/>
            <a:ext cx="0" cy="65317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it-IT" sz="1633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859278" y="1318426"/>
            <a:ext cx="2231222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it-IT" sz="1633">
                <a:latin typeface="Arial" pitchFamily="18"/>
                <a:ea typeface="Microsoft YaHei" pitchFamily="2"/>
                <a:cs typeface="Mangal" pitchFamily="2"/>
              </a:rPr>
              <a:t>bending=deformazioni</a:t>
            </a:r>
          </a:p>
        </p:txBody>
      </p:sp>
      <p:sp>
        <p:nvSpPr>
          <p:cNvPr id="11" name="Connettore 1 10"/>
          <p:cNvSpPr/>
          <p:nvPr/>
        </p:nvSpPr>
        <p:spPr>
          <a:xfrm flipH="1">
            <a:off x="8904352" y="1698245"/>
            <a:ext cx="391903" cy="32658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it-IT" sz="1633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5188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646316" y="27107"/>
            <a:ext cx="8980121" cy="6857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4120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740046" y="713589"/>
            <a:ext cx="8792661" cy="5485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7643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601901" y="298500"/>
            <a:ext cx="9069278" cy="6315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2101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938616" y="586548"/>
            <a:ext cx="6395522" cy="5739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2774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647301" y="391903"/>
            <a:ext cx="7040856" cy="2489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3352398" y="3069905"/>
            <a:ext cx="5578406" cy="3004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3495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615440" y="609956"/>
            <a:ext cx="8656320" cy="5958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6238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175441" y="1097280"/>
            <a:ext cx="9256944" cy="4365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5074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64343" y="1009802"/>
            <a:ext cx="9144067" cy="4892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640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64343" y="1264212"/>
            <a:ext cx="9144067" cy="4383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43575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708046" y="189094"/>
            <a:ext cx="6856661" cy="653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39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915423" y="677665"/>
            <a:ext cx="8654188" cy="6049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74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519</Words>
  <Application>Microsoft Office PowerPoint</Application>
  <PresentationFormat>Widescreen</PresentationFormat>
  <Paragraphs>143</Paragraphs>
  <Slides>89</Slides>
  <Notes>85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89</vt:i4>
      </vt:variant>
    </vt:vector>
  </HeadingPairs>
  <TitlesOfParts>
    <vt:vector size="96" baseType="lpstr">
      <vt:lpstr>Arial</vt:lpstr>
      <vt:lpstr>Calibri</vt:lpstr>
      <vt:lpstr>Calibri Light</vt:lpstr>
      <vt:lpstr>StarSymbol</vt:lpstr>
      <vt:lpstr>Times New Roman</vt:lpstr>
      <vt:lpstr>Tema di Office</vt:lpstr>
      <vt:lpstr>Chart</vt:lpstr>
      <vt:lpstr>Spettroscopia IR</vt:lpstr>
      <vt:lpstr>Presentazione standard di PowerPoint</vt:lpstr>
      <vt:lpstr>Spettroscopia IR</vt:lpstr>
      <vt:lpstr>Presentazione standard di PowerPoint</vt:lpstr>
      <vt:lpstr>Spettroscopia IR</vt:lpstr>
      <vt:lpstr>Presentazione standard di PowerPoint</vt:lpstr>
      <vt:lpstr>Energie coinvolte</vt:lpstr>
      <vt:lpstr>Meccanismi d'assorbimento nell'IR</vt:lpstr>
      <vt:lpstr>Presentazione standard di PowerPoint</vt:lpstr>
      <vt:lpstr>Presentazione standard di PowerPoint</vt:lpstr>
      <vt:lpstr>Presentazione standard di PowerPoint</vt:lpstr>
      <vt:lpstr>Descrizione legge Hooke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IR a dispersione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ATR : attenuated total reflectance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</dc:creator>
  <cp:lastModifiedBy>Dall'Acqua Stefano</cp:lastModifiedBy>
  <cp:revision>11</cp:revision>
  <dcterms:created xsi:type="dcterms:W3CDTF">2016-04-05T22:12:10Z</dcterms:created>
  <dcterms:modified xsi:type="dcterms:W3CDTF">2023-10-05T04:06:24Z</dcterms:modified>
</cp:coreProperties>
</file>