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713" r:id="rId2"/>
    <p:sldId id="714" r:id="rId3"/>
    <p:sldId id="715" r:id="rId4"/>
    <p:sldId id="716" r:id="rId5"/>
    <p:sldId id="717" r:id="rId6"/>
    <p:sldId id="718" r:id="rId7"/>
    <p:sldId id="719" r:id="rId8"/>
    <p:sldId id="720" r:id="rId9"/>
    <p:sldId id="721" r:id="rId10"/>
    <p:sldId id="722" r:id="rId11"/>
    <p:sldId id="723" r:id="rId12"/>
    <p:sldId id="724" r:id="rId13"/>
    <p:sldId id="725" r:id="rId14"/>
    <p:sldId id="726" r:id="rId15"/>
    <p:sldId id="727" r:id="rId16"/>
    <p:sldId id="728" r:id="rId17"/>
    <p:sldId id="729" r:id="rId18"/>
    <p:sldId id="730" r:id="rId19"/>
    <p:sldId id="731" r:id="rId20"/>
    <p:sldId id="732" r:id="rId21"/>
    <p:sldId id="636" r:id="rId22"/>
    <p:sldId id="682" r:id="rId23"/>
    <p:sldId id="683" r:id="rId24"/>
    <p:sldId id="684" r:id="rId25"/>
    <p:sldId id="270" r:id="rId26"/>
    <p:sldId id="733" r:id="rId27"/>
    <p:sldId id="656" r:id="rId28"/>
    <p:sldId id="646" r:id="rId29"/>
    <p:sldId id="647" r:id="rId30"/>
    <p:sldId id="648" r:id="rId31"/>
    <p:sldId id="649" r:id="rId32"/>
    <p:sldId id="650" r:id="rId33"/>
    <p:sldId id="651" r:id="rId34"/>
    <p:sldId id="652" r:id="rId35"/>
    <p:sldId id="653" r:id="rId36"/>
    <p:sldId id="654" r:id="rId37"/>
    <p:sldId id="655" r:id="rId38"/>
    <p:sldId id="662" r:id="rId39"/>
    <p:sldId id="278" r:id="rId40"/>
    <p:sldId id="658" r:id="rId41"/>
    <p:sldId id="659" r:id="rId42"/>
    <p:sldId id="660" r:id="rId43"/>
    <p:sldId id="661" r:id="rId44"/>
    <p:sldId id="645" r:id="rId45"/>
    <p:sldId id="665" r:id="rId46"/>
    <p:sldId id="667" r:id="rId47"/>
    <p:sldId id="664" r:id="rId48"/>
    <p:sldId id="282" r:id="rId49"/>
    <p:sldId id="673" r:id="rId50"/>
    <p:sldId id="666" r:id="rId51"/>
    <p:sldId id="668" r:id="rId52"/>
    <p:sldId id="669" r:id="rId53"/>
    <p:sldId id="674" r:id="rId54"/>
    <p:sldId id="675" r:id="rId55"/>
    <p:sldId id="680" r:id="rId56"/>
    <p:sldId id="782" r:id="rId57"/>
    <p:sldId id="783" r:id="rId58"/>
    <p:sldId id="784" r:id="rId59"/>
    <p:sldId id="785" r:id="rId60"/>
    <p:sldId id="786" r:id="rId6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varScale="1">
        <p:scale>
          <a:sx n="99" d="100"/>
          <a:sy n="99" d="100"/>
        </p:scale>
        <p:origin x="1015" y="48"/>
      </p:cViewPr>
      <p:guideLst>
        <p:guide orient="horz" pos="2160"/>
        <p:guide pos="2880"/>
      </p:guideLst>
    </p:cSldViewPr>
  </p:slideViewPr>
  <p:notesTextViewPr>
    <p:cViewPr>
      <p:scale>
        <a:sx n="1" d="1"/>
        <a:sy n="1" d="1"/>
      </p:scale>
      <p:origin x="0" y="0"/>
    </p:cViewPr>
  </p:notesTextViewPr>
  <p:sorterViewPr>
    <p:cViewPr varScale="1">
      <p:scale>
        <a:sx n="1" d="1"/>
        <a:sy n="1" d="1"/>
      </p:scale>
      <p:origin x="0" y="-12509"/>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00C75-50D8-4564-B982-88E335C08954}" type="datetimeFigureOut">
              <a:rPr lang="it-IT" smtClean="0"/>
              <a:t>14/11/2022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A9E9E-5326-451C-8FFC-2252B85598FD}" type="slidenum">
              <a:rPr lang="it-IT" smtClean="0"/>
              <a:t>‹#›</a:t>
            </a:fld>
            <a:endParaRPr lang="it-IT"/>
          </a:p>
        </p:txBody>
      </p:sp>
    </p:spTree>
    <p:extLst>
      <p:ext uri="{BB962C8B-B14F-4D97-AF65-F5344CB8AC3E}">
        <p14:creationId xmlns:p14="http://schemas.microsoft.com/office/powerpoint/2010/main" val="362562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a:extLst>
              <a:ext uri="{FF2B5EF4-FFF2-40B4-BE49-F238E27FC236}">
                <a16:creationId xmlns:a16="http://schemas.microsoft.com/office/drawing/2014/main" id="{8E3046E7-864B-4EC0-893B-8E9D40FE7614}"/>
              </a:ext>
            </a:extLst>
          </p:cNvPr>
          <p:cNvSpPr>
            <a:spLocks noGrp="1" noRot="1" noChangeAspect="1" noChangeArrowheads="1" noTextEdit="1"/>
          </p:cNvSpPr>
          <p:nvPr>
            <p:ph type="sldImg"/>
          </p:nvPr>
        </p:nvSpPr>
        <p:spPr>
          <a:ln/>
        </p:spPr>
      </p:sp>
      <p:sp>
        <p:nvSpPr>
          <p:cNvPr id="4099" name="Segnaposto note 2">
            <a:extLst>
              <a:ext uri="{FF2B5EF4-FFF2-40B4-BE49-F238E27FC236}">
                <a16:creationId xmlns:a16="http://schemas.microsoft.com/office/drawing/2014/main" id="{C72B1BE0-7880-4724-9C46-B7A823D5FC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4100" name="Segnaposto numero diapositiva 3">
            <a:extLst>
              <a:ext uri="{FF2B5EF4-FFF2-40B4-BE49-F238E27FC236}">
                <a16:creationId xmlns:a16="http://schemas.microsoft.com/office/drawing/2014/main" id="{A79D8AA5-C190-49DA-AE1A-A15AE8ACE2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7A47B33D-571B-43B2-8837-162244775698}" type="slidenum">
              <a:rPr lang="it-IT" altLang="en-US" sz="1200" smtClean="0">
                <a:latin typeface="Arial" panose="020B0604020202020204" pitchFamily="34" charset="0"/>
              </a:rPr>
              <a:pPr/>
              <a:t>1</a:t>
            </a:fld>
            <a:endParaRPr lang="it-IT"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C7BA5E4-90F7-492C-A4A5-ECAEA15A2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783C5342-11E9-43A2-9566-8B88C5BF602E}" type="slidenum">
              <a:rPr lang="it-IT" altLang="it-IT" sz="1200" smtClean="0">
                <a:latin typeface="Arial" panose="020B0604020202020204" pitchFamily="34" charset="0"/>
              </a:rPr>
              <a:pPr/>
              <a:t>13</a:t>
            </a:fld>
            <a:endParaRPr lang="it-IT" altLang="it-IT" sz="1200">
              <a:latin typeface="Arial" panose="020B0604020202020204" pitchFamily="34" charset="0"/>
            </a:endParaRPr>
          </a:p>
        </p:txBody>
      </p:sp>
      <p:sp>
        <p:nvSpPr>
          <p:cNvPr id="25603" name="Rectangle 2">
            <a:extLst>
              <a:ext uri="{FF2B5EF4-FFF2-40B4-BE49-F238E27FC236}">
                <a16:creationId xmlns:a16="http://schemas.microsoft.com/office/drawing/2014/main" id="{02F07334-2A34-4F9F-A49C-B0508E50CF7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8648C71-DC69-436E-B5F8-E12DB79E4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D34E086-7BD5-4335-833E-4DDC6D5F7D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5FB5ADA4-4DDF-4392-83EE-402A55F51A64}" type="slidenum">
              <a:rPr lang="it-IT" altLang="it-IT" sz="1200" smtClean="0">
                <a:latin typeface="Arial" panose="020B0604020202020204" pitchFamily="34" charset="0"/>
              </a:rPr>
              <a:pPr/>
              <a:t>14</a:t>
            </a:fld>
            <a:endParaRPr lang="it-IT" altLang="it-IT" sz="1200">
              <a:latin typeface="Arial" panose="020B0604020202020204" pitchFamily="34" charset="0"/>
            </a:endParaRPr>
          </a:p>
        </p:txBody>
      </p:sp>
      <p:sp>
        <p:nvSpPr>
          <p:cNvPr id="27651" name="Rectangle 2">
            <a:extLst>
              <a:ext uri="{FF2B5EF4-FFF2-40B4-BE49-F238E27FC236}">
                <a16:creationId xmlns:a16="http://schemas.microsoft.com/office/drawing/2014/main" id="{B4CF636F-BC37-4963-B7EB-3F63AC927FF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F00C512-08FA-4D1B-995F-C73298AF0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09A46BB-CC36-4B48-94B7-203C31357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3F5D258A-3C53-42D4-B5EF-20181DC85D0E}" type="slidenum">
              <a:rPr lang="it-IT" altLang="it-IT" sz="1200" smtClean="0">
                <a:latin typeface="Arial" panose="020B0604020202020204" pitchFamily="34" charset="0"/>
              </a:rPr>
              <a:pPr/>
              <a:t>15</a:t>
            </a:fld>
            <a:endParaRPr lang="it-IT" altLang="it-IT" sz="1200">
              <a:latin typeface="Arial" panose="020B0604020202020204" pitchFamily="34" charset="0"/>
            </a:endParaRPr>
          </a:p>
        </p:txBody>
      </p:sp>
      <p:sp>
        <p:nvSpPr>
          <p:cNvPr id="29699" name="Rectangle 2">
            <a:extLst>
              <a:ext uri="{FF2B5EF4-FFF2-40B4-BE49-F238E27FC236}">
                <a16:creationId xmlns:a16="http://schemas.microsoft.com/office/drawing/2014/main" id="{827FDFEB-C5E0-4913-8E18-1E307D0CCF8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68535B3B-C0B7-42D4-ABCC-D7657DA050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94C3A7B-27F1-4A55-9402-9B8255FFA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882608EF-CDA8-48A4-AA98-0D05947E42EB}" type="slidenum">
              <a:rPr lang="it-IT" altLang="it-IT" sz="1200" smtClean="0">
                <a:latin typeface="Arial" panose="020B0604020202020204" pitchFamily="34" charset="0"/>
              </a:rPr>
              <a:pPr/>
              <a:t>18</a:t>
            </a:fld>
            <a:endParaRPr lang="it-IT" altLang="it-IT" sz="1200">
              <a:latin typeface="Arial" panose="020B0604020202020204" pitchFamily="34" charset="0"/>
            </a:endParaRPr>
          </a:p>
        </p:txBody>
      </p:sp>
      <p:sp>
        <p:nvSpPr>
          <p:cNvPr id="33795" name="Rectangle 2">
            <a:extLst>
              <a:ext uri="{FF2B5EF4-FFF2-40B4-BE49-F238E27FC236}">
                <a16:creationId xmlns:a16="http://schemas.microsoft.com/office/drawing/2014/main" id="{1B585D41-4492-4834-9B77-9E9BAD09477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8C27E5E-77E6-44E3-9B58-D60612A177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22DBD3A-23FA-4E91-B34E-6BF914ACD9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B5C3B563-E5B3-44DF-9E60-FA25C18D1216}" type="slidenum">
              <a:rPr lang="it-IT" altLang="it-IT" sz="1200" smtClean="0">
                <a:latin typeface="Arial" panose="020B0604020202020204" pitchFamily="34" charset="0"/>
              </a:rPr>
              <a:pPr/>
              <a:t>19</a:t>
            </a:fld>
            <a:endParaRPr lang="it-IT" altLang="it-IT" sz="1200">
              <a:latin typeface="Arial" panose="020B0604020202020204" pitchFamily="34" charset="0"/>
            </a:endParaRPr>
          </a:p>
        </p:txBody>
      </p:sp>
      <p:sp>
        <p:nvSpPr>
          <p:cNvPr id="35843" name="Rectangle 2">
            <a:extLst>
              <a:ext uri="{FF2B5EF4-FFF2-40B4-BE49-F238E27FC236}">
                <a16:creationId xmlns:a16="http://schemas.microsoft.com/office/drawing/2014/main" id="{3C1AE437-316C-4E53-ACBE-4135A399323D}"/>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49A4AD5-A9DA-4B08-A98A-13129F43DC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D23372A-7545-4785-93DA-A6DC49730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7E39C518-D81A-4956-B093-CBEBC044BB9B}" type="slidenum">
              <a:rPr lang="it-IT" altLang="it-IT" sz="1200" smtClean="0">
                <a:latin typeface="Arial" panose="020B0604020202020204" pitchFamily="34" charset="0"/>
              </a:rPr>
              <a:pPr/>
              <a:t>20</a:t>
            </a:fld>
            <a:endParaRPr lang="it-IT" altLang="it-IT" sz="1200">
              <a:latin typeface="Arial" panose="020B0604020202020204" pitchFamily="34" charset="0"/>
            </a:endParaRPr>
          </a:p>
        </p:txBody>
      </p:sp>
      <p:sp>
        <p:nvSpPr>
          <p:cNvPr id="37891" name="Rectangle 2">
            <a:extLst>
              <a:ext uri="{FF2B5EF4-FFF2-40B4-BE49-F238E27FC236}">
                <a16:creationId xmlns:a16="http://schemas.microsoft.com/office/drawing/2014/main" id="{261C7239-E8A4-4E65-B615-A440A9D8762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B042718-3A61-4ABF-9447-52BF3D421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a:extLst>
              <a:ext uri="{FF2B5EF4-FFF2-40B4-BE49-F238E27FC236}">
                <a16:creationId xmlns:a16="http://schemas.microsoft.com/office/drawing/2014/main" id="{CD03032D-8005-44B9-AB30-0ED3452E5816}"/>
              </a:ext>
            </a:extLst>
          </p:cNvPr>
          <p:cNvSpPr>
            <a:spLocks noGrp="1" noRot="1" noChangeAspect="1" noChangeArrowheads="1" noTextEdit="1"/>
          </p:cNvSpPr>
          <p:nvPr>
            <p:ph type="sldImg"/>
          </p:nvPr>
        </p:nvSpPr>
        <p:spPr>
          <a:ln/>
        </p:spPr>
      </p:sp>
      <p:sp>
        <p:nvSpPr>
          <p:cNvPr id="62467" name="Segnaposto note 2">
            <a:extLst>
              <a:ext uri="{FF2B5EF4-FFF2-40B4-BE49-F238E27FC236}">
                <a16:creationId xmlns:a16="http://schemas.microsoft.com/office/drawing/2014/main" id="{AD7BDDA5-1200-4857-8CF4-12D0797A93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latin typeface="Arial" panose="020B0604020202020204" pitchFamily="34" charset="0"/>
            </a:endParaRPr>
          </a:p>
        </p:txBody>
      </p:sp>
      <p:sp>
        <p:nvSpPr>
          <p:cNvPr id="62468" name="Segnaposto numero diapositiva 3">
            <a:extLst>
              <a:ext uri="{FF2B5EF4-FFF2-40B4-BE49-F238E27FC236}">
                <a16:creationId xmlns:a16="http://schemas.microsoft.com/office/drawing/2014/main" id="{18A4A80E-3789-4719-B280-776A229E0C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22FD6-4E83-4B1E-95FA-E48D3A3D96F7}" type="slidenum">
              <a:rPr lang="it-IT" altLang="it-IT" smtClean="0">
                <a:latin typeface="Calibri" panose="020F0502020204030204" pitchFamily="34" charset="0"/>
              </a:rPr>
              <a:pPr>
                <a:spcBef>
                  <a:spcPct val="0"/>
                </a:spcBef>
              </a:pPr>
              <a:t>21</a:t>
            </a:fld>
            <a:endParaRPr lang="it-IT" altLang="it-IT">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6CF9426-B0AE-4FAD-8988-F6860D1E7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CAC3CC31-48B8-4E5F-8869-ABA890BB6616}" type="slidenum">
              <a:rPr lang="it-IT" altLang="it-IT" sz="1200" smtClean="0">
                <a:latin typeface="Arial" panose="020B0604020202020204" pitchFamily="34" charset="0"/>
              </a:rPr>
              <a:pPr/>
              <a:t>27</a:t>
            </a:fld>
            <a:endParaRPr lang="it-IT" altLang="it-IT" sz="1200">
              <a:latin typeface="Arial" panose="020B0604020202020204" pitchFamily="34" charset="0"/>
            </a:endParaRPr>
          </a:p>
        </p:txBody>
      </p:sp>
      <p:sp>
        <p:nvSpPr>
          <p:cNvPr id="71683" name="Rectangle 2">
            <a:extLst>
              <a:ext uri="{FF2B5EF4-FFF2-40B4-BE49-F238E27FC236}">
                <a16:creationId xmlns:a16="http://schemas.microsoft.com/office/drawing/2014/main" id="{78510FB2-C26D-4338-A7A2-10E8E1722B4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8157C8B-3CFC-41CF-BDE1-D61B2CEC5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7E2B01B-36FF-4B34-8233-E0B46F058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1683C9C4-6842-44D0-9784-E38B87677B36}" type="slidenum">
              <a:rPr lang="it-IT" altLang="it-IT" sz="1200" smtClean="0">
                <a:latin typeface="Arial" panose="020B0604020202020204" pitchFamily="34" charset="0"/>
              </a:rPr>
              <a:pPr/>
              <a:t>28</a:t>
            </a:fld>
            <a:endParaRPr lang="it-IT" altLang="it-IT" sz="1200">
              <a:latin typeface="Arial" panose="020B0604020202020204" pitchFamily="34" charset="0"/>
            </a:endParaRPr>
          </a:p>
        </p:txBody>
      </p:sp>
      <p:sp>
        <p:nvSpPr>
          <p:cNvPr id="73731" name="Rectangle 2">
            <a:extLst>
              <a:ext uri="{FF2B5EF4-FFF2-40B4-BE49-F238E27FC236}">
                <a16:creationId xmlns:a16="http://schemas.microsoft.com/office/drawing/2014/main" id="{EC2FAF2E-216A-424A-B23D-6EE85A4363FF}"/>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6B1B17B-4417-4955-8B0E-193F6E771B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A327138-E50E-46C4-8944-5A66CF3AF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42258C39-78DC-451E-93BC-43AC519BE0EF}" type="slidenum">
              <a:rPr lang="it-IT" altLang="it-IT" sz="1200" smtClean="0">
                <a:latin typeface="Arial" panose="020B0604020202020204" pitchFamily="34" charset="0"/>
              </a:rPr>
              <a:pPr/>
              <a:t>29</a:t>
            </a:fld>
            <a:endParaRPr lang="it-IT" altLang="it-IT" sz="1200">
              <a:latin typeface="Arial" panose="020B0604020202020204" pitchFamily="34" charset="0"/>
            </a:endParaRPr>
          </a:p>
        </p:txBody>
      </p:sp>
      <p:sp>
        <p:nvSpPr>
          <p:cNvPr id="75779" name="Rectangle 2">
            <a:extLst>
              <a:ext uri="{FF2B5EF4-FFF2-40B4-BE49-F238E27FC236}">
                <a16:creationId xmlns:a16="http://schemas.microsoft.com/office/drawing/2014/main" id="{1A19C22D-228C-4A4A-9A27-37A3B72D6EF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3D1C64D-CF25-4A77-9303-EDFF5B59C2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101C554-8A04-4682-B27B-FD8BFF062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12232701-902B-43BB-AD6F-10AC3BD66D46}" type="slidenum">
              <a:rPr lang="it-IT" altLang="it-IT" sz="1200" smtClean="0">
                <a:latin typeface="Times" panose="02020603050405020304" pitchFamily="18" charset="0"/>
              </a:rPr>
              <a:pPr/>
              <a:t>2</a:t>
            </a:fld>
            <a:endParaRPr lang="it-IT" altLang="it-IT" sz="1200">
              <a:latin typeface="Times" panose="02020603050405020304" pitchFamily="18" charset="0"/>
            </a:endParaRPr>
          </a:p>
        </p:txBody>
      </p:sp>
      <p:sp>
        <p:nvSpPr>
          <p:cNvPr id="6147" name="Rectangle 2">
            <a:extLst>
              <a:ext uri="{FF2B5EF4-FFF2-40B4-BE49-F238E27FC236}">
                <a16:creationId xmlns:a16="http://schemas.microsoft.com/office/drawing/2014/main" id="{CD2C1870-E4F0-4B27-93ED-101BC443938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8AB2F6A-052F-4D4A-9E92-84C69EB94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06E6E8A-BF01-4323-949E-C418A7354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46D57D8D-98F3-4546-B960-1FA2DFB23F09}" type="slidenum">
              <a:rPr lang="it-IT" altLang="it-IT" sz="1200" smtClean="0">
                <a:latin typeface="Arial" panose="020B0604020202020204" pitchFamily="34" charset="0"/>
              </a:rPr>
              <a:pPr/>
              <a:t>30</a:t>
            </a:fld>
            <a:endParaRPr lang="it-IT" altLang="it-IT" sz="1200">
              <a:latin typeface="Arial" panose="020B0604020202020204" pitchFamily="34" charset="0"/>
            </a:endParaRPr>
          </a:p>
        </p:txBody>
      </p:sp>
      <p:sp>
        <p:nvSpPr>
          <p:cNvPr id="77827" name="Rectangle 2">
            <a:extLst>
              <a:ext uri="{FF2B5EF4-FFF2-40B4-BE49-F238E27FC236}">
                <a16:creationId xmlns:a16="http://schemas.microsoft.com/office/drawing/2014/main" id="{47EF2632-EB24-43F4-80D4-C82E98FF8E19}"/>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6CE814AA-F0EE-4467-BFA0-CF95B49CA6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EFC9E6D-8C60-4610-81BA-7B4AFD878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AE8525D9-8FDD-4CA6-9E85-FF1107E4E986}" type="slidenum">
              <a:rPr lang="it-IT" altLang="it-IT" sz="1200" smtClean="0">
                <a:latin typeface="Arial" panose="020B0604020202020204" pitchFamily="34" charset="0"/>
              </a:rPr>
              <a:pPr/>
              <a:t>31</a:t>
            </a:fld>
            <a:endParaRPr lang="it-IT" altLang="it-IT" sz="1200">
              <a:latin typeface="Arial" panose="020B0604020202020204" pitchFamily="34" charset="0"/>
            </a:endParaRPr>
          </a:p>
        </p:txBody>
      </p:sp>
      <p:sp>
        <p:nvSpPr>
          <p:cNvPr id="79875" name="Rectangle 2">
            <a:extLst>
              <a:ext uri="{FF2B5EF4-FFF2-40B4-BE49-F238E27FC236}">
                <a16:creationId xmlns:a16="http://schemas.microsoft.com/office/drawing/2014/main" id="{C25B3389-A2EC-4B57-99EF-2BE1424AEAD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BEAB176-FDD0-43B7-976C-2E0F27467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7A641B3-8E45-432D-B16D-792AAE4B1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57DEE6D8-441F-4A45-9663-75650C6731C8}" type="slidenum">
              <a:rPr lang="it-IT" altLang="it-IT" sz="1200" smtClean="0">
                <a:latin typeface="Arial" panose="020B0604020202020204" pitchFamily="34" charset="0"/>
              </a:rPr>
              <a:pPr/>
              <a:t>32</a:t>
            </a:fld>
            <a:endParaRPr lang="it-IT" altLang="it-IT" sz="1200">
              <a:latin typeface="Arial" panose="020B0604020202020204" pitchFamily="34" charset="0"/>
            </a:endParaRPr>
          </a:p>
        </p:txBody>
      </p:sp>
      <p:sp>
        <p:nvSpPr>
          <p:cNvPr id="81923" name="Rectangle 2">
            <a:extLst>
              <a:ext uri="{FF2B5EF4-FFF2-40B4-BE49-F238E27FC236}">
                <a16:creationId xmlns:a16="http://schemas.microsoft.com/office/drawing/2014/main" id="{FAF479E3-3251-4E93-9A80-136393A7C54F}"/>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BDF75C99-6FB4-4E6D-AD92-C2BD18C183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876059B-32CE-4958-8B9F-E8D47B165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5D6917E9-EC69-41F7-AA09-C18DD392A986}" type="slidenum">
              <a:rPr lang="it-IT" altLang="it-IT" sz="1200" smtClean="0">
                <a:latin typeface="Arial" panose="020B0604020202020204" pitchFamily="34" charset="0"/>
              </a:rPr>
              <a:pPr/>
              <a:t>33</a:t>
            </a:fld>
            <a:endParaRPr lang="it-IT" altLang="it-IT" sz="1200">
              <a:latin typeface="Arial" panose="020B0604020202020204" pitchFamily="34" charset="0"/>
            </a:endParaRPr>
          </a:p>
        </p:txBody>
      </p:sp>
      <p:sp>
        <p:nvSpPr>
          <p:cNvPr id="83971" name="Rectangle 2">
            <a:extLst>
              <a:ext uri="{FF2B5EF4-FFF2-40B4-BE49-F238E27FC236}">
                <a16:creationId xmlns:a16="http://schemas.microsoft.com/office/drawing/2014/main" id="{246A1AD8-F015-4A0B-89BD-847047E2DF0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1E03030-16F8-4342-9200-408C60BD10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13B1D63-2543-4067-8205-4B6172542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C9BA1CA5-E3A7-405F-9B54-F311685CCC80}" type="slidenum">
              <a:rPr lang="it-IT" altLang="it-IT" sz="1200" smtClean="0">
                <a:latin typeface="Arial" panose="020B0604020202020204" pitchFamily="34" charset="0"/>
              </a:rPr>
              <a:pPr/>
              <a:t>34</a:t>
            </a:fld>
            <a:endParaRPr lang="it-IT" altLang="it-IT" sz="1200">
              <a:latin typeface="Arial" panose="020B0604020202020204" pitchFamily="34" charset="0"/>
            </a:endParaRPr>
          </a:p>
        </p:txBody>
      </p:sp>
      <p:sp>
        <p:nvSpPr>
          <p:cNvPr id="86019" name="Rectangle 2">
            <a:extLst>
              <a:ext uri="{FF2B5EF4-FFF2-40B4-BE49-F238E27FC236}">
                <a16:creationId xmlns:a16="http://schemas.microsoft.com/office/drawing/2014/main" id="{01D9C1A7-4ED6-418A-B908-80C10260BB70}"/>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77832204-E1C5-47E7-9B1C-05BE8241DA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2A74E7F-714B-4CB5-B541-635DD292BF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525361FA-8020-4691-8A9C-D36991810D8D}" type="slidenum">
              <a:rPr lang="it-IT" altLang="it-IT" sz="1200" smtClean="0">
                <a:latin typeface="Arial" panose="020B0604020202020204" pitchFamily="34" charset="0"/>
              </a:rPr>
              <a:pPr/>
              <a:t>35</a:t>
            </a:fld>
            <a:endParaRPr lang="it-IT" altLang="it-IT" sz="1200">
              <a:latin typeface="Arial" panose="020B0604020202020204" pitchFamily="34" charset="0"/>
            </a:endParaRPr>
          </a:p>
        </p:txBody>
      </p:sp>
      <p:sp>
        <p:nvSpPr>
          <p:cNvPr id="88067" name="Rectangle 2">
            <a:extLst>
              <a:ext uri="{FF2B5EF4-FFF2-40B4-BE49-F238E27FC236}">
                <a16:creationId xmlns:a16="http://schemas.microsoft.com/office/drawing/2014/main" id="{897A4202-DC5B-4CD1-9F34-EDC768874983}"/>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BF2A715-8275-44C2-A5F3-A2B975B36E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1FE8D7F-7A3C-435D-A6B8-87D3C6ABF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CB461376-4F30-4A5E-A083-AD666A77871D}" type="slidenum">
              <a:rPr lang="it-IT" altLang="it-IT" sz="1200" smtClean="0">
                <a:latin typeface="Arial" panose="020B0604020202020204" pitchFamily="34" charset="0"/>
              </a:rPr>
              <a:pPr/>
              <a:t>36</a:t>
            </a:fld>
            <a:endParaRPr lang="it-IT" altLang="it-IT" sz="1200">
              <a:latin typeface="Arial" panose="020B0604020202020204" pitchFamily="34" charset="0"/>
            </a:endParaRPr>
          </a:p>
        </p:txBody>
      </p:sp>
      <p:sp>
        <p:nvSpPr>
          <p:cNvPr id="90115" name="Rectangle 2">
            <a:extLst>
              <a:ext uri="{FF2B5EF4-FFF2-40B4-BE49-F238E27FC236}">
                <a16:creationId xmlns:a16="http://schemas.microsoft.com/office/drawing/2014/main" id="{76558E93-1F10-4164-A0E1-3F828963CEEA}"/>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4B7E29D2-F124-4CC8-9955-BE806CDD2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D770BD3-A867-4975-B1F4-AEA28480E7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C2AFF541-2B13-42E5-9AA9-30D7757264F6}" type="slidenum">
              <a:rPr lang="it-IT" altLang="it-IT" sz="1200" smtClean="0">
                <a:latin typeface="Arial" panose="020B0604020202020204" pitchFamily="34" charset="0"/>
              </a:rPr>
              <a:pPr/>
              <a:t>37</a:t>
            </a:fld>
            <a:endParaRPr lang="it-IT" altLang="it-IT" sz="1200">
              <a:latin typeface="Arial" panose="020B0604020202020204" pitchFamily="34" charset="0"/>
            </a:endParaRPr>
          </a:p>
        </p:txBody>
      </p:sp>
      <p:sp>
        <p:nvSpPr>
          <p:cNvPr id="92163" name="Rectangle 2">
            <a:extLst>
              <a:ext uri="{FF2B5EF4-FFF2-40B4-BE49-F238E27FC236}">
                <a16:creationId xmlns:a16="http://schemas.microsoft.com/office/drawing/2014/main" id="{9CF75146-AB4A-49A4-833C-BE61F62BEAC0}"/>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2B0BA82B-FFDE-4464-BCE1-038B22EE7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04B461C-795D-4F2E-94E6-7E2F056DE5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19CB01A7-E710-43C4-AD4A-B06F96134BCB}" type="slidenum">
              <a:rPr lang="it-IT" altLang="it-IT" sz="1200" smtClean="0">
                <a:latin typeface="Arial" panose="020B0604020202020204" pitchFamily="34" charset="0"/>
              </a:rPr>
              <a:pPr/>
              <a:t>38</a:t>
            </a:fld>
            <a:endParaRPr lang="it-IT" altLang="it-IT" sz="1200">
              <a:latin typeface="Arial" panose="020B0604020202020204" pitchFamily="34" charset="0"/>
            </a:endParaRPr>
          </a:p>
        </p:txBody>
      </p:sp>
      <p:sp>
        <p:nvSpPr>
          <p:cNvPr id="103427" name="Rectangle 2">
            <a:extLst>
              <a:ext uri="{FF2B5EF4-FFF2-40B4-BE49-F238E27FC236}">
                <a16:creationId xmlns:a16="http://schemas.microsoft.com/office/drawing/2014/main" id="{A2196B10-5F6D-4291-BF02-269D42F19A7E}"/>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3226B75D-1B95-4722-BB72-551741F42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E897EDD-DFF4-483E-BC85-27638C31D5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3A3DC802-DBE4-4557-9BEA-EAB72B819753}" type="slidenum">
              <a:rPr lang="it-IT" altLang="it-IT" sz="1200" smtClean="0">
                <a:latin typeface="Arial" panose="020B0604020202020204" pitchFamily="34" charset="0"/>
              </a:rPr>
              <a:pPr/>
              <a:t>40</a:t>
            </a:fld>
            <a:endParaRPr lang="it-IT" altLang="it-IT" sz="1200">
              <a:latin typeface="Arial" panose="020B0604020202020204" pitchFamily="34" charset="0"/>
            </a:endParaRPr>
          </a:p>
        </p:txBody>
      </p:sp>
      <p:sp>
        <p:nvSpPr>
          <p:cNvPr id="95235" name="Rectangle 2">
            <a:extLst>
              <a:ext uri="{FF2B5EF4-FFF2-40B4-BE49-F238E27FC236}">
                <a16:creationId xmlns:a16="http://schemas.microsoft.com/office/drawing/2014/main" id="{8019AEBE-0C9E-471F-BC04-056B5A5B61C8}"/>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3F261CE-A5A1-4895-AD78-E3C80537A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0E8CF15-8BF2-44D8-B872-55901CBAD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75AF9F16-B4F8-4112-8AA7-A6BAACAA8A75}" type="slidenum">
              <a:rPr lang="it-IT" altLang="it-IT" sz="1200" smtClean="0">
                <a:latin typeface="Arial" panose="020B0604020202020204" pitchFamily="34" charset="0"/>
              </a:rPr>
              <a:pPr/>
              <a:t>3</a:t>
            </a:fld>
            <a:endParaRPr lang="it-IT" altLang="it-IT" sz="1200">
              <a:latin typeface="Arial" panose="020B0604020202020204" pitchFamily="34" charset="0"/>
            </a:endParaRPr>
          </a:p>
        </p:txBody>
      </p:sp>
      <p:sp>
        <p:nvSpPr>
          <p:cNvPr id="8195" name="Rectangle 2">
            <a:extLst>
              <a:ext uri="{FF2B5EF4-FFF2-40B4-BE49-F238E27FC236}">
                <a16:creationId xmlns:a16="http://schemas.microsoft.com/office/drawing/2014/main" id="{D509F371-CE54-4DA4-924D-D18B40E0082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2C41DA95-DFA9-4A33-9AE5-B6101ED66B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AE230493-C4F9-40A4-9FF4-0574FE561B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ED2F0EED-768A-4F9A-9416-71BEF5A98F34}" type="slidenum">
              <a:rPr lang="it-IT" altLang="it-IT" sz="1200" smtClean="0">
                <a:latin typeface="Arial" panose="020B0604020202020204" pitchFamily="34" charset="0"/>
              </a:rPr>
              <a:pPr/>
              <a:t>41</a:t>
            </a:fld>
            <a:endParaRPr lang="it-IT" altLang="it-IT" sz="1200">
              <a:latin typeface="Arial" panose="020B0604020202020204" pitchFamily="34" charset="0"/>
            </a:endParaRPr>
          </a:p>
        </p:txBody>
      </p:sp>
      <p:sp>
        <p:nvSpPr>
          <p:cNvPr id="97283" name="Rectangle 2">
            <a:extLst>
              <a:ext uri="{FF2B5EF4-FFF2-40B4-BE49-F238E27FC236}">
                <a16:creationId xmlns:a16="http://schemas.microsoft.com/office/drawing/2014/main" id="{FE5CB528-2E1D-4EED-85BB-1266108BE79D}"/>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ADC68431-126A-4164-863D-101B251B55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5410B8B-E06C-4E3C-9C50-112D774CB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D8DA9E19-D4BF-446A-BDA2-B8E36A556913}" type="slidenum">
              <a:rPr lang="it-IT" altLang="it-IT" sz="1200" smtClean="0">
                <a:latin typeface="Arial" panose="020B0604020202020204" pitchFamily="34" charset="0"/>
              </a:rPr>
              <a:pPr/>
              <a:t>42</a:t>
            </a:fld>
            <a:endParaRPr lang="it-IT" altLang="it-IT" sz="1200">
              <a:latin typeface="Arial" panose="020B0604020202020204" pitchFamily="34" charset="0"/>
            </a:endParaRPr>
          </a:p>
        </p:txBody>
      </p:sp>
      <p:sp>
        <p:nvSpPr>
          <p:cNvPr id="99331" name="Rectangle 2">
            <a:extLst>
              <a:ext uri="{FF2B5EF4-FFF2-40B4-BE49-F238E27FC236}">
                <a16:creationId xmlns:a16="http://schemas.microsoft.com/office/drawing/2014/main" id="{0AFCED42-2DFC-4A46-A73C-DA64CE7162F4}"/>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CD0C3E0B-6EC8-4430-8E70-2D3676835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509DA6F-B614-40E6-9E5B-D372F0A72D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4AAD57AA-AAEA-45C2-AF70-056462367519}" type="slidenum">
              <a:rPr lang="it-IT" altLang="it-IT" sz="1200" smtClean="0">
                <a:latin typeface="Arial" panose="020B0604020202020204" pitchFamily="34" charset="0"/>
              </a:rPr>
              <a:pPr/>
              <a:t>43</a:t>
            </a:fld>
            <a:endParaRPr lang="it-IT" altLang="it-IT" sz="1200">
              <a:latin typeface="Arial" panose="020B0604020202020204" pitchFamily="34" charset="0"/>
            </a:endParaRPr>
          </a:p>
        </p:txBody>
      </p:sp>
      <p:sp>
        <p:nvSpPr>
          <p:cNvPr id="101379" name="Text Box 2">
            <a:extLst>
              <a:ext uri="{FF2B5EF4-FFF2-40B4-BE49-F238E27FC236}">
                <a16:creationId xmlns:a16="http://schemas.microsoft.com/office/drawing/2014/main" id="{CCF04359-42A8-496F-98E6-99FAF4BA7681}"/>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endParaRPr lang="it-IT" altLang="it-IT"/>
          </a:p>
        </p:txBody>
      </p:sp>
      <p:sp>
        <p:nvSpPr>
          <p:cNvPr id="101380" name="Text Box 3">
            <a:extLst>
              <a:ext uri="{FF2B5EF4-FFF2-40B4-BE49-F238E27FC236}">
                <a16:creationId xmlns:a16="http://schemas.microsoft.com/office/drawing/2014/main" id="{421B3439-BA41-48E9-8E40-2CD5590210DC}"/>
              </a:ext>
            </a:extLst>
          </p:cNvPr>
          <p:cNvSpPr>
            <a:spLocks noGrp="1"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p>
            <a:pPr marL="85725" indent="-85725" defTabSz="457200">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it-IT">
                <a:latin typeface="Arial" panose="020B0604020202020204" pitchFamily="34" charset="0"/>
              </a:rPr>
              <a:t>Use of the products of autophagy. Multiple forms of stress activate autophagy (bottom right). Degradation of proteins, lipids, carbohydrates, and nucleic acids liberates amino acids, fatty acids, sugars, and nucleosides that are released into the cytoplasm for reutilization. Sugars (blue lines), including glucose released from glycogen granules by glycogenolysis or autophagy, are catabolized by glycolysis and the PPP to generate ATP, and pyruvate for subsequent TCA cycle metabolism. Nucleosides (green lines) are used for new nucleic acid synthesis and catabolized by the combined action of the PPP and glycolysis. Amino acids (purple lines) are used as building blocks for new protein synthesis, for ATP production by central carbon metabolism, and (in liver) as substrates for gluconeogenesis (Fig. 3). They also can be combined to yield citrate, which drives lipid synthesis and membrane biogenesis. Catabolism of amino acids yields ammonia, an activator of autophagy (dotted line). Fatty acids (yellow lines) from lipolysis or from autophagy of membranes or lipid droplets yield acetyl-CoA, which feeds the TCA cycle, supporting ATP production and citrate generation. OAA indicates oxaloacetate; α-KG, α-ketoglutarate; and ER, endoplasmic reticulum.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C716CFD-A2F4-46AD-A2E7-8976BF3F4B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80B031D7-C586-4C60-B1A5-CABE8498F327}" type="slidenum">
              <a:rPr lang="it-IT" altLang="it-IT" sz="1200" smtClean="0">
                <a:latin typeface="Arial" panose="020B0604020202020204" pitchFamily="34" charset="0"/>
              </a:rPr>
              <a:pPr/>
              <a:t>45</a:t>
            </a:fld>
            <a:endParaRPr lang="it-IT" altLang="it-IT" sz="1200">
              <a:latin typeface="Arial" panose="020B0604020202020204" pitchFamily="34" charset="0"/>
            </a:endParaRPr>
          </a:p>
        </p:txBody>
      </p:sp>
      <p:sp>
        <p:nvSpPr>
          <p:cNvPr id="106499" name="Rectangle 2">
            <a:extLst>
              <a:ext uri="{FF2B5EF4-FFF2-40B4-BE49-F238E27FC236}">
                <a16:creationId xmlns:a16="http://schemas.microsoft.com/office/drawing/2014/main" id="{2156BCF7-CB87-4331-A5CE-94D681E99DF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0EA0F2EA-C3D1-4EA9-B5C7-98EF5AFA6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99627C3A-0652-4529-B828-DFF8BC209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048307DC-F69B-43B2-9DBF-34EB6DBFB370}" type="slidenum">
              <a:rPr lang="it-IT" altLang="it-IT" sz="1200" smtClean="0">
                <a:latin typeface="Arial" panose="020B0604020202020204" pitchFamily="34" charset="0"/>
              </a:rPr>
              <a:pPr/>
              <a:t>46</a:t>
            </a:fld>
            <a:endParaRPr lang="it-IT" altLang="it-IT" sz="1200">
              <a:latin typeface="Arial" panose="020B0604020202020204" pitchFamily="34" charset="0"/>
            </a:endParaRPr>
          </a:p>
        </p:txBody>
      </p:sp>
      <p:sp>
        <p:nvSpPr>
          <p:cNvPr id="108547" name="Rectangle 2">
            <a:extLst>
              <a:ext uri="{FF2B5EF4-FFF2-40B4-BE49-F238E27FC236}">
                <a16:creationId xmlns:a16="http://schemas.microsoft.com/office/drawing/2014/main" id="{1FA8A10D-60ED-4CB8-9783-7ABC4627AA4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A9C7A8A7-567E-4EF8-BFC7-4D1213E542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95D7DF5D-07BC-443D-9A10-C4F485EFE8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6AEA6F64-3167-4F64-923E-0584937141CC}" type="slidenum">
              <a:rPr lang="it-IT" altLang="it-IT" sz="1200" smtClean="0">
                <a:latin typeface="Arial" panose="020B0604020202020204" pitchFamily="34" charset="0"/>
              </a:rPr>
              <a:pPr/>
              <a:t>47</a:t>
            </a:fld>
            <a:endParaRPr lang="it-IT" altLang="it-IT" sz="1200">
              <a:latin typeface="Arial" panose="020B0604020202020204" pitchFamily="34" charset="0"/>
            </a:endParaRPr>
          </a:p>
        </p:txBody>
      </p:sp>
      <p:sp>
        <p:nvSpPr>
          <p:cNvPr id="110595" name="Rectangle 2">
            <a:extLst>
              <a:ext uri="{FF2B5EF4-FFF2-40B4-BE49-F238E27FC236}">
                <a16:creationId xmlns:a16="http://schemas.microsoft.com/office/drawing/2014/main" id="{17147380-4724-43D8-9C4D-808D681E92F4}"/>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007066FA-ECD2-475D-AB03-A13DC14858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DA4B072-A0BB-4E5E-AAD2-26E3D85928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76D823A8-1F15-45E8-BEEA-B536D30A1BD4}" type="slidenum">
              <a:rPr lang="it-IT" altLang="it-IT" sz="1200" smtClean="0">
                <a:latin typeface="Arial" panose="020B0604020202020204" pitchFamily="34" charset="0"/>
              </a:rPr>
              <a:pPr/>
              <a:t>50</a:t>
            </a:fld>
            <a:endParaRPr lang="it-IT" altLang="it-IT" sz="1200">
              <a:latin typeface="Arial" panose="020B0604020202020204" pitchFamily="34" charset="0"/>
            </a:endParaRPr>
          </a:p>
        </p:txBody>
      </p:sp>
      <p:sp>
        <p:nvSpPr>
          <p:cNvPr id="113667" name="Rectangle 2">
            <a:extLst>
              <a:ext uri="{FF2B5EF4-FFF2-40B4-BE49-F238E27FC236}">
                <a16:creationId xmlns:a16="http://schemas.microsoft.com/office/drawing/2014/main" id="{CD8ADA55-EF8B-4A19-B163-3489629B56F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E62B7134-6B65-47CE-A303-F59A4EBC6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2185E52-F684-4943-9B9D-333051283E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12CC7909-D681-45CF-AAC9-9EB51775687C}" type="slidenum">
              <a:rPr lang="it-IT" altLang="it-IT" sz="1200" smtClean="0">
                <a:latin typeface="Arial" panose="020B0604020202020204" pitchFamily="34" charset="0"/>
              </a:rPr>
              <a:pPr/>
              <a:t>51</a:t>
            </a:fld>
            <a:endParaRPr lang="it-IT" altLang="it-IT" sz="1200">
              <a:latin typeface="Arial" panose="020B0604020202020204" pitchFamily="34" charset="0"/>
            </a:endParaRPr>
          </a:p>
        </p:txBody>
      </p:sp>
      <p:sp>
        <p:nvSpPr>
          <p:cNvPr id="115715" name="Rectangle 2">
            <a:extLst>
              <a:ext uri="{FF2B5EF4-FFF2-40B4-BE49-F238E27FC236}">
                <a16:creationId xmlns:a16="http://schemas.microsoft.com/office/drawing/2014/main" id="{BCBC40CB-5E1C-4F24-8101-31E9914A5C0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CB2FDCB1-CBFD-4E65-A769-24DCF41E0D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8301E4D-4E2E-4AC1-A824-CCA5FD8CF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5EBE7427-3A67-4258-8108-158385A85EDC}" type="slidenum">
              <a:rPr lang="it-IT" altLang="it-IT" sz="1200" smtClean="0">
                <a:latin typeface="Arial" panose="020B0604020202020204" pitchFamily="34" charset="0"/>
              </a:rPr>
              <a:pPr/>
              <a:t>52</a:t>
            </a:fld>
            <a:endParaRPr lang="it-IT" altLang="it-IT" sz="1200">
              <a:latin typeface="Arial" panose="020B0604020202020204" pitchFamily="34" charset="0"/>
            </a:endParaRPr>
          </a:p>
        </p:txBody>
      </p:sp>
      <p:sp>
        <p:nvSpPr>
          <p:cNvPr id="117763" name="Rectangle 2">
            <a:extLst>
              <a:ext uri="{FF2B5EF4-FFF2-40B4-BE49-F238E27FC236}">
                <a16:creationId xmlns:a16="http://schemas.microsoft.com/office/drawing/2014/main" id="{742966A0-5BC0-48AC-A8F9-AB27E9052CB3}"/>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CCD4D57-FBDA-46D0-AD65-EE53E56D9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13A9B66-8604-4ADF-85B1-0D829C3BF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E20F02D3-55CC-4CFE-9EC7-6919784F24BC}" type="slidenum">
              <a:rPr lang="it-IT" altLang="it-IT" sz="1200" smtClean="0">
                <a:latin typeface="Arial" panose="020B0604020202020204" pitchFamily="34" charset="0"/>
              </a:rPr>
              <a:pPr/>
              <a:t>56</a:t>
            </a:fld>
            <a:endParaRPr lang="it-IT" altLang="it-IT" sz="1200">
              <a:latin typeface="Arial" panose="020B0604020202020204" pitchFamily="34" charset="0"/>
            </a:endParaRPr>
          </a:p>
        </p:txBody>
      </p:sp>
      <p:sp>
        <p:nvSpPr>
          <p:cNvPr id="129027" name="Rectangle 2">
            <a:extLst>
              <a:ext uri="{FF2B5EF4-FFF2-40B4-BE49-F238E27FC236}">
                <a16:creationId xmlns:a16="http://schemas.microsoft.com/office/drawing/2014/main" id="{86D070DC-2F5F-49AC-9347-AE303FE2BF40}"/>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9A3E74DD-3133-4197-9CD8-DD729BDFE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AC30C14-5C03-4362-92B4-89452DEE1C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509CF7B6-7610-4C9D-BF55-973E190286EB}" type="slidenum">
              <a:rPr lang="it-IT" altLang="it-IT" sz="1200" smtClean="0">
                <a:latin typeface="Arial" panose="020B0604020202020204" pitchFamily="34" charset="0"/>
              </a:rPr>
              <a:pPr/>
              <a:t>4</a:t>
            </a:fld>
            <a:endParaRPr lang="it-IT" altLang="it-IT" sz="1200">
              <a:latin typeface="Arial" panose="020B0604020202020204" pitchFamily="34" charset="0"/>
            </a:endParaRPr>
          </a:p>
        </p:txBody>
      </p:sp>
      <p:sp>
        <p:nvSpPr>
          <p:cNvPr id="10243" name="Rectangle 2">
            <a:extLst>
              <a:ext uri="{FF2B5EF4-FFF2-40B4-BE49-F238E27FC236}">
                <a16:creationId xmlns:a16="http://schemas.microsoft.com/office/drawing/2014/main" id="{145C9B84-88E5-481F-B90A-F304D328748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DF467C9C-F718-4CBC-B95C-FB4E237999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9C7C3E4-03E6-42C6-B29D-593DF2088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DC7AEECA-2762-4BDB-86A7-3E2571E724C0}" type="slidenum">
              <a:rPr lang="it-IT" altLang="it-IT" sz="1200" smtClean="0">
                <a:latin typeface="Arial" panose="020B0604020202020204" pitchFamily="34" charset="0"/>
              </a:rPr>
              <a:pPr/>
              <a:t>57</a:t>
            </a:fld>
            <a:endParaRPr lang="it-IT" altLang="it-IT" sz="1200">
              <a:latin typeface="Arial" panose="020B0604020202020204" pitchFamily="34" charset="0"/>
            </a:endParaRPr>
          </a:p>
        </p:txBody>
      </p:sp>
      <p:sp>
        <p:nvSpPr>
          <p:cNvPr id="131075" name="Rectangle 2">
            <a:extLst>
              <a:ext uri="{FF2B5EF4-FFF2-40B4-BE49-F238E27FC236}">
                <a16:creationId xmlns:a16="http://schemas.microsoft.com/office/drawing/2014/main" id="{C54B9363-4997-49C7-ADD8-63B026BA21BC}"/>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3CA4A830-6B9E-4467-B940-82761252B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D66FC22-249F-45FA-BC69-C180FBA4C0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9435FB8E-EEA8-44D7-83DE-4F9A18109668}" type="slidenum">
              <a:rPr lang="it-IT" altLang="it-IT" sz="1200" smtClean="0">
                <a:latin typeface="Arial" panose="020B0604020202020204" pitchFamily="34" charset="0"/>
              </a:rPr>
              <a:pPr/>
              <a:t>5</a:t>
            </a:fld>
            <a:endParaRPr lang="it-IT" altLang="it-IT" sz="1200">
              <a:latin typeface="Arial" panose="020B0604020202020204" pitchFamily="34" charset="0"/>
            </a:endParaRPr>
          </a:p>
        </p:txBody>
      </p:sp>
      <p:sp>
        <p:nvSpPr>
          <p:cNvPr id="12291" name="Rectangle 2">
            <a:extLst>
              <a:ext uri="{FF2B5EF4-FFF2-40B4-BE49-F238E27FC236}">
                <a16:creationId xmlns:a16="http://schemas.microsoft.com/office/drawing/2014/main" id="{DB81AAE7-4F8F-4BC9-A72D-5E51538614B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7D70718-734F-4F9B-9750-9C38F41C8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59B69CB-BBC1-452A-8B44-DAEE04CA7E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C59F1E1C-485D-4487-A544-1EB31CEE6FD8}" type="slidenum">
              <a:rPr lang="it-IT" altLang="it-IT" sz="1200" smtClean="0">
                <a:latin typeface="Arial" panose="020B0604020202020204" pitchFamily="34" charset="0"/>
              </a:rPr>
              <a:pPr/>
              <a:t>8</a:t>
            </a:fld>
            <a:endParaRPr lang="it-IT" altLang="it-IT" sz="1200">
              <a:latin typeface="Arial" panose="020B0604020202020204" pitchFamily="34" charset="0"/>
            </a:endParaRPr>
          </a:p>
        </p:txBody>
      </p:sp>
      <p:sp>
        <p:nvSpPr>
          <p:cNvPr id="16387" name="Rectangle 7">
            <a:extLst>
              <a:ext uri="{FF2B5EF4-FFF2-40B4-BE49-F238E27FC236}">
                <a16:creationId xmlns:a16="http://schemas.microsoft.com/office/drawing/2014/main" id="{D73FFD1A-F664-4FB5-9D35-3F3711D1A4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600">
                <a:solidFill>
                  <a:schemeClr val="tx1"/>
                </a:solidFill>
                <a:latin typeface="Comic Sans MS" panose="030F0702030302020204" pitchFamily="66" charset="0"/>
                <a:cs typeface="Arial" panose="020B0604020202020204" pitchFamily="34" charset="0"/>
              </a:defRPr>
            </a:lvl1pPr>
            <a:lvl2pPr marL="742950" indent="-285750" defTabSz="457200">
              <a:defRPr sz="1600">
                <a:solidFill>
                  <a:schemeClr val="tx1"/>
                </a:solidFill>
                <a:latin typeface="Comic Sans MS" panose="030F0702030302020204" pitchFamily="66" charset="0"/>
                <a:cs typeface="Arial" panose="020B0604020202020204" pitchFamily="34" charset="0"/>
              </a:defRPr>
            </a:lvl2pPr>
            <a:lvl3pPr marL="1143000" indent="-228600" defTabSz="457200">
              <a:defRPr sz="1600">
                <a:solidFill>
                  <a:schemeClr val="tx1"/>
                </a:solidFill>
                <a:latin typeface="Comic Sans MS" panose="030F0702030302020204" pitchFamily="66" charset="0"/>
                <a:cs typeface="Arial" panose="020B0604020202020204" pitchFamily="34" charset="0"/>
              </a:defRPr>
            </a:lvl3pPr>
            <a:lvl4pPr marL="1600200" indent="-228600" defTabSz="457200">
              <a:defRPr sz="1600">
                <a:solidFill>
                  <a:schemeClr val="tx1"/>
                </a:solidFill>
                <a:latin typeface="Comic Sans MS" panose="030F0702030302020204" pitchFamily="66" charset="0"/>
                <a:cs typeface="Arial" panose="020B0604020202020204" pitchFamily="34" charset="0"/>
              </a:defRPr>
            </a:lvl4pPr>
            <a:lvl5pPr marL="2057400" indent="-228600" defTabSz="457200">
              <a:defRPr sz="1600">
                <a:solidFill>
                  <a:schemeClr val="tx1"/>
                </a:solidFill>
                <a:latin typeface="Comic Sans MS" panose="030F0702030302020204" pitchFamily="66" charset="0"/>
                <a:cs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pPr algn="r"/>
            <a:fld id="{6E47055C-C452-411E-B8D6-E1AF5B389F3E}" type="slidenum">
              <a:rPr lang="en-GB" altLang="it-IT" sz="1200">
                <a:latin typeface="Calibri" panose="020F0502020204030204" pitchFamily="34" charset="0"/>
              </a:rPr>
              <a:pPr algn="r"/>
              <a:t>8</a:t>
            </a:fld>
            <a:endParaRPr lang="en-GB" altLang="it-IT" sz="1200">
              <a:latin typeface="Calibri" panose="020F0502020204030204" pitchFamily="34" charset="0"/>
            </a:endParaRPr>
          </a:p>
        </p:txBody>
      </p:sp>
      <p:sp>
        <p:nvSpPr>
          <p:cNvPr id="16388" name="Rectangle 2">
            <a:extLst>
              <a:ext uri="{FF2B5EF4-FFF2-40B4-BE49-F238E27FC236}">
                <a16:creationId xmlns:a16="http://schemas.microsoft.com/office/drawing/2014/main" id="{99258478-9478-4F52-8701-925F1AA5708A}"/>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FBB8B887-1F98-4916-A88F-E746BD7C51A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endParaRPr lang="en-GB" altLang="it-IT">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8F543C8-4D79-47A1-AC73-7F25D2047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DCA495E5-1D1C-4CCA-90DB-3B105D3CAD25}" type="slidenum">
              <a:rPr lang="it-IT" altLang="it-IT" sz="1200" smtClean="0">
                <a:latin typeface="Arial" panose="020B0604020202020204" pitchFamily="34" charset="0"/>
              </a:rPr>
              <a:pPr/>
              <a:t>10</a:t>
            </a:fld>
            <a:endParaRPr lang="it-IT" altLang="it-IT" sz="1200">
              <a:latin typeface="Arial" panose="020B0604020202020204" pitchFamily="34" charset="0"/>
            </a:endParaRPr>
          </a:p>
        </p:txBody>
      </p:sp>
      <p:sp>
        <p:nvSpPr>
          <p:cNvPr id="19459" name="Rectangle 2">
            <a:extLst>
              <a:ext uri="{FF2B5EF4-FFF2-40B4-BE49-F238E27FC236}">
                <a16:creationId xmlns:a16="http://schemas.microsoft.com/office/drawing/2014/main" id="{4D5EA3A2-0F99-4067-B2FD-FBD4330C686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A0CEE3E-7BA4-4549-A26D-95FEAF0BD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64CF5EF-794D-4265-A588-43529A972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B3B9C2CC-CD7A-492C-936F-15E03501F58C}" type="slidenum">
              <a:rPr lang="it-IT" altLang="it-IT" sz="1200" smtClean="0">
                <a:latin typeface="Arial" panose="020B0604020202020204" pitchFamily="34" charset="0"/>
              </a:rPr>
              <a:pPr/>
              <a:t>11</a:t>
            </a:fld>
            <a:endParaRPr lang="it-IT" altLang="it-IT" sz="1200">
              <a:latin typeface="Arial" panose="020B0604020202020204" pitchFamily="34" charset="0"/>
            </a:endParaRPr>
          </a:p>
        </p:txBody>
      </p:sp>
      <p:sp>
        <p:nvSpPr>
          <p:cNvPr id="21507" name="Rectangle 2">
            <a:extLst>
              <a:ext uri="{FF2B5EF4-FFF2-40B4-BE49-F238E27FC236}">
                <a16:creationId xmlns:a16="http://schemas.microsoft.com/office/drawing/2014/main" id="{50FE7CA0-FE5A-42B0-8819-42157D8380E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966B046-15E8-4595-9F1A-582DB773EC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83B7190-EDD6-4519-A08D-50FD2A40C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fld id="{F38C6939-FE9E-4BE6-B8FE-24C0F0C2786B}" type="slidenum">
              <a:rPr lang="it-IT" altLang="it-IT" sz="1200" smtClean="0">
                <a:latin typeface="Arial" panose="020B0604020202020204" pitchFamily="34" charset="0"/>
              </a:rPr>
              <a:pPr/>
              <a:t>12</a:t>
            </a:fld>
            <a:endParaRPr lang="it-IT" altLang="it-IT" sz="1200">
              <a:latin typeface="Arial" panose="020B0604020202020204" pitchFamily="34" charset="0"/>
            </a:endParaRPr>
          </a:p>
        </p:txBody>
      </p:sp>
      <p:sp>
        <p:nvSpPr>
          <p:cNvPr id="23555" name="Rectangle 2">
            <a:extLst>
              <a:ext uri="{FF2B5EF4-FFF2-40B4-BE49-F238E27FC236}">
                <a16:creationId xmlns:a16="http://schemas.microsoft.com/office/drawing/2014/main" id="{2CF5C368-E1F0-4136-8673-E406E6D05B2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61F3001-3149-4247-AB15-B6A1507D20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380BF8E-A0FC-405C-B81A-E7F4E307F80E}" type="datetimeFigureOut">
              <a:rPr lang="it-IT" smtClean="0"/>
              <a:t>14/11/2022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50744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80BF8E-A0FC-405C-B81A-E7F4E307F80E}" type="datetimeFigureOut">
              <a:rPr lang="it-IT" smtClean="0"/>
              <a:t>14/11/2022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27891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80BF8E-A0FC-405C-B81A-E7F4E307F80E}" type="datetimeFigureOut">
              <a:rPr lang="it-IT" smtClean="0"/>
              <a:t>14/11/2022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01440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8229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3938588"/>
            <a:ext cx="8229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B937FE9C-5A1B-4D33-818B-6CE9980F234F}"/>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D893BC46-5291-4AC6-ADB5-68F9C8D7ED0F}"/>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AA5E3CAE-C7F7-400F-9CB2-106A4C45DFE5}"/>
              </a:ext>
            </a:extLst>
          </p:cNvPr>
          <p:cNvSpPr>
            <a:spLocks noGrp="1" noChangeArrowheads="1"/>
          </p:cNvSpPr>
          <p:nvPr>
            <p:ph type="sldNum" sz="quarter" idx="12"/>
          </p:nvPr>
        </p:nvSpPr>
        <p:spPr>
          <a:ln/>
        </p:spPr>
        <p:txBody>
          <a:bodyPr/>
          <a:lstStyle>
            <a:lvl1pPr>
              <a:defRPr/>
            </a:lvl1pPr>
          </a:lstStyle>
          <a:p>
            <a:pPr>
              <a:defRPr/>
            </a:pPr>
            <a:fld id="{98696FEB-5149-4AC7-9160-6853192D30B3}" type="slidenum">
              <a:rPr lang="it-IT" altLang="en-US"/>
              <a:pPr>
                <a:defRPr/>
              </a:pPr>
              <a:t>‹#›</a:t>
            </a:fld>
            <a:endParaRPr lang="it-IT" altLang="en-US"/>
          </a:p>
        </p:txBody>
      </p:sp>
    </p:spTree>
    <p:extLst>
      <p:ext uri="{BB962C8B-B14F-4D97-AF65-F5344CB8AC3E}">
        <p14:creationId xmlns:p14="http://schemas.microsoft.com/office/powerpoint/2010/main" val="381714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80BF8E-A0FC-405C-B81A-E7F4E307F80E}" type="datetimeFigureOut">
              <a:rPr lang="it-IT" smtClean="0"/>
              <a:t>14/11/2022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35371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380BF8E-A0FC-405C-B81A-E7F4E307F80E}" type="datetimeFigureOut">
              <a:rPr lang="it-IT" smtClean="0"/>
              <a:t>14/11/2022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24628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380BF8E-A0FC-405C-B81A-E7F4E307F80E}" type="datetimeFigureOut">
              <a:rPr lang="it-IT" smtClean="0"/>
              <a:t>14/11/2022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167633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380BF8E-A0FC-405C-B81A-E7F4E307F80E}" type="datetimeFigureOut">
              <a:rPr lang="it-IT" smtClean="0"/>
              <a:t>14/11/2022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362920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380BF8E-A0FC-405C-B81A-E7F4E307F80E}" type="datetimeFigureOut">
              <a:rPr lang="it-IT" smtClean="0"/>
              <a:t>14/11/2022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304245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80BF8E-A0FC-405C-B81A-E7F4E307F80E}" type="datetimeFigureOut">
              <a:rPr lang="it-IT" smtClean="0"/>
              <a:t>14/11/2022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200000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380BF8E-A0FC-405C-B81A-E7F4E307F80E}" type="datetimeFigureOut">
              <a:rPr lang="it-IT" smtClean="0"/>
              <a:t>14/11/2022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68868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380BF8E-A0FC-405C-B81A-E7F4E307F80E}" type="datetimeFigureOut">
              <a:rPr lang="it-IT" smtClean="0"/>
              <a:t>14/11/2022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E1EB9-CC46-4197-853D-F619323C4068}" type="slidenum">
              <a:rPr lang="it-IT" smtClean="0"/>
              <a:t>‹#›</a:t>
            </a:fld>
            <a:endParaRPr lang="it-IT"/>
          </a:p>
        </p:txBody>
      </p:sp>
    </p:spTree>
    <p:extLst>
      <p:ext uri="{BB962C8B-B14F-4D97-AF65-F5344CB8AC3E}">
        <p14:creationId xmlns:p14="http://schemas.microsoft.com/office/powerpoint/2010/main" val="323200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0BF8E-A0FC-405C-B81A-E7F4E307F80E}" type="datetimeFigureOut">
              <a:rPr lang="it-IT" smtClean="0"/>
              <a:t>14/11/2022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E1EB9-CC46-4197-853D-F619323C4068}" type="slidenum">
              <a:rPr lang="it-IT" smtClean="0"/>
              <a:t>‹#›</a:t>
            </a:fld>
            <a:endParaRPr lang="it-IT"/>
          </a:p>
        </p:txBody>
      </p:sp>
    </p:spTree>
    <p:extLst>
      <p:ext uri="{BB962C8B-B14F-4D97-AF65-F5344CB8AC3E}">
        <p14:creationId xmlns:p14="http://schemas.microsoft.com/office/powerpoint/2010/main" val="415202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membri.miglioriamo.it/change/files/2009/12/luna-blu-riflessa1.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1">
            <a:extLst>
              <a:ext uri="{FF2B5EF4-FFF2-40B4-BE49-F238E27FC236}">
                <a16:creationId xmlns:a16="http://schemas.microsoft.com/office/drawing/2014/main" id="{6C503E13-C698-4513-A456-191D394458B6}"/>
              </a:ext>
            </a:extLst>
          </p:cNvPr>
          <p:cNvSpPr txBox="1">
            <a:spLocks noChangeArrowheads="1"/>
          </p:cNvSpPr>
          <p:nvPr/>
        </p:nvSpPr>
        <p:spPr bwMode="auto">
          <a:xfrm>
            <a:off x="1890713" y="1412875"/>
            <a:ext cx="53625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dirty="0">
                <a:latin typeface="Comic Sans MS" panose="030F0702030302020204" pitchFamily="66" charset="0"/>
              </a:rPr>
              <a:t>Atrofia e autofagia</a:t>
            </a:r>
          </a:p>
          <a:p>
            <a:pPr algn="ctr">
              <a:spcBef>
                <a:spcPct val="0"/>
              </a:spcBef>
              <a:buFontTx/>
              <a:buNone/>
            </a:pPr>
            <a:endParaRPr lang="it-IT" altLang="it-IT" dirty="0">
              <a:latin typeface="Comic Sans MS" panose="030F0702030302020204" pitchFamily="66" charset="0"/>
            </a:endParaRPr>
          </a:p>
          <a:p>
            <a:pPr algn="ctr">
              <a:spcBef>
                <a:spcPct val="0"/>
              </a:spcBef>
              <a:buFontTx/>
              <a:buNone/>
            </a:pPr>
            <a:endParaRPr lang="it-IT" altLang="it-IT" dirty="0">
              <a:latin typeface="Comic Sans MS" panose="030F0702030302020204" pitchFamily="66" charset="0"/>
            </a:endParaRPr>
          </a:p>
          <a:p>
            <a:pPr algn="ctr">
              <a:spcBef>
                <a:spcPct val="0"/>
              </a:spcBef>
              <a:buFontTx/>
              <a:buNone/>
            </a:pPr>
            <a:r>
              <a:rPr lang="it-IT" altLang="it-IT" sz="2800" dirty="0">
                <a:solidFill>
                  <a:srgbClr val="FF0000"/>
                </a:solidFill>
                <a:latin typeface="Comic Sans MS" panose="030F0702030302020204" pitchFamily="66" charset="0"/>
              </a:rPr>
              <a:t>Andrea </a:t>
            </a:r>
            <a:r>
              <a:rPr lang="it-IT" altLang="it-IT" sz="2800" dirty="0" err="1">
                <a:solidFill>
                  <a:srgbClr val="FF0000"/>
                </a:solidFill>
                <a:latin typeface="Comic Sans MS" panose="030F0702030302020204" pitchFamily="66" charset="0"/>
              </a:rPr>
              <a:t>Rasola</a:t>
            </a:r>
            <a:endParaRPr lang="it-IT" altLang="it-IT" sz="2800" dirty="0">
              <a:solidFill>
                <a:srgbClr val="FF0000"/>
              </a:solidFill>
              <a:latin typeface="Comic Sans MS" panose="030F0702030302020204" pitchFamily="66" charset="0"/>
            </a:endParaRPr>
          </a:p>
          <a:p>
            <a:pPr algn="ctr">
              <a:spcBef>
                <a:spcPct val="0"/>
              </a:spcBef>
              <a:buFontTx/>
              <a:buNone/>
            </a:pPr>
            <a:endParaRPr lang="it-IT" altLang="it-IT" sz="2800" dirty="0">
              <a:solidFill>
                <a:srgbClr val="FF0000"/>
              </a:solidFill>
              <a:latin typeface="Comic Sans MS" panose="030F0702030302020204" pitchFamily="66" charset="0"/>
            </a:endParaRPr>
          </a:p>
          <a:p>
            <a:pPr algn="ctr">
              <a:spcBef>
                <a:spcPct val="0"/>
              </a:spcBef>
              <a:buFontTx/>
              <a:buNone/>
            </a:pPr>
            <a:endParaRPr lang="it-IT" altLang="it-IT" sz="2800" dirty="0">
              <a:solidFill>
                <a:srgbClr val="FF0000"/>
              </a:solidFill>
              <a:latin typeface="Comic Sans MS" panose="030F0702030302020204" pitchFamily="66" charset="0"/>
            </a:endParaRPr>
          </a:p>
          <a:p>
            <a:pPr algn="ctr">
              <a:spcBef>
                <a:spcPct val="0"/>
              </a:spcBef>
              <a:buFontTx/>
              <a:buNone/>
            </a:pPr>
            <a:endParaRPr lang="it-IT" altLang="it-IT" sz="2800" dirty="0">
              <a:solidFill>
                <a:srgbClr val="FF0000"/>
              </a:solidFill>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74822594-38AA-40F0-B5B6-1C6C1775797D}"/>
              </a:ext>
            </a:extLst>
          </p:cNvPr>
          <p:cNvSpPr txBox="1">
            <a:spLocks noChangeArrowheads="1"/>
          </p:cNvSpPr>
          <p:nvPr/>
        </p:nvSpPr>
        <p:spPr bwMode="auto">
          <a:xfrm>
            <a:off x="0" y="1052513"/>
            <a:ext cx="9144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spcBef>
                <a:spcPct val="0"/>
              </a:spcBef>
            </a:pPr>
            <a:r>
              <a:rPr lang="en-US" altLang="it-IT">
                <a:latin typeface="Comic Sans MS" panose="030F0702030302020204" pitchFamily="66" charset="0"/>
              </a:rPr>
              <a:t>La perdita di proteine contrattili e di organelli richiede l’attivazione di un </a:t>
            </a:r>
            <a:r>
              <a:rPr lang="en-US" altLang="it-IT">
                <a:solidFill>
                  <a:srgbClr val="FF0000"/>
                </a:solidFill>
                <a:latin typeface="Comic Sans MS" panose="030F0702030302020204" pitchFamily="66" charset="0"/>
              </a:rPr>
              <a:t>programma genico</a:t>
            </a:r>
            <a:r>
              <a:rPr lang="en-US" altLang="it-IT">
                <a:latin typeface="Comic Sans MS" panose="030F0702030302020204" pitchFamily="66" charset="0"/>
              </a:rPr>
              <a:t> coordinato</a:t>
            </a:r>
          </a:p>
          <a:p>
            <a:pPr lvl="2">
              <a:spcBef>
                <a:spcPct val="0"/>
              </a:spcBef>
              <a:buFontTx/>
              <a:buNone/>
            </a:pPr>
            <a:endParaRPr lang="en-US" altLang="it-IT">
              <a:latin typeface="Comic Sans MS" panose="030F0702030302020204" pitchFamily="66" charset="0"/>
            </a:endParaRPr>
          </a:p>
          <a:p>
            <a:pPr lvl="2">
              <a:spcBef>
                <a:spcPct val="0"/>
              </a:spcBef>
            </a:pPr>
            <a:r>
              <a:rPr lang="en-US" altLang="it-IT">
                <a:latin typeface="Comic Sans MS" panose="030F0702030302020204" pitchFamily="66" charset="0"/>
              </a:rPr>
              <a:t>I sistemi </a:t>
            </a:r>
            <a:r>
              <a:rPr lang="en-US" altLang="it-IT">
                <a:solidFill>
                  <a:srgbClr val="FF0000"/>
                </a:solidFill>
                <a:latin typeface="Comic Sans MS" panose="030F0702030302020204" pitchFamily="66" charset="0"/>
              </a:rPr>
              <a:t>ubiquitina-proteasoma</a:t>
            </a:r>
            <a:r>
              <a:rPr lang="en-US" altLang="it-IT">
                <a:latin typeface="Comic Sans MS" panose="030F0702030302020204" pitchFamily="66" charset="0"/>
              </a:rPr>
              <a:t> e </a:t>
            </a:r>
            <a:r>
              <a:rPr lang="en-US" altLang="it-IT">
                <a:solidFill>
                  <a:srgbClr val="FF0000"/>
                </a:solidFill>
                <a:latin typeface="Comic Sans MS" panose="030F0702030302020204" pitchFamily="66" charset="0"/>
              </a:rPr>
              <a:t>autofagico-lisosomiale </a:t>
            </a:r>
            <a:r>
              <a:rPr lang="en-US" altLang="it-IT">
                <a:latin typeface="Comic Sans MS" panose="030F0702030302020204" pitchFamily="66" charset="0"/>
              </a:rPr>
              <a:t>sono attivati attraverso la trascrizione di elementi critici (regolatori) dei due sistemi</a:t>
            </a:r>
          </a:p>
          <a:p>
            <a:pPr lvl="2">
              <a:spcBef>
                <a:spcPct val="0"/>
              </a:spcBef>
              <a:buFontTx/>
              <a:buNone/>
            </a:pPr>
            <a:endParaRPr lang="en-US" altLang="it-IT">
              <a:latin typeface="Comic Sans MS" panose="030F0702030302020204" pitchFamily="66" charset="0"/>
            </a:endParaRPr>
          </a:p>
          <a:p>
            <a:pPr lvl="2">
              <a:spcBef>
                <a:spcPct val="0"/>
              </a:spcBef>
            </a:pPr>
            <a:r>
              <a:rPr lang="en-US" altLang="it-IT">
                <a:latin typeface="Comic Sans MS" panose="030F0702030302020204" pitchFamily="66" charset="0"/>
              </a:rPr>
              <a:t>I fattori trascrizionali noti per essere responsabili dell’attuazione di questo programma genico sono la </a:t>
            </a:r>
            <a:r>
              <a:rPr lang="en-US" altLang="it-IT">
                <a:solidFill>
                  <a:srgbClr val="FF0000"/>
                </a:solidFill>
                <a:latin typeface="Comic Sans MS" panose="030F0702030302020204" pitchFamily="66" charset="0"/>
              </a:rPr>
              <a:t>famiglia di FoxO, NFkB, il recettore per i glucocorticoidi, Smad2/3</a:t>
            </a:r>
            <a:r>
              <a:rPr lang="en-US" altLang="it-IT">
                <a:latin typeface="Comic Sans MS" panose="030F0702030302020204" pitchFamily="66" charset="0"/>
              </a:rPr>
              <a:t>.</a:t>
            </a:r>
          </a:p>
          <a:p>
            <a:pPr lvl="2">
              <a:spcBef>
                <a:spcPct val="0"/>
              </a:spcBef>
            </a:pPr>
            <a:endParaRPr lang="en-US" altLang="it-IT">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a:extLst>
              <a:ext uri="{FF2B5EF4-FFF2-40B4-BE49-F238E27FC236}">
                <a16:creationId xmlns:a16="http://schemas.microsoft.com/office/drawing/2014/main" id="{4F0908DA-AD77-4893-A998-5300A6C82656}"/>
              </a:ext>
            </a:extLst>
          </p:cNvPr>
          <p:cNvSpPr txBox="1">
            <a:spLocks noChangeArrowheads="1"/>
          </p:cNvSpPr>
          <p:nvPr/>
        </p:nvSpPr>
        <p:spPr bwMode="auto">
          <a:xfrm>
            <a:off x="139700" y="5043488"/>
            <a:ext cx="873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spcBef>
                <a:spcPct val="0"/>
              </a:spcBef>
            </a:pPr>
            <a:r>
              <a:rPr lang="en-US" altLang="it-IT" sz="2200">
                <a:latin typeface="Comic Sans MS" panose="030F0702030302020204" pitchFamily="66" charset="0"/>
              </a:rPr>
              <a:t>Several </a:t>
            </a:r>
            <a:r>
              <a:rPr lang="en-US" altLang="it-IT" sz="2200">
                <a:solidFill>
                  <a:srgbClr val="FF0000"/>
                </a:solidFill>
                <a:latin typeface="Comic Sans MS" panose="030F0702030302020204" pitchFamily="66" charset="0"/>
              </a:rPr>
              <a:t>ubiquitin-proteasome</a:t>
            </a:r>
            <a:r>
              <a:rPr lang="en-US" altLang="it-IT" sz="2200">
                <a:latin typeface="Comic Sans MS" panose="030F0702030302020204" pitchFamily="66" charset="0"/>
              </a:rPr>
              <a:t> and </a:t>
            </a:r>
          </a:p>
          <a:p>
            <a:pPr lvl="2">
              <a:spcBef>
                <a:spcPct val="0"/>
              </a:spcBef>
              <a:buFontTx/>
              <a:buNone/>
            </a:pPr>
            <a:r>
              <a:rPr lang="en-US" altLang="it-IT" sz="2200">
                <a:solidFill>
                  <a:srgbClr val="FF0000"/>
                </a:solidFill>
                <a:latin typeface="Comic Sans MS" panose="030F0702030302020204" pitchFamily="66" charset="0"/>
              </a:rPr>
              <a:t>autophagy-lysosome </a:t>
            </a:r>
            <a:r>
              <a:rPr lang="en-US" altLang="it-IT" sz="2200">
                <a:latin typeface="Comic Sans MS" panose="030F0702030302020204" pitchFamily="66" charset="0"/>
              </a:rPr>
              <a:t>related genes belong to the atrogenes</a:t>
            </a:r>
          </a:p>
        </p:txBody>
      </p:sp>
      <p:sp>
        <p:nvSpPr>
          <p:cNvPr id="274435" name="Text Box 3">
            <a:extLst>
              <a:ext uri="{FF2B5EF4-FFF2-40B4-BE49-F238E27FC236}">
                <a16:creationId xmlns:a16="http://schemas.microsoft.com/office/drawing/2014/main" id="{C5050679-FF5A-4080-9175-98E4A33BE5A2}"/>
              </a:ext>
            </a:extLst>
          </p:cNvPr>
          <p:cNvSpPr txBox="1">
            <a:spLocks noChangeArrowheads="1"/>
          </p:cNvSpPr>
          <p:nvPr/>
        </p:nvSpPr>
        <p:spPr bwMode="auto">
          <a:xfrm>
            <a:off x="260350" y="457200"/>
            <a:ext cx="8702675" cy="946150"/>
          </a:xfrm>
          <a:prstGeom prst="rect">
            <a:avLst/>
          </a:prstGeom>
          <a:noFill/>
          <a:ln>
            <a:noFill/>
          </a:ln>
          <a:effectLst/>
        </p:spPr>
        <p:txBody>
          <a:bodyPr>
            <a:spAutoFit/>
          </a:bodyPr>
          <a:lstStyle/>
          <a:p>
            <a:pPr algn="ctr">
              <a:defRPr/>
            </a:pPr>
            <a:r>
              <a:rPr lang="en-US" altLang="it-IT" sz="2800" b="1" dirty="0">
                <a:effectLst>
                  <a:outerShdw blurRad="38100" dist="38100" dir="2700000" algn="tl">
                    <a:srgbClr val="C0C0C0"/>
                  </a:outerShdw>
                </a:effectLst>
              </a:rPr>
              <a:t>A common set of genes are up- and </a:t>
            </a:r>
          </a:p>
          <a:p>
            <a:pPr algn="ctr">
              <a:defRPr/>
            </a:pPr>
            <a:r>
              <a:rPr lang="en-US" altLang="it-IT" sz="2800" b="1" dirty="0">
                <a:effectLst>
                  <a:outerShdw blurRad="38100" dist="38100" dir="2700000" algn="tl">
                    <a:srgbClr val="C0C0C0"/>
                  </a:outerShdw>
                </a:effectLst>
              </a:rPr>
              <a:t>down-regulated during muscle atrophy.</a:t>
            </a:r>
          </a:p>
        </p:txBody>
      </p:sp>
      <p:grpSp>
        <p:nvGrpSpPr>
          <p:cNvPr id="20484" name="Group 4">
            <a:extLst>
              <a:ext uri="{FF2B5EF4-FFF2-40B4-BE49-F238E27FC236}">
                <a16:creationId xmlns:a16="http://schemas.microsoft.com/office/drawing/2014/main" id="{B3D8861A-B64B-4871-9447-FF06851370BD}"/>
              </a:ext>
            </a:extLst>
          </p:cNvPr>
          <p:cNvGrpSpPr>
            <a:grpSpLocks/>
          </p:cNvGrpSpPr>
          <p:nvPr/>
        </p:nvGrpSpPr>
        <p:grpSpPr bwMode="auto">
          <a:xfrm>
            <a:off x="2798763" y="1412875"/>
            <a:ext cx="3860800" cy="2879725"/>
            <a:chOff x="1763" y="890"/>
            <a:chExt cx="2432" cy="1814"/>
          </a:xfrm>
        </p:grpSpPr>
        <p:sp>
          <p:nvSpPr>
            <p:cNvPr id="20485" name="Oval 5">
              <a:extLst>
                <a:ext uri="{FF2B5EF4-FFF2-40B4-BE49-F238E27FC236}">
                  <a16:creationId xmlns:a16="http://schemas.microsoft.com/office/drawing/2014/main" id="{34362616-5294-494C-B785-5058F8D88562}"/>
                </a:ext>
              </a:extLst>
            </p:cNvPr>
            <p:cNvSpPr>
              <a:spLocks noChangeAspect="1" noChangeArrowheads="1"/>
            </p:cNvSpPr>
            <p:nvPr/>
          </p:nvSpPr>
          <p:spPr bwMode="auto">
            <a:xfrm rot="-540972">
              <a:off x="2659" y="1587"/>
              <a:ext cx="1536" cy="690"/>
            </a:xfrm>
            <a:prstGeom prst="ellipse">
              <a:avLst/>
            </a:prstGeom>
            <a:solidFill>
              <a:srgbClr val="993366">
                <a:alpha val="50195"/>
              </a:srgbClr>
            </a:solidFill>
            <a:ln w="9525">
              <a:solidFill>
                <a:schemeClr val="tx1">
                  <a:alpha val="49019"/>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0486" name="Oval 6">
              <a:extLst>
                <a:ext uri="{FF2B5EF4-FFF2-40B4-BE49-F238E27FC236}">
                  <a16:creationId xmlns:a16="http://schemas.microsoft.com/office/drawing/2014/main" id="{F656D251-6292-491E-B5AD-5DEFA0B4F7E4}"/>
                </a:ext>
              </a:extLst>
            </p:cNvPr>
            <p:cNvSpPr>
              <a:spLocks noChangeAspect="1" noChangeArrowheads="1"/>
            </p:cNvSpPr>
            <p:nvPr/>
          </p:nvSpPr>
          <p:spPr bwMode="auto">
            <a:xfrm rot="-2236009">
              <a:off x="1763" y="2014"/>
              <a:ext cx="1568" cy="690"/>
            </a:xfrm>
            <a:prstGeom prst="ellipse">
              <a:avLst/>
            </a:prstGeom>
            <a:solidFill>
              <a:srgbClr val="00FF00">
                <a:alpha val="50195"/>
              </a:srgbClr>
            </a:solidFill>
            <a:ln w="9525">
              <a:solidFill>
                <a:schemeClr val="tx1">
                  <a:alpha val="49019"/>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0487" name="Oval 7">
              <a:extLst>
                <a:ext uri="{FF2B5EF4-FFF2-40B4-BE49-F238E27FC236}">
                  <a16:creationId xmlns:a16="http://schemas.microsoft.com/office/drawing/2014/main" id="{2CBCCB90-DFD6-4571-937C-396FB2C13F84}"/>
                </a:ext>
              </a:extLst>
            </p:cNvPr>
            <p:cNvSpPr>
              <a:spLocks noChangeAspect="1" noChangeArrowheads="1"/>
            </p:cNvSpPr>
            <p:nvPr/>
          </p:nvSpPr>
          <p:spPr bwMode="auto">
            <a:xfrm rot="2130558">
              <a:off x="2595" y="1981"/>
              <a:ext cx="1477" cy="690"/>
            </a:xfrm>
            <a:prstGeom prst="ellipse">
              <a:avLst/>
            </a:prstGeom>
            <a:solidFill>
              <a:srgbClr val="FFCC00">
                <a:alpha val="50195"/>
              </a:srgbClr>
            </a:solidFill>
            <a:ln w="9525">
              <a:solidFill>
                <a:schemeClr val="tx1">
                  <a:alpha val="49019"/>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0488" name="Oval 8">
              <a:extLst>
                <a:ext uri="{FF2B5EF4-FFF2-40B4-BE49-F238E27FC236}">
                  <a16:creationId xmlns:a16="http://schemas.microsoft.com/office/drawing/2014/main" id="{62802FF6-390D-4054-8E02-AC9AD4A9225D}"/>
                </a:ext>
              </a:extLst>
            </p:cNvPr>
            <p:cNvSpPr>
              <a:spLocks noChangeAspect="1" noChangeArrowheads="1"/>
            </p:cNvSpPr>
            <p:nvPr/>
          </p:nvSpPr>
          <p:spPr bwMode="auto">
            <a:xfrm rot="-3865737">
              <a:off x="2417" y="1261"/>
              <a:ext cx="1445" cy="704"/>
            </a:xfrm>
            <a:prstGeom prst="ellipse">
              <a:avLst/>
            </a:prstGeom>
            <a:solidFill>
              <a:srgbClr val="33CCCC">
                <a:alpha val="50195"/>
              </a:srgbClr>
            </a:solidFill>
            <a:ln w="9525">
              <a:solidFill>
                <a:schemeClr val="tx1">
                  <a:alpha val="49019"/>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0489" name="Oval 9">
              <a:extLst>
                <a:ext uri="{FF2B5EF4-FFF2-40B4-BE49-F238E27FC236}">
                  <a16:creationId xmlns:a16="http://schemas.microsoft.com/office/drawing/2014/main" id="{276736B0-4E3C-47DB-B52E-BAFFCEB2F6D7}"/>
                </a:ext>
              </a:extLst>
            </p:cNvPr>
            <p:cNvSpPr>
              <a:spLocks noChangeAspect="1" noChangeArrowheads="1"/>
            </p:cNvSpPr>
            <p:nvPr/>
          </p:nvSpPr>
          <p:spPr bwMode="auto">
            <a:xfrm rot="2156993">
              <a:off x="1763" y="1325"/>
              <a:ext cx="1568" cy="718"/>
            </a:xfrm>
            <a:prstGeom prst="ellipse">
              <a:avLst/>
            </a:prstGeom>
            <a:solidFill>
              <a:srgbClr val="FF0000">
                <a:alpha val="29019"/>
              </a:srgbClr>
            </a:solidFill>
            <a:ln w="9525">
              <a:solidFill>
                <a:srgbClr val="FF0000">
                  <a:alpha val="49019"/>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0490" name="Text Box 10">
              <a:extLst>
                <a:ext uri="{FF2B5EF4-FFF2-40B4-BE49-F238E27FC236}">
                  <a16:creationId xmlns:a16="http://schemas.microsoft.com/office/drawing/2014/main" id="{0ED362D9-E012-490E-B885-E982EDD2BADC}"/>
                </a:ext>
              </a:extLst>
            </p:cNvPr>
            <p:cNvSpPr txBox="1">
              <a:spLocks noChangeAspect="1" noChangeArrowheads="1"/>
            </p:cNvSpPr>
            <p:nvPr/>
          </p:nvSpPr>
          <p:spPr bwMode="auto">
            <a:xfrm>
              <a:off x="2578" y="189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i="1">
                  <a:latin typeface="Helvetica" panose="020B0604020202020204" pitchFamily="34" charset="0"/>
                  <a:ea typeface="MS PGothic" panose="020B0600070205080204" pitchFamily="34" charset="-128"/>
                </a:rPr>
                <a:t>atrogenes</a:t>
              </a:r>
            </a:p>
          </p:txBody>
        </p:sp>
        <p:sp>
          <p:nvSpPr>
            <p:cNvPr id="20491" name="Text Box 11">
              <a:extLst>
                <a:ext uri="{FF2B5EF4-FFF2-40B4-BE49-F238E27FC236}">
                  <a16:creationId xmlns:a16="http://schemas.microsoft.com/office/drawing/2014/main" id="{B20E3A34-A549-4BC0-923D-1DA511452CD7}"/>
                </a:ext>
              </a:extLst>
            </p:cNvPr>
            <p:cNvSpPr txBox="1">
              <a:spLocks noChangeAspect="1" noChangeArrowheads="1"/>
            </p:cNvSpPr>
            <p:nvPr/>
          </p:nvSpPr>
          <p:spPr bwMode="auto">
            <a:xfrm>
              <a:off x="3548" y="1764"/>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Helvetica" panose="020B0604020202020204" pitchFamily="34" charset="0"/>
                  <a:ea typeface="MS PGothic" panose="020B0600070205080204" pitchFamily="34" charset="-128"/>
                </a:rPr>
                <a:t>disuse</a:t>
              </a:r>
            </a:p>
          </p:txBody>
        </p:sp>
        <p:sp>
          <p:nvSpPr>
            <p:cNvPr id="20492" name="Text Box 12">
              <a:extLst>
                <a:ext uri="{FF2B5EF4-FFF2-40B4-BE49-F238E27FC236}">
                  <a16:creationId xmlns:a16="http://schemas.microsoft.com/office/drawing/2014/main" id="{D8DA847B-8241-40AF-85C9-2BBBCCEBBB35}"/>
                </a:ext>
              </a:extLst>
            </p:cNvPr>
            <p:cNvSpPr txBox="1">
              <a:spLocks noChangeAspect="1" noChangeArrowheads="1"/>
            </p:cNvSpPr>
            <p:nvPr/>
          </p:nvSpPr>
          <p:spPr bwMode="auto">
            <a:xfrm>
              <a:off x="3299" y="2467"/>
              <a:ext cx="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Helvetica" panose="020B0604020202020204" pitchFamily="34" charset="0"/>
                  <a:ea typeface="MS PGothic" panose="020B0600070205080204" pitchFamily="34" charset="-128"/>
                </a:rPr>
                <a:t>fasting</a:t>
              </a:r>
            </a:p>
          </p:txBody>
        </p:sp>
        <p:sp>
          <p:nvSpPr>
            <p:cNvPr id="20493" name="Text Box 13">
              <a:extLst>
                <a:ext uri="{FF2B5EF4-FFF2-40B4-BE49-F238E27FC236}">
                  <a16:creationId xmlns:a16="http://schemas.microsoft.com/office/drawing/2014/main" id="{BE446366-798E-4300-9539-C89F850462F2}"/>
                </a:ext>
              </a:extLst>
            </p:cNvPr>
            <p:cNvSpPr txBox="1">
              <a:spLocks noChangeAspect="1" noChangeArrowheads="1"/>
            </p:cNvSpPr>
            <p:nvPr/>
          </p:nvSpPr>
          <p:spPr bwMode="auto">
            <a:xfrm>
              <a:off x="2089" y="2337"/>
              <a:ext cx="7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Helvetica" panose="020B0604020202020204" pitchFamily="34" charset="0"/>
                  <a:ea typeface="MS PGothic" panose="020B0600070205080204" pitchFamily="34" charset="-128"/>
                </a:rPr>
                <a:t>diabetes</a:t>
              </a:r>
            </a:p>
          </p:txBody>
        </p:sp>
        <p:sp>
          <p:nvSpPr>
            <p:cNvPr id="20494" name="Text Box 14">
              <a:extLst>
                <a:ext uri="{FF2B5EF4-FFF2-40B4-BE49-F238E27FC236}">
                  <a16:creationId xmlns:a16="http://schemas.microsoft.com/office/drawing/2014/main" id="{536B12A5-185B-46A2-8BB5-86B128E5744D}"/>
                </a:ext>
              </a:extLst>
            </p:cNvPr>
            <p:cNvSpPr txBox="1">
              <a:spLocks noChangeAspect="1" noChangeArrowheads="1"/>
            </p:cNvSpPr>
            <p:nvPr/>
          </p:nvSpPr>
          <p:spPr bwMode="auto">
            <a:xfrm>
              <a:off x="3044" y="1251"/>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Helvetica" panose="020B0604020202020204" pitchFamily="34" charset="0"/>
                  <a:ea typeface="MS PGothic" panose="020B0600070205080204" pitchFamily="34" charset="-128"/>
                </a:rPr>
                <a:t>tumor</a:t>
              </a:r>
            </a:p>
          </p:txBody>
        </p:sp>
        <p:sp>
          <p:nvSpPr>
            <p:cNvPr id="20495" name="Text Box 15">
              <a:extLst>
                <a:ext uri="{FF2B5EF4-FFF2-40B4-BE49-F238E27FC236}">
                  <a16:creationId xmlns:a16="http://schemas.microsoft.com/office/drawing/2014/main" id="{73F1C231-2D14-422D-A6C0-58F1232A7B29}"/>
                </a:ext>
              </a:extLst>
            </p:cNvPr>
            <p:cNvSpPr txBox="1">
              <a:spLocks noChangeAspect="1" noChangeArrowheads="1"/>
            </p:cNvSpPr>
            <p:nvPr/>
          </p:nvSpPr>
          <p:spPr bwMode="auto">
            <a:xfrm>
              <a:off x="2180" y="1481"/>
              <a:ext cx="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Helvetica" panose="020B0604020202020204" pitchFamily="34" charset="0"/>
                  <a:ea typeface="MS PGothic" panose="020B0600070205080204" pitchFamily="34" charset="-128"/>
                </a:rPr>
                <a:t>uremia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fade">
                                      <p:cBhvr>
                                        <p:cTn id="7" dur="500"/>
                                        <p:tgtEl>
                                          <p:spTgt spid="274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C1E507-13EA-4514-BC3C-17D05A72BDAD}"/>
              </a:ext>
            </a:extLst>
          </p:cNvPr>
          <p:cNvSpPr>
            <a:spLocks noGrp="1" noChangeArrowheads="1"/>
          </p:cNvSpPr>
          <p:nvPr>
            <p:ph type="title"/>
          </p:nvPr>
        </p:nvSpPr>
        <p:spPr>
          <a:xfrm>
            <a:off x="1619250" y="44450"/>
            <a:ext cx="5111750" cy="776288"/>
          </a:xfrm>
        </p:spPr>
        <p:txBody>
          <a:bodyPr/>
          <a:lstStyle/>
          <a:p>
            <a:r>
              <a:rPr lang="en-GB" altLang="it-IT" sz="2400" b="1">
                <a:solidFill>
                  <a:srgbClr val="FF0000"/>
                </a:solidFill>
                <a:latin typeface="Comic Sans MS" panose="030F0702030302020204" pitchFamily="66" charset="0"/>
              </a:rPr>
              <a:t>	</a:t>
            </a:r>
            <a:r>
              <a:rPr lang="en-GB" altLang="it-IT" sz="2200" b="1">
                <a:solidFill>
                  <a:srgbClr val="FF0000"/>
                </a:solidFill>
                <a:latin typeface="Comic Sans MS" panose="030F0702030302020204" pitchFamily="66" charset="0"/>
              </a:rPr>
              <a:t>NELL’ATROFIA MUSCOLARE</a:t>
            </a:r>
            <a:r>
              <a:rPr lang="en-GB" altLang="it-IT">
                <a:solidFill>
                  <a:srgbClr val="FF0000"/>
                </a:solidFill>
                <a:latin typeface="Comic Sans MS" panose="030F0702030302020204" pitchFamily="66" charset="0"/>
              </a:rPr>
              <a:t> </a:t>
            </a:r>
          </a:p>
        </p:txBody>
      </p:sp>
      <p:sp>
        <p:nvSpPr>
          <p:cNvPr id="64515" name="Text Box 3">
            <a:extLst>
              <a:ext uri="{FF2B5EF4-FFF2-40B4-BE49-F238E27FC236}">
                <a16:creationId xmlns:a16="http://schemas.microsoft.com/office/drawing/2014/main" id="{00C2197C-CE45-41D7-A017-0392D635B8F8}"/>
              </a:ext>
            </a:extLst>
          </p:cNvPr>
          <p:cNvSpPr txBox="1">
            <a:spLocks noChangeArrowheads="1"/>
          </p:cNvSpPr>
          <p:nvPr/>
        </p:nvSpPr>
        <p:spPr bwMode="auto">
          <a:xfrm>
            <a:off x="179388" y="5373688"/>
            <a:ext cx="86407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it-IT" altLang="it-IT" sz="2000">
                <a:latin typeface="Comic Sans MS" panose="030F0702030302020204" pitchFamily="66" charset="0"/>
              </a:rPr>
              <a:t>topi knockout per Atrogin1/MAFbx e MuRF risultano resistenti alla atrofia muscolare in seguito a denervazione del nervo sciatico</a:t>
            </a:r>
            <a:endParaRPr lang="en-GB" altLang="it-IT" sz="2000">
              <a:latin typeface="Comic Sans MS" panose="030F0702030302020204" pitchFamily="66" charset="0"/>
            </a:endParaRPr>
          </a:p>
        </p:txBody>
      </p:sp>
      <p:sp>
        <p:nvSpPr>
          <p:cNvPr id="22532" name="Line 4">
            <a:extLst>
              <a:ext uri="{FF2B5EF4-FFF2-40B4-BE49-F238E27FC236}">
                <a16:creationId xmlns:a16="http://schemas.microsoft.com/office/drawing/2014/main" id="{4C689A3C-9227-44C8-B198-89C5ECBF4C50}"/>
              </a:ext>
            </a:extLst>
          </p:cNvPr>
          <p:cNvSpPr>
            <a:spLocks noChangeShapeType="1"/>
          </p:cNvSpPr>
          <p:nvPr/>
        </p:nvSpPr>
        <p:spPr bwMode="auto">
          <a:xfrm flipH="1" flipV="1">
            <a:off x="4356100" y="3716338"/>
            <a:ext cx="0"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5">
            <a:extLst>
              <a:ext uri="{FF2B5EF4-FFF2-40B4-BE49-F238E27FC236}">
                <a16:creationId xmlns:a16="http://schemas.microsoft.com/office/drawing/2014/main" id="{6166424B-EF06-4BA2-B5D4-901CDD877736}"/>
              </a:ext>
            </a:extLst>
          </p:cNvPr>
          <p:cNvSpPr>
            <a:spLocks noChangeShapeType="1"/>
          </p:cNvSpPr>
          <p:nvPr/>
        </p:nvSpPr>
        <p:spPr bwMode="auto">
          <a:xfrm flipH="1" flipV="1">
            <a:off x="4356100" y="3716338"/>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Line 6">
            <a:extLst>
              <a:ext uri="{FF2B5EF4-FFF2-40B4-BE49-F238E27FC236}">
                <a16:creationId xmlns:a16="http://schemas.microsoft.com/office/drawing/2014/main" id="{54431F2F-51E8-412E-B9E6-11A715596542}"/>
              </a:ext>
            </a:extLst>
          </p:cNvPr>
          <p:cNvSpPr>
            <a:spLocks noChangeShapeType="1"/>
          </p:cNvSpPr>
          <p:nvPr/>
        </p:nvSpPr>
        <p:spPr bwMode="auto">
          <a:xfrm flipH="1" flipV="1">
            <a:off x="2844800" y="3716338"/>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657D8684-73BE-4CDC-82F7-70E0FBBBF4E2}"/>
              </a:ext>
            </a:extLst>
          </p:cNvPr>
          <p:cNvSpPr>
            <a:spLocks noChangeShapeType="1"/>
          </p:cNvSpPr>
          <p:nvPr/>
        </p:nvSpPr>
        <p:spPr bwMode="auto">
          <a:xfrm flipH="1" flipV="1">
            <a:off x="5867400" y="34290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a:extLst>
              <a:ext uri="{FF2B5EF4-FFF2-40B4-BE49-F238E27FC236}">
                <a16:creationId xmlns:a16="http://schemas.microsoft.com/office/drawing/2014/main" id="{0DE7057B-9834-4A4D-BA93-2C631094A3F1}"/>
              </a:ext>
            </a:extLst>
          </p:cNvPr>
          <p:cNvSpPr>
            <a:spLocks noChangeShapeType="1"/>
          </p:cNvSpPr>
          <p:nvPr/>
        </p:nvSpPr>
        <p:spPr bwMode="auto">
          <a:xfrm flipH="1" flipV="1">
            <a:off x="2843213" y="34290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Text Box 9">
            <a:extLst>
              <a:ext uri="{FF2B5EF4-FFF2-40B4-BE49-F238E27FC236}">
                <a16:creationId xmlns:a16="http://schemas.microsoft.com/office/drawing/2014/main" id="{041A2C87-AB88-4B56-BED8-897EEB4B1A58}"/>
              </a:ext>
            </a:extLst>
          </p:cNvPr>
          <p:cNvSpPr txBox="1">
            <a:spLocks noChangeArrowheads="1"/>
          </p:cNvSpPr>
          <p:nvPr/>
        </p:nvSpPr>
        <p:spPr bwMode="auto">
          <a:xfrm>
            <a:off x="1763713" y="4149725"/>
            <a:ext cx="51847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2000">
                <a:latin typeface="Comic Sans MS" panose="030F0702030302020204" pitchFamily="66" charset="0"/>
              </a:rPr>
              <a:t>Inducono e mantengono la degradazione proteica durante l’atrofia muscolare</a:t>
            </a:r>
          </a:p>
        </p:txBody>
      </p:sp>
      <p:sp>
        <p:nvSpPr>
          <p:cNvPr id="22538" name="Text Box 10">
            <a:extLst>
              <a:ext uri="{FF2B5EF4-FFF2-40B4-BE49-F238E27FC236}">
                <a16:creationId xmlns:a16="http://schemas.microsoft.com/office/drawing/2014/main" id="{0527CE02-B247-470A-BA32-497ABDB7A320}"/>
              </a:ext>
            </a:extLst>
          </p:cNvPr>
          <p:cNvSpPr txBox="1">
            <a:spLocks noChangeArrowheads="1"/>
          </p:cNvSpPr>
          <p:nvPr/>
        </p:nvSpPr>
        <p:spPr bwMode="auto">
          <a:xfrm>
            <a:off x="1690688" y="2990850"/>
            <a:ext cx="28813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2400">
                <a:solidFill>
                  <a:srgbClr val="FF0000"/>
                </a:solidFill>
                <a:latin typeface="Comic Sans MS" panose="030F0702030302020204" pitchFamily="66" charset="0"/>
              </a:rPr>
              <a:t>Atrogin-1 (MAFbx)</a:t>
            </a:r>
          </a:p>
        </p:txBody>
      </p:sp>
      <p:sp>
        <p:nvSpPr>
          <p:cNvPr id="22539" name="Text Box 11">
            <a:extLst>
              <a:ext uri="{FF2B5EF4-FFF2-40B4-BE49-F238E27FC236}">
                <a16:creationId xmlns:a16="http://schemas.microsoft.com/office/drawing/2014/main" id="{EA49F4B0-7D84-4B98-AF40-8161EAD53974}"/>
              </a:ext>
            </a:extLst>
          </p:cNvPr>
          <p:cNvSpPr txBox="1">
            <a:spLocks noChangeArrowheads="1"/>
          </p:cNvSpPr>
          <p:nvPr/>
        </p:nvSpPr>
        <p:spPr bwMode="auto">
          <a:xfrm>
            <a:off x="5003800" y="2990850"/>
            <a:ext cx="15732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2400">
                <a:solidFill>
                  <a:srgbClr val="FF0000"/>
                </a:solidFill>
                <a:latin typeface="Comic Sans MS" panose="030F0702030302020204" pitchFamily="66" charset="0"/>
              </a:rPr>
              <a:t>MuRF1</a:t>
            </a:r>
          </a:p>
        </p:txBody>
      </p:sp>
      <p:sp>
        <p:nvSpPr>
          <p:cNvPr id="22540" name="Line 12">
            <a:extLst>
              <a:ext uri="{FF2B5EF4-FFF2-40B4-BE49-F238E27FC236}">
                <a16:creationId xmlns:a16="http://schemas.microsoft.com/office/drawing/2014/main" id="{9BCBE906-E80A-4320-8703-BC1BD1520022}"/>
              </a:ext>
            </a:extLst>
          </p:cNvPr>
          <p:cNvSpPr>
            <a:spLocks noChangeShapeType="1"/>
          </p:cNvSpPr>
          <p:nvPr/>
        </p:nvSpPr>
        <p:spPr bwMode="auto">
          <a:xfrm flipH="1">
            <a:off x="3203575" y="2206625"/>
            <a:ext cx="936625" cy="790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3">
            <a:extLst>
              <a:ext uri="{FF2B5EF4-FFF2-40B4-BE49-F238E27FC236}">
                <a16:creationId xmlns:a16="http://schemas.microsoft.com/office/drawing/2014/main" id="{9B182342-890B-4A2F-9B47-64034660C298}"/>
              </a:ext>
            </a:extLst>
          </p:cNvPr>
          <p:cNvSpPr>
            <a:spLocks noChangeShapeType="1"/>
          </p:cNvSpPr>
          <p:nvPr/>
        </p:nvSpPr>
        <p:spPr bwMode="auto">
          <a:xfrm rot="16390672" flipH="1">
            <a:off x="4539457" y="2105819"/>
            <a:ext cx="787400" cy="1004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82" name="AutoShape 14">
            <a:extLst>
              <a:ext uri="{FF2B5EF4-FFF2-40B4-BE49-F238E27FC236}">
                <a16:creationId xmlns:a16="http://schemas.microsoft.com/office/drawing/2014/main" id="{D5523F16-DD0D-4C7A-BEC4-C76A80890870}"/>
              </a:ext>
            </a:extLst>
          </p:cNvPr>
          <p:cNvSpPr>
            <a:spLocks noChangeArrowheads="1"/>
          </p:cNvSpPr>
          <p:nvPr/>
        </p:nvSpPr>
        <p:spPr bwMode="auto">
          <a:xfrm>
            <a:off x="4067175" y="836613"/>
            <a:ext cx="504825" cy="503237"/>
          </a:xfrm>
          <a:prstGeom prst="downArrow">
            <a:avLst>
              <a:gd name="adj1" fmla="val 50000"/>
              <a:gd name="adj2" fmla="val 25000"/>
            </a:avLst>
          </a:prstGeom>
          <a:gradFill rotWithShape="1">
            <a:gsLst>
              <a:gs pos="0">
                <a:schemeClr val="accent1"/>
              </a:gs>
              <a:gs pos="50000">
                <a:schemeClr val="accent1">
                  <a:gamma/>
                  <a:shade val="63529"/>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ltLang="it-IT" sz="1000" b="1"/>
          </a:p>
        </p:txBody>
      </p:sp>
      <p:sp>
        <p:nvSpPr>
          <p:cNvPr id="22543" name="Text Box 15">
            <a:extLst>
              <a:ext uri="{FF2B5EF4-FFF2-40B4-BE49-F238E27FC236}">
                <a16:creationId xmlns:a16="http://schemas.microsoft.com/office/drawing/2014/main" id="{89304637-ABB3-4FD0-8FBF-495312CDD719}"/>
              </a:ext>
            </a:extLst>
          </p:cNvPr>
          <p:cNvSpPr txBox="1">
            <a:spLocks noChangeArrowheads="1"/>
          </p:cNvSpPr>
          <p:nvPr/>
        </p:nvSpPr>
        <p:spPr bwMode="auto">
          <a:xfrm>
            <a:off x="1690688" y="1484313"/>
            <a:ext cx="525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it-IT" sz="2000">
                <a:latin typeface="Comic Sans MS" panose="030F0702030302020204" pitchFamily="66" charset="0"/>
              </a:rPr>
              <a:t>DIVERSE UBIQUITINA-LIGASI DI CUI DUE SONO MUSCOLO SPECIFICHE</a:t>
            </a:r>
            <a:endParaRPr lang="it-IT" altLang="it-IT" sz="20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B0DB5F8-2F4A-4FBA-BE77-79F20B8C5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641350"/>
            <a:ext cx="8702675"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A7283A7-9CB0-47C9-824E-1DDEAF260D1E}"/>
              </a:ext>
            </a:extLst>
          </p:cNvPr>
          <p:cNvSpPr txBox="1">
            <a:spLocks noChangeArrowheads="1"/>
          </p:cNvSpPr>
          <p:nvPr/>
        </p:nvSpPr>
        <p:spPr>
          <a:xfrm>
            <a:off x="0" y="3333750"/>
            <a:ext cx="9144000" cy="3046413"/>
          </a:xfrm>
          <a:prstGeom prst="rect">
            <a:avLst/>
          </a:prstGeom>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ct val="0"/>
              </a:spcBef>
              <a:spcAft>
                <a:spcPct val="40000"/>
              </a:spcAft>
              <a:buFontTx/>
              <a:buNone/>
              <a:defRPr/>
            </a:pPr>
            <a:r>
              <a:rPr lang="en-US" altLang="it-IT" sz="2000" kern="0" dirty="0">
                <a:latin typeface="Comic Sans MS" panose="030F0702030302020204" pitchFamily="66" charset="0"/>
              </a:rPr>
              <a:t>The joining of ubiquitin to a condemned protein is  </a:t>
            </a:r>
            <a:r>
              <a:rPr lang="en-US" altLang="it-IT" sz="2000" b="1" i="1" u="sng" kern="0" dirty="0">
                <a:latin typeface="Comic Sans MS" panose="030F0702030302020204" pitchFamily="66" charset="0"/>
              </a:rPr>
              <a:t>ATP-dependent</a:t>
            </a:r>
            <a:r>
              <a:rPr lang="en-US" altLang="it-IT" sz="2000" kern="0" dirty="0">
                <a:latin typeface="Comic Sans MS" panose="030F0702030302020204" pitchFamily="66" charset="0"/>
              </a:rPr>
              <a:t>.</a:t>
            </a:r>
          </a:p>
          <a:p>
            <a:pPr marL="0" indent="0">
              <a:spcBef>
                <a:spcPct val="0"/>
              </a:spcBef>
              <a:spcAft>
                <a:spcPct val="40000"/>
              </a:spcAft>
              <a:buFontTx/>
              <a:buNone/>
              <a:defRPr/>
            </a:pPr>
            <a:endParaRPr lang="en-US" altLang="it-IT" sz="2000" kern="0" dirty="0">
              <a:latin typeface="Comic Sans MS" panose="030F0702030302020204" pitchFamily="66" charset="0"/>
            </a:endParaRPr>
          </a:p>
          <a:p>
            <a:pPr marL="0" indent="0">
              <a:spcBef>
                <a:spcPct val="0"/>
              </a:spcBef>
              <a:spcAft>
                <a:spcPct val="40000"/>
              </a:spcAft>
              <a:buFontTx/>
              <a:buNone/>
              <a:defRPr/>
            </a:pPr>
            <a:r>
              <a:rPr lang="en-US" altLang="it-IT" sz="2000" kern="0" dirty="0">
                <a:latin typeface="Comic Sans MS" panose="030F0702030302020204" pitchFamily="66" charset="0"/>
              </a:rPr>
              <a:t>Three enzymes are involved, </a:t>
            </a:r>
            <a:r>
              <a:rPr lang="en-US" altLang="it-IT" sz="2000" kern="0" dirty="0">
                <a:solidFill>
                  <a:schemeClr val="tx2"/>
                </a:solidFill>
                <a:latin typeface="Comic Sans MS" panose="030F0702030302020204" pitchFamily="66" charset="0"/>
              </a:rPr>
              <a:t>designated </a:t>
            </a:r>
            <a:r>
              <a:rPr lang="en-US" altLang="it-IT" sz="2000" b="1" i="1" u="sng" kern="0" dirty="0">
                <a:solidFill>
                  <a:schemeClr val="tx2"/>
                </a:solidFill>
                <a:latin typeface="Comic Sans MS" panose="030F0702030302020204" pitchFamily="66" charset="0"/>
              </a:rPr>
              <a:t>E1</a:t>
            </a:r>
            <a:r>
              <a:rPr lang="en-US" altLang="it-IT" sz="2000" i="1" u="sng" kern="0" dirty="0">
                <a:solidFill>
                  <a:schemeClr val="tx2"/>
                </a:solidFill>
                <a:latin typeface="Comic Sans MS" panose="030F0702030302020204" pitchFamily="66" charset="0"/>
              </a:rPr>
              <a:t>, </a:t>
            </a:r>
            <a:r>
              <a:rPr lang="en-US" altLang="it-IT" sz="2000" b="1" i="1" u="sng" kern="0" dirty="0">
                <a:solidFill>
                  <a:schemeClr val="tx2"/>
                </a:solidFill>
                <a:latin typeface="Comic Sans MS" panose="030F0702030302020204" pitchFamily="66" charset="0"/>
              </a:rPr>
              <a:t>E2</a:t>
            </a:r>
            <a:r>
              <a:rPr lang="en-US" altLang="it-IT" sz="2000" i="1" u="sng" kern="0" dirty="0">
                <a:solidFill>
                  <a:schemeClr val="tx2"/>
                </a:solidFill>
                <a:latin typeface="Comic Sans MS" panose="030F0702030302020204" pitchFamily="66" charset="0"/>
              </a:rPr>
              <a:t> &amp; </a:t>
            </a:r>
            <a:r>
              <a:rPr lang="en-US" altLang="it-IT" sz="2000" b="1" i="1" u="sng" kern="0" dirty="0">
                <a:solidFill>
                  <a:schemeClr val="tx2"/>
                </a:solidFill>
                <a:latin typeface="Comic Sans MS" panose="030F0702030302020204" pitchFamily="66" charset="0"/>
              </a:rPr>
              <a:t>E3</a:t>
            </a:r>
            <a:r>
              <a:rPr lang="en-US" altLang="it-IT" sz="2000" kern="0" dirty="0">
                <a:solidFill>
                  <a:schemeClr val="tx2"/>
                </a:solidFill>
                <a:latin typeface="Comic Sans MS" panose="030F0702030302020204" pitchFamily="66" charset="0"/>
              </a:rPr>
              <a:t>.</a:t>
            </a:r>
          </a:p>
          <a:p>
            <a:pPr marL="457200" lvl="1" indent="-342900">
              <a:spcBef>
                <a:spcPct val="0"/>
              </a:spcBef>
              <a:spcAft>
                <a:spcPct val="40000"/>
              </a:spcAft>
              <a:buClr>
                <a:schemeClr val="hlink"/>
              </a:buClr>
              <a:buFont typeface="Wingdings" panose="05000000000000000000" pitchFamily="2" charset="2"/>
              <a:buChar char="w"/>
              <a:defRPr/>
            </a:pPr>
            <a:r>
              <a:rPr lang="en-US" altLang="it-IT" sz="2000" kern="0" dirty="0">
                <a:solidFill>
                  <a:schemeClr val="tx2"/>
                </a:solidFill>
                <a:latin typeface="Comic Sans MS" panose="030F0702030302020204" pitchFamily="66" charset="0"/>
              </a:rPr>
              <a:t>Initially the </a:t>
            </a:r>
            <a:r>
              <a:rPr lang="en-US" altLang="it-IT" sz="2000" b="1" kern="0" dirty="0">
                <a:solidFill>
                  <a:schemeClr val="tx2"/>
                </a:solidFill>
                <a:latin typeface="Comic Sans MS" panose="030F0702030302020204" pitchFamily="66" charset="0"/>
              </a:rPr>
              <a:t>terminal carboxyl</a:t>
            </a:r>
            <a:r>
              <a:rPr lang="en-US" altLang="it-IT" sz="2000" kern="0" dirty="0">
                <a:solidFill>
                  <a:schemeClr val="tx2"/>
                </a:solidFill>
                <a:latin typeface="Comic Sans MS" panose="030F0702030302020204" pitchFamily="66" charset="0"/>
              </a:rPr>
              <a:t> </a:t>
            </a:r>
            <a:r>
              <a:rPr lang="en-US" altLang="it-IT" sz="2000" kern="0" dirty="0">
                <a:latin typeface="Comic Sans MS" panose="030F0702030302020204" pitchFamily="66" charset="0"/>
              </a:rPr>
              <a:t>group of </a:t>
            </a:r>
            <a:r>
              <a:rPr lang="en-US" altLang="it-IT" sz="2000" b="1" kern="0" dirty="0">
                <a:solidFill>
                  <a:srgbClr val="FF0000"/>
                </a:solidFill>
                <a:latin typeface="Comic Sans MS" panose="030F0702030302020204" pitchFamily="66" charset="0"/>
              </a:rPr>
              <a:t>ubiquitin</a:t>
            </a:r>
            <a:r>
              <a:rPr lang="en-US" altLang="it-IT" sz="2000" kern="0" dirty="0">
                <a:solidFill>
                  <a:srgbClr val="FF0000"/>
                </a:solidFill>
                <a:latin typeface="Comic Sans MS" panose="030F0702030302020204" pitchFamily="66" charset="0"/>
              </a:rPr>
              <a:t> </a:t>
            </a:r>
            <a:r>
              <a:rPr lang="en-US" altLang="it-IT" sz="2000" kern="0" dirty="0">
                <a:latin typeface="Comic Sans MS" panose="030F0702030302020204" pitchFamily="66" charset="0"/>
              </a:rPr>
              <a:t>is joined in a thioester bond to a cysteine residue on </a:t>
            </a:r>
            <a:r>
              <a:rPr lang="en-US" altLang="it-IT" sz="2000" b="1" kern="0" dirty="0">
                <a:solidFill>
                  <a:srgbClr val="FF0000"/>
                </a:solidFill>
                <a:latin typeface="Comic Sans MS" panose="030F0702030302020204" pitchFamily="66" charset="0"/>
              </a:rPr>
              <a:t>Ubiquitin-Activating Enzyme</a:t>
            </a:r>
            <a:r>
              <a:rPr lang="en-US" altLang="it-IT" sz="2000" kern="0" dirty="0">
                <a:solidFill>
                  <a:srgbClr val="FF0000"/>
                </a:solidFill>
                <a:latin typeface="Comic Sans MS" panose="030F0702030302020204" pitchFamily="66" charset="0"/>
              </a:rPr>
              <a:t> (</a:t>
            </a:r>
            <a:r>
              <a:rPr lang="en-US" altLang="it-IT" sz="2000" b="1" kern="0" dirty="0">
                <a:solidFill>
                  <a:srgbClr val="FF0000"/>
                </a:solidFill>
                <a:latin typeface="Comic Sans MS" panose="030F0702030302020204" pitchFamily="66" charset="0"/>
              </a:rPr>
              <a:t>E1</a:t>
            </a:r>
            <a:r>
              <a:rPr lang="en-US" altLang="it-IT" sz="2000" kern="0" dirty="0">
                <a:solidFill>
                  <a:srgbClr val="FF0000"/>
                </a:solidFill>
                <a:latin typeface="Comic Sans MS" panose="030F0702030302020204" pitchFamily="66" charset="0"/>
              </a:rPr>
              <a:t>)</a:t>
            </a:r>
            <a:r>
              <a:rPr lang="en-US" altLang="it-IT" sz="2000" kern="0" dirty="0">
                <a:latin typeface="Comic Sans MS" panose="030F0702030302020204" pitchFamily="66" charset="0"/>
              </a:rPr>
              <a:t>. This is the ATP-dependent step.</a:t>
            </a:r>
          </a:p>
          <a:p>
            <a:pPr marL="457200" lvl="1" indent="-342900">
              <a:spcBef>
                <a:spcPct val="0"/>
              </a:spcBef>
              <a:spcAft>
                <a:spcPct val="40000"/>
              </a:spcAft>
              <a:buClr>
                <a:schemeClr val="hlink"/>
              </a:buClr>
              <a:buFont typeface="Wingdings" panose="05000000000000000000" pitchFamily="2" charset="2"/>
              <a:buChar char="w"/>
              <a:defRPr/>
            </a:pPr>
            <a:r>
              <a:rPr lang="en-US" altLang="it-IT" sz="2000" kern="0" dirty="0">
                <a:latin typeface="Comic Sans MS" panose="030F0702030302020204" pitchFamily="66" charset="0"/>
              </a:rPr>
              <a:t>The ubiquitin is then transferred to a sulfhydryl group on a </a:t>
            </a:r>
            <a:r>
              <a:rPr lang="en-US" altLang="it-IT" sz="2000" b="1" kern="0" dirty="0">
                <a:solidFill>
                  <a:srgbClr val="FF0000"/>
                </a:solidFill>
                <a:latin typeface="Comic Sans MS" panose="030F0702030302020204" pitchFamily="66" charset="0"/>
              </a:rPr>
              <a:t>Ubiquitin-Conjugating Enzyme</a:t>
            </a:r>
            <a:r>
              <a:rPr lang="en-US" altLang="it-IT" sz="2000" kern="0" dirty="0">
                <a:solidFill>
                  <a:srgbClr val="FF0000"/>
                </a:solidFill>
                <a:latin typeface="Comic Sans MS" panose="030F0702030302020204" pitchFamily="66" charset="0"/>
              </a:rPr>
              <a:t> (</a:t>
            </a:r>
            <a:r>
              <a:rPr lang="en-US" altLang="it-IT" sz="2000" b="1" kern="0" dirty="0">
                <a:solidFill>
                  <a:srgbClr val="FF0000"/>
                </a:solidFill>
                <a:latin typeface="Comic Sans MS" panose="030F0702030302020204" pitchFamily="66" charset="0"/>
              </a:rPr>
              <a:t>E2</a:t>
            </a:r>
            <a:r>
              <a:rPr lang="en-US" altLang="it-IT" sz="2000" kern="0" dirty="0">
                <a:solidFill>
                  <a:srgbClr val="FF0000"/>
                </a:solidFill>
                <a:latin typeface="Comic Sans MS" panose="030F0702030302020204" pitchFamily="66" charset="0"/>
              </a:rPr>
              <a:t>)</a:t>
            </a:r>
            <a:r>
              <a:rPr lang="en-US" altLang="it-IT" sz="2000" kern="0" dirty="0">
                <a:latin typeface="Comic Sans MS" panose="030F0702030302020204" pitchFamily="66" charset="0"/>
              </a:rPr>
              <a:t>.</a:t>
            </a:r>
          </a:p>
        </p:txBody>
      </p:sp>
      <p:sp>
        <p:nvSpPr>
          <p:cNvPr id="24580" name="Text Box 12">
            <a:extLst>
              <a:ext uri="{FF2B5EF4-FFF2-40B4-BE49-F238E27FC236}">
                <a16:creationId xmlns:a16="http://schemas.microsoft.com/office/drawing/2014/main" id="{616384EA-BF78-4467-B157-C6BB39E5461B}"/>
              </a:ext>
            </a:extLst>
          </p:cNvPr>
          <p:cNvSpPr txBox="1">
            <a:spLocks noChangeArrowheads="1"/>
          </p:cNvSpPr>
          <p:nvPr/>
        </p:nvSpPr>
        <p:spPr bwMode="auto">
          <a:xfrm>
            <a:off x="1187450" y="25400"/>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b="1">
                <a:solidFill>
                  <a:srgbClr val="FF0000"/>
                </a:solidFill>
                <a:latin typeface="Comic Sans MS" panose="030F0702030302020204" pitchFamily="66" charset="0"/>
              </a:rPr>
              <a:t>Il sistema ubiquitina/proteasoma  (UPS)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AE84B07-6294-4F51-95F8-1734DB3DD4EE}"/>
              </a:ext>
            </a:extLst>
          </p:cNvPr>
          <p:cNvSpPr>
            <a:spLocks noGrp="1" noChangeArrowheads="1"/>
          </p:cNvSpPr>
          <p:nvPr>
            <p:ph type="body" idx="1"/>
          </p:nvPr>
        </p:nvSpPr>
        <p:spPr>
          <a:xfrm>
            <a:off x="38100" y="4149725"/>
            <a:ext cx="9067800" cy="1922463"/>
          </a:xfrm>
        </p:spPr>
        <p:txBody>
          <a:bodyPr>
            <a:spAutoFit/>
          </a:bodyPr>
          <a:lstStyle/>
          <a:p>
            <a:pPr marL="0" indent="0">
              <a:lnSpc>
                <a:spcPct val="95000"/>
              </a:lnSpc>
              <a:spcBef>
                <a:spcPct val="0"/>
              </a:spcBef>
              <a:spcAft>
                <a:spcPct val="20000"/>
              </a:spcAft>
              <a:buClr>
                <a:schemeClr val="hlink"/>
              </a:buClr>
              <a:buFont typeface="Wingdings" panose="05000000000000000000" pitchFamily="2" charset="2"/>
              <a:buNone/>
              <a:tabLst>
                <a:tab pos="0" algn="l"/>
              </a:tabLst>
            </a:pPr>
            <a:r>
              <a:rPr lang="en-US" altLang="it-IT" sz="2000" dirty="0">
                <a:latin typeface="Comic Sans MS" panose="030F0702030302020204" pitchFamily="66" charset="0"/>
              </a:rPr>
              <a:t>A</a:t>
            </a:r>
            <a:r>
              <a:rPr lang="en-US" altLang="it-IT" sz="2000" b="1" dirty="0">
                <a:latin typeface="Comic Sans MS" panose="030F0702030302020204" pitchFamily="66" charset="0"/>
              </a:rPr>
              <a:t> </a:t>
            </a:r>
            <a:r>
              <a:rPr lang="en-US" altLang="it-IT" sz="2000" b="1" dirty="0">
                <a:solidFill>
                  <a:srgbClr val="FF0000"/>
                </a:solidFill>
                <a:latin typeface="Comic Sans MS" panose="030F0702030302020204" pitchFamily="66" charset="0"/>
              </a:rPr>
              <a:t>Ubiquitin-Protein Ligase</a:t>
            </a:r>
            <a:r>
              <a:rPr lang="en-US" altLang="it-IT" sz="2000" dirty="0">
                <a:solidFill>
                  <a:srgbClr val="FF0000"/>
                </a:solidFill>
                <a:latin typeface="Comic Sans MS" panose="030F0702030302020204" pitchFamily="66" charset="0"/>
              </a:rPr>
              <a:t> (</a:t>
            </a:r>
            <a:r>
              <a:rPr lang="en-US" altLang="it-IT" sz="2000" b="1" dirty="0">
                <a:solidFill>
                  <a:srgbClr val="FF0000"/>
                </a:solidFill>
                <a:latin typeface="Comic Sans MS" panose="030F0702030302020204" pitchFamily="66" charset="0"/>
              </a:rPr>
              <a:t>E3</a:t>
            </a:r>
            <a:r>
              <a:rPr lang="en-US" altLang="it-IT" sz="2000" dirty="0">
                <a:solidFill>
                  <a:srgbClr val="FF0000"/>
                </a:solidFill>
                <a:latin typeface="Comic Sans MS" panose="030F0702030302020204" pitchFamily="66" charset="0"/>
              </a:rPr>
              <a:t>) </a:t>
            </a:r>
            <a:r>
              <a:rPr lang="en-US" altLang="it-IT" sz="2000" dirty="0">
                <a:latin typeface="Comic Sans MS" panose="030F0702030302020204" pitchFamily="66" charset="0"/>
              </a:rPr>
              <a:t>then promotes transfer of ubiquitin from E2 to the </a:t>
            </a:r>
            <a:r>
              <a:rPr lang="en-US" altLang="it-IT" sz="2000" dirty="0">
                <a:latin typeface="Symbol" panose="05050102010706020507" pitchFamily="18" charset="2"/>
              </a:rPr>
              <a:t>e</a:t>
            </a:r>
            <a:r>
              <a:rPr lang="en-US" altLang="it-IT" sz="2000" dirty="0">
                <a:latin typeface="Comic Sans MS" panose="030F0702030302020204" pitchFamily="66" charset="0"/>
              </a:rPr>
              <a:t>-amino group of a Lys residue of a protein recognized by that E3, forming an </a:t>
            </a:r>
            <a:r>
              <a:rPr lang="en-US" altLang="it-IT" sz="2000" dirty="0" err="1">
                <a:latin typeface="Comic Sans MS" panose="030F0702030302020204" pitchFamily="66" charset="0"/>
              </a:rPr>
              <a:t>isopeptide</a:t>
            </a:r>
            <a:r>
              <a:rPr lang="en-US" altLang="it-IT" sz="2000" dirty="0">
                <a:latin typeface="Comic Sans MS" panose="030F0702030302020204" pitchFamily="66" charset="0"/>
              </a:rPr>
              <a:t> bond. </a:t>
            </a:r>
          </a:p>
          <a:p>
            <a:pPr marL="0" indent="0">
              <a:lnSpc>
                <a:spcPct val="95000"/>
              </a:lnSpc>
              <a:spcBef>
                <a:spcPct val="0"/>
              </a:spcBef>
              <a:spcAft>
                <a:spcPct val="5000"/>
              </a:spcAft>
              <a:buClr>
                <a:schemeClr val="hlink"/>
              </a:buClr>
              <a:buFont typeface="Wingdings" panose="05000000000000000000" pitchFamily="2" charset="2"/>
              <a:buNone/>
              <a:tabLst>
                <a:tab pos="0" algn="l"/>
              </a:tabLst>
            </a:pPr>
            <a:endParaRPr lang="en-US" altLang="it-IT" sz="2000" dirty="0">
              <a:latin typeface="Comic Sans MS" panose="030F0702030302020204" pitchFamily="66" charset="0"/>
            </a:endParaRPr>
          </a:p>
          <a:p>
            <a:pPr marL="0" indent="0">
              <a:lnSpc>
                <a:spcPct val="95000"/>
              </a:lnSpc>
              <a:spcBef>
                <a:spcPct val="0"/>
              </a:spcBef>
              <a:spcAft>
                <a:spcPct val="5000"/>
              </a:spcAft>
              <a:buClr>
                <a:schemeClr val="hlink"/>
              </a:buClr>
              <a:buFont typeface="Wingdings" panose="05000000000000000000" pitchFamily="2" charset="2"/>
              <a:buNone/>
              <a:tabLst>
                <a:tab pos="0" algn="l"/>
              </a:tabLst>
            </a:pPr>
            <a:r>
              <a:rPr lang="en-US" altLang="it-IT" sz="2000" dirty="0">
                <a:latin typeface="Comic Sans MS" panose="030F0702030302020204" pitchFamily="66" charset="0"/>
              </a:rPr>
              <a:t>There are </a:t>
            </a:r>
            <a:r>
              <a:rPr lang="en-US" altLang="it-IT" sz="2000" b="1" i="1" u="sng" dirty="0">
                <a:latin typeface="Comic Sans MS" panose="030F0702030302020204" pitchFamily="66" charset="0"/>
              </a:rPr>
              <a:t>many distinct Ubiquitin Ligases</a:t>
            </a:r>
            <a:r>
              <a:rPr lang="en-US" altLang="it-IT" sz="2000" i="1" u="sng" dirty="0">
                <a:latin typeface="Comic Sans MS" panose="030F0702030302020204" pitchFamily="66" charset="0"/>
              </a:rPr>
              <a:t> </a:t>
            </a:r>
            <a:r>
              <a:rPr lang="en-US" altLang="it-IT" sz="2000" dirty="0">
                <a:latin typeface="Comic Sans MS" panose="030F0702030302020204" pitchFamily="66" charset="0"/>
              </a:rPr>
              <a:t>with differing substrate specificity.  </a:t>
            </a:r>
          </a:p>
        </p:txBody>
      </p:sp>
      <p:sp>
        <p:nvSpPr>
          <p:cNvPr id="26627" name="Rectangle 3">
            <a:extLst>
              <a:ext uri="{FF2B5EF4-FFF2-40B4-BE49-F238E27FC236}">
                <a16:creationId xmlns:a16="http://schemas.microsoft.com/office/drawing/2014/main" id="{0D355A61-0210-4AE5-8DA3-D3573C6257CF}"/>
              </a:ext>
            </a:extLst>
          </p:cNvPr>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6628" name="Rectangle 4">
            <a:extLst>
              <a:ext uri="{FF2B5EF4-FFF2-40B4-BE49-F238E27FC236}">
                <a16:creationId xmlns:a16="http://schemas.microsoft.com/office/drawing/2014/main" id="{6F7AFBB0-D04A-4EEA-AE09-641F016DD2FC}"/>
              </a:ext>
            </a:extLst>
          </p:cNvPr>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6629" name="Rectangle 5">
            <a:extLst>
              <a:ext uri="{FF2B5EF4-FFF2-40B4-BE49-F238E27FC236}">
                <a16:creationId xmlns:a16="http://schemas.microsoft.com/office/drawing/2014/main" id="{A83D0791-A99B-4AC1-8BC7-2DDF9D094AC6}"/>
              </a:ext>
            </a:extLst>
          </p:cNvPr>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6630" name="Rectangle 6">
            <a:extLst>
              <a:ext uri="{FF2B5EF4-FFF2-40B4-BE49-F238E27FC236}">
                <a16:creationId xmlns:a16="http://schemas.microsoft.com/office/drawing/2014/main" id="{2055351A-40A1-4405-8D7B-2FC3AB8555EE}"/>
              </a:ext>
            </a:extLst>
          </p:cNvPr>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6631" name="Rectangle 7">
            <a:extLst>
              <a:ext uri="{FF2B5EF4-FFF2-40B4-BE49-F238E27FC236}">
                <a16:creationId xmlns:a16="http://schemas.microsoft.com/office/drawing/2014/main" id="{386B0A6C-3B0B-46D4-BE20-8F727D94992D}"/>
              </a:ext>
            </a:extLst>
          </p:cNvPr>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aphicFrame>
        <p:nvGraphicFramePr>
          <p:cNvPr id="26632" name="Object 8">
            <a:extLst>
              <a:ext uri="{FF2B5EF4-FFF2-40B4-BE49-F238E27FC236}">
                <a16:creationId xmlns:a16="http://schemas.microsoft.com/office/drawing/2014/main" id="{577FDD65-9CA7-4DE4-BE04-9A191750307E}"/>
              </a:ext>
            </a:extLst>
          </p:cNvPr>
          <p:cNvGraphicFramePr>
            <a:graphicFrameLocks noChangeAspect="1"/>
          </p:cNvGraphicFramePr>
          <p:nvPr/>
        </p:nvGraphicFramePr>
        <p:xfrm>
          <a:off x="38100" y="0"/>
          <a:ext cx="9067800" cy="3757613"/>
        </p:xfrm>
        <a:graphic>
          <a:graphicData uri="http://schemas.openxmlformats.org/presentationml/2006/ole">
            <mc:AlternateContent xmlns:mc="http://schemas.openxmlformats.org/markup-compatibility/2006">
              <mc:Choice xmlns:v="urn:schemas-microsoft-com:vml" Requires="v">
                <p:oleObj spid="_x0000_s1039" name="Picture" r:id="rId4" imgW="4002599" imgH="1659354" progId="Word.Picture.8">
                  <p:embed/>
                </p:oleObj>
              </mc:Choice>
              <mc:Fallback>
                <p:oleObj name="Picture" r:id="rId4" imgW="4002599" imgH="1659354" progId="Word.Picture.8">
                  <p:embed/>
                  <p:pic>
                    <p:nvPicPr>
                      <p:cNvPr id="26632" name="Object 8">
                        <a:extLst>
                          <a:ext uri="{FF2B5EF4-FFF2-40B4-BE49-F238E27FC236}">
                            <a16:creationId xmlns:a16="http://schemas.microsoft.com/office/drawing/2014/main" id="{577FDD65-9CA7-4DE4-BE04-9A1917503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0"/>
                        <a:ext cx="90678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id="{BC7E5BBE-7ED5-44F2-A367-F4D7EB47477B}"/>
              </a:ext>
            </a:extLst>
          </p:cNvPr>
          <p:cNvGraphicFramePr>
            <a:graphicFrameLocks noGrp="1" noChangeAspect="1"/>
          </p:cNvGraphicFramePr>
          <p:nvPr>
            <p:ph sz="half" idx="1"/>
          </p:nvPr>
        </p:nvGraphicFramePr>
        <p:xfrm>
          <a:off x="1317625" y="0"/>
          <a:ext cx="6508750" cy="3254375"/>
        </p:xfrm>
        <a:graphic>
          <a:graphicData uri="http://schemas.openxmlformats.org/presentationml/2006/ole">
            <mc:AlternateContent xmlns:mc="http://schemas.openxmlformats.org/markup-compatibility/2006">
              <mc:Choice xmlns:v="urn:schemas-microsoft-com:vml" Requires="v">
                <p:oleObj spid="_x0000_s2063" r:id="rId4" imgW="2857500" imgH="1429512" progId="Word.Picture.8">
                  <p:embed/>
                </p:oleObj>
              </mc:Choice>
              <mc:Fallback>
                <p:oleObj r:id="rId4" imgW="2857500" imgH="1429512" progId="Word.Picture.8">
                  <p:embed/>
                  <p:pic>
                    <p:nvPicPr>
                      <p:cNvPr id="28674" name="Object 2">
                        <a:extLst>
                          <a:ext uri="{FF2B5EF4-FFF2-40B4-BE49-F238E27FC236}">
                            <a16:creationId xmlns:a16="http://schemas.microsoft.com/office/drawing/2014/main" id="{BC7E5BBE-7ED5-44F2-A367-F4D7EB47477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25" y="0"/>
                        <a:ext cx="6508750" cy="325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5" name="Rectangle 3">
            <a:extLst>
              <a:ext uri="{FF2B5EF4-FFF2-40B4-BE49-F238E27FC236}">
                <a16:creationId xmlns:a16="http://schemas.microsoft.com/office/drawing/2014/main" id="{821DD45F-AAC9-40F7-A2C9-14F97F9A47FF}"/>
              </a:ext>
            </a:extLst>
          </p:cNvPr>
          <p:cNvSpPr>
            <a:spLocks noGrp="1" noChangeArrowheads="1"/>
          </p:cNvSpPr>
          <p:nvPr>
            <p:ph type="body" sz="half" idx="2"/>
          </p:nvPr>
        </p:nvSpPr>
        <p:spPr>
          <a:xfrm>
            <a:off x="0" y="3371850"/>
            <a:ext cx="9144000" cy="3257550"/>
          </a:xfrm>
        </p:spPr>
        <p:txBody>
          <a:bodyPr/>
          <a:lstStyle/>
          <a:p>
            <a:pPr marL="0" indent="0">
              <a:lnSpc>
                <a:spcPct val="95000"/>
              </a:lnSpc>
              <a:spcBef>
                <a:spcPct val="0"/>
              </a:spcBef>
              <a:spcAft>
                <a:spcPct val="40000"/>
              </a:spcAft>
              <a:buFontTx/>
              <a:buNone/>
            </a:pPr>
            <a:r>
              <a:rPr lang="en-US" altLang="it-IT" sz="2000">
                <a:latin typeface="Comic Sans MS" panose="030F0702030302020204" pitchFamily="66" charset="0"/>
              </a:rPr>
              <a:t>More ubiquitins are added to form a </a:t>
            </a:r>
            <a:r>
              <a:rPr lang="en-US" altLang="it-IT" sz="2000" b="1">
                <a:solidFill>
                  <a:srgbClr val="FF0000"/>
                </a:solidFill>
                <a:latin typeface="Comic Sans MS" panose="030F0702030302020204" pitchFamily="66" charset="0"/>
              </a:rPr>
              <a:t>chain of ubiquitins</a:t>
            </a:r>
            <a:r>
              <a:rPr lang="en-US" altLang="it-IT" sz="2000">
                <a:latin typeface="Comic Sans MS" panose="030F0702030302020204" pitchFamily="66" charset="0"/>
              </a:rPr>
              <a:t>. </a:t>
            </a:r>
          </a:p>
          <a:p>
            <a:pPr marL="0" indent="0">
              <a:lnSpc>
                <a:spcPct val="95000"/>
              </a:lnSpc>
              <a:spcBef>
                <a:spcPct val="0"/>
              </a:spcBef>
              <a:spcAft>
                <a:spcPct val="40000"/>
              </a:spcAft>
              <a:buFontTx/>
              <a:buNone/>
            </a:pPr>
            <a:endParaRPr lang="en-US" altLang="it-IT" sz="2000">
              <a:latin typeface="Comic Sans MS" panose="030F0702030302020204" pitchFamily="66" charset="0"/>
            </a:endParaRPr>
          </a:p>
          <a:p>
            <a:pPr marL="0" indent="0">
              <a:lnSpc>
                <a:spcPct val="95000"/>
              </a:lnSpc>
              <a:spcBef>
                <a:spcPct val="0"/>
              </a:spcBef>
              <a:spcAft>
                <a:spcPct val="40000"/>
              </a:spcAft>
              <a:buFontTx/>
              <a:buNone/>
            </a:pPr>
            <a:r>
              <a:rPr lang="en-US" altLang="it-IT" sz="2000">
                <a:latin typeface="Comic Sans MS" panose="030F0702030302020204" pitchFamily="66" charset="0"/>
              </a:rPr>
              <a:t>The terminal carboxyl of each ubiquitin is linked to the </a:t>
            </a:r>
            <a:r>
              <a:rPr lang="en-US" altLang="it-IT" sz="2000">
                <a:latin typeface="Symbol" panose="05050102010706020507" pitchFamily="18" charset="2"/>
              </a:rPr>
              <a:t>e</a:t>
            </a:r>
            <a:r>
              <a:rPr lang="en-US" altLang="it-IT" sz="2000">
                <a:latin typeface="Comic Sans MS" panose="030F0702030302020204" pitchFamily="66" charset="0"/>
              </a:rPr>
              <a:t>-amino group of a lysine residue of the adjacent ubiquitin. </a:t>
            </a:r>
          </a:p>
          <a:p>
            <a:pPr marL="0" indent="0">
              <a:lnSpc>
                <a:spcPct val="95000"/>
              </a:lnSpc>
              <a:spcBef>
                <a:spcPct val="0"/>
              </a:spcBef>
              <a:spcAft>
                <a:spcPct val="40000"/>
              </a:spcAft>
              <a:buFontTx/>
              <a:buNone/>
            </a:pPr>
            <a:r>
              <a:rPr lang="en-US" altLang="it-IT" sz="2000">
                <a:latin typeface="Comic Sans MS" panose="030F0702030302020204" pitchFamily="66" charset="0"/>
              </a:rPr>
              <a:t>A chain of </a:t>
            </a:r>
            <a:r>
              <a:rPr lang="en-US" altLang="it-IT" sz="2000" b="1">
                <a:solidFill>
                  <a:srgbClr val="FF0000"/>
                </a:solidFill>
                <a:latin typeface="Comic Sans MS" panose="030F0702030302020204" pitchFamily="66" charset="0"/>
              </a:rPr>
              <a:t>4 or more</a:t>
            </a:r>
            <a:r>
              <a:rPr lang="en-US" altLang="it-IT" sz="2000">
                <a:solidFill>
                  <a:srgbClr val="FF0000"/>
                </a:solidFill>
                <a:latin typeface="Comic Sans MS" panose="030F0702030302020204" pitchFamily="66" charset="0"/>
              </a:rPr>
              <a:t> </a:t>
            </a:r>
            <a:r>
              <a:rPr lang="en-US" altLang="it-IT" sz="2000" b="1">
                <a:solidFill>
                  <a:srgbClr val="FF0000"/>
                </a:solidFill>
                <a:latin typeface="Comic Sans MS" panose="030F0702030302020204" pitchFamily="66" charset="0"/>
              </a:rPr>
              <a:t>ubiquitins</a:t>
            </a:r>
            <a:r>
              <a:rPr lang="en-US" altLang="it-IT" sz="2000">
                <a:solidFill>
                  <a:srgbClr val="FF0000"/>
                </a:solidFill>
                <a:latin typeface="Comic Sans MS" panose="030F0702030302020204" pitchFamily="66" charset="0"/>
              </a:rPr>
              <a:t> </a:t>
            </a:r>
            <a:r>
              <a:rPr lang="en-US" altLang="it-IT" sz="2000">
                <a:latin typeface="Comic Sans MS" panose="030F0702030302020204" pitchFamily="66" charset="0"/>
              </a:rPr>
              <a:t>targets proteins for degradation in proteasomes. </a:t>
            </a:r>
          </a:p>
          <a:p>
            <a:pPr marL="0" indent="0">
              <a:lnSpc>
                <a:spcPct val="95000"/>
              </a:lnSpc>
              <a:spcBef>
                <a:spcPct val="0"/>
              </a:spcBef>
              <a:spcAft>
                <a:spcPct val="40000"/>
              </a:spcAft>
              <a:buFontTx/>
              <a:buNone/>
            </a:pPr>
            <a:r>
              <a:rPr lang="en-US" altLang="it-IT" sz="2000">
                <a:latin typeface="Comic Sans MS" panose="030F0702030302020204" pitchFamily="66" charset="0"/>
              </a:rPr>
              <a:t>Attachment of a single ubiquitin to a protein has other regulatory effects.</a:t>
            </a:r>
          </a:p>
        </p:txBody>
      </p:sp>
      <p:sp>
        <p:nvSpPr>
          <p:cNvPr id="28676" name="Rectangle 4">
            <a:extLst>
              <a:ext uri="{FF2B5EF4-FFF2-40B4-BE49-F238E27FC236}">
                <a16:creationId xmlns:a16="http://schemas.microsoft.com/office/drawing/2014/main" id="{BFE94579-E976-4D79-9C34-DF94D6F23849}"/>
              </a:ext>
            </a:extLst>
          </p:cNvPr>
          <p:cNvSpPr>
            <a:spLocks noChangeArrowheads="1"/>
          </p:cNvSpPr>
          <p:nvPr/>
        </p:nvSpPr>
        <p:spPr bwMode="auto">
          <a:xfrm>
            <a:off x="314325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nature05291-f1">
            <a:extLst>
              <a:ext uri="{FF2B5EF4-FFF2-40B4-BE49-F238E27FC236}">
                <a16:creationId xmlns:a16="http://schemas.microsoft.com/office/drawing/2014/main" id="{E4A2FE41-6223-405E-A0A2-2EC27D0F0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720725"/>
            <a:ext cx="514350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2">
            <a:extLst>
              <a:ext uri="{FF2B5EF4-FFF2-40B4-BE49-F238E27FC236}">
                <a16:creationId xmlns:a16="http://schemas.microsoft.com/office/drawing/2014/main" id="{60BDC1E7-2BD2-41CC-80A0-7F199BE0D1CD}"/>
              </a:ext>
            </a:extLst>
          </p:cNvPr>
          <p:cNvSpPr txBox="1">
            <a:spLocks noChangeArrowheads="1"/>
          </p:cNvSpPr>
          <p:nvPr/>
        </p:nvSpPr>
        <p:spPr bwMode="auto">
          <a:xfrm>
            <a:off x="1187450" y="25400"/>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b="1">
                <a:solidFill>
                  <a:srgbClr val="FF0000"/>
                </a:solidFill>
                <a:latin typeface="Comic Sans MS" panose="030F0702030302020204" pitchFamily="66" charset="0"/>
              </a:rPr>
              <a:t>Il sistema ubiquitina/proteasoma  (UPS)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Text Box 4">
            <a:extLst>
              <a:ext uri="{FF2B5EF4-FFF2-40B4-BE49-F238E27FC236}">
                <a16:creationId xmlns:a16="http://schemas.microsoft.com/office/drawing/2014/main" id="{0D7E61C1-4AF1-48EE-BBA2-409AA5B82773}"/>
              </a:ext>
            </a:extLst>
          </p:cNvPr>
          <p:cNvSpPr txBox="1">
            <a:spLocks noChangeArrowheads="1"/>
          </p:cNvSpPr>
          <p:nvPr/>
        </p:nvSpPr>
        <p:spPr bwMode="auto">
          <a:xfrm>
            <a:off x="250825" y="1139825"/>
            <a:ext cx="8702675" cy="2838450"/>
          </a:xfrm>
          <a:prstGeom prst="rect">
            <a:avLst/>
          </a:prstGeom>
          <a:noFill/>
          <a:ln>
            <a:noFill/>
          </a:ln>
          <a:effectLst/>
        </p:spPr>
        <p:txBody>
          <a:bodyPr>
            <a:spAutoFit/>
          </a:bodyPr>
          <a:lstStyle/>
          <a:p>
            <a:pPr algn="ctr">
              <a:defRPr/>
            </a:pPr>
            <a:r>
              <a:rPr lang="en-US" altLang="it-IT" sz="3600">
                <a:effectLst>
                  <a:outerShdw blurRad="38100" dist="38100" dir="2700000" algn="tl">
                    <a:srgbClr val="C0C0C0"/>
                  </a:outerShdw>
                </a:effectLst>
              </a:rPr>
              <a:t>Le vie che controllano la degradazione delle proteine e organelli sono regolate dalla disponibilità dei nutrienti e sono influenzate dai ritmi circadiani ma anche dall’esercizio fisico.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a:extLst>
              <a:ext uri="{FF2B5EF4-FFF2-40B4-BE49-F238E27FC236}">
                <a16:creationId xmlns:a16="http://schemas.microsoft.com/office/drawing/2014/main" id="{9324B247-E82A-4B89-86A8-31C26CDDC9CC}"/>
              </a:ext>
            </a:extLst>
          </p:cNvPr>
          <p:cNvSpPr>
            <a:spLocks noChangeArrowheads="1"/>
          </p:cNvSpPr>
          <p:nvPr/>
        </p:nvSpPr>
        <p:spPr bwMode="auto">
          <a:xfrm>
            <a:off x="5659438" y="3497263"/>
            <a:ext cx="2808287" cy="1693862"/>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32771" name="Rectangle 3">
            <a:extLst>
              <a:ext uri="{FF2B5EF4-FFF2-40B4-BE49-F238E27FC236}">
                <a16:creationId xmlns:a16="http://schemas.microsoft.com/office/drawing/2014/main" id="{298C1653-6A26-4EA0-87AE-A80FC5574E5E}"/>
              </a:ext>
            </a:extLst>
          </p:cNvPr>
          <p:cNvSpPr>
            <a:spLocks noChangeArrowheads="1"/>
          </p:cNvSpPr>
          <p:nvPr/>
        </p:nvSpPr>
        <p:spPr bwMode="auto">
          <a:xfrm>
            <a:off x="3963988" y="2982913"/>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it-IT" altLang="it-IT" sz="2000" b="1">
                <a:solidFill>
                  <a:srgbClr val="0000FF"/>
                </a:solidFill>
                <a:latin typeface="Helvetica" panose="020B0604020202020204" pitchFamily="34" charset="0"/>
              </a:rPr>
              <a:t>AKT</a:t>
            </a:r>
          </a:p>
        </p:txBody>
      </p:sp>
      <p:sp>
        <p:nvSpPr>
          <p:cNvPr id="32772" name="Rectangle 4">
            <a:extLst>
              <a:ext uri="{FF2B5EF4-FFF2-40B4-BE49-F238E27FC236}">
                <a16:creationId xmlns:a16="http://schemas.microsoft.com/office/drawing/2014/main" id="{8419CEDF-C22C-4214-BBF3-666E8AA961AA}"/>
              </a:ext>
            </a:extLst>
          </p:cNvPr>
          <p:cNvSpPr>
            <a:spLocks noChangeArrowheads="1"/>
          </p:cNvSpPr>
          <p:nvPr/>
        </p:nvSpPr>
        <p:spPr bwMode="auto">
          <a:xfrm>
            <a:off x="6808788" y="4141788"/>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b="1">
                <a:solidFill>
                  <a:schemeClr val="bg2"/>
                </a:solidFill>
                <a:latin typeface="Helvetica" panose="020B0604020202020204" pitchFamily="34" charset="0"/>
              </a:rPr>
              <a:t>Atrogin1</a:t>
            </a:r>
          </a:p>
          <a:p>
            <a:pPr algn="ctr">
              <a:spcBef>
                <a:spcPct val="0"/>
              </a:spcBef>
              <a:buFontTx/>
              <a:buNone/>
            </a:pPr>
            <a:r>
              <a:rPr lang="it-IT" altLang="it-IT" sz="1600" b="1">
                <a:solidFill>
                  <a:schemeClr val="bg2"/>
                </a:solidFill>
                <a:latin typeface="Helvetica" panose="020B0604020202020204" pitchFamily="34" charset="0"/>
              </a:rPr>
              <a:t>MuRF1</a:t>
            </a:r>
            <a:r>
              <a:rPr lang="en-US" altLang="it-IT" sz="1600" b="1">
                <a:solidFill>
                  <a:schemeClr val="bg2"/>
                </a:solidFill>
                <a:latin typeface="Helvetica" panose="020B0604020202020204" pitchFamily="34" charset="0"/>
              </a:rPr>
              <a:t> </a:t>
            </a:r>
            <a:endParaRPr lang="it-IT" altLang="it-IT" sz="1600" b="1">
              <a:solidFill>
                <a:schemeClr val="bg2"/>
              </a:solidFill>
              <a:latin typeface="Helvetica" panose="020B0604020202020204" pitchFamily="34" charset="0"/>
            </a:endParaRPr>
          </a:p>
        </p:txBody>
      </p:sp>
      <p:sp>
        <p:nvSpPr>
          <p:cNvPr id="32773" name="Line 5">
            <a:extLst>
              <a:ext uri="{FF2B5EF4-FFF2-40B4-BE49-F238E27FC236}">
                <a16:creationId xmlns:a16="http://schemas.microsoft.com/office/drawing/2014/main" id="{945BBCFB-0E8C-4C60-A49A-D75E5D2738CD}"/>
              </a:ext>
            </a:extLst>
          </p:cNvPr>
          <p:cNvSpPr>
            <a:spLocks noChangeShapeType="1"/>
          </p:cNvSpPr>
          <p:nvPr/>
        </p:nvSpPr>
        <p:spPr bwMode="auto">
          <a:xfrm rot="4729830">
            <a:off x="6383338" y="3916363"/>
            <a:ext cx="304800" cy="40640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Rectangle 6">
            <a:extLst>
              <a:ext uri="{FF2B5EF4-FFF2-40B4-BE49-F238E27FC236}">
                <a16:creationId xmlns:a16="http://schemas.microsoft.com/office/drawing/2014/main" id="{67F33A06-F452-4A56-83DA-1EE420D6E34D}"/>
              </a:ext>
            </a:extLst>
          </p:cNvPr>
          <p:cNvSpPr>
            <a:spLocks noChangeArrowheads="1"/>
          </p:cNvSpPr>
          <p:nvPr/>
        </p:nvSpPr>
        <p:spPr bwMode="auto">
          <a:xfrm>
            <a:off x="4600575" y="2109788"/>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00FF"/>
                </a:solidFill>
                <a:latin typeface="Helvetica" panose="020B0604020202020204" pitchFamily="34" charset="0"/>
              </a:rPr>
              <a:t>PI3K</a:t>
            </a:r>
          </a:p>
        </p:txBody>
      </p:sp>
      <p:sp>
        <p:nvSpPr>
          <p:cNvPr id="32775" name="Line 7">
            <a:extLst>
              <a:ext uri="{FF2B5EF4-FFF2-40B4-BE49-F238E27FC236}">
                <a16:creationId xmlns:a16="http://schemas.microsoft.com/office/drawing/2014/main" id="{9FE2302B-F740-4C1E-A5F3-C1CDCC9CE978}"/>
              </a:ext>
            </a:extLst>
          </p:cNvPr>
          <p:cNvSpPr>
            <a:spLocks noChangeShapeType="1"/>
          </p:cNvSpPr>
          <p:nvPr/>
        </p:nvSpPr>
        <p:spPr bwMode="auto">
          <a:xfrm rot="5400000">
            <a:off x="4764087" y="2792413"/>
            <a:ext cx="339725"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Rectangle 8">
            <a:extLst>
              <a:ext uri="{FF2B5EF4-FFF2-40B4-BE49-F238E27FC236}">
                <a16:creationId xmlns:a16="http://schemas.microsoft.com/office/drawing/2014/main" id="{05392086-6D7E-44EC-AC06-DBEC10E67406}"/>
              </a:ext>
            </a:extLst>
          </p:cNvPr>
          <p:cNvSpPr>
            <a:spLocks noChangeArrowheads="1"/>
          </p:cNvSpPr>
          <p:nvPr/>
        </p:nvSpPr>
        <p:spPr bwMode="auto">
          <a:xfrm>
            <a:off x="4211638" y="1341438"/>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i="1">
                <a:solidFill>
                  <a:srgbClr val="0000FF"/>
                </a:solidFill>
                <a:latin typeface="Helvetica" panose="020B0604020202020204" pitchFamily="34" charset="0"/>
              </a:rPr>
              <a:t>IGF1/Insulin</a:t>
            </a:r>
            <a:endParaRPr lang="it-IT" altLang="it-IT" sz="2000" b="1">
              <a:solidFill>
                <a:srgbClr val="0000FF"/>
              </a:solidFill>
              <a:latin typeface="Helvetica" panose="020B0604020202020204" pitchFamily="34" charset="0"/>
            </a:endParaRPr>
          </a:p>
        </p:txBody>
      </p:sp>
      <p:sp>
        <p:nvSpPr>
          <p:cNvPr id="32777" name="Line 9">
            <a:extLst>
              <a:ext uri="{FF2B5EF4-FFF2-40B4-BE49-F238E27FC236}">
                <a16:creationId xmlns:a16="http://schemas.microsoft.com/office/drawing/2014/main" id="{389763E7-48FB-473A-8EFA-F9CF882D32F1}"/>
              </a:ext>
            </a:extLst>
          </p:cNvPr>
          <p:cNvSpPr>
            <a:spLocks noChangeShapeType="1"/>
          </p:cNvSpPr>
          <p:nvPr/>
        </p:nvSpPr>
        <p:spPr bwMode="auto">
          <a:xfrm>
            <a:off x="4945063" y="1711325"/>
            <a:ext cx="0" cy="315913"/>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Line 10">
            <a:extLst>
              <a:ext uri="{FF2B5EF4-FFF2-40B4-BE49-F238E27FC236}">
                <a16:creationId xmlns:a16="http://schemas.microsoft.com/office/drawing/2014/main" id="{53ED9BA5-1EAC-4111-B174-2D6B6867944B}"/>
              </a:ext>
            </a:extLst>
          </p:cNvPr>
          <p:cNvSpPr>
            <a:spLocks noChangeShapeType="1"/>
          </p:cNvSpPr>
          <p:nvPr/>
        </p:nvSpPr>
        <p:spPr bwMode="auto">
          <a:xfrm rot="16200000" flipH="1">
            <a:off x="6683375" y="3219450"/>
            <a:ext cx="609600"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1">
            <a:extLst>
              <a:ext uri="{FF2B5EF4-FFF2-40B4-BE49-F238E27FC236}">
                <a16:creationId xmlns:a16="http://schemas.microsoft.com/office/drawing/2014/main" id="{E1BE95D3-91D0-403B-A55D-110126DF29E5}"/>
              </a:ext>
            </a:extLst>
          </p:cNvPr>
          <p:cNvSpPr>
            <a:spLocks noChangeArrowheads="1"/>
          </p:cNvSpPr>
          <p:nvPr/>
        </p:nvSpPr>
        <p:spPr bwMode="auto">
          <a:xfrm>
            <a:off x="6454775" y="250825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rgbClr val="0000FF"/>
                </a:solidFill>
                <a:latin typeface="Helvetica" panose="020B0604020202020204" pitchFamily="34" charset="0"/>
              </a:rPr>
              <a:t>FoxO</a:t>
            </a:r>
            <a:r>
              <a:rPr lang="en-US" altLang="it-IT" sz="2400" b="1">
                <a:solidFill>
                  <a:srgbClr val="0000FF"/>
                </a:solidFill>
                <a:latin typeface="Helvetica" panose="020B0604020202020204" pitchFamily="34" charset="0"/>
              </a:rPr>
              <a:t>-</a:t>
            </a:r>
            <a:endParaRPr lang="it-IT" altLang="it-IT" sz="1600" b="1">
              <a:solidFill>
                <a:srgbClr val="0000FF"/>
              </a:solidFill>
              <a:latin typeface="Helvetica" panose="020B0604020202020204" pitchFamily="34" charset="0"/>
            </a:endParaRPr>
          </a:p>
        </p:txBody>
      </p:sp>
      <p:sp>
        <p:nvSpPr>
          <p:cNvPr id="32780" name="Rectangle 12">
            <a:extLst>
              <a:ext uri="{FF2B5EF4-FFF2-40B4-BE49-F238E27FC236}">
                <a16:creationId xmlns:a16="http://schemas.microsoft.com/office/drawing/2014/main" id="{8774F314-598D-4961-B40F-2720909592F7}"/>
              </a:ext>
            </a:extLst>
          </p:cNvPr>
          <p:cNvSpPr>
            <a:spLocks noChangeArrowheads="1"/>
          </p:cNvSpPr>
          <p:nvPr/>
        </p:nvSpPr>
        <p:spPr bwMode="auto">
          <a:xfrm>
            <a:off x="6513513" y="3482975"/>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chemeClr val="bg2"/>
                </a:solidFill>
                <a:latin typeface="Helvetica" panose="020B0604020202020204" pitchFamily="34" charset="0"/>
              </a:rPr>
              <a:t>FoxO</a:t>
            </a:r>
            <a:endParaRPr lang="it-IT" altLang="it-IT" sz="1600" b="1">
              <a:solidFill>
                <a:schemeClr val="bg2"/>
              </a:solidFill>
              <a:latin typeface="Helvetica" panose="020B0604020202020204" pitchFamily="34" charset="0"/>
            </a:endParaRPr>
          </a:p>
        </p:txBody>
      </p:sp>
      <p:sp>
        <p:nvSpPr>
          <p:cNvPr id="32781" name="Oval 13">
            <a:extLst>
              <a:ext uri="{FF2B5EF4-FFF2-40B4-BE49-F238E27FC236}">
                <a16:creationId xmlns:a16="http://schemas.microsoft.com/office/drawing/2014/main" id="{C38928CF-05C9-4177-8F63-52BB3962BA9B}"/>
              </a:ext>
            </a:extLst>
          </p:cNvPr>
          <p:cNvSpPr>
            <a:spLocks noChangeArrowheads="1"/>
          </p:cNvSpPr>
          <p:nvPr/>
        </p:nvSpPr>
        <p:spPr bwMode="auto">
          <a:xfrm>
            <a:off x="7464425" y="2559050"/>
            <a:ext cx="381000" cy="339725"/>
          </a:xfrm>
          <a:prstGeom prst="ellipse">
            <a:avLst/>
          </a:prstGeom>
          <a:solidFill>
            <a:schemeClr val="bg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000" b="1">
                <a:solidFill>
                  <a:srgbClr val="0000FF"/>
                </a:solidFill>
                <a:latin typeface="Helvetica" panose="020B0604020202020204" pitchFamily="34" charset="0"/>
              </a:rPr>
              <a:t>P</a:t>
            </a:r>
            <a:endParaRPr lang="it-IT" altLang="it-IT" sz="2000" b="1">
              <a:solidFill>
                <a:srgbClr val="0000FF"/>
              </a:solidFill>
              <a:latin typeface="Helvetica" panose="020B0604020202020204" pitchFamily="34" charset="0"/>
            </a:endParaRPr>
          </a:p>
        </p:txBody>
      </p:sp>
      <p:sp>
        <p:nvSpPr>
          <p:cNvPr id="32782" name="Rectangle 14">
            <a:extLst>
              <a:ext uri="{FF2B5EF4-FFF2-40B4-BE49-F238E27FC236}">
                <a16:creationId xmlns:a16="http://schemas.microsoft.com/office/drawing/2014/main" id="{9DF27EF8-7A50-4DB1-A4E0-965DAEA1EC7A}"/>
              </a:ext>
            </a:extLst>
          </p:cNvPr>
          <p:cNvSpPr>
            <a:spLocks noChangeArrowheads="1"/>
          </p:cNvSpPr>
          <p:nvPr/>
        </p:nvSpPr>
        <p:spPr bwMode="auto">
          <a:xfrm>
            <a:off x="5440363" y="4292600"/>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b="1">
                <a:solidFill>
                  <a:schemeClr val="bg2"/>
                </a:solidFill>
                <a:latin typeface="Helvetica" panose="020B0604020202020204" pitchFamily="34" charset="0"/>
              </a:rPr>
              <a:t>Bnip3, LC3</a:t>
            </a:r>
          </a:p>
          <a:p>
            <a:pPr algn="ctr">
              <a:spcBef>
                <a:spcPct val="0"/>
              </a:spcBef>
              <a:buFontTx/>
              <a:buNone/>
            </a:pPr>
            <a:r>
              <a:rPr lang="it-IT" altLang="it-IT" sz="1600" b="1">
                <a:solidFill>
                  <a:schemeClr val="bg2"/>
                </a:solidFill>
                <a:latin typeface="Helvetica" panose="020B0604020202020204" pitchFamily="34" charset="0"/>
              </a:rPr>
              <a:t>p62</a:t>
            </a:r>
            <a:r>
              <a:rPr lang="en-US" altLang="it-IT" sz="1600" b="1">
                <a:solidFill>
                  <a:schemeClr val="bg2"/>
                </a:solidFill>
                <a:latin typeface="Helvetica" panose="020B0604020202020204" pitchFamily="34" charset="0"/>
              </a:rPr>
              <a:t> </a:t>
            </a:r>
            <a:endParaRPr lang="it-IT" altLang="it-IT" sz="1600" b="1">
              <a:solidFill>
                <a:schemeClr val="bg2"/>
              </a:solidFill>
              <a:latin typeface="Helvetica" panose="020B0604020202020204" pitchFamily="34" charset="0"/>
            </a:endParaRPr>
          </a:p>
        </p:txBody>
      </p:sp>
      <p:sp>
        <p:nvSpPr>
          <p:cNvPr id="32783" name="Rectangle 15">
            <a:extLst>
              <a:ext uri="{FF2B5EF4-FFF2-40B4-BE49-F238E27FC236}">
                <a16:creationId xmlns:a16="http://schemas.microsoft.com/office/drawing/2014/main" id="{8F3EF125-2628-4A9E-BE81-9053A4412BFE}"/>
              </a:ext>
            </a:extLst>
          </p:cNvPr>
          <p:cNvSpPr>
            <a:spLocks noChangeArrowheads="1"/>
          </p:cNvSpPr>
          <p:nvPr/>
        </p:nvSpPr>
        <p:spPr bwMode="auto">
          <a:xfrm>
            <a:off x="5368925" y="5516563"/>
            <a:ext cx="1774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chemeClr val="bg2"/>
                </a:solidFill>
                <a:latin typeface="Helvetica" panose="020B0604020202020204" pitchFamily="34" charset="0"/>
              </a:rPr>
              <a:t>Autophagy</a:t>
            </a:r>
          </a:p>
          <a:p>
            <a:pPr>
              <a:spcBef>
                <a:spcPct val="0"/>
              </a:spcBef>
              <a:buFontTx/>
              <a:buNone/>
            </a:pPr>
            <a:r>
              <a:rPr lang="it-IT" altLang="it-IT" sz="2400" b="1">
                <a:solidFill>
                  <a:schemeClr val="bg2"/>
                </a:solidFill>
                <a:latin typeface="Helvetica" panose="020B0604020202020204" pitchFamily="34" charset="0"/>
              </a:rPr>
              <a:t>Lysosome</a:t>
            </a:r>
            <a:endParaRPr lang="it-IT" altLang="it-IT" sz="1600" b="1">
              <a:solidFill>
                <a:schemeClr val="bg2"/>
              </a:solidFill>
              <a:latin typeface="Helvetica" panose="020B0604020202020204" pitchFamily="34" charset="0"/>
            </a:endParaRPr>
          </a:p>
        </p:txBody>
      </p:sp>
      <p:sp>
        <p:nvSpPr>
          <p:cNvPr id="32784" name="Line 16">
            <a:extLst>
              <a:ext uri="{FF2B5EF4-FFF2-40B4-BE49-F238E27FC236}">
                <a16:creationId xmlns:a16="http://schemas.microsoft.com/office/drawing/2014/main" id="{B7108934-3EA0-4FC3-9678-32D11FAE591D}"/>
              </a:ext>
            </a:extLst>
          </p:cNvPr>
          <p:cNvSpPr>
            <a:spLocks noChangeShapeType="1"/>
          </p:cNvSpPr>
          <p:nvPr/>
        </p:nvSpPr>
        <p:spPr bwMode="auto">
          <a:xfrm rot="3721634">
            <a:off x="6128544" y="5003006"/>
            <a:ext cx="358775" cy="360363"/>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85" name="Group 17">
            <a:extLst>
              <a:ext uri="{FF2B5EF4-FFF2-40B4-BE49-F238E27FC236}">
                <a16:creationId xmlns:a16="http://schemas.microsoft.com/office/drawing/2014/main" id="{9C75AFA5-97B0-4058-8AF5-B5996660163E}"/>
              </a:ext>
            </a:extLst>
          </p:cNvPr>
          <p:cNvGrpSpPr>
            <a:grpSpLocks/>
          </p:cNvGrpSpPr>
          <p:nvPr/>
        </p:nvGrpSpPr>
        <p:grpSpPr bwMode="auto">
          <a:xfrm rot="-3984283">
            <a:off x="5709444" y="2820194"/>
            <a:ext cx="700087" cy="758825"/>
            <a:chOff x="2880" y="2976"/>
            <a:chExt cx="441" cy="478"/>
          </a:xfrm>
        </p:grpSpPr>
        <p:sp>
          <p:nvSpPr>
            <p:cNvPr id="32798" name="Line 18">
              <a:extLst>
                <a:ext uri="{FF2B5EF4-FFF2-40B4-BE49-F238E27FC236}">
                  <a16:creationId xmlns:a16="http://schemas.microsoft.com/office/drawing/2014/main" id="{2EF5D77D-E504-4CFD-B785-6F35F2EA7396}"/>
                </a:ext>
              </a:extLst>
            </p:cNvPr>
            <p:cNvSpPr>
              <a:spLocks noChangeShapeType="1"/>
            </p:cNvSpPr>
            <p:nvPr/>
          </p:nvSpPr>
          <p:spPr bwMode="auto">
            <a:xfrm rot="18194330" flipH="1">
              <a:off x="2957" y="2899"/>
              <a:ext cx="288" cy="441"/>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9" name="Line 19">
              <a:extLst>
                <a:ext uri="{FF2B5EF4-FFF2-40B4-BE49-F238E27FC236}">
                  <a16:creationId xmlns:a16="http://schemas.microsoft.com/office/drawing/2014/main" id="{5BA21688-D07D-4D73-9F52-3FB9442CED59}"/>
                </a:ext>
              </a:extLst>
            </p:cNvPr>
            <p:cNvSpPr>
              <a:spLocks noChangeShapeType="1"/>
            </p:cNvSpPr>
            <p:nvPr/>
          </p:nvSpPr>
          <p:spPr bwMode="auto">
            <a:xfrm rot="13124941" flipH="1">
              <a:off x="3170" y="3287"/>
              <a:ext cx="87" cy="167"/>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786" name="Rectangle 20">
            <a:extLst>
              <a:ext uri="{FF2B5EF4-FFF2-40B4-BE49-F238E27FC236}">
                <a16:creationId xmlns:a16="http://schemas.microsoft.com/office/drawing/2014/main" id="{C9AEC9CD-9D9A-4A4D-9628-45CBA15C5BFB}"/>
              </a:ext>
            </a:extLst>
          </p:cNvPr>
          <p:cNvSpPr>
            <a:spLocks noChangeArrowheads="1"/>
          </p:cNvSpPr>
          <p:nvPr/>
        </p:nvSpPr>
        <p:spPr bwMode="auto">
          <a:xfrm>
            <a:off x="7385050" y="5445125"/>
            <a:ext cx="193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a:solidFill>
                  <a:schemeClr val="bg2"/>
                </a:solidFill>
                <a:latin typeface="Helvetica" panose="020B0604020202020204" pitchFamily="34" charset="0"/>
              </a:rPr>
              <a:t>Ubiquitin</a:t>
            </a:r>
          </a:p>
          <a:p>
            <a:pPr algn="ctr">
              <a:spcBef>
                <a:spcPct val="0"/>
              </a:spcBef>
              <a:buFontTx/>
              <a:buNone/>
            </a:pPr>
            <a:r>
              <a:rPr lang="it-IT" altLang="it-IT" sz="2400" b="1">
                <a:solidFill>
                  <a:schemeClr val="bg2"/>
                </a:solidFill>
                <a:latin typeface="Helvetica" panose="020B0604020202020204" pitchFamily="34" charset="0"/>
              </a:rPr>
              <a:t>Proteasome</a:t>
            </a:r>
            <a:endParaRPr lang="it-IT" altLang="it-IT" sz="1600" b="1">
              <a:solidFill>
                <a:schemeClr val="bg2"/>
              </a:solidFill>
              <a:latin typeface="Helvetica" panose="020B0604020202020204" pitchFamily="34" charset="0"/>
            </a:endParaRPr>
          </a:p>
        </p:txBody>
      </p:sp>
      <p:sp>
        <p:nvSpPr>
          <p:cNvPr id="32787" name="Line 21">
            <a:extLst>
              <a:ext uri="{FF2B5EF4-FFF2-40B4-BE49-F238E27FC236}">
                <a16:creationId xmlns:a16="http://schemas.microsoft.com/office/drawing/2014/main" id="{F280D6EA-F4D9-42AE-A1A6-7A09C5A8E94D}"/>
              </a:ext>
            </a:extLst>
          </p:cNvPr>
          <p:cNvSpPr>
            <a:spLocks noChangeShapeType="1"/>
          </p:cNvSpPr>
          <p:nvPr/>
        </p:nvSpPr>
        <p:spPr bwMode="auto">
          <a:xfrm rot="2676802">
            <a:off x="7740650" y="4868863"/>
            <a:ext cx="504825" cy="287337"/>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8" name="Line 22">
            <a:extLst>
              <a:ext uri="{FF2B5EF4-FFF2-40B4-BE49-F238E27FC236}">
                <a16:creationId xmlns:a16="http://schemas.microsoft.com/office/drawing/2014/main" id="{AD1C103D-8ABF-44F2-A715-B664DF04FA00}"/>
              </a:ext>
            </a:extLst>
          </p:cNvPr>
          <p:cNvSpPr>
            <a:spLocks noChangeShapeType="1"/>
          </p:cNvSpPr>
          <p:nvPr/>
        </p:nvSpPr>
        <p:spPr bwMode="auto">
          <a:xfrm rot="2676802">
            <a:off x="6877050" y="4110038"/>
            <a:ext cx="503238"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9" name="Line 23">
            <a:extLst>
              <a:ext uri="{FF2B5EF4-FFF2-40B4-BE49-F238E27FC236}">
                <a16:creationId xmlns:a16="http://schemas.microsoft.com/office/drawing/2014/main" id="{02BC03AA-85C7-497D-8208-C641ACCCB62F}"/>
              </a:ext>
            </a:extLst>
          </p:cNvPr>
          <p:cNvSpPr>
            <a:spLocks noChangeShapeType="1"/>
          </p:cNvSpPr>
          <p:nvPr/>
        </p:nvSpPr>
        <p:spPr bwMode="auto">
          <a:xfrm flipH="1">
            <a:off x="4433888" y="3357563"/>
            <a:ext cx="431800" cy="79216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0" name="Rectangle 24">
            <a:extLst>
              <a:ext uri="{FF2B5EF4-FFF2-40B4-BE49-F238E27FC236}">
                <a16:creationId xmlns:a16="http://schemas.microsoft.com/office/drawing/2014/main" id="{00B6F918-FD48-4E14-BC06-A0E3BE1B75D1}"/>
              </a:ext>
            </a:extLst>
          </p:cNvPr>
          <p:cNvSpPr>
            <a:spLocks noChangeArrowheads="1"/>
          </p:cNvSpPr>
          <p:nvPr/>
        </p:nvSpPr>
        <p:spPr bwMode="auto">
          <a:xfrm>
            <a:off x="3641725" y="4149725"/>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00FF"/>
                </a:solidFill>
                <a:latin typeface="Helvetica" panose="020B0604020202020204" pitchFamily="34" charset="0"/>
              </a:rPr>
              <a:t>mTOR</a:t>
            </a:r>
          </a:p>
        </p:txBody>
      </p:sp>
      <p:sp>
        <p:nvSpPr>
          <p:cNvPr id="32791" name="Line 25">
            <a:extLst>
              <a:ext uri="{FF2B5EF4-FFF2-40B4-BE49-F238E27FC236}">
                <a16:creationId xmlns:a16="http://schemas.microsoft.com/office/drawing/2014/main" id="{C70C2E20-149F-4564-8558-8E400D5E511C}"/>
              </a:ext>
            </a:extLst>
          </p:cNvPr>
          <p:cNvSpPr>
            <a:spLocks noChangeShapeType="1"/>
          </p:cNvSpPr>
          <p:nvPr/>
        </p:nvSpPr>
        <p:spPr bwMode="auto">
          <a:xfrm flipH="1">
            <a:off x="3714750" y="4581525"/>
            <a:ext cx="431800" cy="71913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2" name="Rectangle 26">
            <a:extLst>
              <a:ext uri="{FF2B5EF4-FFF2-40B4-BE49-F238E27FC236}">
                <a16:creationId xmlns:a16="http://schemas.microsoft.com/office/drawing/2014/main" id="{6849B476-DDB5-4738-9DEB-C1A6877E4FF7}"/>
              </a:ext>
            </a:extLst>
          </p:cNvPr>
          <p:cNvSpPr>
            <a:spLocks noChangeArrowheads="1"/>
          </p:cNvSpPr>
          <p:nvPr/>
        </p:nvSpPr>
        <p:spPr bwMode="auto">
          <a:xfrm>
            <a:off x="2484438" y="5516563"/>
            <a:ext cx="1627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00FF"/>
                </a:solidFill>
                <a:latin typeface="Helvetica" panose="020B0604020202020204" pitchFamily="34" charset="0"/>
              </a:rPr>
              <a:t>PROTEIN</a:t>
            </a:r>
          </a:p>
          <a:p>
            <a:pPr algn="ctr">
              <a:spcBef>
                <a:spcPct val="0"/>
              </a:spcBef>
              <a:buFontTx/>
              <a:buNone/>
            </a:pPr>
            <a:r>
              <a:rPr lang="it-IT" altLang="it-IT" sz="2000" b="1">
                <a:solidFill>
                  <a:srgbClr val="0000FF"/>
                </a:solidFill>
                <a:latin typeface="Helvetica" panose="020B0604020202020204" pitchFamily="34" charset="0"/>
              </a:rPr>
              <a:t>SYNTHESIS</a:t>
            </a:r>
          </a:p>
        </p:txBody>
      </p:sp>
      <p:grpSp>
        <p:nvGrpSpPr>
          <p:cNvPr id="32793" name="Group 27">
            <a:extLst>
              <a:ext uri="{FF2B5EF4-FFF2-40B4-BE49-F238E27FC236}">
                <a16:creationId xmlns:a16="http://schemas.microsoft.com/office/drawing/2014/main" id="{D1289D5D-D58C-4DC8-9B2A-D0085DCA70DD}"/>
              </a:ext>
            </a:extLst>
          </p:cNvPr>
          <p:cNvGrpSpPr>
            <a:grpSpLocks/>
          </p:cNvGrpSpPr>
          <p:nvPr/>
        </p:nvGrpSpPr>
        <p:grpSpPr bwMode="auto">
          <a:xfrm rot="-553690">
            <a:off x="4732338" y="4702175"/>
            <a:ext cx="719137" cy="649288"/>
            <a:chOff x="2880" y="2976"/>
            <a:chExt cx="441" cy="478"/>
          </a:xfrm>
        </p:grpSpPr>
        <p:sp>
          <p:nvSpPr>
            <p:cNvPr id="32796" name="Line 28">
              <a:extLst>
                <a:ext uri="{FF2B5EF4-FFF2-40B4-BE49-F238E27FC236}">
                  <a16:creationId xmlns:a16="http://schemas.microsoft.com/office/drawing/2014/main" id="{2DB2DCBB-B224-4084-B95D-C81605DC119D}"/>
                </a:ext>
              </a:extLst>
            </p:cNvPr>
            <p:cNvSpPr>
              <a:spLocks noChangeShapeType="1"/>
            </p:cNvSpPr>
            <p:nvPr/>
          </p:nvSpPr>
          <p:spPr bwMode="auto">
            <a:xfrm rot="18194330" flipH="1">
              <a:off x="2957" y="2899"/>
              <a:ext cx="288" cy="441"/>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Line 29">
              <a:extLst>
                <a:ext uri="{FF2B5EF4-FFF2-40B4-BE49-F238E27FC236}">
                  <a16:creationId xmlns:a16="http://schemas.microsoft.com/office/drawing/2014/main" id="{B67D6757-99DC-4B76-9E45-7D41AC63C6D6}"/>
                </a:ext>
              </a:extLst>
            </p:cNvPr>
            <p:cNvSpPr>
              <a:spLocks noChangeShapeType="1"/>
            </p:cNvSpPr>
            <p:nvPr/>
          </p:nvSpPr>
          <p:spPr bwMode="auto">
            <a:xfrm rot="13124941" flipH="1">
              <a:off x="3170" y="3287"/>
              <a:ext cx="87" cy="167"/>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2794" name="Picture 30" descr="sole_mare">
            <a:extLst>
              <a:ext uri="{FF2B5EF4-FFF2-40B4-BE49-F238E27FC236}">
                <a16:creationId xmlns:a16="http://schemas.microsoft.com/office/drawing/2014/main" id="{B952F3C2-A5DB-4161-841A-D6624364B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609"/>
          <a:stretch>
            <a:fillRect/>
          </a:stretch>
        </p:blipFill>
        <p:spPr bwMode="auto">
          <a:xfrm>
            <a:off x="3059113" y="0"/>
            <a:ext cx="216058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31" descr="homer-simpson-eating">
            <a:extLst>
              <a:ext uri="{FF2B5EF4-FFF2-40B4-BE49-F238E27FC236}">
                <a16:creationId xmlns:a16="http://schemas.microsoft.com/office/drawing/2014/main" id="{713477E9-A61D-47CB-A309-D880EE574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3313113"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a:extLst>
              <a:ext uri="{FF2B5EF4-FFF2-40B4-BE49-F238E27FC236}">
                <a16:creationId xmlns:a16="http://schemas.microsoft.com/office/drawing/2014/main" id="{F0124AEA-5827-4253-AA03-694E06B6F976}"/>
              </a:ext>
            </a:extLst>
          </p:cNvPr>
          <p:cNvSpPr>
            <a:spLocks noChangeArrowheads="1"/>
          </p:cNvSpPr>
          <p:nvPr/>
        </p:nvSpPr>
        <p:spPr bwMode="auto">
          <a:xfrm>
            <a:off x="5659438" y="3497263"/>
            <a:ext cx="2808287" cy="1693862"/>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34819" name="Rectangle 3">
            <a:extLst>
              <a:ext uri="{FF2B5EF4-FFF2-40B4-BE49-F238E27FC236}">
                <a16:creationId xmlns:a16="http://schemas.microsoft.com/office/drawing/2014/main" id="{862D86ED-3E3F-46C0-A0E1-AD779637006E}"/>
              </a:ext>
            </a:extLst>
          </p:cNvPr>
          <p:cNvSpPr>
            <a:spLocks noChangeArrowheads="1"/>
          </p:cNvSpPr>
          <p:nvPr/>
        </p:nvSpPr>
        <p:spPr bwMode="auto">
          <a:xfrm>
            <a:off x="3963988" y="2982913"/>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it-IT" altLang="it-IT" sz="2000" b="1">
                <a:solidFill>
                  <a:srgbClr val="0000FF"/>
                </a:solidFill>
                <a:latin typeface="Helvetica" panose="020B0604020202020204" pitchFamily="34" charset="0"/>
              </a:rPr>
              <a:t>AKT</a:t>
            </a:r>
          </a:p>
        </p:txBody>
      </p:sp>
      <p:sp>
        <p:nvSpPr>
          <p:cNvPr id="34820" name="Rectangle 4">
            <a:extLst>
              <a:ext uri="{FF2B5EF4-FFF2-40B4-BE49-F238E27FC236}">
                <a16:creationId xmlns:a16="http://schemas.microsoft.com/office/drawing/2014/main" id="{BE8A58B2-FA74-491E-85B7-AF8D71DBB4E0}"/>
              </a:ext>
            </a:extLst>
          </p:cNvPr>
          <p:cNvSpPr>
            <a:spLocks noChangeArrowheads="1"/>
          </p:cNvSpPr>
          <p:nvPr/>
        </p:nvSpPr>
        <p:spPr bwMode="auto">
          <a:xfrm>
            <a:off x="6808788" y="4141788"/>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b="1">
                <a:solidFill>
                  <a:schemeClr val="bg2"/>
                </a:solidFill>
                <a:latin typeface="Helvetica" panose="020B0604020202020204" pitchFamily="34" charset="0"/>
              </a:rPr>
              <a:t>Atrogin1</a:t>
            </a:r>
          </a:p>
          <a:p>
            <a:pPr algn="ctr">
              <a:spcBef>
                <a:spcPct val="0"/>
              </a:spcBef>
              <a:buFontTx/>
              <a:buNone/>
            </a:pPr>
            <a:r>
              <a:rPr lang="it-IT" altLang="it-IT" sz="1600" b="1">
                <a:solidFill>
                  <a:schemeClr val="bg2"/>
                </a:solidFill>
                <a:latin typeface="Helvetica" panose="020B0604020202020204" pitchFamily="34" charset="0"/>
              </a:rPr>
              <a:t>MuRF1</a:t>
            </a:r>
            <a:r>
              <a:rPr lang="en-US" altLang="it-IT" sz="1600" b="1">
                <a:solidFill>
                  <a:schemeClr val="bg2"/>
                </a:solidFill>
                <a:latin typeface="Helvetica" panose="020B0604020202020204" pitchFamily="34" charset="0"/>
              </a:rPr>
              <a:t> </a:t>
            </a:r>
            <a:endParaRPr lang="it-IT" altLang="it-IT" sz="1600" b="1">
              <a:solidFill>
                <a:schemeClr val="bg2"/>
              </a:solidFill>
              <a:latin typeface="Helvetica" panose="020B0604020202020204" pitchFamily="34" charset="0"/>
            </a:endParaRPr>
          </a:p>
        </p:txBody>
      </p:sp>
      <p:sp>
        <p:nvSpPr>
          <p:cNvPr id="34821" name="Line 5">
            <a:extLst>
              <a:ext uri="{FF2B5EF4-FFF2-40B4-BE49-F238E27FC236}">
                <a16:creationId xmlns:a16="http://schemas.microsoft.com/office/drawing/2014/main" id="{3F3932BD-6EFA-449F-8D4E-3227C72FC084}"/>
              </a:ext>
            </a:extLst>
          </p:cNvPr>
          <p:cNvSpPr>
            <a:spLocks noChangeShapeType="1"/>
          </p:cNvSpPr>
          <p:nvPr/>
        </p:nvSpPr>
        <p:spPr bwMode="auto">
          <a:xfrm rot="4729830">
            <a:off x="6383338" y="3916363"/>
            <a:ext cx="304800" cy="40640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Rectangle 6">
            <a:extLst>
              <a:ext uri="{FF2B5EF4-FFF2-40B4-BE49-F238E27FC236}">
                <a16:creationId xmlns:a16="http://schemas.microsoft.com/office/drawing/2014/main" id="{C285DEB4-BE0E-426B-9FD8-C8036C6D1315}"/>
              </a:ext>
            </a:extLst>
          </p:cNvPr>
          <p:cNvSpPr>
            <a:spLocks noChangeArrowheads="1"/>
          </p:cNvSpPr>
          <p:nvPr/>
        </p:nvSpPr>
        <p:spPr bwMode="auto">
          <a:xfrm>
            <a:off x="4600575" y="2109788"/>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00FF"/>
                </a:solidFill>
                <a:latin typeface="Helvetica" panose="020B0604020202020204" pitchFamily="34" charset="0"/>
              </a:rPr>
              <a:t>PI3K</a:t>
            </a:r>
          </a:p>
        </p:txBody>
      </p:sp>
      <p:sp>
        <p:nvSpPr>
          <p:cNvPr id="34823" name="Line 7">
            <a:extLst>
              <a:ext uri="{FF2B5EF4-FFF2-40B4-BE49-F238E27FC236}">
                <a16:creationId xmlns:a16="http://schemas.microsoft.com/office/drawing/2014/main" id="{23E44DFC-B639-40A2-A7FA-6014EBF63B78}"/>
              </a:ext>
            </a:extLst>
          </p:cNvPr>
          <p:cNvSpPr>
            <a:spLocks noChangeShapeType="1"/>
          </p:cNvSpPr>
          <p:nvPr/>
        </p:nvSpPr>
        <p:spPr bwMode="auto">
          <a:xfrm rot="5400000">
            <a:off x="4764087" y="2792413"/>
            <a:ext cx="339725"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Rectangle 8">
            <a:extLst>
              <a:ext uri="{FF2B5EF4-FFF2-40B4-BE49-F238E27FC236}">
                <a16:creationId xmlns:a16="http://schemas.microsoft.com/office/drawing/2014/main" id="{6C6A1583-AF21-455F-B405-4CDC7EF38093}"/>
              </a:ext>
            </a:extLst>
          </p:cNvPr>
          <p:cNvSpPr>
            <a:spLocks noChangeArrowheads="1"/>
          </p:cNvSpPr>
          <p:nvPr/>
        </p:nvSpPr>
        <p:spPr bwMode="auto">
          <a:xfrm>
            <a:off x="4211638" y="1341438"/>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i="1">
                <a:solidFill>
                  <a:srgbClr val="0000FF"/>
                </a:solidFill>
                <a:latin typeface="Helvetica" panose="020B0604020202020204" pitchFamily="34" charset="0"/>
              </a:rPr>
              <a:t>IGF1/Insulin</a:t>
            </a:r>
            <a:endParaRPr lang="it-IT" altLang="it-IT" sz="2000" b="1">
              <a:solidFill>
                <a:srgbClr val="0000FF"/>
              </a:solidFill>
              <a:latin typeface="Helvetica" panose="020B0604020202020204" pitchFamily="34" charset="0"/>
            </a:endParaRPr>
          </a:p>
        </p:txBody>
      </p:sp>
      <p:sp>
        <p:nvSpPr>
          <p:cNvPr id="34825" name="Line 9">
            <a:extLst>
              <a:ext uri="{FF2B5EF4-FFF2-40B4-BE49-F238E27FC236}">
                <a16:creationId xmlns:a16="http://schemas.microsoft.com/office/drawing/2014/main" id="{E9D78D14-ED52-432D-A8EF-2ECFCC0D4D8D}"/>
              </a:ext>
            </a:extLst>
          </p:cNvPr>
          <p:cNvSpPr>
            <a:spLocks noChangeShapeType="1"/>
          </p:cNvSpPr>
          <p:nvPr/>
        </p:nvSpPr>
        <p:spPr bwMode="auto">
          <a:xfrm>
            <a:off x="4945063" y="1711325"/>
            <a:ext cx="0" cy="315913"/>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Line 10">
            <a:extLst>
              <a:ext uri="{FF2B5EF4-FFF2-40B4-BE49-F238E27FC236}">
                <a16:creationId xmlns:a16="http://schemas.microsoft.com/office/drawing/2014/main" id="{A95FE313-3B17-4F34-8284-2CFAC3D60A2C}"/>
              </a:ext>
            </a:extLst>
          </p:cNvPr>
          <p:cNvSpPr>
            <a:spLocks noChangeShapeType="1"/>
          </p:cNvSpPr>
          <p:nvPr/>
        </p:nvSpPr>
        <p:spPr bwMode="auto">
          <a:xfrm rot="16200000" flipH="1">
            <a:off x="6683375" y="3219450"/>
            <a:ext cx="609600"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Rectangle 11">
            <a:extLst>
              <a:ext uri="{FF2B5EF4-FFF2-40B4-BE49-F238E27FC236}">
                <a16:creationId xmlns:a16="http://schemas.microsoft.com/office/drawing/2014/main" id="{4227D26A-86DF-410A-A960-59A9D57C3DDF}"/>
              </a:ext>
            </a:extLst>
          </p:cNvPr>
          <p:cNvSpPr>
            <a:spLocks noChangeArrowheads="1"/>
          </p:cNvSpPr>
          <p:nvPr/>
        </p:nvSpPr>
        <p:spPr bwMode="auto">
          <a:xfrm>
            <a:off x="6454775" y="250825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rgbClr val="0000FF"/>
                </a:solidFill>
                <a:latin typeface="Helvetica" panose="020B0604020202020204" pitchFamily="34" charset="0"/>
              </a:rPr>
              <a:t>FoxO</a:t>
            </a:r>
            <a:r>
              <a:rPr lang="en-US" altLang="it-IT" sz="2400" b="1">
                <a:solidFill>
                  <a:srgbClr val="0000FF"/>
                </a:solidFill>
                <a:latin typeface="Helvetica" panose="020B0604020202020204" pitchFamily="34" charset="0"/>
              </a:rPr>
              <a:t>-</a:t>
            </a:r>
            <a:endParaRPr lang="it-IT" altLang="it-IT" sz="1600" b="1">
              <a:solidFill>
                <a:srgbClr val="0000FF"/>
              </a:solidFill>
              <a:latin typeface="Helvetica" panose="020B0604020202020204" pitchFamily="34" charset="0"/>
            </a:endParaRPr>
          </a:p>
        </p:txBody>
      </p:sp>
      <p:sp>
        <p:nvSpPr>
          <p:cNvPr id="34828" name="Rectangle 12">
            <a:extLst>
              <a:ext uri="{FF2B5EF4-FFF2-40B4-BE49-F238E27FC236}">
                <a16:creationId xmlns:a16="http://schemas.microsoft.com/office/drawing/2014/main" id="{98DBDA17-028F-4A8D-AC27-D89BC97AF944}"/>
              </a:ext>
            </a:extLst>
          </p:cNvPr>
          <p:cNvSpPr>
            <a:spLocks noChangeArrowheads="1"/>
          </p:cNvSpPr>
          <p:nvPr/>
        </p:nvSpPr>
        <p:spPr bwMode="auto">
          <a:xfrm>
            <a:off x="6513513" y="3482975"/>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chemeClr val="bg2"/>
                </a:solidFill>
                <a:latin typeface="Helvetica" panose="020B0604020202020204" pitchFamily="34" charset="0"/>
              </a:rPr>
              <a:t>FoxO</a:t>
            </a:r>
            <a:endParaRPr lang="it-IT" altLang="it-IT" sz="1600" b="1">
              <a:solidFill>
                <a:schemeClr val="bg2"/>
              </a:solidFill>
              <a:latin typeface="Helvetica" panose="020B0604020202020204" pitchFamily="34" charset="0"/>
            </a:endParaRPr>
          </a:p>
        </p:txBody>
      </p:sp>
      <p:sp>
        <p:nvSpPr>
          <p:cNvPr id="34829" name="Oval 13">
            <a:extLst>
              <a:ext uri="{FF2B5EF4-FFF2-40B4-BE49-F238E27FC236}">
                <a16:creationId xmlns:a16="http://schemas.microsoft.com/office/drawing/2014/main" id="{161A42AC-AC5B-4C67-B556-D7B6BFDCBFD0}"/>
              </a:ext>
            </a:extLst>
          </p:cNvPr>
          <p:cNvSpPr>
            <a:spLocks noChangeArrowheads="1"/>
          </p:cNvSpPr>
          <p:nvPr/>
        </p:nvSpPr>
        <p:spPr bwMode="auto">
          <a:xfrm>
            <a:off x="7464425" y="2559050"/>
            <a:ext cx="381000" cy="339725"/>
          </a:xfrm>
          <a:prstGeom prst="ellipse">
            <a:avLst/>
          </a:prstGeom>
          <a:solidFill>
            <a:schemeClr val="bg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000" b="1">
                <a:solidFill>
                  <a:srgbClr val="0000FF"/>
                </a:solidFill>
                <a:latin typeface="Helvetica" panose="020B0604020202020204" pitchFamily="34" charset="0"/>
              </a:rPr>
              <a:t>P</a:t>
            </a:r>
            <a:endParaRPr lang="it-IT" altLang="it-IT" sz="2000" b="1">
              <a:solidFill>
                <a:srgbClr val="0000FF"/>
              </a:solidFill>
              <a:latin typeface="Helvetica" panose="020B0604020202020204" pitchFamily="34" charset="0"/>
            </a:endParaRPr>
          </a:p>
        </p:txBody>
      </p:sp>
      <p:sp>
        <p:nvSpPr>
          <p:cNvPr id="34830" name="Rectangle 14">
            <a:extLst>
              <a:ext uri="{FF2B5EF4-FFF2-40B4-BE49-F238E27FC236}">
                <a16:creationId xmlns:a16="http://schemas.microsoft.com/office/drawing/2014/main" id="{D6EC3286-A2DB-4C0C-AA61-44F74C23E656}"/>
              </a:ext>
            </a:extLst>
          </p:cNvPr>
          <p:cNvSpPr>
            <a:spLocks noChangeArrowheads="1"/>
          </p:cNvSpPr>
          <p:nvPr/>
        </p:nvSpPr>
        <p:spPr bwMode="auto">
          <a:xfrm>
            <a:off x="5440363" y="4292600"/>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b="1">
                <a:solidFill>
                  <a:schemeClr val="bg2"/>
                </a:solidFill>
                <a:latin typeface="Helvetica" panose="020B0604020202020204" pitchFamily="34" charset="0"/>
              </a:rPr>
              <a:t>Bnip3, LC3</a:t>
            </a:r>
          </a:p>
          <a:p>
            <a:pPr algn="ctr">
              <a:spcBef>
                <a:spcPct val="0"/>
              </a:spcBef>
              <a:buFontTx/>
              <a:buNone/>
            </a:pPr>
            <a:r>
              <a:rPr lang="it-IT" altLang="it-IT" sz="1600" b="1">
                <a:solidFill>
                  <a:schemeClr val="bg2"/>
                </a:solidFill>
                <a:latin typeface="Helvetica" panose="020B0604020202020204" pitchFamily="34" charset="0"/>
              </a:rPr>
              <a:t>p62</a:t>
            </a:r>
            <a:r>
              <a:rPr lang="en-US" altLang="it-IT" sz="1600" b="1">
                <a:solidFill>
                  <a:schemeClr val="bg2"/>
                </a:solidFill>
                <a:latin typeface="Helvetica" panose="020B0604020202020204" pitchFamily="34" charset="0"/>
              </a:rPr>
              <a:t> </a:t>
            </a:r>
            <a:endParaRPr lang="it-IT" altLang="it-IT" sz="1600" b="1">
              <a:solidFill>
                <a:schemeClr val="bg2"/>
              </a:solidFill>
              <a:latin typeface="Helvetica" panose="020B0604020202020204" pitchFamily="34" charset="0"/>
            </a:endParaRPr>
          </a:p>
        </p:txBody>
      </p:sp>
      <p:sp>
        <p:nvSpPr>
          <p:cNvPr id="34831" name="Rectangle 15">
            <a:extLst>
              <a:ext uri="{FF2B5EF4-FFF2-40B4-BE49-F238E27FC236}">
                <a16:creationId xmlns:a16="http://schemas.microsoft.com/office/drawing/2014/main" id="{172A452D-E07A-4680-8509-933D64A7E70C}"/>
              </a:ext>
            </a:extLst>
          </p:cNvPr>
          <p:cNvSpPr>
            <a:spLocks noChangeArrowheads="1"/>
          </p:cNvSpPr>
          <p:nvPr/>
        </p:nvSpPr>
        <p:spPr bwMode="auto">
          <a:xfrm>
            <a:off x="5368925" y="5516563"/>
            <a:ext cx="1774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chemeClr val="bg2"/>
                </a:solidFill>
                <a:latin typeface="Helvetica" panose="020B0604020202020204" pitchFamily="34" charset="0"/>
              </a:rPr>
              <a:t>Autophagy</a:t>
            </a:r>
          </a:p>
          <a:p>
            <a:pPr>
              <a:spcBef>
                <a:spcPct val="0"/>
              </a:spcBef>
              <a:buFontTx/>
              <a:buNone/>
            </a:pPr>
            <a:r>
              <a:rPr lang="it-IT" altLang="it-IT" sz="2400" b="1">
                <a:solidFill>
                  <a:schemeClr val="bg2"/>
                </a:solidFill>
                <a:latin typeface="Helvetica" panose="020B0604020202020204" pitchFamily="34" charset="0"/>
              </a:rPr>
              <a:t>Lysosome</a:t>
            </a:r>
            <a:endParaRPr lang="it-IT" altLang="it-IT" sz="1600" b="1">
              <a:solidFill>
                <a:schemeClr val="bg2"/>
              </a:solidFill>
              <a:latin typeface="Helvetica" panose="020B0604020202020204" pitchFamily="34" charset="0"/>
            </a:endParaRPr>
          </a:p>
        </p:txBody>
      </p:sp>
      <p:sp>
        <p:nvSpPr>
          <p:cNvPr id="34832" name="Line 16">
            <a:extLst>
              <a:ext uri="{FF2B5EF4-FFF2-40B4-BE49-F238E27FC236}">
                <a16:creationId xmlns:a16="http://schemas.microsoft.com/office/drawing/2014/main" id="{63A3E1A4-8007-4E8D-82F8-93764A80735B}"/>
              </a:ext>
            </a:extLst>
          </p:cNvPr>
          <p:cNvSpPr>
            <a:spLocks noChangeShapeType="1"/>
          </p:cNvSpPr>
          <p:nvPr/>
        </p:nvSpPr>
        <p:spPr bwMode="auto">
          <a:xfrm rot="3721634">
            <a:off x="6128544" y="5003006"/>
            <a:ext cx="358775" cy="360363"/>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33" name="Group 17">
            <a:extLst>
              <a:ext uri="{FF2B5EF4-FFF2-40B4-BE49-F238E27FC236}">
                <a16:creationId xmlns:a16="http://schemas.microsoft.com/office/drawing/2014/main" id="{ED1A85DE-15DB-4FE2-9D0B-6602F947DF71}"/>
              </a:ext>
            </a:extLst>
          </p:cNvPr>
          <p:cNvGrpSpPr>
            <a:grpSpLocks/>
          </p:cNvGrpSpPr>
          <p:nvPr/>
        </p:nvGrpSpPr>
        <p:grpSpPr bwMode="auto">
          <a:xfrm rot="-3984283">
            <a:off x="5709444" y="2820194"/>
            <a:ext cx="700087" cy="758825"/>
            <a:chOff x="2880" y="2976"/>
            <a:chExt cx="441" cy="478"/>
          </a:xfrm>
        </p:grpSpPr>
        <p:sp>
          <p:nvSpPr>
            <p:cNvPr id="34846" name="Line 18">
              <a:extLst>
                <a:ext uri="{FF2B5EF4-FFF2-40B4-BE49-F238E27FC236}">
                  <a16:creationId xmlns:a16="http://schemas.microsoft.com/office/drawing/2014/main" id="{599A4E89-3279-4AA2-B165-81C7DD6F9A5E}"/>
                </a:ext>
              </a:extLst>
            </p:cNvPr>
            <p:cNvSpPr>
              <a:spLocks noChangeShapeType="1"/>
            </p:cNvSpPr>
            <p:nvPr/>
          </p:nvSpPr>
          <p:spPr bwMode="auto">
            <a:xfrm rot="18194330" flipH="1">
              <a:off x="2957" y="2899"/>
              <a:ext cx="288" cy="441"/>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7" name="Line 19">
              <a:extLst>
                <a:ext uri="{FF2B5EF4-FFF2-40B4-BE49-F238E27FC236}">
                  <a16:creationId xmlns:a16="http://schemas.microsoft.com/office/drawing/2014/main" id="{732D46E6-4263-4873-975A-4ABAD3C722A0}"/>
                </a:ext>
              </a:extLst>
            </p:cNvPr>
            <p:cNvSpPr>
              <a:spLocks noChangeShapeType="1"/>
            </p:cNvSpPr>
            <p:nvPr/>
          </p:nvSpPr>
          <p:spPr bwMode="auto">
            <a:xfrm rot="13124941" flipH="1">
              <a:off x="3170" y="3287"/>
              <a:ext cx="87" cy="167"/>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34" name="Rectangle 20">
            <a:extLst>
              <a:ext uri="{FF2B5EF4-FFF2-40B4-BE49-F238E27FC236}">
                <a16:creationId xmlns:a16="http://schemas.microsoft.com/office/drawing/2014/main" id="{D61E4DA7-5232-4857-8918-CBF9C2CB1CFD}"/>
              </a:ext>
            </a:extLst>
          </p:cNvPr>
          <p:cNvSpPr>
            <a:spLocks noChangeArrowheads="1"/>
          </p:cNvSpPr>
          <p:nvPr/>
        </p:nvSpPr>
        <p:spPr bwMode="auto">
          <a:xfrm>
            <a:off x="7385050" y="5445125"/>
            <a:ext cx="193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a:solidFill>
                  <a:schemeClr val="bg2"/>
                </a:solidFill>
                <a:latin typeface="Helvetica" panose="020B0604020202020204" pitchFamily="34" charset="0"/>
              </a:rPr>
              <a:t>Ubiquitin</a:t>
            </a:r>
          </a:p>
          <a:p>
            <a:pPr algn="ctr">
              <a:spcBef>
                <a:spcPct val="0"/>
              </a:spcBef>
              <a:buFontTx/>
              <a:buNone/>
            </a:pPr>
            <a:r>
              <a:rPr lang="it-IT" altLang="it-IT" sz="2400" b="1">
                <a:solidFill>
                  <a:schemeClr val="bg2"/>
                </a:solidFill>
                <a:latin typeface="Helvetica" panose="020B0604020202020204" pitchFamily="34" charset="0"/>
              </a:rPr>
              <a:t>Proteasome</a:t>
            </a:r>
            <a:endParaRPr lang="it-IT" altLang="it-IT" sz="1600" b="1">
              <a:solidFill>
                <a:schemeClr val="bg2"/>
              </a:solidFill>
              <a:latin typeface="Helvetica" panose="020B0604020202020204" pitchFamily="34" charset="0"/>
            </a:endParaRPr>
          </a:p>
        </p:txBody>
      </p:sp>
      <p:sp>
        <p:nvSpPr>
          <p:cNvPr id="34835" name="Line 21">
            <a:extLst>
              <a:ext uri="{FF2B5EF4-FFF2-40B4-BE49-F238E27FC236}">
                <a16:creationId xmlns:a16="http://schemas.microsoft.com/office/drawing/2014/main" id="{88D2474E-8F96-45CC-8228-AB05F56E98F9}"/>
              </a:ext>
            </a:extLst>
          </p:cNvPr>
          <p:cNvSpPr>
            <a:spLocks noChangeShapeType="1"/>
          </p:cNvSpPr>
          <p:nvPr/>
        </p:nvSpPr>
        <p:spPr bwMode="auto">
          <a:xfrm rot="2676802">
            <a:off x="7740650" y="4868863"/>
            <a:ext cx="504825" cy="287337"/>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Line 22">
            <a:extLst>
              <a:ext uri="{FF2B5EF4-FFF2-40B4-BE49-F238E27FC236}">
                <a16:creationId xmlns:a16="http://schemas.microsoft.com/office/drawing/2014/main" id="{2BF743B3-11EF-4E33-B45E-0DF09B3A2454}"/>
              </a:ext>
            </a:extLst>
          </p:cNvPr>
          <p:cNvSpPr>
            <a:spLocks noChangeShapeType="1"/>
          </p:cNvSpPr>
          <p:nvPr/>
        </p:nvSpPr>
        <p:spPr bwMode="auto">
          <a:xfrm rot="2676802">
            <a:off x="6877050" y="4110038"/>
            <a:ext cx="503238"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Line 23">
            <a:extLst>
              <a:ext uri="{FF2B5EF4-FFF2-40B4-BE49-F238E27FC236}">
                <a16:creationId xmlns:a16="http://schemas.microsoft.com/office/drawing/2014/main" id="{25303483-8730-447E-8000-69B39E728970}"/>
              </a:ext>
            </a:extLst>
          </p:cNvPr>
          <p:cNvSpPr>
            <a:spLocks noChangeShapeType="1"/>
          </p:cNvSpPr>
          <p:nvPr/>
        </p:nvSpPr>
        <p:spPr bwMode="auto">
          <a:xfrm flipH="1">
            <a:off x="4433888" y="3357563"/>
            <a:ext cx="431800" cy="79216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Rectangle 24">
            <a:extLst>
              <a:ext uri="{FF2B5EF4-FFF2-40B4-BE49-F238E27FC236}">
                <a16:creationId xmlns:a16="http://schemas.microsoft.com/office/drawing/2014/main" id="{AA484140-B790-4F2D-975D-A62BBDDA4555}"/>
              </a:ext>
            </a:extLst>
          </p:cNvPr>
          <p:cNvSpPr>
            <a:spLocks noChangeArrowheads="1"/>
          </p:cNvSpPr>
          <p:nvPr/>
        </p:nvSpPr>
        <p:spPr bwMode="auto">
          <a:xfrm>
            <a:off x="3641725" y="4149725"/>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00FF"/>
                </a:solidFill>
                <a:latin typeface="Helvetica" panose="020B0604020202020204" pitchFamily="34" charset="0"/>
              </a:rPr>
              <a:t>mTOR</a:t>
            </a:r>
          </a:p>
        </p:txBody>
      </p:sp>
      <p:sp>
        <p:nvSpPr>
          <p:cNvPr id="34839" name="Line 25">
            <a:extLst>
              <a:ext uri="{FF2B5EF4-FFF2-40B4-BE49-F238E27FC236}">
                <a16:creationId xmlns:a16="http://schemas.microsoft.com/office/drawing/2014/main" id="{1A4A5A0F-D1F8-48D9-ABB8-935133843BF3}"/>
              </a:ext>
            </a:extLst>
          </p:cNvPr>
          <p:cNvSpPr>
            <a:spLocks noChangeShapeType="1"/>
          </p:cNvSpPr>
          <p:nvPr/>
        </p:nvSpPr>
        <p:spPr bwMode="auto">
          <a:xfrm flipH="1">
            <a:off x="3714750" y="4581525"/>
            <a:ext cx="431800" cy="71913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Rectangle 26">
            <a:extLst>
              <a:ext uri="{FF2B5EF4-FFF2-40B4-BE49-F238E27FC236}">
                <a16:creationId xmlns:a16="http://schemas.microsoft.com/office/drawing/2014/main" id="{934A8178-EE14-48D0-BBEA-07469A6875D7}"/>
              </a:ext>
            </a:extLst>
          </p:cNvPr>
          <p:cNvSpPr>
            <a:spLocks noChangeArrowheads="1"/>
          </p:cNvSpPr>
          <p:nvPr/>
        </p:nvSpPr>
        <p:spPr bwMode="auto">
          <a:xfrm>
            <a:off x="2484438" y="5516563"/>
            <a:ext cx="1627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00FF"/>
                </a:solidFill>
                <a:latin typeface="Helvetica" panose="020B0604020202020204" pitchFamily="34" charset="0"/>
              </a:rPr>
              <a:t>PROTEIN</a:t>
            </a:r>
          </a:p>
          <a:p>
            <a:pPr algn="ctr">
              <a:spcBef>
                <a:spcPct val="0"/>
              </a:spcBef>
              <a:buFontTx/>
              <a:buNone/>
            </a:pPr>
            <a:r>
              <a:rPr lang="it-IT" altLang="it-IT" sz="2000" b="1">
                <a:solidFill>
                  <a:srgbClr val="0000FF"/>
                </a:solidFill>
                <a:latin typeface="Helvetica" panose="020B0604020202020204" pitchFamily="34" charset="0"/>
              </a:rPr>
              <a:t>SYNTHESIS</a:t>
            </a:r>
          </a:p>
        </p:txBody>
      </p:sp>
      <p:grpSp>
        <p:nvGrpSpPr>
          <p:cNvPr id="34841" name="Group 27">
            <a:extLst>
              <a:ext uri="{FF2B5EF4-FFF2-40B4-BE49-F238E27FC236}">
                <a16:creationId xmlns:a16="http://schemas.microsoft.com/office/drawing/2014/main" id="{1EAD3119-96EF-46CB-959D-AC52D40A6111}"/>
              </a:ext>
            </a:extLst>
          </p:cNvPr>
          <p:cNvGrpSpPr>
            <a:grpSpLocks/>
          </p:cNvGrpSpPr>
          <p:nvPr/>
        </p:nvGrpSpPr>
        <p:grpSpPr bwMode="auto">
          <a:xfrm rot="-553690">
            <a:off x="4732338" y="4702175"/>
            <a:ext cx="719137" cy="649288"/>
            <a:chOff x="2880" y="2976"/>
            <a:chExt cx="441" cy="478"/>
          </a:xfrm>
        </p:grpSpPr>
        <p:sp>
          <p:nvSpPr>
            <p:cNvPr id="34844" name="Line 28">
              <a:extLst>
                <a:ext uri="{FF2B5EF4-FFF2-40B4-BE49-F238E27FC236}">
                  <a16:creationId xmlns:a16="http://schemas.microsoft.com/office/drawing/2014/main" id="{3F683C59-21D4-41EA-9793-F4BBB42ABE2B}"/>
                </a:ext>
              </a:extLst>
            </p:cNvPr>
            <p:cNvSpPr>
              <a:spLocks noChangeShapeType="1"/>
            </p:cNvSpPr>
            <p:nvPr/>
          </p:nvSpPr>
          <p:spPr bwMode="auto">
            <a:xfrm rot="18194330" flipH="1">
              <a:off x="2957" y="2899"/>
              <a:ext cx="288" cy="441"/>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Line 29">
              <a:extLst>
                <a:ext uri="{FF2B5EF4-FFF2-40B4-BE49-F238E27FC236}">
                  <a16:creationId xmlns:a16="http://schemas.microsoft.com/office/drawing/2014/main" id="{D1555AB5-879F-4215-948B-2EE7238A7C8E}"/>
                </a:ext>
              </a:extLst>
            </p:cNvPr>
            <p:cNvSpPr>
              <a:spLocks noChangeShapeType="1"/>
            </p:cNvSpPr>
            <p:nvPr/>
          </p:nvSpPr>
          <p:spPr bwMode="auto">
            <a:xfrm rot="13124941" flipH="1">
              <a:off x="3170" y="3287"/>
              <a:ext cx="87" cy="167"/>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4842" name="Object 30">
            <a:extLst>
              <a:ext uri="{FF2B5EF4-FFF2-40B4-BE49-F238E27FC236}">
                <a16:creationId xmlns:a16="http://schemas.microsoft.com/office/drawing/2014/main" id="{93A8C2D8-06CC-4AEB-BB01-005FD1980965}"/>
              </a:ext>
            </a:extLst>
          </p:cNvPr>
          <p:cNvGraphicFramePr>
            <a:graphicFrameLocks noChangeAspect="1"/>
          </p:cNvGraphicFramePr>
          <p:nvPr/>
        </p:nvGraphicFramePr>
        <p:xfrm>
          <a:off x="636588" y="1773238"/>
          <a:ext cx="2468562" cy="3327400"/>
        </p:xfrm>
        <a:graphic>
          <a:graphicData uri="http://schemas.openxmlformats.org/presentationml/2006/ole">
            <mc:AlternateContent xmlns:mc="http://schemas.openxmlformats.org/markup-compatibility/2006">
              <mc:Choice xmlns:v="urn:schemas-microsoft-com:vml" Requires="v">
                <p:oleObj spid="_x0000_s3087" name="Image" r:id="rId4" imgW="2044444" imgH="2755556" progId="Photoshop.Image.6">
                  <p:embed/>
                </p:oleObj>
              </mc:Choice>
              <mc:Fallback>
                <p:oleObj name="Image" r:id="rId4" imgW="2044444" imgH="2755556" progId="Photoshop.Image.6">
                  <p:embed/>
                  <p:pic>
                    <p:nvPicPr>
                      <p:cNvPr id="34842" name="Object 30">
                        <a:extLst>
                          <a:ext uri="{FF2B5EF4-FFF2-40B4-BE49-F238E27FC236}">
                            <a16:creationId xmlns:a16="http://schemas.microsoft.com/office/drawing/2014/main" id="{93A8C2D8-06CC-4AEB-BB01-005FD1980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773238"/>
                        <a:ext cx="2468562"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35" name="Text Box 31">
            <a:extLst>
              <a:ext uri="{FF2B5EF4-FFF2-40B4-BE49-F238E27FC236}">
                <a16:creationId xmlns:a16="http://schemas.microsoft.com/office/drawing/2014/main" id="{B9A85D9E-80E5-401C-A989-A02FB04DDA26}"/>
              </a:ext>
            </a:extLst>
          </p:cNvPr>
          <p:cNvSpPr txBox="1">
            <a:spLocks noChangeArrowheads="1"/>
          </p:cNvSpPr>
          <p:nvPr/>
        </p:nvSpPr>
        <p:spPr bwMode="auto">
          <a:xfrm>
            <a:off x="288925" y="115888"/>
            <a:ext cx="8702675" cy="641350"/>
          </a:xfrm>
          <a:prstGeom prst="rect">
            <a:avLst/>
          </a:prstGeom>
          <a:noFill/>
          <a:ln>
            <a:noFill/>
          </a:ln>
          <a:effectLst/>
        </p:spPr>
        <p:txBody>
          <a:bodyPr>
            <a:spAutoFit/>
          </a:bodyPr>
          <a:lstStyle/>
          <a:p>
            <a:pPr algn="ctr">
              <a:defRPr/>
            </a:pPr>
            <a:r>
              <a:rPr lang="en-US" altLang="it-IT" sz="3600">
                <a:solidFill>
                  <a:srgbClr val="FF0000"/>
                </a:solidFill>
                <a:effectLst>
                  <a:outerShdw blurRad="38100" dist="38100" dir="2700000" algn="tl">
                    <a:srgbClr val="C0C0C0"/>
                  </a:outerShdw>
                </a:effectLst>
              </a:rPr>
              <a:t>Esercizio Fisico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809A3BF0-4800-4DFE-8BD0-25C722CDD99E}"/>
              </a:ext>
            </a:extLst>
          </p:cNvPr>
          <p:cNvSpPr txBox="1">
            <a:spLocks noChangeArrowheads="1"/>
          </p:cNvSpPr>
          <p:nvPr/>
        </p:nvSpPr>
        <p:spPr bwMode="auto">
          <a:xfrm>
            <a:off x="0" y="72707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a:latin typeface="Comic Sans MS" panose="030F0702030302020204" pitchFamily="66" charset="0"/>
              </a:rPr>
              <a:t>Ad una minore stimolazione (dovuta ad esempio a mancanza di nutrienti, </a:t>
            </a:r>
          </a:p>
          <a:p>
            <a:pPr>
              <a:spcBef>
                <a:spcPct val="0"/>
              </a:spcBef>
              <a:buFontTx/>
              <a:buNone/>
            </a:pPr>
            <a:r>
              <a:rPr lang="it-IT" altLang="it-IT" sz="2000">
                <a:latin typeface="Comic Sans MS" panose="030F0702030302020204" pitchFamily="66" charset="0"/>
              </a:rPr>
              <a:t>di esercizio, di innervazione, di stimolazione endocrina, o a invecchiamento) </a:t>
            </a:r>
          </a:p>
          <a:p>
            <a:pPr>
              <a:spcBef>
                <a:spcPct val="0"/>
              </a:spcBef>
              <a:buFontTx/>
              <a:buNone/>
            </a:pPr>
            <a:r>
              <a:rPr lang="it-IT" altLang="it-IT" sz="2000">
                <a:latin typeface="Comic Sans MS" panose="030F0702030302020204" pitchFamily="66" charset="0"/>
              </a:rPr>
              <a:t>le cellule rispondono con </a:t>
            </a:r>
            <a:r>
              <a:rPr lang="it-IT" altLang="it-IT" sz="2000">
                <a:solidFill>
                  <a:srgbClr val="FF0000"/>
                </a:solidFill>
                <a:latin typeface="Comic Sans MS" panose="030F0702030302020204" pitchFamily="66" charset="0"/>
              </a:rPr>
              <a:t>l’</a:t>
            </a:r>
            <a:r>
              <a:rPr lang="it-IT" altLang="it-IT" sz="2000" u="sng">
                <a:solidFill>
                  <a:srgbClr val="FF0000"/>
                </a:solidFill>
                <a:latin typeface="Comic Sans MS" panose="030F0702030302020204" pitchFamily="66" charset="0"/>
              </a:rPr>
              <a:t>atrofia</a:t>
            </a:r>
          </a:p>
        </p:txBody>
      </p:sp>
      <p:sp>
        <p:nvSpPr>
          <p:cNvPr id="5123" name="Text Box 5">
            <a:extLst>
              <a:ext uri="{FF2B5EF4-FFF2-40B4-BE49-F238E27FC236}">
                <a16:creationId xmlns:a16="http://schemas.microsoft.com/office/drawing/2014/main" id="{EBA7623B-3376-412C-9A64-59B5AC790CA4}"/>
              </a:ext>
            </a:extLst>
          </p:cNvPr>
          <p:cNvSpPr txBox="1">
            <a:spLocks noChangeArrowheads="1"/>
          </p:cNvSpPr>
          <p:nvPr/>
        </p:nvSpPr>
        <p:spPr bwMode="auto">
          <a:xfrm>
            <a:off x="7938" y="21875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b="1" u="sng">
                <a:solidFill>
                  <a:srgbClr val="FF3300"/>
                </a:solidFill>
                <a:latin typeface="Comic Sans MS" panose="030F0702030302020204" pitchFamily="66" charset="0"/>
              </a:rPr>
              <a:t>Atrofia</a:t>
            </a:r>
            <a:r>
              <a:rPr lang="it-IT" altLang="it-IT" sz="2000">
                <a:solidFill>
                  <a:srgbClr val="FF3300"/>
                </a:solidFill>
                <a:latin typeface="Comic Sans MS" panose="030F0702030302020204" pitchFamily="66" charset="0"/>
              </a:rPr>
              <a:t>:</a:t>
            </a:r>
            <a:r>
              <a:rPr lang="it-IT" altLang="it-IT" sz="2000">
                <a:latin typeface="Comic Sans MS" panose="030F0702030302020204" pitchFamily="66" charset="0"/>
              </a:rPr>
              <a:t> riduzione delle dimensioni delle cellule dovuta a perdita di materiale cellulare</a:t>
            </a:r>
            <a:endParaRPr lang="it-IT" altLang="it-IT" sz="2000" u="sng">
              <a:latin typeface="Comic Sans MS" panose="030F0702030302020204" pitchFamily="66" charset="0"/>
            </a:endParaRPr>
          </a:p>
        </p:txBody>
      </p:sp>
      <p:pic>
        <p:nvPicPr>
          <p:cNvPr id="34826" name="Picture 6" descr="S01871-001-f005a">
            <a:extLst>
              <a:ext uri="{FF2B5EF4-FFF2-40B4-BE49-F238E27FC236}">
                <a16:creationId xmlns:a16="http://schemas.microsoft.com/office/drawing/2014/main" id="{D9A0559C-7138-4C52-BCB5-2852B63F9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905125"/>
            <a:ext cx="2409825" cy="349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4" name="Picture 7" descr="S01871-001-f005b">
            <a:extLst>
              <a:ext uri="{FF2B5EF4-FFF2-40B4-BE49-F238E27FC236}">
                <a16:creationId xmlns:a16="http://schemas.microsoft.com/office/drawing/2014/main" id="{D9F25EA6-7F4E-44AF-81C8-24583C182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00" y="2895600"/>
            <a:ext cx="280035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 Box 12">
            <a:extLst>
              <a:ext uri="{FF2B5EF4-FFF2-40B4-BE49-F238E27FC236}">
                <a16:creationId xmlns:a16="http://schemas.microsoft.com/office/drawing/2014/main" id="{7C3B5A57-72C4-4F2C-A67B-6D22A58A51AE}"/>
              </a:ext>
            </a:extLst>
          </p:cNvPr>
          <p:cNvSpPr txBox="1">
            <a:spLocks noChangeArrowheads="1"/>
          </p:cNvSpPr>
          <p:nvPr/>
        </p:nvSpPr>
        <p:spPr bwMode="auto">
          <a:xfrm>
            <a:off x="2328863" y="25400"/>
            <a:ext cx="433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b="1">
                <a:solidFill>
                  <a:srgbClr val="FF0000"/>
                </a:solidFill>
                <a:latin typeface="Comic Sans MS" panose="030F0702030302020204" pitchFamily="66" charset="0"/>
              </a:rPr>
              <a:t>Esempi di adattamento</a:t>
            </a:r>
          </a:p>
        </p:txBody>
      </p:sp>
      <p:sp>
        <p:nvSpPr>
          <p:cNvPr id="8199" name="Text Box 13">
            <a:extLst>
              <a:ext uri="{FF2B5EF4-FFF2-40B4-BE49-F238E27FC236}">
                <a16:creationId xmlns:a16="http://schemas.microsoft.com/office/drawing/2014/main" id="{F401E1E5-E53A-49C8-99DD-2A93752D852D}"/>
              </a:ext>
            </a:extLst>
          </p:cNvPr>
          <p:cNvSpPr txBox="1">
            <a:spLocks noChangeArrowheads="1"/>
          </p:cNvSpPr>
          <p:nvPr/>
        </p:nvSpPr>
        <p:spPr bwMode="auto">
          <a:xfrm>
            <a:off x="63500" y="3860800"/>
            <a:ext cx="3436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Comic Sans MS" panose="030F0702030302020204" pitchFamily="66" charset="0"/>
              </a:rPr>
              <a:t>Atrofia cerebrale in un uomo di 82 anni con l’aterosclerosi (</a:t>
            </a:r>
            <a:r>
              <a:rPr lang="it-IT" altLang="it-IT" sz="1800">
                <a:solidFill>
                  <a:srgbClr val="FF0000"/>
                </a:solidFill>
                <a:latin typeface="Comic Sans MS" panose="030F0702030302020204" pitchFamily="66" charset="0"/>
              </a:rPr>
              <a:t>A</a:t>
            </a:r>
            <a:r>
              <a:rPr lang="it-IT" altLang="it-IT" sz="1800">
                <a:latin typeface="Comic Sans MS" panose="030F0702030302020204" pitchFamily="66" charset="0"/>
              </a:rPr>
              <a:t>); in (</a:t>
            </a:r>
            <a:r>
              <a:rPr lang="it-IT" altLang="it-IT" sz="1800">
                <a:solidFill>
                  <a:srgbClr val="FF0000"/>
                </a:solidFill>
                <a:latin typeface="Comic Sans MS" panose="030F0702030302020204" pitchFamily="66" charset="0"/>
              </a:rPr>
              <a:t>B</a:t>
            </a:r>
            <a:r>
              <a:rPr lang="it-IT" altLang="it-IT" sz="1800">
                <a:latin typeface="Comic Sans MS" panose="030F0702030302020204" pitchFamily="66" charset="0"/>
              </a:rPr>
              <a:t>) cervello di un uomo di 36 anni</a:t>
            </a:r>
            <a:endParaRPr lang="it-IT" altLang="it-IT" sz="1800" u="sng">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a:extLst>
              <a:ext uri="{FF2B5EF4-FFF2-40B4-BE49-F238E27FC236}">
                <a16:creationId xmlns:a16="http://schemas.microsoft.com/office/drawing/2014/main" id="{1F32545A-F6EA-47D1-94CC-8B73DBDF4B86}"/>
              </a:ext>
            </a:extLst>
          </p:cNvPr>
          <p:cNvSpPr>
            <a:spLocks noChangeArrowheads="1"/>
          </p:cNvSpPr>
          <p:nvPr/>
        </p:nvSpPr>
        <p:spPr bwMode="auto">
          <a:xfrm>
            <a:off x="5659438" y="3497263"/>
            <a:ext cx="2808287" cy="1693862"/>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36867" name="Rectangle 3">
            <a:extLst>
              <a:ext uri="{FF2B5EF4-FFF2-40B4-BE49-F238E27FC236}">
                <a16:creationId xmlns:a16="http://schemas.microsoft.com/office/drawing/2014/main" id="{C0D3427D-1339-414B-84E1-B1F6923B71AC}"/>
              </a:ext>
            </a:extLst>
          </p:cNvPr>
          <p:cNvSpPr>
            <a:spLocks noChangeArrowheads="1"/>
          </p:cNvSpPr>
          <p:nvPr/>
        </p:nvSpPr>
        <p:spPr bwMode="auto">
          <a:xfrm>
            <a:off x="3957638" y="2982913"/>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it-IT" altLang="it-IT" sz="2000" b="1">
                <a:solidFill>
                  <a:schemeClr val="bg2"/>
                </a:solidFill>
                <a:latin typeface="Helvetica" panose="020B0604020202020204" pitchFamily="34" charset="0"/>
              </a:rPr>
              <a:t>AKT</a:t>
            </a:r>
          </a:p>
        </p:txBody>
      </p:sp>
      <p:sp>
        <p:nvSpPr>
          <p:cNvPr id="36868" name="Rectangle 4">
            <a:extLst>
              <a:ext uri="{FF2B5EF4-FFF2-40B4-BE49-F238E27FC236}">
                <a16:creationId xmlns:a16="http://schemas.microsoft.com/office/drawing/2014/main" id="{55B6672F-83B5-456C-B6EA-8DAAD69708D6}"/>
              </a:ext>
            </a:extLst>
          </p:cNvPr>
          <p:cNvSpPr>
            <a:spLocks noChangeArrowheads="1"/>
          </p:cNvSpPr>
          <p:nvPr/>
        </p:nvSpPr>
        <p:spPr bwMode="auto">
          <a:xfrm>
            <a:off x="6804025" y="4149725"/>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b="1">
                <a:solidFill>
                  <a:srgbClr val="0000CC"/>
                </a:solidFill>
                <a:latin typeface="Helvetica" panose="020B0604020202020204" pitchFamily="34" charset="0"/>
              </a:rPr>
              <a:t>Atrogin1</a:t>
            </a:r>
          </a:p>
          <a:p>
            <a:pPr algn="ctr">
              <a:spcBef>
                <a:spcPct val="0"/>
              </a:spcBef>
              <a:buFontTx/>
              <a:buNone/>
            </a:pPr>
            <a:r>
              <a:rPr lang="it-IT" altLang="it-IT" sz="1600" b="1">
                <a:solidFill>
                  <a:srgbClr val="0000CC"/>
                </a:solidFill>
                <a:latin typeface="Helvetica" panose="020B0604020202020204" pitchFamily="34" charset="0"/>
              </a:rPr>
              <a:t>MuRF1</a:t>
            </a:r>
            <a:r>
              <a:rPr lang="en-US" altLang="it-IT" sz="1600" b="1">
                <a:solidFill>
                  <a:srgbClr val="0000CC"/>
                </a:solidFill>
                <a:latin typeface="Helvetica" panose="020B0604020202020204" pitchFamily="34" charset="0"/>
              </a:rPr>
              <a:t> </a:t>
            </a:r>
            <a:endParaRPr lang="it-IT" altLang="it-IT" sz="1600" b="1">
              <a:solidFill>
                <a:srgbClr val="0000CC"/>
              </a:solidFill>
              <a:latin typeface="Helvetica" panose="020B0604020202020204" pitchFamily="34" charset="0"/>
            </a:endParaRPr>
          </a:p>
        </p:txBody>
      </p:sp>
      <p:sp>
        <p:nvSpPr>
          <p:cNvPr id="36869" name="Line 5">
            <a:extLst>
              <a:ext uri="{FF2B5EF4-FFF2-40B4-BE49-F238E27FC236}">
                <a16:creationId xmlns:a16="http://schemas.microsoft.com/office/drawing/2014/main" id="{1D056D18-F8CC-4DA2-9447-C9CB1CFB79BD}"/>
              </a:ext>
            </a:extLst>
          </p:cNvPr>
          <p:cNvSpPr>
            <a:spLocks noChangeShapeType="1"/>
          </p:cNvSpPr>
          <p:nvPr/>
        </p:nvSpPr>
        <p:spPr bwMode="auto">
          <a:xfrm rot="4729830">
            <a:off x="6383338" y="3916363"/>
            <a:ext cx="304800" cy="40640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Rectangle 6">
            <a:extLst>
              <a:ext uri="{FF2B5EF4-FFF2-40B4-BE49-F238E27FC236}">
                <a16:creationId xmlns:a16="http://schemas.microsoft.com/office/drawing/2014/main" id="{6B9798A3-A92A-41A4-AEC0-E9F4B89673FE}"/>
              </a:ext>
            </a:extLst>
          </p:cNvPr>
          <p:cNvSpPr>
            <a:spLocks noChangeArrowheads="1"/>
          </p:cNvSpPr>
          <p:nvPr/>
        </p:nvSpPr>
        <p:spPr bwMode="auto">
          <a:xfrm>
            <a:off x="4594225" y="2109788"/>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chemeClr val="bg2"/>
                </a:solidFill>
                <a:latin typeface="Helvetica" panose="020B0604020202020204" pitchFamily="34" charset="0"/>
              </a:rPr>
              <a:t>PI3K</a:t>
            </a:r>
          </a:p>
        </p:txBody>
      </p:sp>
      <p:sp>
        <p:nvSpPr>
          <p:cNvPr id="36871" name="Line 7">
            <a:extLst>
              <a:ext uri="{FF2B5EF4-FFF2-40B4-BE49-F238E27FC236}">
                <a16:creationId xmlns:a16="http://schemas.microsoft.com/office/drawing/2014/main" id="{4BD7E44C-386C-4D22-8B96-EEFF0DA54AF7}"/>
              </a:ext>
            </a:extLst>
          </p:cNvPr>
          <p:cNvSpPr>
            <a:spLocks noChangeShapeType="1"/>
          </p:cNvSpPr>
          <p:nvPr/>
        </p:nvSpPr>
        <p:spPr bwMode="auto">
          <a:xfrm rot="5400000">
            <a:off x="4757737" y="2792413"/>
            <a:ext cx="339725"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Rectangle 8">
            <a:extLst>
              <a:ext uri="{FF2B5EF4-FFF2-40B4-BE49-F238E27FC236}">
                <a16:creationId xmlns:a16="http://schemas.microsoft.com/office/drawing/2014/main" id="{76437EDB-7FE4-4400-91B9-3E09BDC5D810}"/>
              </a:ext>
            </a:extLst>
          </p:cNvPr>
          <p:cNvSpPr>
            <a:spLocks noChangeArrowheads="1"/>
          </p:cNvSpPr>
          <p:nvPr/>
        </p:nvSpPr>
        <p:spPr bwMode="auto">
          <a:xfrm>
            <a:off x="4206875" y="1341438"/>
            <a:ext cx="194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i="1">
                <a:solidFill>
                  <a:schemeClr val="bg2"/>
                </a:solidFill>
                <a:latin typeface="Helvetica" panose="020B0604020202020204" pitchFamily="34" charset="0"/>
              </a:rPr>
              <a:t>IGF1/Insulin</a:t>
            </a:r>
            <a:endParaRPr lang="it-IT" altLang="it-IT" sz="2000" b="1">
              <a:solidFill>
                <a:schemeClr val="bg2"/>
              </a:solidFill>
              <a:latin typeface="Helvetica" panose="020B0604020202020204" pitchFamily="34" charset="0"/>
            </a:endParaRPr>
          </a:p>
        </p:txBody>
      </p:sp>
      <p:sp>
        <p:nvSpPr>
          <p:cNvPr id="36873" name="Line 9">
            <a:extLst>
              <a:ext uri="{FF2B5EF4-FFF2-40B4-BE49-F238E27FC236}">
                <a16:creationId xmlns:a16="http://schemas.microsoft.com/office/drawing/2014/main" id="{30CD3C89-1706-4E2F-B9E1-5F9CF3104337}"/>
              </a:ext>
            </a:extLst>
          </p:cNvPr>
          <p:cNvSpPr>
            <a:spLocks noChangeShapeType="1"/>
          </p:cNvSpPr>
          <p:nvPr/>
        </p:nvSpPr>
        <p:spPr bwMode="auto">
          <a:xfrm>
            <a:off x="4938713" y="1711325"/>
            <a:ext cx="0" cy="315913"/>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Line 10">
            <a:extLst>
              <a:ext uri="{FF2B5EF4-FFF2-40B4-BE49-F238E27FC236}">
                <a16:creationId xmlns:a16="http://schemas.microsoft.com/office/drawing/2014/main" id="{3407F743-86CB-49F8-AB20-39F2C974D6F9}"/>
              </a:ext>
            </a:extLst>
          </p:cNvPr>
          <p:cNvSpPr>
            <a:spLocks noChangeShapeType="1"/>
          </p:cNvSpPr>
          <p:nvPr/>
        </p:nvSpPr>
        <p:spPr bwMode="auto">
          <a:xfrm rot="16200000" flipH="1">
            <a:off x="6683375" y="3219450"/>
            <a:ext cx="609600"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Rectangle 11">
            <a:extLst>
              <a:ext uri="{FF2B5EF4-FFF2-40B4-BE49-F238E27FC236}">
                <a16:creationId xmlns:a16="http://schemas.microsoft.com/office/drawing/2014/main" id="{A0674EEE-EC81-4BF1-82BB-8EE0121C31FF}"/>
              </a:ext>
            </a:extLst>
          </p:cNvPr>
          <p:cNvSpPr>
            <a:spLocks noChangeArrowheads="1"/>
          </p:cNvSpPr>
          <p:nvPr/>
        </p:nvSpPr>
        <p:spPr bwMode="auto">
          <a:xfrm>
            <a:off x="6454775" y="250825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chemeClr val="bg2"/>
                </a:solidFill>
                <a:latin typeface="Helvetica" panose="020B0604020202020204" pitchFamily="34" charset="0"/>
              </a:rPr>
              <a:t>FoxO</a:t>
            </a:r>
            <a:r>
              <a:rPr lang="en-US" altLang="it-IT" sz="2400" b="1">
                <a:solidFill>
                  <a:schemeClr val="bg2"/>
                </a:solidFill>
                <a:latin typeface="Helvetica" panose="020B0604020202020204" pitchFamily="34" charset="0"/>
              </a:rPr>
              <a:t>-</a:t>
            </a:r>
            <a:endParaRPr lang="it-IT" altLang="it-IT" sz="1600" b="1">
              <a:solidFill>
                <a:schemeClr val="bg2"/>
              </a:solidFill>
              <a:latin typeface="Helvetica" panose="020B0604020202020204" pitchFamily="34" charset="0"/>
            </a:endParaRPr>
          </a:p>
        </p:txBody>
      </p:sp>
      <p:sp>
        <p:nvSpPr>
          <p:cNvPr id="36876" name="Rectangle 12">
            <a:extLst>
              <a:ext uri="{FF2B5EF4-FFF2-40B4-BE49-F238E27FC236}">
                <a16:creationId xmlns:a16="http://schemas.microsoft.com/office/drawing/2014/main" id="{BE5E39C4-43AD-43B9-8E29-B7261AB4BB31}"/>
              </a:ext>
            </a:extLst>
          </p:cNvPr>
          <p:cNvSpPr>
            <a:spLocks noChangeArrowheads="1"/>
          </p:cNvSpPr>
          <p:nvPr/>
        </p:nvSpPr>
        <p:spPr bwMode="auto">
          <a:xfrm>
            <a:off x="6508750" y="3490913"/>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rgbClr val="FF0000"/>
                </a:solidFill>
                <a:latin typeface="Helvetica" panose="020B0604020202020204" pitchFamily="34" charset="0"/>
              </a:rPr>
              <a:t>FoxO</a:t>
            </a:r>
            <a:endParaRPr lang="it-IT" altLang="it-IT" sz="1600" b="1">
              <a:solidFill>
                <a:srgbClr val="FF0000"/>
              </a:solidFill>
              <a:latin typeface="Helvetica" panose="020B0604020202020204" pitchFamily="34" charset="0"/>
            </a:endParaRPr>
          </a:p>
        </p:txBody>
      </p:sp>
      <p:sp>
        <p:nvSpPr>
          <p:cNvPr id="36877" name="Oval 13">
            <a:extLst>
              <a:ext uri="{FF2B5EF4-FFF2-40B4-BE49-F238E27FC236}">
                <a16:creationId xmlns:a16="http://schemas.microsoft.com/office/drawing/2014/main" id="{208EC157-3044-4912-AE3A-D12386E78370}"/>
              </a:ext>
            </a:extLst>
          </p:cNvPr>
          <p:cNvSpPr>
            <a:spLocks noChangeArrowheads="1"/>
          </p:cNvSpPr>
          <p:nvPr/>
        </p:nvSpPr>
        <p:spPr bwMode="auto">
          <a:xfrm>
            <a:off x="7464425" y="2559050"/>
            <a:ext cx="381000" cy="339725"/>
          </a:xfrm>
          <a:prstGeom prst="ellipse">
            <a:avLst/>
          </a:prstGeom>
          <a:solidFill>
            <a:schemeClr val="bg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000" b="1">
                <a:solidFill>
                  <a:srgbClr val="4D4D4D"/>
                </a:solidFill>
                <a:latin typeface="Helvetica" panose="020B0604020202020204" pitchFamily="34" charset="0"/>
              </a:rPr>
              <a:t>P</a:t>
            </a:r>
            <a:endParaRPr lang="it-IT" altLang="it-IT" sz="2000" b="1">
              <a:solidFill>
                <a:srgbClr val="4D4D4D"/>
              </a:solidFill>
              <a:latin typeface="Helvetica" panose="020B0604020202020204" pitchFamily="34" charset="0"/>
            </a:endParaRPr>
          </a:p>
        </p:txBody>
      </p:sp>
      <p:sp>
        <p:nvSpPr>
          <p:cNvPr id="36878" name="Rectangle 14">
            <a:extLst>
              <a:ext uri="{FF2B5EF4-FFF2-40B4-BE49-F238E27FC236}">
                <a16:creationId xmlns:a16="http://schemas.microsoft.com/office/drawing/2014/main" id="{C856283A-F2C1-4D10-93B0-3951DF8A6901}"/>
              </a:ext>
            </a:extLst>
          </p:cNvPr>
          <p:cNvSpPr>
            <a:spLocks noChangeArrowheads="1"/>
          </p:cNvSpPr>
          <p:nvPr/>
        </p:nvSpPr>
        <p:spPr bwMode="auto">
          <a:xfrm>
            <a:off x="5435600" y="4300538"/>
            <a:ext cx="1728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b="1">
                <a:solidFill>
                  <a:srgbClr val="0000CC"/>
                </a:solidFill>
                <a:latin typeface="Helvetica" panose="020B0604020202020204" pitchFamily="34" charset="0"/>
              </a:rPr>
              <a:t>Bnip3, LC3</a:t>
            </a:r>
          </a:p>
          <a:p>
            <a:pPr algn="ctr">
              <a:spcBef>
                <a:spcPct val="0"/>
              </a:spcBef>
              <a:buFontTx/>
              <a:buNone/>
            </a:pPr>
            <a:r>
              <a:rPr lang="it-IT" altLang="it-IT" sz="1600" b="1">
                <a:solidFill>
                  <a:srgbClr val="0000CC"/>
                </a:solidFill>
                <a:latin typeface="Helvetica" panose="020B0604020202020204" pitchFamily="34" charset="0"/>
              </a:rPr>
              <a:t>p62</a:t>
            </a:r>
            <a:r>
              <a:rPr lang="en-US" altLang="it-IT" sz="1600" b="1">
                <a:solidFill>
                  <a:srgbClr val="0000CC"/>
                </a:solidFill>
                <a:latin typeface="Helvetica" panose="020B0604020202020204" pitchFamily="34" charset="0"/>
              </a:rPr>
              <a:t> </a:t>
            </a:r>
            <a:endParaRPr lang="it-IT" altLang="it-IT" sz="1600" b="1">
              <a:solidFill>
                <a:srgbClr val="0000CC"/>
              </a:solidFill>
              <a:latin typeface="Helvetica" panose="020B0604020202020204" pitchFamily="34" charset="0"/>
            </a:endParaRPr>
          </a:p>
        </p:txBody>
      </p:sp>
      <p:sp>
        <p:nvSpPr>
          <p:cNvPr id="36879" name="Rectangle 15">
            <a:extLst>
              <a:ext uri="{FF2B5EF4-FFF2-40B4-BE49-F238E27FC236}">
                <a16:creationId xmlns:a16="http://schemas.microsoft.com/office/drawing/2014/main" id="{F36A8AF3-5816-4FE6-B5B3-76DFE9EC6273}"/>
              </a:ext>
            </a:extLst>
          </p:cNvPr>
          <p:cNvSpPr>
            <a:spLocks noChangeArrowheads="1"/>
          </p:cNvSpPr>
          <p:nvPr/>
        </p:nvSpPr>
        <p:spPr bwMode="auto">
          <a:xfrm>
            <a:off x="5364163" y="5516563"/>
            <a:ext cx="1774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b="1">
                <a:solidFill>
                  <a:srgbClr val="0000CC"/>
                </a:solidFill>
                <a:latin typeface="Helvetica" panose="020B0604020202020204" pitchFamily="34" charset="0"/>
              </a:rPr>
              <a:t>Autophagy</a:t>
            </a:r>
          </a:p>
          <a:p>
            <a:pPr>
              <a:spcBef>
                <a:spcPct val="0"/>
              </a:spcBef>
              <a:buFontTx/>
              <a:buNone/>
            </a:pPr>
            <a:r>
              <a:rPr lang="it-IT" altLang="it-IT" sz="2400" b="1">
                <a:solidFill>
                  <a:srgbClr val="0000CC"/>
                </a:solidFill>
                <a:latin typeface="Helvetica" panose="020B0604020202020204" pitchFamily="34" charset="0"/>
              </a:rPr>
              <a:t>Lysosome</a:t>
            </a:r>
            <a:endParaRPr lang="it-IT" altLang="it-IT" sz="1600" b="1">
              <a:solidFill>
                <a:srgbClr val="0000CC"/>
              </a:solidFill>
              <a:latin typeface="Helvetica" panose="020B0604020202020204" pitchFamily="34" charset="0"/>
            </a:endParaRPr>
          </a:p>
        </p:txBody>
      </p:sp>
      <p:sp>
        <p:nvSpPr>
          <p:cNvPr id="36880" name="Line 16">
            <a:extLst>
              <a:ext uri="{FF2B5EF4-FFF2-40B4-BE49-F238E27FC236}">
                <a16:creationId xmlns:a16="http://schemas.microsoft.com/office/drawing/2014/main" id="{478E455D-E4A5-4165-A224-8EBC3DF696FB}"/>
              </a:ext>
            </a:extLst>
          </p:cNvPr>
          <p:cNvSpPr>
            <a:spLocks noChangeShapeType="1"/>
          </p:cNvSpPr>
          <p:nvPr/>
        </p:nvSpPr>
        <p:spPr bwMode="auto">
          <a:xfrm rot="3721634">
            <a:off x="6122194" y="5003006"/>
            <a:ext cx="358775" cy="360363"/>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81" name="Group 17">
            <a:extLst>
              <a:ext uri="{FF2B5EF4-FFF2-40B4-BE49-F238E27FC236}">
                <a16:creationId xmlns:a16="http://schemas.microsoft.com/office/drawing/2014/main" id="{51ACAE87-08FD-4625-A51C-F2C212C7885B}"/>
              </a:ext>
            </a:extLst>
          </p:cNvPr>
          <p:cNvGrpSpPr>
            <a:grpSpLocks/>
          </p:cNvGrpSpPr>
          <p:nvPr/>
        </p:nvGrpSpPr>
        <p:grpSpPr bwMode="auto">
          <a:xfrm rot="-3984283">
            <a:off x="5703094" y="2820194"/>
            <a:ext cx="700087" cy="758825"/>
            <a:chOff x="2880" y="2976"/>
            <a:chExt cx="441" cy="478"/>
          </a:xfrm>
        </p:grpSpPr>
        <p:sp>
          <p:nvSpPr>
            <p:cNvPr id="36894" name="Line 18">
              <a:extLst>
                <a:ext uri="{FF2B5EF4-FFF2-40B4-BE49-F238E27FC236}">
                  <a16:creationId xmlns:a16="http://schemas.microsoft.com/office/drawing/2014/main" id="{EB68342C-A095-449F-BD1D-FA3AE68048D0}"/>
                </a:ext>
              </a:extLst>
            </p:cNvPr>
            <p:cNvSpPr>
              <a:spLocks noChangeShapeType="1"/>
            </p:cNvSpPr>
            <p:nvPr/>
          </p:nvSpPr>
          <p:spPr bwMode="auto">
            <a:xfrm rot="18194330" flipH="1">
              <a:off x="2957" y="2899"/>
              <a:ext cx="288" cy="44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Line 19">
              <a:extLst>
                <a:ext uri="{FF2B5EF4-FFF2-40B4-BE49-F238E27FC236}">
                  <a16:creationId xmlns:a16="http://schemas.microsoft.com/office/drawing/2014/main" id="{13C9608D-B7D6-4584-A00A-C6C06D4809EF}"/>
                </a:ext>
              </a:extLst>
            </p:cNvPr>
            <p:cNvSpPr>
              <a:spLocks noChangeShapeType="1"/>
            </p:cNvSpPr>
            <p:nvPr/>
          </p:nvSpPr>
          <p:spPr bwMode="auto">
            <a:xfrm rot="13124941" flipH="1">
              <a:off x="3170" y="3287"/>
              <a:ext cx="87" cy="16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82" name="Rectangle 20">
            <a:extLst>
              <a:ext uri="{FF2B5EF4-FFF2-40B4-BE49-F238E27FC236}">
                <a16:creationId xmlns:a16="http://schemas.microsoft.com/office/drawing/2014/main" id="{0590AEE8-4544-4F61-9CDF-5B429CE28237}"/>
              </a:ext>
            </a:extLst>
          </p:cNvPr>
          <p:cNvSpPr>
            <a:spLocks noChangeArrowheads="1"/>
          </p:cNvSpPr>
          <p:nvPr/>
        </p:nvSpPr>
        <p:spPr bwMode="auto">
          <a:xfrm>
            <a:off x="7235825" y="5445125"/>
            <a:ext cx="193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a:solidFill>
                  <a:srgbClr val="0000CC"/>
                </a:solidFill>
                <a:latin typeface="Helvetica" panose="020B0604020202020204" pitchFamily="34" charset="0"/>
              </a:rPr>
              <a:t>Ubiquitin</a:t>
            </a:r>
          </a:p>
          <a:p>
            <a:pPr algn="ctr">
              <a:spcBef>
                <a:spcPct val="0"/>
              </a:spcBef>
              <a:buFontTx/>
              <a:buNone/>
            </a:pPr>
            <a:r>
              <a:rPr lang="it-IT" altLang="it-IT" sz="2400" b="1">
                <a:solidFill>
                  <a:srgbClr val="0000CC"/>
                </a:solidFill>
                <a:latin typeface="Helvetica" panose="020B0604020202020204" pitchFamily="34" charset="0"/>
              </a:rPr>
              <a:t>Proteasome</a:t>
            </a:r>
            <a:endParaRPr lang="it-IT" altLang="it-IT" sz="1600" b="1">
              <a:solidFill>
                <a:srgbClr val="0000CC"/>
              </a:solidFill>
              <a:latin typeface="Helvetica" panose="020B0604020202020204" pitchFamily="34" charset="0"/>
            </a:endParaRPr>
          </a:p>
        </p:txBody>
      </p:sp>
      <p:sp>
        <p:nvSpPr>
          <p:cNvPr id="36883" name="Line 21">
            <a:extLst>
              <a:ext uri="{FF2B5EF4-FFF2-40B4-BE49-F238E27FC236}">
                <a16:creationId xmlns:a16="http://schemas.microsoft.com/office/drawing/2014/main" id="{04F053D3-7C6F-43EE-BA5E-AE9CACD8A416}"/>
              </a:ext>
            </a:extLst>
          </p:cNvPr>
          <p:cNvSpPr>
            <a:spLocks noChangeShapeType="1"/>
          </p:cNvSpPr>
          <p:nvPr/>
        </p:nvSpPr>
        <p:spPr bwMode="auto">
          <a:xfrm rot="2676802">
            <a:off x="7740650" y="4868863"/>
            <a:ext cx="504825" cy="287337"/>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Line 22">
            <a:extLst>
              <a:ext uri="{FF2B5EF4-FFF2-40B4-BE49-F238E27FC236}">
                <a16:creationId xmlns:a16="http://schemas.microsoft.com/office/drawing/2014/main" id="{13AB8A89-163B-4BE2-9230-27127501729B}"/>
              </a:ext>
            </a:extLst>
          </p:cNvPr>
          <p:cNvSpPr>
            <a:spLocks noChangeShapeType="1"/>
          </p:cNvSpPr>
          <p:nvPr/>
        </p:nvSpPr>
        <p:spPr bwMode="auto">
          <a:xfrm rot="2676802">
            <a:off x="6877050" y="4110038"/>
            <a:ext cx="503238"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Line 23">
            <a:extLst>
              <a:ext uri="{FF2B5EF4-FFF2-40B4-BE49-F238E27FC236}">
                <a16:creationId xmlns:a16="http://schemas.microsoft.com/office/drawing/2014/main" id="{5104A87A-C897-4387-8E11-F140844CDDE4}"/>
              </a:ext>
            </a:extLst>
          </p:cNvPr>
          <p:cNvSpPr>
            <a:spLocks noChangeShapeType="1"/>
          </p:cNvSpPr>
          <p:nvPr/>
        </p:nvSpPr>
        <p:spPr bwMode="auto">
          <a:xfrm flipH="1">
            <a:off x="4427538" y="3357563"/>
            <a:ext cx="431800" cy="792162"/>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Rectangle 24">
            <a:extLst>
              <a:ext uri="{FF2B5EF4-FFF2-40B4-BE49-F238E27FC236}">
                <a16:creationId xmlns:a16="http://schemas.microsoft.com/office/drawing/2014/main" id="{63D9A33D-B740-4902-A17E-902C58BC1CE1}"/>
              </a:ext>
            </a:extLst>
          </p:cNvPr>
          <p:cNvSpPr>
            <a:spLocks noChangeArrowheads="1"/>
          </p:cNvSpPr>
          <p:nvPr/>
        </p:nvSpPr>
        <p:spPr bwMode="auto">
          <a:xfrm>
            <a:off x="3635375" y="4149725"/>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chemeClr val="bg2"/>
                </a:solidFill>
                <a:latin typeface="Helvetica" panose="020B0604020202020204" pitchFamily="34" charset="0"/>
              </a:rPr>
              <a:t>mTOR</a:t>
            </a:r>
          </a:p>
        </p:txBody>
      </p:sp>
      <p:sp>
        <p:nvSpPr>
          <p:cNvPr id="36887" name="Line 25">
            <a:extLst>
              <a:ext uri="{FF2B5EF4-FFF2-40B4-BE49-F238E27FC236}">
                <a16:creationId xmlns:a16="http://schemas.microsoft.com/office/drawing/2014/main" id="{5B71E359-EC54-4750-831D-063C97CBBFFC}"/>
              </a:ext>
            </a:extLst>
          </p:cNvPr>
          <p:cNvSpPr>
            <a:spLocks noChangeShapeType="1"/>
          </p:cNvSpPr>
          <p:nvPr/>
        </p:nvSpPr>
        <p:spPr bwMode="auto">
          <a:xfrm flipH="1">
            <a:off x="3708400" y="4581525"/>
            <a:ext cx="431800" cy="719138"/>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Rectangle 26">
            <a:extLst>
              <a:ext uri="{FF2B5EF4-FFF2-40B4-BE49-F238E27FC236}">
                <a16:creationId xmlns:a16="http://schemas.microsoft.com/office/drawing/2014/main" id="{D5D813B9-E241-44F9-838E-568A0727C400}"/>
              </a:ext>
            </a:extLst>
          </p:cNvPr>
          <p:cNvSpPr>
            <a:spLocks noChangeArrowheads="1"/>
          </p:cNvSpPr>
          <p:nvPr/>
        </p:nvSpPr>
        <p:spPr bwMode="auto">
          <a:xfrm>
            <a:off x="2478088" y="5519738"/>
            <a:ext cx="1627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chemeClr val="bg2"/>
                </a:solidFill>
                <a:latin typeface="Helvetica" panose="020B0604020202020204" pitchFamily="34" charset="0"/>
              </a:rPr>
              <a:t>PROTEIN</a:t>
            </a:r>
          </a:p>
          <a:p>
            <a:pPr algn="ctr">
              <a:spcBef>
                <a:spcPct val="0"/>
              </a:spcBef>
              <a:buFontTx/>
              <a:buNone/>
            </a:pPr>
            <a:r>
              <a:rPr lang="it-IT" altLang="it-IT" sz="2000" b="1">
                <a:solidFill>
                  <a:schemeClr val="bg2"/>
                </a:solidFill>
                <a:latin typeface="Helvetica" panose="020B0604020202020204" pitchFamily="34" charset="0"/>
              </a:rPr>
              <a:t>SYNTHESIS</a:t>
            </a:r>
          </a:p>
        </p:txBody>
      </p:sp>
      <p:grpSp>
        <p:nvGrpSpPr>
          <p:cNvPr id="36889" name="Group 27">
            <a:extLst>
              <a:ext uri="{FF2B5EF4-FFF2-40B4-BE49-F238E27FC236}">
                <a16:creationId xmlns:a16="http://schemas.microsoft.com/office/drawing/2014/main" id="{C5C8AC17-33E5-48EF-8059-51039C3E4AE1}"/>
              </a:ext>
            </a:extLst>
          </p:cNvPr>
          <p:cNvGrpSpPr>
            <a:grpSpLocks/>
          </p:cNvGrpSpPr>
          <p:nvPr/>
        </p:nvGrpSpPr>
        <p:grpSpPr bwMode="auto">
          <a:xfrm rot="-553690">
            <a:off x="4725988" y="4702175"/>
            <a:ext cx="719137" cy="649288"/>
            <a:chOff x="2880" y="2976"/>
            <a:chExt cx="441" cy="478"/>
          </a:xfrm>
        </p:grpSpPr>
        <p:sp>
          <p:nvSpPr>
            <p:cNvPr id="36892" name="Line 28">
              <a:extLst>
                <a:ext uri="{FF2B5EF4-FFF2-40B4-BE49-F238E27FC236}">
                  <a16:creationId xmlns:a16="http://schemas.microsoft.com/office/drawing/2014/main" id="{1608F680-A0F7-475A-846C-5F1E25B71836}"/>
                </a:ext>
              </a:extLst>
            </p:cNvPr>
            <p:cNvSpPr>
              <a:spLocks noChangeShapeType="1"/>
            </p:cNvSpPr>
            <p:nvPr/>
          </p:nvSpPr>
          <p:spPr bwMode="auto">
            <a:xfrm rot="18194330" flipH="1">
              <a:off x="2957" y="2899"/>
              <a:ext cx="288" cy="44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Line 29">
              <a:extLst>
                <a:ext uri="{FF2B5EF4-FFF2-40B4-BE49-F238E27FC236}">
                  <a16:creationId xmlns:a16="http://schemas.microsoft.com/office/drawing/2014/main" id="{8C0A7084-FF34-4562-8660-3AE0EA54B512}"/>
                </a:ext>
              </a:extLst>
            </p:cNvPr>
            <p:cNvSpPr>
              <a:spLocks noChangeShapeType="1"/>
            </p:cNvSpPr>
            <p:nvPr/>
          </p:nvSpPr>
          <p:spPr bwMode="auto">
            <a:xfrm rot="13124941" flipH="1">
              <a:off x="3170" y="3287"/>
              <a:ext cx="87" cy="16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6890" name="Picture 30" descr="dormire-homer">
            <a:extLst>
              <a:ext uri="{FF2B5EF4-FFF2-40B4-BE49-F238E27FC236}">
                <a16:creationId xmlns:a16="http://schemas.microsoft.com/office/drawing/2014/main" id="{690738B4-26F1-4EF6-A081-A6FFE2262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01825"/>
            <a:ext cx="32273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Picture 31" descr="Mostra immagine a dimensione intera">
            <a:hlinkClick r:id="rId4"/>
            <a:extLst>
              <a:ext uri="{FF2B5EF4-FFF2-40B4-BE49-F238E27FC236}">
                <a16:creationId xmlns:a16="http://schemas.microsoft.com/office/drawing/2014/main" id="{B5386D1E-13EB-4FE2-95F8-183F8B1EA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4571"/>
          <a:stretch>
            <a:fillRect/>
          </a:stretch>
        </p:blipFill>
        <p:spPr bwMode="auto">
          <a:xfrm>
            <a:off x="3025775" y="-30163"/>
            <a:ext cx="194468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7">
            <a:extLst>
              <a:ext uri="{FF2B5EF4-FFF2-40B4-BE49-F238E27FC236}">
                <a16:creationId xmlns:a16="http://schemas.microsoft.com/office/drawing/2014/main" id="{990B5F4F-FDA4-4ED5-9F96-43F538B63B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5280025"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8">
            <a:extLst>
              <a:ext uri="{FF2B5EF4-FFF2-40B4-BE49-F238E27FC236}">
                <a16:creationId xmlns:a16="http://schemas.microsoft.com/office/drawing/2014/main" id="{3D104824-1C5E-402A-BAE2-1A922808A625}"/>
              </a:ext>
            </a:extLst>
          </p:cNvPr>
          <p:cNvSpPr txBox="1">
            <a:spLocks noChangeArrowheads="1"/>
          </p:cNvSpPr>
          <p:nvPr/>
        </p:nvSpPr>
        <p:spPr bwMode="auto">
          <a:xfrm>
            <a:off x="1069975" y="0"/>
            <a:ext cx="679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it-IT" sz="2400">
                <a:solidFill>
                  <a:srgbClr val="FF0000"/>
                </a:solidFill>
                <a:latin typeface="Comic Sans MS" panose="030F0702030302020204" pitchFamily="66" charset="0"/>
              </a:rPr>
              <a:t>Un altro processo cellulare di base: l’autofagia</a:t>
            </a:r>
            <a:endParaRPr lang="en-US" altLang="it-IT" sz="2400" baseline="30000">
              <a:solidFill>
                <a:srgbClr val="FF0000"/>
              </a:solidFill>
              <a:latin typeface="Comic Sans MS" panose="030F0702030302020204" pitchFamily="66" charset="0"/>
            </a:endParaRPr>
          </a:p>
        </p:txBody>
      </p:sp>
      <p:sp>
        <p:nvSpPr>
          <p:cNvPr id="7" name="Rettangolo 6">
            <a:extLst>
              <a:ext uri="{FF2B5EF4-FFF2-40B4-BE49-F238E27FC236}">
                <a16:creationId xmlns:a16="http://schemas.microsoft.com/office/drawing/2014/main" id="{8BE6B2E2-366F-4318-A3DE-DA1B2B85E58F}"/>
              </a:ext>
            </a:extLst>
          </p:cNvPr>
          <p:cNvSpPr>
            <a:spLocks noChangeArrowheads="1"/>
          </p:cNvSpPr>
          <p:nvPr/>
        </p:nvSpPr>
        <p:spPr bwMode="auto">
          <a:xfrm>
            <a:off x="3560763" y="2205038"/>
            <a:ext cx="558323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a:solidFill>
                  <a:srgbClr val="FF0000"/>
                </a:solidFill>
                <a:latin typeface="Comic Sans MS" panose="030F0702030302020204" pitchFamily="66" charset="0"/>
              </a:rPr>
              <a:t>L’autofagia</a:t>
            </a:r>
            <a:r>
              <a:rPr lang="en-US" altLang="it-IT" sz="1800">
                <a:latin typeface="Comic Sans MS" panose="030F0702030302020204" pitchFamily="66" charset="0"/>
              </a:rPr>
              <a:t> degrada componenti intracellulari (proteine ed organelli) per sostenere il metabolismo, la funzione degli organelli, per detossificare e mantenere l’omeostasi. </a:t>
            </a:r>
          </a:p>
          <a:p>
            <a:pPr eaLnBrk="1" hangingPunct="1">
              <a:spcBef>
                <a:spcPct val="0"/>
              </a:spcBef>
              <a:buFontTx/>
              <a:buNone/>
            </a:pPr>
            <a:endParaRPr lang="en-US" altLang="it-IT" sz="1800">
              <a:latin typeface="Comic Sans MS" panose="030F0702030302020204" pitchFamily="66" charset="0"/>
            </a:endParaRPr>
          </a:p>
          <a:p>
            <a:pPr eaLnBrk="1" hangingPunct="1">
              <a:spcBef>
                <a:spcPct val="0"/>
              </a:spcBef>
              <a:buFontTx/>
              <a:buNone/>
            </a:pPr>
            <a:r>
              <a:rPr lang="en-US" altLang="it-IT" sz="1800">
                <a:latin typeface="Comic Sans MS" panose="030F0702030302020204" pitchFamily="66" charset="0"/>
              </a:rPr>
              <a:t>E’ quindi un processo dinamico e tessuto-specifico.</a:t>
            </a:r>
          </a:p>
          <a:p>
            <a:pPr eaLnBrk="1" hangingPunct="1">
              <a:spcBef>
                <a:spcPct val="0"/>
              </a:spcBef>
              <a:buFontTx/>
              <a:buNone/>
            </a:pPr>
            <a:endParaRPr lang="en-US" altLang="it-IT" sz="1800">
              <a:latin typeface="Comic Sans MS" panose="030F0702030302020204" pitchFamily="66" charset="0"/>
            </a:endParaRPr>
          </a:p>
          <a:p>
            <a:pPr eaLnBrk="1" hangingPunct="1">
              <a:spcBef>
                <a:spcPct val="0"/>
              </a:spcBef>
              <a:buFontTx/>
              <a:buNone/>
            </a:pPr>
            <a:r>
              <a:rPr lang="en-US" altLang="it-IT" sz="1800">
                <a:latin typeface="Comic Sans MS" panose="030F0702030302020204" pitchFamily="66" charset="0"/>
              </a:rPr>
              <a:t>Bassi livelli di autofagia prevengono l’accumulo di componenti danneggiate e costituiscono quindi un </a:t>
            </a:r>
            <a:r>
              <a:rPr lang="en-US" altLang="it-IT" sz="1800">
                <a:solidFill>
                  <a:srgbClr val="FF0000"/>
                </a:solidFill>
                <a:latin typeface="Comic Sans MS" panose="030F0702030302020204" pitchFamily="66" charset="0"/>
              </a:rPr>
              <a:t>sistema di controllo di qualità.</a:t>
            </a:r>
            <a:r>
              <a:rPr lang="en-US" altLang="it-IT" sz="1800">
                <a:latin typeface="Comic Sans MS" panose="030F0702030302020204" pitchFamily="66" charset="0"/>
              </a:rPr>
              <a:t> </a:t>
            </a:r>
          </a:p>
          <a:p>
            <a:pPr eaLnBrk="1" hangingPunct="1">
              <a:spcBef>
                <a:spcPct val="0"/>
              </a:spcBef>
              <a:buFontTx/>
              <a:buNone/>
            </a:pPr>
            <a:endParaRPr lang="en-US" altLang="it-IT" sz="1800">
              <a:latin typeface="Comic Sans MS" panose="030F0702030302020204" pitchFamily="66" charset="0"/>
            </a:endParaRPr>
          </a:p>
          <a:p>
            <a:pPr eaLnBrk="1" hangingPunct="1">
              <a:spcBef>
                <a:spcPct val="0"/>
              </a:spcBef>
              <a:buFontTx/>
              <a:buNone/>
            </a:pPr>
            <a:r>
              <a:rPr lang="en-US" altLang="it-IT" sz="1800">
                <a:latin typeface="Comic Sans MS" panose="030F0702030302020204" pitchFamily="66" charset="0"/>
              </a:rPr>
              <a:t>Livelli più acuti di autofagia si hanno in condizioni di scarsità di nutrienti, e permettono di mantenere </a:t>
            </a:r>
            <a:r>
              <a:rPr lang="en-US" altLang="it-IT" sz="1800">
                <a:solidFill>
                  <a:srgbClr val="FF0000"/>
                </a:solidFill>
                <a:latin typeface="Comic Sans MS" panose="030F0702030302020204" pitchFamily="66" charset="0"/>
              </a:rPr>
              <a:t>l’omeostasi metabolica</a:t>
            </a:r>
            <a:r>
              <a:rPr lang="en-US" altLang="it-IT" sz="1800">
                <a:latin typeface="Comic Sans MS" panose="030F0702030302020204" pitchFamily="66" charset="0"/>
              </a:rPr>
              <a:t>. In certi casi però si può avere </a:t>
            </a:r>
            <a:r>
              <a:rPr lang="en-US" altLang="it-IT" sz="1800" i="1" u="sng">
                <a:latin typeface="Comic Sans MS" panose="030F0702030302020204" pitchFamily="66" charset="0"/>
              </a:rPr>
              <a:t>“morte cellulare autofagica”.</a:t>
            </a:r>
          </a:p>
        </p:txBody>
      </p:sp>
      <p:sp>
        <p:nvSpPr>
          <p:cNvPr id="61445" name="Rettangolo 3">
            <a:extLst>
              <a:ext uri="{FF2B5EF4-FFF2-40B4-BE49-F238E27FC236}">
                <a16:creationId xmlns:a16="http://schemas.microsoft.com/office/drawing/2014/main" id="{56966F3E-D0F3-436D-AF76-1FAEC9D05FCE}"/>
              </a:ext>
            </a:extLst>
          </p:cNvPr>
          <p:cNvSpPr>
            <a:spLocks noChangeArrowheads="1"/>
          </p:cNvSpPr>
          <p:nvPr/>
        </p:nvSpPr>
        <p:spPr bwMode="auto">
          <a:xfrm>
            <a:off x="5280025" y="923925"/>
            <a:ext cx="3863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a:latin typeface="Comic Sans MS" panose="030F0702030302020204" pitchFamily="66" charset="0"/>
              </a:rPr>
              <a:t>Le cellule sono costantemente rimodellate e riciclate.</a:t>
            </a:r>
            <a:endParaRPr lang="it-IT" altLang="it-IT" sz="1800"/>
          </a:p>
        </p:txBody>
      </p:sp>
      <p:sp>
        <p:nvSpPr>
          <p:cNvPr id="61446" name="Rettangolo 1">
            <a:extLst>
              <a:ext uri="{FF2B5EF4-FFF2-40B4-BE49-F238E27FC236}">
                <a16:creationId xmlns:a16="http://schemas.microsoft.com/office/drawing/2014/main" id="{7601949E-95BE-4AED-9FD3-D1C4811B9054}"/>
              </a:ext>
            </a:extLst>
          </p:cNvPr>
          <p:cNvSpPr>
            <a:spLocks noChangeArrowheads="1"/>
          </p:cNvSpPr>
          <p:nvPr/>
        </p:nvSpPr>
        <p:spPr bwMode="auto">
          <a:xfrm>
            <a:off x="0" y="6496050"/>
            <a:ext cx="4268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702030302020204" pitchFamily="66" charset="0"/>
              </a:rPr>
              <a:t>Jiang et al, </a:t>
            </a:r>
            <a:r>
              <a:rPr lang="it-IT" altLang="it-IT" sz="1600" i="1">
                <a:latin typeface="Comic Sans MS" panose="030F0702030302020204" pitchFamily="66" charset="0"/>
              </a:rPr>
              <a:t>J Clin Invest</a:t>
            </a:r>
            <a:r>
              <a:rPr lang="it-IT" altLang="it-IT" sz="1600">
                <a:latin typeface="Comic Sans MS" panose="030F0702030302020204" pitchFamily="66" charset="0"/>
              </a:rPr>
              <a:t>. 2015;125(1):47.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tangolo 1">
            <a:extLst>
              <a:ext uri="{FF2B5EF4-FFF2-40B4-BE49-F238E27FC236}">
                <a16:creationId xmlns:a16="http://schemas.microsoft.com/office/drawing/2014/main" id="{F2C0B3C6-EE3F-412F-B7CB-B5576A950568}"/>
              </a:ext>
            </a:extLst>
          </p:cNvPr>
          <p:cNvSpPr>
            <a:spLocks noChangeArrowheads="1"/>
          </p:cNvSpPr>
          <p:nvPr/>
        </p:nvSpPr>
        <p:spPr bwMode="auto">
          <a:xfrm>
            <a:off x="0" y="2767013"/>
            <a:ext cx="9144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dirty="0">
                <a:solidFill>
                  <a:srgbClr val="FF0000"/>
                </a:solidFill>
                <a:latin typeface="Comic Sans MS" panose="030F0702030302020204" pitchFamily="66" charset="0"/>
              </a:rPr>
              <a:t>Initiation</a:t>
            </a:r>
            <a:r>
              <a:rPr lang="en-US" altLang="it-IT" sz="2000" dirty="0">
                <a:solidFill>
                  <a:srgbClr val="000000"/>
                </a:solidFill>
                <a:latin typeface="Comic Sans MS" panose="030F0702030302020204" pitchFamily="66" charset="0"/>
              </a:rPr>
              <a:t>: </a:t>
            </a:r>
            <a:r>
              <a:rPr lang="en-US" altLang="it-IT" sz="2000" i="1" u="sng" dirty="0">
                <a:solidFill>
                  <a:srgbClr val="000000"/>
                </a:solidFill>
                <a:latin typeface="Comic Sans MS" panose="030F0702030302020204" pitchFamily="66" charset="0"/>
              </a:rPr>
              <a:t>autophagosome formation </a:t>
            </a:r>
            <a:r>
              <a:rPr lang="en-US" altLang="it-IT" sz="2000" dirty="0">
                <a:solidFill>
                  <a:srgbClr val="000000"/>
                </a:solidFill>
                <a:latin typeface="Comic Sans MS" panose="030F0702030302020204" pitchFamily="66" charset="0"/>
              </a:rPr>
              <a:t>is regulated by the </a:t>
            </a:r>
            <a:r>
              <a:rPr lang="en-US" altLang="it-IT" sz="2000" dirty="0">
                <a:solidFill>
                  <a:srgbClr val="FF0000"/>
                </a:solidFill>
                <a:latin typeface="Comic Sans MS" panose="030F0702030302020204" pitchFamily="66" charset="0"/>
              </a:rPr>
              <a:t>ULK complex </a:t>
            </a:r>
            <a:r>
              <a:rPr lang="en-US" altLang="it-IT" sz="2000" dirty="0">
                <a:solidFill>
                  <a:srgbClr val="000000"/>
                </a:solidFill>
                <a:latin typeface="Comic Sans MS" panose="030F0702030302020204" pitchFamily="66" charset="0"/>
              </a:rPr>
              <a:t>(ULK1/2, mATG13, FIP200, ATG101) and </a:t>
            </a:r>
            <a:r>
              <a:rPr lang="en-US" altLang="it-IT" sz="2000" dirty="0">
                <a:solidFill>
                  <a:srgbClr val="FF0000"/>
                </a:solidFill>
                <a:latin typeface="Comic Sans MS" panose="030F0702030302020204" pitchFamily="66" charset="0"/>
              </a:rPr>
              <a:t>class III PI3K complex</a:t>
            </a:r>
            <a:r>
              <a:rPr lang="en-US" altLang="it-IT" sz="2000" dirty="0">
                <a:solidFill>
                  <a:srgbClr val="000000"/>
                </a:solidFill>
                <a:latin typeface="Comic Sans MS" panose="030F0702030302020204" pitchFamily="66" charset="0"/>
              </a:rPr>
              <a:t>. </a:t>
            </a:r>
          </a:p>
          <a:p>
            <a:pPr>
              <a:spcBef>
                <a:spcPct val="0"/>
              </a:spcBef>
              <a:buFontTx/>
              <a:buNone/>
            </a:pPr>
            <a:endParaRPr lang="en-US" altLang="it-IT" sz="2000" dirty="0">
              <a:solidFill>
                <a:srgbClr val="000000"/>
              </a:solidFill>
              <a:latin typeface="Comic Sans MS" panose="030F0702030302020204" pitchFamily="66" charset="0"/>
            </a:endParaRPr>
          </a:p>
          <a:p>
            <a:pPr>
              <a:spcBef>
                <a:spcPct val="0"/>
              </a:spcBef>
              <a:buFontTx/>
              <a:buNone/>
            </a:pPr>
            <a:r>
              <a:rPr lang="en-US" altLang="it-IT" sz="2000" dirty="0">
                <a:solidFill>
                  <a:srgbClr val="000000"/>
                </a:solidFill>
                <a:latin typeface="Comic Sans MS" panose="030F0702030302020204" pitchFamily="66" charset="0"/>
              </a:rPr>
              <a:t>Under nutrient-rich conditions, the ULK complex is inhibited by </a:t>
            </a:r>
            <a:r>
              <a:rPr lang="en-US" altLang="it-IT" sz="2000" dirty="0">
                <a:solidFill>
                  <a:srgbClr val="FF0000"/>
                </a:solidFill>
                <a:latin typeface="Comic Sans MS" panose="030F0702030302020204" pitchFamily="66" charset="0"/>
              </a:rPr>
              <a:t>mTORC1</a:t>
            </a:r>
            <a:r>
              <a:rPr lang="en-US" altLang="it-IT" sz="2000" dirty="0">
                <a:solidFill>
                  <a:srgbClr val="000000"/>
                </a:solidFill>
                <a:latin typeface="Comic Sans MS" panose="030F0702030302020204" pitchFamily="66" charset="0"/>
              </a:rPr>
              <a:t>. Upon starvation, mTORC1 activity is suppressed, leading to disassociation from and activation of the ULK complex. </a:t>
            </a:r>
          </a:p>
          <a:p>
            <a:pPr>
              <a:spcBef>
                <a:spcPct val="0"/>
              </a:spcBef>
              <a:buFontTx/>
              <a:buNone/>
            </a:pPr>
            <a:endParaRPr lang="en-US" altLang="it-IT" sz="2000" dirty="0">
              <a:solidFill>
                <a:srgbClr val="000000"/>
              </a:solidFill>
              <a:latin typeface="Comic Sans MS" panose="030F0702030302020204" pitchFamily="66" charset="0"/>
            </a:endParaRPr>
          </a:p>
          <a:p>
            <a:pPr>
              <a:spcBef>
                <a:spcPct val="0"/>
              </a:spcBef>
              <a:buFontTx/>
              <a:buNone/>
            </a:pPr>
            <a:r>
              <a:rPr lang="en-US" altLang="it-IT" sz="2000" dirty="0">
                <a:solidFill>
                  <a:srgbClr val="000000"/>
                </a:solidFill>
                <a:latin typeface="Comic Sans MS" panose="030F0702030302020204" pitchFamily="66" charset="0"/>
              </a:rPr>
              <a:t>The class III PI3K complex (the lipid kinase Vps34, Beclin1 (ATG6), ATG14L and p150) is then activated by the ULK complex and generates </a:t>
            </a:r>
            <a:r>
              <a:rPr lang="en-US" altLang="it-IT" sz="2000" i="1" u="sng" dirty="0">
                <a:solidFill>
                  <a:srgbClr val="000000"/>
                </a:solidFill>
                <a:latin typeface="Comic Sans MS" panose="030F0702030302020204" pitchFamily="66" charset="0"/>
              </a:rPr>
              <a:t>phosphatidylinositol 3-phosphate (PI</a:t>
            </a:r>
            <a:r>
              <a:rPr lang="en-US" altLang="it-IT" sz="2000" i="1" u="sng" baseline="-25000" dirty="0">
                <a:solidFill>
                  <a:srgbClr val="000000"/>
                </a:solidFill>
                <a:latin typeface="Comic Sans MS" panose="030F0702030302020204" pitchFamily="66" charset="0"/>
              </a:rPr>
              <a:t>3</a:t>
            </a:r>
            <a:r>
              <a:rPr lang="en-US" altLang="it-IT" sz="2000" i="1" u="sng" dirty="0">
                <a:solidFill>
                  <a:srgbClr val="000000"/>
                </a:solidFill>
                <a:latin typeface="Comic Sans MS" panose="030F0702030302020204" pitchFamily="66" charset="0"/>
              </a:rPr>
              <a:t>P) </a:t>
            </a:r>
            <a:r>
              <a:rPr lang="en-US" altLang="it-IT" sz="2000" dirty="0">
                <a:solidFill>
                  <a:srgbClr val="000000"/>
                </a:solidFill>
                <a:latin typeface="Comic Sans MS" panose="030F0702030302020204" pitchFamily="66" charset="0"/>
              </a:rPr>
              <a:t>for recruitment of additional ATGs that will mediate elongation and closure of the autophagosome membrane. </a:t>
            </a:r>
            <a:endParaRPr lang="it-IT" altLang="it-IT" sz="2000" dirty="0">
              <a:latin typeface="Comic Sans MS" panose="030F0702030302020204" pitchFamily="66" charset="0"/>
            </a:endParaRPr>
          </a:p>
        </p:txBody>
      </p:sp>
      <p:pic>
        <p:nvPicPr>
          <p:cNvPr id="63491" name="Immagine 2">
            <a:extLst>
              <a:ext uri="{FF2B5EF4-FFF2-40B4-BE49-F238E27FC236}">
                <a16:creationId xmlns:a16="http://schemas.microsoft.com/office/drawing/2014/main" id="{015F834B-63E0-4DAA-BBA3-94F925E2AF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33375"/>
            <a:ext cx="8509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ttangolo 2">
            <a:extLst>
              <a:ext uri="{FF2B5EF4-FFF2-40B4-BE49-F238E27FC236}">
                <a16:creationId xmlns:a16="http://schemas.microsoft.com/office/drawing/2014/main" id="{96190EE5-033B-4D45-8D10-5C8317C39DF6}"/>
              </a:ext>
            </a:extLst>
          </p:cNvPr>
          <p:cNvSpPr>
            <a:spLocks noChangeArrowheads="1"/>
          </p:cNvSpPr>
          <p:nvPr/>
        </p:nvSpPr>
        <p:spPr bwMode="auto">
          <a:xfrm>
            <a:off x="3924300" y="6524625"/>
            <a:ext cx="5219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a:latin typeface="Comic Sans MS" panose="030F0702030302020204" pitchFamily="66" charset="0"/>
              </a:rPr>
              <a:t>Kenific and Debnath,Trends Cell Biol, 2015,25, 37</a:t>
            </a:r>
            <a:endParaRPr lang="it-IT" altLang="it-IT" sz="1600">
              <a:latin typeface="Comic Sans MS" panose="030F0702030302020204" pitchFamily="66" charset="0"/>
            </a:endParaRPr>
          </a:p>
        </p:txBody>
      </p:sp>
      <p:sp>
        <p:nvSpPr>
          <p:cNvPr id="63493" name="CasellaDiTesto 1">
            <a:extLst>
              <a:ext uri="{FF2B5EF4-FFF2-40B4-BE49-F238E27FC236}">
                <a16:creationId xmlns:a16="http://schemas.microsoft.com/office/drawing/2014/main" id="{4D279A50-4416-4471-97CA-BCF5A48F3287}"/>
              </a:ext>
            </a:extLst>
          </p:cNvPr>
          <p:cNvSpPr txBox="1">
            <a:spLocks noChangeArrowheads="1"/>
          </p:cNvSpPr>
          <p:nvPr/>
        </p:nvSpPr>
        <p:spPr bwMode="auto">
          <a:xfrm>
            <a:off x="6634163" y="1866900"/>
            <a:ext cx="2409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702030302020204" pitchFamily="66" charset="0"/>
              </a:rPr>
              <a:t>class III PI3K complex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ttangolo 1">
            <a:extLst>
              <a:ext uri="{FF2B5EF4-FFF2-40B4-BE49-F238E27FC236}">
                <a16:creationId xmlns:a16="http://schemas.microsoft.com/office/drawing/2014/main" id="{ED82280E-1E82-4932-9F10-E503FD4B40E3}"/>
              </a:ext>
            </a:extLst>
          </p:cNvPr>
          <p:cNvSpPr>
            <a:spLocks noChangeArrowheads="1"/>
          </p:cNvSpPr>
          <p:nvPr/>
        </p:nvSpPr>
        <p:spPr bwMode="auto">
          <a:xfrm>
            <a:off x="0" y="27813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dirty="0">
                <a:solidFill>
                  <a:srgbClr val="FF0000"/>
                </a:solidFill>
                <a:latin typeface="Comic Sans MS" panose="030F0702030302020204" pitchFamily="66" charset="0"/>
              </a:rPr>
              <a:t>Autophagosome elongation and closure </a:t>
            </a:r>
            <a:r>
              <a:rPr lang="en-US" altLang="it-IT" sz="2000" dirty="0">
                <a:solidFill>
                  <a:srgbClr val="000000"/>
                </a:solidFill>
                <a:latin typeface="Comic Sans MS" panose="030F0702030302020204" pitchFamily="66" charset="0"/>
              </a:rPr>
              <a:t>is controlled by two pathways. The </a:t>
            </a:r>
            <a:r>
              <a:rPr lang="en-US" altLang="it-IT" sz="2000" i="1" u="sng" dirty="0">
                <a:solidFill>
                  <a:srgbClr val="000000"/>
                </a:solidFill>
                <a:latin typeface="Comic Sans MS" panose="030F0702030302020204" pitchFamily="66" charset="0"/>
              </a:rPr>
              <a:t>first</a:t>
            </a:r>
            <a:r>
              <a:rPr lang="en-US" altLang="it-IT" sz="2000" dirty="0">
                <a:solidFill>
                  <a:srgbClr val="000000"/>
                </a:solidFill>
                <a:latin typeface="Comic Sans MS" panose="030F0702030302020204" pitchFamily="66" charset="0"/>
              </a:rPr>
              <a:t> is regulated by ATG7/ATG10 and conjugates ATG12 to ATG5, in order to form a multimeric complex with ATG16 that localizes to the outer surface of the </a:t>
            </a:r>
            <a:r>
              <a:rPr lang="en-US" altLang="it-IT" sz="2000" dirty="0" err="1">
                <a:solidFill>
                  <a:srgbClr val="000000"/>
                </a:solidFill>
                <a:latin typeface="Comic Sans MS" panose="030F0702030302020204" pitchFamily="66" charset="0"/>
              </a:rPr>
              <a:t>autophagosomal</a:t>
            </a:r>
            <a:r>
              <a:rPr lang="en-US" altLang="it-IT" sz="2000" dirty="0">
                <a:solidFill>
                  <a:srgbClr val="000000"/>
                </a:solidFill>
                <a:latin typeface="Comic Sans MS" panose="030F0702030302020204" pitchFamily="66" charset="0"/>
              </a:rPr>
              <a:t> membrane. </a:t>
            </a:r>
          </a:p>
          <a:p>
            <a:pPr>
              <a:spcBef>
                <a:spcPct val="0"/>
              </a:spcBef>
              <a:buFontTx/>
              <a:buNone/>
            </a:pPr>
            <a:endParaRPr lang="en-US" altLang="it-IT" sz="2000" dirty="0">
              <a:solidFill>
                <a:srgbClr val="000000"/>
              </a:solidFill>
              <a:latin typeface="Comic Sans MS" panose="030F0702030302020204" pitchFamily="66" charset="0"/>
            </a:endParaRPr>
          </a:p>
          <a:p>
            <a:pPr>
              <a:spcBef>
                <a:spcPct val="0"/>
              </a:spcBef>
              <a:buFontTx/>
              <a:buNone/>
            </a:pPr>
            <a:r>
              <a:rPr lang="en-US" altLang="it-IT" sz="2000" dirty="0">
                <a:solidFill>
                  <a:srgbClr val="000000"/>
                </a:solidFill>
                <a:latin typeface="Comic Sans MS" panose="030F0702030302020204" pitchFamily="66" charset="0"/>
              </a:rPr>
              <a:t>The second conjugates LC3 to the lipid phosphatidylethanolamine (PE) via ATG7/ATG3.</a:t>
            </a:r>
          </a:p>
          <a:p>
            <a:pPr>
              <a:spcBef>
                <a:spcPct val="0"/>
              </a:spcBef>
              <a:buFontTx/>
              <a:buNone/>
            </a:pPr>
            <a:endParaRPr lang="en-US" altLang="it-IT" sz="2000" dirty="0">
              <a:solidFill>
                <a:srgbClr val="000000"/>
              </a:solidFill>
              <a:latin typeface="Comic Sans MS" panose="030F0702030302020204" pitchFamily="66" charset="0"/>
            </a:endParaRPr>
          </a:p>
          <a:p>
            <a:pPr>
              <a:spcBef>
                <a:spcPct val="0"/>
              </a:spcBef>
              <a:buFontTx/>
              <a:buNone/>
            </a:pPr>
            <a:r>
              <a:rPr lang="en-US" altLang="it-IT" sz="2000" dirty="0">
                <a:solidFill>
                  <a:srgbClr val="000000"/>
                </a:solidFill>
                <a:latin typeface="Comic Sans MS" panose="030F0702030302020204" pitchFamily="66" charset="0"/>
              </a:rPr>
              <a:t>First, ATG4B (not reported) cleaves LC3, then the ATG12–ATG5–ATG16 complex promotes LC3 lipidation by PE, and PE is inserted into the autophagosome membrane. </a:t>
            </a:r>
            <a:endParaRPr lang="it-IT" altLang="it-IT" sz="2000" dirty="0">
              <a:latin typeface="Comic Sans MS" panose="030F0702030302020204" pitchFamily="66" charset="0"/>
            </a:endParaRPr>
          </a:p>
        </p:txBody>
      </p:sp>
      <p:pic>
        <p:nvPicPr>
          <p:cNvPr id="64515" name="Immagine 2">
            <a:extLst>
              <a:ext uri="{FF2B5EF4-FFF2-40B4-BE49-F238E27FC236}">
                <a16:creationId xmlns:a16="http://schemas.microsoft.com/office/drawing/2014/main" id="{4A89CE6A-7DAA-4E61-A712-EA67B1D16D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5074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ttangolo 3">
            <a:extLst>
              <a:ext uri="{FF2B5EF4-FFF2-40B4-BE49-F238E27FC236}">
                <a16:creationId xmlns:a16="http://schemas.microsoft.com/office/drawing/2014/main" id="{679F5732-DD74-4E27-90F1-EBAF924A1998}"/>
              </a:ext>
            </a:extLst>
          </p:cNvPr>
          <p:cNvSpPr>
            <a:spLocks noChangeArrowheads="1"/>
          </p:cNvSpPr>
          <p:nvPr/>
        </p:nvSpPr>
        <p:spPr bwMode="auto">
          <a:xfrm>
            <a:off x="3924300" y="6524625"/>
            <a:ext cx="5219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a:latin typeface="Comic Sans MS" panose="030F0702030302020204" pitchFamily="66" charset="0"/>
              </a:rPr>
              <a:t>Kenific and Debnath,Trends Cell Biol, 2015,25, 37</a:t>
            </a:r>
            <a:endParaRPr lang="it-IT" altLang="it-IT" sz="1600">
              <a:latin typeface="Comic Sans MS" panose="030F0702030302020204"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1">
            <a:extLst>
              <a:ext uri="{FF2B5EF4-FFF2-40B4-BE49-F238E27FC236}">
                <a16:creationId xmlns:a16="http://schemas.microsoft.com/office/drawing/2014/main" id="{0B640629-6984-433A-9AE8-756C8BA619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38238"/>
            <a:ext cx="85090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ttangolo 3">
            <a:extLst>
              <a:ext uri="{FF2B5EF4-FFF2-40B4-BE49-F238E27FC236}">
                <a16:creationId xmlns:a16="http://schemas.microsoft.com/office/drawing/2014/main" id="{B16C36E1-A3C9-4003-A128-8C17F6F0F6AD}"/>
              </a:ext>
            </a:extLst>
          </p:cNvPr>
          <p:cNvSpPr>
            <a:spLocks noChangeArrowheads="1"/>
          </p:cNvSpPr>
          <p:nvPr/>
        </p:nvSpPr>
        <p:spPr bwMode="auto">
          <a:xfrm>
            <a:off x="-36513" y="3897313"/>
            <a:ext cx="91440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a:solidFill>
                  <a:srgbClr val="000000"/>
                </a:solidFill>
                <a:latin typeface="Comic Sans MS" panose="030F0702030302020204" pitchFamily="66" charset="0"/>
              </a:rPr>
              <a:t>Ultimately, the autophagosome fuses with endocytic and lysosomal compartments, leading to formation of the </a:t>
            </a:r>
            <a:r>
              <a:rPr lang="en-US" altLang="it-IT" sz="2000">
                <a:solidFill>
                  <a:srgbClr val="FF0000"/>
                </a:solidFill>
                <a:latin typeface="Comic Sans MS" panose="030F0702030302020204" pitchFamily="66" charset="0"/>
              </a:rPr>
              <a:t>autolysosome</a:t>
            </a:r>
            <a:r>
              <a:rPr lang="en-US" altLang="it-IT" sz="2000">
                <a:solidFill>
                  <a:srgbClr val="000000"/>
                </a:solidFill>
                <a:latin typeface="Comic Sans MS" panose="030F0702030302020204" pitchFamily="66" charset="0"/>
              </a:rPr>
              <a:t> where the cargo is lysed by degradation enzymes.</a:t>
            </a:r>
          </a:p>
        </p:txBody>
      </p:sp>
      <p:sp>
        <p:nvSpPr>
          <p:cNvPr id="65540" name="Rettangolo 3">
            <a:extLst>
              <a:ext uri="{FF2B5EF4-FFF2-40B4-BE49-F238E27FC236}">
                <a16:creationId xmlns:a16="http://schemas.microsoft.com/office/drawing/2014/main" id="{7D41391B-613C-46B9-A67B-6C442592D100}"/>
              </a:ext>
            </a:extLst>
          </p:cNvPr>
          <p:cNvSpPr>
            <a:spLocks noChangeArrowheads="1"/>
          </p:cNvSpPr>
          <p:nvPr/>
        </p:nvSpPr>
        <p:spPr bwMode="auto">
          <a:xfrm>
            <a:off x="3924300" y="6524625"/>
            <a:ext cx="5219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a:latin typeface="Comic Sans MS" panose="030F0702030302020204" pitchFamily="66" charset="0"/>
              </a:rPr>
              <a:t>Kenific and Debnath,Trends Cell Biol, 2015,25, 37</a:t>
            </a:r>
            <a:endParaRPr lang="it-IT" altLang="it-IT" sz="1600">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uppo 4">
            <a:extLst>
              <a:ext uri="{FF2B5EF4-FFF2-40B4-BE49-F238E27FC236}">
                <a16:creationId xmlns:a16="http://schemas.microsoft.com/office/drawing/2014/main" id="{F1C6F868-2799-4711-96BA-12A0F1E11372}"/>
              </a:ext>
            </a:extLst>
          </p:cNvPr>
          <p:cNvGrpSpPr>
            <a:grpSpLocks noChangeAspect="1"/>
          </p:cNvGrpSpPr>
          <p:nvPr/>
        </p:nvGrpSpPr>
        <p:grpSpPr bwMode="auto">
          <a:xfrm>
            <a:off x="76067" y="438382"/>
            <a:ext cx="9006205" cy="4049078"/>
            <a:chOff x="1696574" y="609739"/>
            <a:chExt cx="9236470" cy="4154006"/>
          </a:xfrm>
        </p:grpSpPr>
        <p:pic>
          <p:nvPicPr>
            <p:cNvPr id="66565" name="Picture 2" descr="Autophagy as a promoter of longevity: insights from model organisms |  Nature Reviews Molecular Cell Biology">
              <a:extLst>
                <a:ext uri="{FF2B5EF4-FFF2-40B4-BE49-F238E27FC236}">
                  <a16:creationId xmlns:a16="http://schemas.microsoft.com/office/drawing/2014/main" id="{E6AB0DE1-A7EF-48B8-8418-DFAB925829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574" y="609739"/>
              <a:ext cx="9236470" cy="41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561221BD-896D-4378-9A68-1E4256B426E1}"/>
                </a:ext>
              </a:extLst>
            </p:cNvPr>
            <p:cNvSpPr/>
            <p:nvPr/>
          </p:nvSpPr>
          <p:spPr>
            <a:xfrm>
              <a:off x="7487358" y="3781350"/>
              <a:ext cx="603206" cy="400156"/>
            </a:xfrm>
            <a:prstGeom prst="rect">
              <a:avLst/>
            </a:prstGeom>
          </p:spPr>
          <p:txBody>
            <a:bodyPr wrap="none">
              <a:spAutoFit/>
            </a:bodyPr>
            <a:lstStyle/>
            <a:p>
              <a:pPr>
                <a:defRPr/>
              </a:pPr>
              <a:r>
                <a:rPr lang="it-IT" sz="1350" dirty="0"/>
                <a:t>p62</a:t>
              </a:r>
            </a:p>
          </p:txBody>
        </p:sp>
      </p:grpSp>
      <p:sp>
        <p:nvSpPr>
          <p:cNvPr id="66563" name="CasellaDiTesto 5">
            <a:extLst>
              <a:ext uri="{FF2B5EF4-FFF2-40B4-BE49-F238E27FC236}">
                <a16:creationId xmlns:a16="http://schemas.microsoft.com/office/drawing/2014/main" id="{B12AB491-82C4-4356-BFF9-2DD74D20FCBB}"/>
              </a:ext>
            </a:extLst>
          </p:cNvPr>
          <p:cNvSpPr txBox="1">
            <a:spLocks noChangeAspect="1" noChangeArrowheads="1"/>
          </p:cNvSpPr>
          <p:nvPr/>
        </p:nvSpPr>
        <p:spPr bwMode="auto">
          <a:xfrm>
            <a:off x="2734436" y="22884"/>
            <a:ext cx="36379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it-IT" altLang="en-US" sz="2100" b="1" dirty="0">
                <a:solidFill>
                  <a:srgbClr val="FF0000"/>
                </a:solidFill>
              </a:rPr>
              <a:t>Il macchinario autofagico</a:t>
            </a:r>
          </a:p>
        </p:txBody>
      </p:sp>
      <p:sp>
        <p:nvSpPr>
          <p:cNvPr id="7" name="Rettangolo 1">
            <a:extLst>
              <a:ext uri="{FF2B5EF4-FFF2-40B4-BE49-F238E27FC236}">
                <a16:creationId xmlns:a16="http://schemas.microsoft.com/office/drawing/2014/main" id="{8E5376E2-E39D-4D03-A7A8-7A39FE98F2B7}"/>
              </a:ext>
            </a:extLst>
          </p:cNvPr>
          <p:cNvSpPr>
            <a:spLocks noChangeArrowheads="1"/>
          </p:cNvSpPr>
          <p:nvPr/>
        </p:nvSpPr>
        <p:spPr bwMode="auto">
          <a:xfrm>
            <a:off x="0" y="4639376"/>
            <a:ext cx="9144000" cy="181588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AutoNum type="arabicParenR"/>
              <a:defRPr/>
            </a:pPr>
            <a:r>
              <a:rPr lang="en-US" altLang="it-IT" sz="1600" dirty="0" err="1">
                <a:solidFill>
                  <a:srgbClr val="000000"/>
                </a:solidFill>
                <a:latin typeface="Comic Sans MS" panose="030F0702030302020204" pitchFamily="66" charset="0"/>
              </a:rPr>
              <a:t>L’attivazione</a:t>
            </a:r>
            <a:r>
              <a:rPr lang="en-US" altLang="it-IT" sz="1600" dirty="0">
                <a:solidFill>
                  <a:srgbClr val="000000"/>
                </a:solidFill>
                <a:latin typeface="Comic Sans MS" panose="030F0702030302020204" pitchFamily="66" charset="0"/>
              </a:rPr>
              <a:t> del </a:t>
            </a:r>
            <a:r>
              <a:rPr lang="en-US" altLang="it-IT" sz="1600" dirty="0" err="1">
                <a:solidFill>
                  <a:srgbClr val="000000"/>
                </a:solidFill>
                <a:latin typeface="Comic Sans MS" panose="030F0702030302020204" pitchFamily="66" charset="0"/>
              </a:rPr>
              <a:t>complesso</a:t>
            </a:r>
            <a:r>
              <a:rPr lang="en-US" altLang="it-IT" sz="1600" dirty="0">
                <a:solidFill>
                  <a:srgbClr val="000000"/>
                </a:solidFill>
                <a:latin typeface="Comic Sans MS" panose="030F0702030302020204" pitchFamily="66" charset="0"/>
              </a:rPr>
              <a:t> </a:t>
            </a:r>
            <a:r>
              <a:rPr lang="en-US" altLang="it-IT" sz="1600" dirty="0" err="1">
                <a:solidFill>
                  <a:srgbClr val="000000"/>
                </a:solidFill>
                <a:latin typeface="Comic Sans MS" panose="030F0702030302020204" pitchFamily="66" charset="0"/>
              </a:rPr>
              <a:t>enzimatico</a:t>
            </a:r>
            <a:r>
              <a:rPr lang="en-US" altLang="it-IT" sz="1600" dirty="0">
                <a:solidFill>
                  <a:srgbClr val="000000"/>
                </a:solidFill>
                <a:latin typeface="Comic Sans MS" panose="030F0702030302020204" pitchFamily="66" charset="0"/>
              </a:rPr>
              <a:t> PI3K di </a:t>
            </a:r>
            <a:r>
              <a:rPr lang="en-US" altLang="it-IT" sz="1600" dirty="0" err="1">
                <a:solidFill>
                  <a:srgbClr val="000000"/>
                </a:solidFill>
                <a:latin typeface="Comic Sans MS" panose="030F0702030302020204" pitchFamily="66" charset="0"/>
              </a:rPr>
              <a:t>classe</a:t>
            </a:r>
            <a:r>
              <a:rPr lang="en-US" altLang="it-IT" sz="1600" dirty="0">
                <a:solidFill>
                  <a:srgbClr val="000000"/>
                </a:solidFill>
                <a:latin typeface="Comic Sans MS" panose="030F0702030302020204" pitchFamily="66" charset="0"/>
              </a:rPr>
              <a:t> III (VPS34, Beclin1, ATG14L e VPS15)  da </a:t>
            </a:r>
            <a:r>
              <a:rPr lang="en-US" altLang="it-IT" sz="1600" dirty="0" err="1">
                <a:solidFill>
                  <a:srgbClr val="000000"/>
                </a:solidFill>
                <a:latin typeface="Comic Sans MS" panose="030F0702030302020204" pitchFamily="66" charset="0"/>
              </a:rPr>
              <a:t>parte</a:t>
            </a:r>
            <a:r>
              <a:rPr lang="en-US" altLang="it-IT" sz="1600" dirty="0">
                <a:solidFill>
                  <a:srgbClr val="000000"/>
                </a:solidFill>
                <a:latin typeface="Comic Sans MS" panose="030F0702030302020204" pitchFamily="66" charset="0"/>
              </a:rPr>
              <a:t> di ULK1 porta </a:t>
            </a:r>
            <a:r>
              <a:rPr lang="en-US" altLang="it-IT" sz="1600" dirty="0" err="1">
                <a:solidFill>
                  <a:srgbClr val="000000"/>
                </a:solidFill>
                <a:latin typeface="Comic Sans MS" panose="030F0702030302020204" pitchFamily="66" charset="0"/>
              </a:rPr>
              <a:t>alla</a:t>
            </a:r>
            <a:r>
              <a:rPr lang="en-US" altLang="it-IT" sz="1600" dirty="0">
                <a:solidFill>
                  <a:srgbClr val="000000"/>
                </a:solidFill>
                <a:latin typeface="Comic Sans MS" panose="030F0702030302020204" pitchFamily="66" charset="0"/>
              </a:rPr>
              <a:t> </a:t>
            </a:r>
            <a:r>
              <a:rPr lang="en-US" altLang="it-IT" sz="1600" b="1" u="sng" dirty="0" err="1">
                <a:solidFill>
                  <a:srgbClr val="C00000"/>
                </a:solidFill>
                <a:latin typeface="Comic Sans MS" panose="030F0702030302020204" pitchFamily="66" charset="0"/>
              </a:rPr>
              <a:t>produzione</a:t>
            </a:r>
            <a:r>
              <a:rPr lang="en-US" altLang="it-IT" sz="1600" b="1" u="sng" dirty="0">
                <a:solidFill>
                  <a:srgbClr val="C00000"/>
                </a:solidFill>
                <a:latin typeface="Comic Sans MS" panose="030F0702030302020204" pitchFamily="66" charset="0"/>
              </a:rPr>
              <a:t> di PI</a:t>
            </a:r>
            <a:r>
              <a:rPr lang="en-US" altLang="it-IT" sz="1600" b="1" u="sng" baseline="-25000" dirty="0">
                <a:solidFill>
                  <a:srgbClr val="C00000"/>
                </a:solidFill>
                <a:latin typeface="Comic Sans MS" panose="030F0702030302020204" pitchFamily="66" charset="0"/>
              </a:rPr>
              <a:t>3</a:t>
            </a:r>
            <a:r>
              <a:rPr lang="en-US" altLang="it-IT" sz="1600" b="1" u="sng" dirty="0">
                <a:solidFill>
                  <a:srgbClr val="C00000"/>
                </a:solidFill>
                <a:latin typeface="Comic Sans MS" panose="030F0702030302020204" pitchFamily="66" charset="0"/>
              </a:rPr>
              <a:t>P e </a:t>
            </a:r>
            <a:r>
              <a:rPr lang="en-US" altLang="it-IT" sz="1600" dirty="0" err="1">
                <a:solidFill>
                  <a:srgbClr val="000000"/>
                </a:solidFill>
                <a:latin typeface="Comic Sans MS" panose="030F0702030302020204" pitchFamily="66" charset="0"/>
              </a:rPr>
              <a:t>richiama</a:t>
            </a:r>
            <a:r>
              <a:rPr lang="en-US" altLang="it-IT" sz="1600" dirty="0">
                <a:solidFill>
                  <a:srgbClr val="000000"/>
                </a:solidFill>
                <a:latin typeface="Comic Sans MS" panose="030F0702030302020204" pitchFamily="66" charset="0"/>
              </a:rPr>
              <a:t> le protein ATG </a:t>
            </a:r>
            <a:r>
              <a:rPr lang="en-US" altLang="it-IT" sz="1600" dirty="0" err="1">
                <a:solidFill>
                  <a:srgbClr val="000000"/>
                </a:solidFill>
                <a:latin typeface="Comic Sans MS" panose="030F0702030302020204" pitchFamily="66" charset="0"/>
              </a:rPr>
              <a:t>che</a:t>
            </a:r>
            <a:r>
              <a:rPr lang="en-US" altLang="it-IT" sz="1600" dirty="0">
                <a:solidFill>
                  <a:srgbClr val="000000"/>
                </a:solidFill>
                <a:latin typeface="Comic Sans MS" panose="030F0702030302020204" pitchFamily="66" charset="0"/>
              </a:rPr>
              <a:t> </a:t>
            </a:r>
            <a:r>
              <a:rPr lang="en-US" altLang="it-IT" sz="1600" dirty="0" err="1">
                <a:solidFill>
                  <a:srgbClr val="000000"/>
                </a:solidFill>
                <a:latin typeface="Comic Sans MS" panose="030F0702030302020204" pitchFamily="66" charset="0"/>
              </a:rPr>
              <a:t>mediano</a:t>
            </a:r>
            <a:r>
              <a:rPr lang="en-US" altLang="it-IT" sz="1600" dirty="0">
                <a:solidFill>
                  <a:srgbClr val="000000"/>
                </a:solidFill>
                <a:latin typeface="Comic Sans MS" panose="030F0702030302020204" pitchFamily="66" charset="0"/>
              </a:rPr>
              <a:t> </a:t>
            </a:r>
            <a:r>
              <a:rPr lang="en-US" altLang="it-IT" sz="1600" b="1" u="sng" dirty="0" err="1">
                <a:solidFill>
                  <a:srgbClr val="C00000"/>
                </a:solidFill>
                <a:latin typeface="Comic Sans MS" panose="030F0702030302020204" pitchFamily="66" charset="0"/>
              </a:rPr>
              <a:t>l’allungamento</a:t>
            </a:r>
            <a:r>
              <a:rPr lang="en-US" altLang="it-IT" sz="1600" b="1" u="sng" dirty="0">
                <a:solidFill>
                  <a:srgbClr val="C00000"/>
                </a:solidFill>
                <a:latin typeface="Comic Sans MS" panose="030F0702030302020204" pitchFamily="66" charset="0"/>
              </a:rPr>
              <a:t>  e la </a:t>
            </a:r>
            <a:r>
              <a:rPr lang="en-US" altLang="it-IT" sz="1600" b="1" u="sng" dirty="0" err="1">
                <a:solidFill>
                  <a:srgbClr val="C00000"/>
                </a:solidFill>
                <a:latin typeface="Comic Sans MS" panose="030F0702030302020204" pitchFamily="66" charset="0"/>
              </a:rPr>
              <a:t>chiusura</a:t>
            </a:r>
            <a:r>
              <a:rPr lang="en-US" altLang="it-IT" sz="1600" b="1" u="sng" dirty="0">
                <a:solidFill>
                  <a:srgbClr val="C00000"/>
                </a:solidFill>
                <a:latin typeface="Comic Sans MS" panose="030F0702030302020204" pitchFamily="66" charset="0"/>
              </a:rPr>
              <a:t> </a:t>
            </a:r>
            <a:r>
              <a:rPr lang="en-US" altLang="it-IT" sz="1600" b="1" u="sng" dirty="0" err="1">
                <a:solidFill>
                  <a:srgbClr val="C00000"/>
                </a:solidFill>
                <a:latin typeface="Comic Sans MS" panose="030F0702030302020204" pitchFamily="66" charset="0"/>
              </a:rPr>
              <a:t>delle</a:t>
            </a:r>
            <a:r>
              <a:rPr lang="en-US" altLang="it-IT" sz="1600" b="1" u="sng" dirty="0">
                <a:solidFill>
                  <a:srgbClr val="C00000"/>
                </a:solidFill>
                <a:latin typeface="Comic Sans MS" panose="030F0702030302020204" pitchFamily="66" charset="0"/>
              </a:rPr>
              <a:t> membrane </a:t>
            </a:r>
            <a:r>
              <a:rPr lang="en-US" altLang="it-IT" sz="1600" b="1" u="sng" dirty="0" err="1">
                <a:solidFill>
                  <a:srgbClr val="C00000"/>
                </a:solidFill>
                <a:latin typeface="Comic Sans MS" panose="030F0702030302020204" pitchFamily="66" charset="0"/>
              </a:rPr>
              <a:t>dell’autofagosoma</a:t>
            </a:r>
            <a:endParaRPr lang="en-US" altLang="it-IT" sz="1600" b="1" u="sng" dirty="0">
              <a:solidFill>
                <a:srgbClr val="C00000"/>
              </a:solidFill>
              <a:latin typeface="Comic Sans MS" panose="030F0702030302020204" pitchFamily="66" charset="0"/>
            </a:endParaRPr>
          </a:p>
          <a:p>
            <a:pPr marL="342900" indent="-342900">
              <a:spcBef>
                <a:spcPct val="0"/>
              </a:spcBef>
              <a:buFontTx/>
              <a:buAutoNum type="arabicParenR"/>
              <a:defRPr/>
            </a:pPr>
            <a:r>
              <a:rPr lang="en-US" altLang="it-IT" sz="1600" dirty="0">
                <a:solidFill>
                  <a:srgbClr val="000000"/>
                </a:solidFill>
                <a:latin typeface="Comic Sans MS" panose="030F0702030302020204" pitchFamily="66" charset="0"/>
              </a:rPr>
              <a:t>ATG7/ATG10 </a:t>
            </a:r>
            <a:r>
              <a:rPr lang="en-US" altLang="it-IT" sz="1600" dirty="0" err="1">
                <a:solidFill>
                  <a:srgbClr val="000000"/>
                </a:solidFill>
                <a:latin typeface="Comic Sans MS" panose="030F0702030302020204" pitchFamily="66" charset="0"/>
              </a:rPr>
              <a:t>permettono</a:t>
            </a:r>
            <a:r>
              <a:rPr lang="en-US" altLang="it-IT" sz="1600" dirty="0">
                <a:solidFill>
                  <a:srgbClr val="000000"/>
                </a:solidFill>
                <a:latin typeface="Comic Sans MS" panose="030F0702030302020204" pitchFamily="66" charset="0"/>
              </a:rPr>
              <a:t> la </a:t>
            </a:r>
            <a:r>
              <a:rPr lang="en-US" altLang="it-IT" sz="1600" dirty="0" err="1">
                <a:solidFill>
                  <a:srgbClr val="000000"/>
                </a:solidFill>
                <a:latin typeface="Comic Sans MS" panose="030F0702030302020204" pitchFamily="66" charset="0"/>
              </a:rPr>
              <a:t>formazione</a:t>
            </a:r>
            <a:r>
              <a:rPr lang="en-US" altLang="it-IT" sz="1600" dirty="0">
                <a:solidFill>
                  <a:srgbClr val="000000"/>
                </a:solidFill>
                <a:latin typeface="Comic Sans MS" panose="030F0702030302020204" pitchFamily="66" charset="0"/>
              </a:rPr>
              <a:t> del </a:t>
            </a:r>
            <a:r>
              <a:rPr lang="en-US" altLang="it-IT" sz="1600" dirty="0" err="1">
                <a:solidFill>
                  <a:srgbClr val="000000"/>
                </a:solidFill>
                <a:latin typeface="Comic Sans MS" panose="030F0702030302020204" pitchFamily="66" charset="0"/>
              </a:rPr>
              <a:t>complesso</a:t>
            </a:r>
            <a:r>
              <a:rPr lang="en-US" altLang="it-IT" sz="1600" dirty="0">
                <a:solidFill>
                  <a:srgbClr val="000000"/>
                </a:solidFill>
                <a:latin typeface="Comic Sans MS" panose="030F0702030302020204" pitchFamily="66" charset="0"/>
              </a:rPr>
              <a:t> ATG5-ATG12 </a:t>
            </a:r>
            <a:r>
              <a:rPr lang="en-US" altLang="it-IT" sz="1600" dirty="0" err="1">
                <a:solidFill>
                  <a:srgbClr val="000000"/>
                </a:solidFill>
                <a:latin typeface="Comic Sans MS" panose="030F0702030302020204" pitchFamily="66" charset="0"/>
              </a:rPr>
              <a:t>che</a:t>
            </a:r>
            <a:r>
              <a:rPr lang="en-US" altLang="it-IT" sz="1600" dirty="0">
                <a:solidFill>
                  <a:srgbClr val="000000"/>
                </a:solidFill>
                <a:latin typeface="Comic Sans MS" panose="030F0702030302020204" pitchFamily="66" charset="0"/>
              </a:rPr>
              <a:t> </a:t>
            </a:r>
            <a:r>
              <a:rPr lang="en-US" altLang="it-IT" sz="1600" dirty="0" err="1">
                <a:solidFill>
                  <a:srgbClr val="000000"/>
                </a:solidFill>
                <a:latin typeface="Comic Sans MS" panose="030F0702030302020204" pitchFamily="66" charset="0"/>
              </a:rPr>
              <a:t>interagisce</a:t>
            </a:r>
            <a:r>
              <a:rPr lang="en-US" altLang="it-IT" sz="1600" dirty="0">
                <a:solidFill>
                  <a:srgbClr val="000000"/>
                </a:solidFill>
                <a:latin typeface="Comic Sans MS" panose="030F0702030302020204" pitchFamily="66" charset="0"/>
              </a:rPr>
              <a:t> con ATG16</a:t>
            </a:r>
          </a:p>
          <a:p>
            <a:pPr marL="342900" indent="-342900">
              <a:spcBef>
                <a:spcPct val="0"/>
              </a:spcBef>
              <a:buFontTx/>
              <a:buAutoNum type="arabicParenR"/>
              <a:defRPr/>
            </a:pPr>
            <a:r>
              <a:rPr lang="en-US" altLang="it-IT" sz="1600" dirty="0">
                <a:solidFill>
                  <a:srgbClr val="000000"/>
                </a:solidFill>
                <a:latin typeface="Comic Sans MS" panose="030F0702030302020204" pitchFamily="66" charset="0"/>
              </a:rPr>
              <a:t>Il </a:t>
            </a:r>
            <a:r>
              <a:rPr lang="en-US" altLang="it-IT" sz="1600" dirty="0" err="1">
                <a:solidFill>
                  <a:srgbClr val="000000"/>
                </a:solidFill>
                <a:latin typeface="Comic Sans MS" panose="030F0702030302020204" pitchFamily="66" charset="0"/>
              </a:rPr>
              <a:t>complesso</a:t>
            </a:r>
            <a:r>
              <a:rPr lang="en-US" altLang="it-IT" sz="1600" dirty="0">
                <a:solidFill>
                  <a:srgbClr val="000000"/>
                </a:solidFill>
                <a:latin typeface="Comic Sans MS" panose="030F0702030302020204" pitchFamily="66" charset="0"/>
              </a:rPr>
              <a:t> ATG5-ATG12-ATG16 </a:t>
            </a:r>
            <a:r>
              <a:rPr lang="en-US" altLang="it-IT" sz="1600" dirty="0" err="1">
                <a:solidFill>
                  <a:srgbClr val="000000"/>
                </a:solidFill>
                <a:latin typeface="Comic Sans MS" panose="030F0702030302020204" pitchFamily="66" charset="0"/>
              </a:rPr>
              <a:t>promuove</a:t>
            </a:r>
            <a:r>
              <a:rPr lang="en-US" altLang="it-IT" sz="1600" dirty="0">
                <a:solidFill>
                  <a:srgbClr val="000000"/>
                </a:solidFill>
                <a:latin typeface="Comic Sans MS" panose="030F0702030302020204" pitchFamily="66" charset="0"/>
              </a:rPr>
              <a:t> la </a:t>
            </a:r>
            <a:r>
              <a:rPr lang="en-US" altLang="it-IT" sz="1600" b="1" u="sng" dirty="0" err="1">
                <a:solidFill>
                  <a:srgbClr val="C00000"/>
                </a:solidFill>
                <a:latin typeface="Comic Sans MS" panose="030F0702030302020204" pitchFamily="66" charset="0"/>
              </a:rPr>
              <a:t>lipidazione</a:t>
            </a:r>
            <a:r>
              <a:rPr lang="en-US" altLang="it-IT" sz="1600" b="1" u="sng" dirty="0">
                <a:solidFill>
                  <a:srgbClr val="C00000"/>
                </a:solidFill>
                <a:latin typeface="Comic Sans MS" panose="030F0702030302020204" pitchFamily="66" charset="0"/>
              </a:rPr>
              <a:t> di LC3</a:t>
            </a:r>
          </a:p>
          <a:p>
            <a:pPr marL="342900" indent="-342900">
              <a:spcBef>
                <a:spcPct val="0"/>
              </a:spcBef>
              <a:buFontTx/>
              <a:buAutoNum type="arabicParenR"/>
              <a:defRPr/>
            </a:pPr>
            <a:r>
              <a:rPr lang="en-US" altLang="it-IT" sz="1600" dirty="0">
                <a:solidFill>
                  <a:srgbClr val="000000"/>
                </a:solidFill>
                <a:latin typeface="Comic Sans MS" panose="030F0702030302020204" pitchFamily="66" charset="0"/>
              </a:rPr>
              <a:t>LC3 </a:t>
            </a:r>
            <a:r>
              <a:rPr lang="en-US" altLang="it-IT" sz="1600" dirty="0" err="1">
                <a:solidFill>
                  <a:srgbClr val="000000"/>
                </a:solidFill>
                <a:latin typeface="Comic Sans MS" panose="030F0702030302020204" pitchFamily="66" charset="0"/>
              </a:rPr>
              <a:t>lipidato</a:t>
            </a:r>
            <a:r>
              <a:rPr lang="en-US" altLang="it-IT" sz="1600" dirty="0">
                <a:solidFill>
                  <a:srgbClr val="000000"/>
                </a:solidFill>
                <a:latin typeface="Comic Sans MS" panose="030F0702030302020204" pitchFamily="66" charset="0"/>
              </a:rPr>
              <a:t> </a:t>
            </a:r>
            <a:r>
              <a:rPr lang="en-US" altLang="it-IT" sz="1600" dirty="0" err="1">
                <a:solidFill>
                  <a:srgbClr val="000000"/>
                </a:solidFill>
                <a:latin typeface="Comic Sans MS" panose="030F0702030302020204" pitchFamily="66" charset="0"/>
              </a:rPr>
              <a:t>interagisce</a:t>
            </a:r>
            <a:r>
              <a:rPr lang="en-US" altLang="it-IT" sz="1600" dirty="0">
                <a:solidFill>
                  <a:srgbClr val="000000"/>
                </a:solidFill>
                <a:latin typeface="Comic Sans MS" panose="030F0702030302020204" pitchFamily="66" charset="0"/>
              </a:rPr>
              <a:t> con p62 </a:t>
            </a:r>
            <a:r>
              <a:rPr lang="en-US" altLang="it-IT" sz="1600" b="1" u="sng" dirty="0">
                <a:solidFill>
                  <a:srgbClr val="C00000"/>
                </a:solidFill>
                <a:latin typeface="Comic Sans MS" panose="030F0702030302020204" pitchFamily="66" charset="0"/>
              </a:rPr>
              <a:t>per </a:t>
            </a:r>
            <a:r>
              <a:rPr lang="en-US" altLang="it-IT" sz="1600" b="1" u="sng" dirty="0" err="1">
                <a:solidFill>
                  <a:srgbClr val="C00000"/>
                </a:solidFill>
                <a:latin typeface="Comic Sans MS" panose="030F0702030302020204" pitchFamily="66" charset="0"/>
              </a:rPr>
              <a:t>destinare</a:t>
            </a:r>
            <a:r>
              <a:rPr lang="en-US" altLang="it-IT" sz="1600" b="1" u="sng" dirty="0">
                <a:solidFill>
                  <a:srgbClr val="C00000"/>
                </a:solidFill>
                <a:latin typeface="Comic Sans MS" panose="030F0702030302020204" pitchFamily="66" charset="0"/>
              </a:rPr>
              <a:t> </a:t>
            </a:r>
            <a:r>
              <a:rPr lang="en-US" altLang="it-IT" sz="1600" b="1" u="sng" dirty="0" err="1">
                <a:solidFill>
                  <a:srgbClr val="C00000"/>
                </a:solidFill>
                <a:latin typeface="Comic Sans MS" panose="030F0702030302020204" pitchFamily="66" charset="0"/>
              </a:rPr>
              <a:t>il</a:t>
            </a:r>
            <a:r>
              <a:rPr lang="en-US" altLang="it-IT" sz="1600" b="1" u="sng" dirty="0">
                <a:solidFill>
                  <a:srgbClr val="C00000"/>
                </a:solidFill>
                <a:latin typeface="Comic Sans MS" panose="030F0702030302020204" pitchFamily="66" charset="0"/>
              </a:rPr>
              <a:t> </a:t>
            </a:r>
            <a:r>
              <a:rPr lang="en-US" altLang="it-IT" sz="1600" b="1" u="sng" dirty="0" err="1">
                <a:solidFill>
                  <a:srgbClr val="C00000"/>
                </a:solidFill>
                <a:latin typeface="Comic Sans MS" panose="030F0702030302020204" pitchFamily="66" charset="0"/>
              </a:rPr>
              <a:t>materiale</a:t>
            </a:r>
            <a:r>
              <a:rPr lang="en-US" altLang="it-IT" sz="1600" b="1" u="sng" dirty="0">
                <a:solidFill>
                  <a:srgbClr val="C00000"/>
                </a:solidFill>
                <a:latin typeface="Comic Sans MS" panose="030F0702030302020204" pitchFamily="66" charset="0"/>
              </a:rPr>
              <a:t> da </a:t>
            </a:r>
            <a:r>
              <a:rPr lang="en-US" altLang="it-IT" sz="1600" b="1" u="sng" dirty="0" err="1">
                <a:solidFill>
                  <a:srgbClr val="C00000"/>
                </a:solidFill>
                <a:latin typeface="Comic Sans MS" panose="030F0702030302020204" pitchFamily="66" charset="0"/>
              </a:rPr>
              <a:t>degradare</a:t>
            </a:r>
            <a:r>
              <a:rPr lang="en-US" altLang="it-IT" sz="1600" b="1" u="sng" dirty="0">
                <a:solidFill>
                  <a:srgbClr val="C00000"/>
                </a:solidFill>
                <a:latin typeface="Comic Sans MS" panose="030F0702030302020204" pitchFamily="66" charset="0"/>
              </a:rPr>
              <a:t> al </a:t>
            </a:r>
            <a:r>
              <a:rPr lang="en-US" altLang="it-IT" sz="1600" b="1" u="sng" dirty="0" err="1">
                <a:solidFill>
                  <a:srgbClr val="C00000"/>
                </a:solidFill>
                <a:latin typeface="Comic Sans MS" panose="030F0702030302020204" pitchFamily="66" charset="0"/>
              </a:rPr>
              <a:t>fagoforo</a:t>
            </a:r>
            <a:endParaRPr lang="it-IT" altLang="it-IT" sz="1600" b="1" u="sng" dirty="0">
              <a:solidFill>
                <a:srgbClr val="C00000"/>
              </a:solidFill>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magine 3">
            <a:extLst>
              <a:ext uri="{FF2B5EF4-FFF2-40B4-BE49-F238E27FC236}">
                <a16:creationId xmlns:a16="http://schemas.microsoft.com/office/drawing/2014/main" id="{69F3F2E9-5B0B-430F-B1F5-6D36A9038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948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ttangolo 5">
            <a:extLst>
              <a:ext uri="{FF2B5EF4-FFF2-40B4-BE49-F238E27FC236}">
                <a16:creationId xmlns:a16="http://schemas.microsoft.com/office/drawing/2014/main" id="{598AB4E4-183A-4627-A6F8-C25F6286C52E}"/>
              </a:ext>
            </a:extLst>
          </p:cNvPr>
          <p:cNvSpPr>
            <a:spLocks noChangeArrowheads="1"/>
          </p:cNvSpPr>
          <p:nvPr/>
        </p:nvSpPr>
        <p:spPr bwMode="auto">
          <a:xfrm>
            <a:off x="0" y="5300663"/>
            <a:ext cx="9144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solidFill>
                  <a:srgbClr val="FF0000"/>
                </a:solidFill>
                <a:latin typeface="Comic Sans MS" panose="030F0702030302020204" pitchFamily="66" charset="0"/>
              </a:rPr>
              <a:t>SNARE proteins </a:t>
            </a:r>
            <a:r>
              <a:rPr lang="it-IT" altLang="it-IT" sz="1800">
                <a:latin typeface="Comic Sans MS" panose="030F0702030302020204" pitchFamily="66" charset="0"/>
              </a:rPr>
              <a:t>including syntaxin-17 (</a:t>
            </a:r>
            <a:r>
              <a:rPr lang="it-IT" altLang="it-IT" sz="1800">
                <a:solidFill>
                  <a:srgbClr val="FF0000"/>
                </a:solidFill>
                <a:latin typeface="Comic Sans MS" panose="030F0702030302020204" pitchFamily="66" charset="0"/>
              </a:rPr>
              <a:t>STX17</a:t>
            </a:r>
            <a:r>
              <a:rPr lang="it-IT" altLang="it-IT" sz="1800">
                <a:latin typeface="Comic Sans MS" panose="030F0702030302020204" pitchFamily="66" charset="0"/>
              </a:rPr>
              <a:t>), synaptosome-associated protein 29 (</a:t>
            </a:r>
            <a:r>
              <a:rPr lang="it-IT" altLang="it-IT" sz="1800">
                <a:solidFill>
                  <a:srgbClr val="FF0000"/>
                </a:solidFill>
                <a:latin typeface="Comic Sans MS" panose="030F0702030302020204" pitchFamily="66" charset="0"/>
              </a:rPr>
              <a:t>SNAP29</a:t>
            </a:r>
            <a:r>
              <a:rPr lang="it-IT" altLang="it-IT" sz="1800">
                <a:latin typeface="Comic Sans MS" panose="030F0702030302020204" pitchFamily="66" charset="0"/>
              </a:rPr>
              <a:t>), and vesicle-associated membrane protein 8 (</a:t>
            </a:r>
            <a:r>
              <a:rPr lang="it-IT" altLang="it-IT" sz="1800">
                <a:solidFill>
                  <a:srgbClr val="FF0000"/>
                </a:solidFill>
                <a:latin typeface="Comic Sans MS" panose="030F0702030302020204" pitchFamily="66" charset="0"/>
              </a:rPr>
              <a:t>VAMP8</a:t>
            </a:r>
            <a:r>
              <a:rPr lang="it-IT" altLang="it-IT" sz="1800">
                <a:latin typeface="Comic Sans MS" panose="030F0702030302020204" pitchFamily="66" charset="0"/>
              </a:rPr>
              <a:t>) facilitate fusion between fully formed </a:t>
            </a:r>
            <a:r>
              <a:rPr lang="en-US" altLang="it-IT" sz="1800">
                <a:latin typeface="Comic Sans MS" panose="030F0702030302020204" pitchFamily="66" charset="0"/>
              </a:rPr>
              <a:t>autophagosomes and lysosomes. The GTPase </a:t>
            </a:r>
            <a:r>
              <a:rPr lang="en-US" altLang="it-IT" sz="1800">
                <a:solidFill>
                  <a:srgbClr val="FF0000"/>
                </a:solidFill>
                <a:latin typeface="Comic Sans MS" panose="030F0702030302020204" pitchFamily="66" charset="0"/>
              </a:rPr>
              <a:t>Rab7</a:t>
            </a:r>
            <a:r>
              <a:rPr lang="en-US" altLang="it-IT" sz="1800">
                <a:latin typeface="Comic Sans MS" panose="030F0702030302020204" pitchFamily="66" charset="0"/>
              </a:rPr>
              <a:t> is also important during fusion. </a:t>
            </a:r>
            <a:r>
              <a:rPr lang="en-US" altLang="it-IT" sz="1800">
                <a:solidFill>
                  <a:srgbClr val="FF0000"/>
                </a:solidFill>
                <a:latin typeface="Comic Sans MS" panose="030F0702030302020204" pitchFamily="66" charset="0"/>
              </a:rPr>
              <a:t>Autophagolysosome</a:t>
            </a:r>
            <a:r>
              <a:rPr lang="en-US" altLang="it-IT" sz="1800">
                <a:latin typeface="Comic Sans MS" panose="030F0702030302020204" pitchFamily="66" charset="0"/>
              </a:rPr>
              <a:t> has an acidic environment. The cargo as well as intravesicular LC3-II are degraded by pH-sensitive enzymes.</a:t>
            </a:r>
          </a:p>
        </p:txBody>
      </p:sp>
      <p:sp>
        <p:nvSpPr>
          <p:cNvPr id="69636" name="Rettangolo 5">
            <a:extLst>
              <a:ext uri="{FF2B5EF4-FFF2-40B4-BE49-F238E27FC236}">
                <a16:creationId xmlns:a16="http://schemas.microsoft.com/office/drawing/2014/main" id="{B25D5AAA-8C65-4747-8EB1-DC69BF0BB658}"/>
              </a:ext>
            </a:extLst>
          </p:cNvPr>
          <p:cNvSpPr>
            <a:spLocks noChangeArrowheads="1"/>
          </p:cNvSpPr>
          <p:nvPr/>
        </p:nvSpPr>
        <p:spPr bwMode="auto">
          <a:xfrm>
            <a:off x="6443663" y="12700"/>
            <a:ext cx="2736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400">
                <a:latin typeface="Comic Sans MS" panose="030F0702030302020204" pitchFamily="66" charset="0"/>
              </a:rPr>
              <a:t>Towers et al, J Cell Biol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DFEF6E33-8734-428F-B64E-081DBB4559E8}"/>
              </a:ext>
            </a:extLst>
          </p:cNvPr>
          <p:cNvSpPr>
            <a:spLocks noGrp="1" noChangeArrowheads="1"/>
          </p:cNvSpPr>
          <p:nvPr>
            <p:ph type="body" idx="1"/>
          </p:nvPr>
        </p:nvSpPr>
        <p:spPr>
          <a:xfrm>
            <a:off x="323850" y="549275"/>
            <a:ext cx="8497888" cy="6048375"/>
          </a:xfrm>
        </p:spPr>
        <p:txBody>
          <a:bodyPr>
            <a:normAutofit lnSpcReduction="10000"/>
          </a:bodyPr>
          <a:lstStyle/>
          <a:p>
            <a:pPr>
              <a:lnSpc>
                <a:spcPct val="90000"/>
              </a:lnSpc>
              <a:defRPr/>
            </a:pPr>
            <a:r>
              <a:rPr lang="it-IT" altLang="it-IT" sz="2400" dirty="0">
                <a:solidFill>
                  <a:srgbClr val="FF0000"/>
                </a:solidFill>
                <a:effectLst>
                  <a:outerShdw blurRad="38100" dist="38100" dir="2700000" algn="tl">
                    <a:srgbClr val="C0C0C0"/>
                  </a:outerShdw>
                </a:effectLst>
                <a:latin typeface="Comic Sans MS" panose="030F0702030302020204" pitchFamily="66" charset="0"/>
              </a:rPr>
              <a:t>MACROAUTOFAGIA</a:t>
            </a:r>
            <a:r>
              <a:rPr lang="it-IT" altLang="it-IT" sz="2400" dirty="0">
                <a:latin typeface="Comic Sans MS" panose="030F0702030302020204" pitchFamily="66" charset="0"/>
              </a:rPr>
              <a:t>: crescita di doppie membrane che inglobano organelli, proteine e porzioni di citoplasma dentro ad una vescicola. La fusione della vescicola autofagica (autofagosoma) con il lisosoma determina la degradazione di ciò che è contenuto nella vescicola</a:t>
            </a:r>
          </a:p>
          <a:p>
            <a:pPr>
              <a:lnSpc>
                <a:spcPct val="90000"/>
              </a:lnSpc>
              <a:defRPr/>
            </a:pPr>
            <a:r>
              <a:rPr lang="it-IT" altLang="it-IT" sz="2400" dirty="0">
                <a:solidFill>
                  <a:srgbClr val="FF0000"/>
                </a:solidFill>
                <a:effectLst>
                  <a:outerShdw blurRad="38100" dist="38100" dir="2700000" algn="tl">
                    <a:srgbClr val="C0C0C0"/>
                  </a:outerShdw>
                </a:effectLst>
                <a:latin typeface="Comic Sans MS" panose="030F0702030302020204" pitchFamily="66" charset="0"/>
              </a:rPr>
              <a:t>MICROAUTOFAGIA</a:t>
            </a:r>
            <a:r>
              <a:rPr lang="it-IT" altLang="it-IT" sz="2400" dirty="0">
                <a:latin typeface="Comic Sans MS" panose="030F0702030302020204" pitchFamily="66" charset="0"/>
              </a:rPr>
              <a:t>: La membrana lisosomiale si introflette inglobando direttamente piccole porzioni di citoplasma. Analisi al microscopio elettronico suggeriscono che il </a:t>
            </a:r>
            <a:r>
              <a:rPr lang="it-IT" altLang="it-IT" sz="2400" b="1" u="sng" dirty="0">
                <a:solidFill>
                  <a:srgbClr val="0070C0"/>
                </a:solidFill>
                <a:latin typeface="Comic Sans MS" panose="030F0702030302020204" pitchFamily="66" charset="0"/>
              </a:rPr>
              <a:t>glicogeno</a:t>
            </a:r>
            <a:r>
              <a:rPr lang="it-IT" altLang="it-IT" sz="2400" dirty="0">
                <a:latin typeface="Comic Sans MS" panose="030F0702030302020204" pitchFamily="66" charset="0"/>
              </a:rPr>
              <a:t> venga portato dentro al lisosoma attraverso la </a:t>
            </a:r>
            <a:r>
              <a:rPr lang="it-IT" altLang="it-IT" sz="2400" dirty="0" err="1">
                <a:latin typeface="Comic Sans MS" panose="030F0702030302020204" pitchFamily="66" charset="0"/>
              </a:rPr>
              <a:t>microautofagia</a:t>
            </a:r>
            <a:r>
              <a:rPr lang="it-IT" altLang="it-IT" sz="2400" dirty="0">
                <a:latin typeface="Comic Sans MS" panose="030F0702030302020204" pitchFamily="66" charset="0"/>
              </a:rPr>
              <a:t>  </a:t>
            </a:r>
          </a:p>
          <a:p>
            <a:pPr>
              <a:lnSpc>
                <a:spcPct val="90000"/>
              </a:lnSpc>
              <a:defRPr/>
            </a:pPr>
            <a:r>
              <a:rPr lang="it-IT" altLang="it-IT" sz="2400" dirty="0">
                <a:solidFill>
                  <a:srgbClr val="FF0000"/>
                </a:solidFill>
                <a:effectLst>
                  <a:outerShdw blurRad="38100" dist="38100" dir="2700000" algn="tl">
                    <a:srgbClr val="C0C0C0"/>
                  </a:outerShdw>
                </a:effectLst>
                <a:latin typeface="Comic Sans MS" panose="030F0702030302020204" pitchFamily="66" charset="0"/>
              </a:rPr>
              <a:t>CMA (</a:t>
            </a:r>
            <a:r>
              <a:rPr lang="it-IT" altLang="it-IT" sz="2400" dirty="0" err="1">
                <a:solidFill>
                  <a:srgbClr val="FF0000"/>
                </a:solidFill>
                <a:effectLst>
                  <a:outerShdw blurRad="38100" dist="38100" dir="2700000" algn="tl">
                    <a:srgbClr val="C0C0C0"/>
                  </a:outerShdw>
                </a:effectLst>
                <a:latin typeface="Comic Sans MS" panose="030F0702030302020204" pitchFamily="66" charset="0"/>
              </a:rPr>
              <a:t>chaperone-mediated</a:t>
            </a:r>
            <a:r>
              <a:rPr lang="it-IT" altLang="it-IT" sz="2400" dirty="0">
                <a:solidFill>
                  <a:srgbClr val="FF0000"/>
                </a:solidFill>
                <a:effectLst>
                  <a:outerShdw blurRad="38100" dist="38100" dir="2700000" algn="tl">
                    <a:srgbClr val="C0C0C0"/>
                  </a:outerShdw>
                </a:effectLst>
                <a:latin typeface="Comic Sans MS" panose="030F0702030302020204" pitchFamily="66" charset="0"/>
              </a:rPr>
              <a:t> </a:t>
            </a:r>
            <a:r>
              <a:rPr lang="it-IT" altLang="it-IT" sz="2400" dirty="0" err="1">
                <a:solidFill>
                  <a:srgbClr val="FF0000"/>
                </a:solidFill>
                <a:effectLst>
                  <a:outerShdw blurRad="38100" dist="38100" dir="2700000" algn="tl">
                    <a:srgbClr val="C0C0C0"/>
                  </a:outerShdw>
                </a:effectLst>
                <a:latin typeface="Comic Sans MS" panose="030F0702030302020204" pitchFamily="66" charset="0"/>
              </a:rPr>
              <a:t>autophagy</a:t>
            </a:r>
            <a:r>
              <a:rPr lang="it-IT" altLang="it-IT" sz="2400" dirty="0">
                <a:solidFill>
                  <a:srgbClr val="FF0000"/>
                </a:solidFill>
                <a:effectLst>
                  <a:outerShdw blurRad="38100" dist="38100" dir="2700000" algn="tl">
                    <a:srgbClr val="C0C0C0"/>
                  </a:outerShdw>
                </a:effectLst>
                <a:latin typeface="Comic Sans MS" panose="030F0702030302020204" pitchFamily="66" charset="0"/>
              </a:rPr>
              <a:t>)</a:t>
            </a:r>
            <a:r>
              <a:rPr lang="it-IT" altLang="it-IT" sz="2400" dirty="0">
                <a:latin typeface="Comic Sans MS" panose="030F0702030302020204" pitchFamily="66" charset="0"/>
              </a:rPr>
              <a:t>: Proteine che contengono una sequenza di riconoscimento KFERQ o simile (30% delle proteine citoplasmatiche della cellula) e che sono danneggiate da diversi tipi di stress (es. ossidativo) vengono riconosciute dagli sciaperoni del complesso </a:t>
            </a:r>
            <a:r>
              <a:rPr lang="it-IT" altLang="it-IT" sz="2400" b="1" u="sng" dirty="0">
                <a:solidFill>
                  <a:srgbClr val="0070C0"/>
                </a:solidFill>
                <a:latin typeface="Comic Sans MS" panose="030F0702030302020204" pitchFamily="66" charset="0"/>
              </a:rPr>
              <a:t>Hsc70</a:t>
            </a:r>
            <a:r>
              <a:rPr lang="it-IT" altLang="it-IT" sz="2400" dirty="0">
                <a:latin typeface="Comic Sans MS" panose="030F0702030302020204" pitchFamily="66" charset="0"/>
              </a:rPr>
              <a:t> e direttamente iniettate nel lisosoma attraverso l’interazione con la proteina lisosomiale </a:t>
            </a:r>
            <a:r>
              <a:rPr lang="it-IT" altLang="it-IT" sz="2400" b="1" u="sng" dirty="0">
                <a:solidFill>
                  <a:srgbClr val="0070C0"/>
                </a:solidFill>
                <a:latin typeface="Comic Sans MS" panose="030F0702030302020204" pitchFamily="66" charset="0"/>
              </a:rPr>
              <a:t>Lamp2A</a:t>
            </a:r>
          </a:p>
        </p:txBody>
      </p:sp>
      <p:sp>
        <p:nvSpPr>
          <p:cNvPr id="70659" name="Rectangle 3">
            <a:extLst>
              <a:ext uri="{FF2B5EF4-FFF2-40B4-BE49-F238E27FC236}">
                <a16:creationId xmlns:a16="http://schemas.microsoft.com/office/drawing/2014/main" id="{14925A76-A720-46E1-82F5-1A4C3AF3FF57}"/>
              </a:ext>
            </a:extLst>
          </p:cNvPr>
          <p:cNvSpPr>
            <a:spLocks noChangeArrowheads="1"/>
          </p:cNvSpPr>
          <p:nvPr/>
        </p:nvSpPr>
        <p:spPr bwMode="auto">
          <a:xfrm>
            <a:off x="468313" y="-26988"/>
            <a:ext cx="8229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b="1">
                <a:solidFill>
                  <a:srgbClr val="FF3300"/>
                </a:solidFill>
                <a:latin typeface="Comic Sans MS" panose="030F0702030302020204" pitchFamily="66" charset="0"/>
              </a:rPr>
              <a:t>L’AUTOFAGIA E’ COSITUITA 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8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2">
            <a:extLst>
              <a:ext uri="{FF2B5EF4-FFF2-40B4-BE49-F238E27FC236}">
                <a16:creationId xmlns:a16="http://schemas.microsoft.com/office/drawing/2014/main" id="{FCDDFF61-7AA7-4130-97CA-C8B19CE43E18}"/>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72707" name="Group 21">
            <a:extLst>
              <a:ext uri="{FF2B5EF4-FFF2-40B4-BE49-F238E27FC236}">
                <a16:creationId xmlns:a16="http://schemas.microsoft.com/office/drawing/2014/main" id="{AD9E2D9C-CBF9-4292-B9EA-CD36195B53A0}"/>
              </a:ext>
            </a:extLst>
          </p:cNvPr>
          <p:cNvGrpSpPr>
            <a:grpSpLocks/>
          </p:cNvGrpSpPr>
          <p:nvPr/>
        </p:nvGrpSpPr>
        <p:grpSpPr bwMode="auto">
          <a:xfrm>
            <a:off x="323850" y="1196975"/>
            <a:ext cx="2087563" cy="2160588"/>
            <a:chOff x="295" y="119"/>
            <a:chExt cx="1315" cy="1361"/>
          </a:xfrm>
        </p:grpSpPr>
        <p:sp>
          <p:nvSpPr>
            <p:cNvPr id="72712" name="AutoShape 22">
              <a:extLst>
                <a:ext uri="{FF2B5EF4-FFF2-40B4-BE49-F238E27FC236}">
                  <a16:creationId xmlns:a16="http://schemas.microsoft.com/office/drawing/2014/main" id="{350A7A70-5395-446E-B9F3-331D7BC69EF4}"/>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72713" name="Group 23">
              <a:extLst>
                <a:ext uri="{FF2B5EF4-FFF2-40B4-BE49-F238E27FC236}">
                  <a16:creationId xmlns:a16="http://schemas.microsoft.com/office/drawing/2014/main" id="{2995FEDE-61DE-4A86-99B7-95FA5B6515C1}"/>
                </a:ext>
              </a:extLst>
            </p:cNvPr>
            <p:cNvGrpSpPr>
              <a:grpSpLocks/>
            </p:cNvGrpSpPr>
            <p:nvPr/>
          </p:nvGrpSpPr>
          <p:grpSpPr bwMode="auto">
            <a:xfrm>
              <a:off x="793" y="392"/>
              <a:ext cx="817" cy="362"/>
              <a:chOff x="3107" y="2251"/>
              <a:chExt cx="1860" cy="725"/>
            </a:xfrm>
          </p:grpSpPr>
          <p:sp>
            <p:nvSpPr>
              <p:cNvPr id="72729" name="Oval 24">
                <a:extLst>
                  <a:ext uri="{FF2B5EF4-FFF2-40B4-BE49-F238E27FC236}">
                    <a16:creationId xmlns:a16="http://schemas.microsoft.com/office/drawing/2014/main" id="{C38FB456-C157-497D-B98C-FE248367E160}"/>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2730" name="Freeform 25">
                <a:extLst>
                  <a:ext uri="{FF2B5EF4-FFF2-40B4-BE49-F238E27FC236}">
                    <a16:creationId xmlns:a16="http://schemas.microsoft.com/office/drawing/2014/main" id="{222A98FB-D14E-476D-BCAC-C721743777B1}"/>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714" name="Group 26">
              <a:extLst>
                <a:ext uri="{FF2B5EF4-FFF2-40B4-BE49-F238E27FC236}">
                  <a16:creationId xmlns:a16="http://schemas.microsoft.com/office/drawing/2014/main" id="{92EE3809-852E-4C4D-97BA-22125457A898}"/>
                </a:ext>
              </a:extLst>
            </p:cNvPr>
            <p:cNvGrpSpPr>
              <a:grpSpLocks/>
            </p:cNvGrpSpPr>
            <p:nvPr/>
          </p:nvGrpSpPr>
          <p:grpSpPr bwMode="auto">
            <a:xfrm rot="4826435">
              <a:off x="983" y="927"/>
              <a:ext cx="357" cy="373"/>
              <a:chOff x="1110" y="1888"/>
              <a:chExt cx="357" cy="373"/>
            </a:xfrm>
          </p:grpSpPr>
          <p:sp>
            <p:nvSpPr>
              <p:cNvPr id="72725" name="Freeform 27">
                <a:extLst>
                  <a:ext uri="{FF2B5EF4-FFF2-40B4-BE49-F238E27FC236}">
                    <a16:creationId xmlns:a16="http://schemas.microsoft.com/office/drawing/2014/main" id="{325473E7-F268-4BDB-9443-62868252F0EE}"/>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6" name="Oval 28">
                <a:extLst>
                  <a:ext uri="{FF2B5EF4-FFF2-40B4-BE49-F238E27FC236}">
                    <a16:creationId xmlns:a16="http://schemas.microsoft.com/office/drawing/2014/main" id="{DB0D17E0-76B8-48B6-A812-A08226B6D36E}"/>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2727" name="Oval 29">
                <a:extLst>
                  <a:ext uri="{FF2B5EF4-FFF2-40B4-BE49-F238E27FC236}">
                    <a16:creationId xmlns:a16="http://schemas.microsoft.com/office/drawing/2014/main" id="{63109600-646F-4A6D-8386-99AD2E19DEDE}"/>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2728" name="Oval 30">
                <a:extLst>
                  <a:ext uri="{FF2B5EF4-FFF2-40B4-BE49-F238E27FC236}">
                    <a16:creationId xmlns:a16="http://schemas.microsoft.com/office/drawing/2014/main" id="{DFFB754E-0E57-4B29-AE7C-3AA50C9C2E53}"/>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2715" name="Oval 31">
              <a:extLst>
                <a:ext uri="{FF2B5EF4-FFF2-40B4-BE49-F238E27FC236}">
                  <a16:creationId xmlns:a16="http://schemas.microsoft.com/office/drawing/2014/main" id="{124F9643-8A56-4E84-BEEC-78AA69D6D7DA}"/>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16" name="Oval 32">
              <a:extLst>
                <a:ext uri="{FF2B5EF4-FFF2-40B4-BE49-F238E27FC236}">
                  <a16:creationId xmlns:a16="http://schemas.microsoft.com/office/drawing/2014/main" id="{D5780996-01FB-4858-9ED7-9D21958C25AB}"/>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17" name="Oval 33">
              <a:extLst>
                <a:ext uri="{FF2B5EF4-FFF2-40B4-BE49-F238E27FC236}">
                  <a16:creationId xmlns:a16="http://schemas.microsoft.com/office/drawing/2014/main" id="{2F2213C6-79A0-4C2C-B00F-8759C4DD312E}"/>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18" name="Oval 34">
              <a:extLst>
                <a:ext uri="{FF2B5EF4-FFF2-40B4-BE49-F238E27FC236}">
                  <a16:creationId xmlns:a16="http://schemas.microsoft.com/office/drawing/2014/main" id="{00EBF7C7-CEA1-44EC-8987-4453A1AE7635}"/>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19" name="Oval 35">
              <a:extLst>
                <a:ext uri="{FF2B5EF4-FFF2-40B4-BE49-F238E27FC236}">
                  <a16:creationId xmlns:a16="http://schemas.microsoft.com/office/drawing/2014/main" id="{89CBA27D-B841-47B3-8890-1D259A6B37E0}"/>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20" name="AutoShape 36">
              <a:extLst>
                <a:ext uri="{FF2B5EF4-FFF2-40B4-BE49-F238E27FC236}">
                  <a16:creationId xmlns:a16="http://schemas.microsoft.com/office/drawing/2014/main" id="{FFB0C1A5-7389-417C-A0A9-CF8DD8C25D04}"/>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2721" name="Oval 37">
              <a:extLst>
                <a:ext uri="{FF2B5EF4-FFF2-40B4-BE49-F238E27FC236}">
                  <a16:creationId xmlns:a16="http://schemas.microsoft.com/office/drawing/2014/main" id="{35BEBCAC-D4E6-4D84-A9A4-DF923C21C714}"/>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22" name="Oval 38">
              <a:extLst>
                <a:ext uri="{FF2B5EF4-FFF2-40B4-BE49-F238E27FC236}">
                  <a16:creationId xmlns:a16="http://schemas.microsoft.com/office/drawing/2014/main" id="{9052F807-D326-43CE-9106-D2B6A7D00D91}"/>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23" name="Oval 39">
              <a:extLst>
                <a:ext uri="{FF2B5EF4-FFF2-40B4-BE49-F238E27FC236}">
                  <a16:creationId xmlns:a16="http://schemas.microsoft.com/office/drawing/2014/main" id="{8F8F9BCF-664F-49FA-A7CC-81749DBB1265}"/>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2724" name="Oval 40">
              <a:extLst>
                <a:ext uri="{FF2B5EF4-FFF2-40B4-BE49-F238E27FC236}">
                  <a16:creationId xmlns:a16="http://schemas.microsoft.com/office/drawing/2014/main" id="{A4D22BC3-68E1-4394-B50D-2C136E69822A}"/>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36257" name="Text Box 65">
            <a:extLst>
              <a:ext uri="{FF2B5EF4-FFF2-40B4-BE49-F238E27FC236}">
                <a16:creationId xmlns:a16="http://schemas.microsoft.com/office/drawing/2014/main" id="{E1688962-EF35-4CC2-B9FC-C96916273A04}"/>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36258" name="Text Box 66">
            <a:extLst>
              <a:ext uri="{FF2B5EF4-FFF2-40B4-BE49-F238E27FC236}">
                <a16:creationId xmlns:a16="http://schemas.microsoft.com/office/drawing/2014/main" id="{8B39EDAB-00C9-4469-A937-A081F1D67A32}"/>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72710" name="Line 73">
            <a:extLst>
              <a:ext uri="{FF2B5EF4-FFF2-40B4-BE49-F238E27FC236}">
                <a16:creationId xmlns:a16="http://schemas.microsoft.com/office/drawing/2014/main" id="{29432160-25BD-4E06-8A29-F17005088F43}"/>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66" name="Text Box 74">
            <a:extLst>
              <a:ext uri="{FF2B5EF4-FFF2-40B4-BE49-F238E27FC236}">
                <a16:creationId xmlns:a16="http://schemas.microsoft.com/office/drawing/2014/main" id="{D303A89B-7514-462C-8C2A-871B635862F9}"/>
              </a:ext>
            </a:extLst>
          </p:cNvPr>
          <p:cNvSpPr txBox="1">
            <a:spLocks noChangeArrowheads="1"/>
          </p:cNvSpPr>
          <p:nvPr/>
        </p:nvSpPr>
        <p:spPr bwMode="auto">
          <a:xfrm>
            <a:off x="5813425" y="3706813"/>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
            <a:extLst>
              <a:ext uri="{FF2B5EF4-FFF2-40B4-BE49-F238E27FC236}">
                <a16:creationId xmlns:a16="http://schemas.microsoft.com/office/drawing/2014/main" id="{A9DD294C-0D5D-47B3-9919-87F92EB3E208}"/>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74755" name="Group 21">
            <a:extLst>
              <a:ext uri="{FF2B5EF4-FFF2-40B4-BE49-F238E27FC236}">
                <a16:creationId xmlns:a16="http://schemas.microsoft.com/office/drawing/2014/main" id="{65FC6383-0BBB-426C-88CB-032FE2430D5C}"/>
              </a:ext>
            </a:extLst>
          </p:cNvPr>
          <p:cNvGrpSpPr>
            <a:grpSpLocks/>
          </p:cNvGrpSpPr>
          <p:nvPr/>
        </p:nvGrpSpPr>
        <p:grpSpPr bwMode="auto">
          <a:xfrm>
            <a:off x="323850" y="1196975"/>
            <a:ext cx="2087563" cy="2160588"/>
            <a:chOff x="295" y="119"/>
            <a:chExt cx="1315" cy="1361"/>
          </a:xfrm>
        </p:grpSpPr>
        <p:sp>
          <p:nvSpPr>
            <p:cNvPr id="74789" name="AutoShape 22">
              <a:extLst>
                <a:ext uri="{FF2B5EF4-FFF2-40B4-BE49-F238E27FC236}">
                  <a16:creationId xmlns:a16="http://schemas.microsoft.com/office/drawing/2014/main" id="{E85EB30F-7DC4-4E44-9709-CCEEC8159EB9}"/>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74790" name="Group 23">
              <a:extLst>
                <a:ext uri="{FF2B5EF4-FFF2-40B4-BE49-F238E27FC236}">
                  <a16:creationId xmlns:a16="http://schemas.microsoft.com/office/drawing/2014/main" id="{B4CBA7A1-128F-45D8-A2F1-F5398AFD42CC}"/>
                </a:ext>
              </a:extLst>
            </p:cNvPr>
            <p:cNvGrpSpPr>
              <a:grpSpLocks/>
            </p:cNvGrpSpPr>
            <p:nvPr/>
          </p:nvGrpSpPr>
          <p:grpSpPr bwMode="auto">
            <a:xfrm>
              <a:off x="793" y="392"/>
              <a:ext cx="817" cy="362"/>
              <a:chOff x="3107" y="2251"/>
              <a:chExt cx="1860" cy="725"/>
            </a:xfrm>
          </p:grpSpPr>
          <p:sp>
            <p:nvSpPr>
              <p:cNvPr id="74806" name="Oval 24">
                <a:extLst>
                  <a:ext uri="{FF2B5EF4-FFF2-40B4-BE49-F238E27FC236}">
                    <a16:creationId xmlns:a16="http://schemas.microsoft.com/office/drawing/2014/main" id="{D6FFF76E-EB29-4513-97DC-C64BD9AA6413}"/>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4807" name="Freeform 25">
                <a:extLst>
                  <a:ext uri="{FF2B5EF4-FFF2-40B4-BE49-F238E27FC236}">
                    <a16:creationId xmlns:a16="http://schemas.microsoft.com/office/drawing/2014/main" id="{2BB2B4E6-EAB4-4780-B561-6358C21A3D4B}"/>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791" name="Group 26">
              <a:extLst>
                <a:ext uri="{FF2B5EF4-FFF2-40B4-BE49-F238E27FC236}">
                  <a16:creationId xmlns:a16="http://schemas.microsoft.com/office/drawing/2014/main" id="{9E5BA518-80C7-483D-9E05-7BB04B7FE8D7}"/>
                </a:ext>
              </a:extLst>
            </p:cNvPr>
            <p:cNvGrpSpPr>
              <a:grpSpLocks/>
            </p:cNvGrpSpPr>
            <p:nvPr/>
          </p:nvGrpSpPr>
          <p:grpSpPr bwMode="auto">
            <a:xfrm rot="4826435">
              <a:off x="983" y="927"/>
              <a:ext cx="357" cy="373"/>
              <a:chOff x="1110" y="1888"/>
              <a:chExt cx="357" cy="373"/>
            </a:xfrm>
          </p:grpSpPr>
          <p:sp>
            <p:nvSpPr>
              <p:cNvPr id="74802" name="Freeform 27">
                <a:extLst>
                  <a:ext uri="{FF2B5EF4-FFF2-40B4-BE49-F238E27FC236}">
                    <a16:creationId xmlns:a16="http://schemas.microsoft.com/office/drawing/2014/main" id="{E2E951E0-7111-4548-872E-28F6B622B85E}"/>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03" name="Oval 28">
                <a:extLst>
                  <a:ext uri="{FF2B5EF4-FFF2-40B4-BE49-F238E27FC236}">
                    <a16:creationId xmlns:a16="http://schemas.microsoft.com/office/drawing/2014/main" id="{278B5D63-3418-49FC-A8A4-2BAB627153FA}"/>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4804" name="Oval 29">
                <a:extLst>
                  <a:ext uri="{FF2B5EF4-FFF2-40B4-BE49-F238E27FC236}">
                    <a16:creationId xmlns:a16="http://schemas.microsoft.com/office/drawing/2014/main" id="{81F4F120-0708-48DE-8750-15F15BEAB476}"/>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4805" name="Oval 30">
                <a:extLst>
                  <a:ext uri="{FF2B5EF4-FFF2-40B4-BE49-F238E27FC236}">
                    <a16:creationId xmlns:a16="http://schemas.microsoft.com/office/drawing/2014/main" id="{27ADB7F7-E53E-4162-A3DC-0E5BD6A3BBDF}"/>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4792" name="Oval 31">
              <a:extLst>
                <a:ext uri="{FF2B5EF4-FFF2-40B4-BE49-F238E27FC236}">
                  <a16:creationId xmlns:a16="http://schemas.microsoft.com/office/drawing/2014/main" id="{D425B7ED-6A67-451E-9A37-8DE35C5E3054}"/>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93" name="Oval 32">
              <a:extLst>
                <a:ext uri="{FF2B5EF4-FFF2-40B4-BE49-F238E27FC236}">
                  <a16:creationId xmlns:a16="http://schemas.microsoft.com/office/drawing/2014/main" id="{F7984549-C5B2-4EEA-8601-BB5657F8CD5C}"/>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94" name="Oval 33">
              <a:extLst>
                <a:ext uri="{FF2B5EF4-FFF2-40B4-BE49-F238E27FC236}">
                  <a16:creationId xmlns:a16="http://schemas.microsoft.com/office/drawing/2014/main" id="{55972953-8088-4E0C-87A7-A14F8909FD2D}"/>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95" name="Oval 34">
              <a:extLst>
                <a:ext uri="{FF2B5EF4-FFF2-40B4-BE49-F238E27FC236}">
                  <a16:creationId xmlns:a16="http://schemas.microsoft.com/office/drawing/2014/main" id="{C3E67FF6-2D51-4807-8145-24E756D89797}"/>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96" name="Oval 35">
              <a:extLst>
                <a:ext uri="{FF2B5EF4-FFF2-40B4-BE49-F238E27FC236}">
                  <a16:creationId xmlns:a16="http://schemas.microsoft.com/office/drawing/2014/main" id="{1E6BF2C0-2E98-47D3-B798-3800FFE42623}"/>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97" name="AutoShape 36">
              <a:extLst>
                <a:ext uri="{FF2B5EF4-FFF2-40B4-BE49-F238E27FC236}">
                  <a16:creationId xmlns:a16="http://schemas.microsoft.com/office/drawing/2014/main" id="{316CD8BE-5FF6-4204-A628-89F2924097C5}"/>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4798" name="Oval 37">
              <a:extLst>
                <a:ext uri="{FF2B5EF4-FFF2-40B4-BE49-F238E27FC236}">
                  <a16:creationId xmlns:a16="http://schemas.microsoft.com/office/drawing/2014/main" id="{A1DB2577-CC0F-42DC-980F-A8DA388779EE}"/>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99" name="Oval 38">
              <a:extLst>
                <a:ext uri="{FF2B5EF4-FFF2-40B4-BE49-F238E27FC236}">
                  <a16:creationId xmlns:a16="http://schemas.microsoft.com/office/drawing/2014/main" id="{AD7209D2-E421-43B4-9E03-38A1359321FC}"/>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800" name="Oval 39">
              <a:extLst>
                <a:ext uri="{FF2B5EF4-FFF2-40B4-BE49-F238E27FC236}">
                  <a16:creationId xmlns:a16="http://schemas.microsoft.com/office/drawing/2014/main" id="{218AA490-F921-42F9-8048-B8F1E7B8EFA2}"/>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801" name="Oval 40">
              <a:extLst>
                <a:ext uri="{FF2B5EF4-FFF2-40B4-BE49-F238E27FC236}">
                  <a16:creationId xmlns:a16="http://schemas.microsoft.com/office/drawing/2014/main" id="{B36865F3-BD71-4E9C-9F61-19F689EB4C14}"/>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74756" name="Group 41">
            <a:extLst>
              <a:ext uri="{FF2B5EF4-FFF2-40B4-BE49-F238E27FC236}">
                <a16:creationId xmlns:a16="http://schemas.microsoft.com/office/drawing/2014/main" id="{F7FBD17B-EB44-4AD4-94DE-11C93A798C79}"/>
              </a:ext>
            </a:extLst>
          </p:cNvPr>
          <p:cNvGrpSpPr>
            <a:grpSpLocks/>
          </p:cNvGrpSpPr>
          <p:nvPr/>
        </p:nvGrpSpPr>
        <p:grpSpPr bwMode="auto">
          <a:xfrm>
            <a:off x="3276600" y="1412875"/>
            <a:ext cx="2103438" cy="1833563"/>
            <a:chOff x="1565" y="1344"/>
            <a:chExt cx="1325" cy="1155"/>
          </a:xfrm>
        </p:grpSpPr>
        <p:sp>
          <p:nvSpPr>
            <p:cNvPr id="74766" name="Oval 42">
              <a:extLst>
                <a:ext uri="{FF2B5EF4-FFF2-40B4-BE49-F238E27FC236}">
                  <a16:creationId xmlns:a16="http://schemas.microsoft.com/office/drawing/2014/main" id="{5584CF8E-F5FD-4112-84FA-F9FA349A7731}"/>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67" name="Oval 43">
              <a:extLst>
                <a:ext uri="{FF2B5EF4-FFF2-40B4-BE49-F238E27FC236}">
                  <a16:creationId xmlns:a16="http://schemas.microsoft.com/office/drawing/2014/main" id="{277796D0-9A7E-4274-9DEA-A9F81CA583CF}"/>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4768" name="Oval 44">
              <a:extLst>
                <a:ext uri="{FF2B5EF4-FFF2-40B4-BE49-F238E27FC236}">
                  <a16:creationId xmlns:a16="http://schemas.microsoft.com/office/drawing/2014/main" id="{7D40992D-BA9E-44DB-8CF5-824E07B78CB7}"/>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4769" name="Oval 45">
              <a:extLst>
                <a:ext uri="{FF2B5EF4-FFF2-40B4-BE49-F238E27FC236}">
                  <a16:creationId xmlns:a16="http://schemas.microsoft.com/office/drawing/2014/main" id="{0B6A5A6D-65A3-4B8E-9140-8490A5293BF4}"/>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4770" name="Group 46">
              <a:extLst>
                <a:ext uri="{FF2B5EF4-FFF2-40B4-BE49-F238E27FC236}">
                  <a16:creationId xmlns:a16="http://schemas.microsoft.com/office/drawing/2014/main" id="{A1DD87BA-E7B4-4B4A-9C51-DD4F452A550C}"/>
                </a:ext>
              </a:extLst>
            </p:cNvPr>
            <p:cNvGrpSpPr>
              <a:grpSpLocks/>
            </p:cNvGrpSpPr>
            <p:nvPr/>
          </p:nvGrpSpPr>
          <p:grpSpPr bwMode="auto">
            <a:xfrm>
              <a:off x="1746" y="1570"/>
              <a:ext cx="817" cy="362"/>
              <a:chOff x="3107" y="2251"/>
              <a:chExt cx="1860" cy="725"/>
            </a:xfrm>
          </p:grpSpPr>
          <p:sp>
            <p:nvSpPr>
              <p:cNvPr id="74787" name="Oval 47">
                <a:extLst>
                  <a:ext uri="{FF2B5EF4-FFF2-40B4-BE49-F238E27FC236}">
                    <a16:creationId xmlns:a16="http://schemas.microsoft.com/office/drawing/2014/main" id="{D995613D-B194-4E79-A7BA-5C69E194C11D}"/>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4788" name="Freeform 48">
                <a:extLst>
                  <a:ext uri="{FF2B5EF4-FFF2-40B4-BE49-F238E27FC236}">
                    <a16:creationId xmlns:a16="http://schemas.microsoft.com/office/drawing/2014/main" id="{A2A330DB-F448-4806-88E8-AD17D645440C}"/>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71" name="AutoShape 49">
              <a:extLst>
                <a:ext uri="{FF2B5EF4-FFF2-40B4-BE49-F238E27FC236}">
                  <a16:creationId xmlns:a16="http://schemas.microsoft.com/office/drawing/2014/main" id="{5BDB3121-9178-4D61-B028-9A1651AE9F4B}"/>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74772" name="Oval 50">
              <a:extLst>
                <a:ext uri="{FF2B5EF4-FFF2-40B4-BE49-F238E27FC236}">
                  <a16:creationId xmlns:a16="http://schemas.microsoft.com/office/drawing/2014/main" id="{BBC72985-1C8F-4101-8B51-EE34E89F0C5C}"/>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4773" name="Group 51">
              <a:extLst>
                <a:ext uri="{FF2B5EF4-FFF2-40B4-BE49-F238E27FC236}">
                  <a16:creationId xmlns:a16="http://schemas.microsoft.com/office/drawing/2014/main" id="{B29AC399-087C-415F-A3E4-8AE2EB964FA5}"/>
                </a:ext>
              </a:extLst>
            </p:cNvPr>
            <p:cNvGrpSpPr>
              <a:grpSpLocks/>
            </p:cNvGrpSpPr>
            <p:nvPr/>
          </p:nvGrpSpPr>
          <p:grpSpPr bwMode="auto">
            <a:xfrm rot="4826435">
              <a:off x="2016" y="1975"/>
              <a:ext cx="357" cy="373"/>
              <a:chOff x="1110" y="1888"/>
              <a:chExt cx="357" cy="373"/>
            </a:xfrm>
          </p:grpSpPr>
          <p:sp>
            <p:nvSpPr>
              <p:cNvPr id="74783" name="Freeform 52">
                <a:extLst>
                  <a:ext uri="{FF2B5EF4-FFF2-40B4-BE49-F238E27FC236}">
                    <a16:creationId xmlns:a16="http://schemas.microsoft.com/office/drawing/2014/main" id="{676F0602-039C-4EB0-87C6-532ED5D09295}"/>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4" name="Oval 53">
                <a:extLst>
                  <a:ext uri="{FF2B5EF4-FFF2-40B4-BE49-F238E27FC236}">
                    <a16:creationId xmlns:a16="http://schemas.microsoft.com/office/drawing/2014/main" id="{C2E4A0CD-EE46-4404-B3C0-512D72CCCF41}"/>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4785" name="Oval 54">
                <a:extLst>
                  <a:ext uri="{FF2B5EF4-FFF2-40B4-BE49-F238E27FC236}">
                    <a16:creationId xmlns:a16="http://schemas.microsoft.com/office/drawing/2014/main" id="{9F8888A4-D127-4702-B6DA-65FD66F7A9FC}"/>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4786" name="Oval 55">
                <a:extLst>
                  <a:ext uri="{FF2B5EF4-FFF2-40B4-BE49-F238E27FC236}">
                    <a16:creationId xmlns:a16="http://schemas.microsoft.com/office/drawing/2014/main" id="{C8283DD1-63A6-4727-9DF3-53B27955B190}"/>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4774" name="Oval 56">
              <a:extLst>
                <a:ext uri="{FF2B5EF4-FFF2-40B4-BE49-F238E27FC236}">
                  <a16:creationId xmlns:a16="http://schemas.microsoft.com/office/drawing/2014/main" id="{1E0E03F6-2885-49E4-B0B9-7CC59472B82B}"/>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75" name="Oval 57">
              <a:extLst>
                <a:ext uri="{FF2B5EF4-FFF2-40B4-BE49-F238E27FC236}">
                  <a16:creationId xmlns:a16="http://schemas.microsoft.com/office/drawing/2014/main" id="{78B2CEDD-91E9-4C21-A26B-FA5712A23046}"/>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76" name="Oval 58">
              <a:extLst>
                <a:ext uri="{FF2B5EF4-FFF2-40B4-BE49-F238E27FC236}">
                  <a16:creationId xmlns:a16="http://schemas.microsoft.com/office/drawing/2014/main" id="{FC29586D-41A9-4437-96FF-F5C7AE4EC9BC}"/>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77" name="Oval 59">
              <a:extLst>
                <a:ext uri="{FF2B5EF4-FFF2-40B4-BE49-F238E27FC236}">
                  <a16:creationId xmlns:a16="http://schemas.microsoft.com/office/drawing/2014/main" id="{40E6D11C-14B3-420F-815D-B816C9C21A15}"/>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78" name="Oval 60">
              <a:extLst>
                <a:ext uri="{FF2B5EF4-FFF2-40B4-BE49-F238E27FC236}">
                  <a16:creationId xmlns:a16="http://schemas.microsoft.com/office/drawing/2014/main" id="{FE6E672C-1E68-480A-940B-4510C3B404A6}"/>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79" name="Oval 61">
              <a:extLst>
                <a:ext uri="{FF2B5EF4-FFF2-40B4-BE49-F238E27FC236}">
                  <a16:creationId xmlns:a16="http://schemas.microsoft.com/office/drawing/2014/main" id="{EAD53C71-731E-4FD0-8752-01AD3DE2F841}"/>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80" name="Oval 62">
              <a:extLst>
                <a:ext uri="{FF2B5EF4-FFF2-40B4-BE49-F238E27FC236}">
                  <a16:creationId xmlns:a16="http://schemas.microsoft.com/office/drawing/2014/main" id="{FB8F81D2-C415-4394-AA5D-A3FEABE692C7}"/>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81" name="Oval 63">
              <a:extLst>
                <a:ext uri="{FF2B5EF4-FFF2-40B4-BE49-F238E27FC236}">
                  <a16:creationId xmlns:a16="http://schemas.microsoft.com/office/drawing/2014/main" id="{787E7628-837D-454C-8D8E-CFD96D9B6B0F}"/>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4782" name="Oval 64">
              <a:extLst>
                <a:ext uri="{FF2B5EF4-FFF2-40B4-BE49-F238E27FC236}">
                  <a16:creationId xmlns:a16="http://schemas.microsoft.com/office/drawing/2014/main" id="{1D7CE6BE-C976-43A4-8E78-318FAF2D929C}"/>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38305" name="Text Box 65">
            <a:extLst>
              <a:ext uri="{FF2B5EF4-FFF2-40B4-BE49-F238E27FC236}">
                <a16:creationId xmlns:a16="http://schemas.microsoft.com/office/drawing/2014/main" id="{BAD1892F-C51C-4F67-AF35-FFF569D04BBA}"/>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38306" name="Text Box 66">
            <a:extLst>
              <a:ext uri="{FF2B5EF4-FFF2-40B4-BE49-F238E27FC236}">
                <a16:creationId xmlns:a16="http://schemas.microsoft.com/office/drawing/2014/main" id="{EDB32263-D9F1-4664-8572-4921ABCC9168}"/>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74759" name="Line 73">
            <a:extLst>
              <a:ext uri="{FF2B5EF4-FFF2-40B4-BE49-F238E27FC236}">
                <a16:creationId xmlns:a16="http://schemas.microsoft.com/office/drawing/2014/main" id="{106F4BC5-1CD1-48E3-A5D1-14231E5B2E70}"/>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Line 74">
            <a:extLst>
              <a:ext uri="{FF2B5EF4-FFF2-40B4-BE49-F238E27FC236}">
                <a16:creationId xmlns:a16="http://schemas.microsoft.com/office/drawing/2014/main" id="{BD0B5493-DCD2-40DD-99A4-26DB6C616F63}"/>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315" name="Text Box 75">
            <a:extLst>
              <a:ext uri="{FF2B5EF4-FFF2-40B4-BE49-F238E27FC236}">
                <a16:creationId xmlns:a16="http://schemas.microsoft.com/office/drawing/2014/main" id="{FA95813B-4FBE-4F21-959D-108B2134F54D}"/>
              </a:ext>
            </a:extLst>
          </p:cNvPr>
          <p:cNvSpPr txBox="1">
            <a:spLocks noChangeArrowheads="1"/>
          </p:cNvSpPr>
          <p:nvPr/>
        </p:nvSpPr>
        <p:spPr bwMode="auto">
          <a:xfrm>
            <a:off x="5813425" y="3706813"/>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pic>
        <p:nvPicPr>
          <p:cNvPr id="74762" name="Picture 76">
            <a:extLst>
              <a:ext uri="{FF2B5EF4-FFF2-40B4-BE49-F238E27FC236}">
                <a16:creationId xmlns:a16="http://schemas.microsoft.com/office/drawing/2014/main" id="{E28FAE52-477D-4177-9ACC-B261D5A6A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1195388"/>
            <a:ext cx="1204912"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3" name="Rectangle 77">
            <a:extLst>
              <a:ext uri="{FF2B5EF4-FFF2-40B4-BE49-F238E27FC236}">
                <a16:creationId xmlns:a16="http://schemas.microsoft.com/office/drawing/2014/main" id="{402C29DF-BB2E-492A-BC6E-AF2357A51810}"/>
              </a:ext>
            </a:extLst>
          </p:cNvPr>
          <p:cNvSpPr>
            <a:spLocks noChangeArrowheads="1"/>
          </p:cNvSpPr>
          <p:nvPr/>
        </p:nvSpPr>
        <p:spPr bwMode="auto">
          <a:xfrm>
            <a:off x="4932363" y="2060575"/>
            <a:ext cx="215900" cy="2889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4764" name="Line 78">
            <a:extLst>
              <a:ext uri="{FF2B5EF4-FFF2-40B4-BE49-F238E27FC236}">
                <a16:creationId xmlns:a16="http://schemas.microsoft.com/office/drawing/2014/main" id="{2307EEAB-94E1-4FF0-9B85-059C96CEC86E}"/>
              </a:ext>
            </a:extLst>
          </p:cNvPr>
          <p:cNvSpPr>
            <a:spLocks noChangeShapeType="1"/>
          </p:cNvSpPr>
          <p:nvPr/>
        </p:nvSpPr>
        <p:spPr bwMode="auto">
          <a:xfrm flipV="1">
            <a:off x="5148263" y="1196975"/>
            <a:ext cx="576262" cy="863600"/>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5" name="Line 79">
            <a:extLst>
              <a:ext uri="{FF2B5EF4-FFF2-40B4-BE49-F238E27FC236}">
                <a16:creationId xmlns:a16="http://schemas.microsoft.com/office/drawing/2014/main" id="{77BD2972-F356-4D99-A587-5ACE558D8436}"/>
              </a:ext>
            </a:extLst>
          </p:cNvPr>
          <p:cNvSpPr>
            <a:spLocks noChangeShapeType="1"/>
          </p:cNvSpPr>
          <p:nvPr/>
        </p:nvSpPr>
        <p:spPr bwMode="auto">
          <a:xfrm flipV="1">
            <a:off x="5148263" y="2276475"/>
            <a:ext cx="503237" cy="73025"/>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169400C-9AFF-49B8-9769-2E2F49FDE109}"/>
              </a:ext>
            </a:extLst>
          </p:cNvPr>
          <p:cNvSpPr>
            <a:spLocks noGrp="1" noChangeArrowheads="1"/>
          </p:cNvSpPr>
          <p:nvPr>
            <p:ph type="title"/>
          </p:nvPr>
        </p:nvSpPr>
        <p:spPr>
          <a:xfrm>
            <a:off x="3090863" y="1588"/>
            <a:ext cx="2962275" cy="619125"/>
          </a:xfrm>
        </p:spPr>
        <p:txBody>
          <a:bodyPr/>
          <a:lstStyle/>
          <a:p>
            <a:r>
              <a:rPr lang="it-IT" altLang="it-IT" sz="3200">
                <a:solidFill>
                  <a:srgbClr val="FF0000"/>
                </a:solidFill>
                <a:latin typeface="Comic Sans MS" panose="030F0702030302020204" pitchFamily="66" charset="0"/>
              </a:rPr>
              <a:t>Atrofia</a:t>
            </a:r>
          </a:p>
        </p:txBody>
      </p:sp>
      <p:sp>
        <p:nvSpPr>
          <p:cNvPr id="7171" name="Rectangle 3">
            <a:extLst>
              <a:ext uri="{FF2B5EF4-FFF2-40B4-BE49-F238E27FC236}">
                <a16:creationId xmlns:a16="http://schemas.microsoft.com/office/drawing/2014/main" id="{8E070D91-CD26-4F00-AB30-90786DA4A397}"/>
              </a:ext>
            </a:extLst>
          </p:cNvPr>
          <p:cNvSpPr>
            <a:spLocks noGrp="1" noChangeArrowheads="1"/>
          </p:cNvSpPr>
          <p:nvPr>
            <p:ph type="body" idx="1"/>
          </p:nvPr>
        </p:nvSpPr>
        <p:spPr>
          <a:xfrm>
            <a:off x="0" y="692150"/>
            <a:ext cx="9144000" cy="4525963"/>
          </a:xfrm>
        </p:spPr>
        <p:txBody>
          <a:bodyPr>
            <a:noAutofit/>
          </a:bodyPr>
          <a:lstStyle/>
          <a:p>
            <a:pPr>
              <a:lnSpc>
                <a:spcPct val="80000"/>
              </a:lnSpc>
            </a:pPr>
            <a:r>
              <a:rPr lang="it-IT" altLang="it-IT" sz="1800" dirty="0">
                <a:latin typeface="Comic Sans MS" panose="030F0702030302020204" pitchFamily="66" charset="0"/>
              </a:rPr>
              <a:t>L’atrofia è la perdita reversibile di parte del citoplasma funzionante della cellula.</a:t>
            </a:r>
          </a:p>
          <a:p>
            <a:pPr marL="0" indent="0">
              <a:lnSpc>
                <a:spcPct val="80000"/>
              </a:lnSpc>
              <a:buNone/>
            </a:pPr>
            <a:endParaRPr lang="it-IT" altLang="it-IT" sz="1800" dirty="0">
              <a:latin typeface="Comic Sans MS" panose="030F0702030302020204" pitchFamily="66" charset="0"/>
            </a:endParaRPr>
          </a:p>
          <a:p>
            <a:pPr>
              <a:lnSpc>
                <a:spcPct val="80000"/>
              </a:lnSpc>
            </a:pPr>
            <a:r>
              <a:rPr lang="it-IT" altLang="it-IT" sz="1800" dirty="0">
                <a:latin typeface="Comic Sans MS" panose="030F0702030302020204" pitchFamily="66" charset="0"/>
              </a:rPr>
              <a:t>Le cellule atrofiche sono più piccole del normale e il loro rapporto DNA/peso del tessuto è aumentato</a:t>
            </a:r>
          </a:p>
          <a:p>
            <a:pPr marL="0" indent="0">
              <a:lnSpc>
                <a:spcPct val="80000"/>
              </a:lnSpc>
              <a:buNone/>
            </a:pPr>
            <a:endParaRPr lang="it-IT" altLang="it-IT" sz="1800" dirty="0">
              <a:latin typeface="Comic Sans MS" panose="030F0702030302020204" pitchFamily="66" charset="0"/>
            </a:endParaRPr>
          </a:p>
          <a:p>
            <a:pPr>
              <a:lnSpc>
                <a:spcPct val="80000"/>
              </a:lnSpc>
            </a:pPr>
            <a:r>
              <a:rPr lang="it-IT" altLang="it-IT" sz="1800" dirty="0">
                <a:latin typeface="Comic Sans MS" panose="030F0702030302020204" pitchFamily="66" charset="0"/>
              </a:rPr>
              <a:t>L’atrofia rappresenta il tentativo della cellula di adattarsi alle modificazioni dell’ambiente cha la circonda, riducendo le sue dimensioni e quindi le sue funzioni</a:t>
            </a:r>
          </a:p>
          <a:p>
            <a:pPr>
              <a:lnSpc>
                <a:spcPct val="80000"/>
              </a:lnSpc>
            </a:pPr>
            <a:endParaRPr lang="it-IT" altLang="it-IT" sz="1800" dirty="0">
              <a:latin typeface="Comic Sans MS" panose="030F0702030302020204" pitchFamily="66" charset="0"/>
            </a:endParaRPr>
          </a:p>
          <a:p>
            <a:pPr marL="0" indent="0">
              <a:lnSpc>
                <a:spcPct val="80000"/>
              </a:lnSpc>
              <a:buNone/>
            </a:pPr>
            <a:endParaRPr lang="it-IT" altLang="it-IT" sz="1800" dirty="0">
              <a:latin typeface="Comic Sans MS" panose="030F0702030302020204" pitchFamily="66" charset="0"/>
            </a:endParaRPr>
          </a:p>
          <a:p>
            <a:pPr>
              <a:lnSpc>
                <a:spcPct val="80000"/>
              </a:lnSpc>
            </a:pPr>
            <a:r>
              <a:rPr lang="it-IT" altLang="it-IT" sz="1800" dirty="0">
                <a:latin typeface="Comic Sans MS" panose="030F0702030302020204" pitchFamily="66" charset="0"/>
              </a:rPr>
              <a:t>Le cause comprendono</a:t>
            </a:r>
          </a:p>
          <a:p>
            <a:pPr lvl="1">
              <a:lnSpc>
                <a:spcPct val="80000"/>
              </a:lnSpc>
            </a:pPr>
            <a:r>
              <a:rPr lang="it-IT" altLang="it-IT" sz="1800" dirty="0">
                <a:solidFill>
                  <a:srgbClr val="FF0000"/>
                </a:solidFill>
                <a:latin typeface="Comic Sans MS" panose="030F0702030302020204" pitchFamily="66" charset="0"/>
              </a:rPr>
              <a:t>Ridotta attività funzionale</a:t>
            </a:r>
            <a:r>
              <a:rPr lang="it-IT" altLang="it-IT" sz="1800" dirty="0">
                <a:latin typeface="Comic Sans MS" panose="030F0702030302020204" pitchFamily="66" charset="0"/>
              </a:rPr>
              <a:t>, come nel caso di atrofia muscolare in seguito a frattura</a:t>
            </a:r>
          </a:p>
          <a:p>
            <a:pPr lvl="1">
              <a:lnSpc>
                <a:spcPct val="80000"/>
              </a:lnSpc>
            </a:pPr>
            <a:r>
              <a:rPr lang="it-IT" altLang="it-IT" sz="1800" dirty="0">
                <a:solidFill>
                  <a:srgbClr val="FF0000"/>
                </a:solidFill>
                <a:latin typeface="Comic Sans MS" panose="030F0702030302020204" pitchFamily="66" charset="0"/>
              </a:rPr>
              <a:t>Ridotto apporto ematico</a:t>
            </a:r>
            <a:r>
              <a:rPr lang="it-IT" altLang="it-IT" sz="1800" dirty="0">
                <a:latin typeface="Comic Sans MS" panose="030F0702030302020204" pitchFamily="66" charset="0"/>
              </a:rPr>
              <a:t>, come l’atrofia cerebrale in pazienti affetti da aterosclerosi</a:t>
            </a:r>
          </a:p>
          <a:p>
            <a:pPr lvl="1">
              <a:lnSpc>
                <a:spcPct val="80000"/>
              </a:lnSpc>
            </a:pPr>
            <a:r>
              <a:rPr lang="it-IT" altLang="it-IT" sz="1800" dirty="0">
                <a:solidFill>
                  <a:srgbClr val="FF0000"/>
                </a:solidFill>
                <a:latin typeface="Comic Sans MS" panose="030F0702030302020204" pitchFamily="66" charset="0"/>
              </a:rPr>
              <a:t>Ridotto apporto nutritivo</a:t>
            </a:r>
            <a:r>
              <a:rPr lang="it-IT" altLang="it-IT" sz="1800" dirty="0">
                <a:latin typeface="Comic Sans MS" panose="030F0702030302020204" pitchFamily="66" charset="0"/>
              </a:rPr>
              <a:t>, nell’iponutrizione tutti gli organi (eccezion fatta per il cervello) vanno incontro ad atrofia</a:t>
            </a:r>
          </a:p>
          <a:p>
            <a:pPr lvl="1">
              <a:lnSpc>
                <a:spcPct val="80000"/>
              </a:lnSpc>
            </a:pPr>
            <a:r>
              <a:rPr lang="it-IT" altLang="it-IT" sz="1800" dirty="0">
                <a:solidFill>
                  <a:srgbClr val="FF0000"/>
                </a:solidFill>
                <a:latin typeface="Comic Sans MS" panose="030F0702030302020204" pitchFamily="66" charset="0"/>
              </a:rPr>
              <a:t>Perdita dell’innervazione</a:t>
            </a:r>
            <a:r>
              <a:rPr lang="it-IT" altLang="it-IT" sz="1800" dirty="0">
                <a:latin typeface="Comic Sans MS" panose="030F0702030302020204" pitchFamily="66" charset="0"/>
              </a:rPr>
              <a:t>, nel muscolo scheletrico</a:t>
            </a:r>
          </a:p>
          <a:p>
            <a:pPr lvl="1">
              <a:lnSpc>
                <a:spcPct val="80000"/>
              </a:lnSpc>
            </a:pPr>
            <a:r>
              <a:rPr lang="it-IT" altLang="it-IT" sz="1800" dirty="0">
                <a:solidFill>
                  <a:srgbClr val="FF0000"/>
                </a:solidFill>
                <a:latin typeface="Comic Sans MS" panose="030F0702030302020204" pitchFamily="66" charset="0"/>
              </a:rPr>
              <a:t>Perdita della stimolazione da parte di ormoni</a:t>
            </a:r>
            <a:r>
              <a:rPr lang="it-IT" altLang="it-IT" sz="1800" dirty="0">
                <a:latin typeface="Comic Sans MS" panose="030F0702030302020204" pitchFamily="66" charset="0"/>
              </a:rPr>
              <a:t> o fattori di crescita, come nel caso della castrazione, che porta all’atrofia di organi sessuali accessori come la prostata e le vescichette seminali</a:t>
            </a:r>
          </a:p>
          <a:p>
            <a:pPr lvl="1">
              <a:lnSpc>
                <a:spcPct val="80000"/>
              </a:lnSpc>
            </a:pPr>
            <a:r>
              <a:rPr lang="it-IT" altLang="it-IT" sz="1800" dirty="0">
                <a:solidFill>
                  <a:srgbClr val="FF0000"/>
                </a:solidFill>
                <a:latin typeface="Comic Sans MS" panose="030F0702030302020204" pitchFamily="66" charset="0"/>
              </a:rPr>
              <a:t>Agenti tossici, farmaci</a:t>
            </a:r>
          </a:p>
          <a:p>
            <a:pPr lvl="1">
              <a:lnSpc>
                <a:spcPct val="80000"/>
              </a:lnSpc>
            </a:pPr>
            <a:r>
              <a:rPr lang="it-IT" altLang="it-IT" sz="1800" dirty="0">
                <a:solidFill>
                  <a:srgbClr val="FF0000"/>
                </a:solidFill>
                <a:latin typeface="Comic Sans MS" panose="030F0702030302020204" pitchFamily="66" charset="0"/>
              </a:rPr>
              <a:t>Senescenza</a:t>
            </a:r>
          </a:p>
          <a:p>
            <a:pPr>
              <a:lnSpc>
                <a:spcPct val="80000"/>
              </a:lnSpc>
            </a:pPr>
            <a:endParaRPr lang="it-IT" altLang="it-IT" sz="1800" dirty="0">
              <a:latin typeface="Comic Sans MS" panose="030F0702030302020204" pitchFamily="66" charset="0"/>
            </a:endParaRPr>
          </a:p>
        </p:txBody>
      </p:sp>
      <p:sp>
        <p:nvSpPr>
          <p:cNvPr id="2" name="Rectangle 1">
            <a:extLst>
              <a:ext uri="{FF2B5EF4-FFF2-40B4-BE49-F238E27FC236}">
                <a16:creationId xmlns:a16="http://schemas.microsoft.com/office/drawing/2014/main" id="{1285F180-C0CB-4522-91BA-80F309E8D982}"/>
              </a:ext>
            </a:extLst>
          </p:cNvPr>
          <p:cNvSpPr/>
          <p:nvPr/>
        </p:nvSpPr>
        <p:spPr>
          <a:xfrm>
            <a:off x="0" y="2889813"/>
            <a:ext cx="9144000" cy="351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val 5">
            <a:extLst>
              <a:ext uri="{FF2B5EF4-FFF2-40B4-BE49-F238E27FC236}">
                <a16:creationId xmlns:a16="http://schemas.microsoft.com/office/drawing/2014/main" id="{A563709F-C8D1-4BD8-8958-E91BF9D08228}"/>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03" name="Oval 6">
            <a:extLst>
              <a:ext uri="{FF2B5EF4-FFF2-40B4-BE49-F238E27FC236}">
                <a16:creationId xmlns:a16="http://schemas.microsoft.com/office/drawing/2014/main" id="{AC96578E-882A-454A-B723-77A487DC0BD4}"/>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04" name="Oval 7">
            <a:extLst>
              <a:ext uri="{FF2B5EF4-FFF2-40B4-BE49-F238E27FC236}">
                <a16:creationId xmlns:a16="http://schemas.microsoft.com/office/drawing/2014/main" id="{48E37404-CD2F-4166-87CE-2C83B6034D22}"/>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05" name="Oval 8">
            <a:extLst>
              <a:ext uri="{FF2B5EF4-FFF2-40B4-BE49-F238E27FC236}">
                <a16:creationId xmlns:a16="http://schemas.microsoft.com/office/drawing/2014/main" id="{15562798-0E4F-412C-BC26-9FDC95A69A6B}"/>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06" name="Oval 9">
            <a:extLst>
              <a:ext uri="{FF2B5EF4-FFF2-40B4-BE49-F238E27FC236}">
                <a16:creationId xmlns:a16="http://schemas.microsoft.com/office/drawing/2014/main" id="{45E38FF3-7BCD-4718-AD8A-AA6FAD885F5A}"/>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07" name="Oval 10">
            <a:extLst>
              <a:ext uri="{FF2B5EF4-FFF2-40B4-BE49-F238E27FC236}">
                <a16:creationId xmlns:a16="http://schemas.microsoft.com/office/drawing/2014/main" id="{BCC8D878-88E0-41B5-BC57-60DDB89F2543}"/>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6808" name="Oval 11">
            <a:extLst>
              <a:ext uri="{FF2B5EF4-FFF2-40B4-BE49-F238E27FC236}">
                <a16:creationId xmlns:a16="http://schemas.microsoft.com/office/drawing/2014/main" id="{BCD042F8-7787-48A2-A4E5-86DD2B73559F}"/>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76809" name="Group 12">
            <a:extLst>
              <a:ext uri="{FF2B5EF4-FFF2-40B4-BE49-F238E27FC236}">
                <a16:creationId xmlns:a16="http://schemas.microsoft.com/office/drawing/2014/main" id="{93071251-6909-4C9E-A27B-B4A625B20CA9}"/>
              </a:ext>
            </a:extLst>
          </p:cNvPr>
          <p:cNvGrpSpPr>
            <a:grpSpLocks/>
          </p:cNvGrpSpPr>
          <p:nvPr/>
        </p:nvGrpSpPr>
        <p:grpSpPr bwMode="auto">
          <a:xfrm>
            <a:off x="6154738" y="2352675"/>
            <a:ext cx="1296987" cy="574675"/>
            <a:chOff x="3107" y="2251"/>
            <a:chExt cx="1860" cy="725"/>
          </a:xfrm>
        </p:grpSpPr>
        <p:sp>
          <p:nvSpPr>
            <p:cNvPr id="76876" name="Oval 13">
              <a:extLst>
                <a:ext uri="{FF2B5EF4-FFF2-40B4-BE49-F238E27FC236}">
                  <a16:creationId xmlns:a16="http://schemas.microsoft.com/office/drawing/2014/main" id="{B7D55C7D-AB15-4CB2-88D0-92A0E5288724}"/>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77" name="Freeform 14">
              <a:extLst>
                <a:ext uri="{FF2B5EF4-FFF2-40B4-BE49-F238E27FC236}">
                  <a16:creationId xmlns:a16="http://schemas.microsoft.com/office/drawing/2014/main" id="{F625C2C4-8183-4582-A52B-4A37F123F281}"/>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2111" name="AutoShape 15">
            <a:extLst>
              <a:ext uri="{FF2B5EF4-FFF2-40B4-BE49-F238E27FC236}">
                <a16:creationId xmlns:a16="http://schemas.microsoft.com/office/drawing/2014/main" id="{2126FA8E-81B6-4273-A8FD-89CC6595BEC6}"/>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76813" name="Oval 16">
            <a:extLst>
              <a:ext uri="{FF2B5EF4-FFF2-40B4-BE49-F238E27FC236}">
                <a16:creationId xmlns:a16="http://schemas.microsoft.com/office/drawing/2014/main" id="{7C86C567-DB10-416B-9B69-36797FB545F2}"/>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6814" name="Oval 17">
            <a:extLst>
              <a:ext uri="{FF2B5EF4-FFF2-40B4-BE49-F238E27FC236}">
                <a16:creationId xmlns:a16="http://schemas.microsoft.com/office/drawing/2014/main" id="{3A3C8E79-0B5E-4EEF-B36B-06B0FF7F0AA3}"/>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6815" name="Oval 18">
            <a:extLst>
              <a:ext uri="{FF2B5EF4-FFF2-40B4-BE49-F238E27FC236}">
                <a16:creationId xmlns:a16="http://schemas.microsoft.com/office/drawing/2014/main" id="{313423E7-7D93-41F6-A914-54CCEDE1BAD4}"/>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6816" name="Oval 19">
            <a:extLst>
              <a:ext uri="{FF2B5EF4-FFF2-40B4-BE49-F238E27FC236}">
                <a16:creationId xmlns:a16="http://schemas.microsoft.com/office/drawing/2014/main" id="{483E8321-D353-471D-9C1A-187211866F08}"/>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6817" name="Oval 20">
            <a:extLst>
              <a:ext uri="{FF2B5EF4-FFF2-40B4-BE49-F238E27FC236}">
                <a16:creationId xmlns:a16="http://schemas.microsoft.com/office/drawing/2014/main" id="{48FF671D-4272-401D-BD6D-109630899EC7}"/>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18" name="Oval 21">
            <a:extLst>
              <a:ext uri="{FF2B5EF4-FFF2-40B4-BE49-F238E27FC236}">
                <a16:creationId xmlns:a16="http://schemas.microsoft.com/office/drawing/2014/main" id="{6130A61A-14D9-4B72-AC42-570CFE8CB6F8}"/>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19" name="Oval 22">
            <a:extLst>
              <a:ext uri="{FF2B5EF4-FFF2-40B4-BE49-F238E27FC236}">
                <a16:creationId xmlns:a16="http://schemas.microsoft.com/office/drawing/2014/main" id="{C7DCE3F5-9B1B-49CB-BB3A-93872E775AB6}"/>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20" name="Oval 23">
            <a:extLst>
              <a:ext uri="{FF2B5EF4-FFF2-40B4-BE49-F238E27FC236}">
                <a16:creationId xmlns:a16="http://schemas.microsoft.com/office/drawing/2014/main" id="{88538A13-866A-4E71-A5A1-2F234C040630}"/>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6821" name="Group 24">
            <a:extLst>
              <a:ext uri="{FF2B5EF4-FFF2-40B4-BE49-F238E27FC236}">
                <a16:creationId xmlns:a16="http://schemas.microsoft.com/office/drawing/2014/main" id="{206FB9E6-41CE-434D-847A-2321F6D81899}"/>
              </a:ext>
            </a:extLst>
          </p:cNvPr>
          <p:cNvGrpSpPr>
            <a:grpSpLocks/>
          </p:cNvGrpSpPr>
          <p:nvPr/>
        </p:nvGrpSpPr>
        <p:grpSpPr bwMode="auto">
          <a:xfrm>
            <a:off x="323850" y="1196975"/>
            <a:ext cx="2087563" cy="2160588"/>
            <a:chOff x="295" y="119"/>
            <a:chExt cx="1315" cy="1361"/>
          </a:xfrm>
        </p:grpSpPr>
        <p:sp>
          <p:nvSpPr>
            <p:cNvPr id="76857" name="AutoShape 25">
              <a:extLst>
                <a:ext uri="{FF2B5EF4-FFF2-40B4-BE49-F238E27FC236}">
                  <a16:creationId xmlns:a16="http://schemas.microsoft.com/office/drawing/2014/main" id="{8012A7FC-8546-4448-B417-E86814C1556E}"/>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76858" name="Group 26">
              <a:extLst>
                <a:ext uri="{FF2B5EF4-FFF2-40B4-BE49-F238E27FC236}">
                  <a16:creationId xmlns:a16="http://schemas.microsoft.com/office/drawing/2014/main" id="{9A82F16F-1777-431C-A7BB-062AF59BB09A}"/>
                </a:ext>
              </a:extLst>
            </p:cNvPr>
            <p:cNvGrpSpPr>
              <a:grpSpLocks/>
            </p:cNvGrpSpPr>
            <p:nvPr/>
          </p:nvGrpSpPr>
          <p:grpSpPr bwMode="auto">
            <a:xfrm>
              <a:off x="793" y="392"/>
              <a:ext cx="817" cy="362"/>
              <a:chOff x="3107" y="2251"/>
              <a:chExt cx="1860" cy="725"/>
            </a:xfrm>
          </p:grpSpPr>
          <p:sp>
            <p:nvSpPr>
              <p:cNvPr id="76874" name="Oval 27">
                <a:extLst>
                  <a:ext uri="{FF2B5EF4-FFF2-40B4-BE49-F238E27FC236}">
                    <a16:creationId xmlns:a16="http://schemas.microsoft.com/office/drawing/2014/main" id="{EE08BAA3-DCF8-4F4A-BE67-2268A43AEFE3}"/>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75" name="Freeform 28">
                <a:extLst>
                  <a:ext uri="{FF2B5EF4-FFF2-40B4-BE49-F238E27FC236}">
                    <a16:creationId xmlns:a16="http://schemas.microsoft.com/office/drawing/2014/main" id="{3DBA8300-6F49-4348-8584-26DD772EDE36}"/>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859" name="Group 29">
              <a:extLst>
                <a:ext uri="{FF2B5EF4-FFF2-40B4-BE49-F238E27FC236}">
                  <a16:creationId xmlns:a16="http://schemas.microsoft.com/office/drawing/2014/main" id="{66623A8C-BB12-46C3-9A12-9AA351A86706}"/>
                </a:ext>
              </a:extLst>
            </p:cNvPr>
            <p:cNvGrpSpPr>
              <a:grpSpLocks/>
            </p:cNvGrpSpPr>
            <p:nvPr/>
          </p:nvGrpSpPr>
          <p:grpSpPr bwMode="auto">
            <a:xfrm rot="4826435">
              <a:off x="983" y="927"/>
              <a:ext cx="357" cy="373"/>
              <a:chOff x="1110" y="1888"/>
              <a:chExt cx="357" cy="373"/>
            </a:xfrm>
          </p:grpSpPr>
          <p:sp>
            <p:nvSpPr>
              <p:cNvPr id="76870" name="Freeform 30">
                <a:extLst>
                  <a:ext uri="{FF2B5EF4-FFF2-40B4-BE49-F238E27FC236}">
                    <a16:creationId xmlns:a16="http://schemas.microsoft.com/office/drawing/2014/main" id="{0A9A1A7F-E19A-48A5-8467-B044F2DC7BF9}"/>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1" name="Oval 31">
                <a:extLst>
                  <a:ext uri="{FF2B5EF4-FFF2-40B4-BE49-F238E27FC236}">
                    <a16:creationId xmlns:a16="http://schemas.microsoft.com/office/drawing/2014/main" id="{F81FC80C-5427-47BB-88C5-40C93752A6DE}"/>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6872" name="Oval 32">
                <a:extLst>
                  <a:ext uri="{FF2B5EF4-FFF2-40B4-BE49-F238E27FC236}">
                    <a16:creationId xmlns:a16="http://schemas.microsoft.com/office/drawing/2014/main" id="{AADF7A3D-5365-40DD-90FE-1395E4387E0B}"/>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6873" name="Oval 33">
                <a:extLst>
                  <a:ext uri="{FF2B5EF4-FFF2-40B4-BE49-F238E27FC236}">
                    <a16:creationId xmlns:a16="http://schemas.microsoft.com/office/drawing/2014/main" id="{58A7C73F-8907-4D0A-B1BB-FAEE17F60A4A}"/>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6860" name="Oval 34">
              <a:extLst>
                <a:ext uri="{FF2B5EF4-FFF2-40B4-BE49-F238E27FC236}">
                  <a16:creationId xmlns:a16="http://schemas.microsoft.com/office/drawing/2014/main" id="{54416CDB-CFEB-400D-8B0C-C5080A4DA303}"/>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1" name="Oval 35">
              <a:extLst>
                <a:ext uri="{FF2B5EF4-FFF2-40B4-BE49-F238E27FC236}">
                  <a16:creationId xmlns:a16="http://schemas.microsoft.com/office/drawing/2014/main" id="{0277DD39-BC06-4E5D-A73A-35DAB4544985}"/>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2" name="Oval 36">
              <a:extLst>
                <a:ext uri="{FF2B5EF4-FFF2-40B4-BE49-F238E27FC236}">
                  <a16:creationId xmlns:a16="http://schemas.microsoft.com/office/drawing/2014/main" id="{D0CCAC32-11E9-45EF-A876-510FDD30CF6C}"/>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3" name="Oval 37">
              <a:extLst>
                <a:ext uri="{FF2B5EF4-FFF2-40B4-BE49-F238E27FC236}">
                  <a16:creationId xmlns:a16="http://schemas.microsoft.com/office/drawing/2014/main" id="{31CBF7D9-FDBA-401F-A400-4AC2CE36F87B}"/>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4" name="Oval 38">
              <a:extLst>
                <a:ext uri="{FF2B5EF4-FFF2-40B4-BE49-F238E27FC236}">
                  <a16:creationId xmlns:a16="http://schemas.microsoft.com/office/drawing/2014/main" id="{7C4FB5BA-6A74-4CA8-991B-59E5CA0391DB}"/>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5" name="AutoShape 39">
              <a:extLst>
                <a:ext uri="{FF2B5EF4-FFF2-40B4-BE49-F238E27FC236}">
                  <a16:creationId xmlns:a16="http://schemas.microsoft.com/office/drawing/2014/main" id="{C1896B96-A115-40D5-98B6-9CE75449BE02}"/>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66" name="Oval 40">
              <a:extLst>
                <a:ext uri="{FF2B5EF4-FFF2-40B4-BE49-F238E27FC236}">
                  <a16:creationId xmlns:a16="http://schemas.microsoft.com/office/drawing/2014/main" id="{BCAC37B9-6349-433B-B051-2DF451DB9997}"/>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7" name="Oval 41">
              <a:extLst>
                <a:ext uri="{FF2B5EF4-FFF2-40B4-BE49-F238E27FC236}">
                  <a16:creationId xmlns:a16="http://schemas.microsoft.com/office/drawing/2014/main" id="{03B54AC5-D5D3-4797-BE1C-A96D59038101}"/>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8" name="Oval 42">
              <a:extLst>
                <a:ext uri="{FF2B5EF4-FFF2-40B4-BE49-F238E27FC236}">
                  <a16:creationId xmlns:a16="http://schemas.microsoft.com/office/drawing/2014/main" id="{CCC4768F-AE6C-468F-81BC-78325B5DC6E0}"/>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69" name="Oval 43">
              <a:extLst>
                <a:ext uri="{FF2B5EF4-FFF2-40B4-BE49-F238E27FC236}">
                  <a16:creationId xmlns:a16="http://schemas.microsoft.com/office/drawing/2014/main" id="{214BDEBC-7BD3-4075-8BFE-A43D0ED4FA9E}"/>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76822" name="Group 44">
            <a:extLst>
              <a:ext uri="{FF2B5EF4-FFF2-40B4-BE49-F238E27FC236}">
                <a16:creationId xmlns:a16="http://schemas.microsoft.com/office/drawing/2014/main" id="{BC4AF74B-3907-4A7C-8CAD-2EB996AB797A}"/>
              </a:ext>
            </a:extLst>
          </p:cNvPr>
          <p:cNvGrpSpPr>
            <a:grpSpLocks/>
          </p:cNvGrpSpPr>
          <p:nvPr/>
        </p:nvGrpSpPr>
        <p:grpSpPr bwMode="auto">
          <a:xfrm>
            <a:off x="3276600" y="1412875"/>
            <a:ext cx="2103438" cy="1833563"/>
            <a:chOff x="1565" y="1344"/>
            <a:chExt cx="1325" cy="1155"/>
          </a:xfrm>
        </p:grpSpPr>
        <p:sp>
          <p:nvSpPr>
            <p:cNvPr id="76834" name="Oval 45">
              <a:extLst>
                <a:ext uri="{FF2B5EF4-FFF2-40B4-BE49-F238E27FC236}">
                  <a16:creationId xmlns:a16="http://schemas.microsoft.com/office/drawing/2014/main" id="{538B195F-2E3D-46A1-81F2-BB88018E393B}"/>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35" name="Oval 46">
              <a:extLst>
                <a:ext uri="{FF2B5EF4-FFF2-40B4-BE49-F238E27FC236}">
                  <a16:creationId xmlns:a16="http://schemas.microsoft.com/office/drawing/2014/main" id="{B8939243-353A-4A95-B749-FCE22CABB0E6}"/>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36" name="Oval 47">
              <a:extLst>
                <a:ext uri="{FF2B5EF4-FFF2-40B4-BE49-F238E27FC236}">
                  <a16:creationId xmlns:a16="http://schemas.microsoft.com/office/drawing/2014/main" id="{EF87326A-6B41-4459-BF0B-CCD8896A4190}"/>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37" name="Oval 48">
              <a:extLst>
                <a:ext uri="{FF2B5EF4-FFF2-40B4-BE49-F238E27FC236}">
                  <a16:creationId xmlns:a16="http://schemas.microsoft.com/office/drawing/2014/main" id="{89401C51-F657-4D16-9F7B-28260475BBA2}"/>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6838" name="Group 49">
              <a:extLst>
                <a:ext uri="{FF2B5EF4-FFF2-40B4-BE49-F238E27FC236}">
                  <a16:creationId xmlns:a16="http://schemas.microsoft.com/office/drawing/2014/main" id="{39F22FE2-236A-42E4-BEFB-26F27ABBC236}"/>
                </a:ext>
              </a:extLst>
            </p:cNvPr>
            <p:cNvGrpSpPr>
              <a:grpSpLocks/>
            </p:cNvGrpSpPr>
            <p:nvPr/>
          </p:nvGrpSpPr>
          <p:grpSpPr bwMode="auto">
            <a:xfrm>
              <a:off x="1746" y="1570"/>
              <a:ext cx="817" cy="362"/>
              <a:chOff x="3107" y="2251"/>
              <a:chExt cx="1860" cy="725"/>
            </a:xfrm>
          </p:grpSpPr>
          <p:sp>
            <p:nvSpPr>
              <p:cNvPr id="76855" name="Oval 50">
                <a:extLst>
                  <a:ext uri="{FF2B5EF4-FFF2-40B4-BE49-F238E27FC236}">
                    <a16:creationId xmlns:a16="http://schemas.microsoft.com/office/drawing/2014/main" id="{EFCB7FC4-9303-4615-BE3F-81514B3B5621}"/>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6856" name="Freeform 51">
                <a:extLst>
                  <a:ext uri="{FF2B5EF4-FFF2-40B4-BE49-F238E27FC236}">
                    <a16:creationId xmlns:a16="http://schemas.microsoft.com/office/drawing/2014/main" id="{84345AFA-4A97-466D-B787-279B1B462153}"/>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39" name="AutoShape 52">
              <a:extLst>
                <a:ext uri="{FF2B5EF4-FFF2-40B4-BE49-F238E27FC236}">
                  <a16:creationId xmlns:a16="http://schemas.microsoft.com/office/drawing/2014/main" id="{10E25FDF-26B0-42AD-A994-0FF7231229D9}"/>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76840" name="Oval 53">
              <a:extLst>
                <a:ext uri="{FF2B5EF4-FFF2-40B4-BE49-F238E27FC236}">
                  <a16:creationId xmlns:a16="http://schemas.microsoft.com/office/drawing/2014/main" id="{604AC1C1-DE2E-457F-A830-921AECB5FC6A}"/>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6841" name="Group 54">
              <a:extLst>
                <a:ext uri="{FF2B5EF4-FFF2-40B4-BE49-F238E27FC236}">
                  <a16:creationId xmlns:a16="http://schemas.microsoft.com/office/drawing/2014/main" id="{EB4B9837-A086-462B-AD53-EF3D35F0E13F}"/>
                </a:ext>
              </a:extLst>
            </p:cNvPr>
            <p:cNvGrpSpPr>
              <a:grpSpLocks/>
            </p:cNvGrpSpPr>
            <p:nvPr/>
          </p:nvGrpSpPr>
          <p:grpSpPr bwMode="auto">
            <a:xfrm rot="4826435">
              <a:off x="2016" y="1975"/>
              <a:ext cx="357" cy="373"/>
              <a:chOff x="1110" y="1888"/>
              <a:chExt cx="357" cy="373"/>
            </a:xfrm>
          </p:grpSpPr>
          <p:sp>
            <p:nvSpPr>
              <p:cNvPr id="76851" name="Freeform 55">
                <a:extLst>
                  <a:ext uri="{FF2B5EF4-FFF2-40B4-BE49-F238E27FC236}">
                    <a16:creationId xmlns:a16="http://schemas.microsoft.com/office/drawing/2014/main" id="{51586B7E-CBA0-4AA1-AACA-B7F08D21727B}"/>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52" name="Oval 56">
                <a:extLst>
                  <a:ext uri="{FF2B5EF4-FFF2-40B4-BE49-F238E27FC236}">
                    <a16:creationId xmlns:a16="http://schemas.microsoft.com/office/drawing/2014/main" id="{92A16CFE-7A42-449F-943B-2BE3A5089228}"/>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6853" name="Oval 57">
                <a:extLst>
                  <a:ext uri="{FF2B5EF4-FFF2-40B4-BE49-F238E27FC236}">
                    <a16:creationId xmlns:a16="http://schemas.microsoft.com/office/drawing/2014/main" id="{3D09E096-18A5-4B2A-97DC-F39BD78B4355}"/>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6854" name="Oval 58">
                <a:extLst>
                  <a:ext uri="{FF2B5EF4-FFF2-40B4-BE49-F238E27FC236}">
                    <a16:creationId xmlns:a16="http://schemas.microsoft.com/office/drawing/2014/main" id="{BABCF947-3941-4E68-9026-1074B786DC5D}"/>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6842" name="Oval 59">
              <a:extLst>
                <a:ext uri="{FF2B5EF4-FFF2-40B4-BE49-F238E27FC236}">
                  <a16:creationId xmlns:a16="http://schemas.microsoft.com/office/drawing/2014/main" id="{CD0FDB73-8A00-4BBD-8C3D-A3B10E4CF104}"/>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3" name="Oval 60">
              <a:extLst>
                <a:ext uri="{FF2B5EF4-FFF2-40B4-BE49-F238E27FC236}">
                  <a16:creationId xmlns:a16="http://schemas.microsoft.com/office/drawing/2014/main" id="{0A8DCBAA-1B8F-4484-BA6F-4B02A342353E}"/>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4" name="Oval 61">
              <a:extLst>
                <a:ext uri="{FF2B5EF4-FFF2-40B4-BE49-F238E27FC236}">
                  <a16:creationId xmlns:a16="http://schemas.microsoft.com/office/drawing/2014/main" id="{14ED8CB3-D763-4E89-B132-27BC5FED0031}"/>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5" name="Oval 62">
              <a:extLst>
                <a:ext uri="{FF2B5EF4-FFF2-40B4-BE49-F238E27FC236}">
                  <a16:creationId xmlns:a16="http://schemas.microsoft.com/office/drawing/2014/main" id="{7CC2E96B-ADDE-48D4-A4EC-578E4E44034E}"/>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6" name="Oval 63">
              <a:extLst>
                <a:ext uri="{FF2B5EF4-FFF2-40B4-BE49-F238E27FC236}">
                  <a16:creationId xmlns:a16="http://schemas.microsoft.com/office/drawing/2014/main" id="{83A1A46F-A36A-47C7-A5D1-C73314BDECA8}"/>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7" name="Oval 64">
              <a:extLst>
                <a:ext uri="{FF2B5EF4-FFF2-40B4-BE49-F238E27FC236}">
                  <a16:creationId xmlns:a16="http://schemas.microsoft.com/office/drawing/2014/main" id="{52206388-3E8C-4EC8-A570-04632074224F}"/>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8" name="Oval 65">
              <a:extLst>
                <a:ext uri="{FF2B5EF4-FFF2-40B4-BE49-F238E27FC236}">
                  <a16:creationId xmlns:a16="http://schemas.microsoft.com/office/drawing/2014/main" id="{9F2AD9C5-BA0D-41AD-8D2F-31CB606C2977}"/>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49" name="Oval 66">
              <a:extLst>
                <a:ext uri="{FF2B5EF4-FFF2-40B4-BE49-F238E27FC236}">
                  <a16:creationId xmlns:a16="http://schemas.microsoft.com/office/drawing/2014/main" id="{619E5B4F-C3AB-46DD-A631-C7410E1715F2}"/>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6850" name="Oval 67">
              <a:extLst>
                <a:ext uri="{FF2B5EF4-FFF2-40B4-BE49-F238E27FC236}">
                  <a16:creationId xmlns:a16="http://schemas.microsoft.com/office/drawing/2014/main" id="{73A8E8BE-141B-4D34-9BEA-5E3105BB4231}"/>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32164" name="Text Box 68">
            <a:extLst>
              <a:ext uri="{FF2B5EF4-FFF2-40B4-BE49-F238E27FC236}">
                <a16:creationId xmlns:a16="http://schemas.microsoft.com/office/drawing/2014/main" id="{0CC8EC89-F3F3-4D46-BAA0-AA2412CE8A1F}"/>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32165" name="Text Box 69">
            <a:extLst>
              <a:ext uri="{FF2B5EF4-FFF2-40B4-BE49-F238E27FC236}">
                <a16:creationId xmlns:a16="http://schemas.microsoft.com/office/drawing/2014/main" id="{C5DD3830-ECDB-47CD-A151-AF93721B841C}"/>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76825" name="Oval 70">
            <a:extLst>
              <a:ext uri="{FF2B5EF4-FFF2-40B4-BE49-F238E27FC236}">
                <a16:creationId xmlns:a16="http://schemas.microsoft.com/office/drawing/2014/main" id="{B0C05AF0-A6ED-401C-A4FC-ACFBA3156003}"/>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76826" name="Group 71">
            <a:extLst>
              <a:ext uri="{FF2B5EF4-FFF2-40B4-BE49-F238E27FC236}">
                <a16:creationId xmlns:a16="http://schemas.microsoft.com/office/drawing/2014/main" id="{590183BE-2E3C-40C2-8F7F-81601FD2560C}"/>
              </a:ext>
            </a:extLst>
          </p:cNvPr>
          <p:cNvGrpSpPr>
            <a:grpSpLocks/>
          </p:cNvGrpSpPr>
          <p:nvPr/>
        </p:nvGrpSpPr>
        <p:grpSpPr bwMode="auto">
          <a:xfrm rot="4826435">
            <a:off x="6583363" y="2995613"/>
            <a:ext cx="566737" cy="592137"/>
            <a:chOff x="1110" y="1888"/>
            <a:chExt cx="357" cy="373"/>
          </a:xfrm>
        </p:grpSpPr>
        <p:sp>
          <p:nvSpPr>
            <p:cNvPr id="76830" name="Freeform 72">
              <a:extLst>
                <a:ext uri="{FF2B5EF4-FFF2-40B4-BE49-F238E27FC236}">
                  <a16:creationId xmlns:a16="http://schemas.microsoft.com/office/drawing/2014/main" id="{9F36E594-EA17-424E-A060-B27CB80033AC}"/>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Oval 73">
              <a:extLst>
                <a:ext uri="{FF2B5EF4-FFF2-40B4-BE49-F238E27FC236}">
                  <a16:creationId xmlns:a16="http://schemas.microsoft.com/office/drawing/2014/main" id="{6849AD4F-2794-40A7-98AD-69F1D4EC045E}"/>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76832" name="Oval 74">
              <a:extLst>
                <a:ext uri="{FF2B5EF4-FFF2-40B4-BE49-F238E27FC236}">
                  <a16:creationId xmlns:a16="http://schemas.microsoft.com/office/drawing/2014/main" id="{72C00D43-9F97-414A-81A9-C387C12CEE38}"/>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76833" name="Oval 75">
              <a:extLst>
                <a:ext uri="{FF2B5EF4-FFF2-40B4-BE49-F238E27FC236}">
                  <a16:creationId xmlns:a16="http://schemas.microsoft.com/office/drawing/2014/main" id="{278AB7BB-11F2-423D-83B1-AF831B0AA5AA}"/>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76827" name="Line 85">
            <a:extLst>
              <a:ext uri="{FF2B5EF4-FFF2-40B4-BE49-F238E27FC236}">
                <a16:creationId xmlns:a16="http://schemas.microsoft.com/office/drawing/2014/main" id="{D7F42BB9-B9FC-4354-B8FD-AFF67EF8608D}"/>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86">
            <a:extLst>
              <a:ext uri="{FF2B5EF4-FFF2-40B4-BE49-F238E27FC236}">
                <a16:creationId xmlns:a16="http://schemas.microsoft.com/office/drawing/2014/main" id="{F78CEF6C-940A-432E-AD25-D67482AA40E4}"/>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83" name="Text Box 87">
            <a:extLst>
              <a:ext uri="{FF2B5EF4-FFF2-40B4-BE49-F238E27FC236}">
                <a16:creationId xmlns:a16="http://schemas.microsoft.com/office/drawing/2014/main" id="{9954E65C-B219-42CD-A6BF-9B044412C22C}"/>
              </a:ext>
            </a:extLst>
          </p:cNvPr>
          <p:cNvSpPr txBox="1">
            <a:spLocks noChangeArrowheads="1"/>
          </p:cNvSpPr>
          <p:nvPr/>
        </p:nvSpPr>
        <p:spPr bwMode="auto">
          <a:xfrm>
            <a:off x="5813425" y="3706813"/>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val 5">
            <a:extLst>
              <a:ext uri="{FF2B5EF4-FFF2-40B4-BE49-F238E27FC236}">
                <a16:creationId xmlns:a16="http://schemas.microsoft.com/office/drawing/2014/main" id="{BCF371AD-6951-4DC8-9D38-32E91254F788}"/>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851" name="Oval 6">
            <a:extLst>
              <a:ext uri="{FF2B5EF4-FFF2-40B4-BE49-F238E27FC236}">
                <a16:creationId xmlns:a16="http://schemas.microsoft.com/office/drawing/2014/main" id="{BA97E39E-AA7D-4253-A655-7E50361CF927}"/>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852" name="Oval 7">
            <a:extLst>
              <a:ext uri="{FF2B5EF4-FFF2-40B4-BE49-F238E27FC236}">
                <a16:creationId xmlns:a16="http://schemas.microsoft.com/office/drawing/2014/main" id="{D676815B-620A-45A6-A834-DF4D676089C6}"/>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53" name="Oval 8">
            <a:extLst>
              <a:ext uri="{FF2B5EF4-FFF2-40B4-BE49-F238E27FC236}">
                <a16:creationId xmlns:a16="http://schemas.microsoft.com/office/drawing/2014/main" id="{E57E1C18-9A18-481F-BDC4-2C3C19CBEDE3}"/>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54" name="Oval 9">
            <a:extLst>
              <a:ext uri="{FF2B5EF4-FFF2-40B4-BE49-F238E27FC236}">
                <a16:creationId xmlns:a16="http://schemas.microsoft.com/office/drawing/2014/main" id="{30BC1383-AB32-4547-B3C3-DBDF5984985B}"/>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55" name="Oval 10">
            <a:extLst>
              <a:ext uri="{FF2B5EF4-FFF2-40B4-BE49-F238E27FC236}">
                <a16:creationId xmlns:a16="http://schemas.microsoft.com/office/drawing/2014/main" id="{7E396B70-729B-4089-99AC-351CA7BD88C8}"/>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8856" name="Oval 11">
            <a:extLst>
              <a:ext uri="{FF2B5EF4-FFF2-40B4-BE49-F238E27FC236}">
                <a16:creationId xmlns:a16="http://schemas.microsoft.com/office/drawing/2014/main" id="{79358A25-1AF1-4E27-BD0E-CAD9F2084326}"/>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78857" name="Group 12">
            <a:extLst>
              <a:ext uri="{FF2B5EF4-FFF2-40B4-BE49-F238E27FC236}">
                <a16:creationId xmlns:a16="http://schemas.microsoft.com/office/drawing/2014/main" id="{E09A2F6B-4F83-491D-B8BA-CBAD936FF863}"/>
              </a:ext>
            </a:extLst>
          </p:cNvPr>
          <p:cNvGrpSpPr>
            <a:grpSpLocks/>
          </p:cNvGrpSpPr>
          <p:nvPr/>
        </p:nvGrpSpPr>
        <p:grpSpPr bwMode="auto">
          <a:xfrm>
            <a:off x="6154738" y="2352675"/>
            <a:ext cx="1296987" cy="574675"/>
            <a:chOff x="3107" y="2251"/>
            <a:chExt cx="1860" cy="725"/>
          </a:xfrm>
        </p:grpSpPr>
        <p:sp>
          <p:nvSpPr>
            <p:cNvPr id="78931" name="Oval 13">
              <a:extLst>
                <a:ext uri="{FF2B5EF4-FFF2-40B4-BE49-F238E27FC236}">
                  <a16:creationId xmlns:a16="http://schemas.microsoft.com/office/drawing/2014/main" id="{A65C0525-539F-42BB-9B20-0BFE76336495}"/>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932" name="Freeform 14">
              <a:extLst>
                <a:ext uri="{FF2B5EF4-FFF2-40B4-BE49-F238E27FC236}">
                  <a16:creationId xmlns:a16="http://schemas.microsoft.com/office/drawing/2014/main" id="{2A59626B-3225-43BF-B238-D83B7CF7FA2C}"/>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4159" name="AutoShape 15">
            <a:extLst>
              <a:ext uri="{FF2B5EF4-FFF2-40B4-BE49-F238E27FC236}">
                <a16:creationId xmlns:a16="http://schemas.microsoft.com/office/drawing/2014/main" id="{C4570DD4-3A95-4A01-AD29-75064220ACEF}"/>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78861" name="Oval 16">
            <a:extLst>
              <a:ext uri="{FF2B5EF4-FFF2-40B4-BE49-F238E27FC236}">
                <a16:creationId xmlns:a16="http://schemas.microsoft.com/office/drawing/2014/main" id="{16FE7C40-6967-4F4E-B4F4-3A0D5528B990}"/>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8862" name="Oval 17">
            <a:extLst>
              <a:ext uri="{FF2B5EF4-FFF2-40B4-BE49-F238E27FC236}">
                <a16:creationId xmlns:a16="http://schemas.microsoft.com/office/drawing/2014/main" id="{112E3BA8-8993-4377-B2C6-717FA846708E}"/>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8863" name="Oval 18">
            <a:extLst>
              <a:ext uri="{FF2B5EF4-FFF2-40B4-BE49-F238E27FC236}">
                <a16:creationId xmlns:a16="http://schemas.microsoft.com/office/drawing/2014/main" id="{E410783C-CBA1-41A4-B9EB-AA2985EFD227}"/>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8864" name="Oval 19">
            <a:extLst>
              <a:ext uri="{FF2B5EF4-FFF2-40B4-BE49-F238E27FC236}">
                <a16:creationId xmlns:a16="http://schemas.microsoft.com/office/drawing/2014/main" id="{4198EAA4-555E-4AC2-BB1A-FB51EA1FD250}"/>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78865" name="Oval 20">
            <a:extLst>
              <a:ext uri="{FF2B5EF4-FFF2-40B4-BE49-F238E27FC236}">
                <a16:creationId xmlns:a16="http://schemas.microsoft.com/office/drawing/2014/main" id="{3B4EDAB4-6014-4B72-A8B8-3DC065D406EF}"/>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66" name="Oval 21">
            <a:extLst>
              <a:ext uri="{FF2B5EF4-FFF2-40B4-BE49-F238E27FC236}">
                <a16:creationId xmlns:a16="http://schemas.microsoft.com/office/drawing/2014/main" id="{B66C817A-8940-4256-9BF9-ED6F9EA1236D}"/>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67" name="Oval 22">
            <a:extLst>
              <a:ext uri="{FF2B5EF4-FFF2-40B4-BE49-F238E27FC236}">
                <a16:creationId xmlns:a16="http://schemas.microsoft.com/office/drawing/2014/main" id="{10B6705F-5634-47B9-B043-03C107774336}"/>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68" name="Oval 23">
            <a:extLst>
              <a:ext uri="{FF2B5EF4-FFF2-40B4-BE49-F238E27FC236}">
                <a16:creationId xmlns:a16="http://schemas.microsoft.com/office/drawing/2014/main" id="{A5FD6B04-091B-42D6-9623-ACDA42CF11AF}"/>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8869" name="Group 24">
            <a:extLst>
              <a:ext uri="{FF2B5EF4-FFF2-40B4-BE49-F238E27FC236}">
                <a16:creationId xmlns:a16="http://schemas.microsoft.com/office/drawing/2014/main" id="{F9772FEC-33E0-4F79-894E-E5A3FCBD6226}"/>
              </a:ext>
            </a:extLst>
          </p:cNvPr>
          <p:cNvGrpSpPr>
            <a:grpSpLocks/>
          </p:cNvGrpSpPr>
          <p:nvPr/>
        </p:nvGrpSpPr>
        <p:grpSpPr bwMode="auto">
          <a:xfrm>
            <a:off x="323850" y="1196975"/>
            <a:ext cx="2087563" cy="2160588"/>
            <a:chOff x="295" y="119"/>
            <a:chExt cx="1315" cy="1361"/>
          </a:xfrm>
        </p:grpSpPr>
        <p:sp>
          <p:nvSpPr>
            <p:cNvPr id="78912" name="AutoShape 25">
              <a:extLst>
                <a:ext uri="{FF2B5EF4-FFF2-40B4-BE49-F238E27FC236}">
                  <a16:creationId xmlns:a16="http://schemas.microsoft.com/office/drawing/2014/main" id="{F881C0B8-1BD6-4A79-BE4B-5FEFF0DEC93F}"/>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78913" name="Group 26">
              <a:extLst>
                <a:ext uri="{FF2B5EF4-FFF2-40B4-BE49-F238E27FC236}">
                  <a16:creationId xmlns:a16="http://schemas.microsoft.com/office/drawing/2014/main" id="{917D89B1-904B-4A2C-81B9-B259F9BC898D}"/>
                </a:ext>
              </a:extLst>
            </p:cNvPr>
            <p:cNvGrpSpPr>
              <a:grpSpLocks/>
            </p:cNvGrpSpPr>
            <p:nvPr/>
          </p:nvGrpSpPr>
          <p:grpSpPr bwMode="auto">
            <a:xfrm>
              <a:off x="793" y="392"/>
              <a:ext cx="817" cy="362"/>
              <a:chOff x="3107" y="2251"/>
              <a:chExt cx="1860" cy="725"/>
            </a:xfrm>
          </p:grpSpPr>
          <p:sp>
            <p:nvSpPr>
              <p:cNvPr id="78929" name="Oval 27">
                <a:extLst>
                  <a:ext uri="{FF2B5EF4-FFF2-40B4-BE49-F238E27FC236}">
                    <a16:creationId xmlns:a16="http://schemas.microsoft.com/office/drawing/2014/main" id="{4DD41AD8-575C-4C39-81D5-05C5D6B16786}"/>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930" name="Freeform 28">
                <a:extLst>
                  <a:ext uri="{FF2B5EF4-FFF2-40B4-BE49-F238E27FC236}">
                    <a16:creationId xmlns:a16="http://schemas.microsoft.com/office/drawing/2014/main" id="{30B41A42-E34A-47E1-AED3-8BBF29544744}"/>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914" name="Group 29">
              <a:extLst>
                <a:ext uri="{FF2B5EF4-FFF2-40B4-BE49-F238E27FC236}">
                  <a16:creationId xmlns:a16="http://schemas.microsoft.com/office/drawing/2014/main" id="{D8827790-7908-48E7-9C21-F2FEF468534B}"/>
                </a:ext>
              </a:extLst>
            </p:cNvPr>
            <p:cNvGrpSpPr>
              <a:grpSpLocks/>
            </p:cNvGrpSpPr>
            <p:nvPr/>
          </p:nvGrpSpPr>
          <p:grpSpPr bwMode="auto">
            <a:xfrm rot="4826435">
              <a:off x="983" y="927"/>
              <a:ext cx="357" cy="373"/>
              <a:chOff x="1110" y="1888"/>
              <a:chExt cx="357" cy="373"/>
            </a:xfrm>
          </p:grpSpPr>
          <p:sp>
            <p:nvSpPr>
              <p:cNvPr id="78925" name="Freeform 30">
                <a:extLst>
                  <a:ext uri="{FF2B5EF4-FFF2-40B4-BE49-F238E27FC236}">
                    <a16:creationId xmlns:a16="http://schemas.microsoft.com/office/drawing/2014/main" id="{25745F22-647F-4AA5-8BCB-DD6D302CCF40}"/>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26" name="Oval 31">
                <a:extLst>
                  <a:ext uri="{FF2B5EF4-FFF2-40B4-BE49-F238E27FC236}">
                    <a16:creationId xmlns:a16="http://schemas.microsoft.com/office/drawing/2014/main" id="{7611750B-61BB-42AC-B42C-F5C6A868880F}"/>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8927" name="Oval 32">
                <a:extLst>
                  <a:ext uri="{FF2B5EF4-FFF2-40B4-BE49-F238E27FC236}">
                    <a16:creationId xmlns:a16="http://schemas.microsoft.com/office/drawing/2014/main" id="{4526B4E1-936B-4A7E-8EC1-4FD4DE4B8200}"/>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8928" name="Oval 33">
                <a:extLst>
                  <a:ext uri="{FF2B5EF4-FFF2-40B4-BE49-F238E27FC236}">
                    <a16:creationId xmlns:a16="http://schemas.microsoft.com/office/drawing/2014/main" id="{E9CC5D15-8614-4457-851E-4958C0F35654}"/>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8915" name="Oval 34">
              <a:extLst>
                <a:ext uri="{FF2B5EF4-FFF2-40B4-BE49-F238E27FC236}">
                  <a16:creationId xmlns:a16="http://schemas.microsoft.com/office/drawing/2014/main" id="{F5C8F2DD-1F73-4F06-91DB-A81B27746C29}"/>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16" name="Oval 35">
              <a:extLst>
                <a:ext uri="{FF2B5EF4-FFF2-40B4-BE49-F238E27FC236}">
                  <a16:creationId xmlns:a16="http://schemas.microsoft.com/office/drawing/2014/main" id="{3EBC2977-7AC7-43A8-AF20-809FD89C0682}"/>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17" name="Oval 36">
              <a:extLst>
                <a:ext uri="{FF2B5EF4-FFF2-40B4-BE49-F238E27FC236}">
                  <a16:creationId xmlns:a16="http://schemas.microsoft.com/office/drawing/2014/main" id="{9F5027EA-B492-4CAB-A5DF-A72AAE09C081}"/>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18" name="Oval 37">
              <a:extLst>
                <a:ext uri="{FF2B5EF4-FFF2-40B4-BE49-F238E27FC236}">
                  <a16:creationId xmlns:a16="http://schemas.microsoft.com/office/drawing/2014/main" id="{ADBD365E-BEBF-42FD-BC0D-CFDBAD7ACAB6}"/>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19" name="Oval 38">
              <a:extLst>
                <a:ext uri="{FF2B5EF4-FFF2-40B4-BE49-F238E27FC236}">
                  <a16:creationId xmlns:a16="http://schemas.microsoft.com/office/drawing/2014/main" id="{E6DE9301-0989-4183-9E4C-1E017A7CF6F5}"/>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20" name="AutoShape 39">
              <a:extLst>
                <a:ext uri="{FF2B5EF4-FFF2-40B4-BE49-F238E27FC236}">
                  <a16:creationId xmlns:a16="http://schemas.microsoft.com/office/drawing/2014/main" id="{2DD6BF1F-4BF5-476B-909E-F0FBE0129FEA}"/>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921" name="Oval 40">
              <a:extLst>
                <a:ext uri="{FF2B5EF4-FFF2-40B4-BE49-F238E27FC236}">
                  <a16:creationId xmlns:a16="http://schemas.microsoft.com/office/drawing/2014/main" id="{D27F5FE3-9EA5-493C-B1B2-3FDD0E8C51DE}"/>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22" name="Oval 41">
              <a:extLst>
                <a:ext uri="{FF2B5EF4-FFF2-40B4-BE49-F238E27FC236}">
                  <a16:creationId xmlns:a16="http://schemas.microsoft.com/office/drawing/2014/main" id="{A09B3449-645C-4FF7-8AC7-1F94881E5A6C}"/>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23" name="Oval 42">
              <a:extLst>
                <a:ext uri="{FF2B5EF4-FFF2-40B4-BE49-F238E27FC236}">
                  <a16:creationId xmlns:a16="http://schemas.microsoft.com/office/drawing/2014/main" id="{7FD341E2-C6B7-40FC-BFEA-93EEE2303B96}"/>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24" name="Oval 43">
              <a:extLst>
                <a:ext uri="{FF2B5EF4-FFF2-40B4-BE49-F238E27FC236}">
                  <a16:creationId xmlns:a16="http://schemas.microsoft.com/office/drawing/2014/main" id="{1AB26F84-CDD8-45BD-A3BD-7F3401F1AFDC}"/>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78870" name="Group 44">
            <a:extLst>
              <a:ext uri="{FF2B5EF4-FFF2-40B4-BE49-F238E27FC236}">
                <a16:creationId xmlns:a16="http://schemas.microsoft.com/office/drawing/2014/main" id="{A80C7E3D-2CB6-4E3D-AD5A-BA14F1A343AF}"/>
              </a:ext>
            </a:extLst>
          </p:cNvPr>
          <p:cNvGrpSpPr>
            <a:grpSpLocks/>
          </p:cNvGrpSpPr>
          <p:nvPr/>
        </p:nvGrpSpPr>
        <p:grpSpPr bwMode="auto">
          <a:xfrm>
            <a:off x="3276600" y="1412875"/>
            <a:ext cx="2103438" cy="1833563"/>
            <a:chOff x="1565" y="1344"/>
            <a:chExt cx="1325" cy="1155"/>
          </a:xfrm>
        </p:grpSpPr>
        <p:sp>
          <p:nvSpPr>
            <p:cNvPr id="78889" name="Oval 45">
              <a:extLst>
                <a:ext uri="{FF2B5EF4-FFF2-40B4-BE49-F238E27FC236}">
                  <a16:creationId xmlns:a16="http://schemas.microsoft.com/office/drawing/2014/main" id="{2F3428D7-41CB-4F5C-8685-DFEA98C51AC4}"/>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90" name="Oval 46">
              <a:extLst>
                <a:ext uri="{FF2B5EF4-FFF2-40B4-BE49-F238E27FC236}">
                  <a16:creationId xmlns:a16="http://schemas.microsoft.com/office/drawing/2014/main" id="{F13F57FF-2732-4086-94C6-9DC040D7E4B9}"/>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891" name="Oval 47">
              <a:extLst>
                <a:ext uri="{FF2B5EF4-FFF2-40B4-BE49-F238E27FC236}">
                  <a16:creationId xmlns:a16="http://schemas.microsoft.com/office/drawing/2014/main" id="{290D01A5-877A-4D97-87C7-249C5DAD1222}"/>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892" name="Oval 48">
              <a:extLst>
                <a:ext uri="{FF2B5EF4-FFF2-40B4-BE49-F238E27FC236}">
                  <a16:creationId xmlns:a16="http://schemas.microsoft.com/office/drawing/2014/main" id="{0E599D1B-05EF-4012-9F28-93070A90EAF1}"/>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8893" name="Group 49">
              <a:extLst>
                <a:ext uri="{FF2B5EF4-FFF2-40B4-BE49-F238E27FC236}">
                  <a16:creationId xmlns:a16="http://schemas.microsoft.com/office/drawing/2014/main" id="{F7624212-63E2-4C5A-B1EB-6030DABB6B92}"/>
                </a:ext>
              </a:extLst>
            </p:cNvPr>
            <p:cNvGrpSpPr>
              <a:grpSpLocks/>
            </p:cNvGrpSpPr>
            <p:nvPr/>
          </p:nvGrpSpPr>
          <p:grpSpPr bwMode="auto">
            <a:xfrm>
              <a:off x="1746" y="1570"/>
              <a:ext cx="817" cy="362"/>
              <a:chOff x="3107" y="2251"/>
              <a:chExt cx="1860" cy="725"/>
            </a:xfrm>
          </p:grpSpPr>
          <p:sp>
            <p:nvSpPr>
              <p:cNvPr id="78910" name="Oval 50">
                <a:extLst>
                  <a:ext uri="{FF2B5EF4-FFF2-40B4-BE49-F238E27FC236}">
                    <a16:creationId xmlns:a16="http://schemas.microsoft.com/office/drawing/2014/main" id="{171AF01F-FFC0-4C06-B56D-A11974DD1BEC}"/>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911" name="Freeform 51">
                <a:extLst>
                  <a:ext uri="{FF2B5EF4-FFF2-40B4-BE49-F238E27FC236}">
                    <a16:creationId xmlns:a16="http://schemas.microsoft.com/office/drawing/2014/main" id="{CBBEEE13-D544-4B11-A6FF-892CB8C11BCE}"/>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94" name="AutoShape 52">
              <a:extLst>
                <a:ext uri="{FF2B5EF4-FFF2-40B4-BE49-F238E27FC236}">
                  <a16:creationId xmlns:a16="http://schemas.microsoft.com/office/drawing/2014/main" id="{98251FB9-E5C8-47F3-82AD-78DD9461867B}"/>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78895" name="Oval 53">
              <a:extLst>
                <a:ext uri="{FF2B5EF4-FFF2-40B4-BE49-F238E27FC236}">
                  <a16:creationId xmlns:a16="http://schemas.microsoft.com/office/drawing/2014/main" id="{4EE8DDB8-B1B1-49DD-8166-B732989F689C}"/>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78896" name="Group 54">
              <a:extLst>
                <a:ext uri="{FF2B5EF4-FFF2-40B4-BE49-F238E27FC236}">
                  <a16:creationId xmlns:a16="http://schemas.microsoft.com/office/drawing/2014/main" id="{B910FCFF-2F7E-4BE9-8D90-DFD974891E83}"/>
                </a:ext>
              </a:extLst>
            </p:cNvPr>
            <p:cNvGrpSpPr>
              <a:grpSpLocks/>
            </p:cNvGrpSpPr>
            <p:nvPr/>
          </p:nvGrpSpPr>
          <p:grpSpPr bwMode="auto">
            <a:xfrm rot="4826435">
              <a:off x="2016" y="1975"/>
              <a:ext cx="357" cy="373"/>
              <a:chOff x="1110" y="1888"/>
              <a:chExt cx="357" cy="373"/>
            </a:xfrm>
          </p:grpSpPr>
          <p:sp>
            <p:nvSpPr>
              <p:cNvPr id="78906" name="Freeform 55">
                <a:extLst>
                  <a:ext uri="{FF2B5EF4-FFF2-40B4-BE49-F238E27FC236}">
                    <a16:creationId xmlns:a16="http://schemas.microsoft.com/office/drawing/2014/main" id="{4053AADF-78D0-4CA6-933C-8A8A09DA0901}"/>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07" name="Oval 56">
                <a:extLst>
                  <a:ext uri="{FF2B5EF4-FFF2-40B4-BE49-F238E27FC236}">
                    <a16:creationId xmlns:a16="http://schemas.microsoft.com/office/drawing/2014/main" id="{3416C20C-5C8F-40EA-A854-48EA83E30D8D}"/>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8908" name="Oval 57">
                <a:extLst>
                  <a:ext uri="{FF2B5EF4-FFF2-40B4-BE49-F238E27FC236}">
                    <a16:creationId xmlns:a16="http://schemas.microsoft.com/office/drawing/2014/main" id="{610AA120-06C1-434D-9474-5C4327A65CEC}"/>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78909" name="Oval 58">
                <a:extLst>
                  <a:ext uri="{FF2B5EF4-FFF2-40B4-BE49-F238E27FC236}">
                    <a16:creationId xmlns:a16="http://schemas.microsoft.com/office/drawing/2014/main" id="{E638D56C-79C5-4A7B-828C-4D66B57B8B07}"/>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78897" name="Oval 59">
              <a:extLst>
                <a:ext uri="{FF2B5EF4-FFF2-40B4-BE49-F238E27FC236}">
                  <a16:creationId xmlns:a16="http://schemas.microsoft.com/office/drawing/2014/main" id="{833CC850-6A1E-4D32-B1BE-4AACF5CC2E85}"/>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98" name="Oval 60">
              <a:extLst>
                <a:ext uri="{FF2B5EF4-FFF2-40B4-BE49-F238E27FC236}">
                  <a16:creationId xmlns:a16="http://schemas.microsoft.com/office/drawing/2014/main" id="{151BBB73-3806-4190-9EE5-D77CED8DD092}"/>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899" name="Oval 61">
              <a:extLst>
                <a:ext uri="{FF2B5EF4-FFF2-40B4-BE49-F238E27FC236}">
                  <a16:creationId xmlns:a16="http://schemas.microsoft.com/office/drawing/2014/main" id="{58E7D277-F034-4FDC-89D2-1A2215D9D1E8}"/>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00" name="Oval 62">
              <a:extLst>
                <a:ext uri="{FF2B5EF4-FFF2-40B4-BE49-F238E27FC236}">
                  <a16:creationId xmlns:a16="http://schemas.microsoft.com/office/drawing/2014/main" id="{2891F43F-52FE-4EEC-9C4D-B12DD0445DB8}"/>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01" name="Oval 63">
              <a:extLst>
                <a:ext uri="{FF2B5EF4-FFF2-40B4-BE49-F238E27FC236}">
                  <a16:creationId xmlns:a16="http://schemas.microsoft.com/office/drawing/2014/main" id="{8456C104-8057-4DEE-902C-A64F7FA4765B}"/>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02" name="Oval 64">
              <a:extLst>
                <a:ext uri="{FF2B5EF4-FFF2-40B4-BE49-F238E27FC236}">
                  <a16:creationId xmlns:a16="http://schemas.microsoft.com/office/drawing/2014/main" id="{9C6B59E3-6315-48B0-9366-64FCD25C9178}"/>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03" name="Oval 65">
              <a:extLst>
                <a:ext uri="{FF2B5EF4-FFF2-40B4-BE49-F238E27FC236}">
                  <a16:creationId xmlns:a16="http://schemas.microsoft.com/office/drawing/2014/main" id="{4C72EB62-32A4-4617-9A30-9EC16BEF8880}"/>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04" name="Oval 66">
              <a:extLst>
                <a:ext uri="{FF2B5EF4-FFF2-40B4-BE49-F238E27FC236}">
                  <a16:creationId xmlns:a16="http://schemas.microsoft.com/office/drawing/2014/main" id="{509157F6-7A10-4AA7-8450-5AB3BB0602E5}"/>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78905" name="Oval 67">
              <a:extLst>
                <a:ext uri="{FF2B5EF4-FFF2-40B4-BE49-F238E27FC236}">
                  <a16:creationId xmlns:a16="http://schemas.microsoft.com/office/drawing/2014/main" id="{C7397E81-AE76-499E-974A-67413352B93A}"/>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34212" name="Text Box 68">
            <a:extLst>
              <a:ext uri="{FF2B5EF4-FFF2-40B4-BE49-F238E27FC236}">
                <a16:creationId xmlns:a16="http://schemas.microsoft.com/office/drawing/2014/main" id="{5E84BFA4-0E85-4EBC-B8C7-5B37A6C4FC10}"/>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34213" name="Text Box 69">
            <a:extLst>
              <a:ext uri="{FF2B5EF4-FFF2-40B4-BE49-F238E27FC236}">
                <a16:creationId xmlns:a16="http://schemas.microsoft.com/office/drawing/2014/main" id="{492C40EA-9D9E-4C7D-909A-8CD2C24CABD9}"/>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78873" name="Oval 70">
            <a:extLst>
              <a:ext uri="{FF2B5EF4-FFF2-40B4-BE49-F238E27FC236}">
                <a16:creationId xmlns:a16="http://schemas.microsoft.com/office/drawing/2014/main" id="{A89003FD-8183-430B-9920-B98253ADA97C}"/>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78874" name="Group 71">
            <a:extLst>
              <a:ext uri="{FF2B5EF4-FFF2-40B4-BE49-F238E27FC236}">
                <a16:creationId xmlns:a16="http://schemas.microsoft.com/office/drawing/2014/main" id="{637A6CC4-0403-4706-9D9E-C13F94D0FBF4}"/>
              </a:ext>
            </a:extLst>
          </p:cNvPr>
          <p:cNvGrpSpPr>
            <a:grpSpLocks/>
          </p:cNvGrpSpPr>
          <p:nvPr/>
        </p:nvGrpSpPr>
        <p:grpSpPr bwMode="auto">
          <a:xfrm rot="4826435">
            <a:off x="6583363" y="2995613"/>
            <a:ext cx="566737" cy="592137"/>
            <a:chOff x="1110" y="1888"/>
            <a:chExt cx="357" cy="373"/>
          </a:xfrm>
        </p:grpSpPr>
        <p:sp>
          <p:nvSpPr>
            <p:cNvPr id="78885" name="Freeform 72">
              <a:extLst>
                <a:ext uri="{FF2B5EF4-FFF2-40B4-BE49-F238E27FC236}">
                  <a16:creationId xmlns:a16="http://schemas.microsoft.com/office/drawing/2014/main" id="{5C7E567A-4572-4B7C-AF4C-86C0ED7D9B5F}"/>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6" name="Oval 73">
              <a:extLst>
                <a:ext uri="{FF2B5EF4-FFF2-40B4-BE49-F238E27FC236}">
                  <a16:creationId xmlns:a16="http://schemas.microsoft.com/office/drawing/2014/main" id="{CFFCAF77-AD28-46CA-8854-3B1A21213669}"/>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78887" name="Oval 74">
              <a:extLst>
                <a:ext uri="{FF2B5EF4-FFF2-40B4-BE49-F238E27FC236}">
                  <a16:creationId xmlns:a16="http://schemas.microsoft.com/office/drawing/2014/main" id="{20FBB6E0-6904-49C0-A3F1-DEF5659C99CC}"/>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78888" name="Oval 75">
              <a:extLst>
                <a:ext uri="{FF2B5EF4-FFF2-40B4-BE49-F238E27FC236}">
                  <a16:creationId xmlns:a16="http://schemas.microsoft.com/office/drawing/2014/main" id="{8D60BB16-7B40-47F4-99B7-7A01D5119DC4}"/>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134220" name="Text Box 76">
            <a:extLst>
              <a:ext uri="{FF2B5EF4-FFF2-40B4-BE49-F238E27FC236}">
                <a16:creationId xmlns:a16="http://schemas.microsoft.com/office/drawing/2014/main" id="{64B46331-27F4-4B0E-9943-AEF4AB44DDA8}"/>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78876" name="Oval 77">
            <a:extLst>
              <a:ext uri="{FF2B5EF4-FFF2-40B4-BE49-F238E27FC236}">
                <a16:creationId xmlns:a16="http://schemas.microsoft.com/office/drawing/2014/main" id="{FD722809-044E-4C86-AE77-B4D3AA9990EA}"/>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78877" name="Oval 78">
            <a:extLst>
              <a:ext uri="{FF2B5EF4-FFF2-40B4-BE49-F238E27FC236}">
                <a16:creationId xmlns:a16="http://schemas.microsoft.com/office/drawing/2014/main" id="{C5A3D24D-1AD5-4A4D-AE1F-4D4C49F9F189}"/>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78878" name="Oval 79">
            <a:extLst>
              <a:ext uri="{FF2B5EF4-FFF2-40B4-BE49-F238E27FC236}">
                <a16:creationId xmlns:a16="http://schemas.microsoft.com/office/drawing/2014/main" id="{A68917E0-5B37-4AF8-BC4D-585FD25189A0}"/>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78879" name="Freeform 80">
            <a:extLst>
              <a:ext uri="{FF2B5EF4-FFF2-40B4-BE49-F238E27FC236}">
                <a16:creationId xmlns:a16="http://schemas.microsoft.com/office/drawing/2014/main" id="{E1D31340-206E-4DEB-BB92-3366A0F67F94}"/>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0" name="Oval 81">
            <a:extLst>
              <a:ext uri="{FF2B5EF4-FFF2-40B4-BE49-F238E27FC236}">
                <a16:creationId xmlns:a16="http://schemas.microsoft.com/office/drawing/2014/main" id="{FE032986-51D3-4D8D-BDF3-07750E8AE68A}"/>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78881" name="Oval 82">
            <a:extLst>
              <a:ext uri="{FF2B5EF4-FFF2-40B4-BE49-F238E27FC236}">
                <a16:creationId xmlns:a16="http://schemas.microsoft.com/office/drawing/2014/main" id="{CB9EF7A5-E23B-485D-B3F2-F4194C9096F3}"/>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134229" name="Text Box 85">
            <a:extLst>
              <a:ext uri="{FF2B5EF4-FFF2-40B4-BE49-F238E27FC236}">
                <a16:creationId xmlns:a16="http://schemas.microsoft.com/office/drawing/2014/main" id="{D9078FE9-F1A7-4BC0-A82E-83ED19E9304F}"/>
              </a:ext>
            </a:extLst>
          </p:cNvPr>
          <p:cNvSpPr txBox="1">
            <a:spLocks noChangeArrowheads="1"/>
          </p:cNvSpPr>
          <p:nvPr/>
        </p:nvSpPr>
        <p:spPr bwMode="auto">
          <a:xfrm>
            <a:off x="5813425" y="3706813"/>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sp>
        <p:nvSpPr>
          <p:cNvPr id="78883" name="Line 86">
            <a:extLst>
              <a:ext uri="{FF2B5EF4-FFF2-40B4-BE49-F238E27FC236}">
                <a16:creationId xmlns:a16="http://schemas.microsoft.com/office/drawing/2014/main" id="{93D9A6C0-7D5B-4C41-A97B-07747F8ECDB7}"/>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4" name="Line 87">
            <a:extLst>
              <a:ext uri="{FF2B5EF4-FFF2-40B4-BE49-F238E27FC236}">
                <a16:creationId xmlns:a16="http://schemas.microsoft.com/office/drawing/2014/main" id="{C1DA1C29-B7CD-4400-A7E0-F4B9A6C3F0EB}"/>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val 5">
            <a:extLst>
              <a:ext uri="{FF2B5EF4-FFF2-40B4-BE49-F238E27FC236}">
                <a16:creationId xmlns:a16="http://schemas.microsoft.com/office/drawing/2014/main" id="{EBC61650-446E-4061-ACE9-43C12870C5A2}"/>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899" name="Oval 6">
            <a:extLst>
              <a:ext uri="{FF2B5EF4-FFF2-40B4-BE49-F238E27FC236}">
                <a16:creationId xmlns:a16="http://schemas.microsoft.com/office/drawing/2014/main" id="{BF65EA57-25C3-4BB8-BE6A-4E04321E5DA7}"/>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00" name="Oval 7">
            <a:extLst>
              <a:ext uri="{FF2B5EF4-FFF2-40B4-BE49-F238E27FC236}">
                <a16:creationId xmlns:a16="http://schemas.microsoft.com/office/drawing/2014/main" id="{2BDCCD3A-8ADE-4A22-A11D-5A8488CFD14B}"/>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01" name="Oval 8">
            <a:extLst>
              <a:ext uri="{FF2B5EF4-FFF2-40B4-BE49-F238E27FC236}">
                <a16:creationId xmlns:a16="http://schemas.microsoft.com/office/drawing/2014/main" id="{637D6982-65D1-4D66-8A12-B45F831BB9AA}"/>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02" name="Oval 9">
            <a:extLst>
              <a:ext uri="{FF2B5EF4-FFF2-40B4-BE49-F238E27FC236}">
                <a16:creationId xmlns:a16="http://schemas.microsoft.com/office/drawing/2014/main" id="{B865D3B2-24E3-423F-9A6F-9DD6CBF5AD22}"/>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03" name="Oval 10">
            <a:extLst>
              <a:ext uri="{FF2B5EF4-FFF2-40B4-BE49-F238E27FC236}">
                <a16:creationId xmlns:a16="http://schemas.microsoft.com/office/drawing/2014/main" id="{835C0D0A-0AA7-4C7A-A2FC-60317B3A4690}"/>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0904" name="Oval 11">
            <a:extLst>
              <a:ext uri="{FF2B5EF4-FFF2-40B4-BE49-F238E27FC236}">
                <a16:creationId xmlns:a16="http://schemas.microsoft.com/office/drawing/2014/main" id="{7539C29A-9BB7-460A-BAB7-B16B5BC464F3}"/>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0905" name="Group 12">
            <a:extLst>
              <a:ext uri="{FF2B5EF4-FFF2-40B4-BE49-F238E27FC236}">
                <a16:creationId xmlns:a16="http://schemas.microsoft.com/office/drawing/2014/main" id="{E761077D-5F95-4D11-98C8-F71741F85946}"/>
              </a:ext>
            </a:extLst>
          </p:cNvPr>
          <p:cNvGrpSpPr>
            <a:grpSpLocks/>
          </p:cNvGrpSpPr>
          <p:nvPr/>
        </p:nvGrpSpPr>
        <p:grpSpPr bwMode="auto">
          <a:xfrm>
            <a:off x="6154738" y="2352675"/>
            <a:ext cx="1296987" cy="574675"/>
            <a:chOff x="3107" y="2251"/>
            <a:chExt cx="1860" cy="725"/>
          </a:xfrm>
        </p:grpSpPr>
        <p:sp>
          <p:nvSpPr>
            <p:cNvPr id="80981" name="Oval 13">
              <a:extLst>
                <a:ext uri="{FF2B5EF4-FFF2-40B4-BE49-F238E27FC236}">
                  <a16:creationId xmlns:a16="http://schemas.microsoft.com/office/drawing/2014/main" id="{458C39DB-FFFF-4D07-B5E0-E544BA140CB2}"/>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82" name="Freeform 14">
              <a:extLst>
                <a:ext uri="{FF2B5EF4-FFF2-40B4-BE49-F238E27FC236}">
                  <a16:creationId xmlns:a16="http://schemas.microsoft.com/office/drawing/2014/main" id="{3AF7D9AD-01DC-4C7B-A73F-75F88339F0FE}"/>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303" name="AutoShape 15">
            <a:extLst>
              <a:ext uri="{FF2B5EF4-FFF2-40B4-BE49-F238E27FC236}">
                <a16:creationId xmlns:a16="http://schemas.microsoft.com/office/drawing/2014/main" id="{FE040BE4-B84B-4BAC-A650-9FABF2CB9B93}"/>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80909" name="Oval 16">
            <a:extLst>
              <a:ext uri="{FF2B5EF4-FFF2-40B4-BE49-F238E27FC236}">
                <a16:creationId xmlns:a16="http://schemas.microsoft.com/office/drawing/2014/main" id="{83E8BD93-D838-463A-AC8F-62090B8F6DD7}"/>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0910" name="Oval 17">
            <a:extLst>
              <a:ext uri="{FF2B5EF4-FFF2-40B4-BE49-F238E27FC236}">
                <a16:creationId xmlns:a16="http://schemas.microsoft.com/office/drawing/2014/main" id="{47334FC2-519D-43A0-B1F3-029275ADC431}"/>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0911" name="Oval 18">
            <a:extLst>
              <a:ext uri="{FF2B5EF4-FFF2-40B4-BE49-F238E27FC236}">
                <a16:creationId xmlns:a16="http://schemas.microsoft.com/office/drawing/2014/main" id="{97757CE0-01E5-4C85-98AE-05133150DDEF}"/>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0912" name="Oval 19">
            <a:extLst>
              <a:ext uri="{FF2B5EF4-FFF2-40B4-BE49-F238E27FC236}">
                <a16:creationId xmlns:a16="http://schemas.microsoft.com/office/drawing/2014/main" id="{35C4CF82-6D83-4937-8271-8A7772C9BDF9}"/>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0913" name="Oval 20">
            <a:extLst>
              <a:ext uri="{FF2B5EF4-FFF2-40B4-BE49-F238E27FC236}">
                <a16:creationId xmlns:a16="http://schemas.microsoft.com/office/drawing/2014/main" id="{82E441B9-2003-4254-9B26-36FD51E84D98}"/>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14" name="Oval 21">
            <a:extLst>
              <a:ext uri="{FF2B5EF4-FFF2-40B4-BE49-F238E27FC236}">
                <a16:creationId xmlns:a16="http://schemas.microsoft.com/office/drawing/2014/main" id="{7FBB347F-041D-4D67-8E7D-C24437AD4706}"/>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15" name="Oval 22">
            <a:extLst>
              <a:ext uri="{FF2B5EF4-FFF2-40B4-BE49-F238E27FC236}">
                <a16:creationId xmlns:a16="http://schemas.microsoft.com/office/drawing/2014/main" id="{23E1E4C0-AEC9-47CF-A67E-949EA62260FE}"/>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16" name="Oval 23">
            <a:extLst>
              <a:ext uri="{FF2B5EF4-FFF2-40B4-BE49-F238E27FC236}">
                <a16:creationId xmlns:a16="http://schemas.microsoft.com/office/drawing/2014/main" id="{E293A9BF-0236-4814-9D16-A24C133A9F96}"/>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0917" name="Group 24">
            <a:extLst>
              <a:ext uri="{FF2B5EF4-FFF2-40B4-BE49-F238E27FC236}">
                <a16:creationId xmlns:a16="http://schemas.microsoft.com/office/drawing/2014/main" id="{CAB4D5C3-81F2-4369-B11E-DF4B42B980FC}"/>
              </a:ext>
            </a:extLst>
          </p:cNvPr>
          <p:cNvGrpSpPr>
            <a:grpSpLocks/>
          </p:cNvGrpSpPr>
          <p:nvPr/>
        </p:nvGrpSpPr>
        <p:grpSpPr bwMode="auto">
          <a:xfrm>
            <a:off x="323850" y="1196975"/>
            <a:ext cx="2087563" cy="2160588"/>
            <a:chOff x="295" y="119"/>
            <a:chExt cx="1315" cy="1361"/>
          </a:xfrm>
        </p:grpSpPr>
        <p:sp>
          <p:nvSpPr>
            <p:cNvPr id="80962" name="AutoShape 25">
              <a:extLst>
                <a:ext uri="{FF2B5EF4-FFF2-40B4-BE49-F238E27FC236}">
                  <a16:creationId xmlns:a16="http://schemas.microsoft.com/office/drawing/2014/main" id="{B18DDD34-EF07-4B82-88AC-3BF6A9F8BFA0}"/>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80963" name="Group 26">
              <a:extLst>
                <a:ext uri="{FF2B5EF4-FFF2-40B4-BE49-F238E27FC236}">
                  <a16:creationId xmlns:a16="http://schemas.microsoft.com/office/drawing/2014/main" id="{BBC549DF-1DF4-47B0-95DC-F3E96ECFF5A7}"/>
                </a:ext>
              </a:extLst>
            </p:cNvPr>
            <p:cNvGrpSpPr>
              <a:grpSpLocks/>
            </p:cNvGrpSpPr>
            <p:nvPr/>
          </p:nvGrpSpPr>
          <p:grpSpPr bwMode="auto">
            <a:xfrm>
              <a:off x="793" y="392"/>
              <a:ext cx="817" cy="362"/>
              <a:chOff x="3107" y="2251"/>
              <a:chExt cx="1860" cy="725"/>
            </a:xfrm>
          </p:grpSpPr>
          <p:sp>
            <p:nvSpPr>
              <p:cNvPr id="80979" name="Oval 27">
                <a:extLst>
                  <a:ext uri="{FF2B5EF4-FFF2-40B4-BE49-F238E27FC236}">
                    <a16:creationId xmlns:a16="http://schemas.microsoft.com/office/drawing/2014/main" id="{BDF8F6A4-1695-4488-90B5-2328944B1A7D}"/>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80" name="Freeform 28">
                <a:extLst>
                  <a:ext uri="{FF2B5EF4-FFF2-40B4-BE49-F238E27FC236}">
                    <a16:creationId xmlns:a16="http://schemas.microsoft.com/office/drawing/2014/main" id="{C3A4569D-4A0F-4C01-91F7-195B1C82DAFE}"/>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64" name="Group 29">
              <a:extLst>
                <a:ext uri="{FF2B5EF4-FFF2-40B4-BE49-F238E27FC236}">
                  <a16:creationId xmlns:a16="http://schemas.microsoft.com/office/drawing/2014/main" id="{AE832A29-0359-4A80-942E-3214CE762F79}"/>
                </a:ext>
              </a:extLst>
            </p:cNvPr>
            <p:cNvGrpSpPr>
              <a:grpSpLocks/>
            </p:cNvGrpSpPr>
            <p:nvPr/>
          </p:nvGrpSpPr>
          <p:grpSpPr bwMode="auto">
            <a:xfrm rot="4826435">
              <a:off x="983" y="927"/>
              <a:ext cx="357" cy="373"/>
              <a:chOff x="1110" y="1888"/>
              <a:chExt cx="357" cy="373"/>
            </a:xfrm>
          </p:grpSpPr>
          <p:sp>
            <p:nvSpPr>
              <p:cNvPr id="80975" name="Freeform 30">
                <a:extLst>
                  <a:ext uri="{FF2B5EF4-FFF2-40B4-BE49-F238E27FC236}">
                    <a16:creationId xmlns:a16="http://schemas.microsoft.com/office/drawing/2014/main" id="{A705CA1A-EFE7-4A4D-A9C8-16EDC9AD091C}"/>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76" name="Oval 31">
                <a:extLst>
                  <a:ext uri="{FF2B5EF4-FFF2-40B4-BE49-F238E27FC236}">
                    <a16:creationId xmlns:a16="http://schemas.microsoft.com/office/drawing/2014/main" id="{89D2FC69-33E9-4CC7-BBE6-0BD726E97489}"/>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0977" name="Oval 32">
                <a:extLst>
                  <a:ext uri="{FF2B5EF4-FFF2-40B4-BE49-F238E27FC236}">
                    <a16:creationId xmlns:a16="http://schemas.microsoft.com/office/drawing/2014/main" id="{03FD1F41-50D7-40B7-92BD-53DCABC171B2}"/>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0978" name="Oval 33">
                <a:extLst>
                  <a:ext uri="{FF2B5EF4-FFF2-40B4-BE49-F238E27FC236}">
                    <a16:creationId xmlns:a16="http://schemas.microsoft.com/office/drawing/2014/main" id="{9D943F3D-519C-4A96-9694-5DC27DAF2E0F}"/>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0965" name="Oval 34">
              <a:extLst>
                <a:ext uri="{FF2B5EF4-FFF2-40B4-BE49-F238E27FC236}">
                  <a16:creationId xmlns:a16="http://schemas.microsoft.com/office/drawing/2014/main" id="{0F5B43A7-A5DC-429E-9C4F-588599A0C910}"/>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66" name="Oval 35">
              <a:extLst>
                <a:ext uri="{FF2B5EF4-FFF2-40B4-BE49-F238E27FC236}">
                  <a16:creationId xmlns:a16="http://schemas.microsoft.com/office/drawing/2014/main" id="{58B51CFF-860E-461A-B4FB-C99983EB8C52}"/>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67" name="Oval 36">
              <a:extLst>
                <a:ext uri="{FF2B5EF4-FFF2-40B4-BE49-F238E27FC236}">
                  <a16:creationId xmlns:a16="http://schemas.microsoft.com/office/drawing/2014/main" id="{17456ACB-60B9-422A-9888-FDC3774E3D10}"/>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68" name="Oval 37">
              <a:extLst>
                <a:ext uri="{FF2B5EF4-FFF2-40B4-BE49-F238E27FC236}">
                  <a16:creationId xmlns:a16="http://schemas.microsoft.com/office/drawing/2014/main" id="{75D0D2AC-10C5-48DB-A04E-CDEB5B691DE6}"/>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69" name="Oval 38">
              <a:extLst>
                <a:ext uri="{FF2B5EF4-FFF2-40B4-BE49-F238E27FC236}">
                  <a16:creationId xmlns:a16="http://schemas.microsoft.com/office/drawing/2014/main" id="{FB8776C7-297B-45A5-BBDB-762A6128909D}"/>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70" name="AutoShape 39">
              <a:extLst>
                <a:ext uri="{FF2B5EF4-FFF2-40B4-BE49-F238E27FC236}">
                  <a16:creationId xmlns:a16="http://schemas.microsoft.com/office/drawing/2014/main" id="{6CDE6519-69DB-4B11-BD62-CF62505BF1E9}"/>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71" name="Oval 40">
              <a:extLst>
                <a:ext uri="{FF2B5EF4-FFF2-40B4-BE49-F238E27FC236}">
                  <a16:creationId xmlns:a16="http://schemas.microsoft.com/office/drawing/2014/main" id="{C711E623-23E7-4ABE-BC7A-2C1E5C64332F}"/>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72" name="Oval 41">
              <a:extLst>
                <a:ext uri="{FF2B5EF4-FFF2-40B4-BE49-F238E27FC236}">
                  <a16:creationId xmlns:a16="http://schemas.microsoft.com/office/drawing/2014/main" id="{9FCB9965-E85D-414D-90A6-2555931C3730}"/>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73" name="Oval 42">
              <a:extLst>
                <a:ext uri="{FF2B5EF4-FFF2-40B4-BE49-F238E27FC236}">
                  <a16:creationId xmlns:a16="http://schemas.microsoft.com/office/drawing/2014/main" id="{CA13D675-83E0-4149-BF74-26C1A68D30EC}"/>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74" name="Oval 43">
              <a:extLst>
                <a:ext uri="{FF2B5EF4-FFF2-40B4-BE49-F238E27FC236}">
                  <a16:creationId xmlns:a16="http://schemas.microsoft.com/office/drawing/2014/main" id="{49435978-DA81-4954-B73E-10E0C95156A5}"/>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80918" name="Group 44">
            <a:extLst>
              <a:ext uri="{FF2B5EF4-FFF2-40B4-BE49-F238E27FC236}">
                <a16:creationId xmlns:a16="http://schemas.microsoft.com/office/drawing/2014/main" id="{083B520E-AC33-4EA6-BE82-E8A4FFD30C50}"/>
              </a:ext>
            </a:extLst>
          </p:cNvPr>
          <p:cNvGrpSpPr>
            <a:grpSpLocks/>
          </p:cNvGrpSpPr>
          <p:nvPr/>
        </p:nvGrpSpPr>
        <p:grpSpPr bwMode="auto">
          <a:xfrm>
            <a:off x="3276600" y="1412875"/>
            <a:ext cx="2103438" cy="1833563"/>
            <a:chOff x="1565" y="1344"/>
            <a:chExt cx="1325" cy="1155"/>
          </a:xfrm>
        </p:grpSpPr>
        <p:sp>
          <p:nvSpPr>
            <p:cNvPr id="80939" name="Oval 45">
              <a:extLst>
                <a:ext uri="{FF2B5EF4-FFF2-40B4-BE49-F238E27FC236}">
                  <a16:creationId xmlns:a16="http://schemas.microsoft.com/office/drawing/2014/main" id="{94A5F0FB-3479-4D23-9E37-61611DF50DA2}"/>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40" name="Oval 46">
              <a:extLst>
                <a:ext uri="{FF2B5EF4-FFF2-40B4-BE49-F238E27FC236}">
                  <a16:creationId xmlns:a16="http://schemas.microsoft.com/office/drawing/2014/main" id="{08493E15-9EB1-41B9-945B-3B1D1230FB45}"/>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41" name="Oval 47">
              <a:extLst>
                <a:ext uri="{FF2B5EF4-FFF2-40B4-BE49-F238E27FC236}">
                  <a16:creationId xmlns:a16="http://schemas.microsoft.com/office/drawing/2014/main" id="{0EEF45EB-8B88-4705-BC92-EE015EA50A61}"/>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42" name="Oval 48">
              <a:extLst>
                <a:ext uri="{FF2B5EF4-FFF2-40B4-BE49-F238E27FC236}">
                  <a16:creationId xmlns:a16="http://schemas.microsoft.com/office/drawing/2014/main" id="{AF15267A-B6F8-4512-B0A2-55B1D154519C}"/>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0943" name="Group 49">
              <a:extLst>
                <a:ext uri="{FF2B5EF4-FFF2-40B4-BE49-F238E27FC236}">
                  <a16:creationId xmlns:a16="http://schemas.microsoft.com/office/drawing/2014/main" id="{37B87A61-618F-4B4E-8523-AFC5B0661B0F}"/>
                </a:ext>
              </a:extLst>
            </p:cNvPr>
            <p:cNvGrpSpPr>
              <a:grpSpLocks/>
            </p:cNvGrpSpPr>
            <p:nvPr/>
          </p:nvGrpSpPr>
          <p:grpSpPr bwMode="auto">
            <a:xfrm>
              <a:off x="1746" y="1570"/>
              <a:ext cx="817" cy="362"/>
              <a:chOff x="3107" y="2251"/>
              <a:chExt cx="1860" cy="725"/>
            </a:xfrm>
          </p:grpSpPr>
          <p:sp>
            <p:nvSpPr>
              <p:cNvPr id="80960" name="Oval 50">
                <a:extLst>
                  <a:ext uri="{FF2B5EF4-FFF2-40B4-BE49-F238E27FC236}">
                    <a16:creationId xmlns:a16="http://schemas.microsoft.com/office/drawing/2014/main" id="{361D756D-79DE-4036-8EDF-B73BF07CDB93}"/>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61" name="Freeform 51">
                <a:extLst>
                  <a:ext uri="{FF2B5EF4-FFF2-40B4-BE49-F238E27FC236}">
                    <a16:creationId xmlns:a16="http://schemas.microsoft.com/office/drawing/2014/main" id="{0A5CB06C-514D-4649-9958-19A52CDF4B2A}"/>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44" name="AutoShape 52">
              <a:extLst>
                <a:ext uri="{FF2B5EF4-FFF2-40B4-BE49-F238E27FC236}">
                  <a16:creationId xmlns:a16="http://schemas.microsoft.com/office/drawing/2014/main" id="{1A262837-4AD5-4F90-849D-21B81C0D60B2}"/>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80945" name="Oval 53">
              <a:extLst>
                <a:ext uri="{FF2B5EF4-FFF2-40B4-BE49-F238E27FC236}">
                  <a16:creationId xmlns:a16="http://schemas.microsoft.com/office/drawing/2014/main" id="{98A9CD4C-A904-4138-93D0-01439EBDA520}"/>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0946" name="Group 54">
              <a:extLst>
                <a:ext uri="{FF2B5EF4-FFF2-40B4-BE49-F238E27FC236}">
                  <a16:creationId xmlns:a16="http://schemas.microsoft.com/office/drawing/2014/main" id="{773CBEAB-0AE1-4318-9922-607BF67F8B68}"/>
                </a:ext>
              </a:extLst>
            </p:cNvPr>
            <p:cNvGrpSpPr>
              <a:grpSpLocks/>
            </p:cNvGrpSpPr>
            <p:nvPr/>
          </p:nvGrpSpPr>
          <p:grpSpPr bwMode="auto">
            <a:xfrm rot="4826435">
              <a:off x="2016" y="1975"/>
              <a:ext cx="357" cy="373"/>
              <a:chOff x="1110" y="1888"/>
              <a:chExt cx="357" cy="373"/>
            </a:xfrm>
          </p:grpSpPr>
          <p:sp>
            <p:nvSpPr>
              <p:cNvPr id="80956" name="Freeform 55">
                <a:extLst>
                  <a:ext uri="{FF2B5EF4-FFF2-40B4-BE49-F238E27FC236}">
                    <a16:creationId xmlns:a16="http://schemas.microsoft.com/office/drawing/2014/main" id="{3981929C-D93F-42B4-9C68-D71937A0BE0F}"/>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57" name="Oval 56">
                <a:extLst>
                  <a:ext uri="{FF2B5EF4-FFF2-40B4-BE49-F238E27FC236}">
                    <a16:creationId xmlns:a16="http://schemas.microsoft.com/office/drawing/2014/main" id="{73E439E3-513F-400D-BB5A-44523C04F622}"/>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0958" name="Oval 57">
                <a:extLst>
                  <a:ext uri="{FF2B5EF4-FFF2-40B4-BE49-F238E27FC236}">
                    <a16:creationId xmlns:a16="http://schemas.microsoft.com/office/drawing/2014/main" id="{162568E6-E023-46A0-82AA-B812F8452E1C}"/>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0959" name="Oval 58">
                <a:extLst>
                  <a:ext uri="{FF2B5EF4-FFF2-40B4-BE49-F238E27FC236}">
                    <a16:creationId xmlns:a16="http://schemas.microsoft.com/office/drawing/2014/main" id="{BF57E048-431F-4900-A9B6-E9CDED7ED1B3}"/>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0947" name="Oval 59">
              <a:extLst>
                <a:ext uri="{FF2B5EF4-FFF2-40B4-BE49-F238E27FC236}">
                  <a16:creationId xmlns:a16="http://schemas.microsoft.com/office/drawing/2014/main" id="{4A8EF3DF-60A4-4A01-B6C7-AF7911F28B6F}"/>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48" name="Oval 60">
              <a:extLst>
                <a:ext uri="{FF2B5EF4-FFF2-40B4-BE49-F238E27FC236}">
                  <a16:creationId xmlns:a16="http://schemas.microsoft.com/office/drawing/2014/main" id="{C4605CBF-A623-4912-912E-F02B968930D0}"/>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49" name="Oval 61">
              <a:extLst>
                <a:ext uri="{FF2B5EF4-FFF2-40B4-BE49-F238E27FC236}">
                  <a16:creationId xmlns:a16="http://schemas.microsoft.com/office/drawing/2014/main" id="{DAC9DF34-57B7-4884-87B9-322661B5BDB1}"/>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50" name="Oval 62">
              <a:extLst>
                <a:ext uri="{FF2B5EF4-FFF2-40B4-BE49-F238E27FC236}">
                  <a16:creationId xmlns:a16="http://schemas.microsoft.com/office/drawing/2014/main" id="{BFA1F090-E004-466E-9C2D-2AFD39243B37}"/>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51" name="Oval 63">
              <a:extLst>
                <a:ext uri="{FF2B5EF4-FFF2-40B4-BE49-F238E27FC236}">
                  <a16:creationId xmlns:a16="http://schemas.microsoft.com/office/drawing/2014/main" id="{DC410540-778C-4D62-99BD-4F5C32280E5D}"/>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52" name="Oval 64">
              <a:extLst>
                <a:ext uri="{FF2B5EF4-FFF2-40B4-BE49-F238E27FC236}">
                  <a16:creationId xmlns:a16="http://schemas.microsoft.com/office/drawing/2014/main" id="{0823FD97-D529-4304-9D66-975A20F7EFBF}"/>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53" name="Oval 65">
              <a:extLst>
                <a:ext uri="{FF2B5EF4-FFF2-40B4-BE49-F238E27FC236}">
                  <a16:creationId xmlns:a16="http://schemas.microsoft.com/office/drawing/2014/main" id="{85CFCF14-9DC6-4BE3-9B6C-F665F54DE59E}"/>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54" name="Oval 66">
              <a:extLst>
                <a:ext uri="{FF2B5EF4-FFF2-40B4-BE49-F238E27FC236}">
                  <a16:creationId xmlns:a16="http://schemas.microsoft.com/office/drawing/2014/main" id="{D124D733-B70B-4F7F-AD1C-2A35C183F196}"/>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0955" name="Oval 67">
              <a:extLst>
                <a:ext uri="{FF2B5EF4-FFF2-40B4-BE49-F238E27FC236}">
                  <a16:creationId xmlns:a16="http://schemas.microsoft.com/office/drawing/2014/main" id="{80B4F840-483E-4920-A4AB-76FAAEDFBFC4}"/>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40356" name="Text Box 68">
            <a:extLst>
              <a:ext uri="{FF2B5EF4-FFF2-40B4-BE49-F238E27FC236}">
                <a16:creationId xmlns:a16="http://schemas.microsoft.com/office/drawing/2014/main" id="{C5295770-E065-4618-ACBF-4ABDBDEA6F72}"/>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a:effectLst>
                  <a:outerShdw blurRad="38100" dist="38100" dir="2700000" algn="tl">
                    <a:srgbClr val="C0C0C0"/>
                  </a:outerShdw>
                </a:effectLst>
                <a:cs typeface="Arial" charset="0"/>
              </a:rPr>
              <a:t>DIFFERENT TYPES OF AUTOPHAGY</a:t>
            </a:r>
          </a:p>
        </p:txBody>
      </p:sp>
      <p:sp>
        <p:nvSpPr>
          <p:cNvPr id="140357" name="Text Box 69">
            <a:extLst>
              <a:ext uri="{FF2B5EF4-FFF2-40B4-BE49-F238E27FC236}">
                <a16:creationId xmlns:a16="http://schemas.microsoft.com/office/drawing/2014/main" id="{3C2772FA-3005-4768-AB3D-3B3859CED0A0}"/>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80921" name="Oval 70">
            <a:extLst>
              <a:ext uri="{FF2B5EF4-FFF2-40B4-BE49-F238E27FC236}">
                <a16:creationId xmlns:a16="http://schemas.microsoft.com/office/drawing/2014/main" id="{AEA70FD1-5907-4BE4-A79D-023AB2951600}"/>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0922" name="Group 71">
            <a:extLst>
              <a:ext uri="{FF2B5EF4-FFF2-40B4-BE49-F238E27FC236}">
                <a16:creationId xmlns:a16="http://schemas.microsoft.com/office/drawing/2014/main" id="{EA1D7855-0117-4855-A908-34566CAC2001}"/>
              </a:ext>
            </a:extLst>
          </p:cNvPr>
          <p:cNvGrpSpPr>
            <a:grpSpLocks/>
          </p:cNvGrpSpPr>
          <p:nvPr/>
        </p:nvGrpSpPr>
        <p:grpSpPr bwMode="auto">
          <a:xfrm rot="4826435">
            <a:off x="6583363" y="2995613"/>
            <a:ext cx="566737" cy="592137"/>
            <a:chOff x="1110" y="1888"/>
            <a:chExt cx="357" cy="373"/>
          </a:xfrm>
        </p:grpSpPr>
        <p:sp>
          <p:nvSpPr>
            <p:cNvPr id="80935" name="Freeform 72">
              <a:extLst>
                <a:ext uri="{FF2B5EF4-FFF2-40B4-BE49-F238E27FC236}">
                  <a16:creationId xmlns:a16="http://schemas.microsoft.com/office/drawing/2014/main" id="{AD3BF680-AB9A-48A3-8A15-CDE426E43E0E}"/>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6" name="Oval 73">
              <a:extLst>
                <a:ext uri="{FF2B5EF4-FFF2-40B4-BE49-F238E27FC236}">
                  <a16:creationId xmlns:a16="http://schemas.microsoft.com/office/drawing/2014/main" id="{91E09ABE-042D-4047-8EE0-CA00A2E0762F}"/>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0937" name="Oval 74">
              <a:extLst>
                <a:ext uri="{FF2B5EF4-FFF2-40B4-BE49-F238E27FC236}">
                  <a16:creationId xmlns:a16="http://schemas.microsoft.com/office/drawing/2014/main" id="{5C1A186A-AEFC-4977-A8C0-E533C8EEA064}"/>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0938" name="Oval 75">
              <a:extLst>
                <a:ext uri="{FF2B5EF4-FFF2-40B4-BE49-F238E27FC236}">
                  <a16:creationId xmlns:a16="http://schemas.microsoft.com/office/drawing/2014/main" id="{8199DB75-961C-4AD5-B2E9-856D389FF182}"/>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140364" name="Text Box 76">
            <a:extLst>
              <a:ext uri="{FF2B5EF4-FFF2-40B4-BE49-F238E27FC236}">
                <a16:creationId xmlns:a16="http://schemas.microsoft.com/office/drawing/2014/main" id="{05CFDC2D-D11B-4CAF-A881-04FBF3DA5614}"/>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80924" name="Oval 77">
            <a:extLst>
              <a:ext uri="{FF2B5EF4-FFF2-40B4-BE49-F238E27FC236}">
                <a16:creationId xmlns:a16="http://schemas.microsoft.com/office/drawing/2014/main" id="{BE5B600D-49E5-4CDF-9DAB-7654F5C76DF4}"/>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25" name="Oval 78">
            <a:extLst>
              <a:ext uri="{FF2B5EF4-FFF2-40B4-BE49-F238E27FC236}">
                <a16:creationId xmlns:a16="http://schemas.microsoft.com/office/drawing/2014/main" id="{D41C2884-4089-41C5-90F5-EB1D16B4F32D}"/>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0926" name="Oval 79">
            <a:extLst>
              <a:ext uri="{FF2B5EF4-FFF2-40B4-BE49-F238E27FC236}">
                <a16:creationId xmlns:a16="http://schemas.microsoft.com/office/drawing/2014/main" id="{AA4E03D5-84C4-4695-BDC4-F467855BCC6E}"/>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0927" name="Freeform 80">
            <a:extLst>
              <a:ext uri="{FF2B5EF4-FFF2-40B4-BE49-F238E27FC236}">
                <a16:creationId xmlns:a16="http://schemas.microsoft.com/office/drawing/2014/main" id="{AE51C37A-C37F-4FEB-B64E-A75BBF658DFB}"/>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8" name="Oval 81">
            <a:extLst>
              <a:ext uri="{FF2B5EF4-FFF2-40B4-BE49-F238E27FC236}">
                <a16:creationId xmlns:a16="http://schemas.microsoft.com/office/drawing/2014/main" id="{73555388-7C45-47C9-BC70-5773C9097754}"/>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0929" name="Oval 82">
            <a:extLst>
              <a:ext uri="{FF2B5EF4-FFF2-40B4-BE49-F238E27FC236}">
                <a16:creationId xmlns:a16="http://schemas.microsoft.com/office/drawing/2014/main" id="{616BCB67-01C2-464C-80BF-BF0C15FCCE52}"/>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0930" name="Oval 83">
            <a:extLst>
              <a:ext uri="{FF2B5EF4-FFF2-40B4-BE49-F238E27FC236}">
                <a16:creationId xmlns:a16="http://schemas.microsoft.com/office/drawing/2014/main" id="{0413D978-D6FE-409D-8618-F26EFB608BEB}"/>
              </a:ext>
            </a:extLst>
          </p:cNvPr>
          <p:cNvSpPr>
            <a:spLocks noChangeArrowheads="1"/>
          </p:cNvSpPr>
          <p:nvPr/>
        </p:nvSpPr>
        <p:spPr bwMode="auto">
          <a:xfrm>
            <a:off x="6373813" y="4221163"/>
            <a:ext cx="574675" cy="5762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0931" name="Oval 84">
            <a:extLst>
              <a:ext uri="{FF2B5EF4-FFF2-40B4-BE49-F238E27FC236}">
                <a16:creationId xmlns:a16="http://schemas.microsoft.com/office/drawing/2014/main" id="{0527CC74-E9DC-4F76-9EED-C5F11462CE47}"/>
              </a:ext>
            </a:extLst>
          </p:cNvPr>
          <p:cNvSpPr>
            <a:spLocks noChangeArrowheads="1"/>
          </p:cNvSpPr>
          <p:nvPr/>
        </p:nvSpPr>
        <p:spPr bwMode="auto">
          <a:xfrm>
            <a:off x="64452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140373" name="Text Box 85">
            <a:extLst>
              <a:ext uri="{FF2B5EF4-FFF2-40B4-BE49-F238E27FC236}">
                <a16:creationId xmlns:a16="http://schemas.microsoft.com/office/drawing/2014/main" id="{589D920A-59A9-4BD2-95E0-FA7A6B413038}"/>
              </a:ext>
            </a:extLst>
          </p:cNvPr>
          <p:cNvSpPr txBox="1">
            <a:spLocks noChangeArrowheads="1"/>
          </p:cNvSpPr>
          <p:nvPr/>
        </p:nvSpPr>
        <p:spPr bwMode="auto">
          <a:xfrm>
            <a:off x="5813425" y="3706813"/>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sp>
        <p:nvSpPr>
          <p:cNvPr id="80933" name="Line 86">
            <a:extLst>
              <a:ext uri="{FF2B5EF4-FFF2-40B4-BE49-F238E27FC236}">
                <a16:creationId xmlns:a16="http://schemas.microsoft.com/office/drawing/2014/main" id="{1530BDDF-8C56-49CE-B360-2FB8073047E5}"/>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4" name="Line 87">
            <a:extLst>
              <a:ext uri="{FF2B5EF4-FFF2-40B4-BE49-F238E27FC236}">
                <a16:creationId xmlns:a16="http://schemas.microsoft.com/office/drawing/2014/main" id="{5BA5BF16-09E7-4662-860D-EF8DBEE373BA}"/>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a:extLst>
              <a:ext uri="{FF2B5EF4-FFF2-40B4-BE49-F238E27FC236}">
                <a16:creationId xmlns:a16="http://schemas.microsoft.com/office/drawing/2014/main" id="{7E5A6EF3-2A7B-46CF-85EF-9F7135938FBF}"/>
              </a:ext>
            </a:extLst>
          </p:cNvPr>
          <p:cNvGrpSpPr>
            <a:grpSpLocks/>
          </p:cNvGrpSpPr>
          <p:nvPr/>
        </p:nvGrpSpPr>
        <p:grpSpPr bwMode="auto">
          <a:xfrm>
            <a:off x="5653088" y="4221163"/>
            <a:ext cx="574675" cy="576262"/>
            <a:chOff x="3424" y="2795"/>
            <a:chExt cx="362" cy="363"/>
          </a:xfrm>
        </p:grpSpPr>
        <p:sp>
          <p:nvSpPr>
            <p:cNvPr id="83032" name="Oval 3">
              <a:extLst>
                <a:ext uri="{FF2B5EF4-FFF2-40B4-BE49-F238E27FC236}">
                  <a16:creationId xmlns:a16="http://schemas.microsoft.com/office/drawing/2014/main" id="{3208CF6C-24AC-4E24-84CC-E09065797288}"/>
                </a:ext>
              </a:extLst>
            </p:cNvPr>
            <p:cNvSpPr>
              <a:spLocks noChangeArrowheads="1"/>
            </p:cNvSpPr>
            <p:nvPr/>
          </p:nvSpPr>
          <p:spPr bwMode="auto">
            <a:xfrm>
              <a:off x="3424" y="2795"/>
              <a:ext cx="362" cy="363"/>
            </a:xfrm>
            <a:prstGeom prst="ellipse">
              <a:avLst/>
            </a:prstGeom>
            <a:solidFill>
              <a:schemeClr val="bg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3033" name="Oval 4">
              <a:extLst>
                <a:ext uri="{FF2B5EF4-FFF2-40B4-BE49-F238E27FC236}">
                  <a16:creationId xmlns:a16="http://schemas.microsoft.com/office/drawing/2014/main" id="{590DBA7D-F720-4AE8-9D6D-7DE7F5D278FB}"/>
                </a:ext>
              </a:extLst>
            </p:cNvPr>
            <p:cNvSpPr>
              <a:spLocks noChangeArrowheads="1"/>
            </p:cNvSpPr>
            <p:nvPr/>
          </p:nvSpPr>
          <p:spPr bwMode="auto">
            <a:xfrm>
              <a:off x="3469" y="2931"/>
              <a:ext cx="272" cy="135"/>
            </a:xfrm>
            <a:prstGeom prst="ellipse">
              <a:avLst/>
            </a:prstGeom>
            <a:solidFill>
              <a:srgbClr val="969696">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chemeClr val="bg2"/>
                  </a:solidFill>
                  <a:latin typeface="Comic Sans MS" panose="030F0702030302020204" pitchFamily="66" charset="0"/>
                </a:rPr>
                <a:t>Glic</a:t>
              </a:r>
            </a:p>
          </p:txBody>
        </p:sp>
      </p:grpSp>
      <p:sp>
        <p:nvSpPr>
          <p:cNvPr id="82947" name="Oval 5">
            <a:extLst>
              <a:ext uri="{FF2B5EF4-FFF2-40B4-BE49-F238E27FC236}">
                <a16:creationId xmlns:a16="http://schemas.microsoft.com/office/drawing/2014/main" id="{FDBA2C66-C384-44C8-8E53-F300EF49A286}"/>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2948" name="Oval 6">
            <a:extLst>
              <a:ext uri="{FF2B5EF4-FFF2-40B4-BE49-F238E27FC236}">
                <a16:creationId xmlns:a16="http://schemas.microsoft.com/office/drawing/2014/main" id="{DF8D9348-C35E-49BA-9D1F-C9AB0069257B}"/>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2949" name="Oval 7">
            <a:extLst>
              <a:ext uri="{FF2B5EF4-FFF2-40B4-BE49-F238E27FC236}">
                <a16:creationId xmlns:a16="http://schemas.microsoft.com/office/drawing/2014/main" id="{0438813B-923B-40B8-9BF3-E606A387B593}"/>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50" name="Oval 8">
            <a:extLst>
              <a:ext uri="{FF2B5EF4-FFF2-40B4-BE49-F238E27FC236}">
                <a16:creationId xmlns:a16="http://schemas.microsoft.com/office/drawing/2014/main" id="{2E623AE9-9292-48C8-A95C-5A3806AA5E0D}"/>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51" name="Oval 9">
            <a:extLst>
              <a:ext uri="{FF2B5EF4-FFF2-40B4-BE49-F238E27FC236}">
                <a16:creationId xmlns:a16="http://schemas.microsoft.com/office/drawing/2014/main" id="{607EEAD5-639D-431D-8A3A-BCB3409C07B9}"/>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52" name="Oval 10">
            <a:extLst>
              <a:ext uri="{FF2B5EF4-FFF2-40B4-BE49-F238E27FC236}">
                <a16:creationId xmlns:a16="http://schemas.microsoft.com/office/drawing/2014/main" id="{37BE48A0-5B49-4ADE-9501-708088802E8D}"/>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2953" name="Oval 11">
            <a:extLst>
              <a:ext uri="{FF2B5EF4-FFF2-40B4-BE49-F238E27FC236}">
                <a16:creationId xmlns:a16="http://schemas.microsoft.com/office/drawing/2014/main" id="{BABD0241-0647-46AD-9739-8AB1D573490C}"/>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2954" name="Group 12">
            <a:extLst>
              <a:ext uri="{FF2B5EF4-FFF2-40B4-BE49-F238E27FC236}">
                <a16:creationId xmlns:a16="http://schemas.microsoft.com/office/drawing/2014/main" id="{FF2CC2E5-6BD3-44AA-A899-E70B1DE3C467}"/>
              </a:ext>
            </a:extLst>
          </p:cNvPr>
          <p:cNvGrpSpPr>
            <a:grpSpLocks/>
          </p:cNvGrpSpPr>
          <p:nvPr/>
        </p:nvGrpSpPr>
        <p:grpSpPr bwMode="auto">
          <a:xfrm>
            <a:off x="6154738" y="2352675"/>
            <a:ext cx="1296987" cy="574675"/>
            <a:chOff x="3107" y="2251"/>
            <a:chExt cx="1860" cy="725"/>
          </a:xfrm>
        </p:grpSpPr>
        <p:sp>
          <p:nvSpPr>
            <p:cNvPr id="83030" name="Oval 13">
              <a:extLst>
                <a:ext uri="{FF2B5EF4-FFF2-40B4-BE49-F238E27FC236}">
                  <a16:creationId xmlns:a16="http://schemas.microsoft.com/office/drawing/2014/main" id="{9AC5D337-F0F3-4D1E-B53A-3BE2B2967C08}"/>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3031" name="Freeform 14">
              <a:extLst>
                <a:ext uri="{FF2B5EF4-FFF2-40B4-BE49-F238E27FC236}">
                  <a16:creationId xmlns:a16="http://schemas.microsoft.com/office/drawing/2014/main" id="{6B323DD3-4167-4F6E-B968-FAAB896B49EF}"/>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2351" name="AutoShape 15">
            <a:extLst>
              <a:ext uri="{FF2B5EF4-FFF2-40B4-BE49-F238E27FC236}">
                <a16:creationId xmlns:a16="http://schemas.microsoft.com/office/drawing/2014/main" id="{C508899F-F23C-437B-AEE1-9F46751114A9}"/>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82958" name="Oval 16">
            <a:extLst>
              <a:ext uri="{FF2B5EF4-FFF2-40B4-BE49-F238E27FC236}">
                <a16:creationId xmlns:a16="http://schemas.microsoft.com/office/drawing/2014/main" id="{81B44FE6-2DC4-4F47-8D09-1240BA9E73E1}"/>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2959" name="Oval 17">
            <a:extLst>
              <a:ext uri="{FF2B5EF4-FFF2-40B4-BE49-F238E27FC236}">
                <a16:creationId xmlns:a16="http://schemas.microsoft.com/office/drawing/2014/main" id="{58B9E42A-EDFC-4E0F-9377-B61C915981BB}"/>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2960" name="Oval 18">
            <a:extLst>
              <a:ext uri="{FF2B5EF4-FFF2-40B4-BE49-F238E27FC236}">
                <a16:creationId xmlns:a16="http://schemas.microsoft.com/office/drawing/2014/main" id="{277833C0-9E53-49DB-B834-2C369BEB0857}"/>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2961" name="Oval 19">
            <a:extLst>
              <a:ext uri="{FF2B5EF4-FFF2-40B4-BE49-F238E27FC236}">
                <a16:creationId xmlns:a16="http://schemas.microsoft.com/office/drawing/2014/main" id="{D2ACCB30-AC42-4681-B751-77B8ADED7BA1}"/>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2962" name="Oval 20">
            <a:extLst>
              <a:ext uri="{FF2B5EF4-FFF2-40B4-BE49-F238E27FC236}">
                <a16:creationId xmlns:a16="http://schemas.microsoft.com/office/drawing/2014/main" id="{A4A34924-B6B2-4583-A2E7-3DE41165EFE1}"/>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63" name="Oval 21">
            <a:extLst>
              <a:ext uri="{FF2B5EF4-FFF2-40B4-BE49-F238E27FC236}">
                <a16:creationId xmlns:a16="http://schemas.microsoft.com/office/drawing/2014/main" id="{C337ED1F-918D-48BA-807E-7E8A21B86B3B}"/>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64" name="Oval 22">
            <a:extLst>
              <a:ext uri="{FF2B5EF4-FFF2-40B4-BE49-F238E27FC236}">
                <a16:creationId xmlns:a16="http://schemas.microsoft.com/office/drawing/2014/main" id="{CD7B822A-2021-47CE-9C87-279045C95408}"/>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65" name="Oval 23">
            <a:extLst>
              <a:ext uri="{FF2B5EF4-FFF2-40B4-BE49-F238E27FC236}">
                <a16:creationId xmlns:a16="http://schemas.microsoft.com/office/drawing/2014/main" id="{C68EB79F-A74C-4F0A-AD11-19C08277DD8E}"/>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2966" name="Group 24">
            <a:extLst>
              <a:ext uri="{FF2B5EF4-FFF2-40B4-BE49-F238E27FC236}">
                <a16:creationId xmlns:a16="http://schemas.microsoft.com/office/drawing/2014/main" id="{FC3952D4-AB7D-4228-8F4F-25CDF3AA3FDF}"/>
              </a:ext>
            </a:extLst>
          </p:cNvPr>
          <p:cNvGrpSpPr>
            <a:grpSpLocks/>
          </p:cNvGrpSpPr>
          <p:nvPr/>
        </p:nvGrpSpPr>
        <p:grpSpPr bwMode="auto">
          <a:xfrm>
            <a:off x="323850" y="1196975"/>
            <a:ext cx="2087563" cy="2160588"/>
            <a:chOff x="295" y="119"/>
            <a:chExt cx="1315" cy="1361"/>
          </a:xfrm>
        </p:grpSpPr>
        <p:sp>
          <p:nvSpPr>
            <p:cNvPr id="83011" name="AutoShape 25">
              <a:extLst>
                <a:ext uri="{FF2B5EF4-FFF2-40B4-BE49-F238E27FC236}">
                  <a16:creationId xmlns:a16="http://schemas.microsoft.com/office/drawing/2014/main" id="{9C1DF63E-FE66-4CC2-B35B-8810E4F42AF4}"/>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83012" name="Group 26">
              <a:extLst>
                <a:ext uri="{FF2B5EF4-FFF2-40B4-BE49-F238E27FC236}">
                  <a16:creationId xmlns:a16="http://schemas.microsoft.com/office/drawing/2014/main" id="{C500D5AA-6360-4AA0-B13E-C2227EBCE023}"/>
                </a:ext>
              </a:extLst>
            </p:cNvPr>
            <p:cNvGrpSpPr>
              <a:grpSpLocks/>
            </p:cNvGrpSpPr>
            <p:nvPr/>
          </p:nvGrpSpPr>
          <p:grpSpPr bwMode="auto">
            <a:xfrm>
              <a:off x="793" y="392"/>
              <a:ext cx="817" cy="362"/>
              <a:chOff x="3107" y="2251"/>
              <a:chExt cx="1860" cy="725"/>
            </a:xfrm>
          </p:grpSpPr>
          <p:sp>
            <p:nvSpPr>
              <p:cNvPr id="83028" name="Oval 27">
                <a:extLst>
                  <a:ext uri="{FF2B5EF4-FFF2-40B4-BE49-F238E27FC236}">
                    <a16:creationId xmlns:a16="http://schemas.microsoft.com/office/drawing/2014/main" id="{0A0CC3EA-A476-4FE6-8CA6-0F15F1054455}"/>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3029" name="Freeform 28">
                <a:extLst>
                  <a:ext uri="{FF2B5EF4-FFF2-40B4-BE49-F238E27FC236}">
                    <a16:creationId xmlns:a16="http://schemas.microsoft.com/office/drawing/2014/main" id="{139AA187-399C-43CC-9CCD-DA6C5F5DEEC3}"/>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013" name="Group 29">
              <a:extLst>
                <a:ext uri="{FF2B5EF4-FFF2-40B4-BE49-F238E27FC236}">
                  <a16:creationId xmlns:a16="http://schemas.microsoft.com/office/drawing/2014/main" id="{08F249CB-14FB-4D20-9558-FFA666D4CCE5}"/>
                </a:ext>
              </a:extLst>
            </p:cNvPr>
            <p:cNvGrpSpPr>
              <a:grpSpLocks/>
            </p:cNvGrpSpPr>
            <p:nvPr/>
          </p:nvGrpSpPr>
          <p:grpSpPr bwMode="auto">
            <a:xfrm rot="4826435">
              <a:off x="983" y="927"/>
              <a:ext cx="357" cy="373"/>
              <a:chOff x="1110" y="1888"/>
              <a:chExt cx="357" cy="373"/>
            </a:xfrm>
          </p:grpSpPr>
          <p:sp>
            <p:nvSpPr>
              <p:cNvPr id="83024" name="Freeform 30">
                <a:extLst>
                  <a:ext uri="{FF2B5EF4-FFF2-40B4-BE49-F238E27FC236}">
                    <a16:creationId xmlns:a16="http://schemas.microsoft.com/office/drawing/2014/main" id="{3255291C-F1C2-4D03-B642-8870CB4605C0}"/>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25" name="Oval 31">
                <a:extLst>
                  <a:ext uri="{FF2B5EF4-FFF2-40B4-BE49-F238E27FC236}">
                    <a16:creationId xmlns:a16="http://schemas.microsoft.com/office/drawing/2014/main" id="{3A5948D9-9C00-43B1-A9BF-68DC27B7FA06}"/>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3026" name="Oval 32">
                <a:extLst>
                  <a:ext uri="{FF2B5EF4-FFF2-40B4-BE49-F238E27FC236}">
                    <a16:creationId xmlns:a16="http://schemas.microsoft.com/office/drawing/2014/main" id="{1E95FD09-9E37-4C32-951B-4855BC4466FB}"/>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3027" name="Oval 33">
                <a:extLst>
                  <a:ext uri="{FF2B5EF4-FFF2-40B4-BE49-F238E27FC236}">
                    <a16:creationId xmlns:a16="http://schemas.microsoft.com/office/drawing/2014/main" id="{E3A45067-9826-443F-AB13-2F98A3C49DA6}"/>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3014" name="Oval 34">
              <a:extLst>
                <a:ext uri="{FF2B5EF4-FFF2-40B4-BE49-F238E27FC236}">
                  <a16:creationId xmlns:a16="http://schemas.microsoft.com/office/drawing/2014/main" id="{88D117A3-0F18-475E-B2BD-AF908114F458}"/>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15" name="Oval 35">
              <a:extLst>
                <a:ext uri="{FF2B5EF4-FFF2-40B4-BE49-F238E27FC236}">
                  <a16:creationId xmlns:a16="http://schemas.microsoft.com/office/drawing/2014/main" id="{D708F5EC-F8A1-461F-8C22-7993BD8A8CF9}"/>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16" name="Oval 36">
              <a:extLst>
                <a:ext uri="{FF2B5EF4-FFF2-40B4-BE49-F238E27FC236}">
                  <a16:creationId xmlns:a16="http://schemas.microsoft.com/office/drawing/2014/main" id="{164AD19F-377C-4E8E-BFC4-46527A4896C4}"/>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17" name="Oval 37">
              <a:extLst>
                <a:ext uri="{FF2B5EF4-FFF2-40B4-BE49-F238E27FC236}">
                  <a16:creationId xmlns:a16="http://schemas.microsoft.com/office/drawing/2014/main" id="{6F15876C-EFA0-41A5-8722-175DF1EE28BC}"/>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18" name="Oval 38">
              <a:extLst>
                <a:ext uri="{FF2B5EF4-FFF2-40B4-BE49-F238E27FC236}">
                  <a16:creationId xmlns:a16="http://schemas.microsoft.com/office/drawing/2014/main" id="{9991FCFE-272D-457C-8327-BCE569BC316A}"/>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19" name="AutoShape 39">
              <a:extLst>
                <a:ext uri="{FF2B5EF4-FFF2-40B4-BE49-F238E27FC236}">
                  <a16:creationId xmlns:a16="http://schemas.microsoft.com/office/drawing/2014/main" id="{53D2960A-DB1C-4AB7-9DCF-EEA26A4FA3D4}"/>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3020" name="Oval 40">
              <a:extLst>
                <a:ext uri="{FF2B5EF4-FFF2-40B4-BE49-F238E27FC236}">
                  <a16:creationId xmlns:a16="http://schemas.microsoft.com/office/drawing/2014/main" id="{821CB333-7385-447A-91CC-4286FB09D1F2}"/>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21" name="Oval 41">
              <a:extLst>
                <a:ext uri="{FF2B5EF4-FFF2-40B4-BE49-F238E27FC236}">
                  <a16:creationId xmlns:a16="http://schemas.microsoft.com/office/drawing/2014/main" id="{CF6D82B5-6057-4DA3-AC40-BE28CBCF7B84}"/>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22" name="Oval 42">
              <a:extLst>
                <a:ext uri="{FF2B5EF4-FFF2-40B4-BE49-F238E27FC236}">
                  <a16:creationId xmlns:a16="http://schemas.microsoft.com/office/drawing/2014/main" id="{14CBBE0E-8D01-4CF1-8A95-0A29B2C5386C}"/>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23" name="Oval 43">
              <a:extLst>
                <a:ext uri="{FF2B5EF4-FFF2-40B4-BE49-F238E27FC236}">
                  <a16:creationId xmlns:a16="http://schemas.microsoft.com/office/drawing/2014/main" id="{2EAA56D4-2099-4DFD-A1CA-AA4E2BF655BB}"/>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82967" name="Group 44">
            <a:extLst>
              <a:ext uri="{FF2B5EF4-FFF2-40B4-BE49-F238E27FC236}">
                <a16:creationId xmlns:a16="http://schemas.microsoft.com/office/drawing/2014/main" id="{7D17255C-A9B3-4DFC-9A7C-D22B6C8138B2}"/>
              </a:ext>
            </a:extLst>
          </p:cNvPr>
          <p:cNvGrpSpPr>
            <a:grpSpLocks/>
          </p:cNvGrpSpPr>
          <p:nvPr/>
        </p:nvGrpSpPr>
        <p:grpSpPr bwMode="auto">
          <a:xfrm>
            <a:off x="3276600" y="1412875"/>
            <a:ext cx="2103438" cy="1833563"/>
            <a:chOff x="1565" y="1344"/>
            <a:chExt cx="1325" cy="1155"/>
          </a:xfrm>
        </p:grpSpPr>
        <p:sp>
          <p:nvSpPr>
            <p:cNvPr id="82988" name="Oval 45">
              <a:extLst>
                <a:ext uri="{FF2B5EF4-FFF2-40B4-BE49-F238E27FC236}">
                  <a16:creationId xmlns:a16="http://schemas.microsoft.com/office/drawing/2014/main" id="{42A6723B-097B-429A-A075-8ADA4865D51B}"/>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89" name="Oval 46">
              <a:extLst>
                <a:ext uri="{FF2B5EF4-FFF2-40B4-BE49-F238E27FC236}">
                  <a16:creationId xmlns:a16="http://schemas.microsoft.com/office/drawing/2014/main" id="{E324B53E-E9FC-4880-BDF2-B8207A97CFD7}"/>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2990" name="Oval 47">
              <a:extLst>
                <a:ext uri="{FF2B5EF4-FFF2-40B4-BE49-F238E27FC236}">
                  <a16:creationId xmlns:a16="http://schemas.microsoft.com/office/drawing/2014/main" id="{2F2AD46D-9435-479C-9AB7-8A7E37407313}"/>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2991" name="Oval 48">
              <a:extLst>
                <a:ext uri="{FF2B5EF4-FFF2-40B4-BE49-F238E27FC236}">
                  <a16:creationId xmlns:a16="http://schemas.microsoft.com/office/drawing/2014/main" id="{21F316F3-0B74-4976-9917-29C261C60857}"/>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2992" name="Group 49">
              <a:extLst>
                <a:ext uri="{FF2B5EF4-FFF2-40B4-BE49-F238E27FC236}">
                  <a16:creationId xmlns:a16="http://schemas.microsoft.com/office/drawing/2014/main" id="{C91D1FDB-ADA2-4AD8-8BC7-CFFBF88E6A2A}"/>
                </a:ext>
              </a:extLst>
            </p:cNvPr>
            <p:cNvGrpSpPr>
              <a:grpSpLocks/>
            </p:cNvGrpSpPr>
            <p:nvPr/>
          </p:nvGrpSpPr>
          <p:grpSpPr bwMode="auto">
            <a:xfrm>
              <a:off x="1746" y="1570"/>
              <a:ext cx="817" cy="362"/>
              <a:chOff x="3107" y="2251"/>
              <a:chExt cx="1860" cy="725"/>
            </a:xfrm>
          </p:grpSpPr>
          <p:sp>
            <p:nvSpPr>
              <p:cNvPr id="83009" name="Oval 50">
                <a:extLst>
                  <a:ext uri="{FF2B5EF4-FFF2-40B4-BE49-F238E27FC236}">
                    <a16:creationId xmlns:a16="http://schemas.microsoft.com/office/drawing/2014/main" id="{06EE367D-BB6C-417F-8886-D97FFDC06202}"/>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3010" name="Freeform 51">
                <a:extLst>
                  <a:ext uri="{FF2B5EF4-FFF2-40B4-BE49-F238E27FC236}">
                    <a16:creationId xmlns:a16="http://schemas.microsoft.com/office/drawing/2014/main" id="{9F466797-B840-4DBC-A325-D535BB4D4997}"/>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93" name="AutoShape 52">
              <a:extLst>
                <a:ext uri="{FF2B5EF4-FFF2-40B4-BE49-F238E27FC236}">
                  <a16:creationId xmlns:a16="http://schemas.microsoft.com/office/drawing/2014/main" id="{6AE7B082-42A2-45F1-9CC5-E8C2C9B17C19}"/>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82994" name="Oval 53">
              <a:extLst>
                <a:ext uri="{FF2B5EF4-FFF2-40B4-BE49-F238E27FC236}">
                  <a16:creationId xmlns:a16="http://schemas.microsoft.com/office/drawing/2014/main" id="{33BC4231-FF32-49FF-9158-15DE5EF68095}"/>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2995" name="Group 54">
              <a:extLst>
                <a:ext uri="{FF2B5EF4-FFF2-40B4-BE49-F238E27FC236}">
                  <a16:creationId xmlns:a16="http://schemas.microsoft.com/office/drawing/2014/main" id="{E0F41031-FA42-4269-BF39-6DB3F12436CF}"/>
                </a:ext>
              </a:extLst>
            </p:cNvPr>
            <p:cNvGrpSpPr>
              <a:grpSpLocks/>
            </p:cNvGrpSpPr>
            <p:nvPr/>
          </p:nvGrpSpPr>
          <p:grpSpPr bwMode="auto">
            <a:xfrm rot="4826435">
              <a:off x="2016" y="1975"/>
              <a:ext cx="357" cy="373"/>
              <a:chOff x="1110" y="1888"/>
              <a:chExt cx="357" cy="373"/>
            </a:xfrm>
          </p:grpSpPr>
          <p:sp>
            <p:nvSpPr>
              <p:cNvPr id="83005" name="Freeform 55">
                <a:extLst>
                  <a:ext uri="{FF2B5EF4-FFF2-40B4-BE49-F238E27FC236}">
                    <a16:creationId xmlns:a16="http://schemas.microsoft.com/office/drawing/2014/main" id="{97E6C16F-248C-4337-8764-25B0CB3AA7CA}"/>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06" name="Oval 56">
                <a:extLst>
                  <a:ext uri="{FF2B5EF4-FFF2-40B4-BE49-F238E27FC236}">
                    <a16:creationId xmlns:a16="http://schemas.microsoft.com/office/drawing/2014/main" id="{D0288DAA-3496-49BD-AA35-4567A7F203F4}"/>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3007" name="Oval 57">
                <a:extLst>
                  <a:ext uri="{FF2B5EF4-FFF2-40B4-BE49-F238E27FC236}">
                    <a16:creationId xmlns:a16="http://schemas.microsoft.com/office/drawing/2014/main" id="{0C3874AC-5C43-4ED4-8AC1-4C94467F2AF4}"/>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3008" name="Oval 58">
                <a:extLst>
                  <a:ext uri="{FF2B5EF4-FFF2-40B4-BE49-F238E27FC236}">
                    <a16:creationId xmlns:a16="http://schemas.microsoft.com/office/drawing/2014/main" id="{27D89CDA-3F49-4E09-8AA7-18F41C8A09D3}"/>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2996" name="Oval 59">
              <a:extLst>
                <a:ext uri="{FF2B5EF4-FFF2-40B4-BE49-F238E27FC236}">
                  <a16:creationId xmlns:a16="http://schemas.microsoft.com/office/drawing/2014/main" id="{732816F7-2686-4A40-9E34-D64046A5870E}"/>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97" name="Oval 60">
              <a:extLst>
                <a:ext uri="{FF2B5EF4-FFF2-40B4-BE49-F238E27FC236}">
                  <a16:creationId xmlns:a16="http://schemas.microsoft.com/office/drawing/2014/main" id="{7BC4D061-448C-474F-84B8-52782D6E28CC}"/>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98" name="Oval 61">
              <a:extLst>
                <a:ext uri="{FF2B5EF4-FFF2-40B4-BE49-F238E27FC236}">
                  <a16:creationId xmlns:a16="http://schemas.microsoft.com/office/drawing/2014/main" id="{ACFAD68B-BDE5-443A-B558-3DD6C274CDC3}"/>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2999" name="Oval 62">
              <a:extLst>
                <a:ext uri="{FF2B5EF4-FFF2-40B4-BE49-F238E27FC236}">
                  <a16:creationId xmlns:a16="http://schemas.microsoft.com/office/drawing/2014/main" id="{F55A0EDA-1956-465D-999E-42A8C545BAC1}"/>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00" name="Oval 63">
              <a:extLst>
                <a:ext uri="{FF2B5EF4-FFF2-40B4-BE49-F238E27FC236}">
                  <a16:creationId xmlns:a16="http://schemas.microsoft.com/office/drawing/2014/main" id="{4C0CEDD0-2A76-4E50-A42C-2DD5C82CC8BC}"/>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01" name="Oval 64">
              <a:extLst>
                <a:ext uri="{FF2B5EF4-FFF2-40B4-BE49-F238E27FC236}">
                  <a16:creationId xmlns:a16="http://schemas.microsoft.com/office/drawing/2014/main" id="{B45C9A5F-9DCD-4239-93D4-10FCAB5551FA}"/>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02" name="Oval 65">
              <a:extLst>
                <a:ext uri="{FF2B5EF4-FFF2-40B4-BE49-F238E27FC236}">
                  <a16:creationId xmlns:a16="http://schemas.microsoft.com/office/drawing/2014/main" id="{975C9805-A284-4FE2-82D9-703D42239C44}"/>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03" name="Oval 66">
              <a:extLst>
                <a:ext uri="{FF2B5EF4-FFF2-40B4-BE49-F238E27FC236}">
                  <a16:creationId xmlns:a16="http://schemas.microsoft.com/office/drawing/2014/main" id="{70F81228-A2B3-4824-882B-5A8D98DA6CC4}"/>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3004" name="Oval 67">
              <a:extLst>
                <a:ext uri="{FF2B5EF4-FFF2-40B4-BE49-F238E27FC236}">
                  <a16:creationId xmlns:a16="http://schemas.microsoft.com/office/drawing/2014/main" id="{53956487-5CCA-4BBA-9FD8-C9A5C63A9875}"/>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42404" name="Text Box 68">
            <a:extLst>
              <a:ext uri="{FF2B5EF4-FFF2-40B4-BE49-F238E27FC236}">
                <a16:creationId xmlns:a16="http://schemas.microsoft.com/office/drawing/2014/main" id="{D46F2B70-11A2-469B-A745-DA6AC17DC904}"/>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42405" name="Text Box 69">
            <a:extLst>
              <a:ext uri="{FF2B5EF4-FFF2-40B4-BE49-F238E27FC236}">
                <a16:creationId xmlns:a16="http://schemas.microsoft.com/office/drawing/2014/main" id="{53C946BB-FC8F-49A3-AE31-F7395C184BE1}"/>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82970" name="Oval 70">
            <a:extLst>
              <a:ext uri="{FF2B5EF4-FFF2-40B4-BE49-F238E27FC236}">
                <a16:creationId xmlns:a16="http://schemas.microsoft.com/office/drawing/2014/main" id="{C199FC84-3DA6-4616-B52F-B254AA085C62}"/>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2971" name="Group 71">
            <a:extLst>
              <a:ext uri="{FF2B5EF4-FFF2-40B4-BE49-F238E27FC236}">
                <a16:creationId xmlns:a16="http://schemas.microsoft.com/office/drawing/2014/main" id="{12C2EACC-7775-4DE3-B550-CFEB4ED40D90}"/>
              </a:ext>
            </a:extLst>
          </p:cNvPr>
          <p:cNvGrpSpPr>
            <a:grpSpLocks/>
          </p:cNvGrpSpPr>
          <p:nvPr/>
        </p:nvGrpSpPr>
        <p:grpSpPr bwMode="auto">
          <a:xfrm rot="4826435">
            <a:off x="6583363" y="2995613"/>
            <a:ext cx="566737" cy="592137"/>
            <a:chOff x="1110" y="1888"/>
            <a:chExt cx="357" cy="373"/>
          </a:xfrm>
        </p:grpSpPr>
        <p:sp>
          <p:nvSpPr>
            <p:cNvPr id="82984" name="Freeform 72">
              <a:extLst>
                <a:ext uri="{FF2B5EF4-FFF2-40B4-BE49-F238E27FC236}">
                  <a16:creationId xmlns:a16="http://schemas.microsoft.com/office/drawing/2014/main" id="{1A129B70-702C-4AF1-88DB-05ABB59DC2FF}"/>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5" name="Oval 73">
              <a:extLst>
                <a:ext uri="{FF2B5EF4-FFF2-40B4-BE49-F238E27FC236}">
                  <a16:creationId xmlns:a16="http://schemas.microsoft.com/office/drawing/2014/main" id="{304061E2-D796-454E-B216-DC0E5A159AA8}"/>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2986" name="Oval 74">
              <a:extLst>
                <a:ext uri="{FF2B5EF4-FFF2-40B4-BE49-F238E27FC236}">
                  <a16:creationId xmlns:a16="http://schemas.microsoft.com/office/drawing/2014/main" id="{8518B090-F3AC-4AAA-9C12-05DE5A492F1E}"/>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2987" name="Oval 75">
              <a:extLst>
                <a:ext uri="{FF2B5EF4-FFF2-40B4-BE49-F238E27FC236}">
                  <a16:creationId xmlns:a16="http://schemas.microsoft.com/office/drawing/2014/main" id="{0E891D74-03F2-4607-9934-DA0188411CB5}"/>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142412" name="Text Box 76">
            <a:extLst>
              <a:ext uri="{FF2B5EF4-FFF2-40B4-BE49-F238E27FC236}">
                <a16:creationId xmlns:a16="http://schemas.microsoft.com/office/drawing/2014/main" id="{B132CFFC-64B9-4986-B919-9ECBC131B830}"/>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82973" name="Oval 77">
            <a:extLst>
              <a:ext uri="{FF2B5EF4-FFF2-40B4-BE49-F238E27FC236}">
                <a16:creationId xmlns:a16="http://schemas.microsoft.com/office/drawing/2014/main" id="{72B93DC3-1676-451E-93F1-8A622D36E909}"/>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2974" name="Oval 78">
            <a:extLst>
              <a:ext uri="{FF2B5EF4-FFF2-40B4-BE49-F238E27FC236}">
                <a16:creationId xmlns:a16="http://schemas.microsoft.com/office/drawing/2014/main" id="{2B6CD20D-13A5-417C-A45B-FAA290D4537D}"/>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2975" name="Oval 79">
            <a:extLst>
              <a:ext uri="{FF2B5EF4-FFF2-40B4-BE49-F238E27FC236}">
                <a16:creationId xmlns:a16="http://schemas.microsoft.com/office/drawing/2014/main" id="{B140597D-2D1D-4026-9FA5-01C27F6B570B}"/>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2976" name="Freeform 80">
            <a:extLst>
              <a:ext uri="{FF2B5EF4-FFF2-40B4-BE49-F238E27FC236}">
                <a16:creationId xmlns:a16="http://schemas.microsoft.com/office/drawing/2014/main" id="{5F7BACAC-BD1A-4599-865D-37025D6ED8BA}"/>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7" name="Oval 81">
            <a:extLst>
              <a:ext uri="{FF2B5EF4-FFF2-40B4-BE49-F238E27FC236}">
                <a16:creationId xmlns:a16="http://schemas.microsoft.com/office/drawing/2014/main" id="{983F0346-DB03-404F-BA84-9891CFC6E451}"/>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2978" name="Oval 82">
            <a:extLst>
              <a:ext uri="{FF2B5EF4-FFF2-40B4-BE49-F238E27FC236}">
                <a16:creationId xmlns:a16="http://schemas.microsoft.com/office/drawing/2014/main" id="{0B9D4080-B4FC-44D3-B862-0A3DDBD34F07}"/>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2979" name="Oval 83">
            <a:extLst>
              <a:ext uri="{FF2B5EF4-FFF2-40B4-BE49-F238E27FC236}">
                <a16:creationId xmlns:a16="http://schemas.microsoft.com/office/drawing/2014/main" id="{9BBF6C61-6D79-490F-958A-3EEFA9FD7B36}"/>
              </a:ext>
            </a:extLst>
          </p:cNvPr>
          <p:cNvSpPr>
            <a:spLocks noChangeArrowheads="1"/>
          </p:cNvSpPr>
          <p:nvPr/>
        </p:nvSpPr>
        <p:spPr bwMode="auto">
          <a:xfrm>
            <a:off x="6373813" y="4221163"/>
            <a:ext cx="574675" cy="5762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2980" name="Oval 84">
            <a:extLst>
              <a:ext uri="{FF2B5EF4-FFF2-40B4-BE49-F238E27FC236}">
                <a16:creationId xmlns:a16="http://schemas.microsoft.com/office/drawing/2014/main" id="{6B9CA608-1860-4C68-A5DA-A09C7B8DD69A}"/>
              </a:ext>
            </a:extLst>
          </p:cNvPr>
          <p:cNvSpPr>
            <a:spLocks noChangeArrowheads="1"/>
          </p:cNvSpPr>
          <p:nvPr/>
        </p:nvSpPr>
        <p:spPr bwMode="auto">
          <a:xfrm>
            <a:off x="64452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142421" name="Text Box 85">
            <a:extLst>
              <a:ext uri="{FF2B5EF4-FFF2-40B4-BE49-F238E27FC236}">
                <a16:creationId xmlns:a16="http://schemas.microsoft.com/office/drawing/2014/main" id="{04E6994B-89D3-4BF4-93D5-65BA943E7D6C}"/>
              </a:ext>
            </a:extLst>
          </p:cNvPr>
          <p:cNvSpPr txBox="1">
            <a:spLocks noChangeArrowheads="1"/>
          </p:cNvSpPr>
          <p:nvPr/>
        </p:nvSpPr>
        <p:spPr bwMode="auto">
          <a:xfrm>
            <a:off x="5813425" y="3716338"/>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sp>
        <p:nvSpPr>
          <p:cNvPr id="82982" name="Line 86">
            <a:extLst>
              <a:ext uri="{FF2B5EF4-FFF2-40B4-BE49-F238E27FC236}">
                <a16:creationId xmlns:a16="http://schemas.microsoft.com/office/drawing/2014/main" id="{128EF67A-488E-459A-AFE2-8DFDEC5556A2}"/>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3" name="Line 87">
            <a:extLst>
              <a:ext uri="{FF2B5EF4-FFF2-40B4-BE49-F238E27FC236}">
                <a16:creationId xmlns:a16="http://schemas.microsoft.com/office/drawing/2014/main" id="{FDED1A51-C5BD-4DE0-B8F9-78668968024F}"/>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100">
            <a:extLst>
              <a:ext uri="{FF2B5EF4-FFF2-40B4-BE49-F238E27FC236}">
                <a16:creationId xmlns:a16="http://schemas.microsoft.com/office/drawing/2014/main" id="{5CA9E157-A35C-4D38-90AE-2F1DF35E459E}"/>
              </a:ext>
            </a:extLst>
          </p:cNvPr>
          <p:cNvGrpSpPr>
            <a:grpSpLocks/>
          </p:cNvGrpSpPr>
          <p:nvPr/>
        </p:nvGrpSpPr>
        <p:grpSpPr bwMode="auto">
          <a:xfrm>
            <a:off x="5653088" y="4221163"/>
            <a:ext cx="574675" cy="576262"/>
            <a:chOff x="3424" y="2795"/>
            <a:chExt cx="362" cy="363"/>
          </a:xfrm>
        </p:grpSpPr>
        <p:sp>
          <p:nvSpPr>
            <p:cNvPr id="85090" name="Oval 98">
              <a:extLst>
                <a:ext uri="{FF2B5EF4-FFF2-40B4-BE49-F238E27FC236}">
                  <a16:creationId xmlns:a16="http://schemas.microsoft.com/office/drawing/2014/main" id="{349908F6-E9EF-4438-8369-459176281C1B}"/>
                </a:ext>
              </a:extLst>
            </p:cNvPr>
            <p:cNvSpPr>
              <a:spLocks noChangeArrowheads="1"/>
            </p:cNvSpPr>
            <p:nvPr/>
          </p:nvSpPr>
          <p:spPr bwMode="auto">
            <a:xfrm>
              <a:off x="3424" y="2795"/>
              <a:ext cx="362" cy="363"/>
            </a:xfrm>
            <a:prstGeom prst="ellipse">
              <a:avLst/>
            </a:prstGeom>
            <a:solidFill>
              <a:schemeClr val="bg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91" name="Oval 99">
              <a:extLst>
                <a:ext uri="{FF2B5EF4-FFF2-40B4-BE49-F238E27FC236}">
                  <a16:creationId xmlns:a16="http://schemas.microsoft.com/office/drawing/2014/main" id="{21AED0A9-7697-430C-9FEF-245E1883A0A0}"/>
                </a:ext>
              </a:extLst>
            </p:cNvPr>
            <p:cNvSpPr>
              <a:spLocks noChangeArrowheads="1"/>
            </p:cNvSpPr>
            <p:nvPr/>
          </p:nvSpPr>
          <p:spPr bwMode="auto">
            <a:xfrm>
              <a:off x="3469" y="2931"/>
              <a:ext cx="272" cy="135"/>
            </a:xfrm>
            <a:prstGeom prst="ellipse">
              <a:avLst/>
            </a:prstGeom>
            <a:solidFill>
              <a:srgbClr val="969696">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chemeClr val="bg2"/>
                  </a:solidFill>
                  <a:latin typeface="Comic Sans MS" panose="030F0702030302020204" pitchFamily="66" charset="0"/>
                </a:rPr>
                <a:t>Glic</a:t>
              </a:r>
            </a:p>
          </p:txBody>
        </p:sp>
      </p:grpSp>
      <p:sp>
        <p:nvSpPr>
          <p:cNvPr id="84995" name="Oval 56">
            <a:extLst>
              <a:ext uri="{FF2B5EF4-FFF2-40B4-BE49-F238E27FC236}">
                <a16:creationId xmlns:a16="http://schemas.microsoft.com/office/drawing/2014/main" id="{A0E63708-4D61-425C-8FD4-072447DD3618}"/>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4996" name="Oval 60">
            <a:extLst>
              <a:ext uri="{FF2B5EF4-FFF2-40B4-BE49-F238E27FC236}">
                <a16:creationId xmlns:a16="http://schemas.microsoft.com/office/drawing/2014/main" id="{919F74A7-8B26-4882-B0A0-4BCA3EBA1465}"/>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4997" name="Oval 61">
            <a:extLst>
              <a:ext uri="{FF2B5EF4-FFF2-40B4-BE49-F238E27FC236}">
                <a16:creationId xmlns:a16="http://schemas.microsoft.com/office/drawing/2014/main" id="{80120DC6-B121-4EDA-AF6B-E246837FB7AC}"/>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4998" name="Oval 72">
            <a:extLst>
              <a:ext uri="{FF2B5EF4-FFF2-40B4-BE49-F238E27FC236}">
                <a16:creationId xmlns:a16="http://schemas.microsoft.com/office/drawing/2014/main" id="{A92C5035-11BD-4508-92C8-66668BDDE321}"/>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4999" name="Oval 74">
            <a:extLst>
              <a:ext uri="{FF2B5EF4-FFF2-40B4-BE49-F238E27FC236}">
                <a16:creationId xmlns:a16="http://schemas.microsoft.com/office/drawing/2014/main" id="{CD7AB726-B136-40E5-9F34-E5212E620C64}"/>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00" name="Oval 58">
            <a:extLst>
              <a:ext uri="{FF2B5EF4-FFF2-40B4-BE49-F238E27FC236}">
                <a16:creationId xmlns:a16="http://schemas.microsoft.com/office/drawing/2014/main" id="{0674DA4D-1A32-496C-97A5-B32392FBD4D1}"/>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5001" name="Oval 59">
            <a:extLst>
              <a:ext uri="{FF2B5EF4-FFF2-40B4-BE49-F238E27FC236}">
                <a16:creationId xmlns:a16="http://schemas.microsoft.com/office/drawing/2014/main" id="{EE9876FF-B99C-402C-9A05-42961AA2C789}"/>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5002" name="Group 62">
            <a:extLst>
              <a:ext uri="{FF2B5EF4-FFF2-40B4-BE49-F238E27FC236}">
                <a16:creationId xmlns:a16="http://schemas.microsoft.com/office/drawing/2014/main" id="{51A48891-75A9-45D0-B1EA-A70EE9CDCFEF}"/>
              </a:ext>
            </a:extLst>
          </p:cNvPr>
          <p:cNvGrpSpPr>
            <a:grpSpLocks/>
          </p:cNvGrpSpPr>
          <p:nvPr/>
        </p:nvGrpSpPr>
        <p:grpSpPr bwMode="auto">
          <a:xfrm>
            <a:off x="6154738" y="2352675"/>
            <a:ext cx="1296987" cy="574675"/>
            <a:chOff x="3107" y="2251"/>
            <a:chExt cx="1860" cy="725"/>
          </a:xfrm>
        </p:grpSpPr>
        <p:sp>
          <p:nvSpPr>
            <p:cNvPr id="85088" name="Oval 63">
              <a:extLst>
                <a:ext uri="{FF2B5EF4-FFF2-40B4-BE49-F238E27FC236}">
                  <a16:creationId xmlns:a16="http://schemas.microsoft.com/office/drawing/2014/main" id="{926E9CBD-461D-44DC-81E5-F1796BD5C5CC}"/>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89" name="Freeform 64">
              <a:extLst>
                <a:ext uri="{FF2B5EF4-FFF2-40B4-BE49-F238E27FC236}">
                  <a16:creationId xmlns:a16="http://schemas.microsoft.com/office/drawing/2014/main" id="{A0E680CE-4A0C-4E1A-A894-1C1C4AD927C2}"/>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113" name="AutoShape 65">
            <a:extLst>
              <a:ext uri="{FF2B5EF4-FFF2-40B4-BE49-F238E27FC236}">
                <a16:creationId xmlns:a16="http://schemas.microsoft.com/office/drawing/2014/main" id="{1B6DA9D6-0624-494D-9F19-3A9C1E145563}"/>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85006" name="Oval 66">
            <a:extLst>
              <a:ext uri="{FF2B5EF4-FFF2-40B4-BE49-F238E27FC236}">
                <a16:creationId xmlns:a16="http://schemas.microsoft.com/office/drawing/2014/main" id="{AB712186-C6AB-4A08-8925-73032D768900}"/>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5007" name="Oval 73">
            <a:extLst>
              <a:ext uri="{FF2B5EF4-FFF2-40B4-BE49-F238E27FC236}">
                <a16:creationId xmlns:a16="http://schemas.microsoft.com/office/drawing/2014/main" id="{825D3D56-56D0-481F-9DD4-A91E0D516A3E}"/>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5008" name="Oval 75">
            <a:extLst>
              <a:ext uri="{FF2B5EF4-FFF2-40B4-BE49-F238E27FC236}">
                <a16:creationId xmlns:a16="http://schemas.microsoft.com/office/drawing/2014/main" id="{0EAC7BCE-564A-4FFF-B241-F65EE612E8B4}"/>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5009" name="Oval 76">
            <a:extLst>
              <a:ext uri="{FF2B5EF4-FFF2-40B4-BE49-F238E27FC236}">
                <a16:creationId xmlns:a16="http://schemas.microsoft.com/office/drawing/2014/main" id="{95E09197-1171-408F-9BA6-DFAC0D1F8CAD}"/>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5010" name="Oval 77">
            <a:extLst>
              <a:ext uri="{FF2B5EF4-FFF2-40B4-BE49-F238E27FC236}">
                <a16:creationId xmlns:a16="http://schemas.microsoft.com/office/drawing/2014/main" id="{A904644B-5187-4D21-8B90-1FB7C168AB29}"/>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11" name="Oval 78">
            <a:extLst>
              <a:ext uri="{FF2B5EF4-FFF2-40B4-BE49-F238E27FC236}">
                <a16:creationId xmlns:a16="http://schemas.microsoft.com/office/drawing/2014/main" id="{2F29D228-B211-4915-8DBE-9B944AE3CA7B}"/>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12" name="Oval 79">
            <a:extLst>
              <a:ext uri="{FF2B5EF4-FFF2-40B4-BE49-F238E27FC236}">
                <a16:creationId xmlns:a16="http://schemas.microsoft.com/office/drawing/2014/main" id="{DD35F98E-88F3-4A12-96A6-24BC8FEB6246}"/>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13" name="Oval 80">
            <a:extLst>
              <a:ext uri="{FF2B5EF4-FFF2-40B4-BE49-F238E27FC236}">
                <a16:creationId xmlns:a16="http://schemas.microsoft.com/office/drawing/2014/main" id="{9E541426-E693-49F9-929A-5EF72BD316EC}"/>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5014" name="Group 52">
            <a:extLst>
              <a:ext uri="{FF2B5EF4-FFF2-40B4-BE49-F238E27FC236}">
                <a16:creationId xmlns:a16="http://schemas.microsoft.com/office/drawing/2014/main" id="{250EA604-2DEF-48F8-ADF7-B4381347F2E7}"/>
              </a:ext>
            </a:extLst>
          </p:cNvPr>
          <p:cNvGrpSpPr>
            <a:grpSpLocks/>
          </p:cNvGrpSpPr>
          <p:nvPr/>
        </p:nvGrpSpPr>
        <p:grpSpPr bwMode="auto">
          <a:xfrm>
            <a:off x="323850" y="1196975"/>
            <a:ext cx="2087563" cy="2160588"/>
            <a:chOff x="295" y="119"/>
            <a:chExt cx="1315" cy="1361"/>
          </a:xfrm>
        </p:grpSpPr>
        <p:sp>
          <p:nvSpPr>
            <p:cNvPr id="85069" name="AutoShape 46">
              <a:extLst>
                <a:ext uri="{FF2B5EF4-FFF2-40B4-BE49-F238E27FC236}">
                  <a16:creationId xmlns:a16="http://schemas.microsoft.com/office/drawing/2014/main" id="{44EE27A7-C5C5-4A72-9C2D-055A99AF3C8D}"/>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85070" name="Group 19">
              <a:extLst>
                <a:ext uri="{FF2B5EF4-FFF2-40B4-BE49-F238E27FC236}">
                  <a16:creationId xmlns:a16="http://schemas.microsoft.com/office/drawing/2014/main" id="{FB876600-CD75-499D-880E-8151E69C6559}"/>
                </a:ext>
              </a:extLst>
            </p:cNvPr>
            <p:cNvGrpSpPr>
              <a:grpSpLocks/>
            </p:cNvGrpSpPr>
            <p:nvPr/>
          </p:nvGrpSpPr>
          <p:grpSpPr bwMode="auto">
            <a:xfrm>
              <a:off x="793" y="392"/>
              <a:ext cx="817" cy="362"/>
              <a:chOff x="3107" y="2251"/>
              <a:chExt cx="1860" cy="725"/>
            </a:xfrm>
          </p:grpSpPr>
          <p:sp>
            <p:nvSpPr>
              <p:cNvPr id="85086" name="Oval 20">
                <a:extLst>
                  <a:ext uri="{FF2B5EF4-FFF2-40B4-BE49-F238E27FC236}">
                    <a16:creationId xmlns:a16="http://schemas.microsoft.com/office/drawing/2014/main" id="{E64469C0-54A2-4E1D-9A31-90656A1D2937}"/>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87" name="Freeform 21">
                <a:extLst>
                  <a:ext uri="{FF2B5EF4-FFF2-40B4-BE49-F238E27FC236}">
                    <a16:creationId xmlns:a16="http://schemas.microsoft.com/office/drawing/2014/main" id="{F726CE53-6FAC-4ECD-8DEE-07100A0982EE}"/>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71" name="Group 22">
              <a:extLst>
                <a:ext uri="{FF2B5EF4-FFF2-40B4-BE49-F238E27FC236}">
                  <a16:creationId xmlns:a16="http://schemas.microsoft.com/office/drawing/2014/main" id="{D1DA3CBA-3F92-41E9-B7CD-9B3AC001164B}"/>
                </a:ext>
              </a:extLst>
            </p:cNvPr>
            <p:cNvGrpSpPr>
              <a:grpSpLocks/>
            </p:cNvGrpSpPr>
            <p:nvPr/>
          </p:nvGrpSpPr>
          <p:grpSpPr bwMode="auto">
            <a:xfrm rot="4826435">
              <a:off x="983" y="927"/>
              <a:ext cx="357" cy="373"/>
              <a:chOff x="1110" y="1888"/>
              <a:chExt cx="357" cy="373"/>
            </a:xfrm>
          </p:grpSpPr>
          <p:sp>
            <p:nvSpPr>
              <p:cNvPr id="85082" name="Freeform 23">
                <a:extLst>
                  <a:ext uri="{FF2B5EF4-FFF2-40B4-BE49-F238E27FC236}">
                    <a16:creationId xmlns:a16="http://schemas.microsoft.com/office/drawing/2014/main" id="{8D4CA9BB-E1E7-46A4-A37A-2ED35BB8AD17}"/>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83" name="Oval 24">
                <a:extLst>
                  <a:ext uri="{FF2B5EF4-FFF2-40B4-BE49-F238E27FC236}">
                    <a16:creationId xmlns:a16="http://schemas.microsoft.com/office/drawing/2014/main" id="{7B1311D8-4CE0-4C76-A55B-098F9039FBB4}"/>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5084" name="Oval 25">
                <a:extLst>
                  <a:ext uri="{FF2B5EF4-FFF2-40B4-BE49-F238E27FC236}">
                    <a16:creationId xmlns:a16="http://schemas.microsoft.com/office/drawing/2014/main" id="{39B69A3D-8E0D-4A3E-93D1-473893E29E8F}"/>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5085" name="Oval 26">
                <a:extLst>
                  <a:ext uri="{FF2B5EF4-FFF2-40B4-BE49-F238E27FC236}">
                    <a16:creationId xmlns:a16="http://schemas.microsoft.com/office/drawing/2014/main" id="{CAEA032E-DE84-4A8B-82AD-98D61F6AD1FD}"/>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5072" name="Oval 27">
              <a:extLst>
                <a:ext uri="{FF2B5EF4-FFF2-40B4-BE49-F238E27FC236}">
                  <a16:creationId xmlns:a16="http://schemas.microsoft.com/office/drawing/2014/main" id="{E29BAAAD-303C-453B-9C88-BC8FE959C89D}"/>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73" name="Oval 30">
              <a:extLst>
                <a:ext uri="{FF2B5EF4-FFF2-40B4-BE49-F238E27FC236}">
                  <a16:creationId xmlns:a16="http://schemas.microsoft.com/office/drawing/2014/main" id="{0C2FA7DC-47E6-4E6D-A32B-E7D94C17F331}"/>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74" name="Oval 34">
              <a:extLst>
                <a:ext uri="{FF2B5EF4-FFF2-40B4-BE49-F238E27FC236}">
                  <a16:creationId xmlns:a16="http://schemas.microsoft.com/office/drawing/2014/main" id="{2E483F06-8092-485D-81F3-FDEBAFC1BC07}"/>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75" name="Oval 39">
              <a:extLst>
                <a:ext uri="{FF2B5EF4-FFF2-40B4-BE49-F238E27FC236}">
                  <a16:creationId xmlns:a16="http://schemas.microsoft.com/office/drawing/2014/main" id="{3099FF87-4F5A-4E7B-8ACB-26E650057D53}"/>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76" name="Oval 40">
              <a:extLst>
                <a:ext uri="{FF2B5EF4-FFF2-40B4-BE49-F238E27FC236}">
                  <a16:creationId xmlns:a16="http://schemas.microsoft.com/office/drawing/2014/main" id="{42735440-6D88-46BF-934E-174ACAD752A9}"/>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77" name="AutoShape 43">
              <a:extLst>
                <a:ext uri="{FF2B5EF4-FFF2-40B4-BE49-F238E27FC236}">
                  <a16:creationId xmlns:a16="http://schemas.microsoft.com/office/drawing/2014/main" id="{863D45A7-F977-4313-89F7-CA9F6E497CA8}"/>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78" name="Oval 44">
              <a:extLst>
                <a:ext uri="{FF2B5EF4-FFF2-40B4-BE49-F238E27FC236}">
                  <a16:creationId xmlns:a16="http://schemas.microsoft.com/office/drawing/2014/main" id="{E018013B-58DC-450E-8EAC-26B895E10A43}"/>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79" name="Oval 45">
              <a:extLst>
                <a:ext uri="{FF2B5EF4-FFF2-40B4-BE49-F238E27FC236}">
                  <a16:creationId xmlns:a16="http://schemas.microsoft.com/office/drawing/2014/main" id="{9874D28D-278B-44E4-865E-F53CA4B052CD}"/>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80" name="Oval 47">
              <a:extLst>
                <a:ext uri="{FF2B5EF4-FFF2-40B4-BE49-F238E27FC236}">
                  <a16:creationId xmlns:a16="http://schemas.microsoft.com/office/drawing/2014/main" id="{A3D53C09-98EF-4413-86A4-71221D477003}"/>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81" name="Oval 48">
              <a:extLst>
                <a:ext uri="{FF2B5EF4-FFF2-40B4-BE49-F238E27FC236}">
                  <a16:creationId xmlns:a16="http://schemas.microsoft.com/office/drawing/2014/main" id="{1866ECFB-3254-4406-9EC1-CD6E46212E41}"/>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85015" name="Group 54">
            <a:extLst>
              <a:ext uri="{FF2B5EF4-FFF2-40B4-BE49-F238E27FC236}">
                <a16:creationId xmlns:a16="http://schemas.microsoft.com/office/drawing/2014/main" id="{E0EB73D4-CDF5-44EF-A401-2A3075FEAD7B}"/>
              </a:ext>
            </a:extLst>
          </p:cNvPr>
          <p:cNvGrpSpPr>
            <a:grpSpLocks/>
          </p:cNvGrpSpPr>
          <p:nvPr/>
        </p:nvGrpSpPr>
        <p:grpSpPr bwMode="auto">
          <a:xfrm>
            <a:off x="3276600" y="1412875"/>
            <a:ext cx="2103438" cy="1833563"/>
            <a:chOff x="1565" y="1344"/>
            <a:chExt cx="1325" cy="1155"/>
          </a:xfrm>
        </p:grpSpPr>
        <p:sp>
          <p:nvSpPr>
            <p:cNvPr id="85046" name="Oval 4">
              <a:extLst>
                <a:ext uri="{FF2B5EF4-FFF2-40B4-BE49-F238E27FC236}">
                  <a16:creationId xmlns:a16="http://schemas.microsoft.com/office/drawing/2014/main" id="{99D5BAF9-AB09-4270-AD62-50F998064231}"/>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47" name="Oval 5">
              <a:extLst>
                <a:ext uri="{FF2B5EF4-FFF2-40B4-BE49-F238E27FC236}">
                  <a16:creationId xmlns:a16="http://schemas.microsoft.com/office/drawing/2014/main" id="{60515430-24E3-4E97-A7E7-63F1AD57A4E5}"/>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48" name="Oval 6">
              <a:extLst>
                <a:ext uri="{FF2B5EF4-FFF2-40B4-BE49-F238E27FC236}">
                  <a16:creationId xmlns:a16="http://schemas.microsoft.com/office/drawing/2014/main" id="{42C4ABC8-042E-430A-9DBA-C5B466F97ABA}"/>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49" name="Oval 7">
              <a:extLst>
                <a:ext uri="{FF2B5EF4-FFF2-40B4-BE49-F238E27FC236}">
                  <a16:creationId xmlns:a16="http://schemas.microsoft.com/office/drawing/2014/main" id="{0A215B37-543B-46B0-9002-A38ABC145874}"/>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5050" name="Group 8">
              <a:extLst>
                <a:ext uri="{FF2B5EF4-FFF2-40B4-BE49-F238E27FC236}">
                  <a16:creationId xmlns:a16="http://schemas.microsoft.com/office/drawing/2014/main" id="{3500FC32-620A-4C74-A284-F7171B70A61B}"/>
                </a:ext>
              </a:extLst>
            </p:cNvPr>
            <p:cNvGrpSpPr>
              <a:grpSpLocks/>
            </p:cNvGrpSpPr>
            <p:nvPr/>
          </p:nvGrpSpPr>
          <p:grpSpPr bwMode="auto">
            <a:xfrm>
              <a:off x="1746" y="1570"/>
              <a:ext cx="817" cy="362"/>
              <a:chOff x="3107" y="2251"/>
              <a:chExt cx="1860" cy="725"/>
            </a:xfrm>
          </p:grpSpPr>
          <p:sp>
            <p:nvSpPr>
              <p:cNvPr id="85067" name="Oval 9">
                <a:extLst>
                  <a:ext uri="{FF2B5EF4-FFF2-40B4-BE49-F238E27FC236}">
                    <a16:creationId xmlns:a16="http://schemas.microsoft.com/office/drawing/2014/main" id="{6E23ECD6-50C4-4918-9FEF-66F87A83B20D}"/>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68" name="Freeform 10">
                <a:extLst>
                  <a:ext uri="{FF2B5EF4-FFF2-40B4-BE49-F238E27FC236}">
                    <a16:creationId xmlns:a16="http://schemas.microsoft.com/office/drawing/2014/main" id="{D9B288C4-27A5-422C-98C3-5DB0F8FE68C5}"/>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051" name="AutoShape 17">
              <a:extLst>
                <a:ext uri="{FF2B5EF4-FFF2-40B4-BE49-F238E27FC236}">
                  <a16:creationId xmlns:a16="http://schemas.microsoft.com/office/drawing/2014/main" id="{88B250AF-0240-41FD-80DF-0B7F168FDA17}"/>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85052" name="Oval 18">
              <a:extLst>
                <a:ext uri="{FF2B5EF4-FFF2-40B4-BE49-F238E27FC236}">
                  <a16:creationId xmlns:a16="http://schemas.microsoft.com/office/drawing/2014/main" id="{844912CF-C407-4D5C-A1DF-4435C8801B9F}"/>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5053" name="Group 12">
              <a:extLst>
                <a:ext uri="{FF2B5EF4-FFF2-40B4-BE49-F238E27FC236}">
                  <a16:creationId xmlns:a16="http://schemas.microsoft.com/office/drawing/2014/main" id="{F517A4A3-8CED-47C7-9185-0AA70C99F3C0}"/>
                </a:ext>
              </a:extLst>
            </p:cNvPr>
            <p:cNvGrpSpPr>
              <a:grpSpLocks/>
            </p:cNvGrpSpPr>
            <p:nvPr/>
          </p:nvGrpSpPr>
          <p:grpSpPr bwMode="auto">
            <a:xfrm rot="4826435">
              <a:off x="2016" y="1975"/>
              <a:ext cx="357" cy="373"/>
              <a:chOff x="1110" y="1888"/>
              <a:chExt cx="357" cy="373"/>
            </a:xfrm>
          </p:grpSpPr>
          <p:sp>
            <p:nvSpPr>
              <p:cNvPr id="85063" name="Freeform 13">
                <a:extLst>
                  <a:ext uri="{FF2B5EF4-FFF2-40B4-BE49-F238E27FC236}">
                    <a16:creationId xmlns:a16="http://schemas.microsoft.com/office/drawing/2014/main" id="{8FF9C684-9FC9-4BFA-8C05-1EA19BD59C2E}"/>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64" name="Oval 14">
                <a:extLst>
                  <a:ext uri="{FF2B5EF4-FFF2-40B4-BE49-F238E27FC236}">
                    <a16:creationId xmlns:a16="http://schemas.microsoft.com/office/drawing/2014/main" id="{C08A1F05-3D3A-48F1-8B2E-1AA1B7CB8C26}"/>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5065" name="Oval 15">
                <a:extLst>
                  <a:ext uri="{FF2B5EF4-FFF2-40B4-BE49-F238E27FC236}">
                    <a16:creationId xmlns:a16="http://schemas.microsoft.com/office/drawing/2014/main" id="{0F541B55-EC9A-4AC9-8401-4D7A915B8F04}"/>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5066" name="Oval 16">
                <a:extLst>
                  <a:ext uri="{FF2B5EF4-FFF2-40B4-BE49-F238E27FC236}">
                    <a16:creationId xmlns:a16="http://schemas.microsoft.com/office/drawing/2014/main" id="{5550A995-8162-45D1-95B4-CA981C67E140}"/>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5054" name="Oval 29">
              <a:extLst>
                <a:ext uri="{FF2B5EF4-FFF2-40B4-BE49-F238E27FC236}">
                  <a16:creationId xmlns:a16="http://schemas.microsoft.com/office/drawing/2014/main" id="{608F10B9-CA69-448A-8430-F96486E38BCE}"/>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55" name="Oval 32">
              <a:extLst>
                <a:ext uri="{FF2B5EF4-FFF2-40B4-BE49-F238E27FC236}">
                  <a16:creationId xmlns:a16="http://schemas.microsoft.com/office/drawing/2014/main" id="{34A329BA-2CFE-4834-ADB3-8BFE7481D2DC}"/>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56" name="Oval 33">
              <a:extLst>
                <a:ext uri="{FF2B5EF4-FFF2-40B4-BE49-F238E27FC236}">
                  <a16:creationId xmlns:a16="http://schemas.microsoft.com/office/drawing/2014/main" id="{6B4C531D-69C9-4CCC-A7F1-EA8EC20DA802}"/>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57" name="Oval 36">
              <a:extLst>
                <a:ext uri="{FF2B5EF4-FFF2-40B4-BE49-F238E27FC236}">
                  <a16:creationId xmlns:a16="http://schemas.microsoft.com/office/drawing/2014/main" id="{FFCDF0FE-AEE8-4997-B2D9-AC1286BAE57C}"/>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58" name="Oval 37">
              <a:extLst>
                <a:ext uri="{FF2B5EF4-FFF2-40B4-BE49-F238E27FC236}">
                  <a16:creationId xmlns:a16="http://schemas.microsoft.com/office/drawing/2014/main" id="{A42AC934-66B0-4EE1-BACB-764C54963788}"/>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59" name="Oval 38">
              <a:extLst>
                <a:ext uri="{FF2B5EF4-FFF2-40B4-BE49-F238E27FC236}">
                  <a16:creationId xmlns:a16="http://schemas.microsoft.com/office/drawing/2014/main" id="{4EE9A1CC-41E4-455D-BAB0-1524C10A7004}"/>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60" name="Oval 49">
              <a:extLst>
                <a:ext uri="{FF2B5EF4-FFF2-40B4-BE49-F238E27FC236}">
                  <a16:creationId xmlns:a16="http://schemas.microsoft.com/office/drawing/2014/main" id="{751D829E-F8C2-46B8-BAAE-BC7FF1F857B7}"/>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61" name="Oval 50">
              <a:extLst>
                <a:ext uri="{FF2B5EF4-FFF2-40B4-BE49-F238E27FC236}">
                  <a16:creationId xmlns:a16="http://schemas.microsoft.com/office/drawing/2014/main" id="{C457CAE3-61B4-4C11-9192-83F47417C882}"/>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5062" name="Oval 51">
              <a:extLst>
                <a:ext uri="{FF2B5EF4-FFF2-40B4-BE49-F238E27FC236}">
                  <a16:creationId xmlns:a16="http://schemas.microsoft.com/office/drawing/2014/main" id="{1F4CBFC8-A83D-4B34-9FCA-4CBDD11FE06D}"/>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30101" name="Text Box 53">
            <a:extLst>
              <a:ext uri="{FF2B5EF4-FFF2-40B4-BE49-F238E27FC236}">
                <a16:creationId xmlns:a16="http://schemas.microsoft.com/office/drawing/2014/main" id="{55233C42-4D11-4184-8847-E488F1B76B6B}"/>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30103" name="Text Box 55">
            <a:extLst>
              <a:ext uri="{FF2B5EF4-FFF2-40B4-BE49-F238E27FC236}">
                <a16:creationId xmlns:a16="http://schemas.microsoft.com/office/drawing/2014/main" id="{DD482756-AE83-46C6-85A3-B92AD20962DA}"/>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85018" name="Oval 84">
            <a:extLst>
              <a:ext uri="{FF2B5EF4-FFF2-40B4-BE49-F238E27FC236}">
                <a16:creationId xmlns:a16="http://schemas.microsoft.com/office/drawing/2014/main" id="{7D67F78A-7619-48B5-87E1-CF3AA4FDD48F}"/>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5019" name="Group 67">
            <a:extLst>
              <a:ext uri="{FF2B5EF4-FFF2-40B4-BE49-F238E27FC236}">
                <a16:creationId xmlns:a16="http://schemas.microsoft.com/office/drawing/2014/main" id="{9615F651-2C18-4721-A8D5-75E52C626E37}"/>
              </a:ext>
            </a:extLst>
          </p:cNvPr>
          <p:cNvGrpSpPr>
            <a:grpSpLocks/>
          </p:cNvGrpSpPr>
          <p:nvPr/>
        </p:nvGrpSpPr>
        <p:grpSpPr bwMode="auto">
          <a:xfrm rot="4826435">
            <a:off x="6583363" y="2995613"/>
            <a:ext cx="566737" cy="592137"/>
            <a:chOff x="1110" y="1888"/>
            <a:chExt cx="357" cy="373"/>
          </a:xfrm>
        </p:grpSpPr>
        <p:sp>
          <p:nvSpPr>
            <p:cNvPr id="85042" name="Freeform 68">
              <a:extLst>
                <a:ext uri="{FF2B5EF4-FFF2-40B4-BE49-F238E27FC236}">
                  <a16:creationId xmlns:a16="http://schemas.microsoft.com/office/drawing/2014/main" id="{1ED05AD6-4775-4FB3-BF4D-3E436F2A7754}"/>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43" name="Oval 69">
              <a:extLst>
                <a:ext uri="{FF2B5EF4-FFF2-40B4-BE49-F238E27FC236}">
                  <a16:creationId xmlns:a16="http://schemas.microsoft.com/office/drawing/2014/main" id="{6E02D83D-3297-429D-A891-A3A0214F5702}"/>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5044" name="Oval 70">
              <a:extLst>
                <a:ext uri="{FF2B5EF4-FFF2-40B4-BE49-F238E27FC236}">
                  <a16:creationId xmlns:a16="http://schemas.microsoft.com/office/drawing/2014/main" id="{803A1162-2DA4-4516-B2B2-2EC7A849CF6E}"/>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5045" name="Oval 71">
              <a:extLst>
                <a:ext uri="{FF2B5EF4-FFF2-40B4-BE49-F238E27FC236}">
                  <a16:creationId xmlns:a16="http://schemas.microsoft.com/office/drawing/2014/main" id="{D0E816AB-3787-4A8F-A1B3-F27CDF28E126}"/>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130133" name="Text Box 85">
            <a:extLst>
              <a:ext uri="{FF2B5EF4-FFF2-40B4-BE49-F238E27FC236}">
                <a16:creationId xmlns:a16="http://schemas.microsoft.com/office/drawing/2014/main" id="{9EB99D4D-CA52-4159-A0A2-E06E9730A741}"/>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85021" name="Oval 86">
            <a:extLst>
              <a:ext uri="{FF2B5EF4-FFF2-40B4-BE49-F238E27FC236}">
                <a16:creationId xmlns:a16="http://schemas.microsoft.com/office/drawing/2014/main" id="{D025349B-3891-43BE-90A9-DB60572472DA}"/>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22" name="Oval 87">
            <a:extLst>
              <a:ext uri="{FF2B5EF4-FFF2-40B4-BE49-F238E27FC236}">
                <a16:creationId xmlns:a16="http://schemas.microsoft.com/office/drawing/2014/main" id="{3D719650-A895-4EC7-8BCB-6861E12E8C32}"/>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5023" name="Oval 88">
            <a:extLst>
              <a:ext uri="{FF2B5EF4-FFF2-40B4-BE49-F238E27FC236}">
                <a16:creationId xmlns:a16="http://schemas.microsoft.com/office/drawing/2014/main" id="{91E3C086-D9B9-4196-BBB6-4525C4245A53}"/>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5024" name="Freeform 93">
            <a:extLst>
              <a:ext uri="{FF2B5EF4-FFF2-40B4-BE49-F238E27FC236}">
                <a16:creationId xmlns:a16="http://schemas.microsoft.com/office/drawing/2014/main" id="{B4727FF7-A32E-4A9A-A536-E2B7774A4A04}"/>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5" name="Oval 94">
            <a:extLst>
              <a:ext uri="{FF2B5EF4-FFF2-40B4-BE49-F238E27FC236}">
                <a16:creationId xmlns:a16="http://schemas.microsoft.com/office/drawing/2014/main" id="{B9916298-FE30-481D-A601-A9FD6A36A667}"/>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5026" name="Oval 95">
            <a:extLst>
              <a:ext uri="{FF2B5EF4-FFF2-40B4-BE49-F238E27FC236}">
                <a16:creationId xmlns:a16="http://schemas.microsoft.com/office/drawing/2014/main" id="{A11E3746-9692-4904-8B17-3037D63BBF2B}"/>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5027" name="Oval 96">
            <a:extLst>
              <a:ext uri="{FF2B5EF4-FFF2-40B4-BE49-F238E27FC236}">
                <a16:creationId xmlns:a16="http://schemas.microsoft.com/office/drawing/2014/main" id="{6272B64E-2894-4925-A36B-234C3E8B7B13}"/>
              </a:ext>
            </a:extLst>
          </p:cNvPr>
          <p:cNvSpPr>
            <a:spLocks noChangeArrowheads="1"/>
          </p:cNvSpPr>
          <p:nvPr/>
        </p:nvSpPr>
        <p:spPr bwMode="auto">
          <a:xfrm>
            <a:off x="6373813" y="4221163"/>
            <a:ext cx="574675" cy="5762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28" name="Oval 97">
            <a:extLst>
              <a:ext uri="{FF2B5EF4-FFF2-40B4-BE49-F238E27FC236}">
                <a16:creationId xmlns:a16="http://schemas.microsoft.com/office/drawing/2014/main" id="{C150A51C-6391-4BE3-82E2-253B2C4C055D}"/>
              </a:ext>
            </a:extLst>
          </p:cNvPr>
          <p:cNvSpPr>
            <a:spLocks noChangeArrowheads="1"/>
          </p:cNvSpPr>
          <p:nvPr/>
        </p:nvSpPr>
        <p:spPr bwMode="auto">
          <a:xfrm>
            <a:off x="64452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130149" name="Text Box 101">
            <a:extLst>
              <a:ext uri="{FF2B5EF4-FFF2-40B4-BE49-F238E27FC236}">
                <a16:creationId xmlns:a16="http://schemas.microsoft.com/office/drawing/2014/main" id="{DE9B161E-0ABD-4219-85C9-895E50C814D6}"/>
              </a:ext>
            </a:extLst>
          </p:cNvPr>
          <p:cNvSpPr txBox="1">
            <a:spLocks noChangeArrowheads="1"/>
          </p:cNvSpPr>
          <p:nvPr/>
        </p:nvSpPr>
        <p:spPr bwMode="auto">
          <a:xfrm>
            <a:off x="2195513" y="4292600"/>
            <a:ext cx="2301875" cy="83820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CHAPERONE MEDIATED AUTOPHAGY</a:t>
            </a:r>
          </a:p>
        </p:txBody>
      </p:sp>
      <p:sp>
        <p:nvSpPr>
          <p:cNvPr id="130150" name="Text Box 102">
            <a:extLst>
              <a:ext uri="{FF2B5EF4-FFF2-40B4-BE49-F238E27FC236}">
                <a16:creationId xmlns:a16="http://schemas.microsoft.com/office/drawing/2014/main" id="{8C0A71F6-6274-4887-8E7C-060FC900439D}"/>
              </a:ext>
            </a:extLst>
          </p:cNvPr>
          <p:cNvSpPr txBox="1">
            <a:spLocks noChangeArrowheads="1"/>
          </p:cNvSpPr>
          <p:nvPr/>
        </p:nvSpPr>
        <p:spPr bwMode="auto">
          <a:xfrm>
            <a:off x="5813425" y="3716338"/>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grpSp>
        <p:nvGrpSpPr>
          <p:cNvPr id="85031" name="Group 107">
            <a:extLst>
              <a:ext uri="{FF2B5EF4-FFF2-40B4-BE49-F238E27FC236}">
                <a16:creationId xmlns:a16="http://schemas.microsoft.com/office/drawing/2014/main" id="{41D79ACC-BAB2-455C-B7C9-8283684868B5}"/>
              </a:ext>
            </a:extLst>
          </p:cNvPr>
          <p:cNvGrpSpPr>
            <a:grpSpLocks/>
          </p:cNvGrpSpPr>
          <p:nvPr/>
        </p:nvGrpSpPr>
        <p:grpSpPr bwMode="auto">
          <a:xfrm>
            <a:off x="5508625" y="5445125"/>
            <a:ext cx="503238" cy="206375"/>
            <a:chOff x="3484" y="3469"/>
            <a:chExt cx="303" cy="91"/>
          </a:xfrm>
        </p:grpSpPr>
        <p:sp>
          <p:nvSpPr>
            <p:cNvPr id="85040" name="AutoShape 103">
              <a:extLst>
                <a:ext uri="{FF2B5EF4-FFF2-40B4-BE49-F238E27FC236}">
                  <a16:creationId xmlns:a16="http://schemas.microsoft.com/office/drawing/2014/main" id="{E18DD309-CEC4-49F6-A9DE-F2505D1806C7}"/>
                </a:ext>
              </a:extLst>
            </p:cNvPr>
            <p:cNvSpPr>
              <a:spLocks noChangeArrowheads="1"/>
            </p:cNvSpPr>
            <p:nvPr/>
          </p:nvSpPr>
          <p:spPr bwMode="auto">
            <a:xfrm rot="2969427">
              <a:off x="3597" y="3356"/>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41" name="AutoShape 104">
              <a:extLst>
                <a:ext uri="{FF2B5EF4-FFF2-40B4-BE49-F238E27FC236}">
                  <a16:creationId xmlns:a16="http://schemas.microsoft.com/office/drawing/2014/main" id="{B1E3EEFE-E6F8-4A63-A5AE-230E1FA21746}"/>
                </a:ext>
              </a:extLst>
            </p:cNvPr>
            <p:cNvSpPr>
              <a:spLocks noChangeArrowheads="1"/>
            </p:cNvSpPr>
            <p:nvPr/>
          </p:nvSpPr>
          <p:spPr bwMode="auto">
            <a:xfrm rot="2969427">
              <a:off x="3628" y="3402"/>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sp>
        <p:nvSpPr>
          <p:cNvPr id="85032" name="Text Box 106">
            <a:extLst>
              <a:ext uri="{FF2B5EF4-FFF2-40B4-BE49-F238E27FC236}">
                <a16:creationId xmlns:a16="http://schemas.microsoft.com/office/drawing/2014/main" id="{016ADE29-90BF-4AB9-B2B9-C735AC8FE1A0}"/>
              </a:ext>
            </a:extLst>
          </p:cNvPr>
          <p:cNvSpPr txBox="1">
            <a:spLocks noChangeArrowheads="1"/>
          </p:cNvSpPr>
          <p:nvPr/>
        </p:nvSpPr>
        <p:spPr bwMode="auto">
          <a:xfrm rot="-2398817">
            <a:off x="5459413" y="537845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85033" name="Text Box 108">
            <a:extLst>
              <a:ext uri="{FF2B5EF4-FFF2-40B4-BE49-F238E27FC236}">
                <a16:creationId xmlns:a16="http://schemas.microsoft.com/office/drawing/2014/main" id="{7AC52380-E4E3-4F2B-A655-F3722C493314}"/>
              </a:ext>
            </a:extLst>
          </p:cNvPr>
          <p:cNvSpPr txBox="1">
            <a:spLocks noChangeArrowheads="1"/>
          </p:cNvSpPr>
          <p:nvPr/>
        </p:nvSpPr>
        <p:spPr bwMode="auto">
          <a:xfrm rot="-2398817">
            <a:off x="5526088" y="547370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85034" name="Freeform 112">
            <a:extLst>
              <a:ext uri="{FF2B5EF4-FFF2-40B4-BE49-F238E27FC236}">
                <a16:creationId xmlns:a16="http://schemas.microsoft.com/office/drawing/2014/main" id="{3BA9F7FF-5F72-4B16-8B55-7F69FEC7A7FA}"/>
              </a:ext>
            </a:extLst>
          </p:cNvPr>
          <p:cNvSpPr>
            <a:spLocks/>
          </p:cNvSpPr>
          <p:nvPr/>
        </p:nvSpPr>
        <p:spPr bwMode="auto">
          <a:xfrm>
            <a:off x="655638" y="5851525"/>
            <a:ext cx="430212" cy="358775"/>
          </a:xfrm>
          <a:custGeom>
            <a:avLst/>
            <a:gdLst>
              <a:gd name="T0" fmla="*/ 2147483646 w 271"/>
              <a:gd name="T1" fmla="*/ 2147483646 h 226"/>
              <a:gd name="T2" fmla="*/ 2147483646 w 271"/>
              <a:gd name="T3" fmla="*/ 2147483646 h 226"/>
              <a:gd name="T4" fmla="*/ 2147483646 w 271"/>
              <a:gd name="T5" fmla="*/ 2147483646 h 226"/>
              <a:gd name="T6" fmla="*/ 2147483646 w 271"/>
              <a:gd name="T7" fmla="*/ 2147483646 h 226"/>
              <a:gd name="T8" fmla="*/ 2147483646 w 271"/>
              <a:gd name="T9" fmla="*/ 2147483646 h 226"/>
              <a:gd name="T10" fmla="*/ 2147483646 w 271"/>
              <a:gd name="T11" fmla="*/ 2147483646 h 226"/>
              <a:gd name="T12" fmla="*/ 2147483646 w 271"/>
              <a:gd name="T13" fmla="*/ 2147483646 h 226"/>
              <a:gd name="T14" fmla="*/ 2147483646 w 271"/>
              <a:gd name="T15" fmla="*/ 2147483646 h 226"/>
              <a:gd name="T16" fmla="*/ 2147483646 w 271"/>
              <a:gd name="T17" fmla="*/ 2147483646 h 226"/>
              <a:gd name="T18" fmla="*/ 2147483646 w 271"/>
              <a:gd name="T19" fmla="*/ 2147483646 h 226"/>
              <a:gd name="T20" fmla="*/ 2147483646 w 271"/>
              <a:gd name="T21" fmla="*/ 2147483646 h 226"/>
              <a:gd name="T22" fmla="*/ 2147483646 w 271"/>
              <a:gd name="T23" fmla="*/ 2147483646 h 226"/>
              <a:gd name="T24" fmla="*/ 2147483646 w 271"/>
              <a:gd name="T25" fmla="*/ 2147483646 h 226"/>
              <a:gd name="T26" fmla="*/ 2147483646 w 271"/>
              <a:gd name="T27" fmla="*/ 2147483646 h 226"/>
              <a:gd name="T28" fmla="*/ 2147483646 w 271"/>
              <a:gd name="T29" fmla="*/ 2147483646 h 226"/>
              <a:gd name="T30" fmla="*/ 2147483646 w 271"/>
              <a:gd name="T31" fmla="*/ 2147483646 h 226"/>
              <a:gd name="T32" fmla="*/ 2147483646 w 271"/>
              <a:gd name="T33" fmla="*/ 2147483646 h 226"/>
              <a:gd name="T34" fmla="*/ 2147483646 w 271"/>
              <a:gd name="T35" fmla="*/ 2147483646 h 226"/>
              <a:gd name="T36" fmla="*/ 2147483646 w 271"/>
              <a:gd name="T37" fmla="*/ 2147483646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226">
                <a:moveTo>
                  <a:pt x="7" y="52"/>
                </a:moveTo>
                <a:cubicBezTo>
                  <a:pt x="45" y="99"/>
                  <a:pt x="37" y="82"/>
                  <a:pt x="91" y="64"/>
                </a:cubicBezTo>
                <a:cubicBezTo>
                  <a:pt x="132" y="3"/>
                  <a:pt x="37" y="37"/>
                  <a:pt x="19" y="40"/>
                </a:cubicBezTo>
                <a:cubicBezTo>
                  <a:pt x="8" y="72"/>
                  <a:pt x="0" y="112"/>
                  <a:pt x="37" y="124"/>
                </a:cubicBezTo>
                <a:cubicBezTo>
                  <a:pt x="103" y="111"/>
                  <a:pt x="96" y="97"/>
                  <a:pt x="115" y="40"/>
                </a:cubicBezTo>
                <a:cubicBezTo>
                  <a:pt x="55" y="0"/>
                  <a:pt x="53" y="53"/>
                  <a:pt x="43" y="94"/>
                </a:cubicBezTo>
                <a:cubicBezTo>
                  <a:pt x="55" y="130"/>
                  <a:pt x="79" y="117"/>
                  <a:pt x="115" y="112"/>
                </a:cubicBezTo>
                <a:cubicBezTo>
                  <a:pt x="139" y="104"/>
                  <a:pt x="149" y="94"/>
                  <a:pt x="157" y="70"/>
                </a:cubicBezTo>
                <a:cubicBezTo>
                  <a:pt x="96" y="55"/>
                  <a:pt x="101" y="75"/>
                  <a:pt x="115" y="148"/>
                </a:cubicBezTo>
                <a:cubicBezTo>
                  <a:pt x="118" y="167"/>
                  <a:pt x="163" y="178"/>
                  <a:pt x="163" y="178"/>
                </a:cubicBezTo>
                <a:cubicBezTo>
                  <a:pt x="187" y="170"/>
                  <a:pt x="197" y="163"/>
                  <a:pt x="211" y="142"/>
                </a:cubicBezTo>
                <a:cubicBezTo>
                  <a:pt x="206" y="99"/>
                  <a:pt x="210" y="58"/>
                  <a:pt x="163" y="46"/>
                </a:cubicBezTo>
                <a:cubicBezTo>
                  <a:pt x="159" y="58"/>
                  <a:pt x="155" y="70"/>
                  <a:pt x="151" y="82"/>
                </a:cubicBezTo>
                <a:cubicBezTo>
                  <a:pt x="149" y="88"/>
                  <a:pt x="145" y="100"/>
                  <a:pt x="145" y="100"/>
                </a:cubicBezTo>
                <a:cubicBezTo>
                  <a:pt x="143" y="116"/>
                  <a:pt x="148" y="135"/>
                  <a:pt x="139" y="148"/>
                </a:cubicBezTo>
                <a:cubicBezTo>
                  <a:pt x="132" y="158"/>
                  <a:pt x="103" y="160"/>
                  <a:pt x="103" y="160"/>
                </a:cubicBezTo>
                <a:cubicBezTo>
                  <a:pt x="86" y="186"/>
                  <a:pt x="81" y="215"/>
                  <a:pt x="115" y="226"/>
                </a:cubicBezTo>
                <a:cubicBezTo>
                  <a:pt x="149" y="220"/>
                  <a:pt x="177" y="215"/>
                  <a:pt x="205" y="196"/>
                </a:cubicBezTo>
                <a:cubicBezTo>
                  <a:pt x="216" y="164"/>
                  <a:pt x="235" y="148"/>
                  <a:pt x="271" y="148"/>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61" name="Text Box 113">
            <a:extLst>
              <a:ext uri="{FF2B5EF4-FFF2-40B4-BE49-F238E27FC236}">
                <a16:creationId xmlns:a16="http://schemas.microsoft.com/office/drawing/2014/main" id="{E8E241B5-EB4F-4CE7-B7DE-BED20DBC28CA}"/>
              </a:ext>
            </a:extLst>
          </p:cNvPr>
          <p:cNvSpPr txBox="1">
            <a:spLocks noChangeArrowheads="1"/>
          </p:cNvSpPr>
          <p:nvPr/>
        </p:nvSpPr>
        <p:spPr bwMode="auto">
          <a:xfrm>
            <a:off x="1403350" y="5373688"/>
            <a:ext cx="668338" cy="366712"/>
          </a:xfrm>
          <a:prstGeom prst="rect">
            <a:avLst/>
          </a:prstGeom>
          <a:noFill/>
          <a:ln>
            <a:noFill/>
          </a:ln>
          <a:effectLst/>
        </p:spPr>
        <p:txBody>
          <a:bodyPr wrap="none">
            <a:spAutoFit/>
          </a:bodyPr>
          <a:lstStyle/>
          <a:p>
            <a:pPr>
              <a:defRPr/>
            </a:pPr>
            <a:r>
              <a:rPr lang="en-US" altLang="it-IT">
                <a:effectLst>
                  <a:outerShdw blurRad="38100" dist="38100" dir="2700000" algn="tl">
                    <a:srgbClr val="C0C0C0"/>
                  </a:outerShdw>
                </a:effectLst>
                <a:cs typeface="Arial" charset="0"/>
              </a:rPr>
              <a:t>ROS</a:t>
            </a:r>
          </a:p>
        </p:txBody>
      </p:sp>
      <p:sp>
        <p:nvSpPr>
          <p:cNvPr id="130162" name="AutoShape 114">
            <a:extLst>
              <a:ext uri="{FF2B5EF4-FFF2-40B4-BE49-F238E27FC236}">
                <a16:creationId xmlns:a16="http://schemas.microsoft.com/office/drawing/2014/main" id="{48968924-30A3-437E-B0E4-D0EEC90441F9}"/>
              </a:ext>
            </a:extLst>
          </p:cNvPr>
          <p:cNvSpPr>
            <a:spLocks noChangeArrowheads="1"/>
          </p:cNvSpPr>
          <p:nvPr/>
        </p:nvSpPr>
        <p:spPr bwMode="auto">
          <a:xfrm rot="4201968">
            <a:off x="1295400" y="5626100"/>
            <a:ext cx="215900" cy="431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5037" name="Text Box 120">
            <a:extLst>
              <a:ext uri="{FF2B5EF4-FFF2-40B4-BE49-F238E27FC236}">
                <a16:creationId xmlns:a16="http://schemas.microsoft.com/office/drawing/2014/main" id="{59B1797B-55DC-478E-AFEC-12812288C8CE}"/>
              </a:ext>
            </a:extLst>
          </p:cNvPr>
          <p:cNvSpPr txBox="1">
            <a:spLocks noChangeArrowheads="1"/>
          </p:cNvSpPr>
          <p:nvPr/>
        </p:nvSpPr>
        <p:spPr bwMode="auto">
          <a:xfrm>
            <a:off x="979488" y="60213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200">
                <a:latin typeface="Comic Sans MS" panose="030F0702030302020204" pitchFamily="66" charset="0"/>
              </a:rPr>
              <a:t>KFERQ</a:t>
            </a:r>
          </a:p>
        </p:txBody>
      </p:sp>
      <p:sp>
        <p:nvSpPr>
          <p:cNvPr id="85038" name="Line 121">
            <a:extLst>
              <a:ext uri="{FF2B5EF4-FFF2-40B4-BE49-F238E27FC236}">
                <a16:creationId xmlns:a16="http://schemas.microsoft.com/office/drawing/2014/main" id="{02A69B02-1AD3-46D6-BD53-FAB308DC3388}"/>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9" name="Line 122">
            <a:extLst>
              <a:ext uri="{FF2B5EF4-FFF2-40B4-BE49-F238E27FC236}">
                <a16:creationId xmlns:a16="http://schemas.microsoft.com/office/drawing/2014/main" id="{F96EDC5B-BD0B-43A6-B8F9-505801A5072B}"/>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161"/>
                                        </p:tgtEl>
                                        <p:attrNameLst>
                                          <p:attrName>style.visibility</p:attrName>
                                        </p:attrNameLst>
                                      </p:cBhvr>
                                      <p:to>
                                        <p:strVal val="visible"/>
                                      </p:to>
                                    </p:set>
                                    <p:animEffect transition="in" filter="dissolve">
                                      <p:cBhvr>
                                        <p:cTn id="7" dur="500"/>
                                        <p:tgtEl>
                                          <p:spTgt spid="130161"/>
                                        </p:tgtEl>
                                      </p:cBhvr>
                                    </p:animEffect>
                                  </p:childTnLst>
                                </p:cTn>
                              </p:par>
                              <p:par>
                                <p:cTn id="8" presetID="9" presetClass="entr" presetSubtype="0" fill="hold" nodeType="withEffect">
                                  <p:stCondLst>
                                    <p:cond delay="0"/>
                                  </p:stCondLst>
                                  <p:childTnLst>
                                    <p:set>
                                      <p:cBhvr>
                                        <p:cTn id="9" dur="1" fill="hold">
                                          <p:stCondLst>
                                            <p:cond delay="0"/>
                                          </p:stCondLst>
                                        </p:cTn>
                                        <p:tgtEl>
                                          <p:spTgt spid="130162"/>
                                        </p:tgtEl>
                                        <p:attrNameLst>
                                          <p:attrName>style.visibility</p:attrName>
                                        </p:attrNameLst>
                                      </p:cBhvr>
                                      <p:to>
                                        <p:strVal val="visible"/>
                                      </p:to>
                                    </p:set>
                                    <p:animEffect transition="in" filter="dissolve">
                                      <p:cBhvr>
                                        <p:cTn id="10" dur="500"/>
                                        <p:tgtEl>
                                          <p:spTgt spid="130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9CDFDE6C-DD72-4C66-A54F-6EB540AEA7A9}"/>
              </a:ext>
            </a:extLst>
          </p:cNvPr>
          <p:cNvGrpSpPr>
            <a:grpSpLocks/>
          </p:cNvGrpSpPr>
          <p:nvPr/>
        </p:nvGrpSpPr>
        <p:grpSpPr bwMode="auto">
          <a:xfrm>
            <a:off x="5653088" y="4221163"/>
            <a:ext cx="574675" cy="576262"/>
            <a:chOff x="3424" y="2795"/>
            <a:chExt cx="362" cy="363"/>
          </a:xfrm>
        </p:grpSpPr>
        <p:sp>
          <p:nvSpPr>
            <p:cNvPr id="87149" name="Oval 3">
              <a:extLst>
                <a:ext uri="{FF2B5EF4-FFF2-40B4-BE49-F238E27FC236}">
                  <a16:creationId xmlns:a16="http://schemas.microsoft.com/office/drawing/2014/main" id="{19810F1B-7AB1-4D65-9773-790B370EF8D7}"/>
                </a:ext>
              </a:extLst>
            </p:cNvPr>
            <p:cNvSpPr>
              <a:spLocks noChangeArrowheads="1"/>
            </p:cNvSpPr>
            <p:nvPr/>
          </p:nvSpPr>
          <p:spPr bwMode="auto">
            <a:xfrm>
              <a:off x="3424" y="2795"/>
              <a:ext cx="362" cy="363"/>
            </a:xfrm>
            <a:prstGeom prst="ellipse">
              <a:avLst/>
            </a:prstGeom>
            <a:solidFill>
              <a:schemeClr val="bg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50" name="Oval 4">
              <a:extLst>
                <a:ext uri="{FF2B5EF4-FFF2-40B4-BE49-F238E27FC236}">
                  <a16:creationId xmlns:a16="http://schemas.microsoft.com/office/drawing/2014/main" id="{C34DEEF6-A5A1-4506-BEF9-7ABFA57DCD2A}"/>
                </a:ext>
              </a:extLst>
            </p:cNvPr>
            <p:cNvSpPr>
              <a:spLocks noChangeArrowheads="1"/>
            </p:cNvSpPr>
            <p:nvPr/>
          </p:nvSpPr>
          <p:spPr bwMode="auto">
            <a:xfrm>
              <a:off x="3469" y="2931"/>
              <a:ext cx="272" cy="135"/>
            </a:xfrm>
            <a:prstGeom prst="ellipse">
              <a:avLst/>
            </a:prstGeom>
            <a:solidFill>
              <a:srgbClr val="969696">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chemeClr val="bg2"/>
                  </a:solidFill>
                  <a:latin typeface="Comic Sans MS" panose="030F0702030302020204" pitchFamily="66" charset="0"/>
                </a:rPr>
                <a:t>Glic</a:t>
              </a:r>
            </a:p>
          </p:txBody>
        </p:sp>
      </p:grpSp>
      <p:sp>
        <p:nvSpPr>
          <p:cNvPr id="87043" name="Oval 5">
            <a:extLst>
              <a:ext uri="{FF2B5EF4-FFF2-40B4-BE49-F238E27FC236}">
                <a16:creationId xmlns:a16="http://schemas.microsoft.com/office/drawing/2014/main" id="{317D4217-39F9-46B0-A291-A164291B569D}"/>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044" name="Oval 6">
            <a:extLst>
              <a:ext uri="{FF2B5EF4-FFF2-40B4-BE49-F238E27FC236}">
                <a16:creationId xmlns:a16="http://schemas.microsoft.com/office/drawing/2014/main" id="{200CEF45-29CB-48D1-A09E-37021BAA2222}"/>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045" name="Oval 7">
            <a:extLst>
              <a:ext uri="{FF2B5EF4-FFF2-40B4-BE49-F238E27FC236}">
                <a16:creationId xmlns:a16="http://schemas.microsoft.com/office/drawing/2014/main" id="{F5C9AD62-4F68-4C13-A59E-1E148FD0BB23}"/>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046" name="Oval 8">
            <a:extLst>
              <a:ext uri="{FF2B5EF4-FFF2-40B4-BE49-F238E27FC236}">
                <a16:creationId xmlns:a16="http://schemas.microsoft.com/office/drawing/2014/main" id="{D04AC020-7045-477C-9667-304A753C7780}"/>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047" name="Oval 9">
            <a:extLst>
              <a:ext uri="{FF2B5EF4-FFF2-40B4-BE49-F238E27FC236}">
                <a16:creationId xmlns:a16="http://schemas.microsoft.com/office/drawing/2014/main" id="{DF176C24-1BD8-46FB-9762-BCD23C6C8C4F}"/>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048" name="Oval 10">
            <a:extLst>
              <a:ext uri="{FF2B5EF4-FFF2-40B4-BE49-F238E27FC236}">
                <a16:creationId xmlns:a16="http://schemas.microsoft.com/office/drawing/2014/main" id="{99D18AC6-035A-45DC-AB97-75E819C6CCF3}"/>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7049" name="Oval 11">
            <a:extLst>
              <a:ext uri="{FF2B5EF4-FFF2-40B4-BE49-F238E27FC236}">
                <a16:creationId xmlns:a16="http://schemas.microsoft.com/office/drawing/2014/main" id="{EE3506AF-1585-450F-96BC-C9EBF71F26CE}"/>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7050" name="Group 12">
            <a:extLst>
              <a:ext uri="{FF2B5EF4-FFF2-40B4-BE49-F238E27FC236}">
                <a16:creationId xmlns:a16="http://schemas.microsoft.com/office/drawing/2014/main" id="{27DD3B5B-70BB-482F-89A6-766B7E10632E}"/>
              </a:ext>
            </a:extLst>
          </p:cNvPr>
          <p:cNvGrpSpPr>
            <a:grpSpLocks/>
          </p:cNvGrpSpPr>
          <p:nvPr/>
        </p:nvGrpSpPr>
        <p:grpSpPr bwMode="auto">
          <a:xfrm>
            <a:off x="6154738" y="2352675"/>
            <a:ext cx="1296987" cy="574675"/>
            <a:chOff x="3107" y="2251"/>
            <a:chExt cx="1860" cy="725"/>
          </a:xfrm>
        </p:grpSpPr>
        <p:sp>
          <p:nvSpPr>
            <p:cNvPr id="87147" name="Oval 13">
              <a:extLst>
                <a:ext uri="{FF2B5EF4-FFF2-40B4-BE49-F238E27FC236}">
                  <a16:creationId xmlns:a16="http://schemas.microsoft.com/office/drawing/2014/main" id="{31B76966-4EE0-4255-A929-EE41B92B26CB}"/>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48" name="Freeform 14">
              <a:extLst>
                <a:ext uri="{FF2B5EF4-FFF2-40B4-BE49-F238E27FC236}">
                  <a16:creationId xmlns:a16="http://schemas.microsoft.com/office/drawing/2014/main" id="{8A1775D1-D338-4026-9725-8235A45C8D55}"/>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8607" name="AutoShape 15">
            <a:extLst>
              <a:ext uri="{FF2B5EF4-FFF2-40B4-BE49-F238E27FC236}">
                <a16:creationId xmlns:a16="http://schemas.microsoft.com/office/drawing/2014/main" id="{F05EB18B-D8DE-48C3-A24D-79A2C2F6ACE4}"/>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87054" name="Oval 16">
            <a:extLst>
              <a:ext uri="{FF2B5EF4-FFF2-40B4-BE49-F238E27FC236}">
                <a16:creationId xmlns:a16="http://schemas.microsoft.com/office/drawing/2014/main" id="{AE7EA9C7-8485-4A9D-BE52-036FCAC181AB}"/>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7055" name="Oval 17">
            <a:extLst>
              <a:ext uri="{FF2B5EF4-FFF2-40B4-BE49-F238E27FC236}">
                <a16:creationId xmlns:a16="http://schemas.microsoft.com/office/drawing/2014/main" id="{F8408B0A-0CAE-4ABF-8AA2-B2AF955CCA62}"/>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7056" name="Oval 18">
            <a:extLst>
              <a:ext uri="{FF2B5EF4-FFF2-40B4-BE49-F238E27FC236}">
                <a16:creationId xmlns:a16="http://schemas.microsoft.com/office/drawing/2014/main" id="{4FCC783D-D517-44D5-9033-1D8A57D0FF9D}"/>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7057" name="Oval 19">
            <a:extLst>
              <a:ext uri="{FF2B5EF4-FFF2-40B4-BE49-F238E27FC236}">
                <a16:creationId xmlns:a16="http://schemas.microsoft.com/office/drawing/2014/main" id="{6475A40C-5CA3-4888-A8BA-3D2B358D58CB}"/>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7058" name="Oval 20">
            <a:extLst>
              <a:ext uri="{FF2B5EF4-FFF2-40B4-BE49-F238E27FC236}">
                <a16:creationId xmlns:a16="http://schemas.microsoft.com/office/drawing/2014/main" id="{E9CAD15A-0587-4C0A-A582-5E847769351F}"/>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059" name="Oval 21">
            <a:extLst>
              <a:ext uri="{FF2B5EF4-FFF2-40B4-BE49-F238E27FC236}">
                <a16:creationId xmlns:a16="http://schemas.microsoft.com/office/drawing/2014/main" id="{B1F8F9EB-B210-42E5-9C65-C50F3A33CD3A}"/>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060" name="Oval 22">
            <a:extLst>
              <a:ext uri="{FF2B5EF4-FFF2-40B4-BE49-F238E27FC236}">
                <a16:creationId xmlns:a16="http://schemas.microsoft.com/office/drawing/2014/main" id="{F918E42F-7989-49E5-93F5-958608230F0C}"/>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061" name="Oval 23">
            <a:extLst>
              <a:ext uri="{FF2B5EF4-FFF2-40B4-BE49-F238E27FC236}">
                <a16:creationId xmlns:a16="http://schemas.microsoft.com/office/drawing/2014/main" id="{B8B2007C-66BD-40DC-A7E3-C35FDDD13B4D}"/>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7062" name="Group 24">
            <a:extLst>
              <a:ext uri="{FF2B5EF4-FFF2-40B4-BE49-F238E27FC236}">
                <a16:creationId xmlns:a16="http://schemas.microsoft.com/office/drawing/2014/main" id="{894DD547-8DC2-4687-88F8-BF35D1A06418}"/>
              </a:ext>
            </a:extLst>
          </p:cNvPr>
          <p:cNvGrpSpPr>
            <a:grpSpLocks/>
          </p:cNvGrpSpPr>
          <p:nvPr/>
        </p:nvGrpSpPr>
        <p:grpSpPr bwMode="auto">
          <a:xfrm>
            <a:off x="323850" y="1196975"/>
            <a:ext cx="2087563" cy="2160588"/>
            <a:chOff x="295" y="119"/>
            <a:chExt cx="1315" cy="1361"/>
          </a:xfrm>
        </p:grpSpPr>
        <p:sp>
          <p:nvSpPr>
            <p:cNvPr id="87128" name="AutoShape 25">
              <a:extLst>
                <a:ext uri="{FF2B5EF4-FFF2-40B4-BE49-F238E27FC236}">
                  <a16:creationId xmlns:a16="http://schemas.microsoft.com/office/drawing/2014/main" id="{B980D172-44D8-4C00-826C-212E962ADB03}"/>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87129" name="Group 26">
              <a:extLst>
                <a:ext uri="{FF2B5EF4-FFF2-40B4-BE49-F238E27FC236}">
                  <a16:creationId xmlns:a16="http://schemas.microsoft.com/office/drawing/2014/main" id="{52E37FF2-0AF7-465A-8111-74FD465B50E8}"/>
                </a:ext>
              </a:extLst>
            </p:cNvPr>
            <p:cNvGrpSpPr>
              <a:grpSpLocks/>
            </p:cNvGrpSpPr>
            <p:nvPr/>
          </p:nvGrpSpPr>
          <p:grpSpPr bwMode="auto">
            <a:xfrm>
              <a:off x="793" y="392"/>
              <a:ext cx="817" cy="362"/>
              <a:chOff x="3107" y="2251"/>
              <a:chExt cx="1860" cy="725"/>
            </a:xfrm>
          </p:grpSpPr>
          <p:sp>
            <p:nvSpPr>
              <p:cNvPr id="87145" name="Oval 27">
                <a:extLst>
                  <a:ext uri="{FF2B5EF4-FFF2-40B4-BE49-F238E27FC236}">
                    <a16:creationId xmlns:a16="http://schemas.microsoft.com/office/drawing/2014/main" id="{AB7D2433-C1D6-48E1-AF34-6127ECD0E050}"/>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46" name="Freeform 28">
                <a:extLst>
                  <a:ext uri="{FF2B5EF4-FFF2-40B4-BE49-F238E27FC236}">
                    <a16:creationId xmlns:a16="http://schemas.microsoft.com/office/drawing/2014/main" id="{5F431EFC-2C9F-4FF5-87C3-27D4C539D71A}"/>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7130" name="Group 29">
              <a:extLst>
                <a:ext uri="{FF2B5EF4-FFF2-40B4-BE49-F238E27FC236}">
                  <a16:creationId xmlns:a16="http://schemas.microsoft.com/office/drawing/2014/main" id="{BA15542B-57F3-425C-B43F-275216126FEB}"/>
                </a:ext>
              </a:extLst>
            </p:cNvPr>
            <p:cNvGrpSpPr>
              <a:grpSpLocks/>
            </p:cNvGrpSpPr>
            <p:nvPr/>
          </p:nvGrpSpPr>
          <p:grpSpPr bwMode="auto">
            <a:xfrm rot="4826435">
              <a:off x="983" y="927"/>
              <a:ext cx="357" cy="373"/>
              <a:chOff x="1110" y="1888"/>
              <a:chExt cx="357" cy="373"/>
            </a:xfrm>
          </p:grpSpPr>
          <p:sp>
            <p:nvSpPr>
              <p:cNvPr id="87141" name="Freeform 30">
                <a:extLst>
                  <a:ext uri="{FF2B5EF4-FFF2-40B4-BE49-F238E27FC236}">
                    <a16:creationId xmlns:a16="http://schemas.microsoft.com/office/drawing/2014/main" id="{542669D1-1A5E-458E-9752-F03F5B255593}"/>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142" name="Oval 31">
                <a:extLst>
                  <a:ext uri="{FF2B5EF4-FFF2-40B4-BE49-F238E27FC236}">
                    <a16:creationId xmlns:a16="http://schemas.microsoft.com/office/drawing/2014/main" id="{7E10FC08-0A66-4BA0-8494-FB5EF2EA8507}"/>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7143" name="Oval 32">
                <a:extLst>
                  <a:ext uri="{FF2B5EF4-FFF2-40B4-BE49-F238E27FC236}">
                    <a16:creationId xmlns:a16="http://schemas.microsoft.com/office/drawing/2014/main" id="{44BE3B86-7FA2-4C18-9BF1-BA458EDB85B3}"/>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7144" name="Oval 33">
                <a:extLst>
                  <a:ext uri="{FF2B5EF4-FFF2-40B4-BE49-F238E27FC236}">
                    <a16:creationId xmlns:a16="http://schemas.microsoft.com/office/drawing/2014/main" id="{D04950AD-5075-437C-A20D-CB7382847740}"/>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7131" name="Oval 34">
              <a:extLst>
                <a:ext uri="{FF2B5EF4-FFF2-40B4-BE49-F238E27FC236}">
                  <a16:creationId xmlns:a16="http://schemas.microsoft.com/office/drawing/2014/main" id="{2D2E70C9-6B0D-41F9-AE35-F9747E598605}"/>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2" name="Oval 35">
              <a:extLst>
                <a:ext uri="{FF2B5EF4-FFF2-40B4-BE49-F238E27FC236}">
                  <a16:creationId xmlns:a16="http://schemas.microsoft.com/office/drawing/2014/main" id="{747A11D0-0321-4EA3-91B3-03356A8B3429}"/>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3" name="Oval 36">
              <a:extLst>
                <a:ext uri="{FF2B5EF4-FFF2-40B4-BE49-F238E27FC236}">
                  <a16:creationId xmlns:a16="http://schemas.microsoft.com/office/drawing/2014/main" id="{BB3808DF-9818-40AB-8D34-BAC362D49D47}"/>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4" name="Oval 37">
              <a:extLst>
                <a:ext uri="{FF2B5EF4-FFF2-40B4-BE49-F238E27FC236}">
                  <a16:creationId xmlns:a16="http://schemas.microsoft.com/office/drawing/2014/main" id="{1D7765EF-12DD-4F6E-BDB6-E71D1289A36C}"/>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5" name="Oval 38">
              <a:extLst>
                <a:ext uri="{FF2B5EF4-FFF2-40B4-BE49-F238E27FC236}">
                  <a16:creationId xmlns:a16="http://schemas.microsoft.com/office/drawing/2014/main" id="{D37F66E5-4765-496D-80CA-3102311B6178}"/>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6" name="AutoShape 39">
              <a:extLst>
                <a:ext uri="{FF2B5EF4-FFF2-40B4-BE49-F238E27FC236}">
                  <a16:creationId xmlns:a16="http://schemas.microsoft.com/office/drawing/2014/main" id="{C4E68B37-55F2-4CA8-823F-10A00F536618}"/>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37" name="Oval 40">
              <a:extLst>
                <a:ext uri="{FF2B5EF4-FFF2-40B4-BE49-F238E27FC236}">
                  <a16:creationId xmlns:a16="http://schemas.microsoft.com/office/drawing/2014/main" id="{636E8D0A-246E-4EB7-91D2-D13D0A7BE15C}"/>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8" name="Oval 41">
              <a:extLst>
                <a:ext uri="{FF2B5EF4-FFF2-40B4-BE49-F238E27FC236}">
                  <a16:creationId xmlns:a16="http://schemas.microsoft.com/office/drawing/2014/main" id="{8B267E0F-9976-4E23-975C-8B399614238F}"/>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39" name="Oval 42">
              <a:extLst>
                <a:ext uri="{FF2B5EF4-FFF2-40B4-BE49-F238E27FC236}">
                  <a16:creationId xmlns:a16="http://schemas.microsoft.com/office/drawing/2014/main" id="{981FF3C4-1C97-42C7-97C6-A97997852E8F}"/>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40" name="Oval 43">
              <a:extLst>
                <a:ext uri="{FF2B5EF4-FFF2-40B4-BE49-F238E27FC236}">
                  <a16:creationId xmlns:a16="http://schemas.microsoft.com/office/drawing/2014/main" id="{E4E05A71-BBA9-4E95-B7A0-F586F5391820}"/>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87063" name="Group 44">
            <a:extLst>
              <a:ext uri="{FF2B5EF4-FFF2-40B4-BE49-F238E27FC236}">
                <a16:creationId xmlns:a16="http://schemas.microsoft.com/office/drawing/2014/main" id="{2B64EE7A-E52F-4957-81BC-35206F808CC7}"/>
              </a:ext>
            </a:extLst>
          </p:cNvPr>
          <p:cNvGrpSpPr>
            <a:grpSpLocks/>
          </p:cNvGrpSpPr>
          <p:nvPr/>
        </p:nvGrpSpPr>
        <p:grpSpPr bwMode="auto">
          <a:xfrm>
            <a:off x="3276600" y="1412875"/>
            <a:ext cx="2103438" cy="1833563"/>
            <a:chOff x="1565" y="1344"/>
            <a:chExt cx="1325" cy="1155"/>
          </a:xfrm>
        </p:grpSpPr>
        <p:sp>
          <p:nvSpPr>
            <p:cNvPr id="87105" name="Oval 45">
              <a:extLst>
                <a:ext uri="{FF2B5EF4-FFF2-40B4-BE49-F238E27FC236}">
                  <a16:creationId xmlns:a16="http://schemas.microsoft.com/office/drawing/2014/main" id="{F71ADF24-25AB-4CE1-B5D7-F2B80B9FB8C9}"/>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06" name="Oval 46">
              <a:extLst>
                <a:ext uri="{FF2B5EF4-FFF2-40B4-BE49-F238E27FC236}">
                  <a16:creationId xmlns:a16="http://schemas.microsoft.com/office/drawing/2014/main" id="{FC549ECF-1077-4F4B-8B39-B7FA3B310278}"/>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07" name="Oval 47">
              <a:extLst>
                <a:ext uri="{FF2B5EF4-FFF2-40B4-BE49-F238E27FC236}">
                  <a16:creationId xmlns:a16="http://schemas.microsoft.com/office/drawing/2014/main" id="{7451132A-1757-4250-B39F-B1CBE450DC13}"/>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08" name="Oval 48">
              <a:extLst>
                <a:ext uri="{FF2B5EF4-FFF2-40B4-BE49-F238E27FC236}">
                  <a16:creationId xmlns:a16="http://schemas.microsoft.com/office/drawing/2014/main" id="{4D3744AF-DCC7-4AB6-A991-1D692C7DA0C5}"/>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7109" name="Group 49">
              <a:extLst>
                <a:ext uri="{FF2B5EF4-FFF2-40B4-BE49-F238E27FC236}">
                  <a16:creationId xmlns:a16="http://schemas.microsoft.com/office/drawing/2014/main" id="{7776E3D9-4753-44C0-A873-F8EE49BB2385}"/>
                </a:ext>
              </a:extLst>
            </p:cNvPr>
            <p:cNvGrpSpPr>
              <a:grpSpLocks/>
            </p:cNvGrpSpPr>
            <p:nvPr/>
          </p:nvGrpSpPr>
          <p:grpSpPr bwMode="auto">
            <a:xfrm>
              <a:off x="1746" y="1570"/>
              <a:ext cx="817" cy="362"/>
              <a:chOff x="3107" y="2251"/>
              <a:chExt cx="1860" cy="725"/>
            </a:xfrm>
          </p:grpSpPr>
          <p:sp>
            <p:nvSpPr>
              <p:cNvPr id="87126" name="Oval 50">
                <a:extLst>
                  <a:ext uri="{FF2B5EF4-FFF2-40B4-BE49-F238E27FC236}">
                    <a16:creationId xmlns:a16="http://schemas.microsoft.com/office/drawing/2014/main" id="{F2064AAF-4E25-429A-A5BE-3BB1DA860624}"/>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27" name="Freeform 51">
                <a:extLst>
                  <a:ext uri="{FF2B5EF4-FFF2-40B4-BE49-F238E27FC236}">
                    <a16:creationId xmlns:a16="http://schemas.microsoft.com/office/drawing/2014/main" id="{CF321F10-9996-4E0D-8A52-4B279869A2F7}"/>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110" name="AutoShape 52">
              <a:extLst>
                <a:ext uri="{FF2B5EF4-FFF2-40B4-BE49-F238E27FC236}">
                  <a16:creationId xmlns:a16="http://schemas.microsoft.com/office/drawing/2014/main" id="{F3C5172C-808F-4138-A57D-B776A75E8CEF}"/>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87111" name="Oval 53">
              <a:extLst>
                <a:ext uri="{FF2B5EF4-FFF2-40B4-BE49-F238E27FC236}">
                  <a16:creationId xmlns:a16="http://schemas.microsoft.com/office/drawing/2014/main" id="{81E9A7B9-4F47-4AE8-A0EA-9110C964EE80}"/>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7112" name="Group 54">
              <a:extLst>
                <a:ext uri="{FF2B5EF4-FFF2-40B4-BE49-F238E27FC236}">
                  <a16:creationId xmlns:a16="http://schemas.microsoft.com/office/drawing/2014/main" id="{9142E72E-7221-49C6-AA2E-AEB65B3B9431}"/>
                </a:ext>
              </a:extLst>
            </p:cNvPr>
            <p:cNvGrpSpPr>
              <a:grpSpLocks/>
            </p:cNvGrpSpPr>
            <p:nvPr/>
          </p:nvGrpSpPr>
          <p:grpSpPr bwMode="auto">
            <a:xfrm rot="4826435">
              <a:off x="2016" y="1975"/>
              <a:ext cx="357" cy="373"/>
              <a:chOff x="1110" y="1888"/>
              <a:chExt cx="357" cy="373"/>
            </a:xfrm>
          </p:grpSpPr>
          <p:sp>
            <p:nvSpPr>
              <p:cNvPr id="87122" name="Freeform 55">
                <a:extLst>
                  <a:ext uri="{FF2B5EF4-FFF2-40B4-BE49-F238E27FC236}">
                    <a16:creationId xmlns:a16="http://schemas.microsoft.com/office/drawing/2014/main" id="{77F74413-248D-4D54-88B7-11A57EC42CA3}"/>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123" name="Oval 56">
                <a:extLst>
                  <a:ext uri="{FF2B5EF4-FFF2-40B4-BE49-F238E27FC236}">
                    <a16:creationId xmlns:a16="http://schemas.microsoft.com/office/drawing/2014/main" id="{020E4B5F-8F15-4ECE-8C72-5641DE58EEAC}"/>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7124" name="Oval 57">
                <a:extLst>
                  <a:ext uri="{FF2B5EF4-FFF2-40B4-BE49-F238E27FC236}">
                    <a16:creationId xmlns:a16="http://schemas.microsoft.com/office/drawing/2014/main" id="{101E2121-274E-4B46-B35B-BB8235208891}"/>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7125" name="Oval 58">
                <a:extLst>
                  <a:ext uri="{FF2B5EF4-FFF2-40B4-BE49-F238E27FC236}">
                    <a16:creationId xmlns:a16="http://schemas.microsoft.com/office/drawing/2014/main" id="{8F1B4E15-8E2C-480E-B2FF-36BF2F0436A8}"/>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7113" name="Oval 59">
              <a:extLst>
                <a:ext uri="{FF2B5EF4-FFF2-40B4-BE49-F238E27FC236}">
                  <a16:creationId xmlns:a16="http://schemas.microsoft.com/office/drawing/2014/main" id="{65013E33-3B6F-419B-913B-E38C93C090D6}"/>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14" name="Oval 60">
              <a:extLst>
                <a:ext uri="{FF2B5EF4-FFF2-40B4-BE49-F238E27FC236}">
                  <a16:creationId xmlns:a16="http://schemas.microsoft.com/office/drawing/2014/main" id="{664828BB-3CF2-41BC-BFB5-2F07774068F5}"/>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15" name="Oval 61">
              <a:extLst>
                <a:ext uri="{FF2B5EF4-FFF2-40B4-BE49-F238E27FC236}">
                  <a16:creationId xmlns:a16="http://schemas.microsoft.com/office/drawing/2014/main" id="{9D2BFCEB-7AAC-41F5-BF6B-DCB42DCCF3DD}"/>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16" name="Oval 62">
              <a:extLst>
                <a:ext uri="{FF2B5EF4-FFF2-40B4-BE49-F238E27FC236}">
                  <a16:creationId xmlns:a16="http://schemas.microsoft.com/office/drawing/2014/main" id="{85BD04A5-66A9-4506-A097-8F6844805C10}"/>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17" name="Oval 63">
              <a:extLst>
                <a:ext uri="{FF2B5EF4-FFF2-40B4-BE49-F238E27FC236}">
                  <a16:creationId xmlns:a16="http://schemas.microsoft.com/office/drawing/2014/main" id="{2710EF7D-D73D-47FA-8013-5C0B30334F07}"/>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18" name="Oval 64">
              <a:extLst>
                <a:ext uri="{FF2B5EF4-FFF2-40B4-BE49-F238E27FC236}">
                  <a16:creationId xmlns:a16="http://schemas.microsoft.com/office/drawing/2014/main" id="{C83C3D2F-3074-457F-ACED-62A792B40C5D}"/>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19" name="Oval 65">
              <a:extLst>
                <a:ext uri="{FF2B5EF4-FFF2-40B4-BE49-F238E27FC236}">
                  <a16:creationId xmlns:a16="http://schemas.microsoft.com/office/drawing/2014/main" id="{B7E58513-3BD1-445C-A315-2BCA6FB459EC}"/>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20" name="Oval 66">
              <a:extLst>
                <a:ext uri="{FF2B5EF4-FFF2-40B4-BE49-F238E27FC236}">
                  <a16:creationId xmlns:a16="http://schemas.microsoft.com/office/drawing/2014/main" id="{61661E06-9FA8-447B-A886-8FEFDAF44F79}"/>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7121" name="Oval 67">
              <a:extLst>
                <a:ext uri="{FF2B5EF4-FFF2-40B4-BE49-F238E27FC236}">
                  <a16:creationId xmlns:a16="http://schemas.microsoft.com/office/drawing/2014/main" id="{1CA66D69-7095-4AF2-9E3C-AE9448786A1D}"/>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238660" name="Text Box 68">
            <a:extLst>
              <a:ext uri="{FF2B5EF4-FFF2-40B4-BE49-F238E27FC236}">
                <a16:creationId xmlns:a16="http://schemas.microsoft.com/office/drawing/2014/main" id="{85DB88D9-1A05-49D2-90DA-E55681E35298}"/>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238661" name="Text Box 69">
            <a:extLst>
              <a:ext uri="{FF2B5EF4-FFF2-40B4-BE49-F238E27FC236}">
                <a16:creationId xmlns:a16="http://schemas.microsoft.com/office/drawing/2014/main" id="{FA3B0348-20A5-4CBB-8272-861CBB6AB1ED}"/>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87066" name="Oval 70">
            <a:extLst>
              <a:ext uri="{FF2B5EF4-FFF2-40B4-BE49-F238E27FC236}">
                <a16:creationId xmlns:a16="http://schemas.microsoft.com/office/drawing/2014/main" id="{43924FD0-2FF3-4352-8D63-938C478A7498}"/>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7067" name="Group 71">
            <a:extLst>
              <a:ext uri="{FF2B5EF4-FFF2-40B4-BE49-F238E27FC236}">
                <a16:creationId xmlns:a16="http://schemas.microsoft.com/office/drawing/2014/main" id="{843A0679-9BFC-445F-9F58-346C3FE3A3B8}"/>
              </a:ext>
            </a:extLst>
          </p:cNvPr>
          <p:cNvGrpSpPr>
            <a:grpSpLocks/>
          </p:cNvGrpSpPr>
          <p:nvPr/>
        </p:nvGrpSpPr>
        <p:grpSpPr bwMode="auto">
          <a:xfrm rot="4826435">
            <a:off x="6583363" y="2995613"/>
            <a:ext cx="566737" cy="592137"/>
            <a:chOff x="1110" y="1888"/>
            <a:chExt cx="357" cy="373"/>
          </a:xfrm>
        </p:grpSpPr>
        <p:sp>
          <p:nvSpPr>
            <p:cNvPr id="87101" name="Freeform 72">
              <a:extLst>
                <a:ext uri="{FF2B5EF4-FFF2-40B4-BE49-F238E27FC236}">
                  <a16:creationId xmlns:a16="http://schemas.microsoft.com/office/drawing/2014/main" id="{E1486397-C71A-4D31-9D2F-398B96E5FAE6}"/>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102" name="Oval 73">
              <a:extLst>
                <a:ext uri="{FF2B5EF4-FFF2-40B4-BE49-F238E27FC236}">
                  <a16:creationId xmlns:a16="http://schemas.microsoft.com/office/drawing/2014/main" id="{ED9E3593-AAF1-4588-9E37-DA0E44B6DB61}"/>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7103" name="Oval 74">
              <a:extLst>
                <a:ext uri="{FF2B5EF4-FFF2-40B4-BE49-F238E27FC236}">
                  <a16:creationId xmlns:a16="http://schemas.microsoft.com/office/drawing/2014/main" id="{BF82B486-D0B8-4AA6-9889-8A768B32768E}"/>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7104" name="Oval 75">
              <a:extLst>
                <a:ext uri="{FF2B5EF4-FFF2-40B4-BE49-F238E27FC236}">
                  <a16:creationId xmlns:a16="http://schemas.microsoft.com/office/drawing/2014/main" id="{A5E42613-0520-4E44-A2E9-3C490E4488E9}"/>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238668" name="Text Box 76">
            <a:extLst>
              <a:ext uri="{FF2B5EF4-FFF2-40B4-BE49-F238E27FC236}">
                <a16:creationId xmlns:a16="http://schemas.microsoft.com/office/drawing/2014/main" id="{8F005155-4923-4F86-A5B5-7329FF67D1BA}"/>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87069" name="Oval 77">
            <a:extLst>
              <a:ext uri="{FF2B5EF4-FFF2-40B4-BE49-F238E27FC236}">
                <a16:creationId xmlns:a16="http://schemas.microsoft.com/office/drawing/2014/main" id="{265A9809-2A0B-4BDE-B946-079671984D26}"/>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070" name="Oval 78">
            <a:extLst>
              <a:ext uri="{FF2B5EF4-FFF2-40B4-BE49-F238E27FC236}">
                <a16:creationId xmlns:a16="http://schemas.microsoft.com/office/drawing/2014/main" id="{87398FF4-20F0-4C1A-8B6E-1C556E2140E9}"/>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7071" name="Oval 79">
            <a:extLst>
              <a:ext uri="{FF2B5EF4-FFF2-40B4-BE49-F238E27FC236}">
                <a16:creationId xmlns:a16="http://schemas.microsoft.com/office/drawing/2014/main" id="{D9131783-D08B-489F-BE17-A718E55F6075}"/>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7072" name="Freeform 80">
            <a:extLst>
              <a:ext uri="{FF2B5EF4-FFF2-40B4-BE49-F238E27FC236}">
                <a16:creationId xmlns:a16="http://schemas.microsoft.com/office/drawing/2014/main" id="{1C028DEF-4F4E-4C5A-9705-1D22C41D68A0}"/>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3" name="Oval 81">
            <a:extLst>
              <a:ext uri="{FF2B5EF4-FFF2-40B4-BE49-F238E27FC236}">
                <a16:creationId xmlns:a16="http://schemas.microsoft.com/office/drawing/2014/main" id="{FCC104B5-A979-408D-A784-C70A7532CF5C}"/>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7074" name="Oval 82">
            <a:extLst>
              <a:ext uri="{FF2B5EF4-FFF2-40B4-BE49-F238E27FC236}">
                <a16:creationId xmlns:a16="http://schemas.microsoft.com/office/drawing/2014/main" id="{D6C898D4-A867-48D0-9309-D47D02805AB4}"/>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7075" name="Oval 83">
            <a:extLst>
              <a:ext uri="{FF2B5EF4-FFF2-40B4-BE49-F238E27FC236}">
                <a16:creationId xmlns:a16="http://schemas.microsoft.com/office/drawing/2014/main" id="{E0B88727-5A38-4B57-916E-385F9705CA8F}"/>
              </a:ext>
            </a:extLst>
          </p:cNvPr>
          <p:cNvSpPr>
            <a:spLocks noChangeArrowheads="1"/>
          </p:cNvSpPr>
          <p:nvPr/>
        </p:nvSpPr>
        <p:spPr bwMode="auto">
          <a:xfrm>
            <a:off x="6373813" y="4221163"/>
            <a:ext cx="574675" cy="5762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076" name="Oval 84">
            <a:extLst>
              <a:ext uri="{FF2B5EF4-FFF2-40B4-BE49-F238E27FC236}">
                <a16:creationId xmlns:a16="http://schemas.microsoft.com/office/drawing/2014/main" id="{683BF787-4B87-48C7-A539-F28324B1ABB9}"/>
              </a:ext>
            </a:extLst>
          </p:cNvPr>
          <p:cNvSpPr>
            <a:spLocks noChangeArrowheads="1"/>
          </p:cNvSpPr>
          <p:nvPr/>
        </p:nvSpPr>
        <p:spPr bwMode="auto">
          <a:xfrm>
            <a:off x="64452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238677" name="Text Box 85">
            <a:extLst>
              <a:ext uri="{FF2B5EF4-FFF2-40B4-BE49-F238E27FC236}">
                <a16:creationId xmlns:a16="http://schemas.microsoft.com/office/drawing/2014/main" id="{D3A632DD-0972-4DD9-AFC6-02530FA30387}"/>
              </a:ext>
            </a:extLst>
          </p:cNvPr>
          <p:cNvSpPr txBox="1">
            <a:spLocks noChangeArrowheads="1"/>
          </p:cNvSpPr>
          <p:nvPr/>
        </p:nvSpPr>
        <p:spPr bwMode="auto">
          <a:xfrm>
            <a:off x="2195513" y="4292600"/>
            <a:ext cx="2301875" cy="83820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CHAPERONE MEDIATED AUTOPHAGY</a:t>
            </a:r>
          </a:p>
        </p:txBody>
      </p:sp>
      <p:sp>
        <p:nvSpPr>
          <p:cNvPr id="238678" name="Text Box 86">
            <a:extLst>
              <a:ext uri="{FF2B5EF4-FFF2-40B4-BE49-F238E27FC236}">
                <a16:creationId xmlns:a16="http://schemas.microsoft.com/office/drawing/2014/main" id="{CF4B48A1-7A4F-444D-8C6F-953EB5CAB628}"/>
              </a:ext>
            </a:extLst>
          </p:cNvPr>
          <p:cNvSpPr txBox="1">
            <a:spLocks noChangeArrowheads="1"/>
          </p:cNvSpPr>
          <p:nvPr/>
        </p:nvSpPr>
        <p:spPr bwMode="auto">
          <a:xfrm>
            <a:off x="5813425" y="3716338"/>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grpSp>
        <p:nvGrpSpPr>
          <p:cNvPr id="87079" name="Group 87">
            <a:extLst>
              <a:ext uri="{FF2B5EF4-FFF2-40B4-BE49-F238E27FC236}">
                <a16:creationId xmlns:a16="http://schemas.microsoft.com/office/drawing/2014/main" id="{A7654DE2-8F31-48EF-B0DF-508A553FEDC5}"/>
              </a:ext>
            </a:extLst>
          </p:cNvPr>
          <p:cNvGrpSpPr>
            <a:grpSpLocks/>
          </p:cNvGrpSpPr>
          <p:nvPr/>
        </p:nvGrpSpPr>
        <p:grpSpPr bwMode="auto">
          <a:xfrm>
            <a:off x="5508625" y="5445125"/>
            <a:ext cx="503238" cy="206375"/>
            <a:chOff x="3484" y="3469"/>
            <a:chExt cx="303" cy="91"/>
          </a:xfrm>
        </p:grpSpPr>
        <p:sp>
          <p:nvSpPr>
            <p:cNvPr id="87099" name="AutoShape 88">
              <a:extLst>
                <a:ext uri="{FF2B5EF4-FFF2-40B4-BE49-F238E27FC236}">
                  <a16:creationId xmlns:a16="http://schemas.microsoft.com/office/drawing/2014/main" id="{1C3DFB14-75C3-4536-AE77-4CF17A3A2099}"/>
                </a:ext>
              </a:extLst>
            </p:cNvPr>
            <p:cNvSpPr>
              <a:spLocks noChangeArrowheads="1"/>
            </p:cNvSpPr>
            <p:nvPr/>
          </p:nvSpPr>
          <p:spPr bwMode="auto">
            <a:xfrm rot="2969427">
              <a:off x="3597" y="3356"/>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7100" name="AutoShape 89">
              <a:extLst>
                <a:ext uri="{FF2B5EF4-FFF2-40B4-BE49-F238E27FC236}">
                  <a16:creationId xmlns:a16="http://schemas.microsoft.com/office/drawing/2014/main" id="{1941749F-8999-4008-B09A-B158200243BB}"/>
                </a:ext>
              </a:extLst>
            </p:cNvPr>
            <p:cNvSpPr>
              <a:spLocks noChangeArrowheads="1"/>
            </p:cNvSpPr>
            <p:nvPr/>
          </p:nvSpPr>
          <p:spPr bwMode="auto">
            <a:xfrm rot="2969427">
              <a:off x="3628" y="3402"/>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sp>
        <p:nvSpPr>
          <p:cNvPr id="87080" name="Text Box 90">
            <a:extLst>
              <a:ext uri="{FF2B5EF4-FFF2-40B4-BE49-F238E27FC236}">
                <a16:creationId xmlns:a16="http://schemas.microsoft.com/office/drawing/2014/main" id="{6CA73F6A-FF67-4EFF-BCD2-8FB4566F6E56}"/>
              </a:ext>
            </a:extLst>
          </p:cNvPr>
          <p:cNvSpPr txBox="1">
            <a:spLocks noChangeArrowheads="1"/>
          </p:cNvSpPr>
          <p:nvPr/>
        </p:nvSpPr>
        <p:spPr bwMode="auto">
          <a:xfrm rot="-2398817">
            <a:off x="5459413" y="537845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87081" name="Text Box 91">
            <a:extLst>
              <a:ext uri="{FF2B5EF4-FFF2-40B4-BE49-F238E27FC236}">
                <a16:creationId xmlns:a16="http://schemas.microsoft.com/office/drawing/2014/main" id="{795C2D89-CB06-481B-B41B-D65731D395DB}"/>
              </a:ext>
            </a:extLst>
          </p:cNvPr>
          <p:cNvSpPr txBox="1">
            <a:spLocks noChangeArrowheads="1"/>
          </p:cNvSpPr>
          <p:nvPr/>
        </p:nvSpPr>
        <p:spPr bwMode="auto">
          <a:xfrm rot="-2398817">
            <a:off x="5526088" y="547370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grpSp>
        <p:nvGrpSpPr>
          <p:cNvPr id="238684" name="Group 92">
            <a:extLst>
              <a:ext uri="{FF2B5EF4-FFF2-40B4-BE49-F238E27FC236}">
                <a16:creationId xmlns:a16="http://schemas.microsoft.com/office/drawing/2014/main" id="{9CA03684-95CA-4D81-8334-BBAE4EC65EB7}"/>
              </a:ext>
            </a:extLst>
          </p:cNvPr>
          <p:cNvGrpSpPr>
            <a:grpSpLocks/>
          </p:cNvGrpSpPr>
          <p:nvPr/>
        </p:nvGrpSpPr>
        <p:grpSpPr bwMode="auto">
          <a:xfrm>
            <a:off x="3419475" y="5876925"/>
            <a:ext cx="649288" cy="288925"/>
            <a:chOff x="2154" y="3702"/>
            <a:chExt cx="409" cy="182"/>
          </a:xfrm>
        </p:grpSpPr>
        <p:sp>
          <p:nvSpPr>
            <p:cNvPr id="87097" name="Oval 93">
              <a:extLst>
                <a:ext uri="{FF2B5EF4-FFF2-40B4-BE49-F238E27FC236}">
                  <a16:creationId xmlns:a16="http://schemas.microsoft.com/office/drawing/2014/main" id="{A03F4989-E379-4B49-B36E-D7CD9FDABE06}"/>
                </a:ext>
              </a:extLst>
            </p:cNvPr>
            <p:cNvSpPr>
              <a:spLocks noChangeArrowheads="1"/>
            </p:cNvSpPr>
            <p:nvPr/>
          </p:nvSpPr>
          <p:spPr bwMode="auto">
            <a:xfrm>
              <a:off x="2200" y="3702"/>
              <a:ext cx="363"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200">
                  <a:latin typeface="Comic Sans MS" panose="030F0702030302020204" pitchFamily="66" charset="0"/>
                </a:rPr>
                <a:t>Hsc70</a:t>
              </a:r>
            </a:p>
          </p:txBody>
        </p:sp>
        <p:sp>
          <p:nvSpPr>
            <p:cNvPr id="87098" name="Freeform 94">
              <a:extLst>
                <a:ext uri="{FF2B5EF4-FFF2-40B4-BE49-F238E27FC236}">
                  <a16:creationId xmlns:a16="http://schemas.microsoft.com/office/drawing/2014/main" id="{763DCC75-08C3-4289-83B5-CEC6F7F47765}"/>
                </a:ext>
              </a:extLst>
            </p:cNvPr>
            <p:cNvSpPr>
              <a:spLocks/>
            </p:cNvSpPr>
            <p:nvPr/>
          </p:nvSpPr>
          <p:spPr bwMode="auto">
            <a:xfrm>
              <a:off x="2154" y="3793"/>
              <a:ext cx="309" cy="91"/>
            </a:xfrm>
            <a:custGeom>
              <a:avLst/>
              <a:gdLst>
                <a:gd name="T0" fmla="*/ 0 w 309"/>
                <a:gd name="T1" fmla="*/ 0 h 91"/>
                <a:gd name="T2" fmla="*/ 36 w 309"/>
                <a:gd name="T3" fmla="*/ 27 h 91"/>
                <a:gd name="T4" fmla="*/ 6 w 309"/>
                <a:gd name="T5" fmla="*/ 15 h 91"/>
                <a:gd name="T6" fmla="*/ 30 w 309"/>
                <a:gd name="T7" fmla="*/ 60 h 91"/>
                <a:gd name="T8" fmla="*/ 51 w 309"/>
                <a:gd name="T9" fmla="*/ 57 h 91"/>
                <a:gd name="T10" fmla="*/ 63 w 309"/>
                <a:gd name="T11" fmla="*/ 24 h 91"/>
                <a:gd name="T12" fmla="*/ 66 w 309"/>
                <a:gd name="T13" fmla="*/ 15 h 91"/>
                <a:gd name="T14" fmla="*/ 42 w 309"/>
                <a:gd name="T15" fmla="*/ 18 h 91"/>
                <a:gd name="T16" fmla="*/ 18 w 309"/>
                <a:gd name="T17" fmla="*/ 63 h 91"/>
                <a:gd name="T18" fmla="*/ 48 w 309"/>
                <a:gd name="T19" fmla="*/ 72 h 91"/>
                <a:gd name="T20" fmla="*/ 63 w 309"/>
                <a:gd name="T21" fmla="*/ 42 h 91"/>
                <a:gd name="T22" fmla="*/ 81 w 309"/>
                <a:gd name="T23" fmla="*/ 15 h 91"/>
                <a:gd name="T24" fmla="*/ 66 w 309"/>
                <a:gd name="T25" fmla="*/ 3 h 91"/>
                <a:gd name="T26" fmla="*/ 48 w 309"/>
                <a:gd name="T27" fmla="*/ 9 h 91"/>
                <a:gd name="T28" fmla="*/ 66 w 309"/>
                <a:gd name="T29" fmla="*/ 63 h 91"/>
                <a:gd name="T30" fmla="*/ 120 w 309"/>
                <a:gd name="T31" fmla="*/ 51 h 91"/>
                <a:gd name="T32" fmla="*/ 147 w 309"/>
                <a:gd name="T33" fmla="*/ 36 h 91"/>
                <a:gd name="T34" fmla="*/ 156 w 309"/>
                <a:gd name="T35" fmla="*/ 33 h 91"/>
                <a:gd name="T36" fmla="*/ 231 w 309"/>
                <a:gd name="T37" fmla="*/ 51 h 91"/>
                <a:gd name="T38" fmla="*/ 267 w 309"/>
                <a:gd name="T39" fmla="*/ 36 h 91"/>
                <a:gd name="T40" fmla="*/ 270 w 309"/>
                <a:gd name="T41" fmla="*/ 27 h 91"/>
                <a:gd name="T42" fmla="*/ 288 w 309"/>
                <a:gd name="T43" fmla="*/ 21 h 91"/>
                <a:gd name="T44" fmla="*/ 309 w 309"/>
                <a:gd name="T45" fmla="*/ 12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 h="91">
                  <a:moveTo>
                    <a:pt x="0" y="0"/>
                  </a:moveTo>
                  <a:cubicBezTo>
                    <a:pt x="9" y="28"/>
                    <a:pt x="4" y="31"/>
                    <a:pt x="36" y="27"/>
                  </a:cubicBezTo>
                  <a:cubicBezTo>
                    <a:pt x="49" y="1"/>
                    <a:pt x="25" y="11"/>
                    <a:pt x="6" y="15"/>
                  </a:cubicBezTo>
                  <a:cubicBezTo>
                    <a:pt x="10" y="35"/>
                    <a:pt x="8" y="53"/>
                    <a:pt x="30" y="60"/>
                  </a:cubicBezTo>
                  <a:cubicBezTo>
                    <a:pt x="37" y="59"/>
                    <a:pt x="45" y="60"/>
                    <a:pt x="51" y="57"/>
                  </a:cubicBezTo>
                  <a:cubicBezTo>
                    <a:pt x="60" y="53"/>
                    <a:pt x="61" y="30"/>
                    <a:pt x="63" y="24"/>
                  </a:cubicBezTo>
                  <a:cubicBezTo>
                    <a:pt x="64" y="21"/>
                    <a:pt x="69" y="16"/>
                    <a:pt x="66" y="15"/>
                  </a:cubicBezTo>
                  <a:cubicBezTo>
                    <a:pt x="58" y="13"/>
                    <a:pt x="50" y="17"/>
                    <a:pt x="42" y="18"/>
                  </a:cubicBezTo>
                  <a:cubicBezTo>
                    <a:pt x="32" y="32"/>
                    <a:pt x="23" y="47"/>
                    <a:pt x="18" y="63"/>
                  </a:cubicBezTo>
                  <a:cubicBezTo>
                    <a:pt x="23" y="91"/>
                    <a:pt x="26" y="77"/>
                    <a:pt x="48" y="72"/>
                  </a:cubicBezTo>
                  <a:cubicBezTo>
                    <a:pt x="54" y="62"/>
                    <a:pt x="56" y="51"/>
                    <a:pt x="63" y="42"/>
                  </a:cubicBezTo>
                  <a:cubicBezTo>
                    <a:pt x="70" y="32"/>
                    <a:pt x="77" y="28"/>
                    <a:pt x="81" y="15"/>
                  </a:cubicBezTo>
                  <a:cubicBezTo>
                    <a:pt x="77" y="9"/>
                    <a:pt x="75" y="2"/>
                    <a:pt x="66" y="3"/>
                  </a:cubicBezTo>
                  <a:cubicBezTo>
                    <a:pt x="60" y="4"/>
                    <a:pt x="48" y="9"/>
                    <a:pt x="48" y="9"/>
                  </a:cubicBezTo>
                  <a:cubicBezTo>
                    <a:pt x="33" y="32"/>
                    <a:pt x="41" y="57"/>
                    <a:pt x="66" y="63"/>
                  </a:cubicBezTo>
                  <a:cubicBezTo>
                    <a:pt x="85" y="60"/>
                    <a:pt x="102" y="57"/>
                    <a:pt x="120" y="51"/>
                  </a:cubicBezTo>
                  <a:cubicBezTo>
                    <a:pt x="133" y="38"/>
                    <a:pt x="125" y="43"/>
                    <a:pt x="147" y="36"/>
                  </a:cubicBezTo>
                  <a:cubicBezTo>
                    <a:pt x="150" y="35"/>
                    <a:pt x="156" y="33"/>
                    <a:pt x="156" y="33"/>
                  </a:cubicBezTo>
                  <a:cubicBezTo>
                    <a:pt x="181" y="36"/>
                    <a:pt x="207" y="43"/>
                    <a:pt x="231" y="51"/>
                  </a:cubicBezTo>
                  <a:cubicBezTo>
                    <a:pt x="261" y="41"/>
                    <a:pt x="250" y="47"/>
                    <a:pt x="267" y="36"/>
                  </a:cubicBezTo>
                  <a:cubicBezTo>
                    <a:pt x="268" y="33"/>
                    <a:pt x="267" y="29"/>
                    <a:pt x="270" y="27"/>
                  </a:cubicBezTo>
                  <a:cubicBezTo>
                    <a:pt x="275" y="23"/>
                    <a:pt x="288" y="21"/>
                    <a:pt x="288" y="21"/>
                  </a:cubicBezTo>
                  <a:cubicBezTo>
                    <a:pt x="300" y="9"/>
                    <a:pt x="293" y="12"/>
                    <a:pt x="309" y="12"/>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83" name="Freeform 95">
            <a:extLst>
              <a:ext uri="{FF2B5EF4-FFF2-40B4-BE49-F238E27FC236}">
                <a16:creationId xmlns:a16="http://schemas.microsoft.com/office/drawing/2014/main" id="{1CDADBB3-DF19-4BB1-AD0B-E0ABFB90C87E}"/>
              </a:ext>
            </a:extLst>
          </p:cNvPr>
          <p:cNvSpPr>
            <a:spLocks/>
          </p:cNvSpPr>
          <p:nvPr/>
        </p:nvSpPr>
        <p:spPr bwMode="auto">
          <a:xfrm>
            <a:off x="655638" y="5851525"/>
            <a:ext cx="430212" cy="358775"/>
          </a:xfrm>
          <a:custGeom>
            <a:avLst/>
            <a:gdLst>
              <a:gd name="T0" fmla="*/ 2147483646 w 271"/>
              <a:gd name="T1" fmla="*/ 2147483646 h 226"/>
              <a:gd name="T2" fmla="*/ 2147483646 w 271"/>
              <a:gd name="T3" fmla="*/ 2147483646 h 226"/>
              <a:gd name="T4" fmla="*/ 2147483646 w 271"/>
              <a:gd name="T5" fmla="*/ 2147483646 h 226"/>
              <a:gd name="T6" fmla="*/ 2147483646 w 271"/>
              <a:gd name="T7" fmla="*/ 2147483646 h 226"/>
              <a:gd name="T8" fmla="*/ 2147483646 w 271"/>
              <a:gd name="T9" fmla="*/ 2147483646 h 226"/>
              <a:gd name="T10" fmla="*/ 2147483646 w 271"/>
              <a:gd name="T11" fmla="*/ 2147483646 h 226"/>
              <a:gd name="T12" fmla="*/ 2147483646 w 271"/>
              <a:gd name="T13" fmla="*/ 2147483646 h 226"/>
              <a:gd name="T14" fmla="*/ 2147483646 w 271"/>
              <a:gd name="T15" fmla="*/ 2147483646 h 226"/>
              <a:gd name="T16" fmla="*/ 2147483646 w 271"/>
              <a:gd name="T17" fmla="*/ 2147483646 h 226"/>
              <a:gd name="T18" fmla="*/ 2147483646 w 271"/>
              <a:gd name="T19" fmla="*/ 2147483646 h 226"/>
              <a:gd name="T20" fmla="*/ 2147483646 w 271"/>
              <a:gd name="T21" fmla="*/ 2147483646 h 226"/>
              <a:gd name="T22" fmla="*/ 2147483646 w 271"/>
              <a:gd name="T23" fmla="*/ 2147483646 h 226"/>
              <a:gd name="T24" fmla="*/ 2147483646 w 271"/>
              <a:gd name="T25" fmla="*/ 2147483646 h 226"/>
              <a:gd name="T26" fmla="*/ 2147483646 w 271"/>
              <a:gd name="T27" fmla="*/ 2147483646 h 226"/>
              <a:gd name="T28" fmla="*/ 2147483646 w 271"/>
              <a:gd name="T29" fmla="*/ 2147483646 h 226"/>
              <a:gd name="T30" fmla="*/ 2147483646 w 271"/>
              <a:gd name="T31" fmla="*/ 2147483646 h 226"/>
              <a:gd name="T32" fmla="*/ 2147483646 w 271"/>
              <a:gd name="T33" fmla="*/ 2147483646 h 226"/>
              <a:gd name="T34" fmla="*/ 2147483646 w 271"/>
              <a:gd name="T35" fmla="*/ 2147483646 h 226"/>
              <a:gd name="T36" fmla="*/ 2147483646 w 271"/>
              <a:gd name="T37" fmla="*/ 2147483646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1" h="226">
                <a:moveTo>
                  <a:pt x="7" y="52"/>
                </a:moveTo>
                <a:cubicBezTo>
                  <a:pt x="45" y="99"/>
                  <a:pt x="37" y="82"/>
                  <a:pt x="91" y="64"/>
                </a:cubicBezTo>
                <a:cubicBezTo>
                  <a:pt x="132" y="3"/>
                  <a:pt x="37" y="37"/>
                  <a:pt x="19" y="40"/>
                </a:cubicBezTo>
                <a:cubicBezTo>
                  <a:pt x="8" y="72"/>
                  <a:pt x="0" y="112"/>
                  <a:pt x="37" y="124"/>
                </a:cubicBezTo>
                <a:cubicBezTo>
                  <a:pt x="103" y="111"/>
                  <a:pt x="96" y="97"/>
                  <a:pt x="115" y="40"/>
                </a:cubicBezTo>
                <a:cubicBezTo>
                  <a:pt x="55" y="0"/>
                  <a:pt x="53" y="53"/>
                  <a:pt x="43" y="94"/>
                </a:cubicBezTo>
                <a:cubicBezTo>
                  <a:pt x="55" y="130"/>
                  <a:pt x="79" y="117"/>
                  <a:pt x="115" y="112"/>
                </a:cubicBezTo>
                <a:cubicBezTo>
                  <a:pt x="139" y="104"/>
                  <a:pt x="149" y="94"/>
                  <a:pt x="157" y="70"/>
                </a:cubicBezTo>
                <a:cubicBezTo>
                  <a:pt x="96" y="55"/>
                  <a:pt x="101" y="75"/>
                  <a:pt x="115" y="148"/>
                </a:cubicBezTo>
                <a:cubicBezTo>
                  <a:pt x="118" y="167"/>
                  <a:pt x="163" y="178"/>
                  <a:pt x="163" y="178"/>
                </a:cubicBezTo>
                <a:cubicBezTo>
                  <a:pt x="187" y="170"/>
                  <a:pt x="197" y="163"/>
                  <a:pt x="211" y="142"/>
                </a:cubicBezTo>
                <a:cubicBezTo>
                  <a:pt x="206" y="99"/>
                  <a:pt x="210" y="58"/>
                  <a:pt x="163" y="46"/>
                </a:cubicBezTo>
                <a:cubicBezTo>
                  <a:pt x="159" y="58"/>
                  <a:pt x="155" y="70"/>
                  <a:pt x="151" y="82"/>
                </a:cubicBezTo>
                <a:cubicBezTo>
                  <a:pt x="149" y="88"/>
                  <a:pt x="145" y="100"/>
                  <a:pt x="145" y="100"/>
                </a:cubicBezTo>
                <a:cubicBezTo>
                  <a:pt x="143" y="116"/>
                  <a:pt x="148" y="135"/>
                  <a:pt x="139" y="148"/>
                </a:cubicBezTo>
                <a:cubicBezTo>
                  <a:pt x="132" y="158"/>
                  <a:pt x="103" y="160"/>
                  <a:pt x="103" y="160"/>
                </a:cubicBezTo>
                <a:cubicBezTo>
                  <a:pt x="86" y="186"/>
                  <a:pt x="81" y="215"/>
                  <a:pt x="115" y="226"/>
                </a:cubicBezTo>
                <a:cubicBezTo>
                  <a:pt x="149" y="220"/>
                  <a:pt x="177" y="215"/>
                  <a:pt x="205" y="196"/>
                </a:cubicBezTo>
                <a:cubicBezTo>
                  <a:pt x="216" y="164"/>
                  <a:pt x="235" y="148"/>
                  <a:pt x="271" y="148"/>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88" name="Text Box 96">
            <a:extLst>
              <a:ext uri="{FF2B5EF4-FFF2-40B4-BE49-F238E27FC236}">
                <a16:creationId xmlns:a16="http://schemas.microsoft.com/office/drawing/2014/main" id="{98F61E5C-37E8-401C-A3C7-D9EEB206438C}"/>
              </a:ext>
            </a:extLst>
          </p:cNvPr>
          <p:cNvSpPr txBox="1">
            <a:spLocks noChangeArrowheads="1"/>
          </p:cNvSpPr>
          <p:nvPr/>
        </p:nvSpPr>
        <p:spPr bwMode="auto">
          <a:xfrm>
            <a:off x="1403350" y="5373688"/>
            <a:ext cx="668338" cy="366712"/>
          </a:xfrm>
          <a:prstGeom prst="rect">
            <a:avLst/>
          </a:prstGeom>
          <a:noFill/>
          <a:ln>
            <a:noFill/>
          </a:ln>
          <a:effectLst/>
        </p:spPr>
        <p:txBody>
          <a:bodyPr wrap="none">
            <a:spAutoFit/>
          </a:bodyPr>
          <a:lstStyle/>
          <a:p>
            <a:pPr>
              <a:defRPr/>
            </a:pPr>
            <a:r>
              <a:rPr lang="en-US" altLang="it-IT">
                <a:effectLst>
                  <a:outerShdw blurRad="38100" dist="38100" dir="2700000" algn="tl">
                    <a:srgbClr val="C0C0C0"/>
                  </a:outerShdw>
                </a:effectLst>
                <a:cs typeface="Arial" charset="0"/>
              </a:rPr>
              <a:t>ROS</a:t>
            </a:r>
          </a:p>
        </p:txBody>
      </p:sp>
      <p:sp>
        <p:nvSpPr>
          <p:cNvPr id="87085" name="AutoShape 97">
            <a:extLst>
              <a:ext uri="{FF2B5EF4-FFF2-40B4-BE49-F238E27FC236}">
                <a16:creationId xmlns:a16="http://schemas.microsoft.com/office/drawing/2014/main" id="{56197449-742D-434F-B533-D4DB1FEB0B8C}"/>
              </a:ext>
            </a:extLst>
          </p:cNvPr>
          <p:cNvSpPr>
            <a:spLocks noChangeArrowheads="1"/>
          </p:cNvSpPr>
          <p:nvPr/>
        </p:nvSpPr>
        <p:spPr bwMode="auto">
          <a:xfrm rot="4201968">
            <a:off x="1295400" y="5626100"/>
            <a:ext cx="215900" cy="431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38690" name="Freeform 98">
            <a:extLst>
              <a:ext uri="{FF2B5EF4-FFF2-40B4-BE49-F238E27FC236}">
                <a16:creationId xmlns:a16="http://schemas.microsoft.com/office/drawing/2014/main" id="{C5A3B94C-E436-452A-90A3-26BC3436CFF5}"/>
              </a:ext>
            </a:extLst>
          </p:cNvPr>
          <p:cNvSpPr>
            <a:spLocks/>
          </p:cNvSpPr>
          <p:nvPr/>
        </p:nvSpPr>
        <p:spPr bwMode="auto">
          <a:xfrm>
            <a:off x="1908175" y="6021388"/>
            <a:ext cx="490538" cy="144462"/>
          </a:xfrm>
          <a:custGeom>
            <a:avLst/>
            <a:gdLst>
              <a:gd name="T0" fmla="*/ 0 w 309"/>
              <a:gd name="T1" fmla="*/ 0 h 91"/>
              <a:gd name="T2" fmla="*/ 2147483646 w 309"/>
              <a:gd name="T3" fmla="*/ 2147483646 h 91"/>
              <a:gd name="T4" fmla="*/ 2147483646 w 309"/>
              <a:gd name="T5" fmla="*/ 2147483646 h 91"/>
              <a:gd name="T6" fmla="*/ 2147483646 w 309"/>
              <a:gd name="T7" fmla="*/ 2147483646 h 91"/>
              <a:gd name="T8" fmla="*/ 2147483646 w 309"/>
              <a:gd name="T9" fmla="*/ 2147483646 h 91"/>
              <a:gd name="T10" fmla="*/ 2147483646 w 309"/>
              <a:gd name="T11" fmla="*/ 2147483646 h 91"/>
              <a:gd name="T12" fmla="*/ 2147483646 w 309"/>
              <a:gd name="T13" fmla="*/ 2147483646 h 91"/>
              <a:gd name="T14" fmla="*/ 2147483646 w 309"/>
              <a:gd name="T15" fmla="*/ 2147483646 h 91"/>
              <a:gd name="T16" fmla="*/ 2147483646 w 309"/>
              <a:gd name="T17" fmla="*/ 2147483646 h 91"/>
              <a:gd name="T18" fmla="*/ 2147483646 w 309"/>
              <a:gd name="T19" fmla="*/ 2147483646 h 91"/>
              <a:gd name="T20" fmla="*/ 2147483646 w 309"/>
              <a:gd name="T21" fmla="*/ 2147483646 h 91"/>
              <a:gd name="T22" fmla="*/ 2147483646 w 309"/>
              <a:gd name="T23" fmla="*/ 2147483646 h 91"/>
              <a:gd name="T24" fmla="*/ 2147483646 w 309"/>
              <a:gd name="T25" fmla="*/ 2147483646 h 91"/>
              <a:gd name="T26" fmla="*/ 2147483646 w 309"/>
              <a:gd name="T27" fmla="*/ 2147483646 h 91"/>
              <a:gd name="T28" fmla="*/ 2147483646 w 309"/>
              <a:gd name="T29" fmla="*/ 2147483646 h 91"/>
              <a:gd name="T30" fmla="*/ 2147483646 w 309"/>
              <a:gd name="T31" fmla="*/ 2147483646 h 91"/>
              <a:gd name="T32" fmla="*/ 2147483646 w 309"/>
              <a:gd name="T33" fmla="*/ 2147483646 h 91"/>
              <a:gd name="T34" fmla="*/ 2147483646 w 309"/>
              <a:gd name="T35" fmla="*/ 2147483646 h 91"/>
              <a:gd name="T36" fmla="*/ 2147483646 w 309"/>
              <a:gd name="T37" fmla="*/ 2147483646 h 91"/>
              <a:gd name="T38" fmla="*/ 2147483646 w 309"/>
              <a:gd name="T39" fmla="*/ 2147483646 h 91"/>
              <a:gd name="T40" fmla="*/ 2147483646 w 309"/>
              <a:gd name="T41" fmla="*/ 2147483646 h 91"/>
              <a:gd name="T42" fmla="*/ 2147483646 w 309"/>
              <a:gd name="T43" fmla="*/ 2147483646 h 91"/>
              <a:gd name="T44" fmla="*/ 2147483646 w 309"/>
              <a:gd name="T45" fmla="*/ 2147483646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 h="91">
                <a:moveTo>
                  <a:pt x="0" y="0"/>
                </a:moveTo>
                <a:cubicBezTo>
                  <a:pt x="9" y="28"/>
                  <a:pt x="4" y="31"/>
                  <a:pt x="36" y="27"/>
                </a:cubicBezTo>
                <a:cubicBezTo>
                  <a:pt x="49" y="1"/>
                  <a:pt x="25" y="11"/>
                  <a:pt x="6" y="15"/>
                </a:cubicBezTo>
                <a:cubicBezTo>
                  <a:pt x="10" y="35"/>
                  <a:pt x="8" y="53"/>
                  <a:pt x="30" y="60"/>
                </a:cubicBezTo>
                <a:cubicBezTo>
                  <a:pt x="37" y="59"/>
                  <a:pt x="45" y="60"/>
                  <a:pt x="51" y="57"/>
                </a:cubicBezTo>
                <a:cubicBezTo>
                  <a:pt x="60" y="53"/>
                  <a:pt x="61" y="30"/>
                  <a:pt x="63" y="24"/>
                </a:cubicBezTo>
                <a:cubicBezTo>
                  <a:pt x="64" y="21"/>
                  <a:pt x="69" y="16"/>
                  <a:pt x="66" y="15"/>
                </a:cubicBezTo>
                <a:cubicBezTo>
                  <a:pt x="58" y="13"/>
                  <a:pt x="50" y="17"/>
                  <a:pt x="42" y="18"/>
                </a:cubicBezTo>
                <a:cubicBezTo>
                  <a:pt x="32" y="32"/>
                  <a:pt x="23" y="47"/>
                  <a:pt x="18" y="63"/>
                </a:cubicBezTo>
                <a:cubicBezTo>
                  <a:pt x="23" y="91"/>
                  <a:pt x="26" y="77"/>
                  <a:pt x="48" y="72"/>
                </a:cubicBezTo>
                <a:cubicBezTo>
                  <a:pt x="54" y="62"/>
                  <a:pt x="56" y="51"/>
                  <a:pt x="63" y="42"/>
                </a:cubicBezTo>
                <a:cubicBezTo>
                  <a:pt x="70" y="32"/>
                  <a:pt x="77" y="28"/>
                  <a:pt x="81" y="15"/>
                </a:cubicBezTo>
                <a:cubicBezTo>
                  <a:pt x="77" y="9"/>
                  <a:pt x="75" y="2"/>
                  <a:pt x="66" y="3"/>
                </a:cubicBezTo>
                <a:cubicBezTo>
                  <a:pt x="60" y="4"/>
                  <a:pt x="48" y="9"/>
                  <a:pt x="48" y="9"/>
                </a:cubicBezTo>
                <a:cubicBezTo>
                  <a:pt x="33" y="32"/>
                  <a:pt x="41" y="57"/>
                  <a:pt x="66" y="63"/>
                </a:cubicBezTo>
                <a:cubicBezTo>
                  <a:pt x="85" y="60"/>
                  <a:pt x="102" y="57"/>
                  <a:pt x="120" y="51"/>
                </a:cubicBezTo>
                <a:cubicBezTo>
                  <a:pt x="133" y="38"/>
                  <a:pt x="125" y="43"/>
                  <a:pt x="147" y="36"/>
                </a:cubicBezTo>
                <a:cubicBezTo>
                  <a:pt x="150" y="35"/>
                  <a:pt x="156" y="33"/>
                  <a:pt x="156" y="33"/>
                </a:cubicBezTo>
                <a:cubicBezTo>
                  <a:pt x="181" y="36"/>
                  <a:pt x="207" y="43"/>
                  <a:pt x="231" y="51"/>
                </a:cubicBezTo>
                <a:cubicBezTo>
                  <a:pt x="261" y="41"/>
                  <a:pt x="250" y="47"/>
                  <a:pt x="267" y="36"/>
                </a:cubicBezTo>
                <a:cubicBezTo>
                  <a:pt x="268" y="33"/>
                  <a:pt x="267" y="29"/>
                  <a:pt x="270" y="27"/>
                </a:cubicBezTo>
                <a:cubicBezTo>
                  <a:pt x="275" y="23"/>
                  <a:pt x="288" y="21"/>
                  <a:pt x="288" y="21"/>
                </a:cubicBezTo>
                <a:cubicBezTo>
                  <a:pt x="300" y="9"/>
                  <a:pt x="293" y="12"/>
                  <a:pt x="309" y="12"/>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7" name="Line 99">
            <a:extLst>
              <a:ext uri="{FF2B5EF4-FFF2-40B4-BE49-F238E27FC236}">
                <a16:creationId xmlns:a16="http://schemas.microsoft.com/office/drawing/2014/main" id="{79FA5870-6EF3-404E-B86E-BA8604D2D425}"/>
              </a:ext>
            </a:extLst>
          </p:cNvPr>
          <p:cNvSpPr>
            <a:spLocks noChangeShapeType="1"/>
          </p:cNvSpPr>
          <p:nvPr/>
        </p:nvSpPr>
        <p:spPr bwMode="auto">
          <a:xfrm>
            <a:off x="1187450" y="6092825"/>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8692" name="Group 100">
            <a:extLst>
              <a:ext uri="{FF2B5EF4-FFF2-40B4-BE49-F238E27FC236}">
                <a16:creationId xmlns:a16="http://schemas.microsoft.com/office/drawing/2014/main" id="{6A8E6BB6-5387-48D1-8CF7-8745599A454C}"/>
              </a:ext>
            </a:extLst>
          </p:cNvPr>
          <p:cNvGrpSpPr>
            <a:grpSpLocks/>
          </p:cNvGrpSpPr>
          <p:nvPr/>
        </p:nvGrpSpPr>
        <p:grpSpPr bwMode="auto">
          <a:xfrm>
            <a:off x="4975225" y="5622925"/>
            <a:ext cx="576263" cy="327025"/>
            <a:chOff x="3134" y="3542"/>
            <a:chExt cx="363" cy="206"/>
          </a:xfrm>
        </p:grpSpPr>
        <p:sp>
          <p:nvSpPr>
            <p:cNvPr id="87095" name="Oval 101">
              <a:extLst>
                <a:ext uri="{FF2B5EF4-FFF2-40B4-BE49-F238E27FC236}">
                  <a16:creationId xmlns:a16="http://schemas.microsoft.com/office/drawing/2014/main" id="{606A1F47-B0D9-4F09-9245-ADEBA75FF7DE}"/>
                </a:ext>
              </a:extLst>
            </p:cNvPr>
            <p:cNvSpPr>
              <a:spLocks noChangeArrowheads="1"/>
            </p:cNvSpPr>
            <p:nvPr/>
          </p:nvSpPr>
          <p:spPr bwMode="auto">
            <a:xfrm rot="-1678096">
              <a:off x="3134" y="3542"/>
              <a:ext cx="363"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200">
                  <a:latin typeface="Comic Sans MS" panose="030F0702030302020204" pitchFamily="66" charset="0"/>
                </a:rPr>
                <a:t>Hsc70</a:t>
              </a:r>
            </a:p>
          </p:txBody>
        </p:sp>
        <p:sp>
          <p:nvSpPr>
            <p:cNvPr id="87096" name="Freeform 102">
              <a:extLst>
                <a:ext uri="{FF2B5EF4-FFF2-40B4-BE49-F238E27FC236}">
                  <a16:creationId xmlns:a16="http://schemas.microsoft.com/office/drawing/2014/main" id="{10A2B4B4-CD49-4046-807B-D179C1D30412}"/>
                </a:ext>
              </a:extLst>
            </p:cNvPr>
            <p:cNvSpPr>
              <a:spLocks/>
            </p:cNvSpPr>
            <p:nvPr/>
          </p:nvSpPr>
          <p:spPr bwMode="auto">
            <a:xfrm rot="-1682760">
              <a:off x="3152" y="3657"/>
              <a:ext cx="309" cy="91"/>
            </a:xfrm>
            <a:custGeom>
              <a:avLst/>
              <a:gdLst>
                <a:gd name="T0" fmla="*/ 0 w 309"/>
                <a:gd name="T1" fmla="*/ 0 h 91"/>
                <a:gd name="T2" fmla="*/ 36 w 309"/>
                <a:gd name="T3" fmla="*/ 27 h 91"/>
                <a:gd name="T4" fmla="*/ 6 w 309"/>
                <a:gd name="T5" fmla="*/ 15 h 91"/>
                <a:gd name="T6" fmla="*/ 30 w 309"/>
                <a:gd name="T7" fmla="*/ 60 h 91"/>
                <a:gd name="T8" fmla="*/ 51 w 309"/>
                <a:gd name="T9" fmla="*/ 57 h 91"/>
                <a:gd name="T10" fmla="*/ 63 w 309"/>
                <a:gd name="T11" fmla="*/ 24 h 91"/>
                <a:gd name="T12" fmla="*/ 66 w 309"/>
                <a:gd name="T13" fmla="*/ 15 h 91"/>
                <a:gd name="T14" fmla="*/ 42 w 309"/>
                <a:gd name="T15" fmla="*/ 18 h 91"/>
                <a:gd name="T16" fmla="*/ 18 w 309"/>
                <a:gd name="T17" fmla="*/ 63 h 91"/>
                <a:gd name="T18" fmla="*/ 48 w 309"/>
                <a:gd name="T19" fmla="*/ 72 h 91"/>
                <a:gd name="T20" fmla="*/ 63 w 309"/>
                <a:gd name="T21" fmla="*/ 42 h 91"/>
                <a:gd name="T22" fmla="*/ 81 w 309"/>
                <a:gd name="T23" fmla="*/ 15 h 91"/>
                <a:gd name="T24" fmla="*/ 66 w 309"/>
                <a:gd name="T25" fmla="*/ 3 h 91"/>
                <a:gd name="T26" fmla="*/ 48 w 309"/>
                <a:gd name="T27" fmla="*/ 9 h 91"/>
                <a:gd name="T28" fmla="*/ 66 w 309"/>
                <a:gd name="T29" fmla="*/ 63 h 91"/>
                <a:gd name="T30" fmla="*/ 120 w 309"/>
                <a:gd name="T31" fmla="*/ 51 h 91"/>
                <a:gd name="T32" fmla="*/ 147 w 309"/>
                <a:gd name="T33" fmla="*/ 36 h 91"/>
                <a:gd name="T34" fmla="*/ 156 w 309"/>
                <a:gd name="T35" fmla="*/ 33 h 91"/>
                <a:gd name="T36" fmla="*/ 231 w 309"/>
                <a:gd name="T37" fmla="*/ 51 h 91"/>
                <a:gd name="T38" fmla="*/ 267 w 309"/>
                <a:gd name="T39" fmla="*/ 36 h 91"/>
                <a:gd name="T40" fmla="*/ 270 w 309"/>
                <a:gd name="T41" fmla="*/ 27 h 91"/>
                <a:gd name="T42" fmla="*/ 288 w 309"/>
                <a:gd name="T43" fmla="*/ 21 h 91"/>
                <a:gd name="T44" fmla="*/ 309 w 309"/>
                <a:gd name="T45" fmla="*/ 12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 h="91">
                  <a:moveTo>
                    <a:pt x="0" y="0"/>
                  </a:moveTo>
                  <a:cubicBezTo>
                    <a:pt x="9" y="28"/>
                    <a:pt x="4" y="31"/>
                    <a:pt x="36" y="27"/>
                  </a:cubicBezTo>
                  <a:cubicBezTo>
                    <a:pt x="49" y="1"/>
                    <a:pt x="25" y="11"/>
                    <a:pt x="6" y="15"/>
                  </a:cubicBezTo>
                  <a:cubicBezTo>
                    <a:pt x="10" y="35"/>
                    <a:pt x="8" y="53"/>
                    <a:pt x="30" y="60"/>
                  </a:cubicBezTo>
                  <a:cubicBezTo>
                    <a:pt x="37" y="59"/>
                    <a:pt x="45" y="60"/>
                    <a:pt x="51" y="57"/>
                  </a:cubicBezTo>
                  <a:cubicBezTo>
                    <a:pt x="60" y="53"/>
                    <a:pt x="61" y="30"/>
                    <a:pt x="63" y="24"/>
                  </a:cubicBezTo>
                  <a:cubicBezTo>
                    <a:pt x="64" y="21"/>
                    <a:pt x="69" y="16"/>
                    <a:pt x="66" y="15"/>
                  </a:cubicBezTo>
                  <a:cubicBezTo>
                    <a:pt x="58" y="13"/>
                    <a:pt x="50" y="17"/>
                    <a:pt x="42" y="18"/>
                  </a:cubicBezTo>
                  <a:cubicBezTo>
                    <a:pt x="32" y="32"/>
                    <a:pt x="23" y="47"/>
                    <a:pt x="18" y="63"/>
                  </a:cubicBezTo>
                  <a:cubicBezTo>
                    <a:pt x="23" y="91"/>
                    <a:pt x="26" y="77"/>
                    <a:pt x="48" y="72"/>
                  </a:cubicBezTo>
                  <a:cubicBezTo>
                    <a:pt x="54" y="62"/>
                    <a:pt x="56" y="51"/>
                    <a:pt x="63" y="42"/>
                  </a:cubicBezTo>
                  <a:cubicBezTo>
                    <a:pt x="70" y="32"/>
                    <a:pt x="77" y="28"/>
                    <a:pt x="81" y="15"/>
                  </a:cubicBezTo>
                  <a:cubicBezTo>
                    <a:pt x="77" y="9"/>
                    <a:pt x="75" y="2"/>
                    <a:pt x="66" y="3"/>
                  </a:cubicBezTo>
                  <a:cubicBezTo>
                    <a:pt x="60" y="4"/>
                    <a:pt x="48" y="9"/>
                    <a:pt x="48" y="9"/>
                  </a:cubicBezTo>
                  <a:cubicBezTo>
                    <a:pt x="33" y="32"/>
                    <a:pt x="41" y="57"/>
                    <a:pt x="66" y="63"/>
                  </a:cubicBezTo>
                  <a:cubicBezTo>
                    <a:pt x="85" y="60"/>
                    <a:pt x="102" y="57"/>
                    <a:pt x="120" y="51"/>
                  </a:cubicBezTo>
                  <a:cubicBezTo>
                    <a:pt x="133" y="38"/>
                    <a:pt x="125" y="43"/>
                    <a:pt x="147" y="36"/>
                  </a:cubicBezTo>
                  <a:cubicBezTo>
                    <a:pt x="150" y="35"/>
                    <a:pt x="156" y="33"/>
                    <a:pt x="156" y="33"/>
                  </a:cubicBezTo>
                  <a:cubicBezTo>
                    <a:pt x="181" y="36"/>
                    <a:pt x="207" y="43"/>
                    <a:pt x="231" y="51"/>
                  </a:cubicBezTo>
                  <a:cubicBezTo>
                    <a:pt x="261" y="41"/>
                    <a:pt x="250" y="47"/>
                    <a:pt x="267" y="36"/>
                  </a:cubicBezTo>
                  <a:cubicBezTo>
                    <a:pt x="268" y="33"/>
                    <a:pt x="267" y="29"/>
                    <a:pt x="270" y="27"/>
                  </a:cubicBezTo>
                  <a:cubicBezTo>
                    <a:pt x="275" y="23"/>
                    <a:pt x="288" y="21"/>
                    <a:pt x="288" y="21"/>
                  </a:cubicBezTo>
                  <a:cubicBezTo>
                    <a:pt x="300" y="9"/>
                    <a:pt x="293" y="12"/>
                    <a:pt x="309" y="12"/>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8695" name="Line 103">
            <a:extLst>
              <a:ext uri="{FF2B5EF4-FFF2-40B4-BE49-F238E27FC236}">
                <a16:creationId xmlns:a16="http://schemas.microsoft.com/office/drawing/2014/main" id="{25DD566F-49E1-4FD2-B971-83AA605AC544}"/>
              </a:ext>
            </a:extLst>
          </p:cNvPr>
          <p:cNvSpPr>
            <a:spLocks noChangeShapeType="1"/>
          </p:cNvSpPr>
          <p:nvPr/>
        </p:nvSpPr>
        <p:spPr bwMode="auto">
          <a:xfrm>
            <a:off x="2700338" y="6092825"/>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96" name="Oval 104">
            <a:extLst>
              <a:ext uri="{FF2B5EF4-FFF2-40B4-BE49-F238E27FC236}">
                <a16:creationId xmlns:a16="http://schemas.microsoft.com/office/drawing/2014/main" id="{EA59BF49-6B7D-4740-9801-4B692FE0760D}"/>
              </a:ext>
            </a:extLst>
          </p:cNvPr>
          <p:cNvSpPr>
            <a:spLocks noChangeArrowheads="1"/>
          </p:cNvSpPr>
          <p:nvPr/>
        </p:nvSpPr>
        <p:spPr bwMode="auto">
          <a:xfrm>
            <a:off x="2555875" y="5445125"/>
            <a:ext cx="5762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200">
                <a:latin typeface="Comic Sans MS" panose="030F0702030302020204" pitchFamily="66" charset="0"/>
              </a:rPr>
              <a:t>Hsc70</a:t>
            </a:r>
          </a:p>
        </p:txBody>
      </p:sp>
      <p:sp>
        <p:nvSpPr>
          <p:cNvPr id="238697" name="Line 105">
            <a:extLst>
              <a:ext uri="{FF2B5EF4-FFF2-40B4-BE49-F238E27FC236}">
                <a16:creationId xmlns:a16="http://schemas.microsoft.com/office/drawing/2014/main" id="{59D275D7-6A4C-4AFA-A04A-D4E265B65091}"/>
              </a:ext>
            </a:extLst>
          </p:cNvPr>
          <p:cNvSpPr>
            <a:spLocks noChangeShapeType="1"/>
          </p:cNvSpPr>
          <p:nvPr/>
        </p:nvSpPr>
        <p:spPr bwMode="auto">
          <a:xfrm flipV="1">
            <a:off x="4284663" y="5949950"/>
            <a:ext cx="504825" cy="71438"/>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92" name="Line 106">
            <a:extLst>
              <a:ext uri="{FF2B5EF4-FFF2-40B4-BE49-F238E27FC236}">
                <a16:creationId xmlns:a16="http://schemas.microsoft.com/office/drawing/2014/main" id="{C0668A57-A249-48A9-A5E2-C6836AF1D5E8}"/>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93" name="Line 107">
            <a:extLst>
              <a:ext uri="{FF2B5EF4-FFF2-40B4-BE49-F238E27FC236}">
                <a16:creationId xmlns:a16="http://schemas.microsoft.com/office/drawing/2014/main" id="{21FE3A8B-FD83-438C-9D0F-53AAF5DC6906}"/>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700" name="Text Box 108">
            <a:extLst>
              <a:ext uri="{FF2B5EF4-FFF2-40B4-BE49-F238E27FC236}">
                <a16:creationId xmlns:a16="http://schemas.microsoft.com/office/drawing/2014/main" id="{A65A1032-29A8-4CBD-A9A2-89E9D3758A54}"/>
              </a:ext>
            </a:extLst>
          </p:cNvPr>
          <p:cNvSpPr txBox="1">
            <a:spLocks noChangeArrowheads="1"/>
          </p:cNvSpPr>
          <p:nvPr/>
        </p:nvSpPr>
        <p:spPr bwMode="auto">
          <a:xfrm>
            <a:off x="1908175" y="6092825"/>
            <a:ext cx="6937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200">
                <a:latin typeface="Comic Sans MS" panose="030F0702030302020204" pitchFamily="66" charset="0"/>
              </a:rPr>
              <a:t>KFERQ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38690"/>
                                        </p:tgtEl>
                                        <p:attrNameLst>
                                          <p:attrName>style.visibility</p:attrName>
                                        </p:attrNameLst>
                                      </p:cBhvr>
                                      <p:to>
                                        <p:strVal val="visible"/>
                                      </p:to>
                                    </p:set>
                                    <p:animEffect transition="in" filter="slide(fromLeft)">
                                      <p:cBhvr>
                                        <p:cTn id="7" dur="500"/>
                                        <p:tgtEl>
                                          <p:spTgt spid="238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8700"/>
                                        </p:tgtEl>
                                        <p:attrNameLst>
                                          <p:attrName>style.visibility</p:attrName>
                                        </p:attrNameLst>
                                      </p:cBhvr>
                                      <p:to>
                                        <p:strVal val="visible"/>
                                      </p:to>
                                    </p:set>
                                    <p:animEffect transition="in" filter="dissolve">
                                      <p:cBhvr>
                                        <p:cTn id="12" dur="500"/>
                                        <p:tgtEl>
                                          <p:spTgt spid="238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238695"/>
                                        </p:tgtEl>
                                        <p:attrNameLst>
                                          <p:attrName>style.visibility</p:attrName>
                                        </p:attrNameLst>
                                      </p:cBhvr>
                                      <p:to>
                                        <p:strVal val="visible"/>
                                      </p:to>
                                    </p:set>
                                    <p:animEffect transition="in" filter="slide(fromLeft)">
                                      <p:cBhvr>
                                        <p:cTn id="17" dur="500"/>
                                        <p:tgtEl>
                                          <p:spTgt spid="238695"/>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38696"/>
                                        </p:tgtEl>
                                        <p:attrNameLst>
                                          <p:attrName>style.visibility</p:attrName>
                                        </p:attrNameLst>
                                      </p:cBhvr>
                                      <p:to>
                                        <p:strVal val="visible"/>
                                      </p:to>
                                    </p:set>
                                    <p:animEffect transition="in" filter="slide(fromLeft)">
                                      <p:cBhvr>
                                        <p:cTn id="20" dur="500"/>
                                        <p:tgtEl>
                                          <p:spTgt spid="2386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238684"/>
                                        </p:tgtEl>
                                        <p:attrNameLst>
                                          <p:attrName>style.visibility</p:attrName>
                                        </p:attrNameLst>
                                      </p:cBhvr>
                                      <p:to>
                                        <p:strVal val="visible"/>
                                      </p:to>
                                    </p:set>
                                    <p:animEffect transition="in" filter="slide(fromLeft)">
                                      <p:cBhvr>
                                        <p:cTn id="25" dur="500"/>
                                        <p:tgtEl>
                                          <p:spTgt spid="2386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38697"/>
                                        </p:tgtEl>
                                        <p:attrNameLst>
                                          <p:attrName>style.visibility</p:attrName>
                                        </p:attrNameLst>
                                      </p:cBhvr>
                                      <p:to>
                                        <p:strVal val="visible"/>
                                      </p:to>
                                    </p:set>
                                    <p:animEffect transition="in" filter="dissolve">
                                      <p:cBhvr>
                                        <p:cTn id="30" dur="500"/>
                                        <p:tgtEl>
                                          <p:spTgt spid="23869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nodeType="clickEffect">
                                  <p:stCondLst>
                                    <p:cond delay="0"/>
                                  </p:stCondLst>
                                  <p:childTnLst>
                                    <p:set>
                                      <p:cBhvr>
                                        <p:cTn id="34" dur="1" fill="hold">
                                          <p:stCondLst>
                                            <p:cond delay="0"/>
                                          </p:stCondLst>
                                        </p:cTn>
                                        <p:tgtEl>
                                          <p:spTgt spid="238692"/>
                                        </p:tgtEl>
                                        <p:attrNameLst>
                                          <p:attrName>style.visibility</p:attrName>
                                        </p:attrNameLst>
                                      </p:cBhvr>
                                      <p:to>
                                        <p:strVal val="visible"/>
                                      </p:to>
                                    </p:set>
                                    <p:animEffect transition="in" filter="slide(fromLeft)">
                                      <p:cBhvr>
                                        <p:cTn id="35" dur="500"/>
                                        <p:tgtEl>
                                          <p:spTgt spid="23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96" grpId="0" animBg="1"/>
      <p:bldP spid="2387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3">
            <a:extLst>
              <a:ext uri="{FF2B5EF4-FFF2-40B4-BE49-F238E27FC236}">
                <a16:creationId xmlns:a16="http://schemas.microsoft.com/office/drawing/2014/main" id="{B8AF9537-222B-443D-AF63-0148135AA5F1}"/>
              </a:ext>
            </a:extLst>
          </p:cNvPr>
          <p:cNvGrpSpPr>
            <a:grpSpLocks/>
          </p:cNvGrpSpPr>
          <p:nvPr/>
        </p:nvGrpSpPr>
        <p:grpSpPr bwMode="auto">
          <a:xfrm>
            <a:off x="5653088" y="4221163"/>
            <a:ext cx="574675" cy="576262"/>
            <a:chOff x="3424" y="2795"/>
            <a:chExt cx="362" cy="363"/>
          </a:xfrm>
        </p:grpSpPr>
        <p:sp>
          <p:nvSpPr>
            <p:cNvPr id="89184" name="Oval 4">
              <a:extLst>
                <a:ext uri="{FF2B5EF4-FFF2-40B4-BE49-F238E27FC236}">
                  <a16:creationId xmlns:a16="http://schemas.microsoft.com/office/drawing/2014/main" id="{112507D1-261C-4740-8088-26BD791A8376}"/>
                </a:ext>
              </a:extLst>
            </p:cNvPr>
            <p:cNvSpPr>
              <a:spLocks noChangeArrowheads="1"/>
            </p:cNvSpPr>
            <p:nvPr/>
          </p:nvSpPr>
          <p:spPr bwMode="auto">
            <a:xfrm>
              <a:off x="3424" y="2795"/>
              <a:ext cx="362" cy="363"/>
            </a:xfrm>
            <a:prstGeom prst="ellipse">
              <a:avLst/>
            </a:prstGeom>
            <a:solidFill>
              <a:schemeClr val="bg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85" name="Oval 5">
              <a:extLst>
                <a:ext uri="{FF2B5EF4-FFF2-40B4-BE49-F238E27FC236}">
                  <a16:creationId xmlns:a16="http://schemas.microsoft.com/office/drawing/2014/main" id="{B3E4F7D8-53BB-44B1-A0CB-21617571FD25}"/>
                </a:ext>
              </a:extLst>
            </p:cNvPr>
            <p:cNvSpPr>
              <a:spLocks noChangeArrowheads="1"/>
            </p:cNvSpPr>
            <p:nvPr/>
          </p:nvSpPr>
          <p:spPr bwMode="auto">
            <a:xfrm>
              <a:off x="3469" y="2931"/>
              <a:ext cx="272" cy="135"/>
            </a:xfrm>
            <a:prstGeom prst="ellipse">
              <a:avLst/>
            </a:prstGeom>
            <a:solidFill>
              <a:srgbClr val="969696">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chemeClr val="bg2"/>
                  </a:solidFill>
                  <a:latin typeface="Comic Sans MS" panose="030F0702030302020204" pitchFamily="66" charset="0"/>
                </a:rPr>
                <a:t>Glic</a:t>
              </a:r>
            </a:p>
          </p:txBody>
        </p:sp>
      </p:grpSp>
      <p:sp>
        <p:nvSpPr>
          <p:cNvPr id="89091" name="Oval 6">
            <a:extLst>
              <a:ext uri="{FF2B5EF4-FFF2-40B4-BE49-F238E27FC236}">
                <a16:creationId xmlns:a16="http://schemas.microsoft.com/office/drawing/2014/main" id="{6E739439-8C7E-48F6-962A-3A81C449C0DE}"/>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092" name="Oval 7">
            <a:extLst>
              <a:ext uri="{FF2B5EF4-FFF2-40B4-BE49-F238E27FC236}">
                <a16:creationId xmlns:a16="http://schemas.microsoft.com/office/drawing/2014/main" id="{67D65458-17F9-454B-9C7E-9FCAD46DDD56}"/>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093" name="Oval 8">
            <a:extLst>
              <a:ext uri="{FF2B5EF4-FFF2-40B4-BE49-F238E27FC236}">
                <a16:creationId xmlns:a16="http://schemas.microsoft.com/office/drawing/2014/main" id="{62BCB9D6-B598-4B93-BAA6-EE270BD394E9}"/>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094" name="Oval 9">
            <a:extLst>
              <a:ext uri="{FF2B5EF4-FFF2-40B4-BE49-F238E27FC236}">
                <a16:creationId xmlns:a16="http://schemas.microsoft.com/office/drawing/2014/main" id="{EB16DFAE-6462-44F6-9454-65FEC089F528}"/>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095" name="Oval 10">
            <a:extLst>
              <a:ext uri="{FF2B5EF4-FFF2-40B4-BE49-F238E27FC236}">
                <a16:creationId xmlns:a16="http://schemas.microsoft.com/office/drawing/2014/main" id="{A2CD6E67-3223-4566-A851-7D17568FBD6E}"/>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096" name="Oval 11">
            <a:extLst>
              <a:ext uri="{FF2B5EF4-FFF2-40B4-BE49-F238E27FC236}">
                <a16:creationId xmlns:a16="http://schemas.microsoft.com/office/drawing/2014/main" id="{FB1D2961-AF12-4715-AACB-B59E7A9160BB}"/>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9097" name="Oval 12">
            <a:extLst>
              <a:ext uri="{FF2B5EF4-FFF2-40B4-BE49-F238E27FC236}">
                <a16:creationId xmlns:a16="http://schemas.microsoft.com/office/drawing/2014/main" id="{638DCF82-C764-46FF-A38E-D03B31DDD5B0}"/>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9098" name="Group 13">
            <a:extLst>
              <a:ext uri="{FF2B5EF4-FFF2-40B4-BE49-F238E27FC236}">
                <a16:creationId xmlns:a16="http://schemas.microsoft.com/office/drawing/2014/main" id="{BDA5E07A-1514-4DC5-8A0F-A8F43D913519}"/>
              </a:ext>
            </a:extLst>
          </p:cNvPr>
          <p:cNvGrpSpPr>
            <a:grpSpLocks/>
          </p:cNvGrpSpPr>
          <p:nvPr/>
        </p:nvGrpSpPr>
        <p:grpSpPr bwMode="auto">
          <a:xfrm>
            <a:off x="6154738" y="2352675"/>
            <a:ext cx="1296987" cy="574675"/>
            <a:chOff x="3107" y="2251"/>
            <a:chExt cx="1860" cy="725"/>
          </a:xfrm>
        </p:grpSpPr>
        <p:sp>
          <p:nvSpPr>
            <p:cNvPr id="89182" name="Oval 14">
              <a:extLst>
                <a:ext uri="{FF2B5EF4-FFF2-40B4-BE49-F238E27FC236}">
                  <a16:creationId xmlns:a16="http://schemas.microsoft.com/office/drawing/2014/main" id="{44DD328E-7B36-40E4-8D08-6C2168D24DE3}"/>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83" name="Freeform 15">
              <a:extLst>
                <a:ext uri="{FF2B5EF4-FFF2-40B4-BE49-F238E27FC236}">
                  <a16:creationId xmlns:a16="http://schemas.microsoft.com/office/drawing/2014/main" id="{B14FE846-4501-41AA-840F-496BEB6B387A}"/>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2592" name="AutoShape 16">
            <a:extLst>
              <a:ext uri="{FF2B5EF4-FFF2-40B4-BE49-F238E27FC236}">
                <a16:creationId xmlns:a16="http://schemas.microsoft.com/office/drawing/2014/main" id="{AFDB5B88-8D08-4362-9DBA-8161DE01A875}"/>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89102" name="Oval 17">
            <a:extLst>
              <a:ext uri="{FF2B5EF4-FFF2-40B4-BE49-F238E27FC236}">
                <a16:creationId xmlns:a16="http://schemas.microsoft.com/office/drawing/2014/main" id="{56E9283E-BA8F-48EC-AA84-7619C5F86F1E}"/>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9103" name="Oval 18">
            <a:extLst>
              <a:ext uri="{FF2B5EF4-FFF2-40B4-BE49-F238E27FC236}">
                <a16:creationId xmlns:a16="http://schemas.microsoft.com/office/drawing/2014/main" id="{A8D7F37B-1750-4082-8563-9F72E988BD68}"/>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9104" name="Oval 19">
            <a:extLst>
              <a:ext uri="{FF2B5EF4-FFF2-40B4-BE49-F238E27FC236}">
                <a16:creationId xmlns:a16="http://schemas.microsoft.com/office/drawing/2014/main" id="{015E70B1-8072-4915-B972-02B5936798F2}"/>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9105" name="Oval 20">
            <a:extLst>
              <a:ext uri="{FF2B5EF4-FFF2-40B4-BE49-F238E27FC236}">
                <a16:creationId xmlns:a16="http://schemas.microsoft.com/office/drawing/2014/main" id="{8FA8EB19-A5E0-4D3C-AB0E-2C86BD0DEA9F}"/>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89106" name="Oval 21">
            <a:extLst>
              <a:ext uri="{FF2B5EF4-FFF2-40B4-BE49-F238E27FC236}">
                <a16:creationId xmlns:a16="http://schemas.microsoft.com/office/drawing/2014/main" id="{9E388453-A140-406B-9BDD-A32F6900BB33}"/>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07" name="Oval 22">
            <a:extLst>
              <a:ext uri="{FF2B5EF4-FFF2-40B4-BE49-F238E27FC236}">
                <a16:creationId xmlns:a16="http://schemas.microsoft.com/office/drawing/2014/main" id="{BA96096B-6883-48D4-A9E6-E42035E791E3}"/>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08" name="Oval 23">
            <a:extLst>
              <a:ext uri="{FF2B5EF4-FFF2-40B4-BE49-F238E27FC236}">
                <a16:creationId xmlns:a16="http://schemas.microsoft.com/office/drawing/2014/main" id="{D512DAC2-BEAC-4E53-9244-726B04038FEC}"/>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09" name="Oval 24">
            <a:extLst>
              <a:ext uri="{FF2B5EF4-FFF2-40B4-BE49-F238E27FC236}">
                <a16:creationId xmlns:a16="http://schemas.microsoft.com/office/drawing/2014/main" id="{2F363658-360D-4330-8519-E0647478938C}"/>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9110" name="Group 25">
            <a:extLst>
              <a:ext uri="{FF2B5EF4-FFF2-40B4-BE49-F238E27FC236}">
                <a16:creationId xmlns:a16="http://schemas.microsoft.com/office/drawing/2014/main" id="{A912E598-115A-4BD3-8298-F5842DC897E9}"/>
              </a:ext>
            </a:extLst>
          </p:cNvPr>
          <p:cNvGrpSpPr>
            <a:grpSpLocks/>
          </p:cNvGrpSpPr>
          <p:nvPr/>
        </p:nvGrpSpPr>
        <p:grpSpPr bwMode="auto">
          <a:xfrm>
            <a:off x="323850" y="1196975"/>
            <a:ext cx="2087563" cy="2160588"/>
            <a:chOff x="295" y="119"/>
            <a:chExt cx="1315" cy="1361"/>
          </a:xfrm>
        </p:grpSpPr>
        <p:sp>
          <p:nvSpPr>
            <p:cNvPr id="89163" name="AutoShape 26">
              <a:extLst>
                <a:ext uri="{FF2B5EF4-FFF2-40B4-BE49-F238E27FC236}">
                  <a16:creationId xmlns:a16="http://schemas.microsoft.com/office/drawing/2014/main" id="{C6CA0C81-81EB-4970-97B3-770E413E7F76}"/>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89164" name="Group 27">
              <a:extLst>
                <a:ext uri="{FF2B5EF4-FFF2-40B4-BE49-F238E27FC236}">
                  <a16:creationId xmlns:a16="http://schemas.microsoft.com/office/drawing/2014/main" id="{73638AFE-A5E7-4A90-A67C-34BE09711153}"/>
                </a:ext>
              </a:extLst>
            </p:cNvPr>
            <p:cNvGrpSpPr>
              <a:grpSpLocks/>
            </p:cNvGrpSpPr>
            <p:nvPr/>
          </p:nvGrpSpPr>
          <p:grpSpPr bwMode="auto">
            <a:xfrm>
              <a:off x="793" y="392"/>
              <a:ext cx="817" cy="362"/>
              <a:chOff x="3107" y="2251"/>
              <a:chExt cx="1860" cy="725"/>
            </a:xfrm>
          </p:grpSpPr>
          <p:sp>
            <p:nvSpPr>
              <p:cNvPr id="89180" name="Oval 28">
                <a:extLst>
                  <a:ext uri="{FF2B5EF4-FFF2-40B4-BE49-F238E27FC236}">
                    <a16:creationId xmlns:a16="http://schemas.microsoft.com/office/drawing/2014/main" id="{B733DD1C-6193-4AA8-B186-98258DC13D56}"/>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81" name="Freeform 29">
                <a:extLst>
                  <a:ext uri="{FF2B5EF4-FFF2-40B4-BE49-F238E27FC236}">
                    <a16:creationId xmlns:a16="http://schemas.microsoft.com/office/drawing/2014/main" id="{B655FD2F-FB98-4254-9004-4593D7FDE179}"/>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9165" name="Group 30">
              <a:extLst>
                <a:ext uri="{FF2B5EF4-FFF2-40B4-BE49-F238E27FC236}">
                  <a16:creationId xmlns:a16="http://schemas.microsoft.com/office/drawing/2014/main" id="{2BB3A0A1-9D13-425E-BF2F-195B39B0BED0}"/>
                </a:ext>
              </a:extLst>
            </p:cNvPr>
            <p:cNvGrpSpPr>
              <a:grpSpLocks/>
            </p:cNvGrpSpPr>
            <p:nvPr/>
          </p:nvGrpSpPr>
          <p:grpSpPr bwMode="auto">
            <a:xfrm rot="4826435">
              <a:off x="983" y="927"/>
              <a:ext cx="357" cy="373"/>
              <a:chOff x="1110" y="1888"/>
              <a:chExt cx="357" cy="373"/>
            </a:xfrm>
          </p:grpSpPr>
          <p:sp>
            <p:nvSpPr>
              <p:cNvPr id="89176" name="Freeform 31">
                <a:extLst>
                  <a:ext uri="{FF2B5EF4-FFF2-40B4-BE49-F238E27FC236}">
                    <a16:creationId xmlns:a16="http://schemas.microsoft.com/office/drawing/2014/main" id="{8CFB156B-4435-4163-8DF0-FA79F6FE6DB0}"/>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77" name="Oval 32">
                <a:extLst>
                  <a:ext uri="{FF2B5EF4-FFF2-40B4-BE49-F238E27FC236}">
                    <a16:creationId xmlns:a16="http://schemas.microsoft.com/office/drawing/2014/main" id="{6AEA35A3-AC72-4812-9F50-3C5B6AE81944}"/>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9178" name="Oval 33">
                <a:extLst>
                  <a:ext uri="{FF2B5EF4-FFF2-40B4-BE49-F238E27FC236}">
                    <a16:creationId xmlns:a16="http://schemas.microsoft.com/office/drawing/2014/main" id="{45CD646A-ECE2-486E-975A-5660BC9D7C31}"/>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9179" name="Oval 34">
                <a:extLst>
                  <a:ext uri="{FF2B5EF4-FFF2-40B4-BE49-F238E27FC236}">
                    <a16:creationId xmlns:a16="http://schemas.microsoft.com/office/drawing/2014/main" id="{FB23810B-71A0-4CD9-BE1A-6C8E42A5AFB2}"/>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9166" name="Oval 35">
              <a:extLst>
                <a:ext uri="{FF2B5EF4-FFF2-40B4-BE49-F238E27FC236}">
                  <a16:creationId xmlns:a16="http://schemas.microsoft.com/office/drawing/2014/main" id="{116B2632-3754-46C7-A1E1-89944ADBC62B}"/>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67" name="Oval 36">
              <a:extLst>
                <a:ext uri="{FF2B5EF4-FFF2-40B4-BE49-F238E27FC236}">
                  <a16:creationId xmlns:a16="http://schemas.microsoft.com/office/drawing/2014/main" id="{100FE2F0-8014-44B4-BA4E-2EE2E9169FE4}"/>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68" name="Oval 37">
              <a:extLst>
                <a:ext uri="{FF2B5EF4-FFF2-40B4-BE49-F238E27FC236}">
                  <a16:creationId xmlns:a16="http://schemas.microsoft.com/office/drawing/2014/main" id="{A3683847-266A-4722-B85B-D6359D11A3FF}"/>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69" name="Oval 38">
              <a:extLst>
                <a:ext uri="{FF2B5EF4-FFF2-40B4-BE49-F238E27FC236}">
                  <a16:creationId xmlns:a16="http://schemas.microsoft.com/office/drawing/2014/main" id="{7BF58AC8-76FB-42D0-A3EB-2E1F31595C9B}"/>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70" name="Oval 39">
              <a:extLst>
                <a:ext uri="{FF2B5EF4-FFF2-40B4-BE49-F238E27FC236}">
                  <a16:creationId xmlns:a16="http://schemas.microsoft.com/office/drawing/2014/main" id="{D87E5E4B-081F-48BF-90A6-E0F9FF73F660}"/>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71" name="AutoShape 40">
              <a:extLst>
                <a:ext uri="{FF2B5EF4-FFF2-40B4-BE49-F238E27FC236}">
                  <a16:creationId xmlns:a16="http://schemas.microsoft.com/office/drawing/2014/main" id="{B6BC2905-86C4-44EF-97A3-333B89E18FE4}"/>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72" name="Oval 41">
              <a:extLst>
                <a:ext uri="{FF2B5EF4-FFF2-40B4-BE49-F238E27FC236}">
                  <a16:creationId xmlns:a16="http://schemas.microsoft.com/office/drawing/2014/main" id="{1B14407E-0FDB-4AF8-829B-A22EDBD31082}"/>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73" name="Oval 42">
              <a:extLst>
                <a:ext uri="{FF2B5EF4-FFF2-40B4-BE49-F238E27FC236}">
                  <a16:creationId xmlns:a16="http://schemas.microsoft.com/office/drawing/2014/main" id="{B89665B5-580A-48E9-A943-233EDCE894E7}"/>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74" name="Oval 43">
              <a:extLst>
                <a:ext uri="{FF2B5EF4-FFF2-40B4-BE49-F238E27FC236}">
                  <a16:creationId xmlns:a16="http://schemas.microsoft.com/office/drawing/2014/main" id="{C20E0392-863C-4665-A3A4-86C028949DAE}"/>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75" name="Oval 44">
              <a:extLst>
                <a:ext uri="{FF2B5EF4-FFF2-40B4-BE49-F238E27FC236}">
                  <a16:creationId xmlns:a16="http://schemas.microsoft.com/office/drawing/2014/main" id="{F6BC2229-DF27-4AD2-8D78-97C8BAABABD3}"/>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89111" name="Group 45">
            <a:extLst>
              <a:ext uri="{FF2B5EF4-FFF2-40B4-BE49-F238E27FC236}">
                <a16:creationId xmlns:a16="http://schemas.microsoft.com/office/drawing/2014/main" id="{1238AABD-3899-4AE9-AD31-1ECC0104ADCE}"/>
              </a:ext>
            </a:extLst>
          </p:cNvPr>
          <p:cNvGrpSpPr>
            <a:grpSpLocks/>
          </p:cNvGrpSpPr>
          <p:nvPr/>
        </p:nvGrpSpPr>
        <p:grpSpPr bwMode="auto">
          <a:xfrm>
            <a:off x="3276600" y="1412875"/>
            <a:ext cx="2103438" cy="1833563"/>
            <a:chOff x="1565" y="1344"/>
            <a:chExt cx="1325" cy="1155"/>
          </a:xfrm>
        </p:grpSpPr>
        <p:sp>
          <p:nvSpPr>
            <p:cNvPr id="89140" name="Oval 46">
              <a:extLst>
                <a:ext uri="{FF2B5EF4-FFF2-40B4-BE49-F238E27FC236}">
                  <a16:creationId xmlns:a16="http://schemas.microsoft.com/office/drawing/2014/main" id="{85E8CCD5-244B-4123-A0F9-9C750886A47C}"/>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41" name="Oval 47">
              <a:extLst>
                <a:ext uri="{FF2B5EF4-FFF2-40B4-BE49-F238E27FC236}">
                  <a16:creationId xmlns:a16="http://schemas.microsoft.com/office/drawing/2014/main" id="{13C92502-F827-4087-ACC0-4BEA077A10FE}"/>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42" name="Oval 48">
              <a:extLst>
                <a:ext uri="{FF2B5EF4-FFF2-40B4-BE49-F238E27FC236}">
                  <a16:creationId xmlns:a16="http://schemas.microsoft.com/office/drawing/2014/main" id="{FAB3DABC-D945-4C40-8A79-F9444130B286}"/>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43" name="Oval 49">
              <a:extLst>
                <a:ext uri="{FF2B5EF4-FFF2-40B4-BE49-F238E27FC236}">
                  <a16:creationId xmlns:a16="http://schemas.microsoft.com/office/drawing/2014/main" id="{1D864F9B-27BE-468E-81A6-205FDD090B3D}"/>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9144" name="Group 50">
              <a:extLst>
                <a:ext uri="{FF2B5EF4-FFF2-40B4-BE49-F238E27FC236}">
                  <a16:creationId xmlns:a16="http://schemas.microsoft.com/office/drawing/2014/main" id="{73D2CEEC-1493-4FCB-807E-422CA4A7D50D}"/>
                </a:ext>
              </a:extLst>
            </p:cNvPr>
            <p:cNvGrpSpPr>
              <a:grpSpLocks/>
            </p:cNvGrpSpPr>
            <p:nvPr/>
          </p:nvGrpSpPr>
          <p:grpSpPr bwMode="auto">
            <a:xfrm>
              <a:off x="1746" y="1570"/>
              <a:ext cx="817" cy="362"/>
              <a:chOff x="3107" y="2251"/>
              <a:chExt cx="1860" cy="725"/>
            </a:xfrm>
          </p:grpSpPr>
          <p:sp>
            <p:nvSpPr>
              <p:cNvPr id="89161" name="Oval 51">
                <a:extLst>
                  <a:ext uri="{FF2B5EF4-FFF2-40B4-BE49-F238E27FC236}">
                    <a16:creationId xmlns:a16="http://schemas.microsoft.com/office/drawing/2014/main" id="{85BB8415-BFCA-4BB9-9280-1F09729217B8}"/>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62" name="Freeform 52">
                <a:extLst>
                  <a:ext uri="{FF2B5EF4-FFF2-40B4-BE49-F238E27FC236}">
                    <a16:creationId xmlns:a16="http://schemas.microsoft.com/office/drawing/2014/main" id="{FB2603C2-1626-49CA-9500-3F20B51525F9}"/>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9145" name="AutoShape 53">
              <a:extLst>
                <a:ext uri="{FF2B5EF4-FFF2-40B4-BE49-F238E27FC236}">
                  <a16:creationId xmlns:a16="http://schemas.microsoft.com/office/drawing/2014/main" id="{8AB0E7FF-ACC4-4158-8096-FC80D350AC65}"/>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89146" name="Oval 54">
              <a:extLst>
                <a:ext uri="{FF2B5EF4-FFF2-40B4-BE49-F238E27FC236}">
                  <a16:creationId xmlns:a16="http://schemas.microsoft.com/office/drawing/2014/main" id="{4BF2C6FB-7AB7-482E-9EA4-CD0611D0ED77}"/>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89147" name="Group 55">
              <a:extLst>
                <a:ext uri="{FF2B5EF4-FFF2-40B4-BE49-F238E27FC236}">
                  <a16:creationId xmlns:a16="http://schemas.microsoft.com/office/drawing/2014/main" id="{9CFB9AF1-F901-4BAB-9668-93EFCC9776AA}"/>
                </a:ext>
              </a:extLst>
            </p:cNvPr>
            <p:cNvGrpSpPr>
              <a:grpSpLocks/>
            </p:cNvGrpSpPr>
            <p:nvPr/>
          </p:nvGrpSpPr>
          <p:grpSpPr bwMode="auto">
            <a:xfrm rot="4826435">
              <a:off x="2016" y="1975"/>
              <a:ext cx="357" cy="373"/>
              <a:chOff x="1110" y="1888"/>
              <a:chExt cx="357" cy="373"/>
            </a:xfrm>
          </p:grpSpPr>
          <p:sp>
            <p:nvSpPr>
              <p:cNvPr id="89157" name="Freeform 56">
                <a:extLst>
                  <a:ext uri="{FF2B5EF4-FFF2-40B4-BE49-F238E27FC236}">
                    <a16:creationId xmlns:a16="http://schemas.microsoft.com/office/drawing/2014/main" id="{63581E42-9593-436F-A0BF-972694405E43}"/>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58" name="Oval 57">
                <a:extLst>
                  <a:ext uri="{FF2B5EF4-FFF2-40B4-BE49-F238E27FC236}">
                    <a16:creationId xmlns:a16="http://schemas.microsoft.com/office/drawing/2014/main" id="{EBF4B763-EA65-4B84-BC22-7152E65BE578}"/>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9159" name="Oval 58">
                <a:extLst>
                  <a:ext uri="{FF2B5EF4-FFF2-40B4-BE49-F238E27FC236}">
                    <a16:creationId xmlns:a16="http://schemas.microsoft.com/office/drawing/2014/main" id="{EE6E4748-2A0D-456A-97E3-3381B0017350}"/>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89160" name="Oval 59">
                <a:extLst>
                  <a:ext uri="{FF2B5EF4-FFF2-40B4-BE49-F238E27FC236}">
                    <a16:creationId xmlns:a16="http://schemas.microsoft.com/office/drawing/2014/main" id="{8D7D6669-BDBB-45C8-9F96-F99492329E7B}"/>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89148" name="Oval 60">
              <a:extLst>
                <a:ext uri="{FF2B5EF4-FFF2-40B4-BE49-F238E27FC236}">
                  <a16:creationId xmlns:a16="http://schemas.microsoft.com/office/drawing/2014/main" id="{CB8912EF-4558-4AB0-A3EB-48B63D4DC3F2}"/>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49" name="Oval 61">
              <a:extLst>
                <a:ext uri="{FF2B5EF4-FFF2-40B4-BE49-F238E27FC236}">
                  <a16:creationId xmlns:a16="http://schemas.microsoft.com/office/drawing/2014/main" id="{235FDDFC-8553-4FCF-B66D-0B9674BE2BC7}"/>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0" name="Oval 62">
              <a:extLst>
                <a:ext uri="{FF2B5EF4-FFF2-40B4-BE49-F238E27FC236}">
                  <a16:creationId xmlns:a16="http://schemas.microsoft.com/office/drawing/2014/main" id="{2C54379E-1D34-4756-8879-8E955D6BFE79}"/>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1" name="Oval 63">
              <a:extLst>
                <a:ext uri="{FF2B5EF4-FFF2-40B4-BE49-F238E27FC236}">
                  <a16:creationId xmlns:a16="http://schemas.microsoft.com/office/drawing/2014/main" id="{52999966-71FC-45B6-9449-4A796B830A5D}"/>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2" name="Oval 64">
              <a:extLst>
                <a:ext uri="{FF2B5EF4-FFF2-40B4-BE49-F238E27FC236}">
                  <a16:creationId xmlns:a16="http://schemas.microsoft.com/office/drawing/2014/main" id="{0B207DB7-E0BE-4809-A712-CC5443A75203}"/>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3" name="Oval 65">
              <a:extLst>
                <a:ext uri="{FF2B5EF4-FFF2-40B4-BE49-F238E27FC236}">
                  <a16:creationId xmlns:a16="http://schemas.microsoft.com/office/drawing/2014/main" id="{490B48CF-3A4F-44F5-BC3B-C5A6D26BB61D}"/>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4" name="Oval 66">
              <a:extLst>
                <a:ext uri="{FF2B5EF4-FFF2-40B4-BE49-F238E27FC236}">
                  <a16:creationId xmlns:a16="http://schemas.microsoft.com/office/drawing/2014/main" id="{B427F942-1F9C-4925-A4AF-D5B99CC0949C}"/>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5" name="Oval 67">
              <a:extLst>
                <a:ext uri="{FF2B5EF4-FFF2-40B4-BE49-F238E27FC236}">
                  <a16:creationId xmlns:a16="http://schemas.microsoft.com/office/drawing/2014/main" id="{95300B50-F114-47A4-9C88-9E00E532F715}"/>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89156" name="Oval 68">
              <a:extLst>
                <a:ext uri="{FF2B5EF4-FFF2-40B4-BE49-F238E27FC236}">
                  <a16:creationId xmlns:a16="http://schemas.microsoft.com/office/drawing/2014/main" id="{930576C4-7817-4035-B46B-F1F266584AFA}"/>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52645" name="Text Box 69">
            <a:extLst>
              <a:ext uri="{FF2B5EF4-FFF2-40B4-BE49-F238E27FC236}">
                <a16:creationId xmlns:a16="http://schemas.microsoft.com/office/drawing/2014/main" id="{7D78C857-C580-4815-818C-870F13C8F194}"/>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dirty="0">
                <a:effectLst>
                  <a:outerShdw blurRad="38100" dist="38100" dir="2700000" algn="tl">
                    <a:srgbClr val="C0C0C0"/>
                  </a:outerShdw>
                </a:effectLst>
                <a:cs typeface="Arial" charset="0"/>
              </a:rPr>
              <a:t>DIFFERENT TYPES OF AUTOPHAGY</a:t>
            </a:r>
          </a:p>
        </p:txBody>
      </p:sp>
      <p:sp>
        <p:nvSpPr>
          <p:cNvPr id="152646" name="Text Box 70">
            <a:extLst>
              <a:ext uri="{FF2B5EF4-FFF2-40B4-BE49-F238E27FC236}">
                <a16:creationId xmlns:a16="http://schemas.microsoft.com/office/drawing/2014/main" id="{E1D1A08F-30A9-46E5-885A-357DB987D228}"/>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89114" name="Oval 71">
            <a:extLst>
              <a:ext uri="{FF2B5EF4-FFF2-40B4-BE49-F238E27FC236}">
                <a16:creationId xmlns:a16="http://schemas.microsoft.com/office/drawing/2014/main" id="{5395C311-FD79-4432-93F3-2E0FBF27A2CF}"/>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89115" name="Group 72">
            <a:extLst>
              <a:ext uri="{FF2B5EF4-FFF2-40B4-BE49-F238E27FC236}">
                <a16:creationId xmlns:a16="http://schemas.microsoft.com/office/drawing/2014/main" id="{BFB81B7C-6B72-4185-8BC9-4861B5A1172B}"/>
              </a:ext>
            </a:extLst>
          </p:cNvPr>
          <p:cNvGrpSpPr>
            <a:grpSpLocks/>
          </p:cNvGrpSpPr>
          <p:nvPr/>
        </p:nvGrpSpPr>
        <p:grpSpPr bwMode="auto">
          <a:xfrm rot="4826435">
            <a:off x="6583363" y="2995613"/>
            <a:ext cx="566737" cy="592137"/>
            <a:chOff x="1110" y="1888"/>
            <a:chExt cx="357" cy="373"/>
          </a:xfrm>
        </p:grpSpPr>
        <p:sp>
          <p:nvSpPr>
            <p:cNvPr id="89136" name="Freeform 73">
              <a:extLst>
                <a:ext uri="{FF2B5EF4-FFF2-40B4-BE49-F238E27FC236}">
                  <a16:creationId xmlns:a16="http://schemas.microsoft.com/office/drawing/2014/main" id="{02267037-15A4-4B18-8B83-9685072A635F}"/>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7" name="Oval 74">
              <a:extLst>
                <a:ext uri="{FF2B5EF4-FFF2-40B4-BE49-F238E27FC236}">
                  <a16:creationId xmlns:a16="http://schemas.microsoft.com/office/drawing/2014/main" id="{3A6F3806-732C-457C-9F6C-EE63471A832F}"/>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9138" name="Oval 75">
              <a:extLst>
                <a:ext uri="{FF2B5EF4-FFF2-40B4-BE49-F238E27FC236}">
                  <a16:creationId xmlns:a16="http://schemas.microsoft.com/office/drawing/2014/main" id="{8F61D89A-16B4-491F-B5C2-9282E2133AD9}"/>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89139" name="Oval 76">
              <a:extLst>
                <a:ext uri="{FF2B5EF4-FFF2-40B4-BE49-F238E27FC236}">
                  <a16:creationId xmlns:a16="http://schemas.microsoft.com/office/drawing/2014/main" id="{EDFF7046-45A1-4B5F-AB65-3BA5A12505E3}"/>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152653" name="Text Box 77">
            <a:extLst>
              <a:ext uri="{FF2B5EF4-FFF2-40B4-BE49-F238E27FC236}">
                <a16:creationId xmlns:a16="http://schemas.microsoft.com/office/drawing/2014/main" id="{E904B1B3-AA2B-467C-AFCC-C95015FF9074}"/>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89117" name="Oval 78">
            <a:extLst>
              <a:ext uri="{FF2B5EF4-FFF2-40B4-BE49-F238E27FC236}">
                <a16:creationId xmlns:a16="http://schemas.microsoft.com/office/drawing/2014/main" id="{C5FFF6CA-2166-41B8-9392-3616BCA15D05}"/>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18" name="Oval 79">
            <a:extLst>
              <a:ext uri="{FF2B5EF4-FFF2-40B4-BE49-F238E27FC236}">
                <a16:creationId xmlns:a16="http://schemas.microsoft.com/office/drawing/2014/main" id="{CE302939-2F58-4843-85EE-11D4EE795C85}"/>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9119" name="Oval 80">
            <a:extLst>
              <a:ext uri="{FF2B5EF4-FFF2-40B4-BE49-F238E27FC236}">
                <a16:creationId xmlns:a16="http://schemas.microsoft.com/office/drawing/2014/main" id="{B383B950-DE38-4775-8F65-5DDFBC6B0065}"/>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9120" name="Freeform 81">
            <a:extLst>
              <a:ext uri="{FF2B5EF4-FFF2-40B4-BE49-F238E27FC236}">
                <a16:creationId xmlns:a16="http://schemas.microsoft.com/office/drawing/2014/main" id="{04E051D8-C554-47C5-B710-0559E837B53F}"/>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1" name="Oval 82">
            <a:extLst>
              <a:ext uri="{FF2B5EF4-FFF2-40B4-BE49-F238E27FC236}">
                <a16:creationId xmlns:a16="http://schemas.microsoft.com/office/drawing/2014/main" id="{0441D957-019A-41E3-96CE-65AE88852380}"/>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9122" name="Oval 83">
            <a:extLst>
              <a:ext uri="{FF2B5EF4-FFF2-40B4-BE49-F238E27FC236}">
                <a16:creationId xmlns:a16="http://schemas.microsoft.com/office/drawing/2014/main" id="{3B3E15E0-5BE4-45F2-B572-CD7CEBF9923E}"/>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89123" name="Oval 84">
            <a:extLst>
              <a:ext uri="{FF2B5EF4-FFF2-40B4-BE49-F238E27FC236}">
                <a16:creationId xmlns:a16="http://schemas.microsoft.com/office/drawing/2014/main" id="{CA13C522-327C-4DD3-99B6-31DF87D19849}"/>
              </a:ext>
            </a:extLst>
          </p:cNvPr>
          <p:cNvSpPr>
            <a:spLocks noChangeArrowheads="1"/>
          </p:cNvSpPr>
          <p:nvPr/>
        </p:nvSpPr>
        <p:spPr bwMode="auto">
          <a:xfrm>
            <a:off x="6373813" y="4221163"/>
            <a:ext cx="574675" cy="5762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24" name="Oval 85">
            <a:extLst>
              <a:ext uri="{FF2B5EF4-FFF2-40B4-BE49-F238E27FC236}">
                <a16:creationId xmlns:a16="http://schemas.microsoft.com/office/drawing/2014/main" id="{02E4945B-3E55-49BC-8DBD-E4C37A41238C}"/>
              </a:ext>
            </a:extLst>
          </p:cNvPr>
          <p:cNvSpPr>
            <a:spLocks noChangeArrowheads="1"/>
          </p:cNvSpPr>
          <p:nvPr/>
        </p:nvSpPr>
        <p:spPr bwMode="auto">
          <a:xfrm>
            <a:off x="64452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152662" name="Text Box 86">
            <a:extLst>
              <a:ext uri="{FF2B5EF4-FFF2-40B4-BE49-F238E27FC236}">
                <a16:creationId xmlns:a16="http://schemas.microsoft.com/office/drawing/2014/main" id="{76B56DFB-855F-4D2B-8D50-44892930A4CF}"/>
              </a:ext>
            </a:extLst>
          </p:cNvPr>
          <p:cNvSpPr txBox="1">
            <a:spLocks noChangeArrowheads="1"/>
          </p:cNvSpPr>
          <p:nvPr/>
        </p:nvSpPr>
        <p:spPr bwMode="auto">
          <a:xfrm>
            <a:off x="2195513" y="4292600"/>
            <a:ext cx="2301875" cy="83820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CHAPERONE MEDIATED AUTOPHAGY</a:t>
            </a:r>
          </a:p>
        </p:txBody>
      </p:sp>
      <p:sp>
        <p:nvSpPr>
          <p:cNvPr id="152663" name="Text Box 87">
            <a:extLst>
              <a:ext uri="{FF2B5EF4-FFF2-40B4-BE49-F238E27FC236}">
                <a16:creationId xmlns:a16="http://schemas.microsoft.com/office/drawing/2014/main" id="{512C22C1-6F6B-4299-8755-801497F79270}"/>
              </a:ext>
            </a:extLst>
          </p:cNvPr>
          <p:cNvSpPr txBox="1">
            <a:spLocks noChangeArrowheads="1"/>
          </p:cNvSpPr>
          <p:nvPr/>
        </p:nvSpPr>
        <p:spPr bwMode="auto">
          <a:xfrm>
            <a:off x="5813425" y="3716338"/>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grpSp>
        <p:nvGrpSpPr>
          <p:cNvPr id="89127" name="Group 88">
            <a:extLst>
              <a:ext uri="{FF2B5EF4-FFF2-40B4-BE49-F238E27FC236}">
                <a16:creationId xmlns:a16="http://schemas.microsoft.com/office/drawing/2014/main" id="{02D66B9A-D952-4028-B564-C9F4CF35A19E}"/>
              </a:ext>
            </a:extLst>
          </p:cNvPr>
          <p:cNvGrpSpPr>
            <a:grpSpLocks/>
          </p:cNvGrpSpPr>
          <p:nvPr/>
        </p:nvGrpSpPr>
        <p:grpSpPr bwMode="auto">
          <a:xfrm>
            <a:off x="5508625" y="5445125"/>
            <a:ext cx="503238" cy="206375"/>
            <a:chOff x="3484" y="3469"/>
            <a:chExt cx="303" cy="91"/>
          </a:xfrm>
        </p:grpSpPr>
        <p:sp>
          <p:nvSpPr>
            <p:cNvPr id="89134" name="AutoShape 89">
              <a:extLst>
                <a:ext uri="{FF2B5EF4-FFF2-40B4-BE49-F238E27FC236}">
                  <a16:creationId xmlns:a16="http://schemas.microsoft.com/office/drawing/2014/main" id="{F9266DBF-31F6-46E2-AE41-14BFB3CB60C4}"/>
                </a:ext>
              </a:extLst>
            </p:cNvPr>
            <p:cNvSpPr>
              <a:spLocks noChangeArrowheads="1"/>
            </p:cNvSpPr>
            <p:nvPr/>
          </p:nvSpPr>
          <p:spPr bwMode="auto">
            <a:xfrm rot="2969427">
              <a:off x="3597" y="3356"/>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89135" name="AutoShape 90">
              <a:extLst>
                <a:ext uri="{FF2B5EF4-FFF2-40B4-BE49-F238E27FC236}">
                  <a16:creationId xmlns:a16="http://schemas.microsoft.com/office/drawing/2014/main" id="{B1872921-ACAD-4E14-B824-1D9C78E0919B}"/>
                </a:ext>
              </a:extLst>
            </p:cNvPr>
            <p:cNvSpPr>
              <a:spLocks noChangeArrowheads="1"/>
            </p:cNvSpPr>
            <p:nvPr/>
          </p:nvSpPr>
          <p:spPr bwMode="auto">
            <a:xfrm rot="2969427">
              <a:off x="3628" y="3402"/>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sp>
        <p:nvSpPr>
          <p:cNvPr id="89128" name="Text Box 91">
            <a:extLst>
              <a:ext uri="{FF2B5EF4-FFF2-40B4-BE49-F238E27FC236}">
                <a16:creationId xmlns:a16="http://schemas.microsoft.com/office/drawing/2014/main" id="{97359E91-1253-4B17-B787-49F8A620A20E}"/>
              </a:ext>
            </a:extLst>
          </p:cNvPr>
          <p:cNvSpPr txBox="1">
            <a:spLocks noChangeArrowheads="1"/>
          </p:cNvSpPr>
          <p:nvPr/>
        </p:nvSpPr>
        <p:spPr bwMode="auto">
          <a:xfrm rot="-2398817">
            <a:off x="5459413" y="537845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89129" name="Text Box 92">
            <a:extLst>
              <a:ext uri="{FF2B5EF4-FFF2-40B4-BE49-F238E27FC236}">
                <a16:creationId xmlns:a16="http://schemas.microsoft.com/office/drawing/2014/main" id="{84000E93-4D07-409E-8384-B23707BC8F94}"/>
              </a:ext>
            </a:extLst>
          </p:cNvPr>
          <p:cNvSpPr txBox="1">
            <a:spLocks noChangeArrowheads="1"/>
          </p:cNvSpPr>
          <p:nvPr/>
        </p:nvSpPr>
        <p:spPr bwMode="auto">
          <a:xfrm rot="-2398817">
            <a:off x="5526088" y="547370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89130" name="Oval 100">
            <a:extLst>
              <a:ext uri="{FF2B5EF4-FFF2-40B4-BE49-F238E27FC236}">
                <a16:creationId xmlns:a16="http://schemas.microsoft.com/office/drawing/2014/main" id="{43491160-D46F-4D37-A9A0-FED42901CCC8}"/>
              </a:ext>
            </a:extLst>
          </p:cNvPr>
          <p:cNvSpPr>
            <a:spLocks noChangeArrowheads="1"/>
          </p:cNvSpPr>
          <p:nvPr/>
        </p:nvSpPr>
        <p:spPr bwMode="auto">
          <a:xfrm rot="-1678096">
            <a:off x="4975225" y="5622925"/>
            <a:ext cx="5762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200">
                <a:latin typeface="Comic Sans MS" panose="030F0702030302020204" pitchFamily="66" charset="0"/>
              </a:rPr>
              <a:t>Hsc70</a:t>
            </a:r>
          </a:p>
        </p:txBody>
      </p:sp>
      <p:sp>
        <p:nvSpPr>
          <p:cNvPr id="89131" name="Freeform 101">
            <a:extLst>
              <a:ext uri="{FF2B5EF4-FFF2-40B4-BE49-F238E27FC236}">
                <a16:creationId xmlns:a16="http://schemas.microsoft.com/office/drawing/2014/main" id="{C9957391-6212-4578-95CA-F56D8E761204}"/>
              </a:ext>
            </a:extLst>
          </p:cNvPr>
          <p:cNvSpPr>
            <a:spLocks/>
          </p:cNvSpPr>
          <p:nvPr/>
        </p:nvSpPr>
        <p:spPr bwMode="auto">
          <a:xfrm rot="-1682760">
            <a:off x="5580063" y="5445125"/>
            <a:ext cx="490537" cy="144463"/>
          </a:xfrm>
          <a:custGeom>
            <a:avLst/>
            <a:gdLst>
              <a:gd name="T0" fmla="*/ 0 w 309"/>
              <a:gd name="T1" fmla="*/ 0 h 91"/>
              <a:gd name="T2" fmla="*/ 2147483646 w 309"/>
              <a:gd name="T3" fmla="*/ 2147483646 h 91"/>
              <a:gd name="T4" fmla="*/ 2147483646 w 309"/>
              <a:gd name="T5" fmla="*/ 2147483646 h 91"/>
              <a:gd name="T6" fmla="*/ 2147483646 w 309"/>
              <a:gd name="T7" fmla="*/ 2147483646 h 91"/>
              <a:gd name="T8" fmla="*/ 2147483646 w 309"/>
              <a:gd name="T9" fmla="*/ 2147483646 h 91"/>
              <a:gd name="T10" fmla="*/ 2147483646 w 309"/>
              <a:gd name="T11" fmla="*/ 2147483646 h 91"/>
              <a:gd name="T12" fmla="*/ 2147483646 w 309"/>
              <a:gd name="T13" fmla="*/ 2147483646 h 91"/>
              <a:gd name="T14" fmla="*/ 2147483646 w 309"/>
              <a:gd name="T15" fmla="*/ 2147483646 h 91"/>
              <a:gd name="T16" fmla="*/ 2147483646 w 309"/>
              <a:gd name="T17" fmla="*/ 2147483646 h 91"/>
              <a:gd name="T18" fmla="*/ 2147483646 w 309"/>
              <a:gd name="T19" fmla="*/ 2147483646 h 91"/>
              <a:gd name="T20" fmla="*/ 2147483646 w 309"/>
              <a:gd name="T21" fmla="*/ 2147483646 h 91"/>
              <a:gd name="T22" fmla="*/ 2147483646 w 309"/>
              <a:gd name="T23" fmla="*/ 2147483646 h 91"/>
              <a:gd name="T24" fmla="*/ 2147483646 w 309"/>
              <a:gd name="T25" fmla="*/ 2147483646 h 91"/>
              <a:gd name="T26" fmla="*/ 2147483646 w 309"/>
              <a:gd name="T27" fmla="*/ 2147483646 h 91"/>
              <a:gd name="T28" fmla="*/ 2147483646 w 309"/>
              <a:gd name="T29" fmla="*/ 2147483646 h 91"/>
              <a:gd name="T30" fmla="*/ 2147483646 w 309"/>
              <a:gd name="T31" fmla="*/ 2147483646 h 91"/>
              <a:gd name="T32" fmla="*/ 2147483646 w 309"/>
              <a:gd name="T33" fmla="*/ 2147483646 h 91"/>
              <a:gd name="T34" fmla="*/ 2147483646 w 309"/>
              <a:gd name="T35" fmla="*/ 2147483646 h 91"/>
              <a:gd name="T36" fmla="*/ 2147483646 w 309"/>
              <a:gd name="T37" fmla="*/ 2147483646 h 91"/>
              <a:gd name="T38" fmla="*/ 2147483646 w 309"/>
              <a:gd name="T39" fmla="*/ 2147483646 h 91"/>
              <a:gd name="T40" fmla="*/ 2147483646 w 309"/>
              <a:gd name="T41" fmla="*/ 2147483646 h 91"/>
              <a:gd name="T42" fmla="*/ 2147483646 w 309"/>
              <a:gd name="T43" fmla="*/ 2147483646 h 91"/>
              <a:gd name="T44" fmla="*/ 2147483646 w 309"/>
              <a:gd name="T45" fmla="*/ 2147483646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 h="91">
                <a:moveTo>
                  <a:pt x="0" y="0"/>
                </a:moveTo>
                <a:cubicBezTo>
                  <a:pt x="9" y="28"/>
                  <a:pt x="4" y="31"/>
                  <a:pt x="36" y="27"/>
                </a:cubicBezTo>
                <a:cubicBezTo>
                  <a:pt x="49" y="1"/>
                  <a:pt x="25" y="11"/>
                  <a:pt x="6" y="15"/>
                </a:cubicBezTo>
                <a:cubicBezTo>
                  <a:pt x="10" y="35"/>
                  <a:pt x="8" y="53"/>
                  <a:pt x="30" y="60"/>
                </a:cubicBezTo>
                <a:cubicBezTo>
                  <a:pt x="37" y="59"/>
                  <a:pt x="45" y="60"/>
                  <a:pt x="51" y="57"/>
                </a:cubicBezTo>
                <a:cubicBezTo>
                  <a:pt x="60" y="53"/>
                  <a:pt x="61" y="30"/>
                  <a:pt x="63" y="24"/>
                </a:cubicBezTo>
                <a:cubicBezTo>
                  <a:pt x="64" y="21"/>
                  <a:pt x="69" y="16"/>
                  <a:pt x="66" y="15"/>
                </a:cubicBezTo>
                <a:cubicBezTo>
                  <a:pt x="58" y="13"/>
                  <a:pt x="50" y="17"/>
                  <a:pt x="42" y="18"/>
                </a:cubicBezTo>
                <a:cubicBezTo>
                  <a:pt x="32" y="32"/>
                  <a:pt x="23" y="47"/>
                  <a:pt x="18" y="63"/>
                </a:cubicBezTo>
                <a:cubicBezTo>
                  <a:pt x="23" y="91"/>
                  <a:pt x="26" y="77"/>
                  <a:pt x="48" y="72"/>
                </a:cubicBezTo>
                <a:cubicBezTo>
                  <a:pt x="54" y="62"/>
                  <a:pt x="56" y="51"/>
                  <a:pt x="63" y="42"/>
                </a:cubicBezTo>
                <a:cubicBezTo>
                  <a:pt x="70" y="32"/>
                  <a:pt x="77" y="28"/>
                  <a:pt x="81" y="15"/>
                </a:cubicBezTo>
                <a:cubicBezTo>
                  <a:pt x="77" y="9"/>
                  <a:pt x="75" y="2"/>
                  <a:pt x="66" y="3"/>
                </a:cubicBezTo>
                <a:cubicBezTo>
                  <a:pt x="60" y="4"/>
                  <a:pt x="48" y="9"/>
                  <a:pt x="48" y="9"/>
                </a:cubicBezTo>
                <a:cubicBezTo>
                  <a:pt x="33" y="32"/>
                  <a:pt x="41" y="57"/>
                  <a:pt x="66" y="63"/>
                </a:cubicBezTo>
                <a:cubicBezTo>
                  <a:pt x="85" y="60"/>
                  <a:pt x="102" y="57"/>
                  <a:pt x="120" y="51"/>
                </a:cubicBezTo>
                <a:cubicBezTo>
                  <a:pt x="133" y="38"/>
                  <a:pt x="125" y="43"/>
                  <a:pt x="147" y="36"/>
                </a:cubicBezTo>
                <a:cubicBezTo>
                  <a:pt x="150" y="35"/>
                  <a:pt x="156" y="33"/>
                  <a:pt x="156" y="33"/>
                </a:cubicBezTo>
                <a:cubicBezTo>
                  <a:pt x="181" y="36"/>
                  <a:pt x="207" y="43"/>
                  <a:pt x="231" y="51"/>
                </a:cubicBezTo>
                <a:cubicBezTo>
                  <a:pt x="261" y="41"/>
                  <a:pt x="250" y="47"/>
                  <a:pt x="267" y="36"/>
                </a:cubicBezTo>
                <a:cubicBezTo>
                  <a:pt x="268" y="33"/>
                  <a:pt x="267" y="29"/>
                  <a:pt x="270" y="27"/>
                </a:cubicBezTo>
                <a:cubicBezTo>
                  <a:pt x="275" y="23"/>
                  <a:pt x="288" y="21"/>
                  <a:pt x="288" y="21"/>
                </a:cubicBezTo>
                <a:cubicBezTo>
                  <a:pt x="300" y="9"/>
                  <a:pt x="293" y="12"/>
                  <a:pt x="309" y="12"/>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2" name="Line 105">
            <a:extLst>
              <a:ext uri="{FF2B5EF4-FFF2-40B4-BE49-F238E27FC236}">
                <a16:creationId xmlns:a16="http://schemas.microsoft.com/office/drawing/2014/main" id="{ABE8E775-7896-412E-936E-3F1D9F1AC4CF}"/>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3" name="Line 106">
            <a:extLst>
              <a:ext uri="{FF2B5EF4-FFF2-40B4-BE49-F238E27FC236}">
                <a16:creationId xmlns:a16="http://schemas.microsoft.com/office/drawing/2014/main" id="{B9B3DE3D-C4FF-46FA-AEA3-2E3062881B06}"/>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a:extLst>
              <a:ext uri="{FF2B5EF4-FFF2-40B4-BE49-F238E27FC236}">
                <a16:creationId xmlns:a16="http://schemas.microsoft.com/office/drawing/2014/main" id="{9396CC65-A245-4570-BDFC-6DA5E233711E}"/>
              </a:ext>
            </a:extLst>
          </p:cNvPr>
          <p:cNvGrpSpPr>
            <a:grpSpLocks/>
          </p:cNvGrpSpPr>
          <p:nvPr/>
        </p:nvGrpSpPr>
        <p:grpSpPr bwMode="auto">
          <a:xfrm>
            <a:off x="5653088" y="4221163"/>
            <a:ext cx="574675" cy="576262"/>
            <a:chOff x="3424" y="2795"/>
            <a:chExt cx="362" cy="363"/>
          </a:xfrm>
        </p:grpSpPr>
        <p:sp>
          <p:nvSpPr>
            <p:cNvPr id="91232" name="Oval 3">
              <a:extLst>
                <a:ext uri="{FF2B5EF4-FFF2-40B4-BE49-F238E27FC236}">
                  <a16:creationId xmlns:a16="http://schemas.microsoft.com/office/drawing/2014/main" id="{7509C07A-EA25-427E-8FBD-EC5E267A2BC6}"/>
                </a:ext>
              </a:extLst>
            </p:cNvPr>
            <p:cNvSpPr>
              <a:spLocks noChangeArrowheads="1"/>
            </p:cNvSpPr>
            <p:nvPr/>
          </p:nvSpPr>
          <p:spPr bwMode="auto">
            <a:xfrm>
              <a:off x="3424" y="2795"/>
              <a:ext cx="362" cy="363"/>
            </a:xfrm>
            <a:prstGeom prst="ellipse">
              <a:avLst/>
            </a:prstGeom>
            <a:solidFill>
              <a:schemeClr val="bg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233" name="Oval 4">
              <a:extLst>
                <a:ext uri="{FF2B5EF4-FFF2-40B4-BE49-F238E27FC236}">
                  <a16:creationId xmlns:a16="http://schemas.microsoft.com/office/drawing/2014/main" id="{A6DB090E-CA4A-409A-9262-EC56CFEC58DC}"/>
                </a:ext>
              </a:extLst>
            </p:cNvPr>
            <p:cNvSpPr>
              <a:spLocks noChangeArrowheads="1"/>
            </p:cNvSpPr>
            <p:nvPr/>
          </p:nvSpPr>
          <p:spPr bwMode="auto">
            <a:xfrm>
              <a:off x="3469" y="2931"/>
              <a:ext cx="272" cy="135"/>
            </a:xfrm>
            <a:prstGeom prst="ellipse">
              <a:avLst/>
            </a:prstGeom>
            <a:solidFill>
              <a:srgbClr val="969696">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chemeClr val="bg2"/>
                  </a:solidFill>
                  <a:latin typeface="Comic Sans MS" panose="030F0702030302020204" pitchFamily="66" charset="0"/>
                </a:rPr>
                <a:t>Glic</a:t>
              </a:r>
            </a:p>
          </p:txBody>
        </p:sp>
      </p:grpSp>
      <p:sp>
        <p:nvSpPr>
          <p:cNvPr id="91139" name="Oval 5">
            <a:extLst>
              <a:ext uri="{FF2B5EF4-FFF2-40B4-BE49-F238E27FC236}">
                <a16:creationId xmlns:a16="http://schemas.microsoft.com/office/drawing/2014/main" id="{987C9B1B-3E21-4690-BBAE-3835894570C3}"/>
              </a:ext>
            </a:extLst>
          </p:cNvPr>
          <p:cNvSpPr>
            <a:spLocks noChangeArrowheads="1"/>
          </p:cNvSpPr>
          <p:nvPr/>
        </p:nvSpPr>
        <p:spPr bwMode="auto">
          <a:xfrm>
            <a:off x="5461000" y="3500438"/>
            <a:ext cx="2160588" cy="2376487"/>
          </a:xfrm>
          <a:prstGeom prst="ellipse">
            <a:avLst/>
          </a:prstGeom>
          <a:blipFill dpi="0" rotWithShape="0">
            <a:blip r:embed="rId3">
              <a:alphaModFix amt="31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40" name="Oval 6">
            <a:extLst>
              <a:ext uri="{FF2B5EF4-FFF2-40B4-BE49-F238E27FC236}">
                <a16:creationId xmlns:a16="http://schemas.microsoft.com/office/drawing/2014/main" id="{03F555A5-D310-4250-8BF7-F3008E938460}"/>
              </a:ext>
            </a:extLst>
          </p:cNvPr>
          <p:cNvSpPr>
            <a:spLocks noChangeArrowheads="1"/>
          </p:cNvSpPr>
          <p:nvPr/>
        </p:nvSpPr>
        <p:spPr bwMode="auto">
          <a:xfrm>
            <a:off x="5867400" y="20605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41" name="Oval 7">
            <a:extLst>
              <a:ext uri="{FF2B5EF4-FFF2-40B4-BE49-F238E27FC236}">
                <a16:creationId xmlns:a16="http://schemas.microsoft.com/office/drawing/2014/main" id="{2F36EFDF-A9AC-4AD0-A849-AB905C86E3CD}"/>
              </a:ext>
            </a:extLst>
          </p:cNvPr>
          <p:cNvSpPr>
            <a:spLocks noChangeArrowheads="1"/>
          </p:cNvSpPr>
          <p:nvPr/>
        </p:nvSpPr>
        <p:spPr bwMode="auto">
          <a:xfrm>
            <a:off x="781208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42" name="Oval 8">
            <a:extLst>
              <a:ext uri="{FF2B5EF4-FFF2-40B4-BE49-F238E27FC236}">
                <a16:creationId xmlns:a16="http://schemas.microsoft.com/office/drawing/2014/main" id="{66141A92-BE75-4288-9CEA-710F5DC1CE25}"/>
              </a:ext>
            </a:extLst>
          </p:cNvPr>
          <p:cNvSpPr>
            <a:spLocks noChangeArrowheads="1"/>
          </p:cNvSpPr>
          <p:nvPr/>
        </p:nvSpPr>
        <p:spPr bwMode="auto">
          <a:xfrm>
            <a:off x="7808913"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43" name="Oval 9">
            <a:extLst>
              <a:ext uri="{FF2B5EF4-FFF2-40B4-BE49-F238E27FC236}">
                <a16:creationId xmlns:a16="http://schemas.microsoft.com/office/drawing/2014/main" id="{81DE263C-64AC-4726-AADF-F8803C4F325C}"/>
              </a:ext>
            </a:extLst>
          </p:cNvPr>
          <p:cNvSpPr>
            <a:spLocks noChangeArrowheads="1"/>
          </p:cNvSpPr>
          <p:nvPr/>
        </p:nvSpPr>
        <p:spPr bwMode="auto">
          <a:xfrm>
            <a:off x="7805738" y="191611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44" name="Oval 10">
            <a:extLst>
              <a:ext uri="{FF2B5EF4-FFF2-40B4-BE49-F238E27FC236}">
                <a16:creationId xmlns:a16="http://schemas.microsoft.com/office/drawing/2014/main" id="{C2685D78-CF8A-4621-81EB-5E5651E26B59}"/>
              </a:ext>
            </a:extLst>
          </p:cNvPr>
          <p:cNvSpPr>
            <a:spLocks noChangeArrowheads="1"/>
          </p:cNvSpPr>
          <p:nvPr/>
        </p:nvSpPr>
        <p:spPr bwMode="auto">
          <a:xfrm>
            <a:off x="5942013"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91145" name="Oval 11">
            <a:extLst>
              <a:ext uri="{FF2B5EF4-FFF2-40B4-BE49-F238E27FC236}">
                <a16:creationId xmlns:a16="http://schemas.microsoft.com/office/drawing/2014/main" id="{007471E8-246B-4886-9346-5962E02993C8}"/>
              </a:ext>
            </a:extLst>
          </p:cNvPr>
          <p:cNvSpPr>
            <a:spLocks noChangeArrowheads="1"/>
          </p:cNvSpPr>
          <p:nvPr/>
        </p:nvSpPr>
        <p:spPr bwMode="auto">
          <a:xfrm>
            <a:off x="5940425" y="2136775"/>
            <a:ext cx="1655763" cy="1439863"/>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91146" name="Group 12">
            <a:extLst>
              <a:ext uri="{FF2B5EF4-FFF2-40B4-BE49-F238E27FC236}">
                <a16:creationId xmlns:a16="http://schemas.microsoft.com/office/drawing/2014/main" id="{4B728074-1AF8-4968-A0E1-213F40D8B821}"/>
              </a:ext>
            </a:extLst>
          </p:cNvPr>
          <p:cNvGrpSpPr>
            <a:grpSpLocks/>
          </p:cNvGrpSpPr>
          <p:nvPr/>
        </p:nvGrpSpPr>
        <p:grpSpPr bwMode="auto">
          <a:xfrm>
            <a:off x="6154738" y="2352675"/>
            <a:ext cx="1296987" cy="574675"/>
            <a:chOff x="3107" y="2251"/>
            <a:chExt cx="1860" cy="725"/>
          </a:xfrm>
        </p:grpSpPr>
        <p:sp>
          <p:nvSpPr>
            <p:cNvPr id="91230" name="Oval 13">
              <a:extLst>
                <a:ext uri="{FF2B5EF4-FFF2-40B4-BE49-F238E27FC236}">
                  <a16:creationId xmlns:a16="http://schemas.microsoft.com/office/drawing/2014/main" id="{07928173-0BB0-4957-BF65-3A3EB20ED46F}"/>
                </a:ext>
              </a:extLst>
            </p:cNvPr>
            <p:cNvSpPr>
              <a:spLocks noChangeArrowheads="1"/>
            </p:cNvSpPr>
            <p:nvPr/>
          </p:nvSpPr>
          <p:spPr bwMode="auto">
            <a:xfrm>
              <a:off x="3107" y="2251"/>
              <a:ext cx="1860" cy="725"/>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231" name="Freeform 14">
              <a:extLst>
                <a:ext uri="{FF2B5EF4-FFF2-40B4-BE49-F238E27FC236}">
                  <a16:creationId xmlns:a16="http://schemas.microsoft.com/office/drawing/2014/main" id="{E4D3ABBA-69C3-4E74-9B16-4B97487B0927}"/>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639" name="AutoShape 15">
            <a:extLst>
              <a:ext uri="{FF2B5EF4-FFF2-40B4-BE49-F238E27FC236}">
                <a16:creationId xmlns:a16="http://schemas.microsoft.com/office/drawing/2014/main" id="{6B5E563B-E433-4CC8-AAC0-EC33E57FC510}"/>
              </a:ext>
            </a:extLst>
          </p:cNvPr>
          <p:cNvSpPr>
            <a:spLocks noChangeArrowheads="1"/>
          </p:cNvSpPr>
          <p:nvPr/>
        </p:nvSpPr>
        <p:spPr bwMode="auto">
          <a:xfrm>
            <a:off x="6372225" y="3068638"/>
            <a:ext cx="576263" cy="142875"/>
          </a:xfrm>
          <a:prstGeom prst="plaque">
            <a:avLst>
              <a:gd name="adj" fmla="val 16667"/>
            </a:avLst>
          </a:prstGeom>
          <a:gradFill rotWithShape="1">
            <a:gsLst>
              <a:gs pos="0">
                <a:srgbClr val="FFFF66">
                  <a:gamma/>
                  <a:shade val="66275"/>
                  <a:invGamma/>
                </a:srgbClr>
              </a:gs>
              <a:gs pos="50000">
                <a:srgbClr val="FFFF66">
                  <a:alpha val="5000"/>
                </a:srgbClr>
              </a:gs>
              <a:gs pos="100000">
                <a:srgbClr val="FFFF66">
                  <a:gamma/>
                  <a:shade val="66275"/>
                  <a:invGamma/>
                </a:srgbClr>
              </a:gs>
            </a:gsLst>
            <a:lin ang="0" scaled="1"/>
          </a:gradFill>
          <a:ln w="9525">
            <a:solidFill>
              <a:srgbClr val="C0C0C0"/>
            </a:solidFill>
            <a:miter lim="800000"/>
            <a:headEnd/>
            <a:tailEnd/>
          </a:ln>
          <a:effectLst/>
        </p:spPr>
        <p:txBody>
          <a:bodyPr wrap="none" anchor="ctr"/>
          <a:lstStyle/>
          <a:p>
            <a:pPr algn="ctr">
              <a:defRPr/>
            </a:pPr>
            <a:r>
              <a:rPr lang="it-IT" altLang="it-IT">
                <a:solidFill>
                  <a:srgbClr val="B2B2B2"/>
                </a:solidFill>
                <a:cs typeface="Arial" charset="0"/>
              </a:rPr>
              <a:t>p62</a:t>
            </a:r>
          </a:p>
        </p:txBody>
      </p:sp>
      <p:sp>
        <p:nvSpPr>
          <p:cNvPr id="91150" name="Oval 16">
            <a:extLst>
              <a:ext uri="{FF2B5EF4-FFF2-40B4-BE49-F238E27FC236}">
                <a16:creationId xmlns:a16="http://schemas.microsoft.com/office/drawing/2014/main" id="{C338B298-193E-4C6C-ABFF-53204733C4F8}"/>
              </a:ext>
            </a:extLst>
          </p:cNvPr>
          <p:cNvSpPr>
            <a:spLocks noChangeArrowheads="1"/>
          </p:cNvSpPr>
          <p:nvPr/>
        </p:nvSpPr>
        <p:spPr bwMode="auto">
          <a:xfrm>
            <a:off x="6156325" y="3217863"/>
            <a:ext cx="431800" cy="214312"/>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91151" name="Oval 17">
            <a:extLst>
              <a:ext uri="{FF2B5EF4-FFF2-40B4-BE49-F238E27FC236}">
                <a16:creationId xmlns:a16="http://schemas.microsoft.com/office/drawing/2014/main" id="{C71B669E-CA3A-4536-B4F6-8E9C46DEC436}"/>
              </a:ext>
            </a:extLst>
          </p:cNvPr>
          <p:cNvSpPr>
            <a:spLocks noChangeArrowheads="1"/>
          </p:cNvSpPr>
          <p:nvPr/>
        </p:nvSpPr>
        <p:spPr bwMode="auto">
          <a:xfrm>
            <a:off x="5938838" y="2784475"/>
            <a:ext cx="431800" cy="214313"/>
          </a:xfrm>
          <a:prstGeom prst="ellipse">
            <a:avLst/>
          </a:prstGeom>
          <a:solidFill>
            <a:schemeClr val="accent1">
              <a:alpha val="16862"/>
            </a:scheme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91152" name="Oval 18">
            <a:extLst>
              <a:ext uri="{FF2B5EF4-FFF2-40B4-BE49-F238E27FC236}">
                <a16:creationId xmlns:a16="http://schemas.microsoft.com/office/drawing/2014/main" id="{63A27601-D50C-4295-850E-0648E56B3EA8}"/>
              </a:ext>
            </a:extLst>
          </p:cNvPr>
          <p:cNvSpPr>
            <a:spLocks noChangeArrowheads="1"/>
          </p:cNvSpPr>
          <p:nvPr/>
        </p:nvSpPr>
        <p:spPr bwMode="auto">
          <a:xfrm>
            <a:off x="6154738" y="3217863"/>
            <a:ext cx="431800" cy="214312"/>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91153" name="Oval 19">
            <a:extLst>
              <a:ext uri="{FF2B5EF4-FFF2-40B4-BE49-F238E27FC236}">
                <a16:creationId xmlns:a16="http://schemas.microsoft.com/office/drawing/2014/main" id="{DAF8C287-279F-4480-A235-668647122A7B}"/>
              </a:ext>
            </a:extLst>
          </p:cNvPr>
          <p:cNvSpPr>
            <a:spLocks noChangeArrowheads="1"/>
          </p:cNvSpPr>
          <p:nvPr/>
        </p:nvSpPr>
        <p:spPr bwMode="auto">
          <a:xfrm>
            <a:off x="5937250" y="2784475"/>
            <a:ext cx="431800" cy="214313"/>
          </a:xfrm>
          <a:prstGeom prst="ellipse">
            <a:avLst/>
          </a:prstGeom>
          <a:solidFill>
            <a:srgbClr val="99CC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solidFill>
                  <a:srgbClr val="B2B2B2"/>
                </a:solidFill>
                <a:latin typeface="Comic Sans MS" panose="030F0702030302020204" pitchFamily="66" charset="0"/>
              </a:rPr>
              <a:t>LC3</a:t>
            </a:r>
          </a:p>
        </p:txBody>
      </p:sp>
      <p:sp>
        <p:nvSpPr>
          <p:cNvPr id="91154" name="Oval 20">
            <a:extLst>
              <a:ext uri="{FF2B5EF4-FFF2-40B4-BE49-F238E27FC236}">
                <a16:creationId xmlns:a16="http://schemas.microsoft.com/office/drawing/2014/main" id="{40520DFC-9772-4E75-9567-E5D86B2EC216}"/>
              </a:ext>
            </a:extLst>
          </p:cNvPr>
          <p:cNvSpPr>
            <a:spLocks noChangeArrowheads="1"/>
          </p:cNvSpPr>
          <p:nvPr/>
        </p:nvSpPr>
        <p:spPr bwMode="auto">
          <a:xfrm>
            <a:off x="7804150" y="19161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55" name="Oval 21">
            <a:extLst>
              <a:ext uri="{FF2B5EF4-FFF2-40B4-BE49-F238E27FC236}">
                <a16:creationId xmlns:a16="http://schemas.microsoft.com/office/drawing/2014/main" id="{C8AAF514-A512-41ED-8697-9DB3073E9448}"/>
              </a:ext>
            </a:extLst>
          </p:cNvPr>
          <p:cNvSpPr>
            <a:spLocks noChangeArrowheads="1"/>
          </p:cNvSpPr>
          <p:nvPr/>
        </p:nvSpPr>
        <p:spPr bwMode="auto">
          <a:xfrm rot="1549260">
            <a:off x="7956550" y="2420938"/>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56" name="Oval 22">
            <a:extLst>
              <a:ext uri="{FF2B5EF4-FFF2-40B4-BE49-F238E27FC236}">
                <a16:creationId xmlns:a16="http://schemas.microsoft.com/office/drawing/2014/main" id="{48EA69B5-7E6E-4C5E-879D-5FA6D5F66917}"/>
              </a:ext>
            </a:extLst>
          </p:cNvPr>
          <p:cNvSpPr>
            <a:spLocks noChangeArrowheads="1"/>
          </p:cNvSpPr>
          <p:nvPr/>
        </p:nvSpPr>
        <p:spPr bwMode="auto">
          <a:xfrm>
            <a:off x="7796213"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57" name="Oval 23">
            <a:extLst>
              <a:ext uri="{FF2B5EF4-FFF2-40B4-BE49-F238E27FC236}">
                <a16:creationId xmlns:a16="http://schemas.microsoft.com/office/drawing/2014/main" id="{C06D672A-6F7A-42C8-B6C9-D5F5BFAC582C}"/>
              </a:ext>
            </a:extLst>
          </p:cNvPr>
          <p:cNvSpPr>
            <a:spLocks noChangeArrowheads="1"/>
          </p:cNvSpPr>
          <p:nvPr/>
        </p:nvSpPr>
        <p:spPr bwMode="auto">
          <a:xfrm rot="743398">
            <a:off x="7235825" y="1484313"/>
            <a:ext cx="431800" cy="21431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91158" name="Group 24">
            <a:extLst>
              <a:ext uri="{FF2B5EF4-FFF2-40B4-BE49-F238E27FC236}">
                <a16:creationId xmlns:a16="http://schemas.microsoft.com/office/drawing/2014/main" id="{20899427-BC39-452A-A4A7-E3BDC1EAEA52}"/>
              </a:ext>
            </a:extLst>
          </p:cNvPr>
          <p:cNvGrpSpPr>
            <a:grpSpLocks/>
          </p:cNvGrpSpPr>
          <p:nvPr/>
        </p:nvGrpSpPr>
        <p:grpSpPr bwMode="auto">
          <a:xfrm>
            <a:off x="323850" y="1196975"/>
            <a:ext cx="2087563" cy="2160588"/>
            <a:chOff x="295" y="119"/>
            <a:chExt cx="1315" cy="1361"/>
          </a:xfrm>
        </p:grpSpPr>
        <p:sp>
          <p:nvSpPr>
            <p:cNvPr id="91211" name="AutoShape 25">
              <a:extLst>
                <a:ext uri="{FF2B5EF4-FFF2-40B4-BE49-F238E27FC236}">
                  <a16:creationId xmlns:a16="http://schemas.microsoft.com/office/drawing/2014/main" id="{D0A128C5-A517-426F-A974-3BE7B7EF7557}"/>
                </a:ext>
              </a:extLst>
            </p:cNvPr>
            <p:cNvSpPr>
              <a:spLocks noChangeArrowheads="1"/>
            </p:cNvSpPr>
            <p:nvPr/>
          </p:nvSpPr>
          <p:spPr bwMode="auto">
            <a:xfrm>
              <a:off x="848" y="981"/>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grpSp>
          <p:nvGrpSpPr>
            <p:cNvPr id="91212" name="Group 26">
              <a:extLst>
                <a:ext uri="{FF2B5EF4-FFF2-40B4-BE49-F238E27FC236}">
                  <a16:creationId xmlns:a16="http://schemas.microsoft.com/office/drawing/2014/main" id="{C866CB5A-69D3-42DA-B6C3-9AC61F555F81}"/>
                </a:ext>
              </a:extLst>
            </p:cNvPr>
            <p:cNvGrpSpPr>
              <a:grpSpLocks/>
            </p:cNvGrpSpPr>
            <p:nvPr/>
          </p:nvGrpSpPr>
          <p:grpSpPr bwMode="auto">
            <a:xfrm>
              <a:off x="793" y="392"/>
              <a:ext cx="817" cy="362"/>
              <a:chOff x="3107" y="2251"/>
              <a:chExt cx="1860" cy="725"/>
            </a:xfrm>
          </p:grpSpPr>
          <p:sp>
            <p:nvSpPr>
              <p:cNvPr id="91228" name="Oval 27">
                <a:extLst>
                  <a:ext uri="{FF2B5EF4-FFF2-40B4-BE49-F238E27FC236}">
                    <a16:creationId xmlns:a16="http://schemas.microsoft.com/office/drawing/2014/main" id="{15C2486C-EA33-4C39-A779-57FAA3D5EB21}"/>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229" name="Freeform 28">
                <a:extLst>
                  <a:ext uri="{FF2B5EF4-FFF2-40B4-BE49-F238E27FC236}">
                    <a16:creationId xmlns:a16="http://schemas.microsoft.com/office/drawing/2014/main" id="{C96E18D1-AD9E-4B1E-B825-E3E5F45E2A80}"/>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1213" name="Group 29">
              <a:extLst>
                <a:ext uri="{FF2B5EF4-FFF2-40B4-BE49-F238E27FC236}">
                  <a16:creationId xmlns:a16="http://schemas.microsoft.com/office/drawing/2014/main" id="{587B8EB3-59E0-40AA-BFAF-BF79E45C2190}"/>
                </a:ext>
              </a:extLst>
            </p:cNvPr>
            <p:cNvGrpSpPr>
              <a:grpSpLocks/>
            </p:cNvGrpSpPr>
            <p:nvPr/>
          </p:nvGrpSpPr>
          <p:grpSpPr bwMode="auto">
            <a:xfrm rot="4826435">
              <a:off x="983" y="927"/>
              <a:ext cx="357" cy="373"/>
              <a:chOff x="1110" y="1888"/>
              <a:chExt cx="357" cy="373"/>
            </a:xfrm>
          </p:grpSpPr>
          <p:sp>
            <p:nvSpPr>
              <p:cNvPr id="91224" name="Freeform 30">
                <a:extLst>
                  <a:ext uri="{FF2B5EF4-FFF2-40B4-BE49-F238E27FC236}">
                    <a16:creationId xmlns:a16="http://schemas.microsoft.com/office/drawing/2014/main" id="{3A388195-3427-44CB-89EF-5B33F7675F2E}"/>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225" name="Oval 31">
                <a:extLst>
                  <a:ext uri="{FF2B5EF4-FFF2-40B4-BE49-F238E27FC236}">
                    <a16:creationId xmlns:a16="http://schemas.microsoft.com/office/drawing/2014/main" id="{EFB5DC06-DE43-4BF0-8269-5566592D4EFD}"/>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1226" name="Oval 32">
                <a:extLst>
                  <a:ext uri="{FF2B5EF4-FFF2-40B4-BE49-F238E27FC236}">
                    <a16:creationId xmlns:a16="http://schemas.microsoft.com/office/drawing/2014/main" id="{7B524A3A-DE8C-458F-91B1-EC7A6065715B}"/>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1227" name="Oval 33">
                <a:extLst>
                  <a:ext uri="{FF2B5EF4-FFF2-40B4-BE49-F238E27FC236}">
                    <a16:creationId xmlns:a16="http://schemas.microsoft.com/office/drawing/2014/main" id="{4017D35E-A438-471A-A80B-2516E5D478B7}"/>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91214" name="Oval 34">
              <a:extLst>
                <a:ext uri="{FF2B5EF4-FFF2-40B4-BE49-F238E27FC236}">
                  <a16:creationId xmlns:a16="http://schemas.microsoft.com/office/drawing/2014/main" id="{414EEC2B-BAA8-4A02-8DDA-384DAC8E554B}"/>
                </a:ext>
              </a:extLst>
            </p:cNvPr>
            <p:cNvSpPr>
              <a:spLocks noChangeArrowheads="1"/>
            </p:cNvSpPr>
            <p:nvPr/>
          </p:nvSpPr>
          <p:spPr bwMode="auto">
            <a:xfrm>
              <a:off x="567"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15" name="Oval 35">
              <a:extLst>
                <a:ext uri="{FF2B5EF4-FFF2-40B4-BE49-F238E27FC236}">
                  <a16:creationId xmlns:a16="http://schemas.microsoft.com/office/drawing/2014/main" id="{CB094CD2-9DCC-44F3-8302-5CD8B70FA858}"/>
                </a:ext>
              </a:extLst>
            </p:cNvPr>
            <p:cNvSpPr>
              <a:spLocks noChangeArrowheads="1"/>
            </p:cNvSpPr>
            <p:nvPr/>
          </p:nvSpPr>
          <p:spPr bwMode="auto">
            <a:xfrm>
              <a:off x="565"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16" name="Oval 36">
              <a:extLst>
                <a:ext uri="{FF2B5EF4-FFF2-40B4-BE49-F238E27FC236}">
                  <a16:creationId xmlns:a16="http://schemas.microsoft.com/office/drawing/2014/main" id="{153A07C8-06F4-49EF-BB1F-0FD5E17B832F}"/>
                </a:ext>
              </a:extLst>
            </p:cNvPr>
            <p:cNvSpPr>
              <a:spLocks noChangeArrowheads="1"/>
            </p:cNvSpPr>
            <p:nvPr/>
          </p:nvSpPr>
          <p:spPr bwMode="auto">
            <a:xfrm>
              <a:off x="563" y="61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17" name="Oval 37">
              <a:extLst>
                <a:ext uri="{FF2B5EF4-FFF2-40B4-BE49-F238E27FC236}">
                  <a16:creationId xmlns:a16="http://schemas.microsoft.com/office/drawing/2014/main" id="{0E97AF50-4E9C-4002-9D27-7BEAB62F5299}"/>
                </a:ext>
              </a:extLst>
            </p:cNvPr>
            <p:cNvSpPr>
              <a:spLocks noChangeArrowheads="1"/>
            </p:cNvSpPr>
            <p:nvPr/>
          </p:nvSpPr>
          <p:spPr bwMode="auto">
            <a:xfrm>
              <a:off x="562" y="618"/>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18" name="Oval 38">
              <a:extLst>
                <a:ext uri="{FF2B5EF4-FFF2-40B4-BE49-F238E27FC236}">
                  <a16:creationId xmlns:a16="http://schemas.microsoft.com/office/drawing/2014/main" id="{9B7176CA-8E3E-40C1-9576-4646389739F3}"/>
                </a:ext>
              </a:extLst>
            </p:cNvPr>
            <p:cNvSpPr>
              <a:spLocks noChangeArrowheads="1"/>
            </p:cNvSpPr>
            <p:nvPr/>
          </p:nvSpPr>
          <p:spPr bwMode="auto">
            <a:xfrm>
              <a:off x="703" y="107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19" name="AutoShape 39">
              <a:extLst>
                <a:ext uri="{FF2B5EF4-FFF2-40B4-BE49-F238E27FC236}">
                  <a16:creationId xmlns:a16="http://schemas.microsoft.com/office/drawing/2014/main" id="{3690AF75-D3B7-4D84-BAC4-1698AED6FCD2}"/>
                </a:ext>
              </a:extLst>
            </p:cNvPr>
            <p:cNvSpPr>
              <a:spLocks noChangeArrowheads="1"/>
            </p:cNvSpPr>
            <p:nvPr/>
          </p:nvSpPr>
          <p:spPr bwMode="auto">
            <a:xfrm>
              <a:off x="491" y="210"/>
              <a:ext cx="862" cy="1180"/>
            </a:xfrm>
            <a:prstGeom prst="moon">
              <a:avLst>
                <a:gd name="adj" fmla="val 64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220" name="Oval 40">
              <a:extLst>
                <a:ext uri="{FF2B5EF4-FFF2-40B4-BE49-F238E27FC236}">
                  <a16:creationId xmlns:a16="http://schemas.microsoft.com/office/drawing/2014/main" id="{4E2F368B-1D3A-4D3C-8BAE-7AC60965A733}"/>
                </a:ext>
              </a:extLst>
            </p:cNvPr>
            <p:cNvSpPr>
              <a:spLocks noChangeArrowheads="1"/>
            </p:cNvSpPr>
            <p:nvPr/>
          </p:nvSpPr>
          <p:spPr bwMode="auto">
            <a:xfrm>
              <a:off x="385" y="39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21" name="Oval 41">
              <a:extLst>
                <a:ext uri="{FF2B5EF4-FFF2-40B4-BE49-F238E27FC236}">
                  <a16:creationId xmlns:a16="http://schemas.microsoft.com/office/drawing/2014/main" id="{2994EDA7-F92C-4502-9E0B-C2899602BD81}"/>
                </a:ext>
              </a:extLst>
            </p:cNvPr>
            <p:cNvSpPr>
              <a:spLocks noChangeArrowheads="1"/>
            </p:cNvSpPr>
            <p:nvPr/>
          </p:nvSpPr>
          <p:spPr bwMode="auto">
            <a:xfrm>
              <a:off x="295" y="981"/>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22" name="Oval 42">
              <a:extLst>
                <a:ext uri="{FF2B5EF4-FFF2-40B4-BE49-F238E27FC236}">
                  <a16:creationId xmlns:a16="http://schemas.microsoft.com/office/drawing/2014/main" id="{7F2BBC1D-0D73-4B51-BF85-7A7E36DDD25E}"/>
                </a:ext>
              </a:extLst>
            </p:cNvPr>
            <p:cNvSpPr>
              <a:spLocks noChangeArrowheads="1"/>
            </p:cNvSpPr>
            <p:nvPr/>
          </p:nvSpPr>
          <p:spPr bwMode="auto">
            <a:xfrm>
              <a:off x="839" y="134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23" name="Oval 43">
              <a:extLst>
                <a:ext uri="{FF2B5EF4-FFF2-40B4-BE49-F238E27FC236}">
                  <a16:creationId xmlns:a16="http://schemas.microsoft.com/office/drawing/2014/main" id="{353A169B-B879-43BA-A596-CBFA143F77BC}"/>
                </a:ext>
              </a:extLst>
            </p:cNvPr>
            <p:cNvSpPr>
              <a:spLocks noChangeArrowheads="1"/>
            </p:cNvSpPr>
            <p:nvPr/>
          </p:nvSpPr>
          <p:spPr bwMode="auto">
            <a:xfrm>
              <a:off x="817" y="119"/>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91159" name="Group 44">
            <a:extLst>
              <a:ext uri="{FF2B5EF4-FFF2-40B4-BE49-F238E27FC236}">
                <a16:creationId xmlns:a16="http://schemas.microsoft.com/office/drawing/2014/main" id="{5A0F733E-90ED-4BDC-B9DA-56F8A8468BE0}"/>
              </a:ext>
            </a:extLst>
          </p:cNvPr>
          <p:cNvGrpSpPr>
            <a:grpSpLocks/>
          </p:cNvGrpSpPr>
          <p:nvPr/>
        </p:nvGrpSpPr>
        <p:grpSpPr bwMode="auto">
          <a:xfrm>
            <a:off x="3276600" y="1412875"/>
            <a:ext cx="2103438" cy="1833563"/>
            <a:chOff x="1565" y="1344"/>
            <a:chExt cx="1325" cy="1155"/>
          </a:xfrm>
        </p:grpSpPr>
        <p:sp>
          <p:nvSpPr>
            <p:cNvPr id="91188" name="Oval 45">
              <a:extLst>
                <a:ext uri="{FF2B5EF4-FFF2-40B4-BE49-F238E27FC236}">
                  <a16:creationId xmlns:a16="http://schemas.microsoft.com/office/drawing/2014/main" id="{E884A426-902B-45DD-904D-3F6916723744}"/>
                </a:ext>
              </a:extLst>
            </p:cNvPr>
            <p:cNvSpPr>
              <a:spLocks noChangeArrowheads="1"/>
            </p:cNvSpPr>
            <p:nvPr/>
          </p:nvSpPr>
          <p:spPr bwMode="auto">
            <a:xfrm>
              <a:off x="1612"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89" name="Oval 46">
              <a:extLst>
                <a:ext uri="{FF2B5EF4-FFF2-40B4-BE49-F238E27FC236}">
                  <a16:creationId xmlns:a16="http://schemas.microsoft.com/office/drawing/2014/main" id="{DACC759C-6C6C-4933-B5C0-C62F44625A50}"/>
                </a:ext>
              </a:extLst>
            </p:cNvPr>
            <p:cNvSpPr>
              <a:spLocks noChangeArrowheads="1"/>
            </p:cNvSpPr>
            <p:nvPr/>
          </p:nvSpPr>
          <p:spPr bwMode="auto">
            <a:xfrm>
              <a:off x="1611" y="1434"/>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90" name="Oval 47">
              <a:extLst>
                <a:ext uri="{FF2B5EF4-FFF2-40B4-BE49-F238E27FC236}">
                  <a16:creationId xmlns:a16="http://schemas.microsoft.com/office/drawing/2014/main" id="{BC8F8A7C-437C-4275-ADB3-6BC74F110DEA}"/>
                </a:ext>
              </a:extLst>
            </p:cNvPr>
            <p:cNvSpPr>
              <a:spLocks noChangeArrowheads="1"/>
            </p:cNvSpPr>
            <p:nvPr/>
          </p:nvSpPr>
          <p:spPr bwMode="auto">
            <a:xfrm>
              <a:off x="1565" y="1386"/>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91" name="Oval 48">
              <a:extLst>
                <a:ext uri="{FF2B5EF4-FFF2-40B4-BE49-F238E27FC236}">
                  <a16:creationId xmlns:a16="http://schemas.microsoft.com/office/drawing/2014/main" id="{1E5162EA-3DA8-48C4-9002-234C0A66650E}"/>
                </a:ext>
              </a:extLst>
            </p:cNvPr>
            <p:cNvSpPr>
              <a:spLocks noChangeArrowheads="1"/>
            </p:cNvSpPr>
            <p:nvPr/>
          </p:nvSpPr>
          <p:spPr bwMode="auto">
            <a:xfrm>
              <a:off x="1703"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91192" name="Group 49">
              <a:extLst>
                <a:ext uri="{FF2B5EF4-FFF2-40B4-BE49-F238E27FC236}">
                  <a16:creationId xmlns:a16="http://schemas.microsoft.com/office/drawing/2014/main" id="{15FDBBF5-4EC6-4C27-9055-07CFFD8DFD9D}"/>
                </a:ext>
              </a:extLst>
            </p:cNvPr>
            <p:cNvGrpSpPr>
              <a:grpSpLocks/>
            </p:cNvGrpSpPr>
            <p:nvPr/>
          </p:nvGrpSpPr>
          <p:grpSpPr bwMode="auto">
            <a:xfrm>
              <a:off x="1746" y="1570"/>
              <a:ext cx="817" cy="362"/>
              <a:chOff x="3107" y="2251"/>
              <a:chExt cx="1860" cy="725"/>
            </a:xfrm>
          </p:grpSpPr>
          <p:sp>
            <p:nvSpPr>
              <p:cNvPr id="91209" name="Oval 50">
                <a:extLst>
                  <a:ext uri="{FF2B5EF4-FFF2-40B4-BE49-F238E27FC236}">
                    <a16:creationId xmlns:a16="http://schemas.microsoft.com/office/drawing/2014/main" id="{3476F958-0C1D-413D-AEBD-B87132562615}"/>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210" name="Freeform 51">
                <a:extLst>
                  <a:ext uri="{FF2B5EF4-FFF2-40B4-BE49-F238E27FC236}">
                    <a16:creationId xmlns:a16="http://schemas.microsoft.com/office/drawing/2014/main" id="{3A69AA14-421A-4095-A932-A89D5ACE905F}"/>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1193" name="AutoShape 52">
              <a:extLst>
                <a:ext uri="{FF2B5EF4-FFF2-40B4-BE49-F238E27FC236}">
                  <a16:creationId xmlns:a16="http://schemas.microsoft.com/office/drawing/2014/main" id="{B705C1E6-0E18-4AA2-9807-B34EC9291087}"/>
                </a:ext>
              </a:extLst>
            </p:cNvPr>
            <p:cNvSpPr>
              <a:spLocks noChangeArrowheads="1"/>
            </p:cNvSpPr>
            <p:nvPr/>
          </p:nvSpPr>
          <p:spPr bwMode="auto">
            <a:xfrm>
              <a:off x="1882" y="2024"/>
              <a:ext cx="363" cy="90"/>
            </a:xfrm>
            <a:prstGeom prst="plaque">
              <a:avLst>
                <a:gd name="adj" fmla="val 16667"/>
              </a:avLst>
            </a:prstGeom>
            <a:gradFill rotWithShape="1">
              <a:gsLst>
                <a:gs pos="0">
                  <a:srgbClr val="5C5C25"/>
                </a:gs>
                <a:gs pos="50000">
                  <a:srgbClr val="FFFF66"/>
                </a:gs>
                <a:gs pos="100000">
                  <a:srgbClr val="5C5C25"/>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600">
                  <a:latin typeface="Comic Sans MS" panose="030F0702030302020204" pitchFamily="66" charset="0"/>
                </a:rPr>
                <a:t>p62</a:t>
              </a:r>
            </a:p>
          </p:txBody>
        </p:sp>
        <p:sp>
          <p:nvSpPr>
            <p:cNvPr id="91194" name="Oval 53">
              <a:extLst>
                <a:ext uri="{FF2B5EF4-FFF2-40B4-BE49-F238E27FC236}">
                  <a16:creationId xmlns:a16="http://schemas.microsoft.com/office/drawing/2014/main" id="{5802AFC1-B4C9-47F5-992A-70363FEEEBD8}"/>
                </a:ext>
              </a:extLst>
            </p:cNvPr>
            <p:cNvSpPr>
              <a:spLocks noChangeArrowheads="1"/>
            </p:cNvSpPr>
            <p:nvPr/>
          </p:nvSpPr>
          <p:spPr bwMode="auto">
            <a:xfrm>
              <a:off x="1747" y="2115"/>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91195" name="Group 54">
              <a:extLst>
                <a:ext uri="{FF2B5EF4-FFF2-40B4-BE49-F238E27FC236}">
                  <a16:creationId xmlns:a16="http://schemas.microsoft.com/office/drawing/2014/main" id="{DF51427F-25F0-411F-85F2-52BEFADCFAB8}"/>
                </a:ext>
              </a:extLst>
            </p:cNvPr>
            <p:cNvGrpSpPr>
              <a:grpSpLocks/>
            </p:cNvGrpSpPr>
            <p:nvPr/>
          </p:nvGrpSpPr>
          <p:grpSpPr bwMode="auto">
            <a:xfrm rot="4826435">
              <a:off x="2016" y="1975"/>
              <a:ext cx="357" cy="373"/>
              <a:chOff x="1110" y="1888"/>
              <a:chExt cx="357" cy="373"/>
            </a:xfrm>
          </p:grpSpPr>
          <p:sp>
            <p:nvSpPr>
              <p:cNvPr id="91205" name="Freeform 55">
                <a:extLst>
                  <a:ext uri="{FF2B5EF4-FFF2-40B4-BE49-F238E27FC236}">
                    <a16:creationId xmlns:a16="http://schemas.microsoft.com/office/drawing/2014/main" id="{64EC427A-9935-4CFE-BADF-56EBEA331E5D}"/>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206" name="Oval 56">
                <a:extLst>
                  <a:ext uri="{FF2B5EF4-FFF2-40B4-BE49-F238E27FC236}">
                    <a16:creationId xmlns:a16="http://schemas.microsoft.com/office/drawing/2014/main" id="{88B2CDC0-D26D-4741-9C4E-08A30E8397A5}"/>
                  </a:ext>
                </a:extLst>
              </p:cNvPr>
              <p:cNvSpPr>
                <a:spLocks noChangeArrowheads="1"/>
              </p:cNvSpPr>
              <p:nvPr/>
            </p:nvSpPr>
            <p:spPr bwMode="auto">
              <a:xfrm>
                <a:off x="1201" y="1979"/>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1207" name="Oval 57">
                <a:extLst>
                  <a:ext uri="{FF2B5EF4-FFF2-40B4-BE49-F238E27FC236}">
                    <a16:creationId xmlns:a16="http://schemas.microsoft.com/office/drawing/2014/main" id="{D26438B9-FE92-4CD2-BAA2-D6884E0A97C4}"/>
                  </a:ext>
                </a:extLst>
              </p:cNvPr>
              <p:cNvSpPr>
                <a:spLocks noChangeArrowheads="1"/>
              </p:cNvSpPr>
              <p:nvPr/>
            </p:nvSpPr>
            <p:spPr bwMode="auto">
              <a:xfrm>
                <a:off x="1156" y="1933"/>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1208" name="Oval 58">
                <a:extLst>
                  <a:ext uri="{FF2B5EF4-FFF2-40B4-BE49-F238E27FC236}">
                    <a16:creationId xmlns:a16="http://schemas.microsoft.com/office/drawing/2014/main" id="{063E7EBC-0C39-45D6-B264-C9A474313A09}"/>
                  </a:ext>
                </a:extLst>
              </p:cNvPr>
              <p:cNvSpPr>
                <a:spLocks noChangeArrowheads="1"/>
              </p:cNvSpPr>
              <p:nvPr/>
            </p:nvSpPr>
            <p:spPr bwMode="auto">
              <a:xfrm>
                <a:off x="1110" y="1888"/>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grpSp>
        <p:sp>
          <p:nvSpPr>
            <p:cNvPr id="91196" name="Oval 59">
              <a:extLst>
                <a:ext uri="{FF2B5EF4-FFF2-40B4-BE49-F238E27FC236}">
                  <a16:creationId xmlns:a16="http://schemas.microsoft.com/office/drawing/2014/main" id="{D0B20C9F-3180-4117-B96F-B623E92DD674}"/>
                </a:ext>
              </a:extLst>
            </p:cNvPr>
            <p:cNvSpPr>
              <a:spLocks noChangeArrowheads="1"/>
            </p:cNvSpPr>
            <p:nvPr/>
          </p:nvSpPr>
          <p:spPr bwMode="auto">
            <a:xfrm>
              <a:off x="1701"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97" name="Oval 60">
              <a:extLst>
                <a:ext uri="{FF2B5EF4-FFF2-40B4-BE49-F238E27FC236}">
                  <a16:creationId xmlns:a16="http://schemas.microsoft.com/office/drawing/2014/main" id="{D0870E2A-7BE0-4E1E-BA46-DC2C36B20857}"/>
                </a:ext>
              </a:extLst>
            </p:cNvPr>
            <p:cNvSpPr>
              <a:spLocks noChangeArrowheads="1"/>
            </p:cNvSpPr>
            <p:nvPr/>
          </p:nvSpPr>
          <p:spPr bwMode="auto">
            <a:xfrm>
              <a:off x="1610" y="1842"/>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98" name="Oval 61">
              <a:extLst>
                <a:ext uri="{FF2B5EF4-FFF2-40B4-BE49-F238E27FC236}">
                  <a16:creationId xmlns:a16="http://schemas.microsoft.com/office/drawing/2014/main" id="{D03A4D8A-7FEA-4E84-AADD-14F2471E06FC}"/>
                </a:ext>
              </a:extLst>
            </p:cNvPr>
            <p:cNvSpPr>
              <a:spLocks noChangeArrowheads="1"/>
            </p:cNvSpPr>
            <p:nvPr/>
          </p:nvSpPr>
          <p:spPr bwMode="auto">
            <a:xfrm>
              <a:off x="1699" y="1344"/>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199" name="Oval 62">
              <a:extLst>
                <a:ext uri="{FF2B5EF4-FFF2-40B4-BE49-F238E27FC236}">
                  <a16:creationId xmlns:a16="http://schemas.microsoft.com/office/drawing/2014/main" id="{A87F164B-2869-4D29-AAAF-EF75E487D3B5}"/>
                </a:ext>
              </a:extLst>
            </p:cNvPr>
            <p:cNvSpPr>
              <a:spLocks noChangeArrowheads="1"/>
            </p:cNvSpPr>
            <p:nvPr/>
          </p:nvSpPr>
          <p:spPr bwMode="auto">
            <a:xfrm>
              <a:off x="1746" y="2115"/>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00" name="Oval 63">
              <a:extLst>
                <a:ext uri="{FF2B5EF4-FFF2-40B4-BE49-F238E27FC236}">
                  <a16:creationId xmlns:a16="http://schemas.microsoft.com/office/drawing/2014/main" id="{65655B3D-647E-4E14-9380-7348C405BA33}"/>
                </a:ext>
              </a:extLst>
            </p:cNvPr>
            <p:cNvSpPr>
              <a:spLocks noChangeArrowheads="1"/>
            </p:cNvSpPr>
            <p:nvPr/>
          </p:nvSpPr>
          <p:spPr bwMode="auto">
            <a:xfrm>
              <a:off x="1609" y="1842"/>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01" name="Oval 64">
              <a:extLst>
                <a:ext uri="{FF2B5EF4-FFF2-40B4-BE49-F238E27FC236}">
                  <a16:creationId xmlns:a16="http://schemas.microsoft.com/office/drawing/2014/main" id="{521BFD4D-2E7E-47A1-B335-FDBE16E87E9C}"/>
                </a:ext>
              </a:extLst>
            </p:cNvPr>
            <p:cNvSpPr>
              <a:spLocks noChangeArrowheads="1"/>
            </p:cNvSpPr>
            <p:nvPr/>
          </p:nvSpPr>
          <p:spPr bwMode="auto">
            <a:xfrm>
              <a:off x="1698" y="134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02" name="Oval 65">
              <a:extLst>
                <a:ext uri="{FF2B5EF4-FFF2-40B4-BE49-F238E27FC236}">
                  <a16:creationId xmlns:a16="http://schemas.microsoft.com/office/drawing/2014/main" id="{35070463-A1FC-4F3E-8CB2-FFAEBF7DE35B}"/>
                </a:ext>
              </a:extLst>
            </p:cNvPr>
            <p:cNvSpPr>
              <a:spLocks noChangeArrowheads="1"/>
            </p:cNvSpPr>
            <p:nvPr/>
          </p:nvSpPr>
          <p:spPr bwMode="auto">
            <a:xfrm rot="1549260">
              <a:off x="2618" y="207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03" name="Oval 66">
              <a:extLst>
                <a:ext uri="{FF2B5EF4-FFF2-40B4-BE49-F238E27FC236}">
                  <a16:creationId xmlns:a16="http://schemas.microsoft.com/office/drawing/2014/main" id="{58C784FE-AFB7-4E39-8479-9DE6F8CF767A}"/>
                </a:ext>
              </a:extLst>
            </p:cNvPr>
            <p:cNvSpPr>
              <a:spLocks noChangeArrowheads="1"/>
            </p:cNvSpPr>
            <p:nvPr/>
          </p:nvSpPr>
          <p:spPr bwMode="auto">
            <a:xfrm>
              <a:off x="2517" y="1480"/>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1204" name="Oval 67">
              <a:extLst>
                <a:ext uri="{FF2B5EF4-FFF2-40B4-BE49-F238E27FC236}">
                  <a16:creationId xmlns:a16="http://schemas.microsoft.com/office/drawing/2014/main" id="{F719E4DD-F225-407B-A2A6-EC4D31B2FC57}"/>
                </a:ext>
              </a:extLst>
            </p:cNvPr>
            <p:cNvSpPr>
              <a:spLocks noChangeArrowheads="1"/>
            </p:cNvSpPr>
            <p:nvPr/>
          </p:nvSpPr>
          <p:spPr bwMode="auto">
            <a:xfrm rot="743398">
              <a:off x="2154" y="2364"/>
              <a:ext cx="272" cy="135"/>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154692" name="Text Box 68">
            <a:extLst>
              <a:ext uri="{FF2B5EF4-FFF2-40B4-BE49-F238E27FC236}">
                <a16:creationId xmlns:a16="http://schemas.microsoft.com/office/drawing/2014/main" id="{447420D3-9F33-41A8-9738-21F36DDBB15C}"/>
              </a:ext>
            </a:extLst>
          </p:cNvPr>
          <p:cNvSpPr txBox="1">
            <a:spLocks noChangeArrowheads="1"/>
          </p:cNvSpPr>
          <p:nvPr/>
        </p:nvSpPr>
        <p:spPr bwMode="auto">
          <a:xfrm>
            <a:off x="395288" y="0"/>
            <a:ext cx="8424862" cy="579438"/>
          </a:xfrm>
          <a:prstGeom prst="rect">
            <a:avLst/>
          </a:prstGeom>
          <a:noFill/>
          <a:ln>
            <a:noFill/>
          </a:ln>
          <a:effectLst/>
        </p:spPr>
        <p:txBody>
          <a:bodyPr>
            <a:spAutoFit/>
          </a:bodyPr>
          <a:lstStyle/>
          <a:p>
            <a:pPr algn="ctr">
              <a:spcBef>
                <a:spcPct val="50000"/>
              </a:spcBef>
              <a:defRPr/>
            </a:pPr>
            <a:r>
              <a:rPr lang="it-IT" altLang="it-IT" sz="3200">
                <a:effectLst>
                  <a:outerShdw blurRad="38100" dist="38100" dir="2700000" algn="tl">
                    <a:srgbClr val="C0C0C0"/>
                  </a:outerShdw>
                </a:effectLst>
                <a:cs typeface="Arial" charset="0"/>
              </a:rPr>
              <a:t>DIFFERENT TYPES OF AUTOPHAGY</a:t>
            </a:r>
          </a:p>
        </p:txBody>
      </p:sp>
      <p:sp>
        <p:nvSpPr>
          <p:cNvPr id="154693" name="Text Box 69">
            <a:extLst>
              <a:ext uri="{FF2B5EF4-FFF2-40B4-BE49-F238E27FC236}">
                <a16:creationId xmlns:a16="http://schemas.microsoft.com/office/drawing/2014/main" id="{9AFFFCCF-9C20-46C7-BC47-1FC8D71B7616}"/>
              </a:ext>
            </a:extLst>
          </p:cNvPr>
          <p:cNvSpPr txBox="1">
            <a:spLocks noChangeArrowheads="1"/>
          </p:cNvSpPr>
          <p:nvPr/>
        </p:nvSpPr>
        <p:spPr bwMode="auto">
          <a:xfrm>
            <a:off x="2411413" y="765175"/>
            <a:ext cx="2305050"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MACROAUTOPHAGY</a:t>
            </a:r>
          </a:p>
        </p:txBody>
      </p:sp>
      <p:sp>
        <p:nvSpPr>
          <p:cNvPr id="91162" name="Oval 70">
            <a:extLst>
              <a:ext uri="{FF2B5EF4-FFF2-40B4-BE49-F238E27FC236}">
                <a16:creationId xmlns:a16="http://schemas.microsoft.com/office/drawing/2014/main" id="{B0546D12-9DF3-45DE-B87E-A78CAD131FD3}"/>
              </a:ext>
            </a:extLst>
          </p:cNvPr>
          <p:cNvSpPr>
            <a:spLocks noChangeArrowheads="1"/>
          </p:cNvSpPr>
          <p:nvPr/>
        </p:nvSpPr>
        <p:spPr bwMode="auto">
          <a:xfrm rot="450345">
            <a:off x="6300788" y="3490913"/>
            <a:ext cx="719137" cy="16827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nvGrpSpPr>
          <p:cNvPr id="91163" name="Group 71">
            <a:extLst>
              <a:ext uri="{FF2B5EF4-FFF2-40B4-BE49-F238E27FC236}">
                <a16:creationId xmlns:a16="http://schemas.microsoft.com/office/drawing/2014/main" id="{E7375E86-2ABC-420F-A370-D9607EDF86E8}"/>
              </a:ext>
            </a:extLst>
          </p:cNvPr>
          <p:cNvGrpSpPr>
            <a:grpSpLocks/>
          </p:cNvGrpSpPr>
          <p:nvPr/>
        </p:nvGrpSpPr>
        <p:grpSpPr bwMode="auto">
          <a:xfrm rot="4826435">
            <a:off x="6583363" y="2995613"/>
            <a:ext cx="566737" cy="592137"/>
            <a:chOff x="1110" y="1888"/>
            <a:chExt cx="357" cy="373"/>
          </a:xfrm>
        </p:grpSpPr>
        <p:sp>
          <p:nvSpPr>
            <p:cNvPr id="91184" name="Freeform 72">
              <a:extLst>
                <a:ext uri="{FF2B5EF4-FFF2-40B4-BE49-F238E27FC236}">
                  <a16:creationId xmlns:a16="http://schemas.microsoft.com/office/drawing/2014/main" id="{CBEEA768-BAC8-49AA-A81B-0C42D3AACF7B}"/>
                </a:ext>
              </a:extLst>
            </p:cNvPr>
            <p:cNvSpPr>
              <a:spLocks/>
            </p:cNvSpPr>
            <p:nvPr/>
          </p:nvSpPr>
          <p:spPr bwMode="auto">
            <a:xfrm>
              <a:off x="1292" y="2024"/>
              <a:ext cx="175" cy="237"/>
            </a:xfrm>
            <a:custGeom>
              <a:avLst/>
              <a:gdLst>
                <a:gd name="T0" fmla="*/ 55 w 175"/>
                <a:gd name="T1" fmla="*/ 114 h 237"/>
                <a:gd name="T2" fmla="*/ 58 w 175"/>
                <a:gd name="T3" fmla="*/ 117 h 237"/>
                <a:gd name="T4" fmla="*/ 16 w 175"/>
                <a:gd name="T5" fmla="*/ 156 h 237"/>
                <a:gd name="T6" fmla="*/ 31 w 175"/>
                <a:gd name="T7" fmla="*/ 69 h 237"/>
                <a:gd name="T8" fmla="*/ 70 w 175"/>
                <a:gd name="T9" fmla="*/ 117 h 237"/>
                <a:gd name="T10" fmla="*/ 58 w 175"/>
                <a:gd name="T11" fmla="*/ 102 h 237"/>
                <a:gd name="T12" fmla="*/ 67 w 175"/>
                <a:gd name="T13" fmla="*/ 63 h 237"/>
                <a:gd name="T14" fmla="*/ 16 w 175"/>
                <a:gd name="T15" fmla="*/ 147 h 237"/>
                <a:gd name="T16" fmla="*/ 43 w 175"/>
                <a:gd name="T17" fmla="*/ 108 h 237"/>
                <a:gd name="T18" fmla="*/ 70 w 175"/>
                <a:gd name="T19" fmla="*/ 93 h 237"/>
                <a:gd name="T20" fmla="*/ 103 w 175"/>
                <a:gd name="T21" fmla="*/ 120 h 237"/>
                <a:gd name="T22" fmla="*/ 52 w 175"/>
                <a:gd name="T23" fmla="*/ 144 h 237"/>
                <a:gd name="T24" fmla="*/ 85 w 175"/>
                <a:gd name="T25" fmla="*/ 141 h 237"/>
                <a:gd name="T26" fmla="*/ 91 w 175"/>
                <a:gd name="T27" fmla="*/ 108 h 237"/>
                <a:gd name="T28" fmla="*/ 124 w 175"/>
                <a:gd name="T29" fmla="*/ 84 h 237"/>
                <a:gd name="T30" fmla="*/ 88 w 175"/>
                <a:gd name="T31" fmla="*/ 6 h 237"/>
                <a:gd name="T32" fmla="*/ 76 w 175"/>
                <a:gd name="T33" fmla="*/ 36 h 237"/>
                <a:gd name="T34" fmla="*/ 118 w 175"/>
                <a:gd name="T35" fmla="*/ 96 h 237"/>
                <a:gd name="T36" fmla="*/ 121 w 175"/>
                <a:gd name="T37" fmla="*/ 117 h 237"/>
                <a:gd name="T38" fmla="*/ 76 w 175"/>
                <a:gd name="T39" fmla="*/ 87 h 237"/>
                <a:gd name="T40" fmla="*/ 55 w 175"/>
                <a:gd name="T41" fmla="*/ 63 h 237"/>
                <a:gd name="T42" fmla="*/ 25 w 175"/>
                <a:gd name="T43" fmla="*/ 60 h 237"/>
                <a:gd name="T44" fmla="*/ 88 w 175"/>
                <a:gd name="T45" fmla="*/ 135 h 237"/>
                <a:gd name="T46" fmla="*/ 142 w 175"/>
                <a:gd name="T47" fmla="*/ 150 h 237"/>
                <a:gd name="T48" fmla="*/ 124 w 175"/>
                <a:gd name="T49" fmla="*/ 78 h 237"/>
                <a:gd name="T50" fmla="*/ 112 w 175"/>
                <a:gd name="T51" fmla="*/ 63 h 237"/>
                <a:gd name="T52" fmla="*/ 103 w 175"/>
                <a:gd name="T53" fmla="*/ 186 h 237"/>
                <a:gd name="T54" fmla="*/ 91 w 175"/>
                <a:gd name="T55" fmla="*/ 153 h 237"/>
                <a:gd name="T56" fmla="*/ 73 w 175"/>
                <a:gd name="T57" fmla="*/ 189 h 237"/>
                <a:gd name="T58" fmla="*/ 40 w 175"/>
                <a:gd name="T59" fmla="*/ 132 h 237"/>
                <a:gd name="T60" fmla="*/ 13 w 175"/>
                <a:gd name="T61" fmla="*/ 207 h 237"/>
                <a:gd name="T62" fmla="*/ 40 w 175"/>
                <a:gd name="T63" fmla="*/ 201 h 237"/>
                <a:gd name="T64" fmla="*/ 46 w 175"/>
                <a:gd name="T65" fmla="*/ 198 h 237"/>
                <a:gd name="T66" fmla="*/ 52 w 175"/>
                <a:gd name="T67" fmla="*/ 177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5" h="237">
                  <a:moveTo>
                    <a:pt x="22" y="144"/>
                  </a:moveTo>
                  <a:cubicBezTo>
                    <a:pt x="44" y="133"/>
                    <a:pt x="48" y="135"/>
                    <a:pt x="55" y="114"/>
                  </a:cubicBezTo>
                  <a:cubicBezTo>
                    <a:pt x="48" y="103"/>
                    <a:pt x="45" y="97"/>
                    <a:pt x="31" y="102"/>
                  </a:cubicBezTo>
                  <a:cubicBezTo>
                    <a:pt x="36" y="120"/>
                    <a:pt x="40" y="121"/>
                    <a:pt x="58" y="117"/>
                  </a:cubicBezTo>
                  <a:cubicBezTo>
                    <a:pt x="44" y="108"/>
                    <a:pt x="32" y="113"/>
                    <a:pt x="16" y="117"/>
                  </a:cubicBezTo>
                  <a:cubicBezTo>
                    <a:pt x="7" y="130"/>
                    <a:pt x="11" y="141"/>
                    <a:pt x="16" y="156"/>
                  </a:cubicBezTo>
                  <a:cubicBezTo>
                    <a:pt x="26" y="151"/>
                    <a:pt x="40" y="132"/>
                    <a:pt x="40" y="132"/>
                  </a:cubicBezTo>
                  <a:cubicBezTo>
                    <a:pt x="42" y="107"/>
                    <a:pt x="52" y="83"/>
                    <a:pt x="31" y="69"/>
                  </a:cubicBezTo>
                  <a:cubicBezTo>
                    <a:pt x="25" y="111"/>
                    <a:pt x="18" y="116"/>
                    <a:pt x="52" y="138"/>
                  </a:cubicBezTo>
                  <a:cubicBezTo>
                    <a:pt x="64" y="134"/>
                    <a:pt x="63" y="128"/>
                    <a:pt x="70" y="117"/>
                  </a:cubicBezTo>
                  <a:cubicBezTo>
                    <a:pt x="69" y="114"/>
                    <a:pt x="65" y="94"/>
                    <a:pt x="61" y="93"/>
                  </a:cubicBezTo>
                  <a:cubicBezTo>
                    <a:pt x="58" y="92"/>
                    <a:pt x="55" y="101"/>
                    <a:pt x="58" y="102"/>
                  </a:cubicBezTo>
                  <a:cubicBezTo>
                    <a:pt x="64" y="103"/>
                    <a:pt x="70" y="98"/>
                    <a:pt x="76" y="96"/>
                  </a:cubicBezTo>
                  <a:cubicBezTo>
                    <a:pt x="81" y="81"/>
                    <a:pt x="80" y="72"/>
                    <a:pt x="67" y="63"/>
                  </a:cubicBezTo>
                  <a:cubicBezTo>
                    <a:pt x="57" y="64"/>
                    <a:pt x="43" y="61"/>
                    <a:pt x="37" y="69"/>
                  </a:cubicBezTo>
                  <a:cubicBezTo>
                    <a:pt x="30" y="79"/>
                    <a:pt x="22" y="130"/>
                    <a:pt x="16" y="147"/>
                  </a:cubicBezTo>
                  <a:cubicBezTo>
                    <a:pt x="22" y="189"/>
                    <a:pt x="23" y="154"/>
                    <a:pt x="34" y="138"/>
                  </a:cubicBezTo>
                  <a:cubicBezTo>
                    <a:pt x="36" y="131"/>
                    <a:pt x="40" y="112"/>
                    <a:pt x="43" y="108"/>
                  </a:cubicBezTo>
                  <a:cubicBezTo>
                    <a:pt x="47" y="102"/>
                    <a:pt x="55" y="90"/>
                    <a:pt x="55" y="90"/>
                  </a:cubicBezTo>
                  <a:cubicBezTo>
                    <a:pt x="60" y="91"/>
                    <a:pt x="66" y="89"/>
                    <a:pt x="70" y="93"/>
                  </a:cubicBezTo>
                  <a:cubicBezTo>
                    <a:pt x="77" y="100"/>
                    <a:pt x="96" y="148"/>
                    <a:pt x="100" y="159"/>
                  </a:cubicBezTo>
                  <a:cubicBezTo>
                    <a:pt x="111" y="142"/>
                    <a:pt x="109" y="141"/>
                    <a:pt x="103" y="120"/>
                  </a:cubicBezTo>
                  <a:cubicBezTo>
                    <a:pt x="85" y="123"/>
                    <a:pt x="79" y="124"/>
                    <a:pt x="73" y="141"/>
                  </a:cubicBezTo>
                  <a:cubicBezTo>
                    <a:pt x="64" y="123"/>
                    <a:pt x="60" y="128"/>
                    <a:pt x="52" y="144"/>
                  </a:cubicBezTo>
                  <a:cubicBezTo>
                    <a:pt x="56" y="163"/>
                    <a:pt x="58" y="168"/>
                    <a:pt x="76" y="159"/>
                  </a:cubicBezTo>
                  <a:cubicBezTo>
                    <a:pt x="78" y="153"/>
                    <a:pt x="83" y="147"/>
                    <a:pt x="85" y="141"/>
                  </a:cubicBezTo>
                  <a:cubicBezTo>
                    <a:pt x="88" y="131"/>
                    <a:pt x="91" y="111"/>
                    <a:pt x="91" y="111"/>
                  </a:cubicBezTo>
                  <a:cubicBezTo>
                    <a:pt x="85" y="58"/>
                    <a:pt x="80" y="95"/>
                    <a:pt x="91" y="108"/>
                  </a:cubicBezTo>
                  <a:cubicBezTo>
                    <a:pt x="97" y="115"/>
                    <a:pt x="104" y="115"/>
                    <a:pt x="112" y="117"/>
                  </a:cubicBezTo>
                  <a:cubicBezTo>
                    <a:pt x="115" y="105"/>
                    <a:pt x="120" y="95"/>
                    <a:pt x="124" y="84"/>
                  </a:cubicBezTo>
                  <a:cubicBezTo>
                    <a:pt x="110" y="70"/>
                    <a:pt x="91" y="82"/>
                    <a:pt x="85" y="63"/>
                  </a:cubicBezTo>
                  <a:cubicBezTo>
                    <a:pt x="98" y="44"/>
                    <a:pt x="100" y="45"/>
                    <a:pt x="88" y="6"/>
                  </a:cubicBezTo>
                  <a:cubicBezTo>
                    <a:pt x="86" y="0"/>
                    <a:pt x="84" y="18"/>
                    <a:pt x="82" y="24"/>
                  </a:cubicBezTo>
                  <a:cubicBezTo>
                    <a:pt x="80" y="28"/>
                    <a:pt x="78" y="32"/>
                    <a:pt x="76" y="36"/>
                  </a:cubicBezTo>
                  <a:cubicBezTo>
                    <a:pt x="75" y="65"/>
                    <a:pt x="61" y="129"/>
                    <a:pt x="85" y="153"/>
                  </a:cubicBezTo>
                  <a:cubicBezTo>
                    <a:pt x="102" y="136"/>
                    <a:pt x="101" y="113"/>
                    <a:pt x="118" y="96"/>
                  </a:cubicBezTo>
                  <a:cubicBezTo>
                    <a:pt x="136" y="105"/>
                    <a:pt x="128" y="98"/>
                    <a:pt x="142" y="120"/>
                  </a:cubicBezTo>
                  <a:cubicBezTo>
                    <a:pt x="146" y="126"/>
                    <a:pt x="128" y="118"/>
                    <a:pt x="121" y="117"/>
                  </a:cubicBezTo>
                  <a:cubicBezTo>
                    <a:pt x="113" y="101"/>
                    <a:pt x="90" y="63"/>
                    <a:pt x="76" y="54"/>
                  </a:cubicBezTo>
                  <a:cubicBezTo>
                    <a:pt x="58" y="60"/>
                    <a:pt x="68" y="75"/>
                    <a:pt x="76" y="87"/>
                  </a:cubicBezTo>
                  <a:cubicBezTo>
                    <a:pt x="103" y="80"/>
                    <a:pt x="77" y="64"/>
                    <a:pt x="64" y="60"/>
                  </a:cubicBezTo>
                  <a:cubicBezTo>
                    <a:pt x="61" y="61"/>
                    <a:pt x="56" y="60"/>
                    <a:pt x="55" y="63"/>
                  </a:cubicBezTo>
                  <a:cubicBezTo>
                    <a:pt x="53" y="67"/>
                    <a:pt x="61" y="72"/>
                    <a:pt x="58" y="75"/>
                  </a:cubicBezTo>
                  <a:cubicBezTo>
                    <a:pt x="53" y="80"/>
                    <a:pt x="29" y="63"/>
                    <a:pt x="25" y="60"/>
                  </a:cubicBezTo>
                  <a:cubicBezTo>
                    <a:pt x="18" y="88"/>
                    <a:pt x="0" y="126"/>
                    <a:pt x="37" y="138"/>
                  </a:cubicBezTo>
                  <a:cubicBezTo>
                    <a:pt x="54" y="137"/>
                    <a:pt x="71" y="137"/>
                    <a:pt x="88" y="135"/>
                  </a:cubicBezTo>
                  <a:cubicBezTo>
                    <a:pt x="94" y="134"/>
                    <a:pt x="106" y="129"/>
                    <a:pt x="106" y="129"/>
                  </a:cubicBezTo>
                  <a:cubicBezTo>
                    <a:pt x="124" y="133"/>
                    <a:pt x="128" y="139"/>
                    <a:pt x="142" y="150"/>
                  </a:cubicBezTo>
                  <a:cubicBezTo>
                    <a:pt x="175" y="128"/>
                    <a:pt x="147" y="73"/>
                    <a:pt x="130" y="48"/>
                  </a:cubicBezTo>
                  <a:cubicBezTo>
                    <a:pt x="111" y="54"/>
                    <a:pt x="124" y="47"/>
                    <a:pt x="124" y="78"/>
                  </a:cubicBezTo>
                  <a:cubicBezTo>
                    <a:pt x="124" y="82"/>
                    <a:pt x="124" y="69"/>
                    <a:pt x="121" y="66"/>
                  </a:cubicBezTo>
                  <a:cubicBezTo>
                    <a:pt x="119" y="64"/>
                    <a:pt x="115" y="64"/>
                    <a:pt x="112" y="63"/>
                  </a:cubicBezTo>
                  <a:cubicBezTo>
                    <a:pt x="107" y="78"/>
                    <a:pt x="113" y="80"/>
                    <a:pt x="127" y="84"/>
                  </a:cubicBezTo>
                  <a:cubicBezTo>
                    <a:pt x="134" y="104"/>
                    <a:pt x="115" y="167"/>
                    <a:pt x="103" y="186"/>
                  </a:cubicBezTo>
                  <a:cubicBezTo>
                    <a:pt x="98" y="214"/>
                    <a:pt x="89" y="218"/>
                    <a:pt x="70" y="237"/>
                  </a:cubicBezTo>
                  <a:cubicBezTo>
                    <a:pt x="62" y="212"/>
                    <a:pt x="60" y="161"/>
                    <a:pt x="91" y="153"/>
                  </a:cubicBezTo>
                  <a:cubicBezTo>
                    <a:pt x="106" y="158"/>
                    <a:pt x="108" y="155"/>
                    <a:pt x="97" y="183"/>
                  </a:cubicBezTo>
                  <a:cubicBezTo>
                    <a:pt x="94" y="191"/>
                    <a:pt x="81" y="187"/>
                    <a:pt x="73" y="189"/>
                  </a:cubicBezTo>
                  <a:cubicBezTo>
                    <a:pt x="80" y="168"/>
                    <a:pt x="66" y="168"/>
                    <a:pt x="49" y="171"/>
                  </a:cubicBezTo>
                  <a:cubicBezTo>
                    <a:pt x="61" y="155"/>
                    <a:pt x="60" y="139"/>
                    <a:pt x="40" y="132"/>
                  </a:cubicBezTo>
                  <a:cubicBezTo>
                    <a:pt x="33" y="147"/>
                    <a:pt x="34" y="162"/>
                    <a:pt x="28" y="177"/>
                  </a:cubicBezTo>
                  <a:cubicBezTo>
                    <a:pt x="24" y="187"/>
                    <a:pt x="13" y="207"/>
                    <a:pt x="13" y="207"/>
                  </a:cubicBezTo>
                  <a:cubicBezTo>
                    <a:pt x="12" y="212"/>
                    <a:pt x="6" y="219"/>
                    <a:pt x="10" y="222"/>
                  </a:cubicBezTo>
                  <a:cubicBezTo>
                    <a:pt x="27" y="236"/>
                    <a:pt x="34" y="203"/>
                    <a:pt x="40" y="201"/>
                  </a:cubicBezTo>
                  <a:cubicBezTo>
                    <a:pt x="50" y="198"/>
                    <a:pt x="80" y="195"/>
                    <a:pt x="70" y="195"/>
                  </a:cubicBezTo>
                  <a:cubicBezTo>
                    <a:pt x="62" y="195"/>
                    <a:pt x="54" y="197"/>
                    <a:pt x="46" y="198"/>
                  </a:cubicBezTo>
                  <a:cubicBezTo>
                    <a:pt x="39" y="196"/>
                    <a:pt x="28" y="199"/>
                    <a:pt x="25" y="192"/>
                  </a:cubicBezTo>
                  <a:cubicBezTo>
                    <a:pt x="19" y="181"/>
                    <a:pt x="46" y="177"/>
                    <a:pt x="52" y="177"/>
                  </a:cubicBezTo>
                </a:path>
              </a:pathLst>
            </a:custGeom>
            <a:noFill/>
            <a:ln w="9525">
              <a:solidFill>
                <a:srgbClr val="C0C0C0"/>
              </a:solidFill>
              <a:round/>
              <a:headEnd/>
              <a:tailEnd/>
            </a:ln>
            <a:effectLst/>
            <a:extLst>
              <a:ext uri="{909E8E84-426E-40DD-AFC4-6F175D3DCCD1}">
                <a14:hiddenFill xmlns:a14="http://schemas.microsoft.com/office/drawing/2010/main">
                  <a:solidFill>
                    <a:schemeClr val="accent1">
                      <a:alpha val="1686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5" name="Oval 73">
              <a:extLst>
                <a:ext uri="{FF2B5EF4-FFF2-40B4-BE49-F238E27FC236}">
                  <a16:creationId xmlns:a16="http://schemas.microsoft.com/office/drawing/2014/main" id="{F8826B48-49CE-49A4-9291-3FCC7B02D039}"/>
                </a:ext>
              </a:extLst>
            </p:cNvPr>
            <p:cNvSpPr>
              <a:spLocks noChangeArrowheads="1"/>
            </p:cNvSpPr>
            <p:nvPr/>
          </p:nvSpPr>
          <p:spPr bwMode="auto">
            <a:xfrm>
              <a:off x="1201" y="1979"/>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91186" name="Oval 74">
              <a:extLst>
                <a:ext uri="{FF2B5EF4-FFF2-40B4-BE49-F238E27FC236}">
                  <a16:creationId xmlns:a16="http://schemas.microsoft.com/office/drawing/2014/main" id="{3100F286-11AE-451A-B33E-0497AFF22F27}"/>
                </a:ext>
              </a:extLst>
            </p:cNvPr>
            <p:cNvSpPr>
              <a:spLocks noChangeArrowheads="1"/>
            </p:cNvSpPr>
            <p:nvPr/>
          </p:nvSpPr>
          <p:spPr bwMode="auto">
            <a:xfrm>
              <a:off x="1156" y="1933"/>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sp>
          <p:nvSpPr>
            <p:cNvPr id="91187" name="Oval 75">
              <a:extLst>
                <a:ext uri="{FF2B5EF4-FFF2-40B4-BE49-F238E27FC236}">
                  <a16:creationId xmlns:a16="http://schemas.microsoft.com/office/drawing/2014/main" id="{2B2760AB-B708-4698-8B82-6370AC4766C4}"/>
                </a:ext>
              </a:extLst>
            </p:cNvPr>
            <p:cNvSpPr>
              <a:spLocks noChangeArrowheads="1"/>
            </p:cNvSpPr>
            <p:nvPr/>
          </p:nvSpPr>
          <p:spPr bwMode="auto">
            <a:xfrm>
              <a:off x="1110" y="1888"/>
              <a:ext cx="136" cy="136"/>
            </a:xfrm>
            <a:prstGeom prst="ellipse">
              <a:avLst/>
            </a:prstGeom>
            <a:solidFill>
              <a:srgbClr val="FF0000">
                <a:alpha val="16862"/>
              </a:srgbClr>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solidFill>
                    <a:srgbClr val="B2B2B2"/>
                  </a:solidFill>
                  <a:latin typeface="Comic Sans MS" panose="030F0702030302020204" pitchFamily="66" charset="0"/>
                </a:rPr>
                <a:t>Ub</a:t>
              </a:r>
            </a:p>
          </p:txBody>
        </p:sp>
      </p:grpSp>
      <p:sp>
        <p:nvSpPr>
          <p:cNvPr id="154700" name="Text Box 76">
            <a:extLst>
              <a:ext uri="{FF2B5EF4-FFF2-40B4-BE49-F238E27FC236}">
                <a16:creationId xmlns:a16="http://schemas.microsoft.com/office/drawing/2014/main" id="{94AD4CF2-6C1F-4E16-8243-5C2DC283DF66}"/>
              </a:ext>
            </a:extLst>
          </p:cNvPr>
          <p:cNvSpPr txBox="1">
            <a:spLocks noChangeArrowheads="1"/>
          </p:cNvSpPr>
          <p:nvPr/>
        </p:nvSpPr>
        <p:spPr bwMode="auto">
          <a:xfrm>
            <a:off x="6732588" y="4868863"/>
            <a:ext cx="2301875" cy="34925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MICROAUTOPHAGY</a:t>
            </a:r>
          </a:p>
        </p:txBody>
      </p:sp>
      <p:sp>
        <p:nvSpPr>
          <p:cNvPr id="91165" name="Oval 77">
            <a:extLst>
              <a:ext uri="{FF2B5EF4-FFF2-40B4-BE49-F238E27FC236}">
                <a16:creationId xmlns:a16="http://schemas.microsoft.com/office/drawing/2014/main" id="{56451FAD-6F51-4D74-B5E5-F0033DE20ABC}"/>
              </a:ext>
            </a:extLst>
          </p:cNvPr>
          <p:cNvSpPr>
            <a:spLocks noChangeArrowheads="1"/>
          </p:cNvSpPr>
          <p:nvPr/>
        </p:nvSpPr>
        <p:spPr bwMode="auto">
          <a:xfrm>
            <a:off x="7145338" y="4292600"/>
            <a:ext cx="503237" cy="4841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66" name="Oval 78">
            <a:extLst>
              <a:ext uri="{FF2B5EF4-FFF2-40B4-BE49-F238E27FC236}">
                <a16:creationId xmlns:a16="http://schemas.microsoft.com/office/drawing/2014/main" id="{A7186F58-29C1-48D0-A11F-891D45942E88}"/>
              </a:ext>
            </a:extLst>
          </p:cNvPr>
          <p:cNvSpPr>
            <a:spLocks noChangeArrowheads="1"/>
          </p:cNvSpPr>
          <p:nvPr/>
        </p:nvSpPr>
        <p:spPr bwMode="auto">
          <a:xfrm>
            <a:off x="7956550" y="393541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91167" name="Oval 79">
            <a:extLst>
              <a:ext uri="{FF2B5EF4-FFF2-40B4-BE49-F238E27FC236}">
                <a16:creationId xmlns:a16="http://schemas.microsoft.com/office/drawing/2014/main" id="{17C0E69C-0AB9-4D5A-9CE6-15AAA2074ADB}"/>
              </a:ext>
            </a:extLst>
          </p:cNvPr>
          <p:cNvSpPr>
            <a:spLocks noChangeArrowheads="1"/>
          </p:cNvSpPr>
          <p:nvPr/>
        </p:nvSpPr>
        <p:spPr bwMode="auto">
          <a:xfrm>
            <a:off x="7812088" y="4292600"/>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91168" name="Freeform 80">
            <a:extLst>
              <a:ext uri="{FF2B5EF4-FFF2-40B4-BE49-F238E27FC236}">
                <a16:creationId xmlns:a16="http://schemas.microsoft.com/office/drawing/2014/main" id="{4CF81944-757F-4C1D-BA70-F8EEEA863349}"/>
              </a:ext>
            </a:extLst>
          </p:cNvPr>
          <p:cNvSpPr>
            <a:spLocks/>
          </p:cNvSpPr>
          <p:nvPr/>
        </p:nvSpPr>
        <p:spPr bwMode="auto">
          <a:xfrm>
            <a:off x="7129463" y="4286250"/>
            <a:ext cx="490537" cy="517525"/>
          </a:xfrm>
          <a:custGeom>
            <a:avLst/>
            <a:gdLst>
              <a:gd name="T0" fmla="*/ 2147483646 w 309"/>
              <a:gd name="T1" fmla="*/ 2147483646 h 326"/>
              <a:gd name="T2" fmla="*/ 2147483646 w 309"/>
              <a:gd name="T3" fmla="*/ 2147483646 h 326"/>
              <a:gd name="T4" fmla="*/ 2147483646 w 309"/>
              <a:gd name="T5" fmla="*/ 0 h 326"/>
              <a:gd name="T6" fmla="*/ 2147483646 w 309"/>
              <a:gd name="T7" fmla="*/ 2147483646 h 326"/>
              <a:gd name="T8" fmla="*/ 2147483646 w 309"/>
              <a:gd name="T9" fmla="*/ 2147483646 h 326"/>
              <a:gd name="T10" fmla="*/ 2147483646 w 309"/>
              <a:gd name="T11" fmla="*/ 2147483646 h 326"/>
              <a:gd name="T12" fmla="*/ 2147483646 w 309"/>
              <a:gd name="T13" fmla="*/ 2147483646 h 326"/>
              <a:gd name="T14" fmla="*/ 2147483646 w 309"/>
              <a:gd name="T15" fmla="*/ 2147483646 h 326"/>
              <a:gd name="T16" fmla="*/ 0 w 309"/>
              <a:gd name="T17" fmla="*/ 2147483646 h 326"/>
              <a:gd name="T18" fmla="*/ 2147483646 w 309"/>
              <a:gd name="T19" fmla="*/ 2147483646 h 326"/>
              <a:gd name="T20" fmla="*/ 2147483646 w 309"/>
              <a:gd name="T21" fmla="*/ 2147483646 h 326"/>
              <a:gd name="T22" fmla="*/ 2147483646 w 309"/>
              <a:gd name="T23" fmla="*/ 2147483646 h 326"/>
              <a:gd name="T24" fmla="*/ 2147483646 w 309"/>
              <a:gd name="T25" fmla="*/ 2147483646 h 326"/>
              <a:gd name="T26" fmla="*/ 2147483646 w 309"/>
              <a:gd name="T27" fmla="*/ 2147483646 h 326"/>
              <a:gd name="T28" fmla="*/ 2147483646 w 309"/>
              <a:gd name="T29" fmla="*/ 2147483646 h 326"/>
              <a:gd name="T30" fmla="*/ 2147483646 w 309"/>
              <a:gd name="T31" fmla="*/ 2147483646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 h="326">
                <a:moveTo>
                  <a:pt x="285" y="48"/>
                </a:moveTo>
                <a:cubicBezTo>
                  <a:pt x="267" y="42"/>
                  <a:pt x="257" y="32"/>
                  <a:pt x="240" y="24"/>
                </a:cubicBezTo>
                <a:cubicBezTo>
                  <a:pt x="211" y="11"/>
                  <a:pt x="184" y="5"/>
                  <a:pt x="153" y="0"/>
                </a:cubicBezTo>
                <a:cubicBezTo>
                  <a:pt x="135" y="3"/>
                  <a:pt x="119" y="7"/>
                  <a:pt x="102" y="12"/>
                </a:cubicBezTo>
                <a:cubicBezTo>
                  <a:pt x="93" y="15"/>
                  <a:pt x="75" y="21"/>
                  <a:pt x="75" y="21"/>
                </a:cubicBezTo>
                <a:cubicBezTo>
                  <a:pt x="65" y="31"/>
                  <a:pt x="54" y="44"/>
                  <a:pt x="42" y="48"/>
                </a:cubicBezTo>
                <a:cubicBezTo>
                  <a:pt x="40" y="51"/>
                  <a:pt x="39" y="54"/>
                  <a:pt x="36" y="57"/>
                </a:cubicBezTo>
                <a:cubicBezTo>
                  <a:pt x="33" y="60"/>
                  <a:pt x="29" y="60"/>
                  <a:pt x="27" y="63"/>
                </a:cubicBezTo>
                <a:cubicBezTo>
                  <a:pt x="16" y="76"/>
                  <a:pt x="5" y="98"/>
                  <a:pt x="0" y="114"/>
                </a:cubicBezTo>
                <a:cubicBezTo>
                  <a:pt x="3" y="147"/>
                  <a:pt x="5" y="199"/>
                  <a:pt x="24" y="228"/>
                </a:cubicBezTo>
                <a:cubicBezTo>
                  <a:pt x="31" y="239"/>
                  <a:pt x="35" y="253"/>
                  <a:pt x="42" y="264"/>
                </a:cubicBezTo>
                <a:cubicBezTo>
                  <a:pt x="48" y="273"/>
                  <a:pt x="69" y="285"/>
                  <a:pt x="69" y="285"/>
                </a:cubicBezTo>
                <a:cubicBezTo>
                  <a:pt x="89" y="315"/>
                  <a:pt x="127" y="313"/>
                  <a:pt x="159" y="315"/>
                </a:cubicBezTo>
                <a:cubicBezTo>
                  <a:pt x="227" y="326"/>
                  <a:pt x="219" y="304"/>
                  <a:pt x="267" y="288"/>
                </a:cubicBezTo>
                <a:cubicBezTo>
                  <a:pt x="280" y="275"/>
                  <a:pt x="290" y="262"/>
                  <a:pt x="303" y="249"/>
                </a:cubicBezTo>
                <a:cubicBezTo>
                  <a:pt x="306" y="239"/>
                  <a:pt x="304" y="242"/>
                  <a:pt x="309"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69" name="Oval 81">
            <a:extLst>
              <a:ext uri="{FF2B5EF4-FFF2-40B4-BE49-F238E27FC236}">
                <a16:creationId xmlns:a16="http://schemas.microsoft.com/office/drawing/2014/main" id="{65C9CDE5-E9D5-414C-BD32-20351DC05C67}"/>
              </a:ext>
            </a:extLst>
          </p:cNvPr>
          <p:cNvSpPr>
            <a:spLocks noChangeArrowheads="1"/>
          </p:cNvSpPr>
          <p:nvPr/>
        </p:nvSpPr>
        <p:spPr bwMode="auto">
          <a:xfrm>
            <a:off x="73088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91170" name="Oval 82">
            <a:extLst>
              <a:ext uri="{FF2B5EF4-FFF2-40B4-BE49-F238E27FC236}">
                <a16:creationId xmlns:a16="http://schemas.microsoft.com/office/drawing/2014/main" id="{6A0FB2D3-D6BD-40BD-8A0A-9F298E54FE82}"/>
              </a:ext>
            </a:extLst>
          </p:cNvPr>
          <p:cNvSpPr>
            <a:spLocks noChangeArrowheads="1"/>
          </p:cNvSpPr>
          <p:nvPr/>
        </p:nvSpPr>
        <p:spPr bwMode="auto">
          <a:xfrm>
            <a:off x="7956550" y="4581525"/>
            <a:ext cx="431800" cy="21431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91171" name="Oval 83">
            <a:extLst>
              <a:ext uri="{FF2B5EF4-FFF2-40B4-BE49-F238E27FC236}">
                <a16:creationId xmlns:a16="http://schemas.microsoft.com/office/drawing/2014/main" id="{5FC63E84-36D8-4937-B067-0DBAF8730461}"/>
              </a:ext>
            </a:extLst>
          </p:cNvPr>
          <p:cNvSpPr>
            <a:spLocks noChangeArrowheads="1"/>
          </p:cNvSpPr>
          <p:nvPr/>
        </p:nvSpPr>
        <p:spPr bwMode="auto">
          <a:xfrm>
            <a:off x="6373813" y="4221163"/>
            <a:ext cx="574675" cy="5762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72" name="Oval 84">
            <a:extLst>
              <a:ext uri="{FF2B5EF4-FFF2-40B4-BE49-F238E27FC236}">
                <a16:creationId xmlns:a16="http://schemas.microsoft.com/office/drawing/2014/main" id="{2CBD5D14-A27F-46E5-BE8C-0CF14D9C0557}"/>
              </a:ext>
            </a:extLst>
          </p:cNvPr>
          <p:cNvSpPr>
            <a:spLocks noChangeArrowheads="1"/>
          </p:cNvSpPr>
          <p:nvPr/>
        </p:nvSpPr>
        <p:spPr bwMode="auto">
          <a:xfrm>
            <a:off x="6445250" y="4437063"/>
            <a:ext cx="431800" cy="214312"/>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Glic</a:t>
            </a:r>
          </a:p>
        </p:txBody>
      </p:sp>
      <p:sp>
        <p:nvSpPr>
          <p:cNvPr id="154709" name="Text Box 85">
            <a:extLst>
              <a:ext uri="{FF2B5EF4-FFF2-40B4-BE49-F238E27FC236}">
                <a16:creationId xmlns:a16="http://schemas.microsoft.com/office/drawing/2014/main" id="{716CD4D8-2CDD-49EA-8DE8-0E0C4E057D04}"/>
              </a:ext>
            </a:extLst>
          </p:cNvPr>
          <p:cNvSpPr txBox="1">
            <a:spLocks noChangeArrowheads="1"/>
          </p:cNvSpPr>
          <p:nvPr/>
        </p:nvSpPr>
        <p:spPr bwMode="auto">
          <a:xfrm>
            <a:off x="2195513" y="4292600"/>
            <a:ext cx="2301875" cy="838200"/>
          </a:xfrm>
          <a:prstGeom prst="rect">
            <a:avLst/>
          </a:prstGeom>
          <a:noFill/>
          <a:ln w="12700">
            <a:solidFill>
              <a:schemeClr val="tx1"/>
            </a:solidFill>
            <a:miter lim="800000"/>
            <a:headEnd/>
            <a:tailEnd/>
          </a:ln>
          <a:effectLst/>
        </p:spPr>
        <p:txBody>
          <a:bodyPr>
            <a:spAutoFit/>
          </a:bodyPr>
          <a:lstStyle/>
          <a:p>
            <a:pPr algn="ctr">
              <a:spcBef>
                <a:spcPct val="50000"/>
              </a:spcBef>
              <a:defRPr/>
            </a:pPr>
            <a:r>
              <a:rPr lang="it-IT" altLang="it-IT" b="1">
                <a:solidFill>
                  <a:srgbClr val="FF0000"/>
                </a:solidFill>
                <a:effectLst>
                  <a:outerShdw blurRad="38100" dist="38100" dir="2700000" algn="tl">
                    <a:srgbClr val="C0C0C0"/>
                  </a:outerShdw>
                </a:effectLst>
                <a:cs typeface="Arial" charset="0"/>
              </a:rPr>
              <a:t>CHAPERONE MEDIATED AUTOPHAGY</a:t>
            </a:r>
          </a:p>
        </p:txBody>
      </p:sp>
      <p:sp>
        <p:nvSpPr>
          <p:cNvPr id="154710" name="Text Box 86">
            <a:extLst>
              <a:ext uri="{FF2B5EF4-FFF2-40B4-BE49-F238E27FC236}">
                <a16:creationId xmlns:a16="http://schemas.microsoft.com/office/drawing/2014/main" id="{17ECBF5E-D2A0-4E12-A3A6-4BF0494E1B16}"/>
              </a:ext>
            </a:extLst>
          </p:cNvPr>
          <p:cNvSpPr txBox="1">
            <a:spLocks noChangeArrowheads="1"/>
          </p:cNvSpPr>
          <p:nvPr/>
        </p:nvSpPr>
        <p:spPr bwMode="auto">
          <a:xfrm>
            <a:off x="5813425" y="3716338"/>
            <a:ext cx="1206500" cy="366712"/>
          </a:xfrm>
          <a:prstGeom prst="rect">
            <a:avLst/>
          </a:prstGeom>
          <a:noFill/>
          <a:ln>
            <a:noFill/>
          </a:ln>
          <a:effectLst/>
        </p:spPr>
        <p:txBody>
          <a:bodyPr wrap="none">
            <a:spAutoFit/>
          </a:bodyPr>
          <a:lstStyle/>
          <a:p>
            <a:pPr>
              <a:defRPr/>
            </a:pPr>
            <a:r>
              <a:rPr lang="en-US" altLang="it-IT" b="1">
                <a:effectLst>
                  <a:outerShdw blurRad="38100" dist="38100" dir="2700000" algn="tl">
                    <a:srgbClr val="C0C0C0"/>
                  </a:outerShdw>
                </a:effectLst>
                <a:cs typeface="Arial" charset="0"/>
              </a:rPr>
              <a:t>Lysosome</a:t>
            </a:r>
          </a:p>
        </p:txBody>
      </p:sp>
      <p:grpSp>
        <p:nvGrpSpPr>
          <p:cNvPr id="91175" name="Group 87">
            <a:extLst>
              <a:ext uri="{FF2B5EF4-FFF2-40B4-BE49-F238E27FC236}">
                <a16:creationId xmlns:a16="http://schemas.microsoft.com/office/drawing/2014/main" id="{736BDABC-323E-4782-845B-996D2BDBF018}"/>
              </a:ext>
            </a:extLst>
          </p:cNvPr>
          <p:cNvGrpSpPr>
            <a:grpSpLocks/>
          </p:cNvGrpSpPr>
          <p:nvPr/>
        </p:nvGrpSpPr>
        <p:grpSpPr bwMode="auto">
          <a:xfrm>
            <a:off x="5508625" y="5445125"/>
            <a:ext cx="503238" cy="206375"/>
            <a:chOff x="3484" y="3469"/>
            <a:chExt cx="303" cy="91"/>
          </a:xfrm>
        </p:grpSpPr>
        <p:sp>
          <p:nvSpPr>
            <p:cNvPr id="91182" name="AutoShape 88">
              <a:extLst>
                <a:ext uri="{FF2B5EF4-FFF2-40B4-BE49-F238E27FC236}">
                  <a16:creationId xmlns:a16="http://schemas.microsoft.com/office/drawing/2014/main" id="{0486DB39-0C1C-48CD-8B95-00B291228BDC}"/>
                </a:ext>
              </a:extLst>
            </p:cNvPr>
            <p:cNvSpPr>
              <a:spLocks noChangeArrowheads="1"/>
            </p:cNvSpPr>
            <p:nvPr/>
          </p:nvSpPr>
          <p:spPr bwMode="auto">
            <a:xfrm rot="2969427">
              <a:off x="3597" y="3356"/>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1183" name="AutoShape 89">
              <a:extLst>
                <a:ext uri="{FF2B5EF4-FFF2-40B4-BE49-F238E27FC236}">
                  <a16:creationId xmlns:a16="http://schemas.microsoft.com/office/drawing/2014/main" id="{DB3C867F-3072-4948-9356-716AE8451740}"/>
                </a:ext>
              </a:extLst>
            </p:cNvPr>
            <p:cNvSpPr>
              <a:spLocks noChangeArrowheads="1"/>
            </p:cNvSpPr>
            <p:nvPr/>
          </p:nvSpPr>
          <p:spPr bwMode="auto">
            <a:xfrm rot="2969427">
              <a:off x="3628" y="3402"/>
              <a:ext cx="45" cy="272"/>
            </a:xfrm>
            <a:prstGeom prst="can">
              <a:avLst>
                <a:gd name="adj" fmla="val 151111"/>
              </a:avLst>
            </a:prstGeom>
            <a:blipFill dpi="0" rotWithShape="0">
              <a:blip r:embed="rId4">
                <a:alphaModFix amt="75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grpSp>
      <p:sp>
        <p:nvSpPr>
          <p:cNvPr id="91176" name="Text Box 90">
            <a:extLst>
              <a:ext uri="{FF2B5EF4-FFF2-40B4-BE49-F238E27FC236}">
                <a16:creationId xmlns:a16="http://schemas.microsoft.com/office/drawing/2014/main" id="{A4CA4F81-0BAB-40AB-99D6-1392137B27F2}"/>
              </a:ext>
            </a:extLst>
          </p:cNvPr>
          <p:cNvSpPr txBox="1">
            <a:spLocks noChangeArrowheads="1"/>
          </p:cNvSpPr>
          <p:nvPr/>
        </p:nvSpPr>
        <p:spPr bwMode="auto">
          <a:xfrm rot="-2398817">
            <a:off x="5459413" y="537845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91177" name="Text Box 91">
            <a:extLst>
              <a:ext uri="{FF2B5EF4-FFF2-40B4-BE49-F238E27FC236}">
                <a16:creationId xmlns:a16="http://schemas.microsoft.com/office/drawing/2014/main" id="{654EF964-BDDC-4A14-8317-16ABCF452E6A}"/>
              </a:ext>
            </a:extLst>
          </p:cNvPr>
          <p:cNvSpPr txBox="1">
            <a:spLocks noChangeArrowheads="1"/>
          </p:cNvSpPr>
          <p:nvPr/>
        </p:nvSpPr>
        <p:spPr bwMode="auto">
          <a:xfrm rot="-2398817">
            <a:off x="5526088" y="5473700"/>
            <a:ext cx="5540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800">
                <a:latin typeface="Arial Unicode MS" pitchFamily="34" charset="-128"/>
              </a:rPr>
              <a:t>Lamp2a</a:t>
            </a:r>
          </a:p>
        </p:txBody>
      </p:sp>
      <p:sp>
        <p:nvSpPr>
          <p:cNvPr id="91178" name="Oval 93">
            <a:extLst>
              <a:ext uri="{FF2B5EF4-FFF2-40B4-BE49-F238E27FC236}">
                <a16:creationId xmlns:a16="http://schemas.microsoft.com/office/drawing/2014/main" id="{FE73782C-99B0-4C31-83DA-82BF2E4473D9}"/>
              </a:ext>
            </a:extLst>
          </p:cNvPr>
          <p:cNvSpPr>
            <a:spLocks noChangeArrowheads="1"/>
          </p:cNvSpPr>
          <p:nvPr/>
        </p:nvSpPr>
        <p:spPr bwMode="auto">
          <a:xfrm rot="-1678096">
            <a:off x="4284663" y="5516563"/>
            <a:ext cx="576262"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200">
                <a:latin typeface="Comic Sans MS" panose="030F0702030302020204" pitchFamily="66" charset="0"/>
              </a:rPr>
              <a:t>Hsc70</a:t>
            </a:r>
          </a:p>
        </p:txBody>
      </p:sp>
      <p:sp>
        <p:nvSpPr>
          <p:cNvPr id="91179" name="Freeform 94">
            <a:extLst>
              <a:ext uri="{FF2B5EF4-FFF2-40B4-BE49-F238E27FC236}">
                <a16:creationId xmlns:a16="http://schemas.microsoft.com/office/drawing/2014/main" id="{1E0D4285-BD90-454B-A301-8CBEE30E65B7}"/>
              </a:ext>
            </a:extLst>
          </p:cNvPr>
          <p:cNvSpPr>
            <a:spLocks/>
          </p:cNvSpPr>
          <p:nvPr/>
        </p:nvSpPr>
        <p:spPr bwMode="auto">
          <a:xfrm rot="-1682760">
            <a:off x="5953125" y="5157788"/>
            <a:ext cx="490538" cy="144462"/>
          </a:xfrm>
          <a:custGeom>
            <a:avLst/>
            <a:gdLst>
              <a:gd name="T0" fmla="*/ 0 w 309"/>
              <a:gd name="T1" fmla="*/ 0 h 91"/>
              <a:gd name="T2" fmla="*/ 2147483646 w 309"/>
              <a:gd name="T3" fmla="*/ 2147483646 h 91"/>
              <a:gd name="T4" fmla="*/ 2147483646 w 309"/>
              <a:gd name="T5" fmla="*/ 2147483646 h 91"/>
              <a:gd name="T6" fmla="*/ 2147483646 w 309"/>
              <a:gd name="T7" fmla="*/ 2147483646 h 91"/>
              <a:gd name="T8" fmla="*/ 2147483646 w 309"/>
              <a:gd name="T9" fmla="*/ 2147483646 h 91"/>
              <a:gd name="T10" fmla="*/ 2147483646 w 309"/>
              <a:gd name="T11" fmla="*/ 2147483646 h 91"/>
              <a:gd name="T12" fmla="*/ 2147483646 w 309"/>
              <a:gd name="T13" fmla="*/ 2147483646 h 91"/>
              <a:gd name="T14" fmla="*/ 2147483646 w 309"/>
              <a:gd name="T15" fmla="*/ 2147483646 h 91"/>
              <a:gd name="T16" fmla="*/ 2147483646 w 309"/>
              <a:gd name="T17" fmla="*/ 2147483646 h 91"/>
              <a:gd name="T18" fmla="*/ 2147483646 w 309"/>
              <a:gd name="T19" fmla="*/ 2147483646 h 91"/>
              <a:gd name="T20" fmla="*/ 2147483646 w 309"/>
              <a:gd name="T21" fmla="*/ 2147483646 h 91"/>
              <a:gd name="T22" fmla="*/ 2147483646 w 309"/>
              <a:gd name="T23" fmla="*/ 2147483646 h 91"/>
              <a:gd name="T24" fmla="*/ 2147483646 w 309"/>
              <a:gd name="T25" fmla="*/ 2147483646 h 91"/>
              <a:gd name="T26" fmla="*/ 2147483646 w 309"/>
              <a:gd name="T27" fmla="*/ 2147483646 h 91"/>
              <a:gd name="T28" fmla="*/ 2147483646 w 309"/>
              <a:gd name="T29" fmla="*/ 2147483646 h 91"/>
              <a:gd name="T30" fmla="*/ 2147483646 w 309"/>
              <a:gd name="T31" fmla="*/ 2147483646 h 91"/>
              <a:gd name="T32" fmla="*/ 2147483646 w 309"/>
              <a:gd name="T33" fmla="*/ 2147483646 h 91"/>
              <a:gd name="T34" fmla="*/ 2147483646 w 309"/>
              <a:gd name="T35" fmla="*/ 2147483646 h 91"/>
              <a:gd name="T36" fmla="*/ 2147483646 w 309"/>
              <a:gd name="T37" fmla="*/ 2147483646 h 91"/>
              <a:gd name="T38" fmla="*/ 2147483646 w 309"/>
              <a:gd name="T39" fmla="*/ 2147483646 h 91"/>
              <a:gd name="T40" fmla="*/ 2147483646 w 309"/>
              <a:gd name="T41" fmla="*/ 2147483646 h 91"/>
              <a:gd name="T42" fmla="*/ 2147483646 w 309"/>
              <a:gd name="T43" fmla="*/ 2147483646 h 91"/>
              <a:gd name="T44" fmla="*/ 2147483646 w 309"/>
              <a:gd name="T45" fmla="*/ 2147483646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 h="91">
                <a:moveTo>
                  <a:pt x="0" y="0"/>
                </a:moveTo>
                <a:cubicBezTo>
                  <a:pt x="9" y="28"/>
                  <a:pt x="4" y="31"/>
                  <a:pt x="36" y="27"/>
                </a:cubicBezTo>
                <a:cubicBezTo>
                  <a:pt x="49" y="1"/>
                  <a:pt x="25" y="11"/>
                  <a:pt x="6" y="15"/>
                </a:cubicBezTo>
                <a:cubicBezTo>
                  <a:pt x="10" y="35"/>
                  <a:pt x="8" y="53"/>
                  <a:pt x="30" y="60"/>
                </a:cubicBezTo>
                <a:cubicBezTo>
                  <a:pt x="37" y="59"/>
                  <a:pt x="45" y="60"/>
                  <a:pt x="51" y="57"/>
                </a:cubicBezTo>
                <a:cubicBezTo>
                  <a:pt x="60" y="53"/>
                  <a:pt x="61" y="30"/>
                  <a:pt x="63" y="24"/>
                </a:cubicBezTo>
                <a:cubicBezTo>
                  <a:pt x="64" y="21"/>
                  <a:pt x="69" y="16"/>
                  <a:pt x="66" y="15"/>
                </a:cubicBezTo>
                <a:cubicBezTo>
                  <a:pt x="58" y="13"/>
                  <a:pt x="50" y="17"/>
                  <a:pt x="42" y="18"/>
                </a:cubicBezTo>
                <a:cubicBezTo>
                  <a:pt x="32" y="32"/>
                  <a:pt x="23" y="47"/>
                  <a:pt x="18" y="63"/>
                </a:cubicBezTo>
                <a:cubicBezTo>
                  <a:pt x="23" y="91"/>
                  <a:pt x="26" y="77"/>
                  <a:pt x="48" y="72"/>
                </a:cubicBezTo>
                <a:cubicBezTo>
                  <a:pt x="54" y="62"/>
                  <a:pt x="56" y="51"/>
                  <a:pt x="63" y="42"/>
                </a:cubicBezTo>
                <a:cubicBezTo>
                  <a:pt x="70" y="32"/>
                  <a:pt x="77" y="28"/>
                  <a:pt x="81" y="15"/>
                </a:cubicBezTo>
                <a:cubicBezTo>
                  <a:pt x="77" y="9"/>
                  <a:pt x="75" y="2"/>
                  <a:pt x="66" y="3"/>
                </a:cubicBezTo>
                <a:cubicBezTo>
                  <a:pt x="60" y="4"/>
                  <a:pt x="48" y="9"/>
                  <a:pt x="48" y="9"/>
                </a:cubicBezTo>
                <a:cubicBezTo>
                  <a:pt x="33" y="32"/>
                  <a:pt x="41" y="57"/>
                  <a:pt x="66" y="63"/>
                </a:cubicBezTo>
                <a:cubicBezTo>
                  <a:pt x="85" y="60"/>
                  <a:pt x="102" y="57"/>
                  <a:pt x="120" y="51"/>
                </a:cubicBezTo>
                <a:cubicBezTo>
                  <a:pt x="133" y="38"/>
                  <a:pt x="125" y="43"/>
                  <a:pt x="147" y="36"/>
                </a:cubicBezTo>
                <a:cubicBezTo>
                  <a:pt x="150" y="35"/>
                  <a:pt x="156" y="33"/>
                  <a:pt x="156" y="33"/>
                </a:cubicBezTo>
                <a:cubicBezTo>
                  <a:pt x="181" y="36"/>
                  <a:pt x="207" y="43"/>
                  <a:pt x="231" y="51"/>
                </a:cubicBezTo>
                <a:cubicBezTo>
                  <a:pt x="261" y="41"/>
                  <a:pt x="250" y="47"/>
                  <a:pt x="267" y="36"/>
                </a:cubicBezTo>
                <a:cubicBezTo>
                  <a:pt x="268" y="33"/>
                  <a:pt x="267" y="29"/>
                  <a:pt x="270" y="27"/>
                </a:cubicBezTo>
                <a:cubicBezTo>
                  <a:pt x="275" y="23"/>
                  <a:pt x="288" y="21"/>
                  <a:pt x="288" y="21"/>
                </a:cubicBezTo>
                <a:cubicBezTo>
                  <a:pt x="300" y="9"/>
                  <a:pt x="293" y="12"/>
                  <a:pt x="309" y="12"/>
                </a:cubicBezTo>
              </a:path>
            </a:pathLst>
          </a:custGeom>
          <a:noFill/>
          <a:ln w="1905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0" name="Line 95">
            <a:extLst>
              <a:ext uri="{FF2B5EF4-FFF2-40B4-BE49-F238E27FC236}">
                <a16:creationId xmlns:a16="http://schemas.microsoft.com/office/drawing/2014/main" id="{03100CA4-37B7-43D8-A70A-9C9A6FFFB22C}"/>
              </a:ext>
            </a:extLst>
          </p:cNvPr>
          <p:cNvSpPr>
            <a:spLocks noChangeShapeType="1"/>
          </p:cNvSpPr>
          <p:nvPr/>
        </p:nvSpPr>
        <p:spPr bwMode="auto">
          <a:xfrm>
            <a:off x="2627313" y="2420938"/>
            <a:ext cx="504825"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1" name="Line 96">
            <a:extLst>
              <a:ext uri="{FF2B5EF4-FFF2-40B4-BE49-F238E27FC236}">
                <a16:creationId xmlns:a16="http://schemas.microsoft.com/office/drawing/2014/main" id="{20D2655D-017A-4D19-9DF1-EFDCB4D08EA6}"/>
              </a:ext>
            </a:extLst>
          </p:cNvPr>
          <p:cNvSpPr>
            <a:spLocks noChangeShapeType="1"/>
          </p:cNvSpPr>
          <p:nvPr/>
        </p:nvSpPr>
        <p:spPr bwMode="auto">
          <a:xfrm>
            <a:off x="5435600" y="2924175"/>
            <a:ext cx="504825" cy="36036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B0A879B2-CB4B-4D76-B14E-6139D54E4444}"/>
              </a:ext>
            </a:extLst>
          </p:cNvPr>
          <p:cNvSpPr txBox="1">
            <a:spLocks noChangeArrowheads="1"/>
          </p:cNvSpPr>
          <p:nvPr/>
        </p:nvSpPr>
        <p:spPr bwMode="auto">
          <a:xfrm>
            <a:off x="863600" y="44450"/>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400" dirty="0">
                <a:solidFill>
                  <a:srgbClr val="FF0000"/>
                </a:solidFill>
                <a:effectLst>
                  <a:outerShdw blurRad="38100" dist="38100" dir="2700000" algn="tl">
                    <a:srgbClr val="C0C0C0"/>
                  </a:outerShdw>
                </a:effectLst>
                <a:latin typeface="Comic Sans MS" panose="030F0702030302020204" pitchFamily="66" charset="0"/>
              </a:rPr>
              <a:t>AUTOPHAGY</a:t>
            </a:r>
            <a:r>
              <a:rPr lang="en-US" altLang="it-IT" sz="2400" dirty="0">
                <a:effectLst>
                  <a:outerShdw blurRad="38100" dist="38100" dir="2700000" algn="tl">
                    <a:srgbClr val="C0C0C0"/>
                  </a:outerShdw>
                </a:effectLst>
                <a:latin typeface="Comic Sans MS" panose="030F0702030302020204" pitchFamily="66" charset="0"/>
              </a:rPr>
              <a:t> CLEARS DAMAGED PROTEINS AND DYSFUNCTIONAL ORGANELLES</a:t>
            </a:r>
          </a:p>
        </p:txBody>
      </p:sp>
      <p:sp>
        <p:nvSpPr>
          <p:cNvPr id="102403" name="AutoShape 3">
            <a:extLst>
              <a:ext uri="{FF2B5EF4-FFF2-40B4-BE49-F238E27FC236}">
                <a16:creationId xmlns:a16="http://schemas.microsoft.com/office/drawing/2014/main" id="{7BCBA35F-C107-4FB2-950A-B79C935D8FB4}"/>
              </a:ext>
            </a:extLst>
          </p:cNvPr>
          <p:cNvSpPr>
            <a:spLocks noChangeArrowheads="1"/>
          </p:cNvSpPr>
          <p:nvPr/>
        </p:nvSpPr>
        <p:spPr bwMode="auto">
          <a:xfrm>
            <a:off x="4533900" y="4651375"/>
            <a:ext cx="433388" cy="1081088"/>
          </a:xfrm>
          <a:prstGeom prst="downArrow">
            <a:avLst>
              <a:gd name="adj1" fmla="val 50000"/>
              <a:gd name="adj2" fmla="val 6236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58372" name="Text Box 4">
            <a:extLst>
              <a:ext uri="{FF2B5EF4-FFF2-40B4-BE49-F238E27FC236}">
                <a16:creationId xmlns:a16="http://schemas.microsoft.com/office/drawing/2014/main" id="{34A9DA24-D878-4069-A19D-18E3E4B0CEC9}"/>
              </a:ext>
            </a:extLst>
          </p:cNvPr>
          <p:cNvSpPr txBox="1">
            <a:spLocks noChangeArrowheads="1"/>
          </p:cNvSpPr>
          <p:nvPr/>
        </p:nvSpPr>
        <p:spPr bwMode="auto">
          <a:xfrm>
            <a:off x="863600" y="5670550"/>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400" dirty="0">
                <a:effectLst>
                  <a:outerShdw blurRad="38100" dist="38100" dir="2700000" algn="tl">
                    <a:srgbClr val="C0C0C0"/>
                  </a:outerShdw>
                </a:effectLst>
                <a:latin typeface="Comic Sans MS" panose="030F0702030302020204" pitchFamily="66" charset="0"/>
              </a:rPr>
              <a:t>PRESERVES CELLS FROM TOXIC PROTEINS (aggregates), APOPTOTIC STIMULI, ROS PRODUCTION, VIRUS, BACTERIA…….</a:t>
            </a:r>
          </a:p>
        </p:txBody>
      </p:sp>
      <p:pic>
        <p:nvPicPr>
          <p:cNvPr id="102405" name="Picture 5" descr="mitoauto">
            <a:extLst>
              <a:ext uri="{FF2B5EF4-FFF2-40B4-BE49-F238E27FC236}">
                <a16:creationId xmlns:a16="http://schemas.microsoft.com/office/drawing/2014/main" id="{0077519D-3CB8-4709-B1D8-82AE513AF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1017588"/>
            <a:ext cx="525621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asellaDiTesto 4">
            <a:extLst>
              <a:ext uri="{FF2B5EF4-FFF2-40B4-BE49-F238E27FC236}">
                <a16:creationId xmlns:a16="http://schemas.microsoft.com/office/drawing/2014/main" id="{DD511F05-1CD2-4DBD-A13C-F405FCFD5395}"/>
              </a:ext>
            </a:extLst>
          </p:cNvPr>
          <p:cNvSpPr txBox="1">
            <a:spLocks noChangeArrowheads="1"/>
          </p:cNvSpPr>
          <p:nvPr/>
        </p:nvSpPr>
        <p:spPr bwMode="auto">
          <a:xfrm>
            <a:off x="1508568" y="8791"/>
            <a:ext cx="5872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pPr algn="ctr"/>
            <a:r>
              <a:rPr lang="it-IT" altLang="en-US" sz="2400" b="1" dirty="0" err="1">
                <a:solidFill>
                  <a:srgbClr val="FF0000"/>
                </a:solidFill>
              </a:rPr>
              <a:t>Mitofagia</a:t>
            </a:r>
            <a:r>
              <a:rPr lang="it-IT" altLang="en-US" sz="2400" b="1" dirty="0">
                <a:solidFill>
                  <a:srgbClr val="FF0000"/>
                </a:solidFill>
              </a:rPr>
              <a:t>: degradazione di mitocondri </a:t>
            </a:r>
          </a:p>
          <a:p>
            <a:pPr algn="ctr"/>
            <a:r>
              <a:rPr lang="it-IT" altLang="en-US" sz="2400" b="1" dirty="0">
                <a:solidFill>
                  <a:srgbClr val="FF0000"/>
                </a:solidFill>
              </a:rPr>
              <a:t>danneggiati e malfunzionanti</a:t>
            </a:r>
            <a:endParaRPr lang="it-IT" altLang="en-US" sz="2400" dirty="0">
              <a:solidFill>
                <a:srgbClr val="FF0000"/>
              </a:solidFill>
            </a:endParaRPr>
          </a:p>
        </p:txBody>
      </p:sp>
      <p:pic>
        <p:nvPicPr>
          <p:cNvPr id="93187" name="Picture 2" descr="Frontiers | Mechanism of Mitophagy and Its Role in Sepsis Induced Organ  Dysfunction: A Review | Cell and Developmental Biology">
            <a:extLst>
              <a:ext uri="{FF2B5EF4-FFF2-40B4-BE49-F238E27FC236}">
                <a16:creationId xmlns:a16="http://schemas.microsoft.com/office/drawing/2014/main" id="{B191333F-9982-4428-AF47-14EAD2D448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1" y="1130078"/>
            <a:ext cx="61277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EB2F30F1-6496-41B0-A268-A6BB763FC3ED}"/>
              </a:ext>
            </a:extLst>
          </p:cNvPr>
          <p:cNvSpPr/>
          <p:nvPr/>
        </p:nvSpPr>
        <p:spPr>
          <a:xfrm>
            <a:off x="541870" y="3092247"/>
            <a:ext cx="3333750" cy="2190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dirty="0"/>
          </a:p>
        </p:txBody>
      </p:sp>
      <p:sp>
        <p:nvSpPr>
          <p:cNvPr id="7" name="Rettangolo 6">
            <a:extLst>
              <a:ext uri="{FF2B5EF4-FFF2-40B4-BE49-F238E27FC236}">
                <a16:creationId xmlns:a16="http://schemas.microsoft.com/office/drawing/2014/main" id="{7DC1A166-4201-4D4B-818E-4C255002D162}"/>
              </a:ext>
            </a:extLst>
          </p:cNvPr>
          <p:cNvSpPr/>
          <p:nvPr/>
        </p:nvSpPr>
        <p:spPr>
          <a:xfrm rot="3595963">
            <a:off x="65855" y="2320188"/>
            <a:ext cx="2155825" cy="1290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dirty="0"/>
          </a:p>
        </p:txBody>
      </p:sp>
      <p:sp>
        <p:nvSpPr>
          <p:cNvPr id="8" name="Rettangolo 7">
            <a:extLst>
              <a:ext uri="{FF2B5EF4-FFF2-40B4-BE49-F238E27FC236}">
                <a16:creationId xmlns:a16="http://schemas.microsoft.com/office/drawing/2014/main" id="{6A18D87C-BAD4-4BD7-A7C5-4415C9F5D5AD}"/>
              </a:ext>
            </a:extLst>
          </p:cNvPr>
          <p:cNvSpPr/>
          <p:nvPr/>
        </p:nvSpPr>
        <p:spPr>
          <a:xfrm rot="8841927">
            <a:off x="2610462" y="3115500"/>
            <a:ext cx="2155825" cy="1347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9" name="Rettangolo 8">
            <a:extLst>
              <a:ext uri="{FF2B5EF4-FFF2-40B4-BE49-F238E27FC236}">
                <a16:creationId xmlns:a16="http://schemas.microsoft.com/office/drawing/2014/main" id="{2BA80BC5-9996-4587-BF37-433E0F83CE92}"/>
              </a:ext>
            </a:extLst>
          </p:cNvPr>
          <p:cNvSpPr/>
          <p:nvPr/>
        </p:nvSpPr>
        <p:spPr>
          <a:xfrm>
            <a:off x="6096000" y="695465"/>
            <a:ext cx="3048001" cy="5509200"/>
          </a:xfrm>
          <a:prstGeom prst="rect">
            <a:avLst/>
          </a:prstGeom>
        </p:spPr>
        <p:txBody>
          <a:bodyPr wrap="square">
            <a:spAutoFit/>
          </a:bodyPr>
          <a:lstStyle/>
          <a:p>
            <a:pPr>
              <a:defRPr/>
            </a:pPr>
            <a:r>
              <a:rPr lang="en-US" sz="1600" dirty="0" err="1">
                <a:latin typeface="Comic Sans MS" panose="030F0702030302020204" pitchFamily="66" charset="0"/>
              </a:rPr>
              <a:t>Quando</a:t>
            </a:r>
            <a:r>
              <a:rPr lang="en-US" sz="1600" dirty="0">
                <a:latin typeface="Comic Sans MS" panose="030F0702030302020204" pitchFamily="66" charset="0"/>
              </a:rPr>
              <a:t> </a:t>
            </a:r>
            <a:r>
              <a:rPr lang="en-US" sz="1600" dirty="0" err="1">
                <a:latin typeface="Comic Sans MS" panose="030F0702030302020204" pitchFamily="66" charset="0"/>
              </a:rPr>
              <a:t>i</a:t>
            </a:r>
            <a:r>
              <a:rPr lang="en-US" sz="1600" dirty="0">
                <a:latin typeface="Comic Sans MS" panose="030F0702030302020204" pitchFamily="66" charset="0"/>
              </a:rPr>
              <a:t> </a:t>
            </a:r>
            <a:r>
              <a:rPr lang="en-US" sz="1600" dirty="0" err="1">
                <a:latin typeface="Comic Sans MS" panose="030F0702030302020204" pitchFamily="66" charset="0"/>
              </a:rPr>
              <a:t>mitocondri</a:t>
            </a:r>
            <a:r>
              <a:rPr lang="en-US" sz="1600" dirty="0">
                <a:latin typeface="Comic Sans MS" panose="030F0702030302020204" pitchFamily="66" charset="0"/>
              </a:rPr>
              <a:t> </a:t>
            </a:r>
            <a:r>
              <a:rPr lang="en-US" sz="1600" dirty="0" err="1">
                <a:latin typeface="Comic Sans MS" panose="030F0702030302020204" pitchFamily="66" charset="0"/>
              </a:rPr>
              <a:t>vengono</a:t>
            </a:r>
            <a:r>
              <a:rPr lang="en-US" sz="1600" dirty="0">
                <a:latin typeface="Comic Sans MS" panose="030F0702030302020204" pitchFamily="66" charset="0"/>
              </a:rPr>
              <a:t> </a:t>
            </a:r>
            <a:r>
              <a:rPr lang="en-US" sz="1600" dirty="0" err="1">
                <a:latin typeface="Comic Sans MS" panose="030F0702030302020204" pitchFamily="66" charset="0"/>
              </a:rPr>
              <a:t>danneggiati</a:t>
            </a:r>
            <a:r>
              <a:rPr lang="en-US" sz="1600" dirty="0">
                <a:latin typeface="Comic Sans MS" panose="030F0702030302020204" pitchFamily="66" charset="0"/>
              </a:rPr>
              <a:t>, </a:t>
            </a:r>
            <a:r>
              <a:rPr lang="en-US" sz="1600" dirty="0">
                <a:solidFill>
                  <a:srgbClr val="FF0000"/>
                </a:solidFill>
                <a:latin typeface="Comic Sans MS" panose="030F0702030302020204" pitchFamily="66" charset="0"/>
              </a:rPr>
              <a:t>PINK1</a:t>
            </a:r>
            <a:r>
              <a:rPr lang="en-US" sz="1600" dirty="0">
                <a:latin typeface="Comic Sans MS" panose="030F0702030302020204" pitchFamily="66" charset="0"/>
              </a:rPr>
              <a:t> </a:t>
            </a:r>
            <a:r>
              <a:rPr lang="en-US" sz="1600" dirty="0" err="1">
                <a:latin typeface="Comic Sans MS" panose="030F0702030302020204" pitchFamily="66" charset="0"/>
              </a:rPr>
              <a:t>si</a:t>
            </a:r>
            <a:r>
              <a:rPr lang="en-US" sz="1600" dirty="0">
                <a:latin typeface="Comic Sans MS" panose="030F0702030302020204" pitchFamily="66" charset="0"/>
              </a:rPr>
              <a:t> </a:t>
            </a:r>
            <a:r>
              <a:rPr lang="en-US" sz="1600" dirty="0" err="1">
                <a:latin typeface="Comic Sans MS" panose="030F0702030302020204" pitchFamily="66" charset="0"/>
              </a:rPr>
              <a:t>accumula</a:t>
            </a:r>
            <a:r>
              <a:rPr lang="en-US" sz="1600" dirty="0">
                <a:latin typeface="Comic Sans MS" panose="030F0702030302020204" pitchFamily="66" charset="0"/>
              </a:rPr>
              <a:t> a </a:t>
            </a:r>
            <a:r>
              <a:rPr lang="en-US" sz="1600" dirty="0" err="1">
                <a:latin typeface="Comic Sans MS" panose="030F0702030302020204" pitchFamily="66" charset="0"/>
              </a:rPr>
              <a:t>livello</a:t>
            </a:r>
            <a:r>
              <a:rPr lang="en-US" sz="1600" dirty="0">
                <a:latin typeface="Comic Sans MS" panose="030F0702030302020204" pitchFamily="66" charset="0"/>
              </a:rPr>
              <a:t> </a:t>
            </a:r>
            <a:r>
              <a:rPr lang="en-US" sz="1600" dirty="0" err="1">
                <a:latin typeface="Comic Sans MS" panose="030F0702030302020204" pitchFamily="66" charset="0"/>
              </a:rPr>
              <a:t>della</a:t>
            </a:r>
            <a:r>
              <a:rPr lang="en-US" sz="1600" dirty="0">
                <a:latin typeface="Comic Sans MS" panose="030F0702030302020204" pitchFamily="66" charset="0"/>
              </a:rPr>
              <a:t> </a:t>
            </a:r>
            <a:r>
              <a:rPr lang="en-US" sz="1600" dirty="0" err="1">
                <a:latin typeface="Comic Sans MS" panose="030F0702030302020204" pitchFamily="66" charset="0"/>
              </a:rPr>
              <a:t>membrana</a:t>
            </a:r>
            <a:r>
              <a:rPr lang="en-US" sz="1600" dirty="0">
                <a:latin typeface="Comic Sans MS" panose="030F0702030302020204" pitchFamily="66" charset="0"/>
              </a:rPr>
              <a:t> </a:t>
            </a:r>
            <a:r>
              <a:rPr lang="en-US" sz="1600" dirty="0" err="1">
                <a:latin typeface="Comic Sans MS" panose="030F0702030302020204" pitchFamily="66" charset="0"/>
              </a:rPr>
              <a:t>mitocondriale</a:t>
            </a:r>
            <a:r>
              <a:rPr lang="en-US" sz="1600" dirty="0">
                <a:latin typeface="Comic Sans MS" panose="030F0702030302020204" pitchFamily="66" charset="0"/>
              </a:rPr>
              <a:t> </a:t>
            </a:r>
            <a:r>
              <a:rPr lang="en-US" sz="1600" dirty="0" err="1">
                <a:latin typeface="Comic Sans MS" panose="030F0702030302020204" pitchFamily="66" charset="0"/>
              </a:rPr>
              <a:t>esterna</a:t>
            </a:r>
            <a:r>
              <a:rPr lang="en-US" sz="1600" dirty="0">
                <a:latin typeface="Comic Sans MS" panose="030F0702030302020204" pitchFamily="66" charset="0"/>
              </a:rPr>
              <a:t> e </a:t>
            </a:r>
            <a:r>
              <a:rPr lang="en-US" sz="1600" dirty="0" err="1">
                <a:latin typeface="Comic Sans MS" panose="030F0702030302020204" pitchFamily="66" charset="0"/>
              </a:rPr>
              <a:t>si</a:t>
            </a:r>
            <a:r>
              <a:rPr lang="en-US" sz="1600" dirty="0">
                <a:latin typeface="Comic Sans MS" panose="030F0702030302020204" pitchFamily="66" charset="0"/>
              </a:rPr>
              <a:t> </a:t>
            </a:r>
            <a:r>
              <a:rPr lang="en-US" sz="1600" dirty="0" err="1">
                <a:latin typeface="Comic Sans MS" panose="030F0702030302020204" pitchFamily="66" charset="0"/>
              </a:rPr>
              <a:t>attiva</a:t>
            </a:r>
            <a:r>
              <a:rPr lang="en-US" sz="1600" dirty="0">
                <a:latin typeface="Comic Sans MS" panose="030F0702030302020204" pitchFamily="66" charset="0"/>
              </a:rPr>
              <a:t> </a:t>
            </a:r>
            <a:r>
              <a:rPr lang="en-US" sz="1600" dirty="0" err="1">
                <a:latin typeface="Comic Sans MS" panose="030F0702030302020204" pitchFamily="66" charset="0"/>
              </a:rPr>
              <a:t>tramite</a:t>
            </a:r>
            <a:r>
              <a:rPr lang="en-US" sz="1600" dirty="0">
                <a:latin typeface="Comic Sans MS" panose="030F0702030302020204" pitchFamily="66" charset="0"/>
              </a:rPr>
              <a:t> </a:t>
            </a:r>
            <a:r>
              <a:rPr lang="en-US" sz="1600" dirty="0" err="1">
                <a:latin typeface="Comic Sans MS" panose="030F0702030302020204" pitchFamily="66" charset="0"/>
              </a:rPr>
              <a:t>autofosforilazione</a:t>
            </a:r>
            <a:r>
              <a:rPr lang="en-US" sz="1600" dirty="0">
                <a:latin typeface="Comic Sans MS" panose="030F0702030302020204" pitchFamily="66" charset="0"/>
              </a:rPr>
              <a:t>.</a:t>
            </a:r>
          </a:p>
          <a:p>
            <a:pPr>
              <a:defRPr/>
            </a:pPr>
            <a:endParaRPr lang="en-US" sz="1600" dirty="0">
              <a:latin typeface="Comic Sans MS" panose="030F0702030302020204" pitchFamily="66" charset="0"/>
            </a:endParaRPr>
          </a:p>
          <a:p>
            <a:pPr>
              <a:defRPr/>
            </a:pPr>
            <a:r>
              <a:rPr lang="en-US" sz="1600" dirty="0">
                <a:latin typeface="Comic Sans MS" panose="030F0702030302020204" pitchFamily="66" charset="0"/>
              </a:rPr>
              <a:t>PINK1 </a:t>
            </a:r>
            <a:r>
              <a:rPr lang="en-US" sz="1600" dirty="0" err="1">
                <a:latin typeface="Comic Sans MS" panose="030F0702030302020204" pitchFamily="66" charset="0"/>
              </a:rPr>
              <a:t>fosforila</a:t>
            </a:r>
            <a:r>
              <a:rPr lang="en-US" sz="1600" dirty="0">
                <a:latin typeface="Comic Sans MS" panose="030F0702030302020204" pitchFamily="66" charset="0"/>
              </a:rPr>
              <a:t> </a:t>
            </a:r>
            <a:r>
              <a:rPr lang="en-US" sz="1600" dirty="0" err="1">
                <a:latin typeface="Comic Sans MS" panose="030F0702030302020204" pitchFamily="66" charset="0"/>
              </a:rPr>
              <a:t>vari</a:t>
            </a:r>
            <a:r>
              <a:rPr lang="en-US" sz="1600" dirty="0">
                <a:latin typeface="Comic Sans MS" panose="030F0702030302020204" pitchFamily="66" charset="0"/>
              </a:rPr>
              <a:t> </a:t>
            </a:r>
            <a:r>
              <a:rPr lang="en-US" sz="1600" dirty="0" err="1">
                <a:latin typeface="Comic Sans MS" panose="030F0702030302020204" pitchFamily="66" charset="0"/>
              </a:rPr>
              <a:t>substrati</a:t>
            </a:r>
            <a:r>
              <a:rPr lang="en-US" sz="1600" dirty="0">
                <a:latin typeface="Comic Sans MS" panose="030F0702030302020204" pitchFamily="66" charset="0"/>
              </a:rPr>
              <a:t> come la E3 </a:t>
            </a:r>
            <a:r>
              <a:rPr lang="en-US" sz="1600" dirty="0" err="1">
                <a:latin typeface="Comic Sans MS" panose="030F0702030302020204" pitchFamily="66" charset="0"/>
              </a:rPr>
              <a:t>ubiquitina</a:t>
            </a:r>
            <a:r>
              <a:rPr lang="en-US" sz="1600" dirty="0">
                <a:latin typeface="Comic Sans MS" panose="030F0702030302020204" pitchFamily="66" charset="0"/>
              </a:rPr>
              <a:t> </a:t>
            </a:r>
            <a:r>
              <a:rPr lang="en-US" sz="1600" dirty="0" err="1">
                <a:latin typeface="Comic Sans MS" panose="030F0702030302020204" pitchFamily="66" charset="0"/>
              </a:rPr>
              <a:t>ligasi</a:t>
            </a:r>
            <a:r>
              <a:rPr lang="en-US" sz="1600" dirty="0">
                <a:latin typeface="Comic Sans MS" panose="030F0702030302020204" pitchFamily="66" charset="0"/>
              </a:rPr>
              <a:t> </a:t>
            </a:r>
            <a:r>
              <a:rPr lang="en-US" sz="1600" dirty="0" err="1">
                <a:solidFill>
                  <a:srgbClr val="FF0000"/>
                </a:solidFill>
                <a:latin typeface="Comic Sans MS" panose="030F0702030302020204" pitchFamily="66" charset="0"/>
              </a:rPr>
              <a:t>Parkina</a:t>
            </a:r>
            <a:r>
              <a:rPr lang="en-US" sz="1600" dirty="0">
                <a:latin typeface="Comic Sans MS" panose="030F0702030302020204" pitchFamily="66" charset="0"/>
              </a:rPr>
              <a:t> </a:t>
            </a:r>
            <a:r>
              <a:rPr lang="en-US" sz="1600" dirty="0" err="1">
                <a:latin typeface="Comic Sans MS" panose="030F0702030302020204" pitchFamily="66" charset="0"/>
              </a:rPr>
              <a:t>sulla</a:t>
            </a:r>
            <a:r>
              <a:rPr lang="en-US" sz="1600" dirty="0">
                <a:latin typeface="Comic Sans MS" panose="030F0702030302020204" pitchFamily="66" charset="0"/>
              </a:rPr>
              <a:t> </a:t>
            </a:r>
            <a:r>
              <a:rPr lang="en-US" sz="1600" dirty="0" err="1">
                <a:latin typeface="Comic Sans MS" panose="030F0702030302020204" pitchFamily="66" charset="0"/>
              </a:rPr>
              <a:t>membrana</a:t>
            </a:r>
            <a:r>
              <a:rPr lang="en-US" sz="1600" dirty="0">
                <a:latin typeface="Comic Sans MS" panose="030F0702030302020204" pitchFamily="66" charset="0"/>
              </a:rPr>
              <a:t> </a:t>
            </a:r>
            <a:r>
              <a:rPr lang="en-US" sz="1600" dirty="0" err="1">
                <a:latin typeface="Comic Sans MS" panose="030F0702030302020204" pitchFamily="66" charset="0"/>
              </a:rPr>
              <a:t>mitocondriale</a:t>
            </a:r>
            <a:r>
              <a:rPr lang="en-US" sz="1600" dirty="0">
                <a:latin typeface="Comic Sans MS" panose="030F0702030302020204" pitchFamily="66" charset="0"/>
              </a:rPr>
              <a:t> </a:t>
            </a:r>
            <a:r>
              <a:rPr lang="en-US" sz="1600" dirty="0" err="1">
                <a:latin typeface="Comic Sans MS" panose="030F0702030302020204" pitchFamily="66" charset="0"/>
              </a:rPr>
              <a:t>esterna</a:t>
            </a:r>
            <a:endParaRPr lang="en-US" sz="1600" dirty="0">
              <a:latin typeface="Comic Sans MS" panose="030F0702030302020204" pitchFamily="66" charset="0"/>
            </a:endParaRPr>
          </a:p>
          <a:p>
            <a:pPr>
              <a:defRPr/>
            </a:pPr>
            <a:endParaRPr lang="en-US" sz="1600" dirty="0">
              <a:latin typeface="Comic Sans MS" panose="030F0702030302020204" pitchFamily="66" charset="0"/>
            </a:endParaRPr>
          </a:p>
          <a:p>
            <a:pPr>
              <a:defRPr/>
            </a:pPr>
            <a:r>
              <a:rPr lang="en-US" sz="1600" dirty="0">
                <a:latin typeface="Comic Sans MS" panose="030F0702030302020204" pitchFamily="66" charset="0"/>
              </a:rPr>
              <a:t>La </a:t>
            </a:r>
            <a:r>
              <a:rPr lang="en-US" sz="1600" dirty="0" err="1">
                <a:latin typeface="Comic Sans MS" panose="030F0702030302020204" pitchFamily="66" charset="0"/>
              </a:rPr>
              <a:t>parkina</a:t>
            </a:r>
            <a:r>
              <a:rPr lang="en-US" sz="1600" dirty="0">
                <a:latin typeface="Comic Sans MS" panose="030F0702030302020204" pitchFamily="66" charset="0"/>
              </a:rPr>
              <a:t> </a:t>
            </a:r>
            <a:r>
              <a:rPr lang="en-US" sz="1600" dirty="0" err="1">
                <a:latin typeface="Comic Sans MS" panose="030F0702030302020204" pitchFamily="66" charset="0"/>
              </a:rPr>
              <a:t>ubiquitina</a:t>
            </a:r>
            <a:r>
              <a:rPr lang="en-US" sz="1600" dirty="0">
                <a:latin typeface="Comic Sans MS" panose="030F0702030302020204" pitchFamily="66" charset="0"/>
              </a:rPr>
              <a:t> diverse </a:t>
            </a:r>
            <a:r>
              <a:rPr lang="en-US" sz="1600" dirty="0" err="1">
                <a:latin typeface="Comic Sans MS" panose="030F0702030302020204" pitchFamily="66" charset="0"/>
              </a:rPr>
              <a:t>proteine</a:t>
            </a:r>
            <a:r>
              <a:rPr lang="en-US" sz="1600" dirty="0">
                <a:latin typeface="Comic Sans MS" panose="030F0702030302020204" pitchFamily="66" charset="0"/>
              </a:rPr>
              <a:t> </a:t>
            </a:r>
            <a:r>
              <a:rPr lang="en-US" sz="1600" dirty="0" err="1">
                <a:latin typeface="Comic Sans MS" panose="030F0702030302020204" pitchFamily="66" charset="0"/>
              </a:rPr>
              <a:t>generando</a:t>
            </a:r>
            <a:r>
              <a:rPr lang="en-US" sz="1600" dirty="0">
                <a:latin typeface="Comic Sans MS" panose="030F0702030302020204" pitchFamily="66" charset="0"/>
              </a:rPr>
              <a:t> </a:t>
            </a:r>
            <a:r>
              <a:rPr lang="en-US" sz="1600" dirty="0" err="1">
                <a:latin typeface="Comic Sans MS" panose="030F0702030302020204" pitchFamily="66" charset="0"/>
              </a:rPr>
              <a:t>dei</a:t>
            </a:r>
            <a:r>
              <a:rPr lang="en-US" sz="1600" dirty="0">
                <a:latin typeface="Comic Sans MS" panose="030F0702030302020204" pitchFamily="66" charset="0"/>
              </a:rPr>
              <a:t> </a:t>
            </a:r>
            <a:r>
              <a:rPr lang="en-US" sz="1600" dirty="0" err="1">
                <a:latin typeface="Comic Sans MS" panose="030F0702030302020204" pitchFamily="66" charset="0"/>
              </a:rPr>
              <a:t>segnali</a:t>
            </a:r>
            <a:r>
              <a:rPr lang="en-US" sz="1600" dirty="0">
                <a:latin typeface="Comic Sans MS" panose="030F0702030302020204" pitchFamily="66" charset="0"/>
              </a:rPr>
              <a:t> </a:t>
            </a:r>
            <a:r>
              <a:rPr lang="en-US" sz="1600" dirty="0" err="1">
                <a:latin typeface="Comic Sans MS" panose="030F0702030302020204" pitchFamily="66" charset="0"/>
              </a:rPr>
              <a:t>che</a:t>
            </a:r>
            <a:r>
              <a:rPr lang="en-US" sz="1600" dirty="0">
                <a:latin typeface="Comic Sans MS" panose="030F0702030302020204" pitchFamily="66" charset="0"/>
              </a:rPr>
              <a:t> </a:t>
            </a:r>
            <a:r>
              <a:rPr lang="en-US" sz="1600" dirty="0" err="1">
                <a:latin typeface="Comic Sans MS" panose="030F0702030302020204" pitchFamily="66" charset="0"/>
              </a:rPr>
              <a:t>portano</a:t>
            </a:r>
            <a:r>
              <a:rPr lang="en-US" sz="1600" dirty="0">
                <a:latin typeface="Comic Sans MS" panose="030F0702030302020204" pitchFamily="66" charset="0"/>
              </a:rPr>
              <a:t> al </a:t>
            </a:r>
            <a:r>
              <a:rPr lang="en-US" sz="1600" dirty="0" err="1">
                <a:latin typeface="Comic Sans MS" panose="030F0702030302020204" pitchFamily="66" charset="0"/>
              </a:rPr>
              <a:t>reclutamento</a:t>
            </a:r>
            <a:r>
              <a:rPr lang="en-US" sz="1600" dirty="0">
                <a:latin typeface="Comic Sans MS" panose="030F0702030302020204" pitchFamily="66" charset="0"/>
              </a:rPr>
              <a:t> di </a:t>
            </a:r>
            <a:r>
              <a:rPr lang="it-IT" sz="1600" dirty="0">
                <a:solidFill>
                  <a:srgbClr val="FF0000"/>
                </a:solidFill>
                <a:latin typeface="Comic Sans MS" panose="030F0702030302020204" pitchFamily="66" charset="0"/>
              </a:rPr>
              <a:t>recettori per cargo </a:t>
            </a:r>
            <a:r>
              <a:rPr lang="it-IT" sz="1600" dirty="0" err="1">
                <a:solidFill>
                  <a:srgbClr val="FF0000"/>
                </a:solidFill>
                <a:latin typeface="Comic Sans MS" panose="030F0702030302020204" pitchFamily="66" charset="0"/>
              </a:rPr>
              <a:t>mitofagici</a:t>
            </a:r>
            <a:r>
              <a:rPr lang="it-IT" sz="1600" dirty="0">
                <a:solidFill>
                  <a:srgbClr val="FF0000"/>
                </a:solidFill>
                <a:latin typeface="Comic Sans MS" panose="030F0702030302020204" pitchFamily="66" charset="0"/>
              </a:rPr>
              <a:t> </a:t>
            </a:r>
            <a:r>
              <a:rPr lang="it-IT" sz="1600" dirty="0">
                <a:latin typeface="Comic Sans MS" panose="030F0702030302020204" pitchFamily="66" charset="0"/>
              </a:rPr>
              <a:t>(p62, </a:t>
            </a:r>
            <a:r>
              <a:rPr lang="it-IT" sz="1600" dirty="0" err="1">
                <a:latin typeface="Comic Sans MS" panose="030F0702030302020204" pitchFamily="66" charset="0"/>
              </a:rPr>
              <a:t>Optineurina</a:t>
            </a:r>
            <a:r>
              <a:rPr lang="it-IT" sz="1600" dirty="0">
                <a:latin typeface="Comic Sans MS" panose="030F0702030302020204" pitchFamily="66" charset="0"/>
              </a:rPr>
              <a:t>, NDP52, TAXBP1, </a:t>
            </a:r>
            <a:r>
              <a:rPr lang="it-IT" sz="1600" dirty="0" err="1">
                <a:latin typeface="Comic Sans MS" panose="030F0702030302020204" pitchFamily="66" charset="0"/>
              </a:rPr>
              <a:t>ecc</a:t>
            </a:r>
            <a:r>
              <a:rPr lang="it-IT" sz="1600" dirty="0">
                <a:latin typeface="Comic Sans MS" panose="030F0702030302020204" pitchFamily="66" charset="0"/>
              </a:rPr>
              <a:t>) destinando i mitocondri alla degradazione tramite interazione con </a:t>
            </a:r>
            <a:r>
              <a:rPr lang="it-IT" sz="1600" dirty="0">
                <a:solidFill>
                  <a:srgbClr val="FF0000"/>
                </a:solidFill>
                <a:latin typeface="Comic Sans MS" panose="030F0702030302020204" pitchFamily="66" charset="0"/>
              </a:rPr>
              <a:t>LC3</a:t>
            </a:r>
            <a:r>
              <a:rPr lang="it-IT" sz="1600" dirty="0">
                <a:latin typeface="Comic Sans MS" panose="030F0702030302020204" pitchFamily="66" charset="0"/>
              </a:rPr>
              <a:t> presente sugli autofagosomi</a:t>
            </a:r>
          </a:p>
        </p:txBody>
      </p:sp>
      <p:sp>
        <p:nvSpPr>
          <p:cNvPr id="10" name="Rettangolo 9">
            <a:extLst>
              <a:ext uri="{FF2B5EF4-FFF2-40B4-BE49-F238E27FC236}">
                <a16:creationId xmlns:a16="http://schemas.microsoft.com/office/drawing/2014/main" id="{3F32C41E-42DD-4C9A-BE00-DD3F79CBEB02}"/>
              </a:ext>
            </a:extLst>
          </p:cNvPr>
          <p:cNvSpPr/>
          <p:nvPr/>
        </p:nvSpPr>
        <p:spPr>
          <a:xfrm>
            <a:off x="45233" y="5528981"/>
            <a:ext cx="4353148" cy="584775"/>
          </a:xfrm>
          <a:prstGeom prst="rect">
            <a:avLst/>
          </a:prstGeom>
        </p:spPr>
        <p:txBody>
          <a:bodyPr wrap="square">
            <a:spAutoFit/>
          </a:bodyPr>
          <a:lstStyle/>
          <a:p>
            <a:pPr>
              <a:defRPr/>
            </a:pPr>
            <a:r>
              <a:rPr lang="en-US" sz="1600" dirty="0">
                <a:solidFill>
                  <a:srgbClr val="FF0000"/>
                </a:solidFill>
                <a:latin typeface="Comic Sans MS" panose="030F0702030302020204" pitchFamily="66" charset="0"/>
              </a:rPr>
              <a:t>BNIP3</a:t>
            </a:r>
            <a:r>
              <a:rPr lang="en-US" sz="1600" dirty="0">
                <a:latin typeface="Comic Sans MS" panose="030F0702030302020204" pitchFamily="66" charset="0"/>
              </a:rPr>
              <a:t> and </a:t>
            </a:r>
            <a:r>
              <a:rPr lang="en-US" sz="1600" dirty="0">
                <a:solidFill>
                  <a:srgbClr val="FF0000"/>
                </a:solidFill>
                <a:latin typeface="Comic Sans MS" panose="030F0702030302020204" pitchFamily="66" charset="0"/>
              </a:rPr>
              <a:t>NIX</a:t>
            </a:r>
            <a:r>
              <a:rPr lang="en-US" sz="1600" dirty="0">
                <a:latin typeface="Comic Sans MS" panose="030F0702030302020204" pitchFamily="66" charset="0"/>
              </a:rPr>
              <a:t> </a:t>
            </a:r>
            <a:r>
              <a:rPr lang="en-US" sz="1600" dirty="0" err="1">
                <a:latin typeface="Comic Sans MS" panose="030F0702030302020204" pitchFamily="66" charset="0"/>
              </a:rPr>
              <a:t>sono</a:t>
            </a:r>
            <a:r>
              <a:rPr lang="en-US" sz="1600" dirty="0">
                <a:latin typeface="Comic Sans MS" panose="030F0702030302020204" pitchFamily="66" charset="0"/>
              </a:rPr>
              <a:t> </a:t>
            </a:r>
            <a:r>
              <a:rPr lang="en-US" sz="1600" dirty="0" err="1">
                <a:latin typeface="Comic Sans MS" panose="030F0702030302020204" pitchFamily="66" charset="0"/>
              </a:rPr>
              <a:t>recettori</a:t>
            </a:r>
            <a:r>
              <a:rPr lang="en-US" sz="1600" dirty="0">
                <a:latin typeface="Comic Sans MS" panose="030F0702030302020204" pitchFamily="66" charset="0"/>
              </a:rPr>
              <a:t> </a:t>
            </a:r>
            <a:r>
              <a:rPr lang="en-US" sz="1600" dirty="0" err="1">
                <a:latin typeface="Comic Sans MS" panose="030F0702030302020204" pitchFamily="66" charset="0"/>
              </a:rPr>
              <a:t>mitofagici</a:t>
            </a:r>
            <a:r>
              <a:rPr lang="en-US" sz="1600" dirty="0">
                <a:latin typeface="Comic Sans MS" panose="030F0702030302020204" pitchFamily="66" charset="0"/>
              </a:rPr>
              <a:t> </a:t>
            </a:r>
            <a:r>
              <a:rPr lang="en-US" sz="1600" dirty="0" err="1">
                <a:latin typeface="Comic Sans MS" panose="030F0702030302020204" pitchFamily="66" charset="0"/>
              </a:rPr>
              <a:t>indotti</a:t>
            </a:r>
            <a:r>
              <a:rPr lang="en-US" sz="1600" dirty="0">
                <a:latin typeface="Comic Sans MS" panose="030F0702030302020204" pitchFamily="66" charset="0"/>
              </a:rPr>
              <a:t> da stress </a:t>
            </a:r>
            <a:r>
              <a:rPr lang="en-US" sz="1600" dirty="0" err="1">
                <a:latin typeface="Comic Sans MS" panose="030F0702030302020204" pitchFamily="66" charset="0"/>
              </a:rPr>
              <a:t>che</a:t>
            </a:r>
            <a:r>
              <a:rPr lang="en-US" sz="1600" dirty="0">
                <a:latin typeface="Comic Sans MS" panose="030F0702030302020204" pitchFamily="66" charset="0"/>
              </a:rPr>
              <a:t> </a:t>
            </a:r>
            <a:r>
              <a:rPr lang="en-US" sz="1600" dirty="0" err="1">
                <a:latin typeface="Comic Sans MS" panose="030F0702030302020204" pitchFamily="66" charset="0"/>
              </a:rPr>
              <a:t>interagiscono</a:t>
            </a:r>
            <a:r>
              <a:rPr lang="en-US" sz="1600" dirty="0">
                <a:latin typeface="Comic Sans MS" panose="030F0702030302020204" pitchFamily="66" charset="0"/>
              </a:rPr>
              <a:t> con LC3</a:t>
            </a:r>
            <a:endParaRPr lang="it-IT" sz="16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32" fill="hold" grpId="0" nodeType="clickEffect">
                                  <p:stCondLst>
                                    <p:cond delay="0"/>
                                  </p:stCondLst>
                                  <p:childTnLst>
                                    <p:animEffect transition="out" filter="box(ou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xit" presetSubtype="32" fill="hold" grpId="0" nodeType="withEffect">
                                  <p:stCondLst>
                                    <p:cond delay="0"/>
                                  </p:stCondLst>
                                  <p:childTnLst>
                                    <p:animEffect transition="out" filter="box(ou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4" presetClass="exit" presetSubtype="32" fill="hold" grpId="0" nodeType="withEffect">
                                  <p:stCondLst>
                                    <p:cond delay="0"/>
                                  </p:stCondLst>
                                  <p:childTnLst>
                                    <p:animEffect transition="out" filter="box(out)">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ou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po 2">
            <a:extLst>
              <a:ext uri="{FF2B5EF4-FFF2-40B4-BE49-F238E27FC236}">
                <a16:creationId xmlns:a16="http://schemas.microsoft.com/office/drawing/2014/main" id="{D3C8B2FD-0368-4B04-8B70-C7F519316971}"/>
              </a:ext>
            </a:extLst>
          </p:cNvPr>
          <p:cNvGrpSpPr>
            <a:grpSpLocks/>
          </p:cNvGrpSpPr>
          <p:nvPr/>
        </p:nvGrpSpPr>
        <p:grpSpPr bwMode="auto">
          <a:xfrm>
            <a:off x="1154113" y="1773238"/>
            <a:ext cx="7532687" cy="3306762"/>
            <a:chOff x="1154113" y="1773238"/>
            <a:chExt cx="7533176" cy="3306762"/>
          </a:xfrm>
        </p:grpSpPr>
        <p:pic>
          <p:nvPicPr>
            <p:cNvPr id="9220" name="Picture 10" descr="smahe3">
              <a:extLst>
                <a:ext uri="{FF2B5EF4-FFF2-40B4-BE49-F238E27FC236}">
                  <a16:creationId xmlns:a16="http://schemas.microsoft.com/office/drawing/2014/main" id="{45E477D2-7B68-44A6-A38E-BBBF91A0D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773238"/>
              <a:ext cx="43973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4">
              <a:extLst>
                <a:ext uri="{FF2B5EF4-FFF2-40B4-BE49-F238E27FC236}">
                  <a16:creationId xmlns:a16="http://schemas.microsoft.com/office/drawing/2014/main" id="{381A1E17-6B78-4A40-84A8-1C5B9AA29DBF}"/>
                </a:ext>
              </a:extLst>
            </p:cNvPr>
            <p:cNvSpPr>
              <a:spLocks noChangeShapeType="1"/>
            </p:cNvSpPr>
            <p:nvPr/>
          </p:nvSpPr>
          <p:spPr bwMode="auto">
            <a:xfrm>
              <a:off x="3962400" y="2132013"/>
              <a:ext cx="2378075"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Text Box 6">
              <a:extLst>
                <a:ext uri="{FF2B5EF4-FFF2-40B4-BE49-F238E27FC236}">
                  <a16:creationId xmlns:a16="http://schemas.microsoft.com/office/drawing/2014/main" id="{1282FBCB-5E9A-49CD-9CE4-6F755093EC68}"/>
                </a:ext>
              </a:extLst>
            </p:cNvPr>
            <p:cNvSpPr txBox="1">
              <a:spLocks noChangeArrowheads="1"/>
            </p:cNvSpPr>
            <p:nvPr/>
          </p:nvSpPr>
          <p:spPr bwMode="auto">
            <a:xfrm>
              <a:off x="6535738" y="1909763"/>
              <a:ext cx="21515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a:latin typeface="Comic Sans MS" panose="030F0702030302020204" pitchFamily="66" charset="0"/>
                </a:rPr>
                <a:t>Muscolo normale</a:t>
              </a:r>
            </a:p>
          </p:txBody>
        </p:sp>
        <p:sp>
          <p:nvSpPr>
            <p:cNvPr id="9223" name="Text Box 7">
              <a:extLst>
                <a:ext uri="{FF2B5EF4-FFF2-40B4-BE49-F238E27FC236}">
                  <a16:creationId xmlns:a16="http://schemas.microsoft.com/office/drawing/2014/main" id="{E1C62B4D-3C0C-4F03-81A2-FB87AA7591AD}"/>
                </a:ext>
              </a:extLst>
            </p:cNvPr>
            <p:cNvSpPr txBox="1">
              <a:spLocks noChangeArrowheads="1"/>
            </p:cNvSpPr>
            <p:nvPr/>
          </p:nvSpPr>
          <p:spPr bwMode="auto">
            <a:xfrm>
              <a:off x="6483350" y="3932238"/>
              <a:ext cx="21948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a:latin typeface="Comic Sans MS" panose="030F0702030302020204" pitchFamily="66" charset="0"/>
                </a:rPr>
                <a:t>Muscolo atrofico</a:t>
              </a:r>
            </a:p>
            <a:p>
              <a:pPr>
                <a:spcBef>
                  <a:spcPct val="0"/>
                </a:spcBef>
                <a:buFontTx/>
                <a:buNone/>
              </a:pPr>
              <a:r>
                <a:rPr lang="it-IT" altLang="it-IT" sz="2000">
                  <a:latin typeface="Comic Sans MS" panose="030F0702030302020204" pitchFamily="66" charset="0"/>
                </a:rPr>
                <a:t>denervato</a:t>
              </a:r>
            </a:p>
          </p:txBody>
        </p:sp>
        <p:sp>
          <p:nvSpPr>
            <p:cNvPr id="9224" name="Line 11">
              <a:extLst>
                <a:ext uri="{FF2B5EF4-FFF2-40B4-BE49-F238E27FC236}">
                  <a16:creationId xmlns:a16="http://schemas.microsoft.com/office/drawing/2014/main" id="{89565188-04F4-44F1-8ABA-AF40B5A65534}"/>
                </a:ext>
              </a:extLst>
            </p:cNvPr>
            <p:cNvSpPr>
              <a:spLocks noChangeShapeType="1"/>
            </p:cNvSpPr>
            <p:nvPr/>
          </p:nvSpPr>
          <p:spPr bwMode="auto">
            <a:xfrm>
              <a:off x="3962400" y="4292600"/>
              <a:ext cx="2378075"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 name="Rectangle 2">
            <a:extLst>
              <a:ext uri="{FF2B5EF4-FFF2-40B4-BE49-F238E27FC236}">
                <a16:creationId xmlns:a16="http://schemas.microsoft.com/office/drawing/2014/main" id="{42DA688D-A71F-45AD-A97B-AE40F4F06C01}"/>
              </a:ext>
            </a:extLst>
          </p:cNvPr>
          <p:cNvSpPr txBox="1">
            <a:spLocks noChangeArrowheads="1"/>
          </p:cNvSpPr>
          <p:nvPr/>
        </p:nvSpPr>
        <p:spPr bwMode="auto">
          <a:xfrm>
            <a:off x="3440113" y="1588"/>
            <a:ext cx="2960687" cy="619125"/>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altLang="it-IT" sz="3200" kern="0">
                <a:solidFill>
                  <a:srgbClr val="FF0000"/>
                </a:solidFill>
                <a:latin typeface="Comic Sans MS" panose="030F0702030302020204" pitchFamily="66" charset="0"/>
              </a:rPr>
              <a:t>Atrofia</a:t>
            </a:r>
            <a:endParaRPr lang="it-IT" altLang="it-IT" sz="3200" kern="0" dirty="0">
              <a:solidFill>
                <a:srgbClr val="FF0000"/>
              </a:solidFill>
              <a:latin typeface="Comic Sans MS" panose="030F0702030302020204"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a:extLst>
              <a:ext uri="{FF2B5EF4-FFF2-40B4-BE49-F238E27FC236}">
                <a16:creationId xmlns:a16="http://schemas.microsoft.com/office/drawing/2014/main" id="{DC20F4EC-4EC1-4427-B156-F07A1E55BF25}"/>
              </a:ext>
            </a:extLst>
          </p:cNvPr>
          <p:cNvSpPr txBox="1">
            <a:spLocks noChangeArrowheads="1"/>
          </p:cNvSpPr>
          <p:nvPr/>
        </p:nvSpPr>
        <p:spPr bwMode="auto">
          <a:xfrm>
            <a:off x="755650" y="485775"/>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a:effectLst>
                  <a:outerShdw blurRad="38100" dist="38100" dir="2700000" algn="tl">
                    <a:srgbClr val="C0C0C0"/>
                  </a:outerShdw>
                </a:effectLst>
                <a:latin typeface="Comic Sans MS" panose="030F0702030302020204" pitchFamily="66" charset="0"/>
              </a:rPr>
              <a:t>AUTOPHAGY IS A SOURCE OF ALTERNATIVE ENERGY SUBSTRATES</a:t>
            </a:r>
          </a:p>
        </p:txBody>
      </p:sp>
      <p:sp>
        <p:nvSpPr>
          <p:cNvPr id="94211" name="AutoShape 5">
            <a:extLst>
              <a:ext uri="{FF2B5EF4-FFF2-40B4-BE49-F238E27FC236}">
                <a16:creationId xmlns:a16="http://schemas.microsoft.com/office/drawing/2014/main" id="{49141F84-92A9-4B12-982D-09358CFA7FCA}"/>
              </a:ext>
            </a:extLst>
          </p:cNvPr>
          <p:cNvSpPr>
            <a:spLocks noChangeArrowheads="1"/>
          </p:cNvSpPr>
          <p:nvPr/>
        </p:nvSpPr>
        <p:spPr bwMode="auto">
          <a:xfrm>
            <a:off x="4424363" y="1844675"/>
            <a:ext cx="434975" cy="1081088"/>
          </a:xfrm>
          <a:prstGeom prst="downArrow">
            <a:avLst>
              <a:gd name="adj1" fmla="val 50000"/>
              <a:gd name="adj2" fmla="val 6213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54278" name="Text Box 6">
            <a:extLst>
              <a:ext uri="{FF2B5EF4-FFF2-40B4-BE49-F238E27FC236}">
                <a16:creationId xmlns:a16="http://schemas.microsoft.com/office/drawing/2014/main" id="{7AB6400A-146D-466D-A532-37A885EEC2DB}"/>
              </a:ext>
            </a:extLst>
          </p:cNvPr>
          <p:cNvSpPr txBox="1">
            <a:spLocks noChangeArrowheads="1"/>
          </p:cNvSpPr>
          <p:nvPr/>
        </p:nvSpPr>
        <p:spPr bwMode="auto">
          <a:xfrm>
            <a:off x="755650" y="2997200"/>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dirty="0">
                <a:effectLst>
                  <a:outerShdw blurRad="38100" dist="38100" dir="2700000" algn="tl">
                    <a:srgbClr val="C0C0C0"/>
                  </a:outerShdw>
                </a:effectLst>
                <a:latin typeface="Comic Sans MS" panose="030F0702030302020204" pitchFamily="66" charset="0"/>
              </a:rPr>
              <a:t>ATP PRODUCTION DURING STRESSES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250px-Glycogen">
            <a:extLst>
              <a:ext uri="{FF2B5EF4-FFF2-40B4-BE49-F238E27FC236}">
                <a16:creationId xmlns:a16="http://schemas.microsoft.com/office/drawing/2014/main" id="{18519832-A941-42F8-8F83-52C9AD66B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3" t="3090" r="16183" b="50226"/>
          <a:stretch>
            <a:fillRect/>
          </a:stretch>
        </p:blipFill>
        <p:spPr bwMode="auto">
          <a:xfrm>
            <a:off x="5940425" y="14128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Freeform 3">
            <a:extLst>
              <a:ext uri="{FF2B5EF4-FFF2-40B4-BE49-F238E27FC236}">
                <a16:creationId xmlns:a16="http://schemas.microsoft.com/office/drawing/2014/main" id="{C3E8E262-4B87-4F54-AC45-716DA2884F4F}"/>
              </a:ext>
            </a:extLst>
          </p:cNvPr>
          <p:cNvSpPr>
            <a:spLocks/>
          </p:cNvSpPr>
          <p:nvPr/>
        </p:nvSpPr>
        <p:spPr bwMode="auto">
          <a:xfrm>
            <a:off x="820738" y="3303588"/>
            <a:ext cx="776287" cy="695325"/>
          </a:xfrm>
          <a:custGeom>
            <a:avLst/>
            <a:gdLst>
              <a:gd name="T0" fmla="*/ 2147483646 w 489"/>
              <a:gd name="T1" fmla="*/ 2147483646 h 438"/>
              <a:gd name="T2" fmla="*/ 2147483646 w 489"/>
              <a:gd name="T3" fmla="*/ 2147483646 h 438"/>
              <a:gd name="T4" fmla="*/ 2147483646 w 489"/>
              <a:gd name="T5" fmla="*/ 2147483646 h 438"/>
              <a:gd name="T6" fmla="*/ 2147483646 w 489"/>
              <a:gd name="T7" fmla="*/ 2147483646 h 438"/>
              <a:gd name="T8" fmla="*/ 2147483646 w 489"/>
              <a:gd name="T9" fmla="*/ 2147483646 h 438"/>
              <a:gd name="T10" fmla="*/ 2147483646 w 489"/>
              <a:gd name="T11" fmla="*/ 2147483646 h 438"/>
              <a:gd name="T12" fmla="*/ 2147483646 w 489"/>
              <a:gd name="T13" fmla="*/ 2147483646 h 438"/>
              <a:gd name="T14" fmla="*/ 2147483646 w 489"/>
              <a:gd name="T15" fmla="*/ 2147483646 h 438"/>
              <a:gd name="T16" fmla="*/ 2147483646 w 489"/>
              <a:gd name="T17" fmla="*/ 2147483646 h 438"/>
              <a:gd name="T18" fmla="*/ 2147483646 w 489"/>
              <a:gd name="T19" fmla="*/ 2147483646 h 438"/>
              <a:gd name="T20" fmla="*/ 2147483646 w 489"/>
              <a:gd name="T21" fmla="*/ 2147483646 h 438"/>
              <a:gd name="T22" fmla="*/ 2147483646 w 489"/>
              <a:gd name="T23" fmla="*/ 2147483646 h 438"/>
              <a:gd name="T24" fmla="*/ 2147483646 w 489"/>
              <a:gd name="T25" fmla="*/ 2147483646 h 438"/>
              <a:gd name="T26" fmla="*/ 2147483646 w 489"/>
              <a:gd name="T27" fmla="*/ 2147483646 h 438"/>
              <a:gd name="T28" fmla="*/ 2147483646 w 489"/>
              <a:gd name="T29" fmla="*/ 2147483646 h 438"/>
              <a:gd name="T30" fmla="*/ 2147483646 w 489"/>
              <a:gd name="T31" fmla="*/ 2147483646 h 438"/>
              <a:gd name="T32" fmla="*/ 2147483646 w 489"/>
              <a:gd name="T33" fmla="*/ 2147483646 h 438"/>
              <a:gd name="T34" fmla="*/ 2147483646 w 489"/>
              <a:gd name="T35" fmla="*/ 2147483646 h 438"/>
              <a:gd name="T36" fmla="*/ 2147483646 w 489"/>
              <a:gd name="T37" fmla="*/ 2147483646 h 438"/>
              <a:gd name="T38" fmla="*/ 2147483646 w 489"/>
              <a:gd name="T39" fmla="*/ 2147483646 h 438"/>
              <a:gd name="T40" fmla="*/ 2147483646 w 489"/>
              <a:gd name="T41" fmla="*/ 2147483646 h 438"/>
              <a:gd name="T42" fmla="*/ 2147483646 w 489"/>
              <a:gd name="T43" fmla="*/ 2147483646 h 438"/>
              <a:gd name="T44" fmla="*/ 2147483646 w 489"/>
              <a:gd name="T45" fmla="*/ 2147483646 h 438"/>
              <a:gd name="T46" fmla="*/ 2147483646 w 489"/>
              <a:gd name="T47" fmla="*/ 2147483646 h 438"/>
              <a:gd name="T48" fmla="*/ 2147483646 w 489"/>
              <a:gd name="T49" fmla="*/ 2147483646 h 438"/>
              <a:gd name="T50" fmla="*/ 2147483646 w 489"/>
              <a:gd name="T51" fmla="*/ 2147483646 h 438"/>
              <a:gd name="T52" fmla="*/ 2147483646 w 489"/>
              <a:gd name="T53" fmla="*/ 2147483646 h 438"/>
              <a:gd name="T54" fmla="*/ 2147483646 w 489"/>
              <a:gd name="T55" fmla="*/ 2147483646 h 438"/>
              <a:gd name="T56" fmla="*/ 2147483646 w 489"/>
              <a:gd name="T57" fmla="*/ 2147483646 h 438"/>
              <a:gd name="T58" fmla="*/ 2147483646 w 489"/>
              <a:gd name="T59" fmla="*/ 2147483646 h 438"/>
              <a:gd name="T60" fmla="*/ 2147483646 w 489"/>
              <a:gd name="T61" fmla="*/ 2147483646 h 438"/>
              <a:gd name="T62" fmla="*/ 2147483646 w 489"/>
              <a:gd name="T63" fmla="*/ 2147483646 h 438"/>
              <a:gd name="T64" fmla="*/ 2147483646 w 489"/>
              <a:gd name="T65" fmla="*/ 2147483646 h 438"/>
              <a:gd name="T66" fmla="*/ 2147483646 w 489"/>
              <a:gd name="T67" fmla="*/ 2147483646 h 438"/>
              <a:gd name="T68" fmla="*/ 2147483646 w 489"/>
              <a:gd name="T69" fmla="*/ 2147483646 h 438"/>
              <a:gd name="T70" fmla="*/ 2147483646 w 489"/>
              <a:gd name="T71" fmla="*/ 2147483646 h 438"/>
              <a:gd name="T72" fmla="*/ 2147483646 w 489"/>
              <a:gd name="T73" fmla="*/ 2147483646 h 438"/>
              <a:gd name="T74" fmla="*/ 2147483646 w 489"/>
              <a:gd name="T75" fmla="*/ 2147483646 h 438"/>
              <a:gd name="T76" fmla="*/ 2147483646 w 489"/>
              <a:gd name="T77" fmla="*/ 2147483646 h 438"/>
              <a:gd name="T78" fmla="*/ 2147483646 w 489"/>
              <a:gd name="T79" fmla="*/ 2147483646 h 438"/>
              <a:gd name="T80" fmla="*/ 2147483646 w 489"/>
              <a:gd name="T81" fmla="*/ 2147483646 h 438"/>
              <a:gd name="T82" fmla="*/ 2147483646 w 489"/>
              <a:gd name="T83" fmla="*/ 2147483646 h 438"/>
              <a:gd name="T84" fmla="*/ 2147483646 w 489"/>
              <a:gd name="T85" fmla="*/ 2147483646 h 438"/>
              <a:gd name="T86" fmla="*/ 2147483646 w 489"/>
              <a:gd name="T87" fmla="*/ 2147483646 h 438"/>
              <a:gd name="T88" fmla="*/ 2147483646 w 489"/>
              <a:gd name="T89" fmla="*/ 2147483646 h 438"/>
              <a:gd name="T90" fmla="*/ 2147483646 w 489"/>
              <a:gd name="T91" fmla="*/ 2147483646 h 438"/>
              <a:gd name="T92" fmla="*/ 2147483646 w 489"/>
              <a:gd name="T93" fmla="*/ 2147483646 h 438"/>
              <a:gd name="T94" fmla="*/ 2147483646 w 489"/>
              <a:gd name="T95" fmla="*/ 2147483646 h 438"/>
              <a:gd name="T96" fmla="*/ 2147483646 w 489"/>
              <a:gd name="T97" fmla="*/ 2147483646 h 438"/>
              <a:gd name="T98" fmla="*/ 2147483646 w 489"/>
              <a:gd name="T99" fmla="*/ 2147483646 h 438"/>
              <a:gd name="T100" fmla="*/ 2147483646 w 489"/>
              <a:gd name="T101" fmla="*/ 2147483646 h 438"/>
              <a:gd name="T102" fmla="*/ 2147483646 w 489"/>
              <a:gd name="T103" fmla="*/ 2147483646 h 438"/>
              <a:gd name="T104" fmla="*/ 2147483646 w 489"/>
              <a:gd name="T105" fmla="*/ 2147483646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438">
                <a:moveTo>
                  <a:pt x="118" y="288"/>
                </a:moveTo>
                <a:cubicBezTo>
                  <a:pt x="91" y="285"/>
                  <a:pt x="82" y="278"/>
                  <a:pt x="58" y="270"/>
                </a:cubicBezTo>
                <a:cubicBezTo>
                  <a:pt x="48" y="255"/>
                  <a:pt x="48" y="250"/>
                  <a:pt x="52" y="231"/>
                </a:cubicBezTo>
                <a:cubicBezTo>
                  <a:pt x="62" y="188"/>
                  <a:pt x="90" y="190"/>
                  <a:pt x="130" y="186"/>
                </a:cubicBezTo>
                <a:cubicBezTo>
                  <a:pt x="142" y="174"/>
                  <a:pt x="152" y="169"/>
                  <a:pt x="157" y="153"/>
                </a:cubicBezTo>
                <a:cubicBezTo>
                  <a:pt x="152" y="137"/>
                  <a:pt x="148" y="121"/>
                  <a:pt x="145" y="105"/>
                </a:cubicBezTo>
                <a:cubicBezTo>
                  <a:pt x="118" y="109"/>
                  <a:pt x="115" y="110"/>
                  <a:pt x="109" y="135"/>
                </a:cubicBezTo>
                <a:cubicBezTo>
                  <a:pt x="112" y="173"/>
                  <a:pt x="119" y="198"/>
                  <a:pt x="142" y="228"/>
                </a:cubicBezTo>
                <a:cubicBezTo>
                  <a:pt x="144" y="236"/>
                  <a:pt x="150" y="243"/>
                  <a:pt x="151" y="252"/>
                </a:cubicBezTo>
                <a:cubicBezTo>
                  <a:pt x="154" y="281"/>
                  <a:pt x="130" y="282"/>
                  <a:pt x="109" y="285"/>
                </a:cubicBezTo>
                <a:cubicBezTo>
                  <a:pt x="94" y="283"/>
                  <a:pt x="81" y="281"/>
                  <a:pt x="67" y="276"/>
                </a:cubicBezTo>
                <a:cubicBezTo>
                  <a:pt x="70" y="252"/>
                  <a:pt x="86" y="225"/>
                  <a:pt x="100" y="204"/>
                </a:cubicBezTo>
                <a:cubicBezTo>
                  <a:pt x="126" y="207"/>
                  <a:pt x="126" y="213"/>
                  <a:pt x="148" y="222"/>
                </a:cubicBezTo>
                <a:cubicBezTo>
                  <a:pt x="151" y="225"/>
                  <a:pt x="153" y="230"/>
                  <a:pt x="157" y="231"/>
                </a:cubicBezTo>
                <a:cubicBezTo>
                  <a:pt x="163" y="233"/>
                  <a:pt x="201" y="211"/>
                  <a:pt x="211" y="204"/>
                </a:cubicBezTo>
                <a:cubicBezTo>
                  <a:pt x="208" y="187"/>
                  <a:pt x="202" y="152"/>
                  <a:pt x="187" y="141"/>
                </a:cubicBezTo>
                <a:cubicBezTo>
                  <a:pt x="178" y="134"/>
                  <a:pt x="154" y="133"/>
                  <a:pt x="145" y="132"/>
                </a:cubicBezTo>
                <a:cubicBezTo>
                  <a:pt x="137" y="124"/>
                  <a:pt x="124" y="105"/>
                  <a:pt x="124" y="105"/>
                </a:cubicBezTo>
                <a:cubicBezTo>
                  <a:pt x="122" y="86"/>
                  <a:pt x="130" y="54"/>
                  <a:pt x="106" y="60"/>
                </a:cubicBezTo>
                <a:cubicBezTo>
                  <a:pt x="85" y="74"/>
                  <a:pt x="87" y="81"/>
                  <a:pt x="73" y="102"/>
                </a:cubicBezTo>
                <a:cubicBezTo>
                  <a:pt x="69" y="136"/>
                  <a:pt x="66" y="164"/>
                  <a:pt x="91" y="189"/>
                </a:cubicBezTo>
                <a:cubicBezTo>
                  <a:pt x="95" y="202"/>
                  <a:pt x="100" y="215"/>
                  <a:pt x="103" y="228"/>
                </a:cubicBezTo>
                <a:cubicBezTo>
                  <a:pt x="105" y="251"/>
                  <a:pt x="107" y="274"/>
                  <a:pt x="112" y="297"/>
                </a:cubicBezTo>
                <a:cubicBezTo>
                  <a:pt x="106" y="350"/>
                  <a:pt x="74" y="377"/>
                  <a:pt x="22" y="387"/>
                </a:cubicBezTo>
                <a:cubicBezTo>
                  <a:pt x="6" y="376"/>
                  <a:pt x="0" y="343"/>
                  <a:pt x="22" y="333"/>
                </a:cubicBezTo>
                <a:cubicBezTo>
                  <a:pt x="37" y="326"/>
                  <a:pt x="60" y="326"/>
                  <a:pt x="76" y="324"/>
                </a:cubicBezTo>
                <a:cubicBezTo>
                  <a:pt x="105" y="320"/>
                  <a:pt x="133" y="310"/>
                  <a:pt x="163" y="306"/>
                </a:cubicBezTo>
                <a:cubicBezTo>
                  <a:pt x="178" y="301"/>
                  <a:pt x="186" y="288"/>
                  <a:pt x="199" y="279"/>
                </a:cubicBezTo>
                <a:cubicBezTo>
                  <a:pt x="212" y="240"/>
                  <a:pt x="203" y="246"/>
                  <a:pt x="157" y="243"/>
                </a:cubicBezTo>
                <a:cubicBezTo>
                  <a:pt x="137" y="236"/>
                  <a:pt x="152" y="215"/>
                  <a:pt x="157" y="201"/>
                </a:cubicBezTo>
                <a:cubicBezTo>
                  <a:pt x="172" y="161"/>
                  <a:pt x="204" y="157"/>
                  <a:pt x="241" y="153"/>
                </a:cubicBezTo>
                <a:cubicBezTo>
                  <a:pt x="268" y="157"/>
                  <a:pt x="260" y="160"/>
                  <a:pt x="277" y="177"/>
                </a:cubicBezTo>
                <a:cubicBezTo>
                  <a:pt x="284" y="199"/>
                  <a:pt x="281" y="189"/>
                  <a:pt x="286" y="207"/>
                </a:cubicBezTo>
                <a:cubicBezTo>
                  <a:pt x="278" y="249"/>
                  <a:pt x="264" y="271"/>
                  <a:pt x="229" y="294"/>
                </a:cubicBezTo>
                <a:cubicBezTo>
                  <a:pt x="220" y="288"/>
                  <a:pt x="211" y="282"/>
                  <a:pt x="202" y="276"/>
                </a:cubicBezTo>
                <a:cubicBezTo>
                  <a:pt x="199" y="274"/>
                  <a:pt x="193" y="270"/>
                  <a:pt x="193" y="270"/>
                </a:cubicBezTo>
                <a:cubicBezTo>
                  <a:pt x="187" y="260"/>
                  <a:pt x="183" y="250"/>
                  <a:pt x="178" y="240"/>
                </a:cubicBezTo>
                <a:cubicBezTo>
                  <a:pt x="183" y="211"/>
                  <a:pt x="192" y="194"/>
                  <a:pt x="205" y="168"/>
                </a:cubicBezTo>
                <a:cubicBezTo>
                  <a:pt x="213" y="151"/>
                  <a:pt x="213" y="138"/>
                  <a:pt x="223" y="123"/>
                </a:cubicBezTo>
                <a:cubicBezTo>
                  <a:pt x="228" y="76"/>
                  <a:pt x="223" y="112"/>
                  <a:pt x="229" y="84"/>
                </a:cubicBezTo>
                <a:cubicBezTo>
                  <a:pt x="231" y="74"/>
                  <a:pt x="235" y="54"/>
                  <a:pt x="235" y="54"/>
                </a:cubicBezTo>
                <a:cubicBezTo>
                  <a:pt x="234" y="41"/>
                  <a:pt x="236" y="28"/>
                  <a:pt x="232" y="15"/>
                </a:cubicBezTo>
                <a:cubicBezTo>
                  <a:pt x="231" y="12"/>
                  <a:pt x="226" y="11"/>
                  <a:pt x="223" y="12"/>
                </a:cubicBezTo>
                <a:cubicBezTo>
                  <a:pt x="218" y="14"/>
                  <a:pt x="198" y="44"/>
                  <a:pt x="187" y="51"/>
                </a:cubicBezTo>
                <a:cubicBezTo>
                  <a:pt x="172" y="74"/>
                  <a:pt x="166" y="91"/>
                  <a:pt x="157" y="117"/>
                </a:cubicBezTo>
                <a:cubicBezTo>
                  <a:pt x="159" y="166"/>
                  <a:pt x="162" y="228"/>
                  <a:pt x="178" y="276"/>
                </a:cubicBezTo>
                <a:cubicBezTo>
                  <a:pt x="176" y="297"/>
                  <a:pt x="172" y="313"/>
                  <a:pt x="169" y="333"/>
                </a:cubicBezTo>
                <a:cubicBezTo>
                  <a:pt x="171" y="364"/>
                  <a:pt x="158" y="398"/>
                  <a:pt x="190" y="387"/>
                </a:cubicBezTo>
                <a:cubicBezTo>
                  <a:pt x="213" y="364"/>
                  <a:pt x="220" y="355"/>
                  <a:pt x="250" y="345"/>
                </a:cubicBezTo>
                <a:cubicBezTo>
                  <a:pt x="265" y="324"/>
                  <a:pt x="267" y="333"/>
                  <a:pt x="271" y="303"/>
                </a:cubicBezTo>
                <a:cubicBezTo>
                  <a:pt x="269" y="298"/>
                  <a:pt x="269" y="292"/>
                  <a:pt x="265" y="288"/>
                </a:cubicBezTo>
                <a:cubicBezTo>
                  <a:pt x="258" y="282"/>
                  <a:pt x="238" y="279"/>
                  <a:pt x="238" y="279"/>
                </a:cubicBezTo>
                <a:cubicBezTo>
                  <a:pt x="236" y="273"/>
                  <a:pt x="230" y="268"/>
                  <a:pt x="229" y="261"/>
                </a:cubicBezTo>
                <a:cubicBezTo>
                  <a:pt x="226" y="229"/>
                  <a:pt x="242" y="214"/>
                  <a:pt x="268" y="201"/>
                </a:cubicBezTo>
                <a:cubicBezTo>
                  <a:pt x="281" y="181"/>
                  <a:pt x="318" y="151"/>
                  <a:pt x="337" y="138"/>
                </a:cubicBezTo>
                <a:cubicBezTo>
                  <a:pt x="345" y="114"/>
                  <a:pt x="376" y="96"/>
                  <a:pt x="394" y="78"/>
                </a:cubicBezTo>
                <a:cubicBezTo>
                  <a:pt x="402" y="70"/>
                  <a:pt x="415" y="51"/>
                  <a:pt x="415" y="51"/>
                </a:cubicBezTo>
                <a:cubicBezTo>
                  <a:pt x="389" y="48"/>
                  <a:pt x="365" y="48"/>
                  <a:pt x="340" y="54"/>
                </a:cubicBezTo>
                <a:cubicBezTo>
                  <a:pt x="312" y="73"/>
                  <a:pt x="279" y="90"/>
                  <a:pt x="259" y="117"/>
                </a:cubicBezTo>
                <a:cubicBezTo>
                  <a:pt x="246" y="155"/>
                  <a:pt x="256" y="191"/>
                  <a:pt x="295" y="201"/>
                </a:cubicBezTo>
                <a:cubicBezTo>
                  <a:pt x="312" y="213"/>
                  <a:pt x="314" y="213"/>
                  <a:pt x="322" y="231"/>
                </a:cubicBezTo>
                <a:cubicBezTo>
                  <a:pt x="325" y="237"/>
                  <a:pt x="328" y="249"/>
                  <a:pt x="328" y="249"/>
                </a:cubicBezTo>
                <a:cubicBezTo>
                  <a:pt x="322" y="287"/>
                  <a:pt x="320" y="305"/>
                  <a:pt x="301" y="333"/>
                </a:cubicBezTo>
                <a:cubicBezTo>
                  <a:pt x="288" y="330"/>
                  <a:pt x="278" y="325"/>
                  <a:pt x="265" y="321"/>
                </a:cubicBezTo>
                <a:cubicBezTo>
                  <a:pt x="263" y="319"/>
                  <a:pt x="251" y="310"/>
                  <a:pt x="253" y="303"/>
                </a:cubicBezTo>
                <a:cubicBezTo>
                  <a:pt x="259" y="286"/>
                  <a:pt x="281" y="280"/>
                  <a:pt x="295" y="273"/>
                </a:cubicBezTo>
                <a:cubicBezTo>
                  <a:pt x="321" y="259"/>
                  <a:pt x="346" y="228"/>
                  <a:pt x="373" y="219"/>
                </a:cubicBezTo>
                <a:cubicBezTo>
                  <a:pt x="368" y="205"/>
                  <a:pt x="363" y="199"/>
                  <a:pt x="349" y="192"/>
                </a:cubicBezTo>
                <a:cubicBezTo>
                  <a:pt x="341" y="179"/>
                  <a:pt x="331" y="164"/>
                  <a:pt x="325" y="150"/>
                </a:cubicBezTo>
                <a:cubicBezTo>
                  <a:pt x="321" y="141"/>
                  <a:pt x="316" y="123"/>
                  <a:pt x="316" y="123"/>
                </a:cubicBezTo>
                <a:cubicBezTo>
                  <a:pt x="328" y="76"/>
                  <a:pt x="301" y="72"/>
                  <a:pt x="265" y="63"/>
                </a:cubicBezTo>
                <a:cubicBezTo>
                  <a:pt x="224" y="79"/>
                  <a:pt x="235" y="123"/>
                  <a:pt x="208" y="150"/>
                </a:cubicBezTo>
                <a:cubicBezTo>
                  <a:pt x="191" y="167"/>
                  <a:pt x="171" y="174"/>
                  <a:pt x="148" y="180"/>
                </a:cubicBezTo>
                <a:cubicBezTo>
                  <a:pt x="112" y="178"/>
                  <a:pt x="78" y="174"/>
                  <a:pt x="43" y="165"/>
                </a:cubicBezTo>
                <a:cubicBezTo>
                  <a:pt x="29" y="170"/>
                  <a:pt x="30" y="184"/>
                  <a:pt x="25" y="198"/>
                </a:cubicBezTo>
                <a:cubicBezTo>
                  <a:pt x="22" y="208"/>
                  <a:pt x="19" y="228"/>
                  <a:pt x="19" y="228"/>
                </a:cubicBezTo>
                <a:cubicBezTo>
                  <a:pt x="21" y="238"/>
                  <a:pt x="20" y="248"/>
                  <a:pt x="28" y="255"/>
                </a:cubicBezTo>
                <a:cubicBezTo>
                  <a:pt x="33" y="260"/>
                  <a:pt x="46" y="267"/>
                  <a:pt x="46" y="267"/>
                </a:cubicBezTo>
                <a:cubicBezTo>
                  <a:pt x="159" y="265"/>
                  <a:pt x="189" y="264"/>
                  <a:pt x="274" y="252"/>
                </a:cubicBezTo>
                <a:cubicBezTo>
                  <a:pt x="292" y="245"/>
                  <a:pt x="311" y="240"/>
                  <a:pt x="331" y="237"/>
                </a:cubicBezTo>
                <a:cubicBezTo>
                  <a:pt x="377" y="242"/>
                  <a:pt x="356" y="244"/>
                  <a:pt x="388" y="255"/>
                </a:cubicBezTo>
                <a:cubicBezTo>
                  <a:pt x="391" y="258"/>
                  <a:pt x="393" y="263"/>
                  <a:pt x="397" y="264"/>
                </a:cubicBezTo>
                <a:cubicBezTo>
                  <a:pt x="402" y="265"/>
                  <a:pt x="451" y="232"/>
                  <a:pt x="457" y="228"/>
                </a:cubicBezTo>
                <a:cubicBezTo>
                  <a:pt x="466" y="215"/>
                  <a:pt x="458" y="206"/>
                  <a:pt x="451" y="192"/>
                </a:cubicBezTo>
                <a:cubicBezTo>
                  <a:pt x="446" y="183"/>
                  <a:pt x="444" y="171"/>
                  <a:pt x="436" y="165"/>
                </a:cubicBezTo>
                <a:cubicBezTo>
                  <a:pt x="421" y="154"/>
                  <a:pt x="393" y="153"/>
                  <a:pt x="376" y="147"/>
                </a:cubicBezTo>
                <a:cubicBezTo>
                  <a:pt x="370" y="148"/>
                  <a:pt x="363" y="147"/>
                  <a:pt x="358" y="150"/>
                </a:cubicBezTo>
                <a:cubicBezTo>
                  <a:pt x="352" y="154"/>
                  <a:pt x="346" y="168"/>
                  <a:pt x="346" y="168"/>
                </a:cubicBezTo>
                <a:cubicBezTo>
                  <a:pt x="348" y="203"/>
                  <a:pt x="344" y="223"/>
                  <a:pt x="367" y="246"/>
                </a:cubicBezTo>
                <a:cubicBezTo>
                  <a:pt x="380" y="298"/>
                  <a:pt x="367" y="321"/>
                  <a:pt x="322" y="351"/>
                </a:cubicBezTo>
                <a:cubicBezTo>
                  <a:pt x="315" y="361"/>
                  <a:pt x="310" y="365"/>
                  <a:pt x="298" y="369"/>
                </a:cubicBezTo>
                <a:cubicBezTo>
                  <a:pt x="283" y="367"/>
                  <a:pt x="268" y="365"/>
                  <a:pt x="253" y="360"/>
                </a:cubicBezTo>
                <a:cubicBezTo>
                  <a:pt x="280" y="347"/>
                  <a:pt x="280" y="351"/>
                  <a:pt x="319" y="354"/>
                </a:cubicBezTo>
                <a:cubicBezTo>
                  <a:pt x="333" y="363"/>
                  <a:pt x="349" y="364"/>
                  <a:pt x="364" y="369"/>
                </a:cubicBezTo>
                <a:cubicBezTo>
                  <a:pt x="384" y="365"/>
                  <a:pt x="391" y="351"/>
                  <a:pt x="409" y="345"/>
                </a:cubicBezTo>
                <a:cubicBezTo>
                  <a:pt x="421" y="329"/>
                  <a:pt x="433" y="322"/>
                  <a:pt x="439" y="303"/>
                </a:cubicBezTo>
                <a:cubicBezTo>
                  <a:pt x="434" y="288"/>
                  <a:pt x="439" y="295"/>
                  <a:pt x="418" y="288"/>
                </a:cubicBezTo>
                <a:cubicBezTo>
                  <a:pt x="415" y="287"/>
                  <a:pt x="409" y="285"/>
                  <a:pt x="409" y="285"/>
                </a:cubicBezTo>
                <a:cubicBezTo>
                  <a:pt x="402" y="286"/>
                  <a:pt x="394" y="284"/>
                  <a:pt x="388" y="288"/>
                </a:cubicBezTo>
                <a:cubicBezTo>
                  <a:pt x="383" y="291"/>
                  <a:pt x="383" y="299"/>
                  <a:pt x="379" y="303"/>
                </a:cubicBezTo>
                <a:cubicBezTo>
                  <a:pt x="361" y="321"/>
                  <a:pt x="336" y="337"/>
                  <a:pt x="313" y="348"/>
                </a:cubicBezTo>
                <a:cubicBezTo>
                  <a:pt x="311" y="351"/>
                  <a:pt x="310" y="354"/>
                  <a:pt x="307" y="357"/>
                </a:cubicBezTo>
                <a:cubicBezTo>
                  <a:pt x="304" y="360"/>
                  <a:pt x="300" y="360"/>
                  <a:pt x="298" y="363"/>
                </a:cubicBezTo>
                <a:cubicBezTo>
                  <a:pt x="272" y="396"/>
                  <a:pt x="257" y="415"/>
                  <a:pt x="214" y="429"/>
                </a:cubicBezTo>
                <a:cubicBezTo>
                  <a:pt x="194" y="426"/>
                  <a:pt x="185" y="414"/>
                  <a:pt x="166" y="408"/>
                </a:cubicBezTo>
                <a:cubicBezTo>
                  <a:pt x="137" y="379"/>
                  <a:pt x="153" y="310"/>
                  <a:pt x="181" y="282"/>
                </a:cubicBezTo>
                <a:cubicBezTo>
                  <a:pt x="190" y="273"/>
                  <a:pt x="200" y="267"/>
                  <a:pt x="211" y="261"/>
                </a:cubicBezTo>
                <a:cubicBezTo>
                  <a:pt x="219" y="256"/>
                  <a:pt x="235" y="246"/>
                  <a:pt x="235" y="246"/>
                </a:cubicBezTo>
                <a:cubicBezTo>
                  <a:pt x="242" y="235"/>
                  <a:pt x="251" y="229"/>
                  <a:pt x="262" y="222"/>
                </a:cubicBezTo>
                <a:cubicBezTo>
                  <a:pt x="284" y="249"/>
                  <a:pt x="297" y="283"/>
                  <a:pt x="316" y="312"/>
                </a:cubicBezTo>
                <a:cubicBezTo>
                  <a:pt x="323" y="342"/>
                  <a:pt x="330" y="341"/>
                  <a:pt x="295" y="348"/>
                </a:cubicBezTo>
                <a:cubicBezTo>
                  <a:pt x="259" y="344"/>
                  <a:pt x="232" y="326"/>
                  <a:pt x="217" y="291"/>
                </a:cubicBezTo>
                <a:cubicBezTo>
                  <a:pt x="211" y="278"/>
                  <a:pt x="205" y="249"/>
                  <a:pt x="205" y="249"/>
                </a:cubicBezTo>
                <a:cubicBezTo>
                  <a:pt x="209" y="217"/>
                  <a:pt x="213" y="181"/>
                  <a:pt x="223" y="150"/>
                </a:cubicBezTo>
                <a:cubicBezTo>
                  <a:pt x="226" y="128"/>
                  <a:pt x="236" y="116"/>
                  <a:pt x="250" y="99"/>
                </a:cubicBezTo>
                <a:cubicBezTo>
                  <a:pt x="257" y="90"/>
                  <a:pt x="271" y="72"/>
                  <a:pt x="271" y="72"/>
                </a:cubicBezTo>
                <a:cubicBezTo>
                  <a:pt x="274" y="58"/>
                  <a:pt x="285" y="25"/>
                  <a:pt x="271" y="15"/>
                </a:cubicBezTo>
                <a:cubicBezTo>
                  <a:pt x="265" y="11"/>
                  <a:pt x="240" y="2"/>
                  <a:pt x="232" y="0"/>
                </a:cubicBezTo>
                <a:cubicBezTo>
                  <a:pt x="211" y="10"/>
                  <a:pt x="223" y="3"/>
                  <a:pt x="199" y="27"/>
                </a:cubicBezTo>
                <a:cubicBezTo>
                  <a:pt x="195" y="31"/>
                  <a:pt x="187" y="39"/>
                  <a:pt x="187" y="39"/>
                </a:cubicBezTo>
                <a:cubicBezTo>
                  <a:pt x="185" y="49"/>
                  <a:pt x="181" y="59"/>
                  <a:pt x="181" y="69"/>
                </a:cubicBezTo>
                <a:cubicBezTo>
                  <a:pt x="181" y="98"/>
                  <a:pt x="202" y="165"/>
                  <a:pt x="223" y="186"/>
                </a:cubicBezTo>
                <a:cubicBezTo>
                  <a:pt x="230" y="208"/>
                  <a:pt x="242" y="233"/>
                  <a:pt x="262" y="246"/>
                </a:cubicBezTo>
                <a:cubicBezTo>
                  <a:pt x="268" y="265"/>
                  <a:pt x="290" y="275"/>
                  <a:pt x="301" y="291"/>
                </a:cubicBezTo>
                <a:cubicBezTo>
                  <a:pt x="305" y="308"/>
                  <a:pt x="315" y="324"/>
                  <a:pt x="319" y="342"/>
                </a:cubicBezTo>
                <a:cubicBezTo>
                  <a:pt x="316" y="355"/>
                  <a:pt x="313" y="384"/>
                  <a:pt x="301" y="393"/>
                </a:cubicBezTo>
                <a:cubicBezTo>
                  <a:pt x="286" y="405"/>
                  <a:pt x="256" y="405"/>
                  <a:pt x="238" y="411"/>
                </a:cubicBezTo>
                <a:cubicBezTo>
                  <a:pt x="226" y="415"/>
                  <a:pt x="214" y="420"/>
                  <a:pt x="202" y="423"/>
                </a:cubicBezTo>
                <a:cubicBezTo>
                  <a:pt x="198" y="424"/>
                  <a:pt x="194" y="425"/>
                  <a:pt x="190" y="426"/>
                </a:cubicBezTo>
                <a:cubicBezTo>
                  <a:pt x="184" y="428"/>
                  <a:pt x="172" y="432"/>
                  <a:pt x="172" y="432"/>
                </a:cubicBezTo>
                <a:cubicBezTo>
                  <a:pt x="147" y="417"/>
                  <a:pt x="130" y="403"/>
                  <a:pt x="103" y="390"/>
                </a:cubicBezTo>
                <a:cubicBezTo>
                  <a:pt x="98" y="374"/>
                  <a:pt x="97" y="351"/>
                  <a:pt x="115" y="345"/>
                </a:cubicBezTo>
                <a:cubicBezTo>
                  <a:pt x="132" y="371"/>
                  <a:pt x="155" y="417"/>
                  <a:pt x="181" y="435"/>
                </a:cubicBezTo>
                <a:cubicBezTo>
                  <a:pt x="195" y="430"/>
                  <a:pt x="204" y="420"/>
                  <a:pt x="217" y="414"/>
                </a:cubicBezTo>
                <a:cubicBezTo>
                  <a:pt x="227" y="410"/>
                  <a:pt x="237" y="409"/>
                  <a:pt x="247" y="405"/>
                </a:cubicBezTo>
                <a:cubicBezTo>
                  <a:pt x="269" y="395"/>
                  <a:pt x="289" y="381"/>
                  <a:pt x="313" y="375"/>
                </a:cubicBezTo>
                <a:cubicBezTo>
                  <a:pt x="336" y="380"/>
                  <a:pt x="363" y="398"/>
                  <a:pt x="376" y="417"/>
                </a:cubicBezTo>
                <a:cubicBezTo>
                  <a:pt x="382" y="426"/>
                  <a:pt x="400" y="438"/>
                  <a:pt x="400" y="438"/>
                </a:cubicBezTo>
                <a:cubicBezTo>
                  <a:pt x="408" y="421"/>
                  <a:pt x="418" y="407"/>
                  <a:pt x="427" y="390"/>
                </a:cubicBezTo>
                <a:cubicBezTo>
                  <a:pt x="428" y="384"/>
                  <a:pt x="429" y="378"/>
                  <a:pt x="430" y="372"/>
                </a:cubicBezTo>
                <a:cubicBezTo>
                  <a:pt x="431" y="357"/>
                  <a:pt x="431" y="342"/>
                  <a:pt x="433" y="327"/>
                </a:cubicBezTo>
                <a:cubicBezTo>
                  <a:pt x="434" y="318"/>
                  <a:pt x="442" y="300"/>
                  <a:pt x="442" y="300"/>
                </a:cubicBezTo>
                <a:cubicBezTo>
                  <a:pt x="442" y="299"/>
                  <a:pt x="438" y="281"/>
                  <a:pt x="436" y="279"/>
                </a:cubicBezTo>
                <a:cubicBezTo>
                  <a:pt x="423" y="263"/>
                  <a:pt x="364" y="257"/>
                  <a:pt x="346" y="255"/>
                </a:cubicBezTo>
                <a:cubicBezTo>
                  <a:pt x="333" y="251"/>
                  <a:pt x="322" y="249"/>
                  <a:pt x="310" y="243"/>
                </a:cubicBezTo>
                <a:cubicBezTo>
                  <a:pt x="304" y="233"/>
                  <a:pt x="295" y="226"/>
                  <a:pt x="289" y="216"/>
                </a:cubicBezTo>
                <a:cubicBezTo>
                  <a:pt x="279" y="175"/>
                  <a:pt x="307" y="140"/>
                  <a:pt x="340" y="120"/>
                </a:cubicBezTo>
                <a:cubicBezTo>
                  <a:pt x="369" y="84"/>
                  <a:pt x="399" y="57"/>
                  <a:pt x="445" y="48"/>
                </a:cubicBezTo>
                <a:cubicBezTo>
                  <a:pt x="468" y="33"/>
                  <a:pt x="470" y="75"/>
                  <a:pt x="475" y="90"/>
                </a:cubicBezTo>
                <a:cubicBezTo>
                  <a:pt x="480" y="133"/>
                  <a:pt x="489" y="182"/>
                  <a:pt x="466" y="222"/>
                </a:cubicBezTo>
                <a:cubicBezTo>
                  <a:pt x="457" y="238"/>
                  <a:pt x="446" y="255"/>
                  <a:pt x="430" y="264"/>
                </a:cubicBezTo>
                <a:cubicBezTo>
                  <a:pt x="424" y="267"/>
                  <a:pt x="412" y="270"/>
                  <a:pt x="412" y="270"/>
                </a:cubicBezTo>
                <a:cubicBezTo>
                  <a:pt x="400" y="279"/>
                  <a:pt x="387" y="286"/>
                  <a:pt x="376" y="297"/>
                </a:cubicBezTo>
                <a:cubicBezTo>
                  <a:pt x="344" y="278"/>
                  <a:pt x="345" y="229"/>
                  <a:pt x="334" y="195"/>
                </a:cubicBezTo>
                <a:cubicBezTo>
                  <a:pt x="332" y="176"/>
                  <a:pt x="330" y="146"/>
                  <a:pt x="313" y="135"/>
                </a:cubicBezTo>
                <a:cubicBezTo>
                  <a:pt x="310" y="130"/>
                  <a:pt x="290" y="88"/>
                  <a:pt x="289" y="87"/>
                </a:cubicBezTo>
                <a:cubicBezTo>
                  <a:pt x="277" y="78"/>
                  <a:pt x="268" y="76"/>
                  <a:pt x="256" y="72"/>
                </a:cubicBezTo>
                <a:cubicBezTo>
                  <a:pt x="233" y="77"/>
                  <a:pt x="232" y="90"/>
                  <a:pt x="220" y="108"/>
                </a:cubicBezTo>
                <a:cubicBezTo>
                  <a:pt x="214" y="149"/>
                  <a:pt x="212" y="192"/>
                  <a:pt x="199" y="231"/>
                </a:cubicBezTo>
                <a:cubicBezTo>
                  <a:pt x="196" y="350"/>
                  <a:pt x="234" y="345"/>
                  <a:pt x="181" y="3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0" name="Oval 4">
            <a:extLst>
              <a:ext uri="{FF2B5EF4-FFF2-40B4-BE49-F238E27FC236}">
                <a16:creationId xmlns:a16="http://schemas.microsoft.com/office/drawing/2014/main" id="{5CEC1B2A-7EAD-4997-99C9-0FE9AFC8E900}"/>
              </a:ext>
            </a:extLst>
          </p:cNvPr>
          <p:cNvSpPr>
            <a:spLocks noChangeArrowheads="1"/>
          </p:cNvSpPr>
          <p:nvPr/>
        </p:nvSpPr>
        <p:spPr bwMode="auto">
          <a:xfrm>
            <a:off x="1547813" y="32131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1" name="Oval 5">
            <a:extLst>
              <a:ext uri="{FF2B5EF4-FFF2-40B4-BE49-F238E27FC236}">
                <a16:creationId xmlns:a16="http://schemas.microsoft.com/office/drawing/2014/main" id="{E8058A06-0DD5-4D57-A9A0-6604ABAB9954}"/>
              </a:ext>
            </a:extLst>
          </p:cNvPr>
          <p:cNvSpPr>
            <a:spLocks noChangeArrowheads="1"/>
          </p:cNvSpPr>
          <p:nvPr/>
        </p:nvSpPr>
        <p:spPr bwMode="auto">
          <a:xfrm>
            <a:off x="1547813" y="3502025"/>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2" name="Oval 6">
            <a:extLst>
              <a:ext uri="{FF2B5EF4-FFF2-40B4-BE49-F238E27FC236}">
                <a16:creationId xmlns:a16="http://schemas.microsoft.com/office/drawing/2014/main" id="{47C382AF-A2C8-431C-9691-B468EAFAD3EB}"/>
              </a:ext>
            </a:extLst>
          </p:cNvPr>
          <p:cNvSpPr>
            <a:spLocks noChangeArrowheads="1"/>
          </p:cNvSpPr>
          <p:nvPr/>
        </p:nvSpPr>
        <p:spPr bwMode="auto">
          <a:xfrm>
            <a:off x="1187450" y="31416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3" name="Oval 7">
            <a:extLst>
              <a:ext uri="{FF2B5EF4-FFF2-40B4-BE49-F238E27FC236}">
                <a16:creationId xmlns:a16="http://schemas.microsoft.com/office/drawing/2014/main" id="{19CAE55F-F6FC-4299-958E-E8B3BED729C2}"/>
              </a:ext>
            </a:extLst>
          </p:cNvPr>
          <p:cNvSpPr>
            <a:spLocks noChangeArrowheads="1"/>
          </p:cNvSpPr>
          <p:nvPr/>
        </p:nvSpPr>
        <p:spPr bwMode="auto">
          <a:xfrm>
            <a:off x="1474788" y="38608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4" name="Oval 8">
            <a:extLst>
              <a:ext uri="{FF2B5EF4-FFF2-40B4-BE49-F238E27FC236}">
                <a16:creationId xmlns:a16="http://schemas.microsoft.com/office/drawing/2014/main" id="{669AACD8-586E-4784-BA9C-E547B2B8DB9C}"/>
              </a:ext>
            </a:extLst>
          </p:cNvPr>
          <p:cNvSpPr>
            <a:spLocks noChangeArrowheads="1"/>
          </p:cNvSpPr>
          <p:nvPr/>
        </p:nvSpPr>
        <p:spPr bwMode="auto">
          <a:xfrm>
            <a:off x="1116013" y="3933825"/>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5" name="Oval 9">
            <a:extLst>
              <a:ext uri="{FF2B5EF4-FFF2-40B4-BE49-F238E27FC236}">
                <a16:creationId xmlns:a16="http://schemas.microsoft.com/office/drawing/2014/main" id="{4939EE19-0734-4A2C-85EF-1A71C14E56FB}"/>
              </a:ext>
            </a:extLst>
          </p:cNvPr>
          <p:cNvSpPr>
            <a:spLocks noChangeArrowheads="1"/>
          </p:cNvSpPr>
          <p:nvPr/>
        </p:nvSpPr>
        <p:spPr bwMode="auto">
          <a:xfrm>
            <a:off x="755650" y="38608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6" name="Oval 10">
            <a:extLst>
              <a:ext uri="{FF2B5EF4-FFF2-40B4-BE49-F238E27FC236}">
                <a16:creationId xmlns:a16="http://schemas.microsoft.com/office/drawing/2014/main" id="{3C153778-E086-4AD1-8FC4-37D89B1228BA}"/>
              </a:ext>
            </a:extLst>
          </p:cNvPr>
          <p:cNvSpPr>
            <a:spLocks noChangeArrowheads="1"/>
          </p:cNvSpPr>
          <p:nvPr/>
        </p:nvSpPr>
        <p:spPr bwMode="auto">
          <a:xfrm>
            <a:off x="1763713" y="34290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7" name="Oval 11">
            <a:extLst>
              <a:ext uri="{FF2B5EF4-FFF2-40B4-BE49-F238E27FC236}">
                <a16:creationId xmlns:a16="http://schemas.microsoft.com/office/drawing/2014/main" id="{DB966057-923B-4863-92B3-0156CFC64A82}"/>
              </a:ext>
            </a:extLst>
          </p:cNvPr>
          <p:cNvSpPr>
            <a:spLocks noChangeArrowheads="1"/>
          </p:cNvSpPr>
          <p:nvPr/>
        </p:nvSpPr>
        <p:spPr bwMode="auto">
          <a:xfrm>
            <a:off x="1763713" y="31416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8" name="Oval 12">
            <a:extLst>
              <a:ext uri="{FF2B5EF4-FFF2-40B4-BE49-F238E27FC236}">
                <a16:creationId xmlns:a16="http://schemas.microsoft.com/office/drawing/2014/main" id="{AFE652A6-331C-43E1-AFBA-16B7761252C8}"/>
              </a:ext>
            </a:extLst>
          </p:cNvPr>
          <p:cNvSpPr>
            <a:spLocks noChangeArrowheads="1"/>
          </p:cNvSpPr>
          <p:nvPr/>
        </p:nvSpPr>
        <p:spPr bwMode="auto">
          <a:xfrm>
            <a:off x="1331913" y="29972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69" name="Oval 13">
            <a:extLst>
              <a:ext uri="{FF2B5EF4-FFF2-40B4-BE49-F238E27FC236}">
                <a16:creationId xmlns:a16="http://schemas.microsoft.com/office/drawing/2014/main" id="{AE091A8C-5AD3-49A7-94D7-BDDAC8449DC3}"/>
              </a:ext>
            </a:extLst>
          </p:cNvPr>
          <p:cNvSpPr>
            <a:spLocks noChangeArrowheads="1"/>
          </p:cNvSpPr>
          <p:nvPr/>
        </p:nvSpPr>
        <p:spPr bwMode="auto">
          <a:xfrm>
            <a:off x="900113" y="32131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6270" name="Oval 14">
            <a:extLst>
              <a:ext uri="{FF2B5EF4-FFF2-40B4-BE49-F238E27FC236}">
                <a16:creationId xmlns:a16="http://schemas.microsoft.com/office/drawing/2014/main" id="{5990DE2E-4EC7-4019-AE60-32FF36A6D6B9}"/>
              </a:ext>
            </a:extLst>
          </p:cNvPr>
          <p:cNvSpPr>
            <a:spLocks noChangeArrowheads="1"/>
          </p:cNvSpPr>
          <p:nvPr/>
        </p:nvSpPr>
        <p:spPr bwMode="auto">
          <a:xfrm>
            <a:off x="107950" y="115888"/>
            <a:ext cx="8675688" cy="66690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71" name="Oval 15">
            <a:extLst>
              <a:ext uri="{FF2B5EF4-FFF2-40B4-BE49-F238E27FC236}">
                <a16:creationId xmlns:a16="http://schemas.microsoft.com/office/drawing/2014/main" id="{85D41CCE-1949-4861-A95F-1140BF2B8D20}"/>
              </a:ext>
            </a:extLst>
          </p:cNvPr>
          <p:cNvSpPr>
            <a:spLocks noChangeArrowheads="1"/>
          </p:cNvSpPr>
          <p:nvPr/>
        </p:nvSpPr>
        <p:spPr bwMode="auto">
          <a:xfrm>
            <a:off x="2771775" y="620713"/>
            <a:ext cx="2447925" cy="18716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72" name="Oval 16">
            <a:extLst>
              <a:ext uri="{FF2B5EF4-FFF2-40B4-BE49-F238E27FC236}">
                <a16:creationId xmlns:a16="http://schemas.microsoft.com/office/drawing/2014/main" id="{D8EAFC90-3ACB-46BA-90AC-E34F951A4432}"/>
              </a:ext>
            </a:extLst>
          </p:cNvPr>
          <p:cNvSpPr>
            <a:spLocks noChangeArrowheads="1"/>
          </p:cNvSpPr>
          <p:nvPr/>
        </p:nvSpPr>
        <p:spPr bwMode="auto">
          <a:xfrm>
            <a:off x="468313" y="357346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6273" name="Oval 17">
            <a:extLst>
              <a:ext uri="{FF2B5EF4-FFF2-40B4-BE49-F238E27FC236}">
                <a16:creationId xmlns:a16="http://schemas.microsoft.com/office/drawing/2014/main" id="{F941BC13-5123-4F79-8F8C-586E2F1E53C7}"/>
              </a:ext>
            </a:extLst>
          </p:cNvPr>
          <p:cNvSpPr>
            <a:spLocks noChangeArrowheads="1"/>
          </p:cNvSpPr>
          <p:nvPr/>
        </p:nvSpPr>
        <p:spPr bwMode="auto">
          <a:xfrm>
            <a:off x="468313" y="2924175"/>
            <a:ext cx="1655762" cy="14398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74" name="Oval 18">
            <a:extLst>
              <a:ext uri="{FF2B5EF4-FFF2-40B4-BE49-F238E27FC236}">
                <a16:creationId xmlns:a16="http://schemas.microsoft.com/office/drawing/2014/main" id="{F81EA64A-202A-4C7A-835C-D087DE65E22F}"/>
              </a:ext>
            </a:extLst>
          </p:cNvPr>
          <p:cNvSpPr>
            <a:spLocks noChangeArrowheads="1"/>
          </p:cNvSpPr>
          <p:nvPr/>
        </p:nvSpPr>
        <p:spPr bwMode="auto">
          <a:xfrm>
            <a:off x="395288" y="28479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75" name="Oval 19">
            <a:extLst>
              <a:ext uri="{FF2B5EF4-FFF2-40B4-BE49-F238E27FC236}">
                <a16:creationId xmlns:a16="http://schemas.microsoft.com/office/drawing/2014/main" id="{5F58BB3D-9FED-4A7F-A507-88FC003564F6}"/>
              </a:ext>
            </a:extLst>
          </p:cNvPr>
          <p:cNvSpPr>
            <a:spLocks noChangeArrowheads="1"/>
          </p:cNvSpPr>
          <p:nvPr/>
        </p:nvSpPr>
        <p:spPr bwMode="auto">
          <a:xfrm>
            <a:off x="611188" y="2781300"/>
            <a:ext cx="431800" cy="2143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6276" name="Oval 20">
            <a:extLst>
              <a:ext uri="{FF2B5EF4-FFF2-40B4-BE49-F238E27FC236}">
                <a16:creationId xmlns:a16="http://schemas.microsoft.com/office/drawing/2014/main" id="{0D77709A-C554-4391-9067-A6078220ED77}"/>
              </a:ext>
            </a:extLst>
          </p:cNvPr>
          <p:cNvSpPr>
            <a:spLocks noChangeArrowheads="1"/>
          </p:cNvSpPr>
          <p:nvPr/>
        </p:nvSpPr>
        <p:spPr bwMode="auto">
          <a:xfrm>
            <a:off x="5365750" y="378936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6277" name="Oval 21">
            <a:extLst>
              <a:ext uri="{FF2B5EF4-FFF2-40B4-BE49-F238E27FC236}">
                <a16:creationId xmlns:a16="http://schemas.microsoft.com/office/drawing/2014/main" id="{17B75E17-FCBB-452B-8376-853730D2171B}"/>
              </a:ext>
            </a:extLst>
          </p:cNvPr>
          <p:cNvSpPr>
            <a:spLocks noChangeArrowheads="1"/>
          </p:cNvSpPr>
          <p:nvPr/>
        </p:nvSpPr>
        <p:spPr bwMode="auto">
          <a:xfrm>
            <a:off x="5365750" y="3140075"/>
            <a:ext cx="1655763" cy="14398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78" name="Oval 22">
            <a:extLst>
              <a:ext uri="{FF2B5EF4-FFF2-40B4-BE49-F238E27FC236}">
                <a16:creationId xmlns:a16="http://schemas.microsoft.com/office/drawing/2014/main" id="{09DDED7A-105A-42E7-A8C3-FFFE2FCECF78}"/>
              </a:ext>
            </a:extLst>
          </p:cNvPr>
          <p:cNvSpPr>
            <a:spLocks noChangeArrowheads="1"/>
          </p:cNvSpPr>
          <p:nvPr/>
        </p:nvSpPr>
        <p:spPr bwMode="auto">
          <a:xfrm>
            <a:off x="5292725" y="30638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79" name="Oval 23">
            <a:extLst>
              <a:ext uri="{FF2B5EF4-FFF2-40B4-BE49-F238E27FC236}">
                <a16:creationId xmlns:a16="http://schemas.microsoft.com/office/drawing/2014/main" id="{30A4ACE5-4FA1-49B2-BD60-32B70086FEF2}"/>
              </a:ext>
            </a:extLst>
          </p:cNvPr>
          <p:cNvSpPr>
            <a:spLocks noChangeArrowheads="1"/>
          </p:cNvSpPr>
          <p:nvPr/>
        </p:nvSpPr>
        <p:spPr bwMode="auto">
          <a:xfrm>
            <a:off x="5508625" y="2997200"/>
            <a:ext cx="431800" cy="2143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96280" name="Group 24">
            <a:extLst>
              <a:ext uri="{FF2B5EF4-FFF2-40B4-BE49-F238E27FC236}">
                <a16:creationId xmlns:a16="http://schemas.microsoft.com/office/drawing/2014/main" id="{9FD5313C-FAD7-47B7-BBE1-DD5B5E5EFE75}"/>
              </a:ext>
            </a:extLst>
          </p:cNvPr>
          <p:cNvGrpSpPr>
            <a:grpSpLocks/>
          </p:cNvGrpSpPr>
          <p:nvPr/>
        </p:nvGrpSpPr>
        <p:grpSpPr bwMode="auto">
          <a:xfrm>
            <a:off x="5580063" y="3357563"/>
            <a:ext cx="1296987" cy="574675"/>
            <a:chOff x="3107" y="2251"/>
            <a:chExt cx="1860" cy="725"/>
          </a:xfrm>
        </p:grpSpPr>
        <p:sp>
          <p:nvSpPr>
            <p:cNvPr id="96321" name="Oval 25">
              <a:extLst>
                <a:ext uri="{FF2B5EF4-FFF2-40B4-BE49-F238E27FC236}">
                  <a16:creationId xmlns:a16="http://schemas.microsoft.com/office/drawing/2014/main" id="{8E5E09EC-94A8-4CD6-A2EE-03EC97D629D0}"/>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22" name="Freeform 26">
              <a:extLst>
                <a:ext uri="{FF2B5EF4-FFF2-40B4-BE49-F238E27FC236}">
                  <a16:creationId xmlns:a16="http://schemas.microsoft.com/office/drawing/2014/main" id="{CFF1B6C4-58E0-4A75-9879-77AC319DA7B2}"/>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281" name="Group 27">
            <a:extLst>
              <a:ext uri="{FF2B5EF4-FFF2-40B4-BE49-F238E27FC236}">
                <a16:creationId xmlns:a16="http://schemas.microsoft.com/office/drawing/2014/main" id="{96E43B3A-5333-4D9B-9D2E-8AC6679B8ABD}"/>
              </a:ext>
            </a:extLst>
          </p:cNvPr>
          <p:cNvGrpSpPr>
            <a:grpSpLocks/>
          </p:cNvGrpSpPr>
          <p:nvPr/>
        </p:nvGrpSpPr>
        <p:grpSpPr bwMode="auto">
          <a:xfrm>
            <a:off x="2916238" y="4292600"/>
            <a:ext cx="1800225" cy="1651000"/>
            <a:chOff x="1837" y="2708"/>
            <a:chExt cx="1134" cy="1040"/>
          </a:xfrm>
        </p:grpSpPr>
        <p:sp>
          <p:nvSpPr>
            <p:cNvPr id="96317" name="Oval 28">
              <a:extLst>
                <a:ext uri="{FF2B5EF4-FFF2-40B4-BE49-F238E27FC236}">
                  <a16:creationId xmlns:a16="http://schemas.microsoft.com/office/drawing/2014/main" id="{7C29432F-46F9-4D4E-AEC0-FD9E4C57E371}"/>
                </a:ext>
              </a:extLst>
            </p:cNvPr>
            <p:cNvSpPr>
              <a:spLocks noChangeArrowheads="1"/>
            </p:cNvSpPr>
            <p:nvPr/>
          </p:nvSpPr>
          <p:spPr bwMode="auto">
            <a:xfrm>
              <a:off x="1883" y="3207"/>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6318" name="Oval 29">
              <a:extLst>
                <a:ext uri="{FF2B5EF4-FFF2-40B4-BE49-F238E27FC236}">
                  <a16:creationId xmlns:a16="http://schemas.microsoft.com/office/drawing/2014/main" id="{0852D98C-53F1-49F2-B3E9-2FFE1D28AD8C}"/>
                </a:ext>
              </a:extLst>
            </p:cNvPr>
            <p:cNvSpPr>
              <a:spLocks noChangeArrowheads="1"/>
            </p:cNvSpPr>
            <p:nvPr/>
          </p:nvSpPr>
          <p:spPr bwMode="auto">
            <a:xfrm>
              <a:off x="1883" y="2798"/>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19" name="Oval 30">
              <a:extLst>
                <a:ext uri="{FF2B5EF4-FFF2-40B4-BE49-F238E27FC236}">
                  <a16:creationId xmlns:a16="http://schemas.microsoft.com/office/drawing/2014/main" id="{C84B7303-5746-4FA2-83AB-148D9B30D94C}"/>
                </a:ext>
              </a:extLst>
            </p:cNvPr>
            <p:cNvSpPr>
              <a:spLocks noChangeArrowheads="1"/>
            </p:cNvSpPr>
            <p:nvPr/>
          </p:nvSpPr>
          <p:spPr bwMode="auto">
            <a:xfrm>
              <a:off x="1837" y="2750"/>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20" name="Oval 31">
              <a:extLst>
                <a:ext uri="{FF2B5EF4-FFF2-40B4-BE49-F238E27FC236}">
                  <a16:creationId xmlns:a16="http://schemas.microsoft.com/office/drawing/2014/main" id="{82CAEA90-607E-49A7-A373-D9BC21F7EFD7}"/>
                </a:ext>
              </a:extLst>
            </p:cNvPr>
            <p:cNvSpPr>
              <a:spLocks noChangeArrowheads="1"/>
            </p:cNvSpPr>
            <p:nvPr/>
          </p:nvSpPr>
          <p:spPr bwMode="auto">
            <a:xfrm>
              <a:off x="1973" y="270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96282" name="Group 32">
            <a:extLst>
              <a:ext uri="{FF2B5EF4-FFF2-40B4-BE49-F238E27FC236}">
                <a16:creationId xmlns:a16="http://schemas.microsoft.com/office/drawing/2014/main" id="{1BCC7F8D-0D0F-425C-94F7-8DEBE1B53C49}"/>
              </a:ext>
            </a:extLst>
          </p:cNvPr>
          <p:cNvGrpSpPr>
            <a:grpSpLocks/>
          </p:cNvGrpSpPr>
          <p:nvPr/>
        </p:nvGrpSpPr>
        <p:grpSpPr bwMode="auto">
          <a:xfrm rot="-3298324">
            <a:off x="3231356" y="5087144"/>
            <a:ext cx="1362075" cy="280988"/>
            <a:chOff x="2290" y="3548"/>
            <a:chExt cx="1092" cy="277"/>
          </a:xfrm>
        </p:grpSpPr>
        <p:sp>
          <p:nvSpPr>
            <p:cNvPr id="96289" name="Freeform 33">
              <a:extLst>
                <a:ext uri="{FF2B5EF4-FFF2-40B4-BE49-F238E27FC236}">
                  <a16:creationId xmlns:a16="http://schemas.microsoft.com/office/drawing/2014/main" id="{567E0C36-DAFE-4655-8737-949ECC0580CE}"/>
                </a:ext>
              </a:extLst>
            </p:cNvPr>
            <p:cNvSpPr>
              <a:spLocks/>
            </p:cNvSpPr>
            <p:nvPr/>
          </p:nvSpPr>
          <p:spPr bwMode="auto">
            <a:xfrm>
              <a:off x="2290" y="3615"/>
              <a:ext cx="1092" cy="196"/>
            </a:xfrm>
            <a:custGeom>
              <a:avLst/>
              <a:gdLst>
                <a:gd name="T0" fmla="*/ 0 w 2407"/>
                <a:gd name="T1" fmla="*/ 1 h 368"/>
                <a:gd name="T2" fmla="*/ 0 w 2407"/>
                <a:gd name="T3" fmla="*/ 1 h 368"/>
                <a:gd name="T4" fmla="*/ 0 w 2407"/>
                <a:gd name="T5" fmla="*/ 1 h 368"/>
                <a:gd name="T6" fmla="*/ 0 w 2407"/>
                <a:gd name="T7" fmla="*/ 1 h 368"/>
                <a:gd name="T8" fmla="*/ 0 w 2407"/>
                <a:gd name="T9" fmla="*/ 1 h 368"/>
                <a:gd name="T10" fmla="*/ 0 w 2407"/>
                <a:gd name="T11" fmla="*/ 1 h 368"/>
                <a:gd name="T12" fmla="*/ 0 w 2407"/>
                <a:gd name="T13" fmla="*/ 1 h 368"/>
                <a:gd name="T14" fmla="*/ 0 w 2407"/>
                <a:gd name="T15" fmla="*/ 1 h 368"/>
                <a:gd name="T16" fmla="*/ 0 w 2407"/>
                <a:gd name="T17" fmla="*/ 1 h 368"/>
                <a:gd name="T18" fmla="*/ 0 w 2407"/>
                <a:gd name="T19" fmla="*/ 1 h 368"/>
                <a:gd name="T20" fmla="*/ 0 w 2407"/>
                <a:gd name="T21" fmla="*/ 1 h 368"/>
                <a:gd name="T22" fmla="*/ 0 w 2407"/>
                <a:gd name="T23" fmla="*/ 1 h 368"/>
                <a:gd name="T24" fmla="*/ 0 w 2407"/>
                <a:gd name="T25" fmla="*/ 1 h 368"/>
                <a:gd name="T26" fmla="*/ 0 w 2407"/>
                <a:gd name="T27" fmla="*/ 1 h 368"/>
                <a:gd name="T28" fmla="*/ 0 w 2407"/>
                <a:gd name="T29" fmla="*/ 0 h 368"/>
                <a:gd name="T30" fmla="*/ 0 w 2407"/>
                <a:gd name="T31" fmla="*/ 1 h 368"/>
                <a:gd name="T32" fmla="*/ 0 w 2407"/>
                <a:gd name="T33" fmla="*/ 1 h 368"/>
                <a:gd name="T34" fmla="*/ 0 w 2407"/>
                <a:gd name="T35" fmla="*/ 1 h 368"/>
                <a:gd name="T36" fmla="*/ 0 w 2407"/>
                <a:gd name="T37" fmla="*/ 1 h 368"/>
                <a:gd name="T38" fmla="*/ 0 w 2407"/>
                <a:gd name="T39" fmla="*/ 1 h 368"/>
                <a:gd name="T40" fmla="*/ 0 w 2407"/>
                <a:gd name="T41" fmla="*/ 1 h 368"/>
                <a:gd name="T42" fmla="*/ 0 w 2407"/>
                <a:gd name="T43" fmla="*/ 1 h 368"/>
                <a:gd name="T44" fmla="*/ 0 w 2407"/>
                <a:gd name="T45" fmla="*/ 1 h 368"/>
                <a:gd name="T46" fmla="*/ 0 w 2407"/>
                <a:gd name="T47" fmla="*/ 1 h 368"/>
                <a:gd name="T48" fmla="*/ 0 w 2407"/>
                <a:gd name="T49" fmla="*/ 1 h 368"/>
                <a:gd name="T50" fmla="*/ 0 w 2407"/>
                <a:gd name="T51" fmla="*/ 1 h 368"/>
                <a:gd name="T52" fmla="*/ 0 w 2407"/>
                <a:gd name="T53" fmla="*/ 1 h 368"/>
                <a:gd name="T54" fmla="*/ 0 w 2407"/>
                <a:gd name="T55" fmla="*/ 1 h 368"/>
                <a:gd name="T56" fmla="*/ 0 w 2407"/>
                <a:gd name="T57" fmla="*/ 1 h 368"/>
                <a:gd name="T58" fmla="*/ 0 w 2407"/>
                <a:gd name="T59" fmla="*/ 1 h 368"/>
                <a:gd name="T60" fmla="*/ 0 w 2407"/>
                <a:gd name="T61" fmla="*/ 1 h 368"/>
                <a:gd name="T62" fmla="*/ 0 w 2407"/>
                <a:gd name="T63" fmla="*/ 1 h 368"/>
                <a:gd name="T64" fmla="*/ 0 w 2407"/>
                <a:gd name="T65" fmla="*/ 1 h 368"/>
                <a:gd name="T66" fmla="*/ 0 w 2407"/>
                <a:gd name="T67" fmla="*/ 1 h 368"/>
                <a:gd name="T68" fmla="*/ 0 w 2407"/>
                <a:gd name="T69" fmla="*/ 1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7" h="368">
                  <a:moveTo>
                    <a:pt x="14" y="116"/>
                  </a:moveTo>
                  <a:cubicBezTo>
                    <a:pt x="29" y="94"/>
                    <a:pt x="19" y="71"/>
                    <a:pt x="42" y="56"/>
                  </a:cubicBezTo>
                  <a:cubicBezTo>
                    <a:pt x="68" y="61"/>
                    <a:pt x="65" y="65"/>
                    <a:pt x="82" y="80"/>
                  </a:cubicBezTo>
                  <a:cubicBezTo>
                    <a:pt x="89" y="86"/>
                    <a:pt x="106" y="96"/>
                    <a:pt x="106" y="96"/>
                  </a:cubicBezTo>
                  <a:cubicBezTo>
                    <a:pt x="115" y="110"/>
                    <a:pt x="122" y="115"/>
                    <a:pt x="138" y="120"/>
                  </a:cubicBezTo>
                  <a:cubicBezTo>
                    <a:pt x="170" y="152"/>
                    <a:pt x="240" y="157"/>
                    <a:pt x="282" y="160"/>
                  </a:cubicBezTo>
                  <a:cubicBezTo>
                    <a:pt x="422" y="170"/>
                    <a:pt x="557" y="177"/>
                    <a:pt x="698" y="180"/>
                  </a:cubicBezTo>
                  <a:cubicBezTo>
                    <a:pt x="775" y="174"/>
                    <a:pt x="790" y="173"/>
                    <a:pt x="886" y="176"/>
                  </a:cubicBezTo>
                  <a:cubicBezTo>
                    <a:pt x="912" y="179"/>
                    <a:pt x="937" y="180"/>
                    <a:pt x="962" y="188"/>
                  </a:cubicBezTo>
                  <a:cubicBezTo>
                    <a:pt x="1057" y="184"/>
                    <a:pt x="1151" y="181"/>
                    <a:pt x="1246" y="176"/>
                  </a:cubicBezTo>
                  <a:cubicBezTo>
                    <a:pt x="1420" y="141"/>
                    <a:pt x="1608" y="164"/>
                    <a:pt x="1786" y="184"/>
                  </a:cubicBezTo>
                  <a:cubicBezTo>
                    <a:pt x="1832" y="182"/>
                    <a:pt x="1869" y="186"/>
                    <a:pt x="1910" y="176"/>
                  </a:cubicBezTo>
                  <a:cubicBezTo>
                    <a:pt x="1964" y="163"/>
                    <a:pt x="2015" y="140"/>
                    <a:pt x="2070" y="132"/>
                  </a:cubicBezTo>
                  <a:cubicBezTo>
                    <a:pt x="2129" y="112"/>
                    <a:pt x="2186" y="92"/>
                    <a:pt x="2242" y="64"/>
                  </a:cubicBezTo>
                  <a:cubicBezTo>
                    <a:pt x="2256" y="43"/>
                    <a:pt x="2309" y="8"/>
                    <a:pt x="2334" y="0"/>
                  </a:cubicBezTo>
                  <a:cubicBezTo>
                    <a:pt x="2372" y="6"/>
                    <a:pt x="2362" y="9"/>
                    <a:pt x="2390" y="28"/>
                  </a:cubicBezTo>
                  <a:cubicBezTo>
                    <a:pt x="2393" y="36"/>
                    <a:pt x="2395" y="44"/>
                    <a:pt x="2398" y="52"/>
                  </a:cubicBezTo>
                  <a:cubicBezTo>
                    <a:pt x="2399" y="56"/>
                    <a:pt x="2402" y="64"/>
                    <a:pt x="2402" y="64"/>
                  </a:cubicBezTo>
                  <a:cubicBezTo>
                    <a:pt x="2400" y="88"/>
                    <a:pt x="2407" y="116"/>
                    <a:pt x="2394" y="136"/>
                  </a:cubicBezTo>
                  <a:cubicBezTo>
                    <a:pt x="2371" y="171"/>
                    <a:pt x="2334" y="199"/>
                    <a:pt x="2294" y="212"/>
                  </a:cubicBezTo>
                  <a:cubicBezTo>
                    <a:pt x="2266" y="221"/>
                    <a:pt x="2235" y="252"/>
                    <a:pt x="2210" y="268"/>
                  </a:cubicBezTo>
                  <a:cubicBezTo>
                    <a:pt x="2194" y="279"/>
                    <a:pt x="2160" y="281"/>
                    <a:pt x="2142" y="284"/>
                  </a:cubicBezTo>
                  <a:cubicBezTo>
                    <a:pt x="2111" y="294"/>
                    <a:pt x="2091" y="294"/>
                    <a:pt x="2054" y="296"/>
                  </a:cubicBezTo>
                  <a:cubicBezTo>
                    <a:pt x="1901" y="327"/>
                    <a:pt x="1737" y="320"/>
                    <a:pt x="1582" y="324"/>
                  </a:cubicBezTo>
                  <a:cubicBezTo>
                    <a:pt x="1539" y="329"/>
                    <a:pt x="1500" y="346"/>
                    <a:pt x="1458" y="352"/>
                  </a:cubicBezTo>
                  <a:cubicBezTo>
                    <a:pt x="1419" y="358"/>
                    <a:pt x="1377" y="364"/>
                    <a:pt x="1338" y="368"/>
                  </a:cubicBezTo>
                  <a:cubicBezTo>
                    <a:pt x="1273" y="365"/>
                    <a:pt x="1214" y="353"/>
                    <a:pt x="1150" y="348"/>
                  </a:cubicBezTo>
                  <a:cubicBezTo>
                    <a:pt x="1056" y="341"/>
                    <a:pt x="864" y="341"/>
                    <a:pt x="814" y="340"/>
                  </a:cubicBezTo>
                  <a:cubicBezTo>
                    <a:pt x="741" y="333"/>
                    <a:pt x="670" y="321"/>
                    <a:pt x="598" y="312"/>
                  </a:cubicBezTo>
                  <a:cubicBezTo>
                    <a:pt x="539" y="292"/>
                    <a:pt x="479" y="288"/>
                    <a:pt x="418" y="284"/>
                  </a:cubicBezTo>
                  <a:cubicBezTo>
                    <a:pt x="370" y="268"/>
                    <a:pt x="305" y="270"/>
                    <a:pt x="254" y="264"/>
                  </a:cubicBezTo>
                  <a:cubicBezTo>
                    <a:pt x="193" y="256"/>
                    <a:pt x="138" y="238"/>
                    <a:pt x="78" y="228"/>
                  </a:cubicBezTo>
                  <a:cubicBezTo>
                    <a:pt x="63" y="217"/>
                    <a:pt x="44" y="202"/>
                    <a:pt x="26" y="196"/>
                  </a:cubicBezTo>
                  <a:cubicBezTo>
                    <a:pt x="6" y="165"/>
                    <a:pt x="12" y="181"/>
                    <a:pt x="6" y="148"/>
                  </a:cubicBezTo>
                  <a:cubicBezTo>
                    <a:pt x="8" y="126"/>
                    <a:pt x="0" y="92"/>
                    <a:pt x="26" y="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0" name="Oval 34">
              <a:extLst>
                <a:ext uri="{FF2B5EF4-FFF2-40B4-BE49-F238E27FC236}">
                  <a16:creationId xmlns:a16="http://schemas.microsoft.com/office/drawing/2014/main" id="{40E14086-F757-48BA-9606-A6F4A65A1C21}"/>
                </a:ext>
              </a:extLst>
            </p:cNvPr>
            <p:cNvSpPr>
              <a:spLocks noChangeAspect="1" noChangeArrowheads="1"/>
            </p:cNvSpPr>
            <p:nvPr/>
          </p:nvSpPr>
          <p:spPr bwMode="auto">
            <a:xfrm>
              <a:off x="2557" y="3690"/>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1" name="Oval 35">
              <a:extLst>
                <a:ext uri="{FF2B5EF4-FFF2-40B4-BE49-F238E27FC236}">
                  <a16:creationId xmlns:a16="http://schemas.microsoft.com/office/drawing/2014/main" id="{9F400DE2-6054-420B-AAD6-42B793B33F69}"/>
                </a:ext>
              </a:extLst>
            </p:cNvPr>
            <p:cNvSpPr>
              <a:spLocks noChangeAspect="1" noChangeArrowheads="1"/>
            </p:cNvSpPr>
            <p:nvPr/>
          </p:nvSpPr>
          <p:spPr bwMode="auto">
            <a:xfrm>
              <a:off x="2618" y="3689"/>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2" name="Oval 36">
              <a:extLst>
                <a:ext uri="{FF2B5EF4-FFF2-40B4-BE49-F238E27FC236}">
                  <a16:creationId xmlns:a16="http://schemas.microsoft.com/office/drawing/2014/main" id="{EC3B809C-A7C2-447C-8D07-148C8DDBEEDE}"/>
                </a:ext>
              </a:extLst>
            </p:cNvPr>
            <p:cNvSpPr>
              <a:spLocks noChangeAspect="1" noChangeArrowheads="1"/>
            </p:cNvSpPr>
            <p:nvPr/>
          </p:nvSpPr>
          <p:spPr bwMode="auto">
            <a:xfrm>
              <a:off x="2475" y="3686"/>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3" name="Oval 37">
              <a:extLst>
                <a:ext uri="{FF2B5EF4-FFF2-40B4-BE49-F238E27FC236}">
                  <a16:creationId xmlns:a16="http://schemas.microsoft.com/office/drawing/2014/main" id="{CB76E4E4-557B-4263-B30E-18670E3EC73C}"/>
                </a:ext>
              </a:extLst>
            </p:cNvPr>
            <p:cNvSpPr>
              <a:spLocks noChangeAspect="1" noChangeArrowheads="1"/>
            </p:cNvSpPr>
            <p:nvPr/>
          </p:nvSpPr>
          <p:spPr bwMode="auto">
            <a:xfrm>
              <a:off x="2681" y="3687"/>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4" name="Oval 38">
              <a:extLst>
                <a:ext uri="{FF2B5EF4-FFF2-40B4-BE49-F238E27FC236}">
                  <a16:creationId xmlns:a16="http://schemas.microsoft.com/office/drawing/2014/main" id="{36E446AE-ADB7-458D-AB28-5B1C90D2E649}"/>
                </a:ext>
              </a:extLst>
            </p:cNvPr>
            <p:cNvSpPr>
              <a:spLocks noChangeAspect="1" noChangeArrowheads="1"/>
            </p:cNvSpPr>
            <p:nvPr/>
          </p:nvSpPr>
          <p:spPr bwMode="auto">
            <a:xfrm>
              <a:off x="2743" y="3693"/>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5" name="Oval 39">
              <a:extLst>
                <a:ext uri="{FF2B5EF4-FFF2-40B4-BE49-F238E27FC236}">
                  <a16:creationId xmlns:a16="http://schemas.microsoft.com/office/drawing/2014/main" id="{8660B003-C59A-4CC6-9A87-C47042918D3E}"/>
                </a:ext>
              </a:extLst>
            </p:cNvPr>
            <p:cNvSpPr>
              <a:spLocks noChangeAspect="1" noChangeArrowheads="1"/>
            </p:cNvSpPr>
            <p:nvPr/>
          </p:nvSpPr>
          <p:spPr bwMode="auto">
            <a:xfrm>
              <a:off x="2803" y="3690"/>
              <a:ext cx="21"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6" name="Oval 40">
              <a:extLst>
                <a:ext uri="{FF2B5EF4-FFF2-40B4-BE49-F238E27FC236}">
                  <a16:creationId xmlns:a16="http://schemas.microsoft.com/office/drawing/2014/main" id="{3DDAB645-B841-4E94-80A7-E76C8385605C}"/>
                </a:ext>
              </a:extLst>
            </p:cNvPr>
            <p:cNvSpPr>
              <a:spLocks noChangeAspect="1" noChangeArrowheads="1"/>
            </p:cNvSpPr>
            <p:nvPr/>
          </p:nvSpPr>
          <p:spPr bwMode="auto">
            <a:xfrm>
              <a:off x="2845" y="3688"/>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7" name="Oval 41">
              <a:extLst>
                <a:ext uri="{FF2B5EF4-FFF2-40B4-BE49-F238E27FC236}">
                  <a16:creationId xmlns:a16="http://schemas.microsoft.com/office/drawing/2014/main" id="{50F6700F-185B-4788-9D05-7D781C7DB1B5}"/>
                </a:ext>
              </a:extLst>
            </p:cNvPr>
            <p:cNvSpPr>
              <a:spLocks noChangeAspect="1" noChangeArrowheads="1"/>
            </p:cNvSpPr>
            <p:nvPr/>
          </p:nvSpPr>
          <p:spPr bwMode="auto">
            <a:xfrm>
              <a:off x="2475" y="3769"/>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8" name="Oval 42">
              <a:extLst>
                <a:ext uri="{FF2B5EF4-FFF2-40B4-BE49-F238E27FC236}">
                  <a16:creationId xmlns:a16="http://schemas.microsoft.com/office/drawing/2014/main" id="{7F9E24CD-2F6D-43D5-8B63-6DAF44DC738A}"/>
                </a:ext>
              </a:extLst>
            </p:cNvPr>
            <p:cNvSpPr>
              <a:spLocks noChangeAspect="1" noChangeArrowheads="1"/>
            </p:cNvSpPr>
            <p:nvPr/>
          </p:nvSpPr>
          <p:spPr bwMode="auto">
            <a:xfrm>
              <a:off x="2536" y="3768"/>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99" name="Oval 43">
              <a:extLst>
                <a:ext uri="{FF2B5EF4-FFF2-40B4-BE49-F238E27FC236}">
                  <a16:creationId xmlns:a16="http://schemas.microsoft.com/office/drawing/2014/main" id="{AFF0BF6B-6BF3-4DC6-860E-9D26D9598EE5}"/>
                </a:ext>
              </a:extLst>
            </p:cNvPr>
            <p:cNvSpPr>
              <a:spLocks noChangeAspect="1" noChangeArrowheads="1"/>
            </p:cNvSpPr>
            <p:nvPr/>
          </p:nvSpPr>
          <p:spPr bwMode="auto">
            <a:xfrm>
              <a:off x="2409" y="3754"/>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0" name="Oval 44">
              <a:extLst>
                <a:ext uri="{FF2B5EF4-FFF2-40B4-BE49-F238E27FC236}">
                  <a16:creationId xmlns:a16="http://schemas.microsoft.com/office/drawing/2014/main" id="{A9F6478F-A89B-40D1-B250-A76702B7D2C7}"/>
                </a:ext>
              </a:extLst>
            </p:cNvPr>
            <p:cNvSpPr>
              <a:spLocks noChangeAspect="1" noChangeArrowheads="1"/>
            </p:cNvSpPr>
            <p:nvPr/>
          </p:nvSpPr>
          <p:spPr bwMode="auto">
            <a:xfrm>
              <a:off x="2903" y="3684"/>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1" name="Oval 45">
              <a:extLst>
                <a:ext uri="{FF2B5EF4-FFF2-40B4-BE49-F238E27FC236}">
                  <a16:creationId xmlns:a16="http://schemas.microsoft.com/office/drawing/2014/main" id="{6C75DBF3-1952-43EC-A604-D1272B9C52DF}"/>
                </a:ext>
              </a:extLst>
            </p:cNvPr>
            <p:cNvSpPr>
              <a:spLocks noChangeAspect="1" noChangeArrowheads="1"/>
            </p:cNvSpPr>
            <p:nvPr/>
          </p:nvSpPr>
          <p:spPr bwMode="auto">
            <a:xfrm>
              <a:off x="2619" y="3789"/>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2" name="Oval 46">
              <a:extLst>
                <a:ext uri="{FF2B5EF4-FFF2-40B4-BE49-F238E27FC236}">
                  <a16:creationId xmlns:a16="http://schemas.microsoft.com/office/drawing/2014/main" id="{F4E9A5BE-D1B7-40BC-864A-D6D7268E5ADB}"/>
                </a:ext>
              </a:extLst>
            </p:cNvPr>
            <p:cNvSpPr>
              <a:spLocks noChangeAspect="1" noChangeArrowheads="1"/>
            </p:cNvSpPr>
            <p:nvPr/>
          </p:nvSpPr>
          <p:spPr bwMode="auto">
            <a:xfrm>
              <a:off x="2681" y="3795"/>
              <a:ext cx="21"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3" name="Oval 47">
              <a:extLst>
                <a:ext uri="{FF2B5EF4-FFF2-40B4-BE49-F238E27FC236}">
                  <a16:creationId xmlns:a16="http://schemas.microsoft.com/office/drawing/2014/main" id="{A87F41A3-509C-4295-BC28-3854C49FB569}"/>
                </a:ext>
              </a:extLst>
            </p:cNvPr>
            <p:cNvSpPr>
              <a:spLocks noChangeAspect="1" noChangeArrowheads="1"/>
            </p:cNvSpPr>
            <p:nvPr/>
          </p:nvSpPr>
          <p:spPr bwMode="auto">
            <a:xfrm>
              <a:off x="2742" y="3793"/>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4" name="Oval 48">
              <a:extLst>
                <a:ext uri="{FF2B5EF4-FFF2-40B4-BE49-F238E27FC236}">
                  <a16:creationId xmlns:a16="http://schemas.microsoft.com/office/drawing/2014/main" id="{96FB9FEC-96A4-4664-B22D-58B7797F26C8}"/>
                </a:ext>
              </a:extLst>
            </p:cNvPr>
            <p:cNvSpPr>
              <a:spLocks noChangeAspect="1" noChangeArrowheads="1"/>
            </p:cNvSpPr>
            <p:nvPr/>
          </p:nvSpPr>
          <p:spPr bwMode="auto">
            <a:xfrm>
              <a:off x="2955" y="3798"/>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5" name="Oval 49">
              <a:extLst>
                <a:ext uri="{FF2B5EF4-FFF2-40B4-BE49-F238E27FC236}">
                  <a16:creationId xmlns:a16="http://schemas.microsoft.com/office/drawing/2014/main" id="{CEFC08FD-42BC-4A7E-B1DF-D520747DA087}"/>
                </a:ext>
              </a:extLst>
            </p:cNvPr>
            <p:cNvSpPr>
              <a:spLocks noChangeAspect="1" noChangeArrowheads="1"/>
            </p:cNvSpPr>
            <p:nvPr/>
          </p:nvSpPr>
          <p:spPr bwMode="auto">
            <a:xfrm>
              <a:off x="3017" y="3784"/>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6" name="Oval 50">
              <a:extLst>
                <a:ext uri="{FF2B5EF4-FFF2-40B4-BE49-F238E27FC236}">
                  <a16:creationId xmlns:a16="http://schemas.microsoft.com/office/drawing/2014/main" id="{79106CE9-18ED-4568-85D2-BE1F3BEF9B98}"/>
                </a:ext>
              </a:extLst>
            </p:cNvPr>
            <p:cNvSpPr>
              <a:spLocks noChangeAspect="1" noChangeArrowheads="1"/>
            </p:cNvSpPr>
            <p:nvPr/>
          </p:nvSpPr>
          <p:spPr bwMode="auto">
            <a:xfrm>
              <a:off x="2873" y="3805"/>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7" name="Oval 51">
              <a:extLst>
                <a:ext uri="{FF2B5EF4-FFF2-40B4-BE49-F238E27FC236}">
                  <a16:creationId xmlns:a16="http://schemas.microsoft.com/office/drawing/2014/main" id="{AB63BB31-5A5F-4B43-9180-8C5D35C21277}"/>
                </a:ext>
              </a:extLst>
            </p:cNvPr>
            <p:cNvSpPr>
              <a:spLocks noChangeAspect="1" noChangeArrowheads="1"/>
            </p:cNvSpPr>
            <p:nvPr/>
          </p:nvSpPr>
          <p:spPr bwMode="auto">
            <a:xfrm>
              <a:off x="2824" y="3801"/>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8" name="Oval 52">
              <a:extLst>
                <a:ext uri="{FF2B5EF4-FFF2-40B4-BE49-F238E27FC236}">
                  <a16:creationId xmlns:a16="http://schemas.microsoft.com/office/drawing/2014/main" id="{2E206D47-E23C-4B2A-A539-9F48CF52A68E}"/>
                </a:ext>
              </a:extLst>
            </p:cNvPr>
            <p:cNvSpPr>
              <a:spLocks noChangeAspect="1" noChangeArrowheads="1"/>
            </p:cNvSpPr>
            <p:nvPr/>
          </p:nvSpPr>
          <p:spPr bwMode="auto">
            <a:xfrm>
              <a:off x="3079" y="3782"/>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09" name="Oval 53">
              <a:extLst>
                <a:ext uri="{FF2B5EF4-FFF2-40B4-BE49-F238E27FC236}">
                  <a16:creationId xmlns:a16="http://schemas.microsoft.com/office/drawing/2014/main" id="{855CBF90-A31E-4151-9308-BC09659D46D6}"/>
                </a:ext>
              </a:extLst>
            </p:cNvPr>
            <p:cNvSpPr>
              <a:spLocks noChangeAspect="1" noChangeArrowheads="1"/>
            </p:cNvSpPr>
            <p:nvPr/>
          </p:nvSpPr>
          <p:spPr bwMode="auto">
            <a:xfrm>
              <a:off x="3113" y="3690"/>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10" name="Oval 54">
              <a:extLst>
                <a:ext uri="{FF2B5EF4-FFF2-40B4-BE49-F238E27FC236}">
                  <a16:creationId xmlns:a16="http://schemas.microsoft.com/office/drawing/2014/main" id="{9689EE02-3E81-4E40-9F31-C79D0EC5F375}"/>
                </a:ext>
              </a:extLst>
            </p:cNvPr>
            <p:cNvSpPr>
              <a:spLocks noChangeAspect="1" noChangeArrowheads="1"/>
            </p:cNvSpPr>
            <p:nvPr/>
          </p:nvSpPr>
          <p:spPr bwMode="auto">
            <a:xfrm>
              <a:off x="3031" y="3686"/>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11" name="Oval 55">
              <a:extLst>
                <a:ext uri="{FF2B5EF4-FFF2-40B4-BE49-F238E27FC236}">
                  <a16:creationId xmlns:a16="http://schemas.microsoft.com/office/drawing/2014/main" id="{5FF57F50-F506-41C2-BDFE-5325527A0E22}"/>
                </a:ext>
              </a:extLst>
            </p:cNvPr>
            <p:cNvSpPr>
              <a:spLocks noChangeAspect="1" noChangeArrowheads="1"/>
            </p:cNvSpPr>
            <p:nvPr/>
          </p:nvSpPr>
          <p:spPr bwMode="auto">
            <a:xfrm>
              <a:off x="2982" y="3682"/>
              <a:ext cx="21"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312" name="Freeform 56">
              <a:extLst>
                <a:ext uri="{FF2B5EF4-FFF2-40B4-BE49-F238E27FC236}">
                  <a16:creationId xmlns:a16="http://schemas.microsoft.com/office/drawing/2014/main" id="{06CB03FE-4C5B-4872-BB0A-0B3A43C768D7}"/>
                </a:ext>
              </a:extLst>
            </p:cNvPr>
            <p:cNvSpPr>
              <a:spLocks/>
            </p:cNvSpPr>
            <p:nvPr/>
          </p:nvSpPr>
          <p:spPr bwMode="auto">
            <a:xfrm>
              <a:off x="2434" y="3691"/>
              <a:ext cx="15" cy="32"/>
            </a:xfrm>
            <a:custGeom>
              <a:avLst/>
              <a:gdLst>
                <a:gd name="T0" fmla="*/ 0 w 32"/>
                <a:gd name="T1" fmla="*/ 0 h 60"/>
                <a:gd name="T2" fmla="*/ 0 w 32"/>
                <a:gd name="T3" fmla="*/ 1 h 60"/>
                <a:gd name="T4" fmla="*/ 0 w 32"/>
                <a:gd name="T5" fmla="*/ 1 h 60"/>
                <a:gd name="T6" fmla="*/ 0 60000 65536"/>
                <a:gd name="T7" fmla="*/ 0 60000 65536"/>
                <a:gd name="T8" fmla="*/ 0 60000 65536"/>
              </a:gdLst>
              <a:ahLst/>
              <a:cxnLst>
                <a:cxn ang="T6">
                  <a:pos x="T0" y="T1"/>
                </a:cxn>
                <a:cxn ang="T7">
                  <a:pos x="T2" y="T3"/>
                </a:cxn>
                <a:cxn ang="T8">
                  <a:pos x="T4" y="T5"/>
                </a:cxn>
              </a:cxnLst>
              <a:rect l="0" t="0" r="r" b="b"/>
              <a:pathLst>
                <a:path w="32" h="60">
                  <a:moveTo>
                    <a:pt x="0" y="0"/>
                  </a:moveTo>
                  <a:cubicBezTo>
                    <a:pt x="5" y="15"/>
                    <a:pt x="2" y="33"/>
                    <a:pt x="8" y="48"/>
                  </a:cubicBezTo>
                  <a:cubicBezTo>
                    <a:pt x="11" y="56"/>
                    <a:pt x="32" y="60"/>
                    <a:pt x="32"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3" name="Freeform 57">
              <a:extLst>
                <a:ext uri="{FF2B5EF4-FFF2-40B4-BE49-F238E27FC236}">
                  <a16:creationId xmlns:a16="http://schemas.microsoft.com/office/drawing/2014/main" id="{ABD5852F-5F76-4238-AD27-A0D12AEF4DAE}"/>
                </a:ext>
              </a:extLst>
            </p:cNvPr>
            <p:cNvSpPr>
              <a:spLocks/>
            </p:cNvSpPr>
            <p:nvPr/>
          </p:nvSpPr>
          <p:spPr bwMode="auto">
            <a:xfrm>
              <a:off x="2485" y="3704"/>
              <a:ext cx="37" cy="45"/>
            </a:xfrm>
            <a:custGeom>
              <a:avLst/>
              <a:gdLst>
                <a:gd name="T0" fmla="*/ 0 w 82"/>
                <a:gd name="T1" fmla="*/ 0 h 84"/>
                <a:gd name="T2" fmla="*/ 0 w 82"/>
                <a:gd name="T3" fmla="*/ 1 h 84"/>
                <a:gd name="T4" fmla="*/ 0 w 82"/>
                <a:gd name="T5" fmla="*/ 1 h 84"/>
                <a:gd name="T6" fmla="*/ 0 w 82"/>
                <a:gd name="T7" fmla="*/ 1 h 84"/>
                <a:gd name="T8" fmla="*/ 0 w 82"/>
                <a:gd name="T9" fmla="*/ 1 h 84"/>
                <a:gd name="T10" fmla="*/ 0 w 82"/>
                <a:gd name="T11" fmla="*/ 1 h 84"/>
                <a:gd name="T12" fmla="*/ 0 w 82"/>
                <a:gd name="T13" fmla="*/ 1 h 84"/>
                <a:gd name="T14" fmla="*/ 0 w 82"/>
                <a:gd name="T15" fmla="*/ 1 h 84"/>
                <a:gd name="T16" fmla="*/ 0 w 82"/>
                <a:gd name="T17" fmla="*/ 1 h 84"/>
                <a:gd name="T18" fmla="*/ 0 w 82"/>
                <a:gd name="T19" fmla="*/ 1 h 84"/>
                <a:gd name="T20" fmla="*/ 0 w 82"/>
                <a:gd name="T21" fmla="*/ 1 h 84"/>
                <a:gd name="T22" fmla="*/ 0 w 82"/>
                <a:gd name="T23" fmla="*/ 1 h 84"/>
                <a:gd name="T24" fmla="*/ 0 w 82"/>
                <a:gd name="T25" fmla="*/ 1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84">
                  <a:moveTo>
                    <a:pt x="0" y="0"/>
                  </a:moveTo>
                  <a:cubicBezTo>
                    <a:pt x="4" y="12"/>
                    <a:pt x="3" y="25"/>
                    <a:pt x="8" y="36"/>
                  </a:cubicBezTo>
                  <a:cubicBezTo>
                    <a:pt x="15" y="50"/>
                    <a:pt x="56" y="51"/>
                    <a:pt x="64" y="52"/>
                  </a:cubicBezTo>
                  <a:cubicBezTo>
                    <a:pt x="68" y="51"/>
                    <a:pt x="76" y="52"/>
                    <a:pt x="76" y="48"/>
                  </a:cubicBezTo>
                  <a:cubicBezTo>
                    <a:pt x="76" y="42"/>
                    <a:pt x="70" y="37"/>
                    <a:pt x="64" y="36"/>
                  </a:cubicBezTo>
                  <a:cubicBezTo>
                    <a:pt x="53" y="34"/>
                    <a:pt x="43" y="39"/>
                    <a:pt x="32" y="40"/>
                  </a:cubicBezTo>
                  <a:cubicBezTo>
                    <a:pt x="33" y="44"/>
                    <a:pt x="33" y="50"/>
                    <a:pt x="36" y="52"/>
                  </a:cubicBezTo>
                  <a:cubicBezTo>
                    <a:pt x="43" y="57"/>
                    <a:pt x="60" y="60"/>
                    <a:pt x="60" y="60"/>
                  </a:cubicBezTo>
                  <a:cubicBezTo>
                    <a:pt x="63" y="56"/>
                    <a:pt x="68" y="53"/>
                    <a:pt x="68" y="48"/>
                  </a:cubicBezTo>
                  <a:cubicBezTo>
                    <a:pt x="68" y="40"/>
                    <a:pt x="60" y="24"/>
                    <a:pt x="60" y="24"/>
                  </a:cubicBezTo>
                  <a:cubicBezTo>
                    <a:pt x="46" y="45"/>
                    <a:pt x="55" y="65"/>
                    <a:pt x="68" y="84"/>
                  </a:cubicBezTo>
                  <a:cubicBezTo>
                    <a:pt x="74" y="75"/>
                    <a:pt x="82" y="46"/>
                    <a:pt x="64" y="72"/>
                  </a:cubicBezTo>
                  <a:cubicBezTo>
                    <a:pt x="57" y="71"/>
                    <a:pt x="44" y="68"/>
                    <a:pt x="44" y="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4" name="Freeform 58">
              <a:extLst>
                <a:ext uri="{FF2B5EF4-FFF2-40B4-BE49-F238E27FC236}">
                  <a16:creationId xmlns:a16="http://schemas.microsoft.com/office/drawing/2014/main" id="{5A5F2319-5E28-48D9-ADFC-A96A8E1A481D}"/>
                </a:ext>
              </a:extLst>
            </p:cNvPr>
            <p:cNvSpPr>
              <a:spLocks/>
            </p:cNvSpPr>
            <p:nvPr/>
          </p:nvSpPr>
          <p:spPr bwMode="auto">
            <a:xfrm>
              <a:off x="2563" y="3730"/>
              <a:ext cx="56" cy="34"/>
            </a:xfrm>
            <a:custGeom>
              <a:avLst/>
              <a:gdLst>
                <a:gd name="T0" fmla="*/ 0 w 124"/>
                <a:gd name="T1" fmla="*/ 0 h 64"/>
                <a:gd name="T2" fmla="*/ 0 w 124"/>
                <a:gd name="T3" fmla="*/ 1 h 64"/>
                <a:gd name="T4" fmla="*/ 0 w 124"/>
                <a:gd name="T5" fmla="*/ 1 h 64"/>
                <a:gd name="T6" fmla="*/ 0 w 124"/>
                <a:gd name="T7" fmla="*/ 1 h 64"/>
                <a:gd name="T8" fmla="*/ 0 w 124"/>
                <a:gd name="T9" fmla="*/ 1 h 64"/>
                <a:gd name="T10" fmla="*/ 0 w 124"/>
                <a:gd name="T11" fmla="*/ 1 h 64"/>
                <a:gd name="T12" fmla="*/ 0 w 124"/>
                <a:gd name="T13" fmla="*/ 1 h 64"/>
                <a:gd name="T14" fmla="*/ 0 w 124"/>
                <a:gd name="T15" fmla="*/ 1 h 64"/>
                <a:gd name="T16" fmla="*/ 0 w 124"/>
                <a:gd name="T17" fmla="*/ 1 h 64"/>
                <a:gd name="T18" fmla="*/ 0 w 124"/>
                <a:gd name="T19" fmla="*/ 1 h 64"/>
                <a:gd name="T20" fmla="*/ 0 w 124"/>
                <a:gd name="T21" fmla="*/ 1 h 64"/>
                <a:gd name="T22" fmla="*/ 0 w 124"/>
                <a:gd name="T23" fmla="*/ 1 h 64"/>
                <a:gd name="T24" fmla="*/ 0 w 124"/>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64">
                  <a:moveTo>
                    <a:pt x="0" y="0"/>
                  </a:moveTo>
                  <a:cubicBezTo>
                    <a:pt x="8" y="5"/>
                    <a:pt x="12" y="15"/>
                    <a:pt x="20" y="20"/>
                  </a:cubicBezTo>
                  <a:cubicBezTo>
                    <a:pt x="27" y="24"/>
                    <a:pt x="44" y="28"/>
                    <a:pt x="44" y="28"/>
                  </a:cubicBezTo>
                  <a:cubicBezTo>
                    <a:pt x="73" y="23"/>
                    <a:pt x="67" y="18"/>
                    <a:pt x="88" y="4"/>
                  </a:cubicBezTo>
                  <a:cubicBezTo>
                    <a:pt x="93" y="6"/>
                    <a:pt x="124" y="26"/>
                    <a:pt x="112" y="32"/>
                  </a:cubicBezTo>
                  <a:cubicBezTo>
                    <a:pt x="106" y="35"/>
                    <a:pt x="99" y="29"/>
                    <a:pt x="92" y="28"/>
                  </a:cubicBezTo>
                  <a:cubicBezTo>
                    <a:pt x="78" y="14"/>
                    <a:pt x="74" y="10"/>
                    <a:pt x="56" y="16"/>
                  </a:cubicBezTo>
                  <a:cubicBezTo>
                    <a:pt x="59" y="30"/>
                    <a:pt x="68" y="56"/>
                    <a:pt x="68" y="56"/>
                  </a:cubicBezTo>
                  <a:cubicBezTo>
                    <a:pt x="92" y="48"/>
                    <a:pt x="86" y="28"/>
                    <a:pt x="68" y="16"/>
                  </a:cubicBezTo>
                  <a:cubicBezTo>
                    <a:pt x="75" y="36"/>
                    <a:pt x="74" y="41"/>
                    <a:pt x="96" y="36"/>
                  </a:cubicBezTo>
                  <a:cubicBezTo>
                    <a:pt x="89" y="8"/>
                    <a:pt x="81" y="12"/>
                    <a:pt x="52" y="16"/>
                  </a:cubicBezTo>
                  <a:cubicBezTo>
                    <a:pt x="50" y="35"/>
                    <a:pt x="52" y="64"/>
                    <a:pt x="36" y="64"/>
                  </a:cubicBezTo>
                  <a:cubicBezTo>
                    <a:pt x="32" y="64"/>
                    <a:pt x="40" y="52"/>
                    <a:pt x="40" y="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5" name="Freeform 59">
              <a:extLst>
                <a:ext uri="{FF2B5EF4-FFF2-40B4-BE49-F238E27FC236}">
                  <a16:creationId xmlns:a16="http://schemas.microsoft.com/office/drawing/2014/main" id="{17FA1C62-90A2-45FF-A9E6-AA0CB5533CA4}"/>
                </a:ext>
              </a:extLst>
            </p:cNvPr>
            <p:cNvSpPr>
              <a:spLocks/>
            </p:cNvSpPr>
            <p:nvPr/>
          </p:nvSpPr>
          <p:spPr bwMode="auto">
            <a:xfrm>
              <a:off x="2659" y="3740"/>
              <a:ext cx="76" cy="38"/>
            </a:xfrm>
            <a:custGeom>
              <a:avLst/>
              <a:gdLst>
                <a:gd name="T0" fmla="*/ 0 w 167"/>
                <a:gd name="T1" fmla="*/ 1 h 71"/>
                <a:gd name="T2" fmla="*/ 0 w 167"/>
                <a:gd name="T3" fmla="*/ 1 h 71"/>
                <a:gd name="T4" fmla="*/ 0 w 167"/>
                <a:gd name="T5" fmla="*/ 1 h 71"/>
                <a:gd name="T6" fmla="*/ 0 w 167"/>
                <a:gd name="T7" fmla="*/ 1 h 71"/>
                <a:gd name="T8" fmla="*/ 0 w 167"/>
                <a:gd name="T9" fmla="*/ 1 h 71"/>
                <a:gd name="T10" fmla="*/ 0 w 167"/>
                <a:gd name="T11" fmla="*/ 1 h 71"/>
                <a:gd name="T12" fmla="*/ 0 w 167"/>
                <a:gd name="T13" fmla="*/ 1 h 71"/>
                <a:gd name="T14" fmla="*/ 0 w 167"/>
                <a:gd name="T15" fmla="*/ 1 h 71"/>
                <a:gd name="T16" fmla="*/ 0 w 167"/>
                <a:gd name="T17" fmla="*/ 1 h 71"/>
                <a:gd name="T18" fmla="*/ 0 w 167"/>
                <a:gd name="T19" fmla="*/ 1 h 71"/>
                <a:gd name="T20" fmla="*/ 0 w 167"/>
                <a:gd name="T21" fmla="*/ 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71">
                  <a:moveTo>
                    <a:pt x="0" y="4"/>
                  </a:moveTo>
                  <a:cubicBezTo>
                    <a:pt x="30" y="14"/>
                    <a:pt x="48" y="27"/>
                    <a:pt x="80" y="32"/>
                  </a:cubicBezTo>
                  <a:cubicBezTo>
                    <a:pt x="91" y="31"/>
                    <a:pt x="108" y="38"/>
                    <a:pt x="112" y="28"/>
                  </a:cubicBezTo>
                  <a:cubicBezTo>
                    <a:pt x="116" y="19"/>
                    <a:pt x="88" y="12"/>
                    <a:pt x="88" y="12"/>
                  </a:cubicBezTo>
                  <a:cubicBezTo>
                    <a:pt x="81" y="13"/>
                    <a:pt x="74" y="13"/>
                    <a:pt x="68" y="16"/>
                  </a:cubicBezTo>
                  <a:cubicBezTo>
                    <a:pt x="42" y="31"/>
                    <a:pt x="77" y="48"/>
                    <a:pt x="88" y="52"/>
                  </a:cubicBezTo>
                  <a:cubicBezTo>
                    <a:pt x="108" y="47"/>
                    <a:pt x="115" y="41"/>
                    <a:pt x="96" y="28"/>
                  </a:cubicBezTo>
                  <a:cubicBezTo>
                    <a:pt x="78" y="0"/>
                    <a:pt x="18" y="0"/>
                    <a:pt x="84" y="8"/>
                  </a:cubicBezTo>
                  <a:cubicBezTo>
                    <a:pt x="88" y="21"/>
                    <a:pt x="77" y="44"/>
                    <a:pt x="88" y="52"/>
                  </a:cubicBezTo>
                  <a:cubicBezTo>
                    <a:pt x="99" y="61"/>
                    <a:pt x="128" y="64"/>
                    <a:pt x="128" y="64"/>
                  </a:cubicBezTo>
                  <a:cubicBezTo>
                    <a:pt x="167" y="59"/>
                    <a:pt x="160" y="71"/>
                    <a:pt x="160" y="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6" name="Text Box 60">
              <a:extLst>
                <a:ext uri="{FF2B5EF4-FFF2-40B4-BE49-F238E27FC236}">
                  <a16:creationId xmlns:a16="http://schemas.microsoft.com/office/drawing/2014/main" id="{7A7AC543-B949-4076-88BA-D9F383755469}"/>
                </a:ext>
              </a:extLst>
            </p:cNvPr>
            <p:cNvSpPr txBox="1">
              <a:spLocks noChangeArrowheads="1"/>
            </p:cNvSpPr>
            <p:nvPr/>
          </p:nvSpPr>
          <p:spPr bwMode="auto">
            <a:xfrm>
              <a:off x="2967" y="3548"/>
              <a:ext cx="368" cy="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it-IT" sz="1600">
                <a:latin typeface="Comic Sans MS" panose="030F0702030302020204" pitchFamily="66" charset="0"/>
              </a:endParaRPr>
            </a:p>
          </p:txBody>
        </p:sp>
      </p:grpSp>
      <p:pic>
        <p:nvPicPr>
          <p:cNvPr id="96283" name="Picture 61" descr="dna">
            <a:extLst>
              <a:ext uri="{FF2B5EF4-FFF2-40B4-BE49-F238E27FC236}">
                <a16:creationId xmlns:a16="http://schemas.microsoft.com/office/drawing/2014/main" id="{48F7D035-4CBE-47A8-8BED-E179CE270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981075"/>
            <a:ext cx="18097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84" name="Group 62">
            <a:extLst>
              <a:ext uri="{FF2B5EF4-FFF2-40B4-BE49-F238E27FC236}">
                <a16:creationId xmlns:a16="http://schemas.microsoft.com/office/drawing/2014/main" id="{EC660660-37A3-4CBB-9662-0D39A76DB60B}"/>
              </a:ext>
            </a:extLst>
          </p:cNvPr>
          <p:cNvGrpSpPr>
            <a:grpSpLocks/>
          </p:cNvGrpSpPr>
          <p:nvPr/>
        </p:nvGrpSpPr>
        <p:grpSpPr bwMode="auto">
          <a:xfrm>
            <a:off x="5651500" y="1125538"/>
            <a:ext cx="1800225" cy="1651000"/>
            <a:chOff x="1837" y="2708"/>
            <a:chExt cx="1134" cy="1040"/>
          </a:xfrm>
        </p:grpSpPr>
        <p:sp>
          <p:nvSpPr>
            <p:cNvPr id="96285" name="Oval 63">
              <a:extLst>
                <a:ext uri="{FF2B5EF4-FFF2-40B4-BE49-F238E27FC236}">
                  <a16:creationId xmlns:a16="http://schemas.microsoft.com/office/drawing/2014/main" id="{E2F4A4ED-40D0-42FF-A4F5-3A713D2319B0}"/>
                </a:ext>
              </a:extLst>
            </p:cNvPr>
            <p:cNvSpPr>
              <a:spLocks noChangeArrowheads="1"/>
            </p:cNvSpPr>
            <p:nvPr/>
          </p:nvSpPr>
          <p:spPr bwMode="auto">
            <a:xfrm>
              <a:off x="1883" y="3207"/>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6286" name="Oval 64">
              <a:extLst>
                <a:ext uri="{FF2B5EF4-FFF2-40B4-BE49-F238E27FC236}">
                  <a16:creationId xmlns:a16="http://schemas.microsoft.com/office/drawing/2014/main" id="{536E8D10-319E-4D71-B0B7-BAB18F401C14}"/>
                </a:ext>
              </a:extLst>
            </p:cNvPr>
            <p:cNvSpPr>
              <a:spLocks noChangeArrowheads="1"/>
            </p:cNvSpPr>
            <p:nvPr/>
          </p:nvSpPr>
          <p:spPr bwMode="auto">
            <a:xfrm>
              <a:off x="1883" y="2798"/>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87" name="Oval 65">
              <a:extLst>
                <a:ext uri="{FF2B5EF4-FFF2-40B4-BE49-F238E27FC236}">
                  <a16:creationId xmlns:a16="http://schemas.microsoft.com/office/drawing/2014/main" id="{D60EDE0D-9CAF-4B60-B2D8-B26BFC67BB0E}"/>
                </a:ext>
              </a:extLst>
            </p:cNvPr>
            <p:cNvSpPr>
              <a:spLocks noChangeArrowheads="1"/>
            </p:cNvSpPr>
            <p:nvPr/>
          </p:nvSpPr>
          <p:spPr bwMode="auto">
            <a:xfrm>
              <a:off x="1837" y="2750"/>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6288" name="Oval 66">
              <a:extLst>
                <a:ext uri="{FF2B5EF4-FFF2-40B4-BE49-F238E27FC236}">
                  <a16:creationId xmlns:a16="http://schemas.microsoft.com/office/drawing/2014/main" id="{9C3A355F-BB0F-4EB0-86AA-0DFA6FDFDFF0}"/>
                </a:ext>
              </a:extLst>
            </p:cNvPr>
            <p:cNvSpPr>
              <a:spLocks noChangeArrowheads="1"/>
            </p:cNvSpPr>
            <p:nvPr/>
          </p:nvSpPr>
          <p:spPr bwMode="auto">
            <a:xfrm>
              <a:off x="1973" y="270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250px-Glycogen">
            <a:extLst>
              <a:ext uri="{FF2B5EF4-FFF2-40B4-BE49-F238E27FC236}">
                <a16:creationId xmlns:a16="http://schemas.microsoft.com/office/drawing/2014/main" id="{BADA0F5D-5533-4C91-A26B-DF9978DDB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3" t="3090" r="16183" b="47067"/>
          <a:stretch>
            <a:fillRect/>
          </a:stretch>
        </p:blipFill>
        <p:spPr bwMode="auto">
          <a:xfrm>
            <a:off x="5940425" y="1412875"/>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Freeform 3">
            <a:extLst>
              <a:ext uri="{FF2B5EF4-FFF2-40B4-BE49-F238E27FC236}">
                <a16:creationId xmlns:a16="http://schemas.microsoft.com/office/drawing/2014/main" id="{6F0BD00C-568B-4ACF-944F-D61C33322C5A}"/>
              </a:ext>
            </a:extLst>
          </p:cNvPr>
          <p:cNvSpPr>
            <a:spLocks/>
          </p:cNvSpPr>
          <p:nvPr/>
        </p:nvSpPr>
        <p:spPr bwMode="auto">
          <a:xfrm>
            <a:off x="820738" y="3303588"/>
            <a:ext cx="776287" cy="695325"/>
          </a:xfrm>
          <a:custGeom>
            <a:avLst/>
            <a:gdLst>
              <a:gd name="T0" fmla="*/ 2147483646 w 489"/>
              <a:gd name="T1" fmla="*/ 2147483646 h 438"/>
              <a:gd name="T2" fmla="*/ 2147483646 w 489"/>
              <a:gd name="T3" fmla="*/ 2147483646 h 438"/>
              <a:gd name="T4" fmla="*/ 2147483646 w 489"/>
              <a:gd name="T5" fmla="*/ 2147483646 h 438"/>
              <a:gd name="T6" fmla="*/ 2147483646 w 489"/>
              <a:gd name="T7" fmla="*/ 2147483646 h 438"/>
              <a:gd name="T8" fmla="*/ 2147483646 w 489"/>
              <a:gd name="T9" fmla="*/ 2147483646 h 438"/>
              <a:gd name="T10" fmla="*/ 2147483646 w 489"/>
              <a:gd name="T11" fmla="*/ 2147483646 h 438"/>
              <a:gd name="T12" fmla="*/ 2147483646 w 489"/>
              <a:gd name="T13" fmla="*/ 2147483646 h 438"/>
              <a:gd name="T14" fmla="*/ 2147483646 w 489"/>
              <a:gd name="T15" fmla="*/ 2147483646 h 438"/>
              <a:gd name="T16" fmla="*/ 2147483646 w 489"/>
              <a:gd name="T17" fmla="*/ 2147483646 h 438"/>
              <a:gd name="T18" fmla="*/ 2147483646 w 489"/>
              <a:gd name="T19" fmla="*/ 2147483646 h 438"/>
              <a:gd name="T20" fmla="*/ 2147483646 w 489"/>
              <a:gd name="T21" fmla="*/ 2147483646 h 438"/>
              <a:gd name="T22" fmla="*/ 2147483646 w 489"/>
              <a:gd name="T23" fmla="*/ 2147483646 h 438"/>
              <a:gd name="T24" fmla="*/ 2147483646 w 489"/>
              <a:gd name="T25" fmla="*/ 2147483646 h 438"/>
              <a:gd name="T26" fmla="*/ 2147483646 w 489"/>
              <a:gd name="T27" fmla="*/ 2147483646 h 438"/>
              <a:gd name="T28" fmla="*/ 2147483646 w 489"/>
              <a:gd name="T29" fmla="*/ 2147483646 h 438"/>
              <a:gd name="T30" fmla="*/ 2147483646 w 489"/>
              <a:gd name="T31" fmla="*/ 2147483646 h 438"/>
              <a:gd name="T32" fmla="*/ 2147483646 w 489"/>
              <a:gd name="T33" fmla="*/ 2147483646 h 438"/>
              <a:gd name="T34" fmla="*/ 2147483646 w 489"/>
              <a:gd name="T35" fmla="*/ 2147483646 h 438"/>
              <a:gd name="T36" fmla="*/ 2147483646 w 489"/>
              <a:gd name="T37" fmla="*/ 2147483646 h 438"/>
              <a:gd name="T38" fmla="*/ 2147483646 w 489"/>
              <a:gd name="T39" fmla="*/ 2147483646 h 438"/>
              <a:gd name="T40" fmla="*/ 2147483646 w 489"/>
              <a:gd name="T41" fmla="*/ 2147483646 h 438"/>
              <a:gd name="T42" fmla="*/ 2147483646 w 489"/>
              <a:gd name="T43" fmla="*/ 2147483646 h 438"/>
              <a:gd name="T44" fmla="*/ 2147483646 w 489"/>
              <a:gd name="T45" fmla="*/ 2147483646 h 438"/>
              <a:gd name="T46" fmla="*/ 2147483646 w 489"/>
              <a:gd name="T47" fmla="*/ 2147483646 h 438"/>
              <a:gd name="T48" fmla="*/ 2147483646 w 489"/>
              <a:gd name="T49" fmla="*/ 2147483646 h 438"/>
              <a:gd name="T50" fmla="*/ 2147483646 w 489"/>
              <a:gd name="T51" fmla="*/ 2147483646 h 438"/>
              <a:gd name="T52" fmla="*/ 2147483646 w 489"/>
              <a:gd name="T53" fmla="*/ 2147483646 h 438"/>
              <a:gd name="T54" fmla="*/ 2147483646 w 489"/>
              <a:gd name="T55" fmla="*/ 2147483646 h 438"/>
              <a:gd name="T56" fmla="*/ 2147483646 w 489"/>
              <a:gd name="T57" fmla="*/ 2147483646 h 438"/>
              <a:gd name="T58" fmla="*/ 2147483646 w 489"/>
              <a:gd name="T59" fmla="*/ 2147483646 h 438"/>
              <a:gd name="T60" fmla="*/ 2147483646 w 489"/>
              <a:gd name="T61" fmla="*/ 2147483646 h 438"/>
              <a:gd name="T62" fmla="*/ 2147483646 w 489"/>
              <a:gd name="T63" fmla="*/ 2147483646 h 438"/>
              <a:gd name="T64" fmla="*/ 2147483646 w 489"/>
              <a:gd name="T65" fmla="*/ 2147483646 h 438"/>
              <a:gd name="T66" fmla="*/ 2147483646 w 489"/>
              <a:gd name="T67" fmla="*/ 2147483646 h 438"/>
              <a:gd name="T68" fmla="*/ 2147483646 w 489"/>
              <a:gd name="T69" fmla="*/ 2147483646 h 438"/>
              <a:gd name="T70" fmla="*/ 2147483646 w 489"/>
              <a:gd name="T71" fmla="*/ 2147483646 h 438"/>
              <a:gd name="T72" fmla="*/ 2147483646 w 489"/>
              <a:gd name="T73" fmla="*/ 2147483646 h 438"/>
              <a:gd name="T74" fmla="*/ 2147483646 w 489"/>
              <a:gd name="T75" fmla="*/ 2147483646 h 438"/>
              <a:gd name="T76" fmla="*/ 2147483646 w 489"/>
              <a:gd name="T77" fmla="*/ 2147483646 h 438"/>
              <a:gd name="T78" fmla="*/ 2147483646 w 489"/>
              <a:gd name="T79" fmla="*/ 2147483646 h 438"/>
              <a:gd name="T80" fmla="*/ 2147483646 w 489"/>
              <a:gd name="T81" fmla="*/ 2147483646 h 438"/>
              <a:gd name="T82" fmla="*/ 2147483646 w 489"/>
              <a:gd name="T83" fmla="*/ 2147483646 h 438"/>
              <a:gd name="T84" fmla="*/ 2147483646 w 489"/>
              <a:gd name="T85" fmla="*/ 2147483646 h 438"/>
              <a:gd name="T86" fmla="*/ 2147483646 w 489"/>
              <a:gd name="T87" fmla="*/ 2147483646 h 438"/>
              <a:gd name="T88" fmla="*/ 2147483646 w 489"/>
              <a:gd name="T89" fmla="*/ 2147483646 h 438"/>
              <a:gd name="T90" fmla="*/ 2147483646 w 489"/>
              <a:gd name="T91" fmla="*/ 2147483646 h 438"/>
              <a:gd name="T92" fmla="*/ 2147483646 w 489"/>
              <a:gd name="T93" fmla="*/ 2147483646 h 438"/>
              <a:gd name="T94" fmla="*/ 2147483646 w 489"/>
              <a:gd name="T95" fmla="*/ 2147483646 h 438"/>
              <a:gd name="T96" fmla="*/ 2147483646 w 489"/>
              <a:gd name="T97" fmla="*/ 2147483646 h 438"/>
              <a:gd name="T98" fmla="*/ 2147483646 w 489"/>
              <a:gd name="T99" fmla="*/ 2147483646 h 438"/>
              <a:gd name="T100" fmla="*/ 2147483646 w 489"/>
              <a:gd name="T101" fmla="*/ 2147483646 h 438"/>
              <a:gd name="T102" fmla="*/ 2147483646 w 489"/>
              <a:gd name="T103" fmla="*/ 2147483646 h 438"/>
              <a:gd name="T104" fmla="*/ 2147483646 w 489"/>
              <a:gd name="T105" fmla="*/ 2147483646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438">
                <a:moveTo>
                  <a:pt x="118" y="288"/>
                </a:moveTo>
                <a:cubicBezTo>
                  <a:pt x="91" y="285"/>
                  <a:pt x="82" y="278"/>
                  <a:pt x="58" y="270"/>
                </a:cubicBezTo>
                <a:cubicBezTo>
                  <a:pt x="48" y="255"/>
                  <a:pt x="48" y="250"/>
                  <a:pt x="52" y="231"/>
                </a:cubicBezTo>
                <a:cubicBezTo>
                  <a:pt x="62" y="188"/>
                  <a:pt x="90" y="190"/>
                  <a:pt x="130" y="186"/>
                </a:cubicBezTo>
                <a:cubicBezTo>
                  <a:pt x="142" y="174"/>
                  <a:pt x="152" y="169"/>
                  <a:pt x="157" y="153"/>
                </a:cubicBezTo>
                <a:cubicBezTo>
                  <a:pt x="152" y="137"/>
                  <a:pt x="148" y="121"/>
                  <a:pt x="145" y="105"/>
                </a:cubicBezTo>
                <a:cubicBezTo>
                  <a:pt x="118" y="109"/>
                  <a:pt x="115" y="110"/>
                  <a:pt x="109" y="135"/>
                </a:cubicBezTo>
                <a:cubicBezTo>
                  <a:pt x="112" y="173"/>
                  <a:pt x="119" y="198"/>
                  <a:pt x="142" y="228"/>
                </a:cubicBezTo>
                <a:cubicBezTo>
                  <a:pt x="144" y="236"/>
                  <a:pt x="150" y="243"/>
                  <a:pt x="151" y="252"/>
                </a:cubicBezTo>
                <a:cubicBezTo>
                  <a:pt x="154" y="281"/>
                  <a:pt x="130" y="282"/>
                  <a:pt x="109" y="285"/>
                </a:cubicBezTo>
                <a:cubicBezTo>
                  <a:pt x="94" y="283"/>
                  <a:pt x="81" y="281"/>
                  <a:pt x="67" y="276"/>
                </a:cubicBezTo>
                <a:cubicBezTo>
                  <a:pt x="70" y="252"/>
                  <a:pt x="86" y="225"/>
                  <a:pt x="100" y="204"/>
                </a:cubicBezTo>
                <a:cubicBezTo>
                  <a:pt x="126" y="207"/>
                  <a:pt x="126" y="213"/>
                  <a:pt x="148" y="222"/>
                </a:cubicBezTo>
                <a:cubicBezTo>
                  <a:pt x="151" y="225"/>
                  <a:pt x="153" y="230"/>
                  <a:pt x="157" y="231"/>
                </a:cubicBezTo>
                <a:cubicBezTo>
                  <a:pt x="163" y="233"/>
                  <a:pt x="201" y="211"/>
                  <a:pt x="211" y="204"/>
                </a:cubicBezTo>
                <a:cubicBezTo>
                  <a:pt x="208" y="187"/>
                  <a:pt x="202" y="152"/>
                  <a:pt x="187" y="141"/>
                </a:cubicBezTo>
                <a:cubicBezTo>
                  <a:pt x="178" y="134"/>
                  <a:pt x="154" y="133"/>
                  <a:pt x="145" y="132"/>
                </a:cubicBezTo>
                <a:cubicBezTo>
                  <a:pt x="137" y="124"/>
                  <a:pt x="124" y="105"/>
                  <a:pt x="124" y="105"/>
                </a:cubicBezTo>
                <a:cubicBezTo>
                  <a:pt x="122" y="86"/>
                  <a:pt x="130" y="54"/>
                  <a:pt x="106" y="60"/>
                </a:cubicBezTo>
                <a:cubicBezTo>
                  <a:pt x="85" y="74"/>
                  <a:pt x="87" y="81"/>
                  <a:pt x="73" y="102"/>
                </a:cubicBezTo>
                <a:cubicBezTo>
                  <a:pt x="69" y="136"/>
                  <a:pt x="66" y="164"/>
                  <a:pt x="91" y="189"/>
                </a:cubicBezTo>
                <a:cubicBezTo>
                  <a:pt x="95" y="202"/>
                  <a:pt x="100" y="215"/>
                  <a:pt x="103" y="228"/>
                </a:cubicBezTo>
                <a:cubicBezTo>
                  <a:pt x="105" y="251"/>
                  <a:pt x="107" y="274"/>
                  <a:pt x="112" y="297"/>
                </a:cubicBezTo>
                <a:cubicBezTo>
                  <a:pt x="106" y="350"/>
                  <a:pt x="74" y="377"/>
                  <a:pt x="22" y="387"/>
                </a:cubicBezTo>
                <a:cubicBezTo>
                  <a:pt x="6" y="376"/>
                  <a:pt x="0" y="343"/>
                  <a:pt x="22" y="333"/>
                </a:cubicBezTo>
                <a:cubicBezTo>
                  <a:pt x="37" y="326"/>
                  <a:pt x="60" y="326"/>
                  <a:pt x="76" y="324"/>
                </a:cubicBezTo>
                <a:cubicBezTo>
                  <a:pt x="105" y="320"/>
                  <a:pt x="133" y="310"/>
                  <a:pt x="163" y="306"/>
                </a:cubicBezTo>
                <a:cubicBezTo>
                  <a:pt x="178" y="301"/>
                  <a:pt x="186" y="288"/>
                  <a:pt x="199" y="279"/>
                </a:cubicBezTo>
                <a:cubicBezTo>
                  <a:pt x="212" y="240"/>
                  <a:pt x="203" y="246"/>
                  <a:pt x="157" y="243"/>
                </a:cubicBezTo>
                <a:cubicBezTo>
                  <a:pt x="137" y="236"/>
                  <a:pt x="152" y="215"/>
                  <a:pt x="157" y="201"/>
                </a:cubicBezTo>
                <a:cubicBezTo>
                  <a:pt x="172" y="161"/>
                  <a:pt x="204" y="157"/>
                  <a:pt x="241" y="153"/>
                </a:cubicBezTo>
                <a:cubicBezTo>
                  <a:pt x="268" y="157"/>
                  <a:pt x="260" y="160"/>
                  <a:pt x="277" y="177"/>
                </a:cubicBezTo>
                <a:cubicBezTo>
                  <a:pt x="284" y="199"/>
                  <a:pt x="281" y="189"/>
                  <a:pt x="286" y="207"/>
                </a:cubicBezTo>
                <a:cubicBezTo>
                  <a:pt x="278" y="249"/>
                  <a:pt x="264" y="271"/>
                  <a:pt x="229" y="294"/>
                </a:cubicBezTo>
                <a:cubicBezTo>
                  <a:pt x="220" y="288"/>
                  <a:pt x="211" y="282"/>
                  <a:pt x="202" y="276"/>
                </a:cubicBezTo>
                <a:cubicBezTo>
                  <a:pt x="199" y="274"/>
                  <a:pt x="193" y="270"/>
                  <a:pt x="193" y="270"/>
                </a:cubicBezTo>
                <a:cubicBezTo>
                  <a:pt x="187" y="260"/>
                  <a:pt x="183" y="250"/>
                  <a:pt x="178" y="240"/>
                </a:cubicBezTo>
                <a:cubicBezTo>
                  <a:pt x="183" y="211"/>
                  <a:pt x="192" y="194"/>
                  <a:pt x="205" y="168"/>
                </a:cubicBezTo>
                <a:cubicBezTo>
                  <a:pt x="213" y="151"/>
                  <a:pt x="213" y="138"/>
                  <a:pt x="223" y="123"/>
                </a:cubicBezTo>
                <a:cubicBezTo>
                  <a:pt x="228" y="76"/>
                  <a:pt x="223" y="112"/>
                  <a:pt x="229" y="84"/>
                </a:cubicBezTo>
                <a:cubicBezTo>
                  <a:pt x="231" y="74"/>
                  <a:pt x="235" y="54"/>
                  <a:pt x="235" y="54"/>
                </a:cubicBezTo>
                <a:cubicBezTo>
                  <a:pt x="234" y="41"/>
                  <a:pt x="236" y="28"/>
                  <a:pt x="232" y="15"/>
                </a:cubicBezTo>
                <a:cubicBezTo>
                  <a:pt x="231" y="12"/>
                  <a:pt x="226" y="11"/>
                  <a:pt x="223" y="12"/>
                </a:cubicBezTo>
                <a:cubicBezTo>
                  <a:pt x="218" y="14"/>
                  <a:pt x="198" y="44"/>
                  <a:pt x="187" y="51"/>
                </a:cubicBezTo>
                <a:cubicBezTo>
                  <a:pt x="172" y="74"/>
                  <a:pt x="166" y="91"/>
                  <a:pt x="157" y="117"/>
                </a:cubicBezTo>
                <a:cubicBezTo>
                  <a:pt x="159" y="166"/>
                  <a:pt x="162" y="228"/>
                  <a:pt x="178" y="276"/>
                </a:cubicBezTo>
                <a:cubicBezTo>
                  <a:pt x="176" y="297"/>
                  <a:pt x="172" y="313"/>
                  <a:pt x="169" y="333"/>
                </a:cubicBezTo>
                <a:cubicBezTo>
                  <a:pt x="171" y="364"/>
                  <a:pt x="158" y="398"/>
                  <a:pt x="190" y="387"/>
                </a:cubicBezTo>
                <a:cubicBezTo>
                  <a:pt x="213" y="364"/>
                  <a:pt x="220" y="355"/>
                  <a:pt x="250" y="345"/>
                </a:cubicBezTo>
                <a:cubicBezTo>
                  <a:pt x="265" y="324"/>
                  <a:pt x="267" y="333"/>
                  <a:pt x="271" y="303"/>
                </a:cubicBezTo>
                <a:cubicBezTo>
                  <a:pt x="269" y="298"/>
                  <a:pt x="269" y="292"/>
                  <a:pt x="265" y="288"/>
                </a:cubicBezTo>
                <a:cubicBezTo>
                  <a:pt x="258" y="282"/>
                  <a:pt x="238" y="279"/>
                  <a:pt x="238" y="279"/>
                </a:cubicBezTo>
                <a:cubicBezTo>
                  <a:pt x="236" y="273"/>
                  <a:pt x="230" y="268"/>
                  <a:pt x="229" y="261"/>
                </a:cubicBezTo>
                <a:cubicBezTo>
                  <a:pt x="226" y="229"/>
                  <a:pt x="242" y="214"/>
                  <a:pt x="268" y="201"/>
                </a:cubicBezTo>
                <a:cubicBezTo>
                  <a:pt x="281" y="181"/>
                  <a:pt x="318" y="151"/>
                  <a:pt x="337" y="138"/>
                </a:cubicBezTo>
                <a:cubicBezTo>
                  <a:pt x="345" y="114"/>
                  <a:pt x="376" y="96"/>
                  <a:pt x="394" y="78"/>
                </a:cubicBezTo>
                <a:cubicBezTo>
                  <a:pt x="402" y="70"/>
                  <a:pt x="415" y="51"/>
                  <a:pt x="415" y="51"/>
                </a:cubicBezTo>
                <a:cubicBezTo>
                  <a:pt x="389" y="48"/>
                  <a:pt x="365" y="48"/>
                  <a:pt x="340" y="54"/>
                </a:cubicBezTo>
                <a:cubicBezTo>
                  <a:pt x="312" y="73"/>
                  <a:pt x="279" y="90"/>
                  <a:pt x="259" y="117"/>
                </a:cubicBezTo>
                <a:cubicBezTo>
                  <a:pt x="246" y="155"/>
                  <a:pt x="256" y="191"/>
                  <a:pt x="295" y="201"/>
                </a:cubicBezTo>
                <a:cubicBezTo>
                  <a:pt x="312" y="213"/>
                  <a:pt x="314" y="213"/>
                  <a:pt x="322" y="231"/>
                </a:cubicBezTo>
                <a:cubicBezTo>
                  <a:pt x="325" y="237"/>
                  <a:pt x="328" y="249"/>
                  <a:pt x="328" y="249"/>
                </a:cubicBezTo>
                <a:cubicBezTo>
                  <a:pt x="322" y="287"/>
                  <a:pt x="320" y="305"/>
                  <a:pt x="301" y="333"/>
                </a:cubicBezTo>
                <a:cubicBezTo>
                  <a:pt x="288" y="330"/>
                  <a:pt x="278" y="325"/>
                  <a:pt x="265" y="321"/>
                </a:cubicBezTo>
                <a:cubicBezTo>
                  <a:pt x="263" y="319"/>
                  <a:pt x="251" y="310"/>
                  <a:pt x="253" y="303"/>
                </a:cubicBezTo>
                <a:cubicBezTo>
                  <a:pt x="259" y="286"/>
                  <a:pt x="281" y="280"/>
                  <a:pt x="295" y="273"/>
                </a:cubicBezTo>
                <a:cubicBezTo>
                  <a:pt x="321" y="259"/>
                  <a:pt x="346" y="228"/>
                  <a:pt x="373" y="219"/>
                </a:cubicBezTo>
                <a:cubicBezTo>
                  <a:pt x="368" y="205"/>
                  <a:pt x="363" y="199"/>
                  <a:pt x="349" y="192"/>
                </a:cubicBezTo>
                <a:cubicBezTo>
                  <a:pt x="341" y="179"/>
                  <a:pt x="331" y="164"/>
                  <a:pt x="325" y="150"/>
                </a:cubicBezTo>
                <a:cubicBezTo>
                  <a:pt x="321" y="141"/>
                  <a:pt x="316" y="123"/>
                  <a:pt x="316" y="123"/>
                </a:cubicBezTo>
                <a:cubicBezTo>
                  <a:pt x="328" y="76"/>
                  <a:pt x="301" y="72"/>
                  <a:pt x="265" y="63"/>
                </a:cubicBezTo>
                <a:cubicBezTo>
                  <a:pt x="224" y="79"/>
                  <a:pt x="235" y="123"/>
                  <a:pt x="208" y="150"/>
                </a:cubicBezTo>
                <a:cubicBezTo>
                  <a:pt x="191" y="167"/>
                  <a:pt x="171" y="174"/>
                  <a:pt x="148" y="180"/>
                </a:cubicBezTo>
                <a:cubicBezTo>
                  <a:pt x="112" y="178"/>
                  <a:pt x="78" y="174"/>
                  <a:pt x="43" y="165"/>
                </a:cubicBezTo>
                <a:cubicBezTo>
                  <a:pt x="29" y="170"/>
                  <a:pt x="30" y="184"/>
                  <a:pt x="25" y="198"/>
                </a:cubicBezTo>
                <a:cubicBezTo>
                  <a:pt x="22" y="208"/>
                  <a:pt x="19" y="228"/>
                  <a:pt x="19" y="228"/>
                </a:cubicBezTo>
                <a:cubicBezTo>
                  <a:pt x="21" y="238"/>
                  <a:pt x="20" y="248"/>
                  <a:pt x="28" y="255"/>
                </a:cubicBezTo>
                <a:cubicBezTo>
                  <a:pt x="33" y="260"/>
                  <a:pt x="46" y="267"/>
                  <a:pt x="46" y="267"/>
                </a:cubicBezTo>
                <a:cubicBezTo>
                  <a:pt x="159" y="265"/>
                  <a:pt x="189" y="264"/>
                  <a:pt x="274" y="252"/>
                </a:cubicBezTo>
                <a:cubicBezTo>
                  <a:pt x="292" y="245"/>
                  <a:pt x="311" y="240"/>
                  <a:pt x="331" y="237"/>
                </a:cubicBezTo>
                <a:cubicBezTo>
                  <a:pt x="377" y="242"/>
                  <a:pt x="356" y="244"/>
                  <a:pt x="388" y="255"/>
                </a:cubicBezTo>
                <a:cubicBezTo>
                  <a:pt x="391" y="258"/>
                  <a:pt x="393" y="263"/>
                  <a:pt x="397" y="264"/>
                </a:cubicBezTo>
                <a:cubicBezTo>
                  <a:pt x="402" y="265"/>
                  <a:pt x="451" y="232"/>
                  <a:pt x="457" y="228"/>
                </a:cubicBezTo>
                <a:cubicBezTo>
                  <a:pt x="466" y="215"/>
                  <a:pt x="458" y="206"/>
                  <a:pt x="451" y="192"/>
                </a:cubicBezTo>
                <a:cubicBezTo>
                  <a:pt x="446" y="183"/>
                  <a:pt x="444" y="171"/>
                  <a:pt x="436" y="165"/>
                </a:cubicBezTo>
                <a:cubicBezTo>
                  <a:pt x="421" y="154"/>
                  <a:pt x="393" y="153"/>
                  <a:pt x="376" y="147"/>
                </a:cubicBezTo>
                <a:cubicBezTo>
                  <a:pt x="370" y="148"/>
                  <a:pt x="363" y="147"/>
                  <a:pt x="358" y="150"/>
                </a:cubicBezTo>
                <a:cubicBezTo>
                  <a:pt x="352" y="154"/>
                  <a:pt x="346" y="168"/>
                  <a:pt x="346" y="168"/>
                </a:cubicBezTo>
                <a:cubicBezTo>
                  <a:pt x="348" y="203"/>
                  <a:pt x="344" y="223"/>
                  <a:pt x="367" y="246"/>
                </a:cubicBezTo>
                <a:cubicBezTo>
                  <a:pt x="380" y="298"/>
                  <a:pt x="367" y="321"/>
                  <a:pt x="322" y="351"/>
                </a:cubicBezTo>
                <a:cubicBezTo>
                  <a:pt x="315" y="361"/>
                  <a:pt x="310" y="365"/>
                  <a:pt x="298" y="369"/>
                </a:cubicBezTo>
                <a:cubicBezTo>
                  <a:pt x="283" y="367"/>
                  <a:pt x="268" y="365"/>
                  <a:pt x="253" y="360"/>
                </a:cubicBezTo>
                <a:cubicBezTo>
                  <a:pt x="280" y="347"/>
                  <a:pt x="280" y="351"/>
                  <a:pt x="319" y="354"/>
                </a:cubicBezTo>
                <a:cubicBezTo>
                  <a:pt x="333" y="363"/>
                  <a:pt x="349" y="364"/>
                  <a:pt x="364" y="369"/>
                </a:cubicBezTo>
                <a:cubicBezTo>
                  <a:pt x="384" y="365"/>
                  <a:pt x="391" y="351"/>
                  <a:pt x="409" y="345"/>
                </a:cubicBezTo>
                <a:cubicBezTo>
                  <a:pt x="421" y="329"/>
                  <a:pt x="433" y="322"/>
                  <a:pt x="439" y="303"/>
                </a:cubicBezTo>
                <a:cubicBezTo>
                  <a:pt x="434" y="288"/>
                  <a:pt x="439" y="295"/>
                  <a:pt x="418" y="288"/>
                </a:cubicBezTo>
                <a:cubicBezTo>
                  <a:pt x="415" y="287"/>
                  <a:pt x="409" y="285"/>
                  <a:pt x="409" y="285"/>
                </a:cubicBezTo>
                <a:cubicBezTo>
                  <a:pt x="402" y="286"/>
                  <a:pt x="394" y="284"/>
                  <a:pt x="388" y="288"/>
                </a:cubicBezTo>
                <a:cubicBezTo>
                  <a:pt x="383" y="291"/>
                  <a:pt x="383" y="299"/>
                  <a:pt x="379" y="303"/>
                </a:cubicBezTo>
                <a:cubicBezTo>
                  <a:pt x="361" y="321"/>
                  <a:pt x="336" y="337"/>
                  <a:pt x="313" y="348"/>
                </a:cubicBezTo>
                <a:cubicBezTo>
                  <a:pt x="311" y="351"/>
                  <a:pt x="310" y="354"/>
                  <a:pt x="307" y="357"/>
                </a:cubicBezTo>
                <a:cubicBezTo>
                  <a:pt x="304" y="360"/>
                  <a:pt x="300" y="360"/>
                  <a:pt x="298" y="363"/>
                </a:cubicBezTo>
                <a:cubicBezTo>
                  <a:pt x="272" y="396"/>
                  <a:pt x="257" y="415"/>
                  <a:pt x="214" y="429"/>
                </a:cubicBezTo>
                <a:cubicBezTo>
                  <a:pt x="194" y="426"/>
                  <a:pt x="185" y="414"/>
                  <a:pt x="166" y="408"/>
                </a:cubicBezTo>
                <a:cubicBezTo>
                  <a:pt x="137" y="379"/>
                  <a:pt x="153" y="310"/>
                  <a:pt x="181" y="282"/>
                </a:cubicBezTo>
                <a:cubicBezTo>
                  <a:pt x="190" y="273"/>
                  <a:pt x="200" y="267"/>
                  <a:pt x="211" y="261"/>
                </a:cubicBezTo>
                <a:cubicBezTo>
                  <a:pt x="219" y="256"/>
                  <a:pt x="235" y="246"/>
                  <a:pt x="235" y="246"/>
                </a:cubicBezTo>
                <a:cubicBezTo>
                  <a:pt x="242" y="235"/>
                  <a:pt x="251" y="229"/>
                  <a:pt x="262" y="222"/>
                </a:cubicBezTo>
                <a:cubicBezTo>
                  <a:pt x="284" y="249"/>
                  <a:pt x="297" y="283"/>
                  <a:pt x="316" y="312"/>
                </a:cubicBezTo>
                <a:cubicBezTo>
                  <a:pt x="323" y="342"/>
                  <a:pt x="330" y="341"/>
                  <a:pt x="295" y="348"/>
                </a:cubicBezTo>
                <a:cubicBezTo>
                  <a:pt x="259" y="344"/>
                  <a:pt x="232" y="326"/>
                  <a:pt x="217" y="291"/>
                </a:cubicBezTo>
                <a:cubicBezTo>
                  <a:pt x="211" y="278"/>
                  <a:pt x="205" y="249"/>
                  <a:pt x="205" y="249"/>
                </a:cubicBezTo>
                <a:cubicBezTo>
                  <a:pt x="209" y="217"/>
                  <a:pt x="213" y="181"/>
                  <a:pt x="223" y="150"/>
                </a:cubicBezTo>
                <a:cubicBezTo>
                  <a:pt x="226" y="128"/>
                  <a:pt x="236" y="116"/>
                  <a:pt x="250" y="99"/>
                </a:cubicBezTo>
                <a:cubicBezTo>
                  <a:pt x="257" y="90"/>
                  <a:pt x="271" y="72"/>
                  <a:pt x="271" y="72"/>
                </a:cubicBezTo>
                <a:cubicBezTo>
                  <a:pt x="274" y="58"/>
                  <a:pt x="285" y="25"/>
                  <a:pt x="271" y="15"/>
                </a:cubicBezTo>
                <a:cubicBezTo>
                  <a:pt x="265" y="11"/>
                  <a:pt x="240" y="2"/>
                  <a:pt x="232" y="0"/>
                </a:cubicBezTo>
                <a:cubicBezTo>
                  <a:pt x="211" y="10"/>
                  <a:pt x="223" y="3"/>
                  <a:pt x="199" y="27"/>
                </a:cubicBezTo>
                <a:cubicBezTo>
                  <a:pt x="195" y="31"/>
                  <a:pt x="187" y="39"/>
                  <a:pt x="187" y="39"/>
                </a:cubicBezTo>
                <a:cubicBezTo>
                  <a:pt x="185" y="49"/>
                  <a:pt x="181" y="59"/>
                  <a:pt x="181" y="69"/>
                </a:cubicBezTo>
                <a:cubicBezTo>
                  <a:pt x="181" y="98"/>
                  <a:pt x="202" y="165"/>
                  <a:pt x="223" y="186"/>
                </a:cubicBezTo>
                <a:cubicBezTo>
                  <a:pt x="230" y="208"/>
                  <a:pt x="242" y="233"/>
                  <a:pt x="262" y="246"/>
                </a:cubicBezTo>
                <a:cubicBezTo>
                  <a:pt x="268" y="265"/>
                  <a:pt x="290" y="275"/>
                  <a:pt x="301" y="291"/>
                </a:cubicBezTo>
                <a:cubicBezTo>
                  <a:pt x="305" y="308"/>
                  <a:pt x="315" y="324"/>
                  <a:pt x="319" y="342"/>
                </a:cubicBezTo>
                <a:cubicBezTo>
                  <a:pt x="316" y="355"/>
                  <a:pt x="313" y="384"/>
                  <a:pt x="301" y="393"/>
                </a:cubicBezTo>
                <a:cubicBezTo>
                  <a:pt x="286" y="405"/>
                  <a:pt x="256" y="405"/>
                  <a:pt x="238" y="411"/>
                </a:cubicBezTo>
                <a:cubicBezTo>
                  <a:pt x="226" y="415"/>
                  <a:pt x="214" y="420"/>
                  <a:pt x="202" y="423"/>
                </a:cubicBezTo>
                <a:cubicBezTo>
                  <a:pt x="198" y="424"/>
                  <a:pt x="194" y="425"/>
                  <a:pt x="190" y="426"/>
                </a:cubicBezTo>
                <a:cubicBezTo>
                  <a:pt x="184" y="428"/>
                  <a:pt x="172" y="432"/>
                  <a:pt x="172" y="432"/>
                </a:cubicBezTo>
                <a:cubicBezTo>
                  <a:pt x="147" y="417"/>
                  <a:pt x="130" y="403"/>
                  <a:pt x="103" y="390"/>
                </a:cubicBezTo>
                <a:cubicBezTo>
                  <a:pt x="98" y="374"/>
                  <a:pt x="97" y="351"/>
                  <a:pt x="115" y="345"/>
                </a:cubicBezTo>
                <a:cubicBezTo>
                  <a:pt x="132" y="371"/>
                  <a:pt x="155" y="417"/>
                  <a:pt x="181" y="435"/>
                </a:cubicBezTo>
                <a:cubicBezTo>
                  <a:pt x="195" y="430"/>
                  <a:pt x="204" y="420"/>
                  <a:pt x="217" y="414"/>
                </a:cubicBezTo>
                <a:cubicBezTo>
                  <a:pt x="227" y="410"/>
                  <a:pt x="237" y="409"/>
                  <a:pt x="247" y="405"/>
                </a:cubicBezTo>
                <a:cubicBezTo>
                  <a:pt x="269" y="395"/>
                  <a:pt x="289" y="381"/>
                  <a:pt x="313" y="375"/>
                </a:cubicBezTo>
                <a:cubicBezTo>
                  <a:pt x="336" y="380"/>
                  <a:pt x="363" y="398"/>
                  <a:pt x="376" y="417"/>
                </a:cubicBezTo>
                <a:cubicBezTo>
                  <a:pt x="382" y="426"/>
                  <a:pt x="400" y="438"/>
                  <a:pt x="400" y="438"/>
                </a:cubicBezTo>
                <a:cubicBezTo>
                  <a:pt x="408" y="421"/>
                  <a:pt x="418" y="407"/>
                  <a:pt x="427" y="390"/>
                </a:cubicBezTo>
                <a:cubicBezTo>
                  <a:pt x="428" y="384"/>
                  <a:pt x="429" y="378"/>
                  <a:pt x="430" y="372"/>
                </a:cubicBezTo>
                <a:cubicBezTo>
                  <a:pt x="431" y="357"/>
                  <a:pt x="431" y="342"/>
                  <a:pt x="433" y="327"/>
                </a:cubicBezTo>
                <a:cubicBezTo>
                  <a:pt x="434" y="318"/>
                  <a:pt x="442" y="300"/>
                  <a:pt x="442" y="300"/>
                </a:cubicBezTo>
                <a:cubicBezTo>
                  <a:pt x="442" y="299"/>
                  <a:pt x="438" y="281"/>
                  <a:pt x="436" y="279"/>
                </a:cubicBezTo>
                <a:cubicBezTo>
                  <a:pt x="423" y="263"/>
                  <a:pt x="364" y="257"/>
                  <a:pt x="346" y="255"/>
                </a:cubicBezTo>
                <a:cubicBezTo>
                  <a:pt x="333" y="251"/>
                  <a:pt x="322" y="249"/>
                  <a:pt x="310" y="243"/>
                </a:cubicBezTo>
                <a:cubicBezTo>
                  <a:pt x="304" y="233"/>
                  <a:pt x="295" y="226"/>
                  <a:pt x="289" y="216"/>
                </a:cubicBezTo>
                <a:cubicBezTo>
                  <a:pt x="279" y="175"/>
                  <a:pt x="307" y="140"/>
                  <a:pt x="340" y="120"/>
                </a:cubicBezTo>
                <a:cubicBezTo>
                  <a:pt x="369" y="84"/>
                  <a:pt x="399" y="57"/>
                  <a:pt x="445" y="48"/>
                </a:cubicBezTo>
                <a:cubicBezTo>
                  <a:pt x="468" y="33"/>
                  <a:pt x="470" y="75"/>
                  <a:pt x="475" y="90"/>
                </a:cubicBezTo>
                <a:cubicBezTo>
                  <a:pt x="480" y="133"/>
                  <a:pt x="489" y="182"/>
                  <a:pt x="466" y="222"/>
                </a:cubicBezTo>
                <a:cubicBezTo>
                  <a:pt x="457" y="238"/>
                  <a:pt x="446" y="255"/>
                  <a:pt x="430" y="264"/>
                </a:cubicBezTo>
                <a:cubicBezTo>
                  <a:pt x="424" y="267"/>
                  <a:pt x="412" y="270"/>
                  <a:pt x="412" y="270"/>
                </a:cubicBezTo>
                <a:cubicBezTo>
                  <a:pt x="400" y="279"/>
                  <a:pt x="387" y="286"/>
                  <a:pt x="376" y="297"/>
                </a:cubicBezTo>
                <a:cubicBezTo>
                  <a:pt x="344" y="278"/>
                  <a:pt x="345" y="229"/>
                  <a:pt x="334" y="195"/>
                </a:cubicBezTo>
                <a:cubicBezTo>
                  <a:pt x="332" y="176"/>
                  <a:pt x="330" y="146"/>
                  <a:pt x="313" y="135"/>
                </a:cubicBezTo>
                <a:cubicBezTo>
                  <a:pt x="310" y="130"/>
                  <a:pt x="290" y="88"/>
                  <a:pt x="289" y="87"/>
                </a:cubicBezTo>
                <a:cubicBezTo>
                  <a:pt x="277" y="78"/>
                  <a:pt x="268" y="76"/>
                  <a:pt x="256" y="72"/>
                </a:cubicBezTo>
                <a:cubicBezTo>
                  <a:pt x="233" y="77"/>
                  <a:pt x="232" y="90"/>
                  <a:pt x="220" y="108"/>
                </a:cubicBezTo>
                <a:cubicBezTo>
                  <a:pt x="214" y="149"/>
                  <a:pt x="212" y="192"/>
                  <a:pt x="199" y="231"/>
                </a:cubicBezTo>
                <a:cubicBezTo>
                  <a:pt x="196" y="350"/>
                  <a:pt x="234" y="345"/>
                  <a:pt x="181" y="3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8" name="Oval 4">
            <a:extLst>
              <a:ext uri="{FF2B5EF4-FFF2-40B4-BE49-F238E27FC236}">
                <a16:creationId xmlns:a16="http://schemas.microsoft.com/office/drawing/2014/main" id="{F3772721-C4CB-4732-B31E-3DC7B4F6F6C7}"/>
              </a:ext>
            </a:extLst>
          </p:cNvPr>
          <p:cNvSpPr>
            <a:spLocks noChangeArrowheads="1"/>
          </p:cNvSpPr>
          <p:nvPr/>
        </p:nvSpPr>
        <p:spPr bwMode="auto">
          <a:xfrm>
            <a:off x="1547813" y="32131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09" name="Oval 5">
            <a:extLst>
              <a:ext uri="{FF2B5EF4-FFF2-40B4-BE49-F238E27FC236}">
                <a16:creationId xmlns:a16="http://schemas.microsoft.com/office/drawing/2014/main" id="{611F4820-A7DB-4330-ADB7-8C95BE0F8578}"/>
              </a:ext>
            </a:extLst>
          </p:cNvPr>
          <p:cNvSpPr>
            <a:spLocks noChangeArrowheads="1"/>
          </p:cNvSpPr>
          <p:nvPr/>
        </p:nvSpPr>
        <p:spPr bwMode="auto">
          <a:xfrm>
            <a:off x="1547813" y="3502025"/>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0" name="Oval 6">
            <a:extLst>
              <a:ext uri="{FF2B5EF4-FFF2-40B4-BE49-F238E27FC236}">
                <a16:creationId xmlns:a16="http://schemas.microsoft.com/office/drawing/2014/main" id="{D6DA924E-D38E-45C1-BF11-0B5EA9335DEA}"/>
              </a:ext>
            </a:extLst>
          </p:cNvPr>
          <p:cNvSpPr>
            <a:spLocks noChangeArrowheads="1"/>
          </p:cNvSpPr>
          <p:nvPr/>
        </p:nvSpPr>
        <p:spPr bwMode="auto">
          <a:xfrm>
            <a:off x="1187450" y="31416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1" name="Oval 7">
            <a:extLst>
              <a:ext uri="{FF2B5EF4-FFF2-40B4-BE49-F238E27FC236}">
                <a16:creationId xmlns:a16="http://schemas.microsoft.com/office/drawing/2014/main" id="{EF6465B7-1B10-43FF-A514-37696DB8262D}"/>
              </a:ext>
            </a:extLst>
          </p:cNvPr>
          <p:cNvSpPr>
            <a:spLocks noChangeArrowheads="1"/>
          </p:cNvSpPr>
          <p:nvPr/>
        </p:nvSpPr>
        <p:spPr bwMode="auto">
          <a:xfrm>
            <a:off x="1474788" y="38608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2" name="Oval 8">
            <a:extLst>
              <a:ext uri="{FF2B5EF4-FFF2-40B4-BE49-F238E27FC236}">
                <a16:creationId xmlns:a16="http://schemas.microsoft.com/office/drawing/2014/main" id="{5975E9D5-ECC9-49EF-8978-FCD312BB1BAF}"/>
              </a:ext>
            </a:extLst>
          </p:cNvPr>
          <p:cNvSpPr>
            <a:spLocks noChangeArrowheads="1"/>
          </p:cNvSpPr>
          <p:nvPr/>
        </p:nvSpPr>
        <p:spPr bwMode="auto">
          <a:xfrm>
            <a:off x="1116013" y="3933825"/>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3" name="Oval 9">
            <a:extLst>
              <a:ext uri="{FF2B5EF4-FFF2-40B4-BE49-F238E27FC236}">
                <a16:creationId xmlns:a16="http://schemas.microsoft.com/office/drawing/2014/main" id="{B73F266F-A52E-4059-A6D4-9A2746D22CF9}"/>
              </a:ext>
            </a:extLst>
          </p:cNvPr>
          <p:cNvSpPr>
            <a:spLocks noChangeArrowheads="1"/>
          </p:cNvSpPr>
          <p:nvPr/>
        </p:nvSpPr>
        <p:spPr bwMode="auto">
          <a:xfrm>
            <a:off x="755650" y="38608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4" name="Oval 10">
            <a:extLst>
              <a:ext uri="{FF2B5EF4-FFF2-40B4-BE49-F238E27FC236}">
                <a16:creationId xmlns:a16="http://schemas.microsoft.com/office/drawing/2014/main" id="{20652CBD-F7A8-47EE-9407-D910A460F506}"/>
              </a:ext>
            </a:extLst>
          </p:cNvPr>
          <p:cNvSpPr>
            <a:spLocks noChangeArrowheads="1"/>
          </p:cNvSpPr>
          <p:nvPr/>
        </p:nvSpPr>
        <p:spPr bwMode="auto">
          <a:xfrm>
            <a:off x="1763713" y="34290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5" name="Oval 11">
            <a:extLst>
              <a:ext uri="{FF2B5EF4-FFF2-40B4-BE49-F238E27FC236}">
                <a16:creationId xmlns:a16="http://schemas.microsoft.com/office/drawing/2014/main" id="{71F0D00C-6F23-4846-9BDE-BD4F4BFA2856}"/>
              </a:ext>
            </a:extLst>
          </p:cNvPr>
          <p:cNvSpPr>
            <a:spLocks noChangeArrowheads="1"/>
          </p:cNvSpPr>
          <p:nvPr/>
        </p:nvSpPr>
        <p:spPr bwMode="auto">
          <a:xfrm>
            <a:off x="1763713" y="31416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6" name="Oval 12">
            <a:extLst>
              <a:ext uri="{FF2B5EF4-FFF2-40B4-BE49-F238E27FC236}">
                <a16:creationId xmlns:a16="http://schemas.microsoft.com/office/drawing/2014/main" id="{57FF4197-6ECB-4CD4-B1FB-3DD13B27E68F}"/>
              </a:ext>
            </a:extLst>
          </p:cNvPr>
          <p:cNvSpPr>
            <a:spLocks noChangeArrowheads="1"/>
          </p:cNvSpPr>
          <p:nvPr/>
        </p:nvSpPr>
        <p:spPr bwMode="auto">
          <a:xfrm>
            <a:off x="1331913" y="29972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7" name="Oval 13">
            <a:extLst>
              <a:ext uri="{FF2B5EF4-FFF2-40B4-BE49-F238E27FC236}">
                <a16:creationId xmlns:a16="http://schemas.microsoft.com/office/drawing/2014/main" id="{6A236F62-1A14-4C78-8C1F-BDAE2F472C7A}"/>
              </a:ext>
            </a:extLst>
          </p:cNvPr>
          <p:cNvSpPr>
            <a:spLocks noChangeArrowheads="1"/>
          </p:cNvSpPr>
          <p:nvPr/>
        </p:nvSpPr>
        <p:spPr bwMode="auto">
          <a:xfrm>
            <a:off x="900113" y="32131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000">
                <a:latin typeface="Comic Sans MS" panose="030F0702030302020204" pitchFamily="66" charset="0"/>
              </a:rPr>
              <a:t>Ub</a:t>
            </a:r>
          </a:p>
        </p:txBody>
      </p:sp>
      <p:sp>
        <p:nvSpPr>
          <p:cNvPr id="98318" name="Oval 14">
            <a:extLst>
              <a:ext uri="{FF2B5EF4-FFF2-40B4-BE49-F238E27FC236}">
                <a16:creationId xmlns:a16="http://schemas.microsoft.com/office/drawing/2014/main" id="{10511B9E-1486-4D11-A179-AF92FD2B57A2}"/>
              </a:ext>
            </a:extLst>
          </p:cNvPr>
          <p:cNvSpPr>
            <a:spLocks noChangeArrowheads="1"/>
          </p:cNvSpPr>
          <p:nvPr/>
        </p:nvSpPr>
        <p:spPr bwMode="auto">
          <a:xfrm>
            <a:off x="107950" y="115888"/>
            <a:ext cx="8675688" cy="66690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19" name="Oval 15">
            <a:extLst>
              <a:ext uri="{FF2B5EF4-FFF2-40B4-BE49-F238E27FC236}">
                <a16:creationId xmlns:a16="http://schemas.microsoft.com/office/drawing/2014/main" id="{82CFFA70-A7D6-4E6D-BD5A-361FA3597BCE}"/>
              </a:ext>
            </a:extLst>
          </p:cNvPr>
          <p:cNvSpPr>
            <a:spLocks noChangeArrowheads="1"/>
          </p:cNvSpPr>
          <p:nvPr/>
        </p:nvSpPr>
        <p:spPr bwMode="auto">
          <a:xfrm>
            <a:off x="2771775" y="620713"/>
            <a:ext cx="2447925" cy="18716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20" name="Oval 16">
            <a:extLst>
              <a:ext uri="{FF2B5EF4-FFF2-40B4-BE49-F238E27FC236}">
                <a16:creationId xmlns:a16="http://schemas.microsoft.com/office/drawing/2014/main" id="{09D82CAC-4FED-4115-89B9-46F14A732DAD}"/>
              </a:ext>
            </a:extLst>
          </p:cNvPr>
          <p:cNvSpPr>
            <a:spLocks noChangeArrowheads="1"/>
          </p:cNvSpPr>
          <p:nvPr/>
        </p:nvSpPr>
        <p:spPr bwMode="auto">
          <a:xfrm>
            <a:off x="468313" y="357346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8321" name="Oval 17">
            <a:extLst>
              <a:ext uri="{FF2B5EF4-FFF2-40B4-BE49-F238E27FC236}">
                <a16:creationId xmlns:a16="http://schemas.microsoft.com/office/drawing/2014/main" id="{C5A9C289-3E92-446D-8321-738C4005CC44}"/>
              </a:ext>
            </a:extLst>
          </p:cNvPr>
          <p:cNvSpPr>
            <a:spLocks noChangeArrowheads="1"/>
          </p:cNvSpPr>
          <p:nvPr/>
        </p:nvSpPr>
        <p:spPr bwMode="auto">
          <a:xfrm>
            <a:off x="468313" y="2924175"/>
            <a:ext cx="1655762" cy="14398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22" name="Oval 18">
            <a:extLst>
              <a:ext uri="{FF2B5EF4-FFF2-40B4-BE49-F238E27FC236}">
                <a16:creationId xmlns:a16="http://schemas.microsoft.com/office/drawing/2014/main" id="{1018D95E-8012-486E-8AEF-DDD78C6D2609}"/>
              </a:ext>
            </a:extLst>
          </p:cNvPr>
          <p:cNvSpPr>
            <a:spLocks noChangeArrowheads="1"/>
          </p:cNvSpPr>
          <p:nvPr/>
        </p:nvSpPr>
        <p:spPr bwMode="auto">
          <a:xfrm>
            <a:off x="395288" y="28479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23" name="Oval 19">
            <a:extLst>
              <a:ext uri="{FF2B5EF4-FFF2-40B4-BE49-F238E27FC236}">
                <a16:creationId xmlns:a16="http://schemas.microsoft.com/office/drawing/2014/main" id="{CAD6D50D-5C46-4C0C-9702-227E2C673750}"/>
              </a:ext>
            </a:extLst>
          </p:cNvPr>
          <p:cNvSpPr>
            <a:spLocks noChangeArrowheads="1"/>
          </p:cNvSpPr>
          <p:nvPr/>
        </p:nvSpPr>
        <p:spPr bwMode="auto">
          <a:xfrm>
            <a:off x="611188" y="2781300"/>
            <a:ext cx="431800" cy="2143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8324" name="Oval 20">
            <a:extLst>
              <a:ext uri="{FF2B5EF4-FFF2-40B4-BE49-F238E27FC236}">
                <a16:creationId xmlns:a16="http://schemas.microsoft.com/office/drawing/2014/main" id="{128DAC02-7313-490B-B8F4-E6D919CB3C0C}"/>
              </a:ext>
            </a:extLst>
          </p:cNvPr>
          <p:cNvSpPr>
            <a:spLocks noChangeArrowheads="1"/>
          </p:cNvSpPr>
          <p:nvPr/>
        </p:nvSpPr>
        <p:spPr bwMode="auto">
          <a:xfrm>
            <a:off x="5365750" y="3789363"/>
            <a:ext cx="4318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8325" name="Oval 21">
            <a:extLst>
              <a:ext uri="{FF2B5EF4-FFF2-40B4-BE49-F238E27FC236}">
                <a16:creationId xmlns:a16="http://schemas.microsoft.com/office/drawing/2014/main" id="{DA749F6B-6CBB-43D7-806C-EF07D838B0FF}"/>
              </a:ext>
            </a:extLst>
          </p:cNvPr>
          <p:cNvSpPr>
            <a:spLocks noChangeArrowheads="1"/>
          </p:cNvSpPr>
          <p:nvPr/>
        </p:nvSpPr>
        <p:spPr bwMode="auto">
          <a:xfrm>
            <a:off x="5365750" y="3140075"/>
            <a:ext cx="1655763" cy="14398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26" name="Oval 22">
            <a:extLst>
              <a:ext uri="{FF2B5EF4-FFF2-40B4-BE49-F238E27FC236}">
                <a16:creationId xmlns:a16="http://schemas.microsoft.com/office/drawing/2014/main" id="{25A32835-C802-4020-AF08-EA0193DFCD11}"/>
              </a:ext>
            </a:extLst>
          </p:cNvPr>
          <p:cNvSpPr>
            <a:spLocks noChangeArrowheads="1"/>
          </p:cNvSpPr>
          <p:nvPr/>
        </p:nvSpPr>
        <p:spPr bwMode="auto">
          <a:xfrm>
            <a:off x="5292725" y="3063875"/>
            <a:ext cx="1800225" cy="15843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27" name="Oval 23">
            <a:extLst>
              <a:ext uri="{FF2B5EF4-FFF2-40B4-BE49-F238E27FC236}">
                <a16:creationId xmlns:a16="http://schemas.microsoft.com/office/drawing/2014/main" id="{85499BDE-A26F-4F74-B74D-9C4867EBFAEE}"/>
              </a:ext>
            </a:extLst>
          </p:cNvPr>
          <p:cNvSpPr>
            <a:spLocks noChangeArrowheads="1"/>
          </p:cNvSpPr>
          <p:nvPr/>
        </p:nvSpPr>
        <p:spPr bwMode="auto">
          <a:xfrm>
            <a:off x="5508625" y="2997200"/>
            <a:ext cx="431800" cy="2143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nvGrpSpPr>
          <p:cNvPr id="98328" name="Group 24">
            <a:extLst>
              <a:ext uri="{FF2B5EF4-FFF2-40B4-BE49-F238E27FC236}">
                <a16:creationId xmlns:a16="http://schemas.microsoft.com/office/drawing/2014/main" id="{0B245420-9B01-4BE0-A069-63BC237D8912}"/>
              </a:ext>
            </a:extLst>
          </p:cNvPr>
          <p:cNvGrpSpPr>
            <a:grpSpLocks/>
          </p:cNvGrpSpPr>
          <p:nvPr/>
        </p:nvGrpSpPr>
        <p:grpSpPr bwMode="auto">
          <a:xfrm>
            <a:off x="5580063" y="3357563"/>
            <a:ext cx="1296987" cy="574675"/>
            <a:chOff x="3107" y="2251"/>
            <a:chExt cx="1860" cy="725"/>
          </a:xfrm>
        </p:grpSpPr>
        <p:sp>
          <p:nvSpPr>
            <p:cNvPr id="98380" name="Oval 25">
              <a:extLst>
                <a:ext uri="{FF2B5EF4-FFF2-40B4-BE49-F238E27FC236}">
                  <a16:creationId xmlns:a16="http://schemas.microsoft.com/office/drawing/2014/main" id="{29AC9DCC-FBE3-472B-887B-225C82D459BC}"/>
                </a:ext>
              </a:extLst>
            </p:cNvPr>
            <p:cNvSpPr>
              <a:spLocks noChangeArrowheads="1"/>
            </p:cNvSpPr>
            <p:nvPr/>
          </p:nvSpPr>
          <p:spPr bwMode="auto">
            <a:xfrm>
              <a:off x="3107" y="2251"/>
              <a:ext cx="1860" cy="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81" name="Freeform 26">
              <a:extLst>
                <a:ext uri="{FF2B5EF4-FFF2-40B4-BE49-F238E27FC236}">
                  <a16:creationId xmlns:a16="http://schemas.microsoft.com/office/drawing/2014/main" id="{15A44E57-4B77-4CD0-B705-4EE5941FF58B}"/>
                </a:ext>
              </a:extLst>
            </p:cNvPr>
            <p:cNvSpPr>
              <a:spLocks/>
            </p:cNvSpPr>
            <p:nvPr/>
          </p:nvSpPr>
          <p:spPr bwMode="auto">
            <a:xfrm>
              <a:off x="3216" y="2326"/>
              <a:ext cx="1641" cy="590"/>
            </a:xfrm>
            <a:custGeom>
              <a:avLst/>
              <a:gdLst>
                <a:gd name="T0" fmla="*/ 138 w 1641"/>
                <a:gd name="T1" fmla="*/ 128 h 590"/>
                <a:gd name="T2" fmla="*/ 204 w 1641"/>
                <a:gd name="T3" fmla="*/ 122 h 590"/>
                <a:gd name="T4" fmla="*/ 246 w 1641"/>
                <a:gd name="T5" fmla="*/ 212 h 590"/>
                <a:gd name="T6" fmla="*/ 318 w 1641"/>
                <a:gd name="T7" fmla="*/ 326 h 590"/>
                <a:gd name="T8" fmla="*/ 354 w 1641"/>
                <a:gd name="T9" fmla="*/ 92 h 590"/>
                <a:gd name="T10" fmla="*/ 576 w 1641"/>
                <a:gd name="T11" fmla="*/ 32 h 590"/>
                <a:gd name="T12" fmla="*/ 798 w 1641"/>
                <a:gd name="T13" fmla="*/ 110 h 590"/>
                <a:gd name="T14" fmla="*/ 858 w 1641"/>
                <a:gd name="T15" fmla="*/ 260 h 590"/>
                <a:gd name="T16" fmla="*/ 1152 w 1641"/>
                <a:gd name="T17" fmla="*/ 38 h 590"/>
                <a:gd name="T18" fmla="*/ 1134 w 1641"/>
                <a:gd name="T19" fmla="*/ 182 h 590"/>
                <a:gd name="T20" fmla="*/ 1116 w 1641"/>
                <a:gd name="T21" fmla="*/ 284 h 590"/>
                <a:gd name="T22" fmla="*/ 1194 w 1641"/>
                <a:gd name="T23" fmla="*/ 278 h 590"/>
                <a:gd name="T24" fmla="*/ 1290 w 1641"/>
                <a:gd name="T25" fmla="*/ 86 h 590"/>
                <a:gd name="T26" fmla="*/ 1566 w 1641"/>
                <a:gd name="T27" fmla="*/ 164 h 590"/>
                <a:gd name="T28" fmla="*/ 1596 w 1641"/>
                <a:gd name="T29" fmla="*/ 218 h 590"/>
                <a:gd name="T30" fmla="*/ 1326 w 1641"/>
                <a:gd name="T31" fmla="*/ 278 h 590"/>
                <a:gd name="T32" fmla="*/ 1398 w 1641"/>
                <a:gd name="T33" fmla="*/ 338 h 590"/>
                <a:gd name="T34" fmla="*/ 1626 w 1641"/>
                <a:gd name="T35" fmla="*/ 398 h 590"/>
                <a:gd name="T36" fmla="*/ 1542 w 1641"/>
                <a:gd name="T37" fmla="*/ 464 h 590"/>
                <a:gd name="T38" fmla="*/ 1266 w 1641"/>
                <a:gd name="T39" fmla="*/ 512 h 590"/>
                <a:gd name="T40" fmla="*/ 1140 w 1641"/>
                <a:gd name="T41" fmla="*/ 380 h 590"/>
                <a:gd name="T42" fmla="*/ 1116 w 1641"/>
                <a:gd name="T43" fmla="*/ 350 h 590"/>
                <a:gd name="T44" fmla="*/ 1122 w 1641"/>
                <a:gd name="T45" fmla="*/ 470 h 590"/>
                <a:gd name="T46" fmla="*/ 1038 w 1641"/>
                <a:gd name="T47" fmla="*/ 578 h 590"/>
                <a:gd name="T48" fmla="*/ 852 w 1641"/>
                <a:gd name="T49" fmla="*/ 572 h 590"/>
                <a:gd name="T50" fmla="*/ 900 w 1641"/>
                <a:gd name="T51" fmla="*/ 326 h 590"/>
                <a:gd name="T52" fmla="*/ 852 w 1641"/>
                <a:gd name="T53" fmla="*/ 308 h 590"/>
                <a:gd name="T54" fmla="*/ 666 w 1641"/>
                <a:gd name="T55" fmla="*/ 554 h 590"/>
                <a:gd name="T56" fmla="*/ 522 w 1641"/>
                <a:gd name="T57" fmla="*/ 554 h 590"/>
                <a:gd name="T58" fmla="*/ 534 w 1641"/>
                <a:gd name="T59" fmla="*/ 434 h 590"/>
                <a:gd name="T60" fmla="*/ 564 w 1641"/>
                <a:gd name="T61" fmla="*/ 380 h 590"/>
                <a:gd name="T62" fmla="*/ 522 w 1641"/>
                <a:gd name="T63" fmla="*/ 272 h 590"/>
                <a:gd name="T64" fmla="*/ 426 w 1641"/>
                <a:gd name="T65" fmla="*/ 410 h 590"/>
                <a:gd name="T66" fmla="*/ 240 w 1641"/>
                <a:gd name="T67" fmla="*/ 512 h 590"/>
                <a:gd name="T68" fmla="*/ 102 w 1641"/>
                <a:gd name="T69" fmla="*/ 446 h 590"/>
                <a:gd name="T70" fmla="*/ 48 w 1641"/>
                <a:gd name="T71" fmla="*/ 410 h 590"/>
                <a:gd name="T72" fmla="*/ 258 w 1641"/>
                <a:gd name="T73" fmla="*/ 362 h 590"/>
                <a:gd name="T74" fmla="*/ 54 w 1641"/>
                <a:gd name="T75" fmla="*/ 302 h 590"/>
                <a:gd name="T76" fmla="*/ 48 w 1641"/>
                <a:gd name="T77" fmla="*/ 218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1" h="590">
                  <a:moveTo>
                    <a:pt x="42" y="170"/>
                  </a:moveTo>
                  <a:cubicBezTo>
                    <a:pt x="80" y="157"/>
                    <a:pt x="104" y="151"/>
                    <a:pt x="138" y="128"/>
                  </a:cubicBezTo>
                  <a:cubicBezTo>
                    <a:pt x="149" y="121"/>
                    <a:pt x="174" y="116"/>
                    <a:pt x="174" y="116"/>
                  </a:cubicBezTo>
                  <a:cubicBezTo>
                    <a:pt x="184" y="118"/>
                    <a:pt x="196" y="116"/>
                    <a:pt x="204" y="122"/>
                  </a:cubicBezTo>
                  <a:cubicBezTo>
                    <a:pt x="209" y="126"/>
                    <a:pt x="207" y="134"/>
                    <a:pt x="210" y="140"/>
                  </a:cubicBezTo>
                  <a:cubicBezTo>
                    <a:pt x="249" y="210"/>
                    <a:pt x="223" y="142"/>
                    <a:pt x="246" y="212"/>
                  </a:cubicBezTo>
                  <a:cubicBezTo>
                    <a:pt x="248" y="219"/>
                    <a:pt x="255" y="224"/>
                    <a:pt x="258" y="230"/>
                  </a:cubicBezTo>
                  <a:cubicBezTo>
                    <a:pt x="277" y="267"/>
                    <a:pt x="283" y="303"/>
                    <a:pt x="318" y="326"/>
                  </a:cubicBezTo>
                  <a:cubicBezTo>
                    <a:pt x="342" y="253"/>
                    <a:pt x="326" y="182"/>
                    <a:pt x="336" y="104"/>
                  </a:cubicBezTo>
                  <a:cubicBezTo>
                    <a:pt x="337" y="97"/>
                    <a:pt x="347" y="95"/>
                    <a:pt x="354" y="92"/>
                  </a:cubicBezTo>
                  <a:cubicBezTo>
                    <a:pt x="399" y="72"/>
                    <a:pt x="429" y="72"/>
                    <a:pt x="480" y="68"/>
                  </a:cubicBezTo>
                  <a:cubicBezTo>
                    <a:pt x="514" y="57"/>
                    <a:pt x="541" y="41"/>
                    <a:pt x="576" y="32"/>
                  </a:cubicBezTo>
                  <a:cubicBezTo>
                    <a:pt x="624" y="0"/>
                    <a:pt x="689" y="6"/>
                    <a:pt x="744" y="2"/>
                  </a:cubicBezTo>
                  <a:cubicBezTo>
                    <a:pt x="785" y="16"/>
                    <a:pt x="789" y="73"/>
                    <a:pt x="798" y="110"/>
                  </a:cubicBezTo>
                  <a:cubicBezTo>
                    <a:pt x="791" y="166"/>
                    <a:pt x="759" y="281"/>
                    <a:pt x="822" y="302"/>
                  </a:cubicBezTo>
                  <a:cubicBezTo>
                    <a:pt x="846" y="294"/>
                    <a:pt x="850" y="284"/>
                    <a:pt x="858" y="260"/>
                  </a:cubicBezTo>
                  <a:cubicBezTo>
                    <a:pt x="860" y="206"/>
                    <a:pt x="825" y="59"/>
                    <a:pt x="906" y="32"/>
                  </a:cubicBezTo>
                  <a:cubicBezTo>
                    <a:pt x="988" y="34"/>
                    <a:pt x="1071" y="25"/>
                    <a:pt x="1152" y="38"/>
                  </a:cubicBezTo>
                  <a:cubicBezTo>
                    <a:pt x="1164" y="40"/>
                    <a:pt x="1164" y="74"/>
                    <a:pt x="1164" y="74"/>
                  </a:cubicBezTo>
                  <a:cubicBezTo>
                    <a:pt x="1159" y="116"/>
                    <a:pt x="1157" y="148"/>
                    <a:pt x="1134" y="182"/>
                  </a:cubicBezTo>
                  <a:cubicBezTo>
                    <a:pt x="1128" y="206"/>
                    <a:pt x="1124" y="222"/>
                    <a:pt x="1110" y="242"/>
                  </a:cubicBezTo>
                  <a:cubicBezTo>
                    <a:pt x="1112" y="256"/>
                    <a:pt x="1107" y="273"/>
                    <a:pt x="1116" y="284"/>
                  </a:cubicBezTo>
                  <a:cubicBezTo>
                    <a:pt x="1124" y="294"/>
                    <a:pt x="1152" y="296"/>
                    <a:pt x="1152" y="296"/>
                  </a:cubicBezTo>
                  <a:cubicBezTo>
                    <a:pt x="1164" y="293"/>
                    <a:pt x="1186" y="290"/>
                    <a:pt x="1194" y="278"/>
                  </a:cubicBezTo>
                  <a:cubicBezTo>
                    <a:pt x="1204" y="262"/>
                    <a:pt x="1218" y="201"/>
                    <a:pt x="1224" y="176"/>
                  </a:cubicBezTo>
                  <a:cubicBezTo>
                    <a:pt x="1231" y="116"/>
                    <a:pt x="1231" y="98"/>
                    <a:pt x="1290" y="86"/>
                  </a:cubicBezTo>
                  <a:cubicBezTo>
                    <a:pt x="1332" y="88"/>
                    <a:pt x="1374" y="89"/>
                    <a:pt x="1416" y="92"/>
                  </a:cubicBezTo>
                  <a:cubicBezTo>
                    <a:pt x="1482" y="97"/>
                    <a:pt x="1513" y="146"/>
                    <a:pt x="1566" y="164"/>
                  </a:cubicBezTo>
                  <a:cubicBezTo>
                    <a:pt x="1572" y="170"/>
                    <a:pt x="1580" y="175"/>
                    <a:pt x="1584" y="182"/>
                  </a:cubicBezTo>
                  <a:cubicBezTo>
                    <a:pt x="1590" y="193"/>
                    <a:pt x="1596" y="218"/>
                    <a:pt x="1596" y="218"/>
                  </a:cubicBezTo>
                  <a:cubicBezTo>
                    <a:pt x="1581" y="263"/>
                    <a:pt x="1496" y="251"/>
                    <a:pt x="1464" y="254"/>
                  </a:cubicBezTo>
                  <a:cubicBezTo>
                    <a:pt x="1418" y="258"/>
                    <a:pt x="1370" y="263"/>
                    <a:pt x="1326" y="278"/>
                  </a:cubicBezTo>
                  <a:cubicBezTo>
                    <a:pt x="1324" y="284"/>
                    <a:pt x="1316" y="291"/>
                    <a:pt x="1320" y="296"/>
                  </a:cubicBezTo>
                  <a:cubicBezTo>
                    <a:pt x="1335" y="316"/>
                    <a:pt x="1377" y="327"/>
                    <a:pt x="1398" y="338"/>
                  </a:cubicBezTo>
                  <a:cubicBezTo>
                    <a:pt x="1486" y="333"/>
                    <a:pt x="1519" y="326"/>
                    <a:pt x="1602" y="332"/>
                  </a:cubicBezTo>
                  <a:cubicBezTo>
                    <a:pt x="1641" y="352"/>
                    <a:pt x="1640" y="355"/>
                    <a:pt x="1626" y="398"/>
                  </a:cubicBezTo>
                  <a:cubicBezTo>
                    <a:pt x="1613" y="438"/>
                    <a:pt x="1618" y="431"/>
                    <a:pt x="1578" y="458"/>
                  </a:cubicBezTo>
                  <a:cubicBezTo>
                    <a:pt x="1568" y="465"/>
                    <a:pt x="1554" y="463"/>
                    <a:pt x="1542" y="464"/>
                  </a:cubicBezTo>
                  <a:cubicBezTo>
                    <a:pt x="1514" y="467"/>
                    <a:pt x="1486" y="468"/>
                    <a:pt x="1458" y="470"/>
                  </a:cubicBezTo>
                  <a:cubicBezTo>
                    <a:pt x="1397" y="490"/>
                    <a:pt x="1329" y="499"/>
                    <a:pt x="1266" y="512"/>
                  </a:cubicBezTo>
                  <a:cubicBezTo>
                    <a:pt x="1203" y="499"/>
                    <a:pt x="1201" y="477"/>
                    <a:pt x="1158" y="434"/>
                  </a:cubicBezTo>
                  <a:cubicBezTo>
                    <a:pt x="1152" y="416"/>
                    <a:pt x="1145" y="398"/>
                    <a:pt x="1140" y="380"/>
                  </a:cubicBezTo>
                  <a:cubicBezTo>
                    <a:pt x="1138" y="372"/>
                    <a:pt x="1139" y="362"/>
                    <a:pt x="1134" y="356"/>
                  </a:cubicBezTo>
                  <a:cubicBezTo>
                    <a:pt x="1130" y="351"/>
                    <a:pt x="1122" y="352"/>
                    <a:pt x="1116" y="350"/>
                  </a:cubicBezTo>
                  <a:cubicBezTo>
                    <a:pt x="1062" y="368"/>
                    <a:pt x="1095" y="400"/>
                    <a:pt x="1110" y="434"/>
                  </a:cubicBezTo>
                  <a:cubicBezTo>
                    <a:pt x="1115" y="446"/>
                    <a:pt x="1122" y="470"/>
                    <a:pt x="1122" y="470"/>
                  </a:cubicBezTo>
                  <a:cubicBezTo>
                    <a:pt x="1113" y="507"/>
                    <a:pt x="1093" y="538"/>
                    <a:pt x="1062" y="560"/>
                  </a:cubicBezTo>
                  <a:cubicBezTo>
                    <a:pt x="1054" y="566"/>
                    <a:pt x="1047" y="574"/>
                    <a:pt x="1038" y="578"/>
                  </a:cubicBezTo>
                  <a:cubicBezTo>
                    <a:pt x="1027" y="584"/>
                    <a:pt x="1002" y="590"/>
                    <a:pt x="1002" y="590"/>
                  </a:cubicBezTo>
                  <a:cubicBezTo>
                    <a:pt x="913" y="572"/>
                    <a:pt x="962" y="579"/>
                    <a:pt x="852" y="572"/>
                  </a:cubicBezTo>
                  <a:cubicBezTo>
                    <a:pt x="864" y="536"/>
                    <a:pt x="853" y="500"/>
                    <a:pt x="846" y="464"/>
                  </a:cubicBezTo>
                  <a:cubicBezTo>
                    <a:pt x="852" y="414"/>
                    <a:pt x="872" y="368"/>
                    <a:pt x="900" y="326"/>
                  </a:cubicBezTo>
                  <a:cubicBezTo>
                    <a:pt x="896" y="316"/>
                    <a:pt x="898" y="300"/>
                    <a:pt x="888" y="296"/>
                  </a:cubicBezTo>
                  <a:cubicBezTo>
                    <a:pt x="876" y="292"/>
                    <a:pt x="864" y="304"/>
                    <a:pt x="852" y="308"/>
                  </a:cubicBezTo>
                  <a:cubicBezTo>
                    <a:pt x="838" y="313"/>
                    <a:pt x="816" y="332"/>
                    <a:pt x="816" y="332"/>
                  </a:cubicBezTo>
                  <a:cubicBezTo>
                    <a:pt x="790" y="411"/>
                    <a:pt x="767" y="542"/>
                    <a:pt x="666" y="554"/>
                  </a:cubicBezTo>
                  <a:cubicBezTo>
                    <a:pt x="638" y="557"/>
                    <a:pt x="610" y="558"/>
                    <a:pt x="582" y="560"/>
                  </a:cubicBezTo>
                  <a:cubicBezTo>
                    <a:pt x="562" y="558"/>
                    <a:pt x="540" y="562"/>
                    <a:pt x="522" y="554"/>
                  </a:cubicBezTo>
                  <a:cubicBezTo>
                    <a:pt x="514" y="551"/>
                    <a:pt x="516" y="538"/>
                    <a:pt x="516" y="530"/>
                  </a:cubicBezTo>
                  <a:cubicBezTo>
                    <a:pt x="516" y="495"/>
                    <a:pt x="525" y="466"/>
                    <a:pt x="534" y="434"/>
                  </a:cubicBezTo>
                  <a:cubicBezTo>
                    <a:pt x="536" y="428"/>
                    <a:pt x="537" y="422"/>
                    <a:pt x="540" y="416"/>
                  </a:cubicBezTo>
                  <a:cubicBezTo>
                    <a:pt x="547" y="403"/>
                    <a:pt x="559" y="394"/>
                    <a:pt x="564" y="380"/>
                  </a:cubicBezTo>
                  <a:cubicBezTo>
                    <a:pt x="568" y="368"/>
                    <a:pt x="576" y="344"/>
                    <a:pt x="576" y="344"/>
                  </a:cubicBezTo>
                  <a:cubicBezTo>
                    <a:pt x="569" y="309"/>
                    <a:pt x="558" y="284"/>
                    <a:pt x="522" y="272"/>
                  </a:cubicBezTo>
                  <a:cubicBezTo>
                    <a:pt x="469" y="285"/>
                    <a:pt x="476" y="305"/>
                    <a:pt x="450" y="344"/>
                  </a:cubicBezTo>
                  <a:cubicBezTo>
                    <a:pt x="445" y="371"/>
                    <a:pt x="441" y="387"/>
                    <a:pt x="426" y="410"/>
                  </a:cubicBezTo>
                  <a:cubicBezTo>
                    <a:pt x="416" y="472"/>
                    <a:pt x="383" y="510"/>
                    <a:pt x="324" y="530"/>
                  </a:cubicBezTo>
                  <a:cubicBezTo>
                    <a:pt x="273" y="513"/>
                    <a:pt x="301" y="520"/>
                    <a:pt x="240" y="512"/>
                  </a:cubicBezTo>
                  <a:cubicBezTo>
                    <a:pt x="220" y="505"/>
                    <a:pt x="206" y="489"/>
                    <a:pt x="186" y="482"/>
                  </a:cubicBezTo>
                  <a:cubicBezTo>
                    <a:pt x="157" y="472"/>
                    <a:pt x="128" y="460"/>
                    <a:pt x="102" y="446"/>
                  </a:cubicBezTo>
                  <a:cubicBezTo>
                    <a:pt x="89" y="439"/>
                    <a:pt x="78" y="430"/>
                    <a:pt x="66" y="422"/>
                  </a:cubicBezTo>
                  <a:cubicBezTo>
                    <a:pt x="60" y="418"/>
                    <a:pt x="48" y="410"/>
                    <a:pt x="48" y="410"/>
                  </a:cubicBezTo>
                  <a:cubicBezTo>
                    <a:pt x="27" y="379"/>
                    <a:pt x="43" y="384"/>
                    <a:pt x="72" y="374"/>
                  </a:cubicBezTo>
                  <a:cubicBezTo>
                    <a:pt x="126" y="377"/>
                    <a:pt x="209" y="395"/>
                    <a:pt x="258" y="362"/>
                  </a:cubicBezTo>
                  <a:cubicBezTo>
                    <a:pt x="269" y="328"/>
                    <a:pt x="236" y="335"/>
                    <a:pt x="210" y="326"/>
                  </a:cubicBezTo>
                  <a:cubicBezTo>
                    <a:pt x="174" y="314"/>
                    <a:pt x="96" y="308"/>
                    <a:pt x="54" y="302"/>
                  </a:cubicBezTo>
                  <a:cubicBezTo>
                    <a:pt x="25" y="292"/>
                    <a:pt x="11" y="304"/>
                    <a:pt x="0" y="272"/>
                  </a:cubicBezTo>
                  <a:cubicBezTo>
                    <a:pt x="19" y="215"/>
                    <a:pt x="3" y="248"/>
                    <a:pt x="48" y="218"/>
                  </a:cubicBezTo>
                  <a:cubicBezTo>
                    <a:pt x="59" y="201"/>
                    <a:pt x="90" y="154"/>
                    <a:pt x="42" y="17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8329" name="Group 27">
            <a:extLst>
              <a:ext uri="{FF2B5EF4-FFF2-40B4-BE49-F238E27FC236}">
                <a16:creationId xmlns:a16="http://schemas.microsoft.com/office/drawing/2014/main" id="{6E254CCE-CB08-46F0-9FE0-4963FFC4C982}"/>
              </a:ext>
            </a:extLst>
          </p:cNvPr>
          <p:cNvGrpSpPr>
            <a:grpSpLocks/>
          </p:cNvGrpSpPr>
          <p:nvPr/>
        </p:nvGrpSpPr>
        <p:grpSpPr bwMode="auto">
          <a:xfrm>
            <a:off x="2916238" y="4292600"/>
            <a:ext cx="1800225" cy="1651000"/>
            <a:chOff x="1837" y="2708"/>
            <a:chExt cx="1134" cy="1040"/>
          </a:xfrm>
        </p:grpSpPr>
        <p:sp>
          <p:nvSpPr>
            <p:cNvPr id="98376" name="Oval 28">
              <a:extLst>
                <a:ext uri="{FF2B5EF4-FFF2-40B4-BE49-F238E27FC236}">
                  <a16:creationId xmlns:a16="http://schemas.microsoft.com/office/drawing/2014/main" id="{8002CEEB-941B-4602-97F3-61A8E39A9074}"/>
                </a:ext>
              </a:extLst>
            </p:cNvPr>
            <p:cNvSpPr>
              <a:spLocks noChangeArrowheads="1"/>
            </p:cNvSpPr>
            <p:nvPr/>
          </p:nvSpPr>
          <p:spPr bwMode="auto">
            <a:xfrm>
              <a:off x="1883" y="3207"/>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8377" name="Oval 29">
              <a:extLst>
                <a:ext uri="{FF2B5EF4-FFF2-40B4-BE49-F238E27FC236}">
                  <a16:creationId xmlns:a16="http://schemas.microsoft.com/office/drawing/2014/main" id="{E9EF3965-0814-4A17-92EC-2E157222E74B}"/>
                </a:ext>
              </a:extLst>
            </p:cNvPr>
            <p:cNvSpPr>
              <a:spLocks noChangeArrowheads="1"/>
            </p:cNvSpPr>
            <p:nvPr/>
          </p:nvSpPr>
          <p:spPr bwMode="auto">
            <a:xfrm>
              <a:off x="1883" y="2798"/>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78" name="Oval 30">
              <a:extLst>
                <a:ext uri="{FF2B5EF4-FFF2-40B4-BE49-F238E27FC236}">
                  <a16:creationId xmlns:a16="http://schemas.microsoft.com/office/drawing/2014/main" id="{E4D11B88-9DCD-4CFD-9479-A97EDBF30F71}"/>
                </a:ext>
              </a:extLst>
            </p:cNvPr>
            <p:cNvSpPr>
              <a:spLocks noChangeArrowheads="1"/>
            </p:cNvSpPr>
            <p:nvPr/>
          </p:nvSpPr>
          <p:spPr bwMode="auto">
            <a:xfrm>
              <a:off x="1837" y="2750"/>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79" name="Oval 31">
              <a:extLst>
                <a:ext uri="{FF2B5EF4-FFF2-40B4-BE49-F238E27FC236}">
                  <a16:creationId xmlns:a16="http://schemas.microsoft.com/office/drawing/2014/main" id="{518B3605-5E85-4024-B761-24836D152EFD}"/>
                </a:ext>
              </a:extLst>
            </p:cNvPr>
            <p:cNvSpPr>
              <a:spLocks noChangeArrowheads="1"/>
            </p:cNvSpPr>
            <p:nvPr/>
          </p:nvSpPr>
          <p:spPr bwMode="auto">
            <a:xfrm>
              <a:off x="1973" y="270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grpSp>
        <p:nvGrpSpPr>
          <p:cNvPr id="98330" name="Group 32">
            <a:extLst>
              <a:ext uri="{FF2B5EF4-FFF2-40B4-BE49-F238E27FC236}">
                <a16:creationId xmlns:a16="http://schemas.microsoft.com/office/drawing/2014/main" id="{882672DB-4C64-4109-B439-349F09C44C0A}"/>
              </a:ext>
            </a:extLst>
          </p:cNvPr>
          <p:cNvGrpSpPr>
            <a:grpSpLocks/>
          </p:cNvGrpSpPr>
          <p:nvPr/>
        </p:nvGrpSpPr>
        <p:grpSpPr bwMode="auto">
          <a:xfrm rot="-3298324">
            <a:off x="3231356" y="5087144"/>
            <a:ext cx="1362075" cy="280988"/>
            <a:chOff x="2290" y="3548"/>
            <a:chExt cx="1092" cy="277"/>
          </a:xfrm>
        </p:grpSpPr>
        <p:sp>
          <p:nvSpPr>
            <p:cNvPr id="98348" name="Freeform 33">
              <a:extLst>
                <a:ext uri="{FF2B5EF4-FFF2-40B4-BE49-F238E27FC236}">
                  <a16:creationId xmlns:a16="http://schemas.microsoft.com/office/drawing/2014/main" id="{B43AAC45-5C9B-4242-A994-64149C5D2E50}"/>
                </a:ext>
              </a:extLst>
            </p:cNvPr>
            <p:cNvSpPr>
              <a:spLocks/>
            </p:cNvSpPr>
            <p:nvPr/>
          </p:nvSpPr>
          <p:spPr bwMode="auto">
            <a:xfrm>
              <a:off x="2290" y="3615"/>
              <a:ext cx="1092" cy="196"/>
            </a:xfrm>
            <a:custGeom>
              <a:avLst/>
              <a:gdLst>
                <a:gd name="T0" fmla="*/ 0 w 2407"/>
                <a:gd name="T1" fmla="*/ 1 h 368"/>
                <a:gd name="T2" fmla="*/ 0 w 2407"/>
                <a:gd name="T3" fmla="*/ 1 h 368"/>
                <a:gd name="T4" fmla="*/ 0 w 2407"/>
                <a:gd name="T5" fmla="*/ 1 h 368"/>
                <a:gd name="T6" fmla="*/ 0 w 2407"/>
                <a:gd name="T7" fmla="*/ 1 h 368"/>
                <a:gd name="T8" fmla="*/ 0 w 2407"/>
                <a:gd name="T9" fmla="*/ 1 h 368"/>
                <a:gd name="T10" fmla="*/ 0 w 2407"/>
                <a:gd name="T11" fmla="*/ 1 h 368"/>
                <a:gd name="T12" fmla="*/ 0 w 2407"/>
                <a:gd name="T13" fmla="*/ 1 h 368"/>
                <a:gd name="T14" fmla="*/ 0 w 2407"/>
                <a:gd name="T15" fmla="*/ 1 h 368"/>
                <a:gd name="T16" fmla="*/ 0 w 2407"/>
                <a:gd name="T17" fmla="*/ 1 h 368"/>
                <a:gd name="T18" fmla="*/ 0 w 2407"/>
                <a:gd name="T19" fmla="*/ 1 h 368"/>
                <a:gd name="T20" fmla="*/ 0 w 2407"/>
                <a:gd name="T21" fmla="*/ 1 h 368"/>
                <a:gd name="T22" fmla="*/ 0 w 2407"/>
                <a:gd name="T23" fmla="*/ 1 h 368"/>
                <a:gd name="T24" fmla="*/ 0 w 2407"/>
                <a:gd name="T25" fmla="*/ 1 h 368"/>
                <a:gd name="T26" fmla="*/ 0 w 2407"/>
                <a:gd name="T27" fmla="*/ 1 h 368"/>
                <a:gd name="T28" fmla="*/ 0 w 2407"/>
                <a:gd name="T29" fmla="*/ 0 h 368"/>
                <a:gd name="T30" fmla="*/ 0 w 2407"/>
                <a:gd name="T31" fmla="*/ 1 h 368"/>
                <a:gd name="T32" fmla="*/ 0 w 2407"/>
                <a:gd name="T33" fmla="*/ 1 h 368"/>
                <a:gd name="T34" fmla="*/ 0 w 2407"/>
                <a:gd name="T35" fmla="*/ 1 h 368"/>
                <a:gd name="T36" fmla="*/ 0 w 2407"/>
                <a:gd name="T37" fmla="*/ 1 h 368"/>
                <a:gd name="T38" fmla="*/ 0 w 2407"/>
                <a:gd name="T39" fmla="*/ 1 h 368"/>
                <a:gd name="T40" fmla="*/ 0 w 2407"/>
                <a:gd name="T41" fmla="*/ 1 h 368"/>
                <a:gd name="T42" fmla="*/ 0 w 2407"/>
                <a:gd name="T43" fmla="*/ 1 h 368"/>
                <a:gd name="T44" fmla="*/ 0 w 2407"/>
                <a:gd name="T45" fmla="*/ 1 h 368"/>
                <a:gd name="T46" fmla="*/ 0 w 2407"/>
                <a:gd name="T47" fmla="*/ 1 h 368"/>
                <a:gd name="T48" fmla="*/ 0 w 2407"/>
                <a:gd name="T49" fmla="*/ 1 h 368"/>
                <a:gd name="T50" fmla="*/ 0 w 2407"/>
                <a:gd name="T51" fmla="*/ 1 h 368"/>
                <a:gd name="T52" fmla="*/ 0 w 2407"/>
                <a:gd name="T53" fmla="*/ 1 h 368"/>
                <a:gd name="T54" fmla="*/ 0 w 2407"/>
                <a:gd name="T55" fmla="*/ 1 h 368"/>
                <a:gd name="T56" fmla="*/ 0 w 2407"/>
                <a:gd name="T57" fmla="*/ 1 h 368"/>
                <a:gd name="T58" fmla="*/ 0 w 2407"/>
                <a:gd name="T59" fmla="*/ 1 h 368"/>
                <a:gd name="T60" fmla="*/ 0 w 2407"/>
                <a:gd name="T61" fmla="*/ 1 h 368"/>
                <a:gd name="T62" fmla="*/ 0 w 2407"/>
                <a:gd name="T63" fmla="*/ 1 h 368"/>
                <a:gd name="T64" fmla="*/ 0 w 2407"/>
                <a:gd name="T65" fmla="*/ 1 h 368"/>
                <a:gd name="T66" fmla="*/ 0 w 2407"/>
                <a:gd name="T67" fmla="*/ 1 h 368"/>
                <a:gd name="T68" fmla="*/ 0 w 2407"/>
                <a:gd name="T69" fmla="*/ 1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7" h="368">
                  <a:moveTo>
                    <a:pt x="14" y="116"/>
                  </a:moveTo>
                  <a:cubicBezTo>
                    <a:pt x="29" y="94"/>
                    <a:pt x="19" y="71"/>
                    <a:pt x="42" y="56"/>
                  </a:cubicBezTo>
                  <a:cubicBezTo>
                    <a:pt x="68" y="61"/>
                    <a:pt x="65" y="65"/>
                    <a:pt x="82" y="80"/>
                  </a:cubicBezTo>
                  <a:cubicBezTo>
                    <a:pt x="89" y="86"/>
                    <a:pt x="106" y="96"/>
                    <a:pt x="106" y="96"/>
                  </a:cubicBezTo>
                  <a:cubicBezTo>
                    <a:pt x="115" y="110"/>
                    <a:pt x="122" y="115"/>
                    <a:pt x="138" y="120"/>
                  </a:cubicBezTo>
                  <a:cubicBezTo>
                    <a:pt x="170" y="152"/>
                    <a:pt x="240" y="157"/>
                    <a:pt x="282" y="160"/>
                  </a:cubicBezTo>
                  <a:cubicBezTo>
                    <a:pt x="422" y="170"/>
                    <a:pt x="557" y="177"/>
                    <a:pt x="698" y="180"/>
                  </a:cubicBezTo>
                  <a:cubicBezTo>
                    <a:pt x="775" y="174"/>
                    <a:pt x="790" y="173"/>
                    <a:pt x="886" y="176"/>
                  </a:cubicBezTo>
                  <a:cubicBezTo>
                    <a:pt x="912" y="179"/>
                    <a:pt x="937" y="180"/>
                    <a:pt x="962" y="188"/>
                  </a:cubicBezTo>
                  <a:cubicBezTo>
                    <a:pt x="1057" y="184"/>
                    <a:pt x="1151" y="181"/>
                    <a:pt x="1246" y="176"/>
                  </a:cubicBezTo>
                  <a:cubicBezTo>
                    <a:pt x="1420" y="141"/>
                    <a:pt x="1608" y="164"/>
                    <a:pt x="1786" y="184"/>
                  </a:cubicBezTo>
                  <a:cubicBezTo>
                    <a:pt x="1832" y="182"/>
                    <a:pt x="1869" y="186"/>
                    <a:pt x="1910" y="176"/>
                  </a:cubicBezTo>
                  <a:cubicBezTo>
                    <a:pt x="1964" y="163"/>
                    <a:pt x="2015" y="140"/>
                    <a:pt x="2070" y="132"/>
                  </a:cubicBezTo>
                  <a:cubicBezTo>
                    <a:pt x="2129" y="112"/>
                    <a:pt x="2186" y="92"/>
                    <a:pt x="2242" y="64"/>
                  </a:cubicBezTo>
                  <a:cubicBezTo>
                    <a:pt x="2256" y="43"/>
                    <a:pt x="2309" y="8"/>
                    <a:pt x="2334" y="0"/>
                  </a:cubicBezTo>
                  <a:cubicBezTo>
                    <a:pt x="2372" y="6"/>
                    <a:pt x="2362" y="9"/>
                    <a:pt x="2390" y="28"/>
                  </a:cubicBezTo>
                  <a:cubicBezTo>
                    <a:pt x="2393" y="36"/>
                    <a:pt x="2395" y="44"/>
                    <a:pt x="2398" y="52"/>
                  </a:cubicBezTo>
                  <a:cubicBezTo>
                    <a:pt x="2399" y="56"/>
                    <a:pt x="2402" y="64"/>
                    <a:pt x="2402" y="64"/>
                  </a:cubicBezTo>
                  <a:cubicBezTo>
                    <a:pt x="2400" y="88"/>
                    <a:pt x="2407" y="116"/>
                    <a:pt x="2394" y="136"/>
                  </a:cubicBezTo>
                  <a:cubicBezTo>
                    <a:pt x="2371" y="171"/>
                    <a:pt x="2334" y="199"/>
                    <a:pt x="2294" y="212"/>
                  </a:cubicBezTo>
                  <a:cubicBezTo>
                    <a:pt x="2266" y="221"/>
                    <a:pt x="2235" y="252"/>
                    <a:pt x="2210" y="268"/>
                  </a:cubicBezTo>
                  <a:cubicBezTo>
                    <a:pt x="2194" y="279"/>
                    <a:pt x="2160" y="281"/>
                    <a:pt x="2142" y="284"/>
                  </a:cubicBezTo>
                  <a:cubicBezTo>
                    <a:pt x="2111" y="294"/>
                    <a:pt x="2091" y="294"/>
                    <a:pt x="2054" y="296"/>
                  </a:cubicBezTo>
                  <a:cubicBezTo>
                    <a:pt x="1901" y="327"/>
                    <a:pt x="1737" y="320"/>
                    <a:pt x="1582" y="324"/>
                  </a:cubicBezTo>
                  <a:cubicBezTo>
                    <a:pt x="1539" y="329"/>
                    <a:pt x="1500" y="346"/>
                    <a:pt x="1458" y="352"/>
                  </a:cubicBezTo>
                  <a:cubicBezTo>
                    <a:pt x="1419" y="358"/>
                    <a:pt x="1377" y="364"/>
                    <a:pt x="1338" y="368"/>
                  </a:cubicBezTo>
                  <a:cubicBezTo>
                    <a:pt x="1273" y="365"/>
                    <a:pt x="1214" y="353"/>
                    <a:pt x="1150" y="348"/>
                  </a:cubicBezTo>
                  <a:cubicBezTo>
                    <a:pt x="1056" y="341"/>
                    <a:pt x="864" y="341"/>
                    <a:pt x="814" y="340"/>
                  </a:cubicBezTo>
                  <a:cubicBezTo>
                    <a:pt x="741" y="333"/>
                    <a:pt x="670" y="321"/>
                    <a:pt x="598" y="312"/>
                  </a:cubicBezTo>
                  <a:cubicBezTo>
                    <a:pt x="539" y="292"/>
                    <a:pt x="479" y="288"/>
                    <a:pt x="418" y="284"/>
                  </a:cubicBezTo>
                  <a:cubicBezTo>
                    <a:pt x="370" y="268"/>
                    <a:pt x="305" y="270"/>
                    <a:pt x="254" y="264"/>
                  </a:cubicBezTo>
                  <a:cubicBezTo>
                    <a:pt x="193" y="256"/>
                    <a:pt x="138" y="238"/>
                    <a:pt x="78" y="228"/>
                  </a:cubicBezTo>
                  <a:cubicBezTo>
                    <a:pt x="63" y="217"/>
                    <a:pt x="44" y="202"/>
                    <a:pt x="26" y="196"/>
                  </a:cubicBezTo>
                  <a:cubicBezTo>
                    <a:pt x="6" y="165"/>
                    <a:pt x="12" y="181"/>
                    <a:pt x="6" y="148"/>
                  </a:cubicBezTo>
                  <a:cubicBezTo>
                    <a:pt x="8" y="126"/>
                    <a:pt x="0" y="92"/>
                    <a:pt x="26" y="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9" name="Oval 34">
              <a:extLst>
                <a:ext uri="{FF2B5EF4-FFF2-40B4-BE49-F238E27FC236}">
                  <a16:creationId xmlns:a16="http://schemas.microsoft.com/office/drawing/2014/main" id="{F5447AED-44BA-46A7-8D29-5FE53AAB416F}"/>
                </a:ext>
              </a:extLst>
            </p:cNvPr>
            <p:cNvSpPr>
              <a:spLocks noChangeAspect="1" noChangeArrowheads="1"/>
            </p:cNvSpPr>
            <p:nvPr/>
          </p:nvSpPr>
          <p:spPr bwMode="auto">
            <a:xfrm>
              <a:off x="2557" y="3690"/>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0" name="Oval 35">
              <a:extLst>
                <a:ext uri="{FF2B5EF4-FFF2-40B4-BE49-F238E27FC236}">
                  <a16:creationId xmlns:a16="http://schemas.microsoft.com/office/drawing/2014/main" id="{0A9CD0E9-3D3A-4095-8E54-76FCE0E7F310}"/>
                </a:ext>
              </a:extLst>
            </p:cNvPr>
            <p:cNvSpPr>
              <a:spLocks noChangeAspect="1" noChangeArrowheads="1"/>
            </p:cNvSpPr>
            <p:nvPr/>
          </p:nvSpPr>
          <p:spPr bwMode="auto">
            <a:xfrm>
              <a:off x="2618" y="3689"/>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1" name="Oval 36">
              <a:extLst>
                <a:ext uri="{FF2B5EF4-FFF2-40B4-BE49-F238E27FC236}">
                  <a16:creationId xmlns:a16="http://schemas.microsoft.com/office/drawing/2014/main" id="{0EBC8253-C50B-411B-A45D-599343BDFE5E}"/>
                </a:ext>
              </a:extLst>
            </p:cNvPr>
            <p:cNvSpPr>
              <a:spLocks noChangeAspect="1" noChangeArrowheads="1"/>
            </p:cNvSpPr>
            <p:nvPr/>
          </p:nvSpPr>
          <p:spPr bwMode="auto">
            <a:xfrm>
              <a:off x="2475" y="3686"/>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2" name="Oval 37">
              <a:extLst>
                <a:ext uri="{FF2B5EF4-FFF2-40B4-BE49-F238E27FC236}">
                  <a16:creationId xmlns:a16="http://schemas.microsoft.com/office/drawing/2014/main" id="{41D27850-00C0-4A25-899A-FA116C4F6573}"/>
                </a:ext>
              </a:extLst>
            </p:cNvPr>
            <p:cNvSpPr>
              <a:spLocks noChangeAspect="1" noChangeArrowheads="1"/>
            </p:cNvSpPr>
            <p:nvPr/>
          </p:nvSpPr>
          <p:spPr bwMode="auto">
            <a:xfrm>
              <a:off x="2681" y="3687"/>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3" name="Oval 38">
              <a:extLst>
                <a:ext uri="{FF2B5EF4-FFF2-40B4-BE49-F238E27FC236}">
                  <a16:creationId xmlns:a16="http://schemas.microsoft.com/office/drawing/2014/main" id="{2938682F-1DA2-4AA9-834F-2938155C15D2}"/>
                </a:ext>
              </a:extLst>
            </p:cNvPr>
            <p:cNvSpPr>
              <a:spLocks noChangeAspect="1" noChangeArrowheads="1"/>
            </p:cNvSpPr>
            <p:nvPr/>
          </p:nvSpPr>
          <p:spPr bwMode="auto">
            <a:xfrm>
              <a:off x="2743" y="3693"/>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4" name="Oval 39">
              <a:extLst>
                <a:ext uri="{FF2B5EF4-FFF2-40B4-BE49-F238E27FC236}">
                  <a16:creationId xmlns:a16="http://schemas.microsoft.com/office/drawing/2014/main" id="{8D5D3B8E-7229-40C6-940F-65CA32EAC195}"/>
                </a:ext>
              </a:extLst>
            </p:cNvPr>
            <p:cNvSpPr>
              <a:spLocks noChangeAspect="1" noChangeArrowheads="1"/>
            </p:cNvSpPr>
            <p:nvPr/>
          </p:nvSpPr>
          <p:spPr bwMode="auto">
            <a:xfrm>
              <a:off x="2803" y="3690"/>
              <a:ext cx="21"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5" name="Oval 40">
              <a:extLst>
                <a:ext uri="{FF2B5EF4-FFF2-40B4-BE49-F238E27FC236}">
                  <a16:creationId xmlns:a16="http://schemas.microsoft.com/office/drawing/2014/main" id="{EF9120CA-0EF3-4A85-8C14-0A26DF8A87D2}"/>
                </a:ext>
              </a:extLst>
            </p:cNvPr>
            <p:cNvSpPr>
              <a:spLocks noChangeAspect="1" noChangeArrowheads="1"/>
            </p:cNvSpPr>
            <p:nvPr/>
          </p:nvSpPr>
          <p:spPr bwMode="auto">
            <a:xfrm>
              <a:off x="2845" y="3688"/>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6" name="Oval 41">
              <a:extLst>
                <a:ext uri="{FF2B5EF4-FFF2-40B4-BE49-F238E27FC236}">
                  <a16:creationId xmlns:a16="http://schemas.microsoft.com/office/drawing/2014/main" id="{3BB6AA8E-EAC2-4DC8-8920-4539143DA7E1}"/>
                </a:ext>
              </a:extLst>
            </p:cNvPr>
            <p:cNvSpPr>
              <a:spLocks noChangeAspect="1" noChangeArrowheads="1"/>
            </p:cNvSpPr>
            <p:nvPr/>
          </p:nvSpPr>
          <p:spPr bwMode="auto">
            <a:xfrm>
              <a:off x="2475" y="3769"/>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7" name="Oval 42">
              <a:extLst>
                <a:ext uri="{FF2B5EF4-FFF2-40B4-BE49-F238E27FC236}">
                  <a16:creationId xmlns:a16="http://schemas.microsoft.com/office/drawing/2014/main" id="{C2DD4685-E753-42A0-9032-40016625E4F4}"/>
                </a:ext>
              </a:extLst>
            </p:cNvPr>
            <p:cNvSpPr>
              <a:spLocks noChangeAspect="1" noChangeArrowheads="1"/>
            </p:cNvSpPr>
            <p:nvPr/>
          </p:nvSpPr>
          <p:spPr bwMode="auto">
            <a:xfrm>
              <a:off x="2536" y="3768"/>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8" name="Oval 43">
              <a:extLst>
                <a:ext uri="{FF2B5EF4-FFF2-40B4-BE49-F238E27FC236}">
                  <a16:creationId xmlns:a16="http://schemas.microsoft.com/office/drawing/2014/main" id="{9DF8C9EA-CA61-47F4-8BC7-7116049A20ED}"/>
                </a:ext>
              </a:extLst>
            </p:cNvPr>
            <p:cNvSpPr>
              <a:spLocks noChangeAspect="1" noChangeArrowheads="1"/>
            </p:cNvSpPr>
            <p:nvPr/>
          </p:nvSpPr>
          <p:spPr bwMode="auto">
            <a:xfrm>
              <a:off x="2409" y="3754"/>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59" name="Oval 44">
              <a:extLst>
                <a:ext uri="{FF2B5EF4-FFF2-40B4-BE49-F238E27FC236}">
                  <a16:creationId xmlns:a16="http://schemas.microsoft.com/office/drawing/2014/main" id="{EE93E0F5-2323-41BA-8FBD-CADD980195A3}"/>
                </a:ext>
              </a:extLst>
            </p:cNvPr>
            <p:cNvSpPr>
              <a:spLocks noChangeAspect="1" noChangeArrowheads="1"/>
            </p:cNvSpPr>
            <p:nvPr/>
          </p:nvSpPr>
          <p:spPr bwMode="auto">
            <a:xfrm>
              <a:off x="2903" y="3684"/>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0" name="Oval 45">
              <a:extLst>
                <a:ext uri="{FF2B5EF4-FFF2-40B4-BE49-F238E27FC236}">
                  <a16:creationId xmlns:a16="http://schemas.microsoft.com/office/drawing/2014/main" id="{BC7DF37A-7144-424E-9419-097A39E65BD5}"/>
                </a:ext>
              </a:extLst>
            </p:cNvPr>
            <p:cNvSpPr>
              <a:spLocks noChangeAspect="1" noChangeArrowheads="1"/>
            </p:cNvSpPr>
            <p:nvPr/>
          </p:nvSpPr>
          <p:spPr bwMode="auto">
            <a:xfrm>
              <a:off x="2619" y="3789"/>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1" name="Oval 46">
              <a:extLst>
                <a:ext uri="{FF2B5EF4-FFF2-40B4-BE49-F238E27FC236}">
                  <a16:creationId xmlns:a16="http://schemas.microsoft.com/office/drawing/2014/main" id="{CE9B90B9-F8F6-475D-859E-58133928B2D6}"/>
                </a:ext>
              </a:extLst>
            </p:cNvPr>
            <p:cNvSpPr>
              <a:spLocks noChangeAspect="1" noChangeArrowheads="1"/>
            </p:cNvSpPr>
            <p:nvPr/>
          </p:nvSpPr>
          <p:spPr bwMode="auto">
            <a:xfrm>
              <a:off x="2681" y="3795"/>
              <a:ext cx="21"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2" name="Oval 47">
              <a:extLst>
                <a:ext uri="{FF2B5EF4-FFF2-40B4-BE49-F238E27FC236}">
                  <a16:creationId xmlns:a16="http://schemas.microsoft.com/office/drawing/2014/main" id="{4E8FF295-E31C-48AE-A70D-089D7FBE8724}"/>
                </a:ext>
              </a:extLst>
            </p:cNvPr>
            <p:cNvSpPr>
              <a:spLocks noChangeAspect="1" noChangeArrowheads="1"/>
            </p:cNvSpPr>
            <p:nvPr/>
          </p:nvSpPr>
          <p:spPr bwMode="auto">
            <a:xfrm>
              <a:off x="2742" y="3793"/>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3" name="Oval 48">
              <a:extLst>
                <a:ext uri="{FF2B5EF4-FFF2-40B4-BE49-F238E27FC236}">
                  <a16:creationId xmlns:a16="http://schemas.microsoft.com/office/drawing/2014/main" id="{457EFD1B-9B0E-4909-BF99-03921918DAB4}"/>
                </a:ext>
              </a:extLst>
            </p:cNvPr>
            <p:cNvSpPr>
              <a:spLocks noChangeAspect="1" noChangeArrowheads="1"/>
            </p:cNvSpPr>
            <p:nvPr/>
          </p:nvSpPr>
          <p:spPr bwMode="auto">
            <a:xfrm>
              <a:off x="2955" y="3798"/>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4" name="Oval 49">
              <a:extLst>
                <a:ext uri="{FF2B5EF4-FFF2-40B4-BE49-F238E27FC236}">
                  <a16:creationId xmlns:a16="http://schemas.microsoft.com/office/drawing/2014/main" id="{7049EDD9-7825-4194-9D46-2C0E1825BDDA}"/>
                </a:ext>
              </a:extLst>
            </p:cNvPr>
            <p:cNvSpPr>
              <a:spLocks noChangeAspect="1" noChangeArrowheads="1"/>
            </p:cNvSpPr>
            <p:nvPr/>
          </p:nvSpPr>
          <p:spPr bwMode="auto">
            <a:xfrm>
              <a:off x="3017" y="3784"/>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5" name="Oval 50">
              <a:extLst>
                <a:ext uri="{FF2B5EF4-FFF2-40B4-BE49-F238E27FC236}">
                  <a16:creationId xmlns:a16="http://schemas.microsoft.com/office/drawing/2014/main" id="{53599C43-4DF3-4509-9D4F-C73C42460405}"/>
                </a:ext>
              </a:extLst>
            </p:cNvPr>
            <p:cNvSpPr>
              <a:spLocks noChangeAspect="1" noChangeArrowheads="1"/>
            </p:cNvSpPr>
            <p:nvPr/>
          </p:nvSpPr>
          <p:spPr bwMode="auto">
            <a:xfrm>
              <a:off x="2873" y="3805"/>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6" name="Oval 51">
              <a:extLst>
                <a:ext uri="{FF2B5EF4-FFF2-40B4-BE49-F238E27FC236}">
                  <a16:creationId xmlns:a16="http://schemas.microsoft.com/office/drawing/2014/main" id="{A5A1ED07-64F9-45A6-BC51-F074F0F8D904}"/>
                </a:ext>
              </a:extLst>
            </p:cNvPr>
            <p:cNvSpPr>
              <a:spLocks noChangeAspect="1" noChangeArrowheads="1"/>
            </p:cNvSpPr>
            <p:nvPr/>
          </p:nvSpPr>
          <p:spPr bwMode="auto">
            <a:xfrm>
              <a:off x="2824" y="3801"/>
              <a:ext cx="21"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7" name="Oval 52">
              <a:extLst>
                <a:ext uri="{FF2B5EF4-FFF2-40B4-BE49-F238E27FC236}">
                  <a16:creationId xmlns:a16="http://schemas.microsoft.com/office/drawing/2014/main" id="{B58F6A83-3756-4FCD-A83C-2C7F35B1DCD2}"/>
                </a:ext>
              </a:extLst>
            </p:cNvPr>
            <p:cNvSpPr>
              <a:spLocks noChangeAspect="1" noChangeArrowheads="1"/>
            </p:cNvSpPr>
            <p:nvPr/>
          </p:nvSpPr>
          <p:spPr bwMode="auto">
            <a:xfrm>
              <a:off x="3079" y="3782"/>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8" name="Oval 53">
              <a:extLst>
                <a:ext uri="{FF2B5EF4-FFF2-40B4-BE49-F238E27FC236}">
                  <a16:creationId xmlns:a16="http://schemas.microsoft.com/office/drawing/2014/main" id="{2F7DD2B8-4757-4634-9210-90D81389233A}"/>
                </a:ext>
              </a:extLst>
            </p:cNvPr>
            <p:cNvSpPr>
              <a:spLocks noChangeAspect="1" noChangeArrowheads="1"/>
            </p:cNvSpPr>
            <p:nvPr/>
          </p:nvSpPr>
          <p:spPr bwMode="auto">
            <a:xfrm>
              <a:off x="3113" y="3690"/>
              <a:ext cx="20"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69" name="Oval 54">
              <a:extLst>
                <a:ext uri="{FF2B5EF4-FFF2-40B4-BE49-F238E27FC236}">
                  <a16:creationId xmlns:a16="http://schemas.microsoft.com/office/drawing/2014/main" id="{A94760EA-8DB2-4A9C-BB09-BCE823C11DF9}"/>
                </a:ext>
              </a:extLst>
            </p:cNvPr>
            <p:cNvSpPr>
              <a:spLocks noChangeAspect="1" noChangeArrowheads="1"/>
            </p:cNvSpPr>
            <p:nvPr/>
          </p:nvSpPr>
          <p:spPr bwMode="auto">
            <a:xfrm>
              <a:off x="3031" y="3686"/>
              <a:ext cx="20" cy="2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70" name="Oval 55">
              <a:extLst>
                <a:ext uri="{FF2B5EF4-FFF2-40B4-BE49-F238E27FC236}">
                  <a16:creationId xmlns:a16="http://schemas.microsoft.com/office/drawing/2014/main" id="{F7EB7DAB-818B-4F1F-97A1-92D4436C0A2A}"/>
                </a:ext>
              </a:extLst>
            </p:cNvPr>
            <p:cNvSpPr>
              <a:spLocks noChangeAspect="1" noChangeArrowheads="1"/>
            </p:cNvSpPr>
            <p:nvPr/>
          </p:nvSpPr>
          <p:spPr bwMode="auto">
            <a:xfrm>
              <a:off x="2982" y="3682"/>
              <a:ext cx="21" cy="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71" name="Freeform 56">
              <a:extLst>
                <a:ext uri="{FF2B5EF4-FFF2-40B4-BE49-F238E27FC236}">
                  <a16:creationId xmlns:a16="http://schemas.microsoft.com/office/drawing/2014/main" id="{FE5A9E11-4A16-4615-9378-0AEDDA1AC7E9}"/>
                </a:ext>
              </a:extLst>
            </p:cNvPr>
            <p:cNvSpPr>
              <a:spLocks/>
            </p:cNvSpPr>
            <p:nvPr/>
          </p:nvSpPr>
          <p:spPr bwMode="auto">
            <a:xfrm>
              <a:off x="2434" y="3691"/>
              <a:ext cx="15" cy="32"/>
            </a:xfrm>
            <a:custGeom>
              <a:avLst/>
              <a:gdLst>
                <a:gd name="T0" fmla="*/ 0 w 32"/>
                <a:gd name="T1" fmla="*/ 0 h 60"/>
                <a:gd name="T2" fmla="*/ 0 w 32"/>
                <a:gd name="T3" fmla="*/ 1 h 60"/>
                <a:gd name="T4" fmla="*/ 0 w 32"/>
                <a:gd name="T5" fmla="*/ 1 h 60"/>
                <a:gd name="T6" fmla="*/ 0 60000 65536"/>
                <a:gd name="T7" fmla="*/ 0 60000 65536"/>
                <a:gd name="T8" fmla="*/ 0 60000 65536"/>
              </a:gdLst>
              <a:ahLst/>
              <a:cxnLst>
                <a:cxn ang="T6">
                  <a:pos x="T0" y="T1"/>
                </a:cxn>
                <a:cxn ang="T7">
                  <a:pos x="T2" y="T3"/>
                </a:cxn>
                <a:cxn ang="T8">
                  <a:pos x="T4" y="T5"/>
                </a:cxn>
              </a:cxnLst>
              <a:rect l="0" t="0" r="r" b="b"/>
              <a:pathLst>
                <a:path w="32" h="60">
                  <a:moveTo>
                    <a:pt x="0" y="0"/>
                  </a:moveTo>
                  <a:cubicBezTo>
                    <a:pt x="5" y="15"/>
                    <a:pt x="2" y="33"/>
                    <a:pt x="8" y="48"/>
                  </a:cubicBezTo>
                  <a:cubicBezTo>
                    <a:pt x="11" y="56"/>
                    <a:pt x="32" y="60"/>
                    <a:pt x="32"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72" name="Freeform 57">
              <a:extLst>
                <a:ext uri="{FF2B5EF4-FFF2-40B4-BE49-F238E27FC236}">
                  <a16:creationId xmlns:a16="http://schemas.microsoft.com/office/drawing/2014/main" id="{BE8E8152-2A44-44C2-99BD-A85C758C9630}"/>
                </a:ext>
              </a:extLst>
            </p:cNvPr>
            <p:cNvSpPr>
              <a:spLocks/>
            </p:cNvSpPr>
            <p:nvPr/>
          </p:nvSpPr>
          <p:spPr bwMode="auto">
            <a:xfrm>
              <a:off x="2485" y="3704"/>
              <a:ext cx="37" cy="45"/>
            </a:xfrm>
            <a:custGeom>
              <a:avLst/>
              <a:gdLst>
                <a:gd name="T0" fmla="*/ 0 w 82"/>
                <a:gd name="T1" fmla="*/ 0 h 84"/>
                <a:gd name="T2" fmla="*/ 0 w 82"/>
                <a:gd name="T3" fmla="*/ 1 h 84"/>
                <a:gd name="T4" fmla="*/ 0 w 82"/>
                <a:gd name="T5" fmla="*/ 1 h 84"/>
                <a:gd name="T6" fmla="*/ 0 w 82"/>
                <a:gd name="T7" fmla="*/ 1 h 84"/>
                <a:gd name="T8" fmla="*/ 0 w 82"/>
                <a:gd name="T9" fmla="*/ 1 h 84"/>
                <a:gd name="T10" fmla="*/ 0 w 82"/>
                <a:gd name="T11" fmla="*/ 1 h 84"/>
                <a:gd name="T12" fmla="*/ 0 w 82"/>
                <a:gd name="T13" fmla="*/ 1 h 84"/>
                <a:gd name="T14" fmla="*/ 0 w 82"/>
                <a:gd name="T15" fmla="*/ 1 h 84"/>
                <a:gd name="T16" fmla="*/ 0 w 82"/>
                <a:gd name="T17" fmla="*/ 1 h 84"/>
                <a:gd name="T18" fmla="*/ 0 w 82"/>
                <a:gd name="T19" fmla="*/ 1 h 84"/>
                <a:gd name="T20" fmla="*/ 0 w 82"/>
                <a:gd name="T21" fmla="*/ 1 h 84"/>
                <a:gd name="T22" fmla="*/ 0 w 82"/>
                <a:gd name="T23" fmla="*/ 1 h 84"/>
                <a:gd name="T24" fmla="*/ 0 w 82"/>
                <a:gd name="T25" fmla="*/ 1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84">
                  <a:moveTo>
                    <a:pt x="0" y="0"/>
                  </a:moveTo>
                  <a:cubicBezTo>
                    <a:pt x="4" y="12"/>
                    <a:pt x="3" y="25"/>
                    <a:pt x="8" y="36"/>
                  </a:cubicBezTo>
                  <a:cubicBezTo>
                    <a:pt x="15" y="50"/>
                    <a:pt x="56" y="51"/>
                    <a:pt x="64" y="52"/>
                  </a:cubicBezTo>
                  <a:cubicBezTo>
                    <a:pt x="68" y="51"/>
                    <a:pt x="76" y="52"/>
                    <a:pt x="76" y="48"/>
                  </a:cubicBezTo>
                  <a:cubicBezTo>
                    <a:pt x="76" y="42"/>
                    <a:pt x="70" y="37"/>
                    <a:pt x="64" y="36"/>
                  </a:cubicBezTo>
                  <a:cubicBezTo>
                    <a:pt x="53" y="34"/>
                    <a:pt x="43" y="39"/>
                    <a:pt x="32" y="40"/>
                  </a:cubicBezTo>
                  <a:cubicBezTo>
                    <a:pt x="33" y="44"/>
                    <a:pt x="33" y="50"/>
                    <a:pt x="36" y="52"/>
                  </a:cubicBezTo>
                  <a:cubicBezTo>
                    <a:pt x="43" y="57"/>
                    <a:pt x="60" y="60"/>
                    <a:pt x="60" y="60"/>
                  </a:cubicBezTo>
                  <a:cubicBezTo>
                    <a:pt x="63" y="56"/>
                    <a:pt x="68" y="53"/>
                    <a:pt x="68" y="48"/>
                  </a:cubicBezTo>
                  <a:cubicBezTo>
                    <a:pt x="68" y="40"/>
                    <a:pt x="60" y="24"/>
                    <a:pt x="60" y="24"/>
                  </a:cubicBezTo>
                  <a:cubicBezTo>
                    <a:pt x="46" y="45"/>
                    <a:pt x="55" y="65"/>
                    <a:pt x="68" y="84"/>
                  </a:cubicBezTo>
                  <a:cubicBezTo>
                    <a:pt x="74" y="75"/>
                    <a:pt x="82" y="46"/>
                    <a:pt x="64" y="72"/>
                  </a:cubicBezTo>
                  <a:cubicBezTo>
                    <a:pt x="57" y="71"/>
                    <a:pt x="44" y="68"/>
                    <a:pt x="44" y="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73" name="Freeform 58">
              <a:extLst>
                <a:ext uri="{FF2B5EF4-FFF2-40B4-BE49-F238E27FC236}">
                  <a16:creationId xmlns:a16="http://schemas.microsoft.com/office/drawing/2014/main" id="{18120BBB-272D-4182-A1D6-3FD81FA3C217}"/>
                </a:ext>
              </a:extLst>
            </p:cNvPr>
            <p:cNvSpPr>
              <a:spLocks/>
            </p:cNvSpPr>
            <p:nvPr/>
          </p:nvSpPr>
          <p:spPr bwMode="auto">
            <a:xfrm>
              <a:off x="2563" y="3730"/>
              <a:ext cx="56" cy="34"/>
            </a:xfrm>
            <a:custGeom>
              <a:avLst/>
              <a:gdLst>
                <a:gd name="T0" fmla="*/ 0 w 124"/>
                <a:gd name="T1" fmla="*/ 0 h 64"/>
                <a:gd name="T2" fmla="*/ 0 w 124"/>
                <a:gd name="T3" fmla="*/ 1 h 64"/>
                <a:gd name="T4" fmla="*/ 0 w 124"/>
                <a:gd name="T5" fmla="*/ 1 h 64"/>
                <a:gd name="T6" fmla="*/ 0 w 124"/>
                <a:gd name="T7" fmla="*/ 1 h 64"/>
                <a:gd name="T8" fmla="*/ 0 w 124"/>
                <a:gd name="T9" fmla="*/ 1 h 64"/>
                <a:gd name="T10" fmla="*/ 0 w 124"/>
                <a:gd name="T11" fmla="*/ 1 h 64"/>
                <a:gd name="T12" fmla="*/ 0 w 124"/>
                <a:gd name="T13" fmla="*/ 1 h 64"/>
                <a:gd name="T14" fmla="*/ 0 w 124"/>
                <a:gd name="T15" fmla="*/ 1 h 64"/>
                <a:gd name="T16" fmla="*/ 0 w 124"/>
                <a:gd name="T17" fmla="*/ 1 h 64"/>
                <a:gd name="T18" fmla="*/ 0 w 124"/>
                <a:gd name="T19" fmla="*/ 1 h 64"/>
                <a:gd name="T20" fmla="*/ 0 w 124"/>
                <a:gd name="T21" fmla="*/ 1 h 64"/>
                <a:gd name="T22" fmla="*/ 0 w 124"/>
                <a:gd name="T23" fmla="*/ 1 h 64"/>
                <a:gd name="T24" fmla="*/ 0 w 124"/>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64">
                  <a:moveTo>
                    <a:pt x="0" y="0"/>
                  </a:moveTo>
                  <a:cubicBezTo>
                    <a:pt x="8" y="5"/>
                    <a:pt x="12" y="15"/>
                    <a:pt x="20" y="20"/>
                  </a:cubicBezTo>
                  <a:cubicBezTo>
                    <a:pt x="27" y="24"/>
                    <a:pt x="44" y="28"/>
                    <a:pt x="44" y="28"/>
                  </a:cubicBezTo>
                  <a:cubicBezTo>
                    <a:pt x="73" y="23"/>
                    <a:pt x="67" y="18"/>
                    <a:pt x="88" y="4"/>
                  </a:cubicBezTo>
                  <a:cubicBezTo>
                    <a:pt x="93" y="6"/>
                    <a:pt x="124" y="26"/>
                    <a:pt x="112" y="32"/>
                  </a:cubicBezTo>
                  <a:cubicBezTo>
                    <a:pt x="106" y="35"/>
                    <a:pt x="99" y="29"/>
                    <a:pt x="92" y="28"/>
                  </a:cubicBezTo>
                  <a:cubicBezTo>
                    <a:pt x="78" y="14"/>
                    <a:pt x="74" y="10"/>
                    <a:pt x="56" y="16"/>
                  </a:cubicBezTo>
                  <a:cubicBezTo>
                    <a:pt x="59" y="30"/>
                    <a:pt x="68" y="56"/>
                    <a:pt x="68" y="56"/>
                  </a:cubicBezTo>
                  <a:cubicBezTo>
                    <a:pt x="92" y="48"/>
                    <a:pt x="86" y="28"/>
                    <a:pt x="68" y="16"/>
                  </a:cubicBezTo>
                  <a:cubicBezTo>
                    <a:pt x="75" y="36"/>
                    <a:pt x="74" y="41"/>
                    <a:pt x="96" y="36"/>
                  </a:cubicBezTo>
                  <a:cubicBezTo>
                    <a:pt x="89" y="8"/>
                    <a:pt x="81" y="12"/>
                    <a:pt x="52" y="16"/>
                  </a:cubicBezTo>
                  <a:cubicBezTo>
                    <a:pt x="50" y="35"/>
                    <a:pt x="52" y="64"/>
                    <a:pt x="36" y="64"/>
                  </a:cubicBezTo>
                  <a:cubicBezTo>
                    <a:pt x="32" y="64"/>
                    <a:pt x="40" y="52"/>
                    <a:pt x="40" y="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74" name="Freeform 59">
              <a:extLst>
                <a:ext uri="{FF2B5EF4-FFF2-40B4-BE49-F238E27FC236}">
                  <a16:creationId xmlns:a16="http://schemas.microsoft.com/office/drawing/2014/main" id="{3E1F9B29-2AF2-4AC5-AA11-1E16CEB9F001}"/>
                </a:ext>
              </a:extLst>
            </p:cNvPr>
            <p:cNvSpPr>
              <a:spLocks/>
            </p:cNvSpPr>
            <p:nvPr/>
          </p:nvSpPr>
          <p:spPr bwMode="auto">
            <a:xfrm>
              <a:off x="2659" y="3740"/>
              <a:ext cx="76" cy="38"/>
            </a:xfrm>
            <a:custGeom>
              <a:avLst/>
              <a:gdLst>
                <a:gd name="T0" fmla="*/ 0 w 167"/>
                <a:gd name="T1" fmla="*/ 1 h 71"/>
                <a:gd name="T2" fmla="*/ 0 w 167"/>
                <a:gd name="T3" fmla="*/ 1 h 71"/>
                <a:gd name="T4" fmla="*/ 0 w 167"/>
                <a:gd name="T5" fmla="*/ 1 h 71"/>
                <a:gd name="T6" fmla="*/ 0 w 167"/>
                <a:gd name="T7" fmla="*/ 1 h 71"/>
                <a:gd name="T8" fmla="*/ 0 w 167"/>
                <a:gd name="T9" fmla="*/ 1 h 71"/>
                <a:gd name="T10" fmla="*/ 0 w 167"/>
                <a:gd name="T11" fmla="*/ 1 h 71"/>
                <a:gd name="T12" fmla="*/ 0 w 167"/>
                <a:gd name="T13" fmla="*/ 1 h 71"/>
                <a:gd name="T14" fmla="*/ 0 w 167"/>
                <a:gd name="T15" fmla="*/ 1 h 71"/>
                <a:gd name="T16" fmla="*/ 0 w 167"/>
                <a:gd name="T17" fmla="*/ 1 h 71"/>
                <a:gd name="T18" fmla="*/ 0 w 167"/>
                <a:gd name="T19" fmla="*/ 1 h 71"/>
                <a:gd name="T20" fmla="*/ 0 w 167"/>
                <a:gd name="T21" fmla="*/ 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71">
                  <a:moveTo>
                    <a:pt x="0" y="4"/>
                  </a:moveTo>
                  <a:cubicBezTo>
                    <a:pt x="30" y="14"/>
                    <a:pt x="48" y="27"/>
                    <a:pt x="80" y="32"/>
                  </a:cubicBezTo>
                  <a:cubicBezTo>
                    <a:pt x="91" y="31"/>
                    <a:pt x="108" y="38"/>
                    <a:pt x="112" y="28"/>
                  </a:cubicBezTo>
                  <a:cubicBezTo>
                    <a:pt x="116" y="19"/>
                    <a:pt x="88" y="12"/>
                    <a:pt x="88" y="12"/>
                  </a:cubicBezTo>
                  <a:cubicBezTo>
                    <a:pt x="81" y="13"/>
                    <a:pt x="74" y="13"/>
                    <a:pt x="68" y="16"/>
                  </a:cubicBezTo>
                  <a:cubicBezTo>
                    <a:pt x="42" y="31"/>
                    <a:pt x="77" y="48"/>
                    <a:pt x="88" y="52"/>
                  </a:cubicBezTo>
                  <a:cubicBezTo>
                    <a:pt x="108" y="47"/>
                    <a:pt x="115" y="41"/>
                    <a:pt x="96" y="28"/>
                  </a:cubicBezTo>
                  <a:cubicBezTo>
                    <a:pt x="78" y="0"/>
                    <a:pt x="18" y="0"/>
                    <a:pt x="84" y="8"/>
                  </a:cubicBezTo>
                  <a:cubicBezTo>
                    <a:pt x="88" y="21"/>
                    <a:pt x="77" y="44"/>
                    <a:pt x="88" y="52"/>
                  </a:cubicBezTo>
                  <a:cubicBezTo>
                    <a:pt x="99" y="61"/>
                    <a:pt x="128" y="64"/>
                    <a:pt x="128" y="64"/>
                  </a:cubicBezTo>
                  <a:cubicBezTo>
                    <a:pt x="167" y="59"/>
                    <a:pt x="160" y="71"/>
                    <a:pt x="160" y="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75" name="Text Box 60">
              <a:extLst>
                <a:ext uri="{FF2B5EF4-FFF2-40B4-BE49-F238E27FC236}">
                  <a16:creationId xmlns:a16="http://schemas.microsoft.com/office/drawing/2014/main" id="{B56DE283-B76B-4BA6-993A-3C9A7BBF0AAC}"/>
                </a:ext>
              </a:extLst>
            </p:cNvPr>
            <p:cNvSpPr txBox="1">
              <a:spLocks noChangeArrowheads="1"/>
            </p:cNvSpPr>
            <p:nvPr/>
          </p:nvSpPr>
          <p:spPr bwMode="auto">
            <a:xfrm>
              <a:off x="2967" y="3548"/>
              <a:ext cx="368" cy="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it-IT" sz="1600">
                <a:latin typeface="Comic Sans MS" panose="030F0702030302020204" pitchFamily="66" charset="0"/>
              </a:endParaRPr>
            </a:p>
          </p:txBody>
        </p:sp>
      </p:grpSp>
      <p:pic>
        <p:nvPicPr>
          <p:cNvPr id="98331" name="Picture 61" descr="dna">
            <a:extLst>
              <a:ext uri="{FF2B5EF4-FFF2-40B4-BE49-F238E27FC236}">
                <a16:creationId xmlns:a16="http://schemas.microsoft.com/office/drawing/2014/main" id="{0DBC2935-9D57-4D5B-811B-A6E9FB9FA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981075"/>
            <a:ext cx="18097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32" name="Group 62">
            <a:extLst>
              <a:ext uri="{FF2B5EF4-FFF2-40B4-BE49-F238E27FC236}">
                <a16:creationId xmlns:a16="http://schemas.microsoft.com/office/drawing/2014/main" id="{4F78E74D-D73D-4904-B461-D90D9FFDE951}"/>
              </a:ext>
            </a:extLst>
          </p:cNvPr>
          <p:cNvGrpSpPr>
            <a:grpSpLocks/>
          </p:cNvGrpSpPr>
          <p:nvPr/>
        </p:nvGrpSpPr>
        <p:grpSpPr bwMode="auto">
          <a:xfrm>
            <a:off x="5651500" y="1125538"/>
            <a:ext cx="1800225" cy="1651000"/>
            <a:chOff x="1837" y="2708"/>
            <a:chExt cx="1134" cy="1040"/>
          </a:xfrm>
        </p:grpSpPr>
        <p:sp>
          <p:nvSpPr>
            <p:cNvPr id="98344" name="Oval 63">
              <a:extLst>
                <a:ext uri="{FF2B5EF4-FFF2-40B4-BE49-F238E27FC236}">
                  <a16:creationId xmlns:a16="http://schemas.microsoft.com/office/drawing/2014/main" id="{3FE50C95-B7D6-4EFC-B8A8-AB16BCC71991}"/>
                </a:ext>
              </a:extLst>
            </p:cNvPr>
            <p:cNvSpPr>
              <a:spLocks noChangeArrowheads="1"/>
            </p:cNvSpPr>
            <p:nvPr/>
          </p:nvSpPr>
          <p:spPr bwMode="auto">
            <a:xfrm>
              <a:off x="1883" y="3207"/>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sp>
          <p:nvSpPr>
            <p:cNvPr id="98345" name="Oval 64">
              <a:extLst>
                <a:ext uri="{FF2B5EF4-FFF2-40B4-BE49-F238E27FC236}">
                  <a16:creationId xmlns:a16="http://schemas.microsoft.com/office/drawing/2014/main" id="{35D33DA7-FD5F-4482-A3D7-2D43FAF8F8BB}"/>
                </a:ext>
              </a:extLst>
            </p:cNvPr>
            <p:cNvSpPr>
              <a:spLocks noChangeArrowheads="1"/>
            </p:cNvSpPr>
            <p:nvPr/>
          </p:nvSpPr>
          <p:spPr bwMode="auto">
            <a:xfrm>
              <a:off x="1883" y="2798"/>
              <a:ext cx="1043" cy="9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46" name="Oval 65">
              <a:extLst>
                <a:ext uri="{FF2B5EF4-FFF2-40B4-BE49-F238E27FC236}">
                  <a16:creationId xmlns:a16="http://schemas.microsoft.com/office/drawing/2014/main" id="{3E561983-F047-4EED-AF0B-6B0B03F06BC6}"/>
                </a:ext>
              </a:extLst>
            </p:cNvPr>
            <p:cNvSpPr>
              <a:spLocks noChangeArrowheads="1"/>
            </p:cNvSpPr>
            <p:nvPr/>
          </p:nvSpPr>
          <p:spPr bwMode="auto">
            <a:xfrm>
              <a:off x="1837" y="2750"/>
              <a:ext cx="1134" cy="99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98347" name="Oval 66">
              <a:extLst>
                <a:ext uri="{FF2B5EF4-FFF2-40B4-BE49-F238E27FC236}">
                  <a16:creationId xmlns:a16="http://schemas.microsoft.com/office/drawing/2014/main" id="{AA144EE9-406E-46A7-B83B-3809D6D3C482}"/>
                </a:ext>
              </a:extLst>
            </p:cNvPr>
            <p:cNvSpPr>
              <a:spLocks noChangeArrowheads="1"/>
            </p:cNvSpPr>
            <p:nvPr/>
          </p:nvSpPr>
          <p:spPr bwMode="auto">
            <a:xfrm>
              <a:off x="1973" y="2708"/>
              <a:ext cx="272" cy="1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a:latin typeface="Comic Sans MS" panose="030F0702030302020204" pitchFamily="66" charset="0"/>
                </a:rPr>
                <a:t>LC3</a:t>
              </a:r>
            </a:p>
          </p:txBody>
        </p:sp>
      </p:grpSp>
      <p:sp>
        <p:nvSpPr>
          <p:cNvPr id="98333" name="Line 67">
            <a:extLst>
              <a:ext uri="{FF2B5EF4-FFF2-40B4-BE49-F238E27FC236}">
                <a16:creationId xmlns:a16="http://schemas.microsoft.com/office/drawing/2014/main" id="{649587BD-6612-4D4D-BECC-BFE0693BD74D}"/>
              </a:ext>
            </a:extLst>
          </p:cNvPr>
          <p:cNvSpPr>
            <a:spLocks noChangeShapeType="1"/>
          </p:cNvSpPr>
          <p:nvPr/>
        </p:nvSpPr>
        <p:spPr bwMode="auto">
          <a:xfrm flipV="1">
            <a:off x="1981200" y="3478213"/>
            <a:ext cx="719138" cy="217487"/>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084" name="Text Box 68">
            <a:extLst>
              <a:ext uri="{FF2B5EF4-FFF2-40B4-BE49-F238E27FC236}">
                <a16:creationId xmlns:a16="http://schemas.microsoft.com/office/drawing/2014/main" id="{91660DD3-BA15-4890-8627-C4D5C27E9772}"/>
              </a:ext>
            </a:extLst>
          </p:cNvPr>
          <p:cNvSpPr txBox="1">
            <a:spLocks noChangeArrowheads="1"/>
          </p:cNvSpPr>
          <p:nvPr/>
        </p:nvSpPr>
        <p:spPr bwMode="auto">
          <a:xfrm>
            <a:off x="2727325" y="3224213"/>
            <a:ext cx="533400" cy="366712"/>
          </a:xfrm>
          <a:prstGeom prst="rect">
            <a:avLst/>
          </a:prstGeom>
          <a:noFill/>
          <a:ln>
            <a:noFill/>
          </a:ln>
          <a:effectLst/>
        </p:spPr>
        <p:txBody>
          <a:bodyPr wrap="none">
            <a:spAutoFit/>
          </a:bodyPr>
          <a:lstStyle/>
          <a:p>
            <a:pPr>
              <a:defRPr/>
            </a:pPr>
            <a:r>
              <a:rPr lang="it-IT" altLang="it-IT">
                <a:effectLst>
                  <a:outerShdw blurRad="38100" dist="38100" dir="2700000" algn="tl">
                    <a:srgbClr val="C0C0C0"/>
                  </a:outerShdw>
                </a:effectLst>
                <a:cs typeface="Arial" charset="0"/>
              </a:rPr>
              <a:t>a.a.</a:t>
            </a:r>
          </a:p>
        </p:txBody>
      </p:sp>
      <p:sp>
        <p:nvSpPr>
          <p:cNvPr id="214085" name="Text Box 69">
            <a:extLst>
              <a:ext uri="{FF2B5EF4-FFF2-40B4-BE49-F238E27FC236}">
                <a16:creationId xmlns:a16="http://schemas.microsoft.com/office/drawing/2014/main" id="{8FE8B990-A7A8-42BA-A1BB-5F701B0EED92}"/>
              </a:ext>
            </a:extLst>
          </p:cNvPr>
          <p:cNvSpPr txBox="1">
            <a:spLocks noChangeArrowheads="1"/>
          </p:cNvSpPr>
          <p:nvPr/>
        </p:nvSpPr>
        <p:spPr bwMode="auto">
          <a:xfrm>
            <a:off x="4572000" y="2492375"/>
            <a:ext cx="960438" cy="366713"/>
          </a:xfrm>
          <a:prstGeom prst="rect">
            <a:avLst/>
          </a:prstGeom>
          <a:noFill/>
          <a:ln>
            <a:noFill/>
          </a:ln>
          <a:effectLst/>
        </p:spPr>
        <p:txBody>
          <a:bodyPr wrap="none">
            <a:spAutoFit/>
          </a:bodyPr>
          <a:lstStyle/>
          <a:p>
            <a:pPr>
              <a:defRPr/>
            </a:pPr>
            <a:r>
              <a:rPr lang="it-IT" altLang="it-IT">
                <a:effectLst>
                  <a:outerShdw blurRad="38100" dist="38100" dir="2700000" algn="tl">
                    <a:srgbClr val="C0C0C0"/>
                  </a:outerShdw>
                </a:effectLst>
                <a:cs typeface="Arial" charset="0"/>
              </a:rPr>
              <a:t>glucose</a:t>
            </a:r>
          </a:p>
        </p:txBody>
      </p:sp>
      <p:sp>
        <p:nvSpPr>
          <p:cNvPr id="214086" name="Text Box 70">
            <a:extLst>
              <a:ext uri="{FF2B5EF4-FFF2-40B4-BE49-F238E27FC236}">
                <a16:creationId xmlns:a16="http://schemas.microsoft.com/office/drawing/2014/main" id="{7DDBD857-2DA5-4E49-892F-94222595748B}"/>
              </a:ext>
            </a:extLst>
          </p:cNvPr>
          <p:cNvSpPr txBox="1">
            <a:spLocks noChangeArrowheads="1"/>
          </p:cNvSpPr>
          <p:nvPr/>
        </p:nvSpPr>
        <p:spPr bwMode="auto">
          <a:xfrm>
            <a:off x="3924300" y="3622675"/>
            <a:ext cx="741363" cy="366713"/>
          </a:xfrm>
          <a:prstGeom prst="rect">
            <a:avLst/>
          </a:prstGeom>
          <a:noFill/>
          <a:ln>
            <a:noFill/>
          </a:ln>
          <a:effectLst/>
        </p:spPr>
        <p:txBody>
          <a:bodyPr wrap="none">
            <a:spAutoFit/>
          </a:bodyPr>
          <a:lstStyle/>
          <a:p>
            <a:pPr>
              <a:defRPr/>
            </a:pPr>
            <a:r>
              <a:rPr lang="it-IT" altLang="it-IT">
                <a:effectLst>
                  <a:outerShdw blurRad="38100" dist="38100" dir="2700000" algn="tl">
                    <a:srgbClr val="C0C0C0"/>
                  </a:outerShdw>
                </a:effectLst>
                <a:cs typeface="Arial" charset="0"/>
              </a:rPr>
              <a:t>lipids</a:t>
            </a:r>
          </a:p>
        </p:txBody>
      </p:sp>
      <p:sp>
        <p:nvSpPr>
          <p:cNvPr id="214087" name="Text Box 71">
            <a:extLst>
              <a:ext uri="{FF2B5EF4-FFF2-40B4-BE49-F238E27FC236}">
                <a16:creationId xmlns:a16="http://schemas.microsoft.com/office/drawing/2014/main" id="{1BFCB32A-811B-413C-A17D-36E66CA27CEF}"/>
              </a:ext>
            </a:extLst>
          </p:cNvPr>
          <p:cNvSpPr txBox="1">
            <a:spLocks noChangeArrowheads="1"/>
          </p:cNvSpPr>
          <p:nvPr/>
        </p:nvSpPr>
        <p:spPr bwMode="auto">
          <a:xfrm>
            <a:off x="3348038" y="2565400"/>
            <a:ext cx="968375" cy="579438"/>
          </a:xfrm>
          <a:prstGeom prst="rect">
            <a:avLst/>
          </a:prstGeom>
          <a:noFill/>
          <a:ln>
            <a:noFill/>
          </a:ln>
          <a:effectLst/>
        </p:spPr>
        <p:txBody>
          <a:bodyPr wrap="none">
            <a:spAutoFit/>
          </a:bodyPr>
          <a:lstStyle/>
          <a:p>
            <a:pPr>
              <a:defRPr/>
            </a:pPr>
            <a:r>
              <a:rPr lang="it-IT" altLang="it-IT" sz="3200">
                <a:solidFill>
                  <a:srgbClr val="FF0000"/>
                </a:solidFill>
                <a:effectLst>
                  <a:outerShdw blurRad="38100" dist="38100" dir="2700000" algn="tl">
                    <a:srgbClr val="C0C0C0"/>
                  </a:outerShdw>
                </a:effectLst>
                <a:cs typeface="Arial" charset="0"/>
              </a:rPr>
              <a:t>ATP</a:t>
            </a:r>
          </a:p>
        </p:txBody>
      </p:sp>
      <p:sp>
        <p:nvSpPr>
          <p:cNvPr id="98338" name="Line 72">
            <a:extLst>
              <a:ext uri="{FF2B5EF4-FFF2-40B4-BE49-F238E27FC236}">
                <a16:creationId xmlns:a16="http://schemas.microsoft.com/office/drawing/2014/main" id="{FA291E76-AB11-4976-871B-D657F244E0F3}"/>
              </a:ext>
            </a:extLst>
          </p:cNvPr>
          <p:cNvSpPr>
            <a:spLocks noChangeShapeType="1"/>
          </p:cNvSpPr>
          <p:nvPr/>
        </p:nvSpPr>
        <p:spPr bwMode="auto">
          <a:xfrm flipV="1">
            <a:off x="3995738" y="4005263"/>
            <a:ext cx="288925" cy="577850"/>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9" name="Line 73">
            <a:extLst>
              <a:ext uri="{FF2B5EF4-FFF2-40B4-BE49-F238E27FC236}">
                <a16:creationId xmlns:a16="http://schemas.microsoft.com/office/drawing/2014/main" id="{8724B2A8-C96C-4FF7-8B3A-43992B6BDF84}"/>
              </a:ext>
            </a:extLst>
          </p:cNvPr>
          <p:cNvSpPr>
            <a:spLocks noChangeShapeType="1"/>
          </p:cNvSpPr>
          <p:nvPr/>
        </p:nvSpPr>
        <p:spPr bwMode="auto">
          <a:xfrm flipH="1">
            <a:off x="4749800" y="3667125"/>
            <a:ext cx="720725" cy="144463"/>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0" name="Line 74">
            <a:extLst>
              <a:ext uri="{FF2B5EF4-FFF2-40B4-BE49-F238E27FC236}">
                <a16:creationId xmlns:a16="http://schemas.microsoft.com/office/drawing/2014/main" id="{EFA9F7B6-57CD-44ED-A4A3-8608B4CD7C95}"/>
              </a:ext>
            </a:extLst>
          </p:cNvPr>
          <p:cNvSpPr>
            <a:spLocks noChangeShapeType="1"/>
          </p:cNvSpPr>
          <p:nvPr/>
        </p:nvSpPr>
        <p:spPr bwMode="auto">
          <a:xfrm flipH="1">
            <a:off x="5530850" y="2298700"/>
            <a:ext cx="431800" cy="288925"/>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1" name="Line 75">
            <a:extLst>
              <a:ext uri="{FF2B5EF4-FFF2-40B4-BE49-F238E27FC236}">
                <a16:creationId xmlns:a16="http://schemas.microsoft.com/office/drawing/2014/main" id="{EA4121C9-9A54-4744-8C78-341A692D5F9E}"/>
              </a:ext>
            </a:extLst>
          </p:cNvPr>
          <p:cNvSpPr>
            <a:spLocks noChangeShapeType="1"/>
          </p:cNvSpPr>
          <p:nvPr/>
        </p:nvSpPr>
        <p:spPr bwMode="auto">
          <a:xfrm flipH="1" flipV="1">
            <a:off x="4067175" y="3175000"/>
            <a:ext cx="146050" cy="431800"/>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2" name="Line 76">
            <a:extLst>
              <a:ext uri="{FF2B5EF4-FFF2-40B4-BE49-F238E27FC236}">
                <a16:creationId xmlns:a16="http://schemas.microsoft.com/office/drawing/2014/main" id="{C8F051C5-C2FF-4CA6-B4CC-B026C1F5D926}"/>
              </a:ext>
            </a:extLst>
          </p:cNvPr>
          <p:cNvSpPr>
            <a:spLocks noChangeShapeType="1"/>
          </p:cNvSpPr>
          <p:nvPr/>
        </p:nvSpPr>
        <p:spPr bwMode="auto">
          <a:xfrm flipV="1">
            <a:off x="3132138" y="3068638"/>
            <a:ext cx="285750" cy="215900"/>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43" name="Line 77">
            <a:extLst>
              <a:ext uri="{FF2B5EF4-FFF2-40B4-BE49-F238E27FC236}">
                <a16:creationId xmlns:a16="http://schemas.microsoft.com/office/drawing/2014/main" id="{485EC91C-44CB-435F-8CFA-5BF29C550416}"/>
              </a:ext>
            </a:extLst>
          </p:cNvPr>
          <p:cNvSpPr>
            <a:spLocks noChangeShapeType="1"/>
          </p:cNvSpPr>
          <p:nvPr/>
        </p:nvSpPr>
        <p:spPr bwMode="auto">
          <a:xfrm flipH="1">
            <a:off x="4294188" y="2736850"/>
            <a:ext cx="288925" cy="142875"/>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a:extLst>
              <a:ext uri="{FF2B5EF4-FFF2-40B4-BE49-F238E27FC236}">
                <a16:creationId xmlns:a16="http://schemas.microsoft.com/office/drawing/2014/main" id="{221AAFD5-2983-4298-88EE-C90236E47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625"/>
            <a:ext cx="8137525" cy="6932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5" name="Text Box 5">
            <a:extLst>
              <a:ext uri="{FF2B5EF4-FFF2-40B4-BE49-F238E27FC236}">
                <a16:creationId xmlns:a16="http://schemas.microsoft.com/office/drawing/2014/main" id="{342B2323-2F67-4D4C-A755-4F33A48EA690}"/>
              </a:ext>
            </a:extLst>
          </p:cNvPr>
          <p:cNvSpPr txBox="1">
            <a:spLocks noChangeArrowheads="1"/>
          </p:cNvSpPr>
          <p:nvPr/>
        </p:nvSpPr>
        <p:spPr bwMode="auto">
          <a:xfrm>
            <a:off x="0"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1pPr>
            <a:lvl2pPr marL="392113" indent="-196850" defTabSz="414338">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2pPr>
            <a:lvl3pPr marL="587375" indent="-195263" defTabSz="414338">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3pPr>
            <a:lvl4pPr marL="782638" indent="-195263" defTabSz="414338">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4pPr>
            <a:lvl5pPr marL="979488" indent="-196850" defTabSz="414338">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Lst>
              <a:defRPr sz="1600">
                <a:solidFill>
                  <a:schemeClr val="tx1"/>
                </a:solidFill>
                <a:latin typeface="Comic Sans MS" panose="030F0702030302020204" pitchFamily="66" charset="0"/>
                <a:cs typeface="Arial" panose="020B0604020202020204" pitchFamily="34" charset="0"/>
              </a:defRPr>
            </a:lvl9pPr>
          </a:lstStyle>
          <a:p>
            <a:pPr>
              <a:lnSpc>
                <a:spcPct val="93000"/>
              </a:lnSpc>
              <a:buClr>
                <a:srgbClr val="000000"/>
              </a:buClr>
              <a:buSzPct val="45000"/>
              <a:buFont typeface="Wingdings" panose="05000000000000000000" pitchFamily="2" charset="2"/>
              <a:buNone/>
            </a:pPr>
            <a:r>
              <a:rPr lang="en-GB" altLang="it-IT" sz="1100" b="1">
                <a:solidFill>
                  <a:srgbClr val="000000"/>
                </a:solidFill>
                <a:latin typeface="Arial" panose="020B0604020202020204" pitchFamily="34" charset="0"/>
              </a:rPr>
              <a:t>J D Rabinowitz, E White Science 2010;330:1344-1348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a:extLst>
              <a:ext uri="{FF2B5EF4-FFF2-40B4-BE49-F238E27FC236}">
                <a16:creationId xmlns:a16="http://schemas.microsoft.com/office/drawing/2014/main" id="{6FAD075A-C653-4361-A745-CF0499651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004300"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1" name="Rettangolo 1">
            <a:extLst>
              <a:ext uri="{FF2B5EF4-FFF2-40B4-BE49-F238E27FC236}">
                <a16:creationId xmlns:a16="http://schemas.microsoft.com/office/drawing/2014/main" id="{631B5511-C086-46F4-BA79-FCED671D49DB}"/>
              </a:ext>
            </a:extLst>
          </p:cNvPr>
          <p:cNvSpPr>
            <a:spLocks noChangeArrowheads="1"/>
          </p:cNvSpPr>
          <p:nvPr/>
        </p:nvSpPr>
        <p:spPr bwMode="auto">
          <a:xfrm>
            <a:off x="500063" y="-26988"/>
            <a:ext cx="810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400">
                <a:solidFill>
                  <a:srgbClr val="FF0000"/>
                </a:solidFill>
                <a:latin typeface="Comic Sans MS" panose="030F0702030302020204" pitchFamily="66" charset="0"/>
              </a:rPr>
              <a:t>L’autofagia ha un ruolo importante in numerose malattie</a:t>
            </a:r>
            <a:r>
              <a:rPr lang="en-US" altLang="it-IT" sz="2400">
                <a:latin typeface="Comic Sans MS" panose="030F0702030302020204" pitchFamily="66"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a:extLst>
              <a:ext uri="{FF2B5EF4-FFF2-40B4-BE49-F238E27FC236}">
                <a16:creationId xmlns:a16="http://schemas.microsoft.com/office/drawing/2014/main" id="{954382A7-112F-4817-93D9-46B9394707C3}"/>
              </a:ext>
            </a:extLst>
          </p:cNvPr>
          <p:cNvSpPr txBox="1">
            <a:spLocks noChangeArrowheads="1"/>
          </p:cNvSpPr>
          <p:nvPr/>
        </p:nvSpPr>
        <p:spPr bwMode="auto">
          <a:xfrm>
            <a:off x="684213" y="2420938"/>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dirty="0">
                <a:effectLst>
                  <a:outerShdw blurRad="38100" dist="38100" dir="2700000" algn="tl">
                    <a:srgbClr val="C0C0C0"/>
                  </a:outerShdw>
                </a:effectLst>
                <a:latin typeface="Comic Sans MS" panose="030F0702030302020204" pitchFamily="66" charset="0"/>
              </a:rPr>
              <a:t>AUTOFAGIA E CONTROLLO DELLA TRASFORMAZIONE NEOPLASTICA E DELLA PROGRESSIONE TUMORALE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a:extLst>
              <a:ext uri="{FF2B5EF4-FFF2-40B4-BE49-F238E27FC236}">
                <a16:creationId xmlns:a16="http://schemas.microsoft.com/office/drawing/2014/main" id="{C2CED4BF-E0D8-43C1-87F5-773D410B2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700213"/>
            <a:ext cx="91440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5" name="Text Box 5">
            <a:extLst>
              <a:ext uri="{FF2B5EF4-FFF2-40B4-BE49-F238E27FC236}">
                <a16:creationId xmlns:a16="http://schemas.microsoft.com/office/drawing/2014/main" id="{1DC454FE-636B-4041-B2B1-29CCFCF2615E}"/>
              </a:ext>
            </a:extLst>
          </p:cNvPr>
          <p:cNvSpPr txBox="1">
            <a:spLocks noChangeArrowheads="1"/>
          </p:cNvSpPr>
          <p:nvPr/>
        </p:nvSpPr>
        <p:spPr bwMode="auto">
          <a:xfrm>
            <a:off x="684213" y="188913"/>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dirty="0">
                <a:effectLst>
                  <a:outerShdw blurRad="38100" dist="38100" dir="2700000" algn="tl">
                    <a:srgbClr val="C0C0C0"/>
                  </a:outerShdw>
                </a:effectLst>
                <a:latin typeface="Comic Sans MS" panose="030F0702030302020204" pitchFamily="66" charset="0"/>
              </a:rPr>
              <a:t>AUTOPHAGY IMPAIRMENT PROMOTES DNA INSTABILITY, INFLAMMATION AND TUMOR FORMATION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a:extLst>
              <a:ext uri="{FF2B5EF4-FFF2-40B4-BE49-F238E27FC236}">
                <a16:creationId xmlns:a16="http://schemas.microsoft.com/office/drawing/2014/main" id="{36380C34-E33F-4008-98C5-183CD6CF2BAC}"/>
              </a:ext>
            </a:extLst>
          </p:cNvPr>
          <p:cNvSpPr txBox="1">
            <a:spLocks noChangeArrowheads="1"/>
          </p:cNvSpPr>
          <p:nvPr/>
        </p:nvSpPr>
        <p:spPr bwMode="auto">
          <a:xfrm>
            <a:off x="719138" y="188913"/>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dirty="0">
                <a:effectLst>
                  <a:outerShdw blurRad="38100" dist="38100" dir="2700000" algn="tl">
                    <a:srgbClr val="C0C0C0"/>
                  </a:outerShdw>
                </a:effectLst>
                <a:latin typeface="Comic Sans MS" panose="030F0702030302020204" pitchFamily="66" charset="0"/>
              </a:rPr>
              <a:t>REDUCTION OF BECLIN1/ATG5/ATG7</a:t>
            </a:r>
          </a:p>
        </p:txBody>
      </p:sp>
      <p:sp>
        <p:nvSpPr>
          <p:cNvPr id="109571" name="AutoShape 5">
            <a:extLst>
              <a:ext uri="{FF2B5EF4-FFF2-40B4-BE49-F238E27FC236}">
                <a16:creationId xmlns:a16="http://schemas.microsoft.com/office/drawing/2014/main" id="{AD251911-E684-4EB5-81C7-FD1B12F70274}"/>
              </a:ext>
            </a:extLst>
          </p:cNvPr>
          <p:cNvSpPr>
            <a:spLocks noChangeArrowheads="1"/>
          </p:cNvSpPr>
          <p:nvPr/>
        </p:nvSpPr>
        <p:spPr bwMode="auto">
          <a:xfrm>
            <a:off x="4211638" y="1484313"/>
            <a:ext cx="576262" cy="1511300"/>
          </a:xfrm>
          <a:prstGeom prst="downArrow">
            <a:avLst>
              <a:gd name="adj1" fmla="val 50000"/>
              <a:gd name="adj2" fmla="val 6556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119814" name="Text Box 6">
            <a:extLst>
              <a:ext uri="{FF2B5EF4-FFF2-40B4-BE49-F238E27FC236}">
                <a16:creationId xmlns:a16="http://schemas.microsoft.com/office/drawing/2014/main" id="{CBC1F30C-13AF-4D79-BBAD-7B4946DC97A2}"/>
              </a:ext>
            </a:extLst>
          </p:cNvPr>
          <p:cNvSpPr txBox="1">
            <a:spLocks noChangeArrowheads="1"/>
          </p:cNvSpPr>
          <p:nvPr/>
        </p:nvSpPr>
        <p:spPr bwMode="auto">
          <a:xfrm>
            <a:off x="719138" y="3357563"/>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a:effectLst>
                  <a:outerShdw blurRad="38100" dist="38100" dir="2700000" algn="tl">
                    <a:srgbClr val="C0C0C0"/>
                  </a:outerShdw>
                </a:effectLst>
                <a:latin typeface="Comic Sans MS" panose="030F0702030302020204" pitchFamily="66" charset="0"/>
              </a:rPr>
              <a:t>APPEARANCE OF SPONTANEUS TUMORS </a:t>
            </a:r>
          </a:p>
          <a:p>
            <a:pPr algn="ctr">
              <a:defRPr/>
            </a:pPr>
            <a:r>
              <a:rPr lang="en-US" altLang="it-IT" sz="2800">
                <a:effectLst>
                  <a:outerShdw blurRad="38100" dist="38100" dir="2700000" algn="tl">
                    <a:srgbClr val="C0C0C0"/>
                  </a:outerShdw>
                </a:effectLst>
                <a:latin typeface="Comic Sans MS" panose="030F0702030302020204" pitchFamily="66" charset="0"/>
              </a:rPr>
              <a:t>Lung carcinoma, Hepatocellular carcinoma, Lymphoma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ttangolo 7">
            <a:extLst>
              <a:ext uri="{FF2B5EF4-FFF2-40B4-BE49-F238E27FC236}">
                <a16:creationId xmlns:a16="http://schemas.microsoft.com/office/drawing/2014/main" id="{981A741D-319D-4220-AA10-F9C882FC373C}"/>
              </a:ext>
            </a:extLst>
          </p:cNvPr>
          <p:cNvSpPr>
            <a:spLocks noChangeArrowheads="1"/>
          </p:cNvSpPr>
          <p:nvPr/>
        </p:nvSpPr>
        <p:spPr bwMode="auto">
          <a:xfrm>
            <a:off x="1522413" y="946150"/>
            <a:ext cx="6821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en-US" b="1" dirty="0"/>
              <a:t>Liver tumors that originate from autophagy-deficient hepatocytes</a:t>
            </a:r>
            <a:endParaRPr lang="it-IT" altLang="en-US" b="1" dirty="0"/>
          </a:p>
        </p:txBody>
      </p:sp>
      <p:grpSp>
        <p:nvGrpSpPr>
          <p:cNvPr id="123907" name="Gruppo 15">
            <a:extLst>
              <a:ext uri="{FF2B5EF4-FFF2-40B4-BE49-F238E27FC236}">
                <a16:creationId xmlns:a16="http://schemas.microsoft.com/office/drawing/2014/main" id="{38611ACB-9860-45D9-BF8C-9DC7F0D445F2}"/>
              </a:ext>
            </a:extLst>
          </p:cNvPr>
          <p:cNvGrpSpPr>
            <a:grpSpLocks/>
          </p:cNvGrpSpPr>
          <p:nvPr/>
        </p:nvGrpSpPr>
        <p:grpSpPr bwMode="auto">
          <a:xfrm>
            <a:off x="1989138" y="1292225"/>
            <a:ext cx="5768975" cy="1893888"/>
            <a:chOff x="486075" y="982722"/>
            <a:chExt cx="7692725" cy="2523969"/>
          </a:xfrm>
        </p:grpSpPr>
        <p:pic>
          <p:nvPicPr>
            <p:cNvPr id="123916" name="Immagine 3">
              <a:extLst>
                <a:ext uri="{FF2B5EF4-FFF2-40B4-BE49-F238E27FC236}">
                  <a16:creationId xmlns:a16="http://schemas.microsoft.com/office/drawing/2014/main" id="{B3A92005-61F1-4283-B7AD-22D1498D7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15" t="50430" r="56618" b="35860"/>
            <a:stretch>
              <a:fillRect/>
            </a:stretch>
          </p:blipFill>
          <p:spPr bwMode="auto">
            <a:xfrm>
              <a:off x="486075" y="1684867"/>
              <a:ext cx="7692725" cy="182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7" name="Gruppo 14">
              <a:extLst>
                <a:ext uri="{FF2B5EF4-FFF2-40B4-BE49-F238E27FC236}">
                  <a16:creationId xmlns:a16="http://schemas.microsoft.com/office/drawing/2014/main" id="{F3544ACF-EFD9-461E-B800-176DF282BF9E}"/>
                </a:ext>
              </a:extLst>
            </p:cNvPr>
            <p:cNvGrpSpPr>
              <a:grpSpLocks/>
            </p:cNvGrpSpPr>
            <p:nvPr/>
          </p:nvGrpSpPr>
          <p:grpSpPr bwMode="auto">
            <a:xfrm>
              <a:off x="1237648" y="982722"/>
              <a:ext cx="5378116" cy="777924"/>
              <a:chOff x="1237648" y="982722"/>
              <a:chExt cx="5378116" cy="777924"/>
            </a:xfrm>
          </p:grpSpPr>
          <p:sp>
            <p:nvSpPr>
              <p:cNvPr id="5" name="CasellaDiTesto 4">
                <a:extLst>
                  <a:ext uri="{FF2B5EF4-FFF2-40B4-BE49-F238E27FC236}">
                    <a16:creationId xmlns:a16="http://schemas.microsoft.com/office/drawing/2014/main" id="{3681E519-E9AA-4B62-92F3-9C02C73B8681}"/>
                  </a:ext>
                </a:extLst>
              </p:cNvPr>
              <p:cNvSpPr txBox="1"/>
              <p:nvPr/>
            </p:nvSpPr>
            <p:spPr>
              <a:xfrm>
                <a:off x="1237565" y="1361424"/>
                <a:ext cx="1308229" cy="399857"/>
              </a:xfrm>
              <a:prstGeom prst="rect">
                <a:avLst/>
              </a:prstGeom>
              <a:noFill/>
            </p:spPr>
            <p:txBody>
              <a:bodyPr>
                <a:spAutoFit/>
              </a:bodyPr>
              <a:lstStyle/>
              <a:p>
                <a:pPr>
                  <a:defRPr/>
                </a:pPr>
                <a:r>
                  <a:rPr lang="it-IT" sz="1350" dirty="0"/>
                  <a:t>6 months</a:t>
                </a:r>
              </a:p>
            </p:txBody>
          </p:sp>
          <p:sp>
            <p:nvSpPr>
              <p:cNvPr id="6" name="CasellaDiTesto 5">
                <a:extLst>
                  <a:ext uri="{FF2B5EF4-FFF2-40B4-BE49-F238E27FC236}">
                    <a16:creationId xmlns:a16="http://schemas.microsoft.com/office/drawing/2014/main" id="{76479DC1-0A0E-4736-A1B5-412BC8934CD2}"/>
                  </a:ext>
                </a:extLst>
              </p:cNvPr>
              <p:cNvSpPr txBox="1"/>
              <p:nvPr/>
            </p:nvSpPr>
            <p:spPr>
              <a:xfrm>
                <a:off x="3299402" y="1361424"/>
                <a:ext cx="1310347" cy="399857"/>
              </a:xfrm>
              <a:prstGeom prst="rect">
                <a:avLst/>
              </a:prstGeom>
              <a:noFill/>
            </p:spPr>
            <p:txBody>
              <a:bodyPr>
                <a:spAutoFit/>
              </a:bodyPr>
              <a:lstStyle/>
              <a:p>
                <a:pPr>
                  <a:defRPr/>
                </a:pPr>
                <a:r>
                  <a:rPr lang="it-IT" sz="1350" dirty="0"/>
                  <a:t>9 months</a:t>
                </a:r>
              </a:p>
            </p:txBody>
          </p:sp>
          <p:sp>
            <p:nvSpPr>
              <p:cNvPr id="7" name="CasellaDiTesto 6">
                <a:extLst>
                  <a:ext uri="{FF2B5EF4-FFF2-40B4-BE49-F238E27FC236}">
                    <a16:creationId xmlns:a16="http://schemas.microsoft.com/office/drawing/2014/main" id="{04A317C9-589D-412E-A9C5-F5EB5BFCC9C0}"/>
                  </a:ext>
                </a:extLst>
              </p:cNvPr>
              <p:cNvSpPr txBox="1"/>
              <p:nvPr/>
            </p:nvSpPr>
            <p:spPr>
              <a:xfrm>
                <a:off x="5308318" y="1361424"/>
                <a:ext cx="1308229" cy="399857"/>
              </a:xfrm>
              <a:prstGeom prst="rect">
                <a:avLst/>
              </a:prstGeom>
              <a:noFill/>
            </p:spPr>
            <p:txBody>
              <a:bodyPr>
                <a:spAutoFit/>
              </a:bodyPr>
              <a:lstStyle/>
              <a:p>
                <a:pPr>
                  <a:defRPr/>
                </a:pPr>
                <a:r>
                  <a:rPr lang="it-IT" sz="1350" dirty="0"/>
                  <a:t>19 months</a:t>
                </a:r>
              </a:p>
            </p:txBody>
          </p:sp>
          <p:sp>
            <p:nvSpPr>
              <p:cNvPr id="123921" name="Rettangolo 8">
                <a:extLst>
                  <a:ext uri="{FF2B5EF4-FFF2-40B4-BE49-F238E27FC236}">
                    <a16:creationId xmlns:a16="http://schemas.microsoft.com/office/drawing/2014/main" id="{0B4CD3B6-C50F-4F4C-98C3-4613FB0AB8DE}"/>
                  </a:ext>
                </a:extLst>
              </p:cNvPr>
              <p:cNvSpPr>
                <a:spLocks noChangeArrowheads="1"/>
              </p:cNvSpPr>
              <p:nvPr/>
            </p:nvSpPr>
            <p:spPr bwMode="auto">
              <a:xfrm>
                <a:off x="2766379" y="982722"/>
                <a:ext cx="2249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702030302020204" pitchFamily="66" charset="0"/>
                    <a:cs typeface="Arial" panose="020B0604020202020204" pitchFamily="34" charset="0"/>
                  </a:defRPr>
                </a:lvl1pPr>
                <a:lvl2pPr marL="742950" indent="-285750">
                  <a:defRPr sz="1600">
                    <a:solidFill>
                      <a:schemeClr val="tx1"/>
                    </a:solidFill>
                    <a:latin typeface="Comic Sans MS" panose="030F0702030302020204" pitchFamily="66" charset="0"/>
                    <a:cs typeface="Arial" panose="020B0604020202020204" pitchFamily="34" charset="0"/>
                  </a:defRPr>
                </a:lvl2pPr>
                <a:lvl3pPr marL="1143000" indent="-228600">
                  <a:defRPr sz="1600">
                    <a:solidFill>
                      <a:schemeClr val="tx1"/>
                    </a:solidFill>
                    <a:latin typeface="Comic Sans MS" panose="030F0702030302020204" pitchFamily="66" charset="0"/>
                    <a:cs typeface="Arial" panose="020B0604020202020204" pitchFamily="34" charset="0"/>
                  </a:defRPr>
                </a:lvl3pPr>
                <a:lvl4pPr marL="1600200" indent="-228600">
                  <a:defRPr sz="1600">
                    <a:solidFill>
                      <a:schemeClr val="tx1"/>
                    </a:solidFill>
                    <a:latin typeface="Comic Sans MS" panose="030F0702030302020204" pitchFamily="66" charset="0"/>
                    <a:cs typeface="Arial" panose="020B0604020202020204" pitchFamily="34" charset="0"/>
                  </a:defRPr>
                </a:lvl4pPr>
                <a:lvl5pPr marL="2057400" indent="-228600">
                  <a:defRPr sz="16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cs typeface="Arial" panose="020B0604020202020204" pitchFamily="34" charset="0"/>
                  </a:defRPr>
                </a:lvl9pPr>
              </a:lstStyle>
              <a:p>
                <a:r>
                  <a:rPr lang="en-US" altLang="en-US" sz="1500" b="1"/>
                  <a:t>Atg5</a:t>
                </a:r>
                <a:r>
                  <a:rPr lang="en-US" altLang="en-US" sz="1500" b="1" baseline="30000"/>
                  <a:t>-/- </a:t>
                </a:r>
                <a:r>
                  <a:rPr lang="en-US" altLang="en-US" sz="1500" b="1"/>
                  <a:t>hepatocytes</a:t>
                </a:r>
                <a:endParaRPr lang="it-IT" altLang="en-US" sz="1500" b="1"/>
              </a:p>
            </p:txBody>
          </p:sp>
          <p:cxnSp>
            <p:nvCxnSpPr>
              <p:cNvPr id="10" name="Connettore diritto 9">
                <a:extLst>
                  <a:ext uri="{FF2B5EF4-FFF2-40B4-BE49-F238E27FC236}">
                    <a16:creationId xmlns:a16="http://schemas.microsoft.com/office/drawing/2014/main" id="{B0919385-0AAC-43B6-867F-725820E7DE6A}"/>
                  </a:ext>
                </a:extLst>
              </p:cNvPr>
              <p:cNvCxnSpPr>
                <a:cxnSpLocks/>
                <a:endCxn id="7" idx="0"/>
              </p:cNvCxnSpPr>
              <p:nvPr/>
            </p:nvCxnSpPr>
            <p:spPr>
              <a:xfrm>
                <a:off x="1654590" y="1348730"/>
                <a:ext cx="4307841" cy="12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 name="Gruppo 1">
            <a:extLst>
              <a:ext uri="{FF2B5EF4-FFF2-40B4-BE49-F238E27FC236}">
                <a16:creationId xmlns:a16="http://schemas.microsoft.com/office/drawing/2014/main" id="{2D4A3DB0-AE8D-4953-9042-D1818D9B3EEA}"/>
              </a:ext>
            </a:extLst>
          </p:cNvPr>
          <p:cNvGrpSpPr>
            <a:grpSpLocks/>
          </p:cNvGrpSpPr>
          <p:nvPr/>
        </p:nvGrpSpPr>
        <p:grpSpPr bwMode="auto">
          <a:xfrm>
            <a:off x="2035175" y="3214688"/>
            <a:ext cx="4964113" cy="2697162"/>
            <a:chOff x="2713019" y="3143752"/>
            <a:chExt cx="6619311" cy="3595215"/>
          </a:xfrm>
        </p:grpSpPr>
        <p:pic>
          <p:nvPicPr>
            <p:cNvPr id="123910" name="Picture 2" descr="Visualizza immagine di origine">
              <a:extLst>
                <a:ext uri="{FF2B5EF4-FFF2-40B4-BE49-F238E27FC236}">
                  <a16:creationId xmlns:a16="http://schemas.microsoft.com/office/drawing/2014/main" id="{923150D3-48F6-4132-9674-2AEAE3619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71" t="3339" r="54378" b="48445"/>
            <a:stretch>
              <a:fillRect/>
            </a:stretch>
          </p:blipFill>
          <p:spPr bwMode="auto">
            <a:xfrm>
              <a:off x="3403168" y="3429001"/>
              <a:ext cx="5929162" cy="330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sellaDiTesto 17">
              <a:extLst>
                <a:ext uri="{FF2B5EF4-FFF2-40B4-BE49-F238E27FC236}">
                  <a16:creationId xmlns:a16="http://schemas.microsoft.com/office/drawing/2014/main" id="{B391C25B-B3CC-4371-AE1E-512396652148}"/>
                </a:ext>
              </a:extLst>
            </p:cNvPr>
            <p:cNvSpPr txBox="1"/>
            <p:nvPr/>
          </p:nvSpPr>
          <p:spPr>
            <a:xfrm>
              <a:off x="4029684" y="3164913"/>
              <a:ext cx="1310315" cy="399938"/>
            </a:xfrm>
            <a:prstGeom prst="rect">
              <a:avLst/>
            </a:prstGeom>
            <a:noFill/>
          </p:spPr>
          <p:txBody>
            <a:bodyPr>
              <a:spAutoFit/>
            </a:bodyPr>
            <a:lstStyle/>
            <a:p>
              <a:pPr>
                <a:defRPr/>
              </a:pPr>
              <a:r>
                <a:rPr lang="it-IT" sz="1350" b="1" dirty="0"/>
                <a:t>H&amp;E</a:t>
              </a:r>
            </a:p>
          </p:txBody>
        </p:sp>
        <p:sp>
          <p:nvSpPr>
            <p:cNvPr id="19" name="CasellaDiTesto 18">
              <a:extLst>
                <a:ext uri="{FF2B5EF4-FFF2-40B4-BE49-F238E27FC236}">
                  <a16:creationId xmlns:a16="http://schemas.microsoft.com/office/drawing/2014/main" id="{6333FBF6-FB6C-4470-B3EF-388B4B4FD3D1}"/>
                </a:ext>
              </a:extLst>
            </p:cNvPr>
            <p:cNvSpPr txBox="1"/>
            <p:nvPr/>
          </p:nvSpPr>
          <p:spPr>
            <a:xfrm>
              <a:off x="5911542" y="3143752"/>
              <a:ext cx="1308198" cy="399938"/>
            </a:xfrm>
            <a:prstGeom prst="rect">
              <a:avLst/>
            </a:prstGeom>
            <a:noFill/>
          </p:spPr>
          <p:txBody>
            <a:bodyPr>
              <a:spAutoFit/>
            </a:bodyPr>
            <a:lstStyle/>
            <a:p>
              <a:pPr>
                <a:defRPr/>
              </a:pPr>
              <a:r>
                <a:rPr lang="it-IT" sz="1350" b="1" dirty="0"/>
                <a:t>Atg7</a:t>
              </a:r>
            </a:p>
          </p:txBody>
        </p:sp>
        <p:sp>
          <p:nvSpPr>
            <p:cNvPr id="20" name="CasellaDiTesto 19">
              <a:extLst>
                <a:ext uri="{FF2B5EF4-FFF2-40B4-BE49-F238E27FC236}">
                  <a16:creationId xmlns:a16="http://schemas.microsoft.com/office/drawing/2014/main" id="{67223E50-5FE9-4610-BC76-86E54A629168}"/>
                </a:ext>
              </a:extLst>
            </p:cNvPr>
            <p:cNvSpPr txBox="1"/>
            <p:nvPr/>
          </p:nvSpPr>
          <p:spPr>
            <a:xfrm>
              <a:off x="7696024" y="3143752"/>
              <a:ext cx="1310315" cy="399938"/>
            </a:xfrm>
            <a:prstGeom prst="rect">
              <a:avLst/>
            </a:prstGeom>
            <a:noFill/>
          </p:spPr>
          <p:txBody>
            <a:bodyPr>
              <a:spAutoFit/>
            </a:bodyPr>
            <a:lstStyle/>
            <a:p>
              <a:pPr>
                <a:defRPr/>
              </a:pPr>
              <a:r>
                <a:rPr lang="it-IT" sz="1350" b="1" dirty="0"/>
                <a:t>Beclin1</a:t>
              </a:r>
            </a:p>
          </p:txBody>
        </p:sp>
        <p:sp>
          <p:nvSpPr>
            <p:cNvPr id="21" name="CasellaDiTesto 20">
              <a:extLst>
                <a:ext uri="{FF2B5EF4-FFF2-40B4-BE49-F238E27FC236}">
                  <a16:creationId xmlns:a16="http://schemas.microsoft.com/office/drawing/2014/main" id="{549DD25A-4A4E-4C82-851F-55799DB053B0}"/>
                </a:ext>
              </a:extLst>
            </p:cNvPr>
            <p:cNvSpPr txBox="1"/>
            <p:nvPr/>
          </p:nvSpPr>
          <p:spPr>
            <a:xfrm rot="16200000">
              <a:off x="2396784" y="3923407"/>
              <a:ext cx="1309853" cy="677384"/>
            </a:xfrm>
            <a:prstGeom prst="rect">
              <a:avLst/>
            </a:prstGeom>
            <a:noFill/>
          </p:spPr>
          <p:txBody>
            <a:bodyPr>
              <a:spAutoFit/>
            </a:bodyPr>
            <a:lstStyle/>
            <a:p>
              <a:pPr algn="ctr">
                <a:defRPr/>
              </a:pPr>
              <a:r>
                <a:rPr lang="it-IT" sz="1350" b="1" dirty="0" err="1"/>
                <a:t>Normal</a:t>
              </a:r>
              <a:r>
                <a:rPr lang="it-IT" sz="1350" b="1" dirty="0"/>
                <a:t> </a:t>
              </a:r>
              <a:r>
                <a:rPr lang="it-IT" sz="1350" b="1" dirty="0" err="1"/>
                <a:t>Kidney</a:t>
              </a:r>
              <a:endParaRPr lang="it-IT" sz="1350" b="1" dirty="0"/>
            </a:p>
          </p:txBody>
        </p:sp>
        <p:sp>
          <p:nvSpPr>
            <p:cNvPr id="22" name="CasellaDiTesto 21">
              <a:extLst>
                <a:ext uri="{FF2B5EF4-FFF2-40B4-BE49-F238E27FC236}">
                  <a16:creationId xmlns:a16="http://schemas.microsoft.com/office/drawing/2014/main" id="{2EDEA998-0633-4869-BC85-318F148726CF}"/>
                </a:ext>
              </a:extLst>
            </p:cNvPr>
            <p:cNvSpPr txBox="1"/>
            <p:nvPr/>
          </p:nvSpPr>
          <p:spPr>
            <a:xfrm rot="16200000">
              <a:off x="2535438" y="5621607"/>
              <a:ext cx="1309851" cy="400079"/>
            </a:xfrm>
            <a:prstGeom prst="rect">
              <a:avLst/>
            </a:prstGeom>
            <a:noFill/>
          </p:spPr>
          <p:txBody>
            <a:bodyPr>
              <a:spAutoFit/>
            </a:bodyPr>
            <a:lstStyle/>
            <a:p>
              <a:pPr algn="ctr">
                <a:defRPr/>
              </a:pPr>
              <a:r>
                <a:rPr lang="it-IT" sz="1350" b="1" dirty="0" err="1"/>
                <a:t>ccRCC</a:t>
              </a:r>
              <a:endParaRPr lang="it-IT" sz="1350" b="1" dirty="0"/>
            </a:p>
          </p:txBody>
        </p:sp>
      </p:grpSp>
      <p:cxnSp>
        <p:nvCxnSpPr>
          <p:cNvPr id="23" name="Connettore diritto 22">
            <a:extLst>
              <a:ext uri="{FF2B5EF4-FFF2-40B4-BE49-F238E27FC236}">
                <a16:creationId xmlns:a16="http://schemas.microsoft.com/office/drawing/2014/main" id="{4BC90034-AE9B-498A-A18A-FAAEE9D524DB}"/>
              </a:ext>
            </a:extLst>
          </p:cNvPr>
          <p:cNvCxnSpPr>
            <a:cxnSpLocks/>
          </p:cNvCxnSpPr>
          <p:nvPr/>
        </p:nvCxnSpPr>
        <p:spPr>
          <a:xfrm>
            <a:off x="98425" y="3130550"/>
            <a:ext cx="8670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ou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magine 1">
            <a:extLst>
              <a:ext uri="{FF2B5EF4-FFF2-40B4-BE49-F238E27FC236}">
                <a16:creationId xmlns:a16="http://schemas.microsoft.com/office/drawing/2014/main" id="{0EB527A3-AB1A-468D-9907-9DFEE7E9EB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8"/>
            <a:ext cx="616585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ttangolo 2">
            <a:extLst>
              <a:ext uri="{FF2B5EF4-FFF2-40B4-BE49-F238E27FC236}">
                <a16:creationId xmlns:a16="http://schemas.microsoft.com/office/drawing/2014/main" id="{4CC54A69-F3A1-4FA4-B424-6D94DE39D26F}"/>
              </a:ext>
            </a:extLst>
          </p:cNvPr>
          <p:cNvSpPr>
            <a:spLocks noChangeArrowheads="1"/>
          </p:cNvSpPr>
          <p:nvPr/>
        </p:nvSpPr>
        <p:spPr bwMode="auto">
          <a:xfrm>
            <a:off x="-14288" y="4271963"/>
            <a:ext cx="91582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a:solidFill>
                  <a:srgbClr val="FF0000"/>
                </a:solidFill>
                <a:latin typeface="Comic Sans MS" panose="030F0702030302020204" pitchFamily="66" charset="0"/>
              </a:rPr>
              <a:t>p62/sequestosome 1 </a:t>
            </a:r>
            <a:r>
              <a:rPr lang="en-US" altLang="it-IT" sz="1800">
                <a:latin typeface="Comic Sans MS" panose="030F0702030302020204" pitchFamily="66" charset="0"/>
              </a:rPr>
              <a:t>is an </a:t>
            </a:r>
            <a:r>
              <a:rPr lang="en-US" altLang="it-IT" sz="1800" u="sng">
                <a:latin typeface="Comic Sans MS" panose="030F0702030302020204" pitchFamily="66" charset="0"/>
              </a:rPr>
              <a:t>autophagy cargo receptor </a:t>
            </a:r>
            <a:r>
              <a:rPr lang="en-US" altLang="it-IT" sz="1800">
                <a:latin typeface="Comic Sans MS" panose="030F0702030302020204" pitchFamily="66" charset="0"/>
              </a:rPr>
              <a:t>that </a:t>
            </a:r>
            <a:r>
              <a:rPr lang="en-US" altLang="it-IT" sz="1800">
                <a:solidFill>
                  <a:srgbClr val="000000"/>
                </a:solidFill>
                <a:latin typeface="Comic Sans MS" panose="030F0702030302020204" pitchFamily="66" charset="0"/>
              </a:rPr>
              <a:t>accumulates with autophagy inhibition and activates multiple tumorigenic signaling pathways. </a:t>
            </a:r>
          </a:p>
          <a:p>
            <a:pPr>
              <a:spcBef>
                <a:spcPct val="0"/>
              </a:spcBef>
              <a:buFontTx/>
              <a:buNone/>
            </a:pPr>
            <a:r>
              <a:rPr lang="en-US" altLang="it-IT" sz="1800">
                <a:solidFill>
                  <a:srgbClr val="FF0000"/>
                </a:solidFill>
                <a:latin typeface="Comic Sans MS" panose="030F0702030302020204" pitchFamily="66" charset="0"/>
              </a:rPr>
              <a:t>First</a:t>
            </a:r>
            <a:r>
              <a:rPr lang="en-US" altLang="it-IT" sz="1800">
                <a:solidFill>
                  <a:srgbClr val="000000"/>
                </a:solidFill>
                <a:latin typeface="Comic Sans MS" panose="030F0702030302020204" pitchFamily="66" charset="0"/>
              </a:rPr>
              <a:t>, p62 promotes NFkB activity by interaction with TRAF6. The increased expression of proinflammatory genes by NFkB supports tumorigenesis. </a:t>
            </a:r>
          </a:p>
          <a:p>
            <a:pPr>
              <a:spcBef>
                <a:spcPct val="0"/>
              </a:spcBef>
              <a:buFontTx/>
              <a:buNone/>
            </a:pPr>
            <a:r>
              <a:rPr lang="en-US" altLang="it-IT" sz="1800">
                <a:solidFill>
                  <a:srgbClr val="FF0000"/>
                </a:solidFill>
                <a:latin typeface="Comic Sans MS" panose="030F0702030302020204" pitchFamily="66" charset="0"/>
              </a:rPr>
              <a:t>Second</a:t>
            </a:r>
            <a:r>
              <a:rPr lang="en-US" altLang="it-IT" sz="1800">
                <a:solidFill>
                  <a:srgbClr val="000000"/>
                </a:solidFill>
                <a:latin typeface="Comic Sans MS" panose="030F0702030302020204" pitchFamily="66" charset="0"/>
              </a:rPr>
              <a:t>, p62 promotes Nrf2 stability and activity, as it interacts with and sequesters Keap1, which promotes Nrf2 ubiquitination and proteosomal degradation. Nrf2-mediated expression of antioxidants can promote tumor growth.</a:t>
            </a:r>
          </a:p>
          <a:p>
            <a:pPr>
              <a:spcBef>
                <a:spcPct val="0"/>
              </a:spcBef>
              <a:buFontTx/>
              <a:buNone/>
            </a:pPr>
            <a:r>
              <a:rPr lang="en-US" altLang="it-IT" sz="1800">
                <a:solidFill>
                  <a:srgbClr val="FF0000"/>
                </a:solidFill>
                <a:latin typeface="Comic Sans MS" panose="030F0702030302020204" pitchFamily="66" charset="0"/>
              </a:rPr>
              <a:t>Third</a:t>
            </a:r>
            <a:r>
              <a:rPr lang="en-US" altLang="it-IT" sz="1800">
                <a:solidFill>
                  <a:srgbClr val="000000"/>
                </a:solidFill>
                <a:latin typeface="Comic Sans MS" panose="030F0702030302020204" pitchFamily="66" charset="0"/>
              </a:rPr>
              <a:t>, p62 activates mTORC1 and promotes cell growth. </a:t>
            </a:r>
          </a:p>
          <a:p>
            <a:pPr>
              <a:spcBef>
                <a:spcPct val="0"/>
              </a:spcBef>
              <a:buFontTx/>
              <a:buNone/>
            </a:pPr>
            <a:r>
              <a:rPr lang="en-US" altLang="it-IT" sz="1800">
                <a:solidFill>
                  <a:srgbClr val="FF0000"/>
                </a:solidFill>
                <a:latin typeface="Comic Sans MS" panose="030F0702030302020204" pitchFamily="66" charset="0"/>
              </a:rPr>
              <a:t>Finally</a:t>
            </a:r>
            <a:r>
              <a:rPr lang="en-US" altLang="it-IT" sz="1800">
                <a:solidFill>
                  <a:srgbClr val="000000"/>
                </a:solidFill>
                <a:latin typeface="Comic Sans MS" panose="030F0702030302020204" pitchFamily="66" charset="0"/>
              </a:rPr>
              <a:t>, p62 enhances ERK signaling to enable proliferation of transformed cells. </a:t>
            </a:r>
            <a:endParaRPr lang="it-IT" altLang="it-IT" sz="1800">
              <a:latin typeface="Comic Sans MS" panose="030F0702030302020204" pitchFamily="66" charset="0"/>
            </a:endParaRPr>
          </a:p>
        </p:txBody>
      </p:sp>
      <p:sp>
        <p:nvSpPr>
          <p:cNvPr id="111620" name="Rettangolo 3">
            <a:extLst>
              <a:ext uri="{FF2B5EF4-FFF2-40B4-BE49-F238E27FC236}">
                <a16:creationId xmlns:a16="http://schemas.microsoft.com/office/drawing/2014/main" id="{0B2BAB75-4ABA-4046-9418-40A36D9AF69A}"/>
              </a:ext>
            </a:extLst>
          </p:cNvPr>
          <p:cNvSpPr>
            <a:spLocks noChangeArrowheads="1"/>
          </p:cNvSpPr>
          <p:nvPr/>
        </p:nvSpPr>
        <p:spPr bwMode="auto">
          <a:xfrm>
            <a:off x="6804025" y="33337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a:latin typeface="Comic Sans MS" panose="030F0702030302020204" pitchFamily="66" charset="0"/>
              </a:rPr>
              <a:t>Kenific and Debnath</a:t>
            </a:r>
          </a:p>
          <a:p>
            <a:pPr>
              <a:spcBef>
                <a:spcPct val="0"/>
              </a:spcBef>
              <a:buFontTx/>
              <a:buNone/>
            </a:pPr>
            <a:r>
              <a:rPr lang="en-US" altLang="it-IT" sz="1600">
                <a:latin typeface="Comic Sans MS" panose="030F0702030302020204" pitchFamily="66" charset="0"/>
              </a:rPr>
              <a:t>Trends Cell Biol, </a:t>
            </a:r>
          </a:p>
          <a:p>
            <a:pPr>
              <a:spcBef>
                <a:spcPct val="0"/>
              </a:spcBef>
              <a:buFontTx/>
              <a:buNone/>
            </a:pPr>
            <a:r>
              <a:rPr lang="en-US" altLang="it-IT" sz="1600">
                <a:latin typeface="Comic Sans MS" panose="030F0702030302020204" pitchFamily="66" charset="0"/>
              </a:rPr>
              <a:t>2015,25, 37</a:t>
            </a:r>
            <a:endParaRPr lang="it-IT" altLang="it-IT" sz="160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773A2C29-660E-40C9-AF2A-ECA918FE1A52}"/>
              </a:ext>
            </a:extLst>
          </p:cNvPr>
          <p:cNvGrpSpPr>
            <a:grpSpLocks/>
          </p:cNvGrpSpPr>
          <p:nvPr/>
        </p:nvGrpSpPr>
        <p:grpSpPr bwMode="auto">
          <a:xfrm>
            <a:off x="4038600" y="2133600"/>
            <a:ext cx="4648200" cy="1600200"/>
            <a:chOff x="2544" y="1344"/>
            <a:chExt cx="2832" cy="1008"/>
          </a:xfrm>
        </p:grpSpPr>
        <p:sp>
          <p:nvSpPr>
            <p:cNvPr id="11275" name="Oval 3">
              <a:extLst>
                <a:ext uri="{FF2B5EF4-FFF2-40B4-BE49-F238E27FC236}">
                  <a16:creationId xmlns:a16="http://schemas.microsoft.com/office/drawing/2014/main" id="{8E14A9CE-B42F-4CEA-85D4-EC6662B61591}"/>
                </a:ext>
              </a:extLst>
            </p:cNvPr>
            <p:cNvSpPr>
              <a:spLocks noChangeArrowheads="1"/>
            </p:cNvSpPr>
            <p:nvPr/>
          </p:nvSpPr>
          <p:spPr bwMode="auto">
            <a:xfrm>
              <a:off x="3456" y="1344"/>
              <a:ext cx="1920" cy="1008"/>
            </a:xfrm>
            <a:prstGeom prst="ellipse">
              <a:avLst/>
            </a:prstGeom>
            <a:solidFill>
              <a:srgbClr val="00FFCC"/>
            </a:solidFill>
            <a:ln w="9525">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it-IT" altLang="it-IT" sz="2400">
                <a:solidFill>
                  <a:schemeClr val="accent2"/>
                </a:solidFill>
                <a:latin typeface="Times New Roman" panose="02020603050405020304" pitchFamily="18" charset="0"/>
                <a:sym typeface="Symbol" panose="05050102010706020507" pitchFamily="18" charset="2"/>
              </a:endParaRPr>
            </a:p>
          </p:txBody>
        </p:sp>
        <p:sp>
          <p:nvSpPr>
            <p:cNvPr id="11276" name="AutoShape 4">
              <a:extLst>
                <a:ext uri="{FF2B5EF4-FFF2-40B4-BE49-F238E27FC236}">
                  <a16:creationId xmlns:a16="http://schemas.microsoft.com/office/drawing/2014/main" id="{2B65BB14-5BBC-47E9-AB3C-01AD665723E2}"/>
                </a:ext>
              </a:extLst>
            </p:cNvPr>
            <p:cNvSpPr>
              <a:spLocks noChangeArrowheads="1"/>
            </p:cNvSpPr>
            <p:nvPr/>
          </p:nvSpPr>
          <p:spPr bwMode="auto">
            <a:xfrm>
              <a:off x="2544" y="1536"/>
              <a:ext cx="672" cy="57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7" name="Rectangle 5">
            <a:extLst>
              <a:ext uri="{FF2B5EF4-FFF2-40B4-BE49-F238E27FC236}">
                <a16:creationId xmlns:a16="http://schemas.microsoft.com/office/drawing/2014/main" id="{11C949D1-21B3-4CB9-BD77-13240D280D5B}"/>
              </a:ext>
            </a:extLst>
          </p:cNvPr>
          <p:cNvSpPr>
            <a:spLocks noGrp="1" noChangeArrowheads="1"/>
          </p:cNvSpPr>
          <p:nvPr>
            <p:ph type="title"/>
          </p:nvPr>
        </p:nvSpPr>
        <p:spPr>
          <a:solidFill>
            <a:schemeClr val="accent2"/>
          </a:solidFill>
          <a:effectLst>
            <a:outerShdw dist="107763" dir="2700000" algn="ctr" rotWithShape="0">
              <a:schemeClr val="bg2"/>
            </a:outerShdw>
          </a:effectLst>
        </p:spPr>
        <p:txBody>
          <a:bodyPr/>
          <a:lstStyle/>
          <a:p>
            <a:r>
              <a:rPr lang="en-US" altLang="it-IT">
                <a:solidFill>
                  <a:srgbClr val="FFFF99"/>
                </a:solidFill>
              </a:rPr>
              <a:t>Atrofia</a:t>
            </a:r>
            <a:endParaRPr lang="en-US" altLang="it-IT"/>
          </a:p>
        </p:txBody>
      </p:sp>
      <p:sp>
        <p:nvSpPr>
          <p:cNvPr id="11268" name="Rectangle 6">
            <a:extLst>
              <a:ext uri="{FF2B5EF4-FFF2-40B4-BE49-F238E27FC236}">
                <a16:creationId xmlns:a16="http://schemas.microsoft.com/office/drawing/2014/main" id="{1BD1CC57-E4FC-4BEA-9BDD-90C9501E2E86}"/>
              </a:ext>
            </a:extLst>
          </p:cNvPr>
          <p:cNvSpPr>
            <a:spLocks noChangeArrowheads="1"/>
          </p:cNvSpPr>
          <p:nvPr/>
        </p:nvSpPr>
        <p:spPr bwMode="auto">
          <a:xfrm>
            <a:off x="107950" y="2438400"/>
            <a:ext cx="3702050" cy="762000"/>
          </a:xfrm>
          <a:prstGeom prst="rect">
            <a:avLst/>
          </a:prstGeom>
          <a:solidFill>
            <a:schemeClr val="bg2"/>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400" dirty="0">
                <a:solidFill>
                  <a:srgbClr val="C00000"/>
                </a:solidFill>
                <a:latin typeface="Times New Roman" panose="02020603050405020304" pitchFamily="18" charset="0"/>
                <a:sym typeface="Symbol" panose="05050102010706020507" pitchFamily="18" charset="2"/>
              </a:rPr>
              <a:t> </a:t>
            </a:r>
            <a:r>
              <a:rPr lang="en-US" altLang="it-IT" sz="2400" dirty="0" err="1">
                <a:solidFill>
                  <a:srgbClr val="C00000"/>
                </a:solidFill>
                <a:latin typeface="Times New Roman" panose="02020603050405020304" pitchFamily="18" charset="0"/>
                <a:sym typeface="Symbol" panose="05050102010706020507" pitchFamily="18" charset="2"/>
              </a:rPr>
              <a:t>carico</a:t>
            </a:r>
            <a:r>
              <a:rPr lang="en-US" altLang="it-IT" sz="2400" dirty="0">
                <a:solidFill>
                  <a:srgbClr val="C00000"/>
                </a:solidFill>
                <a:latin typeface="Times New Roman" panose="02020603050405020304" pitchFamily="18" charset="0"/>
                <a:sym typeface="Symbol" panose="05050102010706020507" pitchFamily="18" charset="2"/>
              </a:rPr>
              <a:t> di </a:t>
            </a:r>
            <a:r>
              <a:rPr lang="en-US" altLang="it-IT" sz="2400" dirty="0" err="1">
                <a:solidFill>
                  <a:srgbClr val="C00000"/>
                </a:solidFill>
                <a:latin typeface="Times New Roman" panose="02020603050405020304" pitchFamily="18" charset="0"/>
                <a:sym typeface="Symbol" panose="05050102010706020507" pitchFamily="18" charset="2"/>
              </a:rPr>
              <a:t>lavoro</a:t>
            </a:r>
            <a:r>
              <a:rPr lang="en-US" altLang="it-IT" sz="2400" dirty="0">
                <a:solidFill>
                  <a:srgbClr val="C00000"/>
                </a:solidFill>
                <a:latin typeface="Times New Roman" panose="02020603050405020304" pitchFamily="18" charset="0"/>
                <a:sym typeface="Symbol" panose="05050102010706020507" pitchFamily="18" charset="2"/>
              </a:rPr>
              <a:t>,</a:t>
            </a:r>
          </a:p>
          <a:p>
            <a:pPr algn="ctr">
              <a:spcBef>
                <a:spcPct val="0"/>
              </a:spcBef>
              <a:buFontTx/>
              <a:buNone/>
            </a:pPr>
            <a:r>
              <a:rPr lang="en-US" altLang="it-IT" sz="2400" dirty="0" err="1">
                <a:solidFill>
                  <a:srgbClr val="C00000"/>
                </a:solidFill>
                <a:latin typeface="Times New Roman" panose="02020603050405020304" pitchFamily="18" charset="0"/>
                <a:sym typeface="Symbol" panose="05050102010706020507" pitchFamily="18" charset="2"/>
              </a:rPr>
              <a:t>Malattia</a:t>
            </a:r>
            <a:r>
              <a:rPr lang="en-US" altLang="it-IT" sz="2400" dirty="0">
                <a:solidFill>
                  <a:srgbClr val="C00000"/>
                </a:solidFill>
                <a:latin typeface="Times New Roman" panose="02020603050405020304" pitchFamily="18" charset="0"/>
                <a:sym typeface="Symbol" panose="05050102010706020507" pitchFamily="18" charset="2"/>
              </a:rPr>
              <a:t>, </a:t>
            </a:r>
            <a:r>
              <a:rPr lang="en-US" altLang="it-IT" sz="2400" dirty="0" err="1">
                <a:solidFill>
                  <a:srgbClr val="C00000"/>
                </a:solidFill>
                <a:latin typeface="Times New Roman" panose="02020603050405020304" pitchFamily="18" charset="0"/>
                <a:sym typeface="Symbol" panose="05050102010706020507" pitchFamily="18" charset="2"/>
              </a:rPr>
              <a:t>problemi</a:t>
            </a:r>
            <a:r>
              <a:rPr lang="en-US" altLang="it-IT" sz="2400" dirty="0">
                <a:solidFill>
                  <a:srgbClr val="C00000"/>
                </a:solidFill>
                <a:latin typeface="Times New Roman" panose="02020603050405020304" pitchFamily="18" charset="0"/>
                <a:sym typeface="Symbol" panose="05050102010706020507" pitchFamily="18" charset="2"/>
              </a:rPr>
              <a:t> </a:t>
            </a:r>
            <a:r>
              <a:rPr lang="en-US" altLang="it-IT" sz="2400" dirty="0" err="1">
                <a:solidFill>
                  <a:srgbClr val="C00000"/>
                </a:solidFill>
                <a:latin typeface="Times New Roman" panose="02020603050405020304" pitchFamily="18" charset="0"/>
                <a:sym typeface="Symbol" panose="05050102010706020507" pitchFamily="18" charset="2"/>
              </a:rPr>
              <a:t>metabolici</a:t>
            </a:r>
            <a:r>
              <a:rPr lang="en-US" altLang="it-IT" sz="2400" dirty="0">
                <a:solidFill>
                  <a:srgbClr val="C00000"/>
                </a:solidFill>
                <a:latin typeface="Times New Roman" panose="02020603050405020304" pitchFamily="18" charset="0"/>
                <a:sym typeface="Symbol" panose="05050102010706020507" pitchFamily="18" charset="2"/>
              </a:rPr>
              <a:t> </a:t>
            </a:r>
          </a:p>
        </p:txBody>
      </p:sp>
      <p:grpSp>
        <p:nvGrpSpPr>
          <p:cNvPr id="28679" name="Group 7">
            <a:extLst>
              <a:ext uri="{FF2B5EF4-FFF2-40B4-BE49-F238E27FC236}">
                <a16:creationId xmlns:a16="http://schemas.microsoft.com/office/drawing/2014/main" id="{8C642DDE-FFFF-430C-8879-53CECC4A325B}"/>
              </a:ext>
            </a:extLst>
          </p:cNvPr>
          <p:cNvGrpSpPr>
            <a:grpSpLocks/>
          </p:cNvGrpSpPr>
          <p:nvPr/>
        </p:nvGrpSpPr>
        <p:grpSpPr bwMode="auto">
          <a:xfrm>
            <a:off x="6096000" y="3886200"/>
            <a:ext cx="2590800" cy="1981200"/>
            <a:chOff x="3840" y="2448"/>
            <a:chExt cx="1440" cy="1200"/>
          </a:xfrm>
        </p:grpSpPr>
        <p:sp>
          <p:nvSpPr>
            <p:cNvPr id="11273" name="AutoShape 8">
              <a:extLst>
                <a:ext uri="{FF2B5EF4-FFF2-40B4-BE49-F238E27FC236}">
                  <a16:creationId xmlns:a16="http://schemas.microsoft.com/office/drawing/2014/main" id="{181FE147-F85C-41FB-B39A-F96BA58405B1}"/>
                </a:ext>
              </a:extLst>
            </p:cNvPr>
            <p:cNvSpPr>
              <a:spLocks noChangeArrowheads="1"/>
            </p:cNvSpPr>
            <p:nvPr/>
          </p:nvSpPr>
          <p:spPr bwMode="auto">
            <a:xfrm>
              <a:off x="4032" y="2448"/>
              <a:ext cx="864" cy="480"/>
            </a:xfrm>
            <a:prstGeom prst="down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11274" name="Rectangle 9">
              <a:extLst>
                <a:ext uri="{FF2B5EF4-FFF2-40B4-BE49-F238E27FC236}">
                  <a16:creationId xmlns:a16="http://schemas.microsoft.com/office/drawing/2014/main" id="{F6AA6EDD-EF39-4DF3-814F-279A26173638}"/>
                </a:ext>
              </a:extLst>
            </p:cNvPr>
            <p:cNvSpPr>
              <a:spLocks noChangeArrowheads="1"/>
            </p:cNvSpPr>
            <p:nvPr/>
          </p:nvSpPr>
          <p:spPr bwMode="auto">
            <a:xfrm>
              <a:off x="3840" y="3216"/>
              <a:ext cx="1440" cy="432"/>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400">
                  <a:latin typeface="Times New Roman" panose="02020603050405020304" pitchFamily="18" charset="0"/>
                  <a:sym typeface="Symbol" panose="05050102010706020507" pitchFamily="18" charset="2"/>
                </a:rPr>
                <a:t></a:t>
              </a:r>
              <a:r>
                <a:rPr lang="en-US" altLang="it-IT" sz="2400">
                  <a:latin typeface="Times New Roman" panose="02020603050405020304" pitchFamily="18" charset="0"/>
                </a:rPr>
                <a:t>  Utilizzo di energia</a:t>
              </a:r>
            </a:p>
          </p:txBody>
        </p:sp>
      </p:grpSp>
      <p:sp>
        <p:nvSpPr>
          <p:cNvPr id="28682" name="AutoShape 10">
            <a:extLst>
              <a:ext uri="{FF2B5EF4-FFF2-40B4-BE49-F238E27FC236}">
                <a16:creationId xmlns:a16="http://schemas.microsoft.com/office/drawing/2014/main" id="{23B85AF3-B7E6-45E2-A34D-4E5C6344CA37}"/>
              </a:ext>
            </a:extLst>
          </p:cNvPr>
          <p:cNvSpPr>
            <a:spLocks noChangeArrowheads="1"/>
          </p:cNvSpPr>
          <p:nvPr/>
        </p:nvSpPr>
        <p:spPr bwMode="auto">
          <a:xfrm>
            <a:off x="4876800" y="5029200"/>
            <a:ext cx="990600" cy="762000"/>
          </a:xfrm>
          <a:prstGeom prst="leftArrow">
            <a:avLst>
              <a:gd name="adj1" fmla="val 50000"/>
              <a:gd name="adj2" fmla="val 325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8683" name="AutoShape 11">
            <a:extLst>
              <a:ext uri="{FF2B5EF4-FFF2-40B4-BE49-F238E27FC236}">
                <a16:creationId xmlns:a16="http://schemas.microsoft.com/office/drawing/2014/main" id="{10672C43-8091-449B-82A1-9C31F03214FE}"/>
              </a:ext>
            </a:extLst>
          </p:cNvPr>
          <p:cNvSpPr>
            <a:spLocks noChangeArrowheads="1"/>
          </p:cNvSpPr>
          <p:nvPr/>
        </p:nvSpPr>
        <p:spPr bwMode="auto">
          <a:xfrm>
            <a:off x="457200" y="4114800"/>
            <a:ext cx="4038600" cy="2590800"/>
          </a:xfrm>
          <a:prstGeom prst="irregularSeal2">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400" b="1">
                <a:solidFill>
                  <a:schemeClr val="accent2"/>
                </a:solidFill>
                <a:latin typeface="Times New Roman" panose="02020603050405020304" pitchFamily="18" charset="0"/>
                <a:sym typeface="Symbol" panose="05050102010706020507" pitchFamily="18" charset="2"/>
              </a:rPr>
              <a:t> Funzionalità</a:t>
            </a:r>
          </a:p>
          <a:p>
            <a:pPr algn="ctr">
              <a:spcBef>
                <a:spcPct val="0"/>
              </a:spcBef>
              <a:buFontTx/>
              <a:buNone/>
            </a:pPr>
            <a:r>
              <a:rPr lang="en-US" altLang="it-IT" sz="2400" b="1">
                <a:solidFill>
                  <a:schemeClr val="accent2"/>
                </a:solidFill>
                <a:latin typeface="Times New Roman" panose="02020603050405020304" pitchFamily="18" charset="0"/>
                <a:sym typeface="Symbol" panose="05050102010706020507" pitchFamily="18" charset="2"/>
              </a:rPr>
              <a:t>in condizioni </a:t>
            </a:r>
          </a:p>
          <a:p>
            <a:pPr algn="ctr">
              <a:spcBef>
                <a:spcPct val="0"/>
              </a:spcBef>
              <a:buFontTx/>
              <a:buNone/>
            </a:pPr>
            <a:r>
              <a:rPr lang="en-US" altLang="it-IT" sz="2400" b="1">
                <a:solidFill>
                  <a:schemeClr val="accent2"/>
                </a:solidFill>
                <a:latin typeface="Times New Roman" panose="02020603050405020304" pitchFamily="18" charset="0"/>
                <a:sym typeface="Symbol" panose="05050102010706020507" pitchFamily="18" charset="2"/>
              </a:rPr>
              <a:t>patologiche</a:t>
            </a:r>
            <a:endParaRPr lang="en-US" altLang="it-IT" sz="2400">
              <a:solidFill>
                <a:srgbClr val="FFFF99"/>
              </a:solidFill>
              <a:latin typeface="Times New Roman" panose="02020603050405020304" pitchFamily="18" charset="0"/>
              <a:sym typeface="Symbol" panose="05050102010706020507" pitchFamily="18" charset="2"/>
            </a:endParaRPr>
          </a:p>
        </p:txBody>
      </p:sp>
      <p:sp>
        <p:nvSpPr>
          <p:cNvPr id="28684" name="Rectangle 12">
            <a:extLst>
              <a:ext uri="{FF2B5EF4-FFF2-40B4-BE49-F238E27FC236}">
                <a16:creationId xmlns:a16="http://schemas.microsoft.com/office/drawing/2014/main" id="{F40E2788-BBFA-4C4D-A47A-A42101F44E91}"/>
              </a:ext>
            </a:extLst>
          </p:cNvPr>
          <p:cNvSpPr>
            <a:spLocks noChangeArrowheads="1"/>
          </p:cNvSpPr>
          <p:nvPr/>
        </p:nvSpPr>
        <p:spPr bwMode="auto">
          <a:xfrm>
            <a:off x="5794375" y="2209800"/>
            <a:ext cx="2587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000" b="1">
                <a:solidFill>
                  <a:schemeClr val="accent2"/>
                </a:solidFill>
                <a:latin typeface="Times New Roman" panose="02020603050405020304" pitchFamily="18" charset="0"/>
                <a:sym typeface="Symbol" panose="05050102010706020507" pitchFamily="18" charset="2"/>
              </a:rPr>
              <a:t> Dimensioni</a:t>
            </a:r>
          </a:p>
          <a:p>
            <a:pPr algn="ctr">
              <a:spcBef>
                <a:spcPct val="0"/>
              </a:spcBef>
              <a:buFontTx/>
              <a:buNone/>
            </a:pPr>
            <a:r>
              <a:rPr lang="en-US" altLang="it-IT" sz="2000" b="1">
                <a:solidFill>
                  <a:schemeClr val="accent2"/>
                </a:solidFill>
                <a:latin typeface="Times New Roman" panose="02020603050405020304" pitchFamily="18" charset="0"/>
                <a:sym typeface="Symbol" panose="05050102010706020507" pitchFamily="18" charset="2"/>
              </a:rPr>
              <a:t>degli organelli e </a:t>
            </a:r>
          </a:p>
          <a:p>
            <a:pPr algn="ctr">
              <a:spcBef>
                <a:spcPct val="0"/>
              </a:spcBef>
              <a:buFontTx/>
              <a:buNone/>
            </a:pPr>
            <a:r>
              <a:rPr lang="en-US" altLang="it-IT" sz="2000" b="1">
                <a:solidFill>
                  <a:schemeClr val="accent2"/>
                </a:solidFill>
                <a:latin typeface="Times New Roman" panose="02020603050405020304" pitchFamily="18" charset="0"/>
                <a:sym typeface="Symbol" panose="05050102010706020507" pitchFamily="18" charset="2"/>
              </a:rPr>
              <a:t>aumento della </a:t>
            </a:r>
          </a:p>
          <a:p>
            <a:pPr algn="ctr">
              <a:spcBef>
                <a:spcPct val="0"/>
              </a:spcBef>
              <a:buFontTx/>
              <a:buNone/>
            </a:pPr>
            <a:r>
              <a:rPr lang="en-US" altLang="it-IT" sz="2000" b="1">
                <a:solidFill>
                  <a:schemeClr val="accent2"/>
                </a:solidFill>
                <a:latin typeface="Times New Roman" panose="02020603050405020304" pitchFamily="18" charset="0"/>
                <a:sym typeface="Symbol" panose="05050102010706020507" pitchFamily="18" charset="2"/>
              </a:rPr>
              <a:t>degradazione proteica</a:t>
            </a:r>
            <a:endParaRPr lang="it-IT" altLang="it-IT" sz="2000" b="1">
              <a:solidFill>
                <a:schemeClr val="accent2"/>
              </a:solidFill>
              <a:latin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4"/>
                                        </p:tgtEl>
                                        <p:attrNameLst>
                                          <p:attrName>style.visibility</p:attrName>
                                        </p:attrNameLst>
                                      </p:cBhvr>
                                      <p:to>
                                        <p:strVal val="visible"/>
                                      </p:to>
                                    </p:set>
                                    <p:animEffect transition="in" filter="fade">
                                      <p:cBhvr>
                                        <p:cTn id="7" dur="500"/>
                                        <p:tgtEl>
                                          <p:spTgt spid="28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dissolve">
                                      <p:cBhvr>
                                        <p:cTn id="12" dur="500"/>
                                        <p:tgtEl>
                                          <p:spTgt spid="28679"/>
                                        </p:tgtEl>
                                      </p:cBhvr>
                                    </p:animEffect>
                                  </p:childTnLst>
                                </p:cTn>
                              </p:par>
                            </p:childTnLst>
                          </p:cTn>
                        </p:par>
                        <p:par>
                          <p:cTn id="13" fill="hold" nodeType="afterGroup">
                            <p:stCondLst>
                              <p:cond delay="500"/>
                            </p:stCondLst>
                            <p:childTnLst>
                              <p:par>
                                <p:cTn id="14" presetID="9" presetClass="entr" presetSubtype="0" fill="hold" nodeType="afterEffect">
                                  <p:stCondLst>
                                    <p:cond delay="1000"/>
                                  </p:stCondLst>
                                  <p:childTnLst>
                                    <p:set>
                                      <p:cBhvr>
                                        <p:cTn id="15" dur="1" fill="hold">
                                          <p:stCondLst>
                                            <p:cond delay="0"/>
                                          </p:stCondLst>
                                        </p:cTn>
                                        <p:tgtEl>
                                          <p:spTgt spid="28682"/>
                                        </p:tgtEl>
                                        <p:attrNameLst>
                                          <p:attrName>style.visibility</p:attrName>
                                        </p:attrNameLst>
                                      </p:cBhvr>
                                      <p:to>
                                        <p:strVal val="visible"/>
                                      </p:to>
                                    </p:set>
                                    <p:animEffect transition="in" filter="dissolve">
                                      <p:cBhvr>
                                        <p:cTn id="16" dur="500"/>
                                        <p:tgtEl>
                                          <p:spTgt spid="28682"/>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28683"/>
                                        </p:tgtEl>
                                        <p:attrNameLst>
                                          <p:attrName>style.visibility</p:attrName>
                                        </p:attrNameLst>
                                      </p:cBhvr>
                                      <p:to>
                                        <p:strVal val="visible"/>
                                      </p:to>
                                    </p:set>
                                    <p:animEffect transition="in" filter="dissolve">
                                      <p:cBhvr>
                                        <p:cTn id="19"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autoUpdateAnimBg="0"/>
      <p:bldP spid="2868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a:extLst>
              <a:ext uri="{FF2B5EF4-FFF2-40B4-BE49-F238E27FC236}">
                <a16:creationId xmlns:a16="http://schemas.microsoft.com/office/drawing/2014/main" id="{00459520-688D-4794-949C-47ABE4623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60350"/>
            <a:ext cx="5503863"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a:extLst>
              <a:ext uri="{FF2B5EF4-FFF2-40B4-BE49-F238E27FC236}">
                <a16:creationId xmlns:a16="http://schemas.microsoft.com/office/drawing/2014/main" id="{E66A42BF-6104-4E78-9B94-8D3644CD8128}"/>
              </a:ext>
            </a:extLst>
          </p:cNvPr>
          <p:cNvSpPr txBox="1">
            <a:spLocks noChangeArrowheads="1"/>
          </p:cNvSpPr>
          <p:nvPr/>
        </p:nvSpPr>
        <p:spPr bwMode="auto">
          <a:xfrm>
            <a:off x="719138" y="990600"/>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dirty="0">
                <a:effectLst>
                  <a:outerShdw blurRad="38100" dist="38100" dir="2700000" algn="tl">
                    <a:srgbClr val="C0C0C0"/>
                  </a:outerShdw>
                </a:effectLst>
                <a:latin typeface="Comic Sans MS" panose="030F0702030302020204" pitchFamily="66" charset="0"/>
              </a:rPr>
              <a:t>PERO’…….L’AUTOFAGIA E’ LA FONTE DI RISORSE ENERGETICHE PER LA CELLULA QUANDO SI PRESENTA UNA CONDIZIONE DI STRESS </a:t>
            </a:r>
          </a:p>
          <a:p>
            <a:pPr algn="ctr">
              <a:defRPr/>
            </a:pPr>
            <a:r>
              <a:rPr lang="en-US" altLang="it-IT" sz="2800" dirty="0" err="1">
                <a:effectLst>
                  <a:outerShdw blurRad="38100" dist="38100" dir="2700000" algn="tl">
                    <a:srgbClr val="C0C0C0"/>
                  </a:outerShdw>
                </a:effectLst>
                <a:latin typeface="Comic Sans MS" panose="030F0702030302020204" pitchFamily="66" charset="0"/>
              </a:rPr>
              <a:t>Quindi</a:t>
            </a:r>
            <a:r>
              <a:rPr lang="en-US" altLang="it-IT" sz="2800" dirty="0">
                <a:effectLst>
                  <a:outerShdw blurRad="38100" dist="38100" dir="2700000" algn="tl">
                    <a:srgbClr val="C0C0C0"/>
                  </a:outerShdw>
                </a:effectLst>
                <a:latin typeface="Comic Sans MS" panose="030F0702030302020204" pitchFamily="66" charset="0"/>
              </a:rPr>
              <a:t>…</a:t>
            </a:r>
          </a:p>
        </p:txBody>
      </p:sp>
      <p:sp>
        <p:nvSpPr>
          <p:cNvPr id="252931" name="AutoShape 3">
            <a:extLst>
              <a:ext uri="{FF2B5EF4-FFF2-40B4-BE49-F238E27FC236}">
                <a16:creationId xmlns:a16="http://schemas.microsoft.com/office/drawing/2014/main" id="{CD2176C2-13E8-4341-BD29-5A75D68E2E5D}"/>
              </a:ext>
            </a:extLst>
          </p:cNvPr>
          <p:cNvSpPr>
            <a:spLocks noChangeArrowheads="1"/>
          </p:cNvSpPr>
          <p:nvPr/>
        </p:nvSpPr>
        <p:spPr bwMode="auto">
          <a:xfrm>
            <a:off x="4318000" y="3149600"/>
            <a:ext cx="576263" cy="1511300"/>
          </a:xfrm>
          <a:prstGeom prst="downArrow">
            <a:avLst>
              <a:gd name="adj1" fmla="val 50000"/>
              <a:gd name="adj2" fmla="val 6556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
        <p:nvSpPr>
          <p:cNvPr id="252932" name="Text Box 4">
            <a:extLst>
              <a:ext uri="{FF2B5EF4-FFF2-40B4-BE49-F238E27FC236}">
                <a16:creationId xmlns:a16="http://schemas.microsoft.com/office/drawing/2014/main" id="{B4499DA2-C0BD-4802-8D29-D8BF487069DF}"/>
              </a:ext>
            </a:extLst>
          </p:cNvPr>
          <p:cNvSpPr txBox="1">
            <a:spLocks noChangeArrowheads="1"/>
          </p:cNvSpPr>
          <p:nvPr/>
        </p:nvSpPr>
        <p:spPr bwMode="auto">
          <a:xfrm>
            <a:off x="719138" y="5022850"/>
            <a:ext cx="7772400" cy="1143000"/>
          </a:xfrm>
          <a:prstGeom prst="rect">
            <a:avLst/>
          </a:prstGeom>
          <a:no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800" dirty="0">
                <a:effectLst>
                  <a:outerShdw blurRad="38100" dist="38100" dir="2700000" algn="tl">
                    <a:srgbClr val="C0C0C0"/>
                  </a:outerShdw>
                </a:effectLst>
                <a:latin typeface="Comic Sans MS" panose="030F0702030302020204" pitchFamily="66" charset="0"/>
              </a:rPr>
              <a:t>E’ UN VANTAGGIO PER LE CELLULE TUMORALI DURANTE UN TRATTAMENTO CHEMIOTERAPICO O RADIOTERAPICO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2931"/>
                                        </p:tgtEl>
                                        <p:attrNameLst>
                                          <p:attrName>style.visibility</p:attrName>
                                        </p:attrNameLst>
                                      </p:cBhvr>
                                      <p:to>
                                        <p:strVal val="visible"/>
                                      </p:to>
                                    </p:set>
                                    <p:animEffect transition="in" filter="fade">
                                      <p:cBhvr>
                                        <p:cTn id="7" dur="500"/>
                                        <p:tgtEl>
                                          <p:spTgt spid="2529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932"/>
                                        </p:tgtEl>
                                        <p:attrNameLst>
                                          <p:attrName>style.visibility</p:attrName>
                                        </p:attrNameLst>
                                      </p:cBhvr>
                                      <p:to>
                                        <p:strVal val="visible"/>
                                      </p:to>
                                    </p:set>
                                    <p:animEffect transition="in" filter="fade">
                                      <p:cBhvr>
                                        <p:cTn id="10" dur="500"/>
                                        <p:tgtEl>
                                          <p:spTgt spid="25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a:extLst>
              <a:ext uri="{FF2B5EF4-FFF2-40B4-BE49-F238E27FC236}">
                <a16:creationId xmlns:a16="http://schemas.microsoft.com/office/drawing/2014/main" id="{8D90458A-2B8D-47E7-A548-7ED7DF6B3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9144000"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37" name="Rectangle 5">
            <a:extLst>
              <a:ext uri="{FF2B5EF4-FFF2-40B4-BE49-F238E27FC236}">
                <a16:creationId xmlns:a16="http://schemas.microsoft.com/office/drawing/2014/main" id="{FC77E783-A294-455F-8E5A-C46EBC1CA72B}"/>
              </a:ext>
            </a:extLst>
          </p:cNvPr>
          <p:cNvSpPr>
            <a:spLocks noChangeArrowheads="1"/>
          </p:cNvSpPr>
          <p:nvPr/>
        </p:nvSpPr>
        <p:spPr bwMode="auto">
          <a:xfrm>
            <a:off x="1258888" y="2276475"/>
            <a:ext cx="1296987" cy="2159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8837"/>
                                        </p:tgtEl>
                                        <p:attrNameLst>
                                          <p:attrName>style.visibility</p:attrName>
                                        </p:attrNameLst>
                                      </p:cBhvr>
                                      <p:to>
                                        <p:strVal val="visible"/>
                                      </p:to>
                                    </p:set>
                                    <p:animEffect transition="in" filter="fade">
                                      <p:cBhvr>
                                        <p:cTn id="7" dur="500"/>
                                        <p:tgtEl>
                                          <p:spTgt spid="24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Immagine 1">
            <a:extLst>
              <a:ext uri="{FF2B5EF4-FFF2-40B4-BE49-F238E27FC236}">
                <a16:creationId xmlns:a16="http://schemas.microsoft.com/office/drawing/2014/main" id="{D897F0C3-C2F9-4A55-9DD9-1C2F63FD3F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6988"/>
            <a:ext cx="6738937" cy="38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ttangolo 2">
            <a:extLst>
              <a:ext uri="{FF2B5EF4-FFF2-40B4-BE49-F238E27FC236}">
                <a16:creationId xmlns:a16="http://schemas.microsoft.com/office/drawing/2014/main" id="{4BFDE5BF-7BBA-4B99-B9B9-5BB8EE6E1F61}"/>
              </a:ext>
            </a:extLst>
          </p:cNvPr>
          <p:cNvSpPr>
            <a:spLocks noChangeArrowheads="1"/>
          </p:cNvSpPr>
          <p:nvPr/>
        </p:nvSpPr>
        <p:spPr bwMode="auto">
          <a:xfrm>
            <a:off x="-55563" y="3821113"/>
            <a:ext cx="9178926"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dirty="0">
                <a:solidFill>
                  <a:srgbClr val="000000"/>
                </a:solidFill>
                <a:latin typeface="Comic Sans MS" panose="030F0702030302020204" pitchFamily="66" charset="0"/>
              </a:rPr>
              <a:t>Multiple stresses such as </a:t>
            </a:r>
            <a:r>
              <a:rPr lang="en-US" altLang="it-IT" sz="1800" i="1" u="sng" dirty="0">
                <a:solidFill>
                  <a:srgbClr val="000000"/>
                </a:solidFill>
                <a:latin typeface="Comic Sans MS" panose="030F0702030302020204" pitchFamily="66" charset="0"/>
              </a:rPr>
              <a:t>hypoxia</a:t>
            </a:r>
            <a:r>
              <a:rPr lang="en-US" altLang="it-IT" sz="1800" dirty="0">
                <a:solidFill>
                  <a:srgbClr val="000000"/>
                </a:solidFill>
                <a:latin typeface="Comic Sans MS" panose="030F0702030302020204" pitchFamily="66" charset="0"/>
              </a:rPr>
              <a:t>, activation of the oncogenic transcription factor </a:t>
            </a:r>
            <a:r>
              <a:rPr lang="en-US" altLang="it-IT" sz="1800" i="1" u="sng" dirty="0" err="1">
                <a:solidFill>
                  <a:srgbClr val="000000"/>
                </a:solidFill>
                <a:latin typeface="Comic Sans MS" panose="030F0702030302020204" pitchFamily="66" charset="0"/>
              </a:rPr>
              <a:t>Myc</a:t>
            </a:r>
            <a:r>
              <a:rPr lang="en-US" altLang="it-IT" sz="1800" dirty="0">
                <a:solidFill>
                  <a:srgbClr val="000000"/>
                </a:solidFill>
                <a:latin typeface="Comic Sans MS" panose="030F0702030302020204" pitchFamily="66" charset="0"/>
              </a:rPr>
              <a:t>, and inhibition of the growth-promoting kinase </a:t>
            </a:r>
            <a:r>
              <a:rPr lang="en-US" altLang="it-IT" sz="1800" i="1" u="sng" dirty="0" err="1">
                <a:solidFill>
                  <a:srgbClr val="000000"/>
                </a:solidFill>
                <a:latin typeface="Comic Sans MS" panose="030F0702030302020204" pitchFamily="66" charset="0"/>
              </a:rPr>
              <a:t>Braf</a:t>
            </a:r>
            <a:r>
              <a:rPr lang="en-US" altLang="it-IT" sz="1800" dirty="0">
                <a:solidFill>
                  <a:srgbClr val="000000"/>
                </a:solidFill>
                <a:latin typeface="Comic Sans MS" panose="030F0702030302020204" pitchFamily="66" charset="0"/>
              </a:rPr>
              <a:t> promote the </a:t>
            </a:r>
            <a:r>
              <a:rPr lang="en-US" altLang="it-IT" sz="1800" dirty="0">
                <a:solidFill>
                  <a:srgbClr val="FF0000"/>
                </a:solidFill>
                <a:latin typeface="Comic Sans MS" panose="030F0702030302020204" pitchFamily="66" charset="0"/>
              </a:rPr>
              <a:t>unfolded protein response UPR</a:t>
            </a:r>
            <a:r>
              <a:rPr lang="en-US" altLang="it-IT" sz="1800" dirty="0">
                <a:solidFill>
                  <a:srgbClr val="000000"/>
                </a:solidFill>
                <a:latin typeface="Comic Sans MS" panose="030F0702030302020204" pitchFamily="66" charset="0"/>
              </a:rPr>
              <a:t> in tumor cells.</a:t>
            </a:r>
          </a:p>
          <a:p>
            <a:pPr>
              <a:spcBef>
                <a:spcPct val="0"/>
              </a:spcBef>
              <a:buFontTx/>
              <a:buNone/>
            </a:pPr>
            <a:r>
              <a:rPr lang="en-US" altLang="it-IT" sz="1800" dirty="0">
                <a:solidFill>
                  <a:srgbClr val="000000"/>
                </a:solidFill>
                <a:latin typeface="Comic Sans MS" panose="030F0702030302020204" pitchFamily="66" charset="0"/>
              </a:rPr>
              <a:t>UPR-dependent activation of </a:t>
            </a:r>
            <a:r>
              <a:rPr lang="en-US" altLang="it-IT" sz="1800" dirty="0">
                <a:solidFill>
                  <a:srgbClr val="FF0000"/>
                </a:solidFill>
                <a:latin typeface="Comic Sans MS" panose="030F0702030302020204" pitchFamily="66" charset="0"/>
              </a:rPr>
              <a:t>PERK</a:t>
            </a:r>
            <a:r>
              <a:rPr lang="en-US" altLang="it-IT" sz="1800" dirty="0">
                <a:solidFill>
                  <a:srgbClr val="000000"/>
                </a:solidFill>
                <a:latin typeface="Comic Sans MS" panose="030F0702030302020204" pitchFamily="66" charset="0"/>
              </a:rPr>
              <a:t> induces </a:t>
            </a:r>
            <a:r>
              <a:rPr lang="en-US" altLang="it-IT" sz="1800" b="1" u="sng" dirty="0">
                <a:solidFill>
                  <a:srgbClr val="000000"/>
                </a:solidFill>
                <a:latin typeface="Comic Sans MS" panose="030F0702030302020204" pitchFamily="66" charset="0"/>
              </a:rPr>
              <a:t>autophagy</a:t>
            </a:r>
            <a:r>
              <a:rPr lang="en-US" altLang="it-IT" sz="1800" dirty="0">
                <a:solidFill>
                  <a:srgbClr val="000000"/>
                </a:solidFill>
                <a:latin typeface="Comic Sans MS" panose="030F0702030302020204" pitchFamily="66" charset="0"/>
              </a:rPr>
              <a:t> as a cytoprotective path which </a:t>
            </a:r>
            <a:r>
              <a:rPr lang="en-US" altLang="it-IT" sz="1800" b="1" u="sng" dirty="0">
                <a:solidFill>
                  <a:srgbClr val="000000"/>
                </a:solidFill>
                <a:latin typeface="Comic Sans MS" panose="030F0702030302020204" pitchFamily="66" charset="0"/>
              </a:rPr>
              <a:t>supports tumor cell survival and growth</a:t>
            </a:r>
            <a:r>
              <a:rPr lang="en-US" altLang="it-IT" sz="1800" dirty="0">
                <a:solidFill>
                  <a:srgbClr val="000000"/>
                </a:solidFill>
                <a:latin typeface="Comic Sans MS" panose="030F0702030302020204" pitchFamily="66" charset="0"/>
              </a:rPr>
              <a:t>. PERK phosphorylates </a:t>
            </a:r>
            <a:r>
              <a:rPr lang="en-US" altLang="it-IT" sz="1800" dirty="0">
                <a:solidFill>
                  <a:srgbClr val="FF0000"/>
                </a:solidFill>
                <a:latin typeface="Comic Sans MS" panose="030F0702030302020204" pitchFamily="66" charset="0"/>
              </a:rPr>
              <a:t>eIF2</a:t>
            </a:r>
            <a:r>
              <a:rPr lang="en-US" altLang="it-IT" sz="1800" dirty="0">
                <a:solidFill>
                  <a:srgbClr val="FF0000"/>
                </a:solidFill>
                <a:latin typeface="Symbol" panose="05050102010706020507" pitchFamily="18" charset="2"/>
              </a:rPr>
              <a:t>a</a:t>
            </a:r>
            <a:r>
              <a:rPr lang="en-US" altLang="it-IT" sz="1800" dirty="0">
                <a:solidFill>
                  <a:srgbClr val="000000"/>
                </a:solidFill>
                <a:latin typeface="Comic Sans MS" panose="030F0702030302020204" pitchFamily="66" charset="0"/>
              </a:rPr>
              <a:t> to suppress global translation and to selectively induce activating transcription factor 4 (</a:t>
            </a:r>
            <a:r>
              <a:rPr lang="en-US" altLang="it-IT" sz="1800" dirty="0">
                <a:solidFill>
                  <a:srgbClr val="FF0000"/>
                </a:solidFill>
                <a:latin typeface="Comic Sans MS" panose="030F0702030302020204" pitchFamily="66" charset="0"/>
              </a:rPr>
              <a:t>ATF4</a:t>
            </a:r>
            <a:r>
              <a:rPr lang="en-US" altLang="it-IT" sz="1800" dirty="0">
                <a:solidFill>
                  <a:srgbClr val="000000"/>
                </a:solidFill>
                <a:latin typeface="Comic Sans MS" panose="030F0702030302020204" pitchFamily="66" charset="0"/>
              </a:rPr>
              <a:t>), which promotes expression of the transcription factor </a:t>
            </a:r>
            <a:r>
              <a:rPr lang="en-US" altLang="it-IT" sz="1800" dirty="0">
                <a:solidFill>
                  <a:srgbClr val="FF0000"/>
                </a:solidFill>
                <a:latin typeface="Comic Sans MS" panose="030F0702030302020204" pitchFamily="66" charset="0"/>
              </a:rPr>
              <a:t>CHOP</a:t>
            </a:r>
            <a:r>
              <a:rPr lang="en-US" altLang="it-IT" sz="1800" dirty="0">
                <a:solidFill>
                  <a:srgbClr val="000000"/>
                </a:solidFill>
                <a:latin typeface="Comic Sans MS" panose="030F0702030302020204" pitchFamily="66" charset="0"/>
              </a:rPr>
              <a:t>. Together, ATF4 and CHOP drive </a:t>
            </a:r>
            <a:r>
              <a:rPr lang="en-US" altLang="it-IT" sz="1800" b="1" u="sng" dirty="0">
                <a:solidFill>
                  <a:srgbClr val="000000"/>
                </a:solidFill>
                <a:latin typeface="Comic Sans MS" panose="030F0702030302020204" pitchFamily="66" charset="0"/>
              </a:rPr>
              <a:t>expression of </a:t>
            </a:r>
            <a:r>
              <a:rPr lang="en-US" altLang="it-IT" sz="1800" dirty="0">
                <a:solidFill>
                  <a:srgbClr val="000000"/>
                </a:solidFill>
                <a:latin typeface="Comic Sans MS" panose="030F0702030302020204" pitchFamily="66" charset="0"/>
              </a:rPr>
              <a:t>multiple core </a:t>
            </a:r>
            <a:r>
              <a:rPr lang="en-US" altLang="it-IT" sz="1800" b="1" u="sng" dirty="0">
                <a:solidFill>
                  <a:srgbClr val="000000"/>
                </a:solidFill>
                <a:latin typeface="Comic Sans MS" panose="030F0702030302020204" pitchFamily="66" charset="0"/>
              </a:rPr>
              <a:t>autophagy machinery genes</a:t>
            </a:r>
            <a:r>
              <a:rPr lang="en-US" altLang="it-IT" sz="1800" dirty="0">
                <a:solidFill>
                  <a:srgbClr val="000000"/>
                </a:solidFill>
                <a:latin typeface="Comic Sans MS" panose="030F0702030302020204" pitchFamily="66" charset="0"/>
              </a:rPr>
              <a:t>, which collectively promote autophagosome formation. </a:t>
            </a:r>
            <a:endParaRPr lang="it-IT" altLang="it-IT" sz="1800" dirty="0">
              <a:latin typeface="Comic Sans MS" panose="030F0702030302020204" pitchFamily="66" charset="0"/>
            </a:endParaRPr>
          </a:p>
        </p:txBody>
      </p:sp>
      <p:sp>
        <p:nvSpPr>
          <p:cNvPr id="119812" name="Rettangolo 3">
            <a:extLst>
              <a:ext uri="{FF2B5EF4-FFF2-40B4-BE49-F238E27FC236}">
                <a16:creationId xmlns:a16="http://schemas.microsoft.com/office/drawing/2014/main" id="{8B9DC8D5-89D7-4685-ABB4-39E083255FD2}"/>
              </a:ext>
            </a:extLst>
          </p:cNvPr>
          <p:cNvSpPr>
            <a:spLocks noChangeArrowheads="1"/>
          </p:cNvSpPr>
          <p:nvPr/>
        </p:nvSpPr>
        <p:spPr bwMode="auto">
          <a:xfrm>
            <a:off x="3924300" y="6524625"/>
            <a:ext cx="5219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a:latin typeface="Comic Sans MS" panose="030F0702030302020204" pitchFamily="66" charset="0"/>
              </a:rPr>
              <a:t>Kenific and Debnath,Trends Cell Biol, 2015,25, 37</a:t>
            </a:r>
            <a:endParaRPr lang="it-IT" altLang="it-IT" sz="1600">
              <a:latin typeface="Comic Sans MS" panose="030F0702030302020204"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magine 1">
            <a:extLst>
              <a:ext uri="{FF2B5EF4-FFF2-40B4-BE49-F238E27FC236}">
                <a16:creationId xmlns:a16="http://schemas.microsoft.com/office/drawing/2014/main" id="{E395871F-8A3D-453F-8A15-F38BDD9FDB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4450"/>
            <a:ext cx="57118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ttangolo 2">
            <a:extLst>
              <a:ext uri="{FF2B5EF4-FFF2-40B4-BE49-F238E27FC236}">
                <a16:creationId xmlns:a16="http://schemas.microsoft.com/office/drawing/2014/main" id="{66FB7020-DFBE-4568-839B-1C282C759EAE}"/>
              </a:ext>
            </a:extLst>
          </p:cNvPr>
          <p:cNvSpPr>
            <a:spLocks noChangeArrowheads="1"/>
          </p:cNvSpPr>
          <p:nvPr/>
        </p:nvSpPr>
        <p:spPr bwMode="auto">
          <a:xfrm>
            <a:off x="0" y="450850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i="1" u="sng">
                <a:solidFill>
                  <a:srgbClr val="000000"/>
                </a:solidFill>
                <a:latin typeface="Comic Sans MS" panose="030F0702030302020204" pitchFamily="66" charset="0"/>
              </a:rPr>
              <a:t>Autophagy promotes tumor cell invasion</a:t>
            </a:r>
            <a:r>
              <a:rPr lang="en-US" altLang="it-IT" sz="1800">
                <a:solidFill>
                  <a:srgbClr val="000000"/>
                </a:solidFill>
                <a:latin typeface="Comic Sans MS" panose="030F0702030302020204" pitchFamily="66" charset="0"/>
              </a:rPr>
              <a:t>. (A, upper) 3D culture of breast cancer cells leads to the formation of acini with hollow lumens. Luminal clearance occurs through anoikis of central cells (red) lacking extracellular matrix (ECM) contact. (A, lower) Oncogene activation protects luminal cells from anoikis. </a:t>
            </a:r>
            <a:r>
              <a:rPr lang="en-US" altLang="it-IT" sz="1800">
                <a:solidFill>
                  <a:srgbClr val="FF0000"/>
                </a:solidFill>
                <a:latin typeface="Comic Sans MS" panose="030F0702030302020204" pitchFamily="66" charset="0"/>
              </a:rPr>
              <a:t>Autophagy promotes survival of cells deprived of ECM contact</a:t>
            </a:r>
            <a:r>
              <a:rPr lang="en-US" altLang="it-IT" sz="1800">
                <a:solidFill>
                  <a:srgbClr val="000000"/>
                </a:solidFill>
                <a:latin typeface="Comic Sans MS" panose="030F0702030302020204" pitchFamily="66" charset="0"/>
              </a:rPr>
              <a:t>; inhibiting autophagy leads to increased anoikis. (B) </a:t>
            </a:r>
            <a:r>
              <a:rPr lang="en-US" altLang="it-IT" sz="1800">
                <a:solidFill>
                  <a:srgbClr val="FF0000"/>
                </a:solidFill>
                <a:latin typeface="Comic Sans MS" panose="030F0702030302020204" pitchFamily="66" charset="0"/>
              </a:rPr>
              <a:t>Autophagy promotes </a:t>
            </a:r>
            <a:r>
              <a:rPr lang="en-US" altLang="it-IT" sz="1800">
                <a:solidFill>
                  <a:srgbClr val="000000"/>
                </a:solidFill>
                <a:latin typeface="Comic Sans MS" panose="030F0702030302020204" pitchFamily="66" charset="0"/>
              </a:rPr>
              <a:t>tumor cell invasion by facilitating the </a:t>
            </a:r>
            <a:r>
              <a:rPr lang="en-US" altLang="it-IT" sz="1800">
                <a:solidFill>
                  <a:srgbClr val="FF0000"/>
                </a:solidFill>
                <a:latin typeface="Comic Sans MS" panose="030F0702030302020204" pitchFamily="66" charset="0"/>
              </a:rPr>
              <a:t>secretion of multiple pro-invasive cytokines</a:t>
            </a:r>
            <a:r>
              <a:rPr lang="en-US" altLang="it-IT" sz="1800">
                <a:solidFill>
                  <a:srgbClr val="000000"/>
                </a:solidFill>
                <a:latin typeface="Comic Sans MS" panose="030F0702030302020204" pitchFamily="66" charset="0"/>
              </a:rPr>
              <a:t>, which elicit a pro-invasive gene signature program through the induction of epithelial-to-mesenchymal transition (EMT). </a:t>
            </a:r>
            <a:endParaRPr lang="it-IT" altLang="it-IT" sz="1800">
              <a:latin typeface="Comic Sans MS" panose="030F0702030302020204" pitchFamily="66" charset="0"/>
            </a:endParaRPr>
          </a:p>
        </p:txBody>
      </p:sp>
      <p:sp>
        <p:nvSpPr>
          <p:cNvPr id="120836" name="Rettangolo 3">
            <a:extLst>
              <a:ext uri="{FF2B5EF4-FFF2-40B4-BE49-F238E27FC236}">
                <a16:creationId xmlns:a16="http://schemas.microsoft.com/office/drawing/2014/main" id="{0EA470CB-5CE1-4EDB-852F-0AA714A12E20}"/>
              </a:ext>
            </a:extLst>
          </p:cNvPr>
          <p:cNvSpPr>
            <a:spLocks noChangeArrowheads="1"/>
          </p:cNvSpPr>
          <p:nvPr/>
        </p:nvSpPr>
        <p:spPr bwMode="auto">
          <a:xfrm>
            <a:off x="6948488" y="333375"/>
            <a:ext cx="2195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a:latin typeface="Comic Sans MS" panose="030F0702030302020204" pitchFamily="66" charset="0"/>
              </a:rPr>
              <a:t>Kenific and Debnath</a:t>
            </a:r>
          </a:p>
          <a:p>
            <a:pPr>
              <a:spcBef>
                <a:spcPct val="0"/>
              </a:spcBef>
              <a:buFontTx/>
              <a:buNone/>
            </a:pPr>
            <a:r>
              <a:rPr lang="en-US" altLang="it-IT" sz="1600">
                <a:latin typeface="Comic Sans MS" panose="030F0702030302020204" pitchFamily="66" charset="0"/>
              </a:rPr>
              <a:t>Trends Cell Biol, </a:t>
            </a:r>
          </a:p>
          <a:p>
            <a:pPr>
              <a:spcBef>
                <a:spcPct val="0"/>
              </a:spcBef>
              <a:buFontTx/>
              <a:buNone/>
            </a:pPr>
            <a:r>
              <a:rPr lang="en-US" altLang="it-IT" sz="1600">
                <a:latin typeface="Comic Sans MS" panose="030F0702030302020204" pitchFamily="66" charset="0"/>
              </a:rPr>
              <a:t>2015,25, 37</a:t>
            </a:r>
            <a:endParaRPr lang="it-IT" altLang="it-IT" sz="1600">
              <a:latin typeface="Comic Sans MS" panose="030F0702030302020204" pitchFamily="6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Immagine 1">
            <a:extLst>
              <a:ext uri="{FF2B5EF4-FFF2-40B4-BE49-F238E27FC236}">
                <a16:creationId xmlns:a16="http://schemas.microsoft.com/office/drawing/2014/main" id="{29DE0892-340C-4F62-8BC7-B51167C4E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6988"/>
            <a:ext cx="5184775"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ttangolo 2">
            <a:extLst>
              <a:ext uri="{FF2B5EF4-FFF2-40B4-BE49-F238E27FC236}">
                <a16:creationId xmlns:a16="http://schemas.microsoft.com/office/drawing/2014/main" id="{FE7A2E60-9D61-4F2E-99E7-71506CE19382}"/>
              </a:ext>
            </a:extLst>
          </p:cNvPr>
          <p:cNvSpPr>
            <a:spLocks noChangeArrowheads="1"/>
          </p:cNvSpPr>
          <p:nvPr/>
        </p:nvSpPr>
        <p:spPr bwMode="auto">
          <a:xfrm>
            <a:off x="0" y="4437063"/>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a:latin typeface="Comic Sans MS" panose="030F0702030302020204" pitchFamily="66" charset="0"/>
              </a:rPr>
              <a:t>(</a:t>
            </a:r>
            <a:r>
              <a:rPr lang="en-US" altLang="it-IT" sz="2000" b="1">
                <a:latin typeface="Comic Sans MS" panose="030F0702030302020204" pitchFamily="66" charset="0"/>
              </a:rPr>
              <a:t>A</a:t>
            </a:r>
            <a:r>
              <a:rPr lang="en-US" altLang="it-IT" sz="2000">
                <a:latin typeface="Comic Sans MS" panose="030F0702030302020204" pitchFamily="66" charset="0"/>
              </a:rPr>
              <a:t>) Autophagy defects impair tissue health, leading to chronic tissue damage and regeneration that may create an environment that promotes cancer. </a:t>
            </a:r>
          </a:p>
          <a:p>
            <a:pPr>
              <a:spcBef>
                <a:spcPct val="0"/>
              </a:spcBef>
              <a:buFontTx/>
              <a:buNone/>
            </a:pPr>
            <a:r>
              <a:rPr lang="en-US" altLang="it-IT" sz="2000">
                <a:latin typeface="Comic Sans MS" panose="030F0702030302020204" pitchFamily="66" charset="0"/>
              </a:rPr>
              <a:t>(</a:t>
            </a:r>
            <a:r>
              <a:rPr lang="en-US" altLang="it-IT" sz="2000" b="1">
                <a:latin typeface="Comic Sans MS" panose="030F0702030302020204" pitchFamily="66" charset="0"/>
              </a:rPr>
              <a:t>B</a:t>
            </a:r>
            <a:r>
              <a:rPr lang="en-US" altLang="it-IT" sz="2000">
                <a:latin typeface="Comic Sans MS" panose="030F0702030302020204" pitchFamily="66" charset="0"/>
              </a:rPr>
              <a:t>) Autophagy can promote cancer by limiting stress responses and supporting metabolism and survival.</a:t>
            </a:r>
          </a:p>
        </p:txBody>
      </p:sp>
      <p:sp>
        <p:nvSpPr>
          <p:cNvPr id="118788" name="Rettangolo 1">
            <a:extLst>
              <a:ext uri="{FF2B5EF4-FFF2-40B4-BE49-F238E27FC236}">
                <a16:creationId xmlns:a16="http://schemas.microsoft.com/office/drawing/2014/main" id="{80BDDD40-FC83-4DEC-BA45-968A1F90BCCA}"/>
              </a:ext>
            </a:extLst>
          </p:cNvPr>
          <p:cNvSpPr>
            <a:spLocks noChangeArrowheads="1"/>
          </p:cNvSpPr>
          <p:nvPr/>
        </p:nvSpPr>
        <p:spPr bwMode="auto">
          <a:xfrm>
            <a:off x="5475288" y="6519863"/>
            <a:ext cx="3668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i="1">
                <a:latin typeface="Comic Sans MS" panose="030F0702030302020204" pitchFamily="66" charset="0"/>
              </a:rPr>
              <a:t>White, J Clin Invest. </a:t>
            </a:r>
            <a:r>
              <a:rPr lang="it-IT" altLang="it-IT" sz="1600">
                <a:latin typeface="Comic Sans MS" panose="030F0702030302020204" pitchFamily="66" charset="0"/>
              </a:rPr>
              <a:t>2015;125(1):42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a:extLst>
              <a:ext uri="{FF2B5EF4-FFF2-40B4-BE49-F238E27FC236}">
                <a16:creationId xmlns:a16="http://schemas.microsoft.com/office/drawing/2014/main" id="{3CD19525-010E-48CE-AA61-654634705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844675"/>
            <a:ext cx="917098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3" name="Text Box 3">
            <a:extLst>
              <a:ext uri="{FF2B5EF4-FFF2-40B4-BE49-F238E27FC236}">
                <a16:creationId xmlns:a16="http://schemas.microsoft.com/office/drawing/2014/main" id="{5052C28D-0743-4E55-A8CB-8947CF18CFFA}"/>
              </a:ext>
            </a:extLst>
          </p:cNvPr>
          <p:cNvSpPr txBox="1">
            <a:spLocks noChangeArrowheads="1"/>
          </p:cNvSpPr>
          <p:nvPr/>
        </p:nvSpPr>
        <p:spPr bwMode="auto">
          <a:xfrm>
            <a:off x="-12700" y="188913"/>
            <a:ext cx="9156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800">
                <a:solidFill>
                  <a:srgbClr val="FF0000"/>
                </a:solidFill>
                <a:latin typeface="Comic Sans MS" panose="030F0702030302020204" pitchFamily="66" charset="0"/>
              </a:rPr>
              <a:t>AUTOFAGIA E APOPTOSI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uppo 5">
            <a:extLst>
              <a:ext uri="{FF2B5EF4-FFF2-40B4-BE49-F238E27FC236}">
                <a16:creationId xmlns:a16="http://schemas.microsoft.com/office/drawing/2014/main" id="{E9EA6CC6-E2DA-4810-9429-122B67AD136D}"/>
              </a:ext>
            </a:extLst>
          </p:cNvPr>
          <p:cNvGrpSpPr>
            <a:grpSpLocks/>
          </p:cNvGrpSpPr>
          <p:nvPr/>
        </p:nvGrpSpPr>
        <p:grpSpPr bwMode="auto">
          <a:xfrm>
            <a:off x="107950" y="620713"/>
            <a:ext cx="8912225" cy="5400675"/>
            <a:chOff x="107504" y="620688"/>
            <a:chExt cx="8913250" cy="5400600"/>
          </a:xfrm>
        </p:grpSpPr>
        <p:pic>
          <p:nvPicPr>
            <p:cNvPr id="130053" name="Picture 4">
              <a:extLst>
                <a:ext uri="{FF2B5EF4-FFF2-40B4-BE49-F238E27FC236}">
                  <a16:creationId xmlns:a16="http://schemas.microsoft.com/office/drawing/2014/main" id="{5D9EB766-14D4-41C2-B7F8-244356A6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8913250" cy="539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a:extLst>
                <a:ext uri="{FF2B5EF4-FFF2-40B4-BE49-F238E27FC236}">
                  <a16:creationId xmlns:a16="http://schemas.microsoft.com/office/drawing/2014/main" id="{8C55EF41-CF01-43A4-BD1E-3FD1764D48F5}"/>
                </a:ext>
              </a:extLst>
            </p:cNvPr>
            <p:cNvSpPr/>
            <p:nvPr/>
          </p:nvSpPr>
          <p:spPr>
            <a:xfrm>
              <a:off x="266272" y="3644833"/>
              <a:ext cx="8700501" cy="2376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130051" name="Text Box 2">
            <a:extLst>
              <a:ext uri="{FF2B5EF4-FFF2-40B4-BE49-F238E27FC236}">
                <a16:creationId xmlns:a16="http://schemas.microsoft.com/office/drawing/2014/main" id="{81D571E2-E19E-4083-AE4E-D3FF81D5E5F1}"/>
              </a:ext>
            </a:extLst>
          </p:cNvPr>
          <p:cNvSpPr txBox="1">
            <a:spLocks noChangeArrowheads="1"/>
          </p:cNvSpPr>
          <p:nvPr/>
        </p:nvSpPr>
        <p:spPr bwMode="auto">
          <a:xfrm>
            <a:off x="1757363" y="25400"/>
            <a:ext cx="5654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800" b="1">
                <a:solidFill>
                  <a:srgbClr val="FF0000"/>
                </a:solidFill>
                <a:latin typeface="Comic Sans MS" panose="030F0702030302020204" pitchFamily="66" charset="0"/>
              </a:rPr>
              <a:t>Interazioni apoptosi-autofagia</a:t>
            </a:r>
          </a:p>
        </p:txBody>
      </p:sp>
      <p:sp>
        <p:nvSpPr>
          <p:cNvPr id="130052" name="Rettangolo 3">
            <a:extLst>
              <a:ext uri="{FF2B5EF4-FFF2-40B4-BE49-F238E27FC236}">
                <a16:creationId xmlns:a16="http://schemas.microsoft.com/office/drawing/2014/main" id="{A3AB3E2E-C776-4203-9CD1-A72F455839D9}"/>
              </a:ext>
            </a:extLst>
          </p:cNvPr>
          <p:cNvSpPr>
            <a:spLocks noChangeArrowheads="1"/>
          </p:cNvSpPr>
          <p:nvPr/>
        </p:nvSpPr>
        <p:spPr bwMode="auto">
          <a:xfrm>
            <a:off x="0" y="4206875"/>
            <a:ext cx="91440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i="1" u="sng">
                <a:latin typeface="Comic Sans MS" panose="030F0702030302020204" pitchFamily="66" charset="0"/>
              </a:rPr>
              <a:t>Modello</a:t>
            </a:r>
            <a:r>
              <a:rPr lang="en-US" altLang="it-IT" sz="2000">
                <a:latin typeface="Comic Sans MS" panose="030F0702030302020204" pitchFamily="66" charset="0"/>
              </a:rPr>
              <a:t>: gli stessi stimoli di stress possono indurre apoptosi o autofagia, a seconda dell’intensità e di possibili inibizioni crociate. </a:t>
            </a:r>
          </a:p>
          <a:p>
            <a:pPr>
              <a:spcBef>
                <a:spcPct val="0"/>
              </a:spcBef>
              <a:buFontTx/>
              <a:buNone/>
            </a:pPr>
            <a:endParaRPr lang="en-US" altLang="it-IT" sz="2000">
              <a:latin typeface="Comic Sans MS" panose="030F0702030302020204" pitchFamily="66" charset="0"/>
            </a:endParaRPr>
          </a:p>
          <a:p>
            <a:pPr>
              <a:spcBef>
                <a:spcPct val="0"/>
              </a:spcBef>
              <a:buFontTx/>
              <a:buNone/>
            </a:pPr>
            <a:r>
              <a:rPr lang="en-US" altLang="it-IT" sz="2000">
                <a:latin typeface="Comic Sans MS" panose="030F0702030302020204" pitchFamily="66" charset="0"/>
              </a:rPr>
              <a:t>Nonostante l’autofagia permetta alle cellule di adattarsi allo stress, un’autofagia massiva può uccidere la cellula.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3C2660F5-E47C-45DB-8A3F-61FD2D567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404813"/>
            <a:ext cx="9121775" cy="4965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9" name="Text Box 3">
            <a:extLst>
              <a:ext uri="{FF2B5EF4-FFF2-40B4-BE49-F238E27FC236}">
                <a16:creationId xmlns:a16="http://schemas.microsoft.com/office/drawing/2014/main" id="{8D6405C2-3D1C-479C-879D-F201DEBA80E9}"/>
              </a:ext>
            </a:extLst>
          </p:cNvPr>
          <p:cNvSpPr txBox="1">
            <a:spLocks noChangeArrowheads="1"/>
          </p:cNvSpPr>
          <p:nvPr/>
        </p:nvSpPr>
        <p:spPr bwMode="auto">
          <a:xfrm>
            <a:off x="2486025" y="0"/>
            <a:ext cx="41719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400">
                <a:solidFill>
                  <a:srgbClr val="FF0000"/>
                </a:solidFill>
                <a:latin typeface="Comic Sans MS" panose="030F0702030302020204" pitchFamily="66" charset="0"/>
              </a:rPr>
              <a:t>APOPTOSI E AUTOFAGIA</a:t>
            </a:r>
          </a:p>
        </p:txBody>
      </p:sp>
      <p:sp>
        <p:nvSpPr>
          <p:cNvPr id="132100" name="Rettangolo 1">
            <a:extLst>
              <a:ext uri="{FF2B5EF4-FFF2-40B4-BE49-F238E27FC236}">
                <a16:creationId xmlns:a16="http://schemas.microsoft.com/office/drawing/2014/main" id="{BA3FB1C8-B167-4277-A552-4B87CF4E995A}"/>
              </a:ext>
            </a:extLst>
          </p:cNvPr>
          <p:cNvSpPr>
            <a:spLocks noChangeArrowheads="1"/>
          </p:cNvSpPr>
          <p:nvPr/>
        </p:nvSpPr>
        <p:spPr bwMode="auto">
          <a:xfrm>
            <a:off x="0" y="5357813"/>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800">
                <a:latin typeface="Comic Sans MS" panose="030F0702030302020204" pitchFamily="66" charset="0"/>
              </a:rPr>
              <a:t>Caspase-mediated </a:t>
            </a:r>
            <a:r>
              <a:rPr lang="en-US" altLang="it-IT" sz="1800" i="1" u="sng">
                <a:latin typeface="Comic Sans MS" panose="030F0702030302020204" pitchFamily="66" charset="0"/>
              </a:rPr>
              <a:t>cleavage of Beclin 1 </a:t>
            </a:r>
            <a:r>
              <a:rPr lang="en-US" altLang="it-IT" sz="1800">
                <a:latin typeface="Comic Sans MS" panose="030F0702030302020204" pitchFamily="66" charset="0"/>
              </a:rPr>
              <a:t>generates fragments that lose their ability to induce autophagy. The C-terminal fragment sensitizes cells to apoptosis on mitochondria. Cleavage of Beclin 1 </a:t>
            </a:r>
            <a:r>
              <a:rPr lang="en-US" altLang="it-IT" sz="1800" i="1" u="sng">
                <a:latin typeface="Comic Sans MS" panose="030F0702030302020204" pitchFamily="66" charset="0"/>
              </a:rPr>
              <a:t>and Atg5 </a:t>
            </a:r>
            <a:r>
              <a:rPr lang="en-US" altLang="it-IT" sz="1800">
                <a:latin typeface="Comic Sans MS" panose="030F0702030302020204" pitchFamily="66" charset="0"/>
              </a:rPr>
              <a:t>inactivates autophagy, but the </a:t>
            </a:r>
            <a:r>
              <a:rPr lang="en-US" altLang="it-IT" sz="1800" i="1" u="sng">
                <a:latin typeface="Comic Sans MS" panose="030F0702030302020204" pitchFamily="66" charset="0"/>
              </a:rPr>
              <a:t>cleavage of Atg4D</a:t>
            </a:r>
            <a:r>
              <a:rPr lang="en-US" altLang="it-IT" sz="1800">
                <a:latin typeface="Comic Sans MS" panose="030F0702030302020204" pitchFamily="66" charset="0"/>
              </a:rPr>
              <a:t> enhances autophagy. </a:t>
            </a:r>
            <a:r>
              <a:rPr lang="en-US" altLang="it-IT" sz="1800" i="1" u="sng">
                <a:latin typeface="Comic Sans MS" panose="030F0702030302020204" pitchFamily="66" charset="0"/>
              </a:rPr>
              <a:t>Autophagy can inhibit apoptosis </a:t>
            </a:r>
            <a:r>
              <a:rPr lang="en-US" altLang="it-IT" sz="1800">
                <a:latin typeface="Comic Sans MS" panose="030F0702030302020204" pitchFamily="66" charset="0"/>
              </a:rPr>
              <a:t>by degrading caspase-8 or preventing activation of Bid.</a:t>
            </a:r>
          </a:p>
        </p:txBody>
      </p:sp>
      <p:sp>
        <p:nvSpPr>
          <p:cNvPr id="132101" name="Rettangolo 2">
            <a:extLst>
              <a:ext uri="{FF2B5EF4-FFF2-40B4-BE49-F238E27FC236}">
                <a16:creationId xmlns:a16="http://schemas.microsoft.com/office/drawing/2014/main" id="{CBA9D803-11B4-4C62-9851-BF7078D0B77E}"/>
              </a:ext>
            </a:extLst>
          </p:cNvPr>
          <p:cNvSpPr>
            <a:spLocks noChangeArrowheads="1"/>
          </p:cNvSpPr>
          <p:nvPr/>
        </p:nvSpPr>
        <p:spPr bwMode="auto">
          <a:xfrm>
            <a:off x="7483475" y="6350"/>
            <a:ext cx="1649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i="1">
                <a:latin typeface="Comic Sans MS" panose="030F0702030302020204" pitchFamily="66" charset="0"/>
              </a:rPr>
              <a:t>Kang et al, </a:t>
            </a:r>
          </a:p>
          <a:p>
            <a:pPr>
              <a:spcBef>
                <a:spcPct val="0"/>
              </a:spcBef>
              <a:buFontTx/>
              <a:buNone/>
            </a:pPr>
            <a:r>
              <a:rPr lang="en-US" altLang="it-IT" sz="1600" i="1">
                <a:latin typeface="Comic Sans MS" panose="030F0702030302020204" pitchFamily="66" charset="0"/>
              </a:rPr>
              <a:t>Cell Death Diff</a:t>
            </a:r>
          </a:p>
          <a:p>
            <a:pPr>
              <a:spcBef>
                <a:spcPct val="0"/>
              </a:spcBef>
              <a:buFontTx/>
              <a:buNone/>
            </a:pPr>
            <a:r>
              <a:rPr lang="en-US" altLang="it-IT" sz="1600" i="1">
                <a:latin typeface="Comic Sans MS" panose="030F0702030302020204" pitchFamily="66" charset="0"/>
              </a:rPr>
              <a:t>2011:18, 571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magine 1">
            <a:extLst>
              <a:ext uri="{FF2B5EF4-FFF2-40B4-BE49-F238E27FC236}">
                <a16:creationId xmlns:a16="http://schemas.microsoft.com/office/drawing/2014/main" id="{8570111E-C29A-49CE-AA36-42416D1FA3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76250"/>
            <a:ext cx="48736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ttangolo 3">
            <a:extLst>
              <a:ext uri="{FF2B5EF4-FFF2-40B4-BE49-F238E27FC236}">
                <a16:creationId xmlns:a16="http://schemas.microsoft.com/office/drawing/2014/main" id="{1697B7CD-AA08-4D2D-A63B-EBBC0CFDE984}"/>
              </a:ext>
            </a:extLst>
          </p:cNvPr>
          <p:cNvSpPr>
            <a:spLocks noChangeArrowheads="1"/>
          </p:cNvSpPr>
          <p:nvPr/>
        </p:nvSpPr>
        <p:spPr bwMode="auto">
          <a:xfrm>
            <a:off x="-31750" y="4206875"/>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a:solidFill>
                  <a:srgbClr val="FF0000"/>
                </a:solidFill>
                <a:latin typeface="Comic Sans MS" panose="030F0702030302020204" pitchFamily="66" charset="0"/>
              </a:rPr>
              <a:t>ATG5</a:t>
            </a:r>
            <a:r>
              <a:rPr lang="en-US" altLang="it-IT" sz="2000">
                <a:solidFill>
                  <a:srgbClr val="221E1F"/>
                </a:solidFill>
                <a:latin typeface="Comic Sans MS" panose="030F0702030302020204" pitchFamily="66" charset="0"/>
              </a:rPr>
              <a:t> can undergo </a:t>
            </a:r>
            <a:r>
              <a:rPr lang="en-US" altLang="it-IT" sz="2000" i="1" u="sng">
                <a:solidFill>
                  <a:srgbClr val="221E1F"/>
                </a:solidFill>
                <a:latin typeface="Comic Sans MS" panose="030F0702030302020204" pitchFamily="66" charset="0"/>
              </a:rPr>
              <a:t>calpain‑dependent cleavage</a:t>
            </a:r>
            <a:r>
              <a:rPr lang="en-US" altLang="it-IT" sz="2000">
                <a:solidFill>
                  <a:srgbClr val="221E1F"/>
                </a:solidFill>
                <a:latin typeface="Comic Sans MS" panose="030F0702030302020204" pitchFamily="66" charset="0"/>
              </a:rPr>
              <a:t>, which switches its function from pro‑autophagy to a pro-apoptotic product that translocates to the mitochondrion, binds to BCL-X</a:t>
            </a:r>
            <a:r>
              <a:rPr lang="en-US" altLang="it-IT" sz="2000" baseline="-25000">
                <a:solidFill>
                  <a:srgbClr val="221E1F"/>
                </a:solidFill>
                <a:latin typeface="Comic Sans MS" panose="030F0702030302020204" pitchFamily="66" charset="0"/>
              </a:rPr>
              <a:t>L</a:t>
            </a:r>
            <a:r>
              <a:rPr lang="en-US" altLang="it-IT" sz="2000">
                <a:solidFill>
                  <a:srgbClr val="221E1F"/>
                </a:solidFill>
                <a:latin typeface="Comic Sans MS" panose="030F0702030302020204" pitchFamily="66" charset="0"/>
              </a:rPr>
              <a:t> and </a:t>
            </a:r>
            <a:r>
              <a:rPr lang="en-US" altLang="it-IT" sz="2000" i="1" u="sng">
                <a:solidFill>
                  <a:srgbClr val="221E1F"/>
                </a:solidFill>
                <a:latin typeface="Comic Sans MS" panose="030F0702030302020204" pitchFamily="66" charset="0"/>
              </a:rPr>
              <a:t>induces apoptosis</a:t>
            </a:r>
            <a:r>
              <a:rPr lang="en-US" altLang="it-IT" sz="2000">
                <a:solidFill>
                  <a:srgbClr val="221E1F"/>
                </a:solidFill>
                <a:latin typeface="Comic Sans MS" panose="030F0702030302020204" pitchFamily="66" charset="0"/>
              </a:rPr>
              <a:t>. ATG5 can also induce apoptosis by binding to FADD. </a:t>
            </a:r>
          </a:p>
          <a:p>
            <a:pPr>
              <a:spcBef>
                <a:spcPct val="0"/>
              </a:spcBef>
              <a:buFontTx/>
              <a:buNone/>
            </a:pPr>
            <a:r>
              <a:rPr lang="en-US" altLang="it-IT" sz="2000">
                <a:solidFill>
                  <a:srgbClr val="FF0000"/>
                </a:solidFill>
                <a:latin typeface="Comic Sans MS" panose="030F0702030302020204" pitchFamily="66" charset="0"/>
              </a:rPr>
              <a:t>Apoptotic features </a:t>
            </a:r>
            <a:r>
              <a:rPr lang="en-US" altLang="it-IT" sz="2000">
                <a:solidFill>
                  <a:srgbClr val="221E1F"/>
                </a:solidFill>
                <a:latin typeface="Comic Sans MS" panose="030F0702030302020204" pitchFamily="66" charset="0"/>
              </a:rPr>
              <a:t>such as phosphatidylserine exposure, release of lysophosphatidylcholine and membrane blebbing </a:t>
            </a:r>
            <a:r>
              <a:rPr lang="en-US" altLang="it-IT" sz="2000">
                <a:solidFill>
                  <a:srgbClr val="FF0000"/>
                </a:solidFill>
                <a:latin typeface="Comic Sans MS" panose="030F0702030302020204" pitchFamily="66" charset="0"/>
              </a:rPr>
              <a:t>seem to depend on autophagy for the provision of ATP</a:t>
            </a:r>
            <a:r>
              <a:rPr lang="en-US" altLang="it-IT" sz="2000">
                <a:solidFill>
                  <a:srgbClr val="221E1F"/>
                </a:solidFill>
                <a:latin typeface="Comic Sans MS" panose="030F0702030302020204" pitchFamily="66" charset="0"/>
              </a:rPr>
              <a:t>. </a:t>
            </a:r>
          </a:p>
        </p:txBody>
      </p:sp>
      <p:sp>
        <p:nvSpPr>
          <p:cNvPr id="133124" name="Rettangolo 4">
            <a:extLst>
              <a:ext uri="{FF2B5EF4-FFF2-40B4-BE49-F238E27FC236}">
                <a16:creationId xmlns:a16="http://schemas.microsoft.com/office/drawing/2014/main" id="{C5FE68A5-0469-494F-A2E2-D9E57D6F9923}"/>
              </a:ext>
            </a:extLst>
          </p:cNvPr>
          <p:cNvSpPr>
            <a:spLocks noChangeArrowheads="1"/>
          </p:cNvSpPr>
          <p:nvPr/>
        </p:nvSpPr>
        <p:spPr bwMode="auto">
          <a:xfrm>
            <a:off x="3751263" y="6507163"/>
            <a:ext cx="5392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solidFill>
                  <a:srgbClr val="221E1F"/>
                </a:solidFill>
                <a:latin typeface="Comic Sans MS" panose="030F0702030302020204" pitchFamily="66" charset="0"/>
              </a:rPr>
              <a:t>Fuchs and Steller, Nat Rev Mol Cell Biol, 16, 329, 2015</a:t>
            </a:r>
          </a:p>
        </p:txBody>
      </p:sp>
      <p:sp>
        <p:nvSpPr>
          <p:cNvPr id="133125" name="Text Box 2">
            <a:extLst>
              <a:ext uri="{FF2B5EF4-FFF2-40B4-BE49-F238E27FC236}">
                <a16:creationId xmlns:a16="http://schemas.microsoft.com/office/drawing/2014/main" id="{17DA2AF2-6132-4933-8A07-77FBD2AE50E5}"/>
              </a:ext>
            </a:extLst>
          </p:cNvPr>
          <p:cNvSpPr txBox="1">
            <a:spLocks noChangeArrowheads="1"/>
          </p:cNvSpPr>
          <p:nvPr/>
        </p:nvSpPr>
        <p:spPr bwMode="auto">
          <a:xfrm>
            <a:off x="1757363" y="-9525"/>
            <a:ext cx="5654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800" b="1">
                <a:solidFill>
                  <a:srgbClr val="FF0000"/>
                </a:solidFill>
                <a:latin typeface="Comic Sans MS" panose="030F0702030302020204" pitchFamily="66" charset="0"/>
              </a:rPr>
              <a:t>Interazioni apoptosi-autofagia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106901-md">
            <a:extLst>
              <a:ext uri="{FF2B5EF4-FFF2-40B4-BE49-F238E27FC236}">
                <a16:creationId xmlns:a16="http://schemas.microsoft.com/office/drawing/2014/main" id="{59267284-8F86-4AC2-8932-88D5893B1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36613"/>
            <a:ext cx="75787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23" name="Picture 7" descr="111114-md">
            <a:extLst>
              <a:ext uri="{FF2B5EF4-FFF2-40B4-BE49-F238E27FC236}">
                <a16:creationId xmlns:a16="http://schemas.microsoft.com/office/drawing/2014/main" id="{FD0D4F55-0DE0-4884-8633-70D2D621E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81565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25" name="Picture 9" descr="musclesandbones">
            <a:extLst>
              <a:ext uri="{FF2B5EF4-FFF2-40B4-BE49-F238E27FC236}">
                <a16:creationId xmlns:a16="http://schemas.microsoft.com/office/drawing/2014/main" id="{5F9297EE-5E65-4D53-92FD-E28851FDE7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88" y="476250"/>
            <a:ext cx="8901112"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11" descr="exercise_2">
            <a:extLst>
              <a:ext uri="{FF2B5EF4-FFF2-40B4-BE49-F238E27FC236}">
                <a16:creationId xmlns:a16="http://schemas.microsoft.com/office/drawing/2014/main" id="{AA47CF9C-7D5F-459D-9A03-D776126B39EC}"/>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60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6423"/>
                                        </p:tgtEl>
                                        <p:attrNameLst>
                                          <p:attrName>style.visibility</p:attrName>
                                        </p:attrNameLst>
                                      </p:cBhvr>
                                      <p:to>
                                        <p:strVal val="visible"/>
                                      </p:to>
                                    </p:set>
                                    <p:animEffect transition="in" filter="fade">
                                      <p:cBhvr>
                                        <p:cTn id="7" dur="500"/>
                                        <p:tgtEl>
                                          <p:spTgt spid="316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6425"/>
                                        </p:tgtEl>
                                        <p:attrNameLst>
                                          <p:attrName>style.visibility</p:attrName>
                                        </p:attrNameLst>
                                      </p:cBhvr>
                                      <p:to>
                                        <p:strVal val="visible"/>
                                      </p:to>
                                    </p:set>
                                    <p:animEffect transition="in" filter="fade">
                                      <p:cBhvr>
                                        <p:cTn id="12" dur="500"/>
                                        <p:tgtEl>
                                          <p:spTgt spid="31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Immagine 1">
            <a:extLst>
              <a:ext uri="{FF2B5EF4-FFF2-40B4-BE49-F238E27FC236}">
                <a16:creationId xmlns:a16="http://schemas.microsoft.com/office/drawing/2014/main" id="{888AA6C2-8FCA-44B3-81B8-B376AF4B88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3675" y="42863"/>
            <a:ext cx="496093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ttangolo 2">
            <a:extLst>
              <a:ext uri="{FF2B5EF4-FFF2-40B4-BE49-F238E27FC236}">
                <a16:creationId xmlns:a16="http://schemas.microsoft.com/office/drawing/2014/main" id="{885C3581-D3B2-4454-BF36-1556DFA70A36}"/>
              </a:ext>
            </a:extLst>
          </p:cNvPr>
          <p:cNvSpPr>
            <a:spLocks noChangeArrowheads="1"/>
          </p:cNvSpPr>
          <p:nvPr/>
        </p:nvSpPr>
        <p:spPr bwMode="auto">
          <a:xfrm>
            <a:off x="0" y="3951288"/>
            <a:ext cx="91217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000" dirty="0">
                <a:solidFill>
                  <a:srgbClr val="221E1F"/>
                </a:solidFill>
                <a:latin typeface="Comic Sans MS" panose="030F0702030302020204" pitchFamily="66" charset="0"/>
              </a:rPr>
              <a:t>The autophagy protein </a:t>
            </a:r>
            <a:r>
              <a:rPr lang="en-US" altLang="it-IT" sz="2000" dirty="0" err="1">
                <a:solidFill>
                  <a:srgbClr val="FF0000"/>
                </a:solidFill>
                <a:latin typeface="Comic Sans MS" panose="030F0702030302020204" pitchFamily="66" charset="0"/>
              </a:rPr>
              <a:t>beclin</a:t>
            </a:r>
            <a:r>
              <a:rPr lang="en-US" altLang="it-IT" sz="2000" dirty="0">
                <a:solidFill>
                  <a:srgbClr val="FF0000"/>
                </a:solidFill>
                <a:latin typeface="Comic Sans MS" panose="030F0702030302020204" pitchFamily="66" charset="0"/>
              </a:rPr>
              <a:t> 1 (BECN1) </a:t>
            </a:r>
            <a:r>
              <a:rPr lang="en-US" altLang="it-IT" sz="2000" dirty="0">
                <a:solidFill>
                  <a:srgbClr val="221E1F"/>
                </a:solidFill>
                <a:latin typeface="Comic Sans MS" panose="030F0702030302020204" pitchFamily="66" charset="0"/>
              </a:rPr>
              <a:t>forms a BCL‑2/BECN1/BCL-X</a:t>
            </a:r>
            <a:r>
              <a:rPr lang="en-US" altLang="it-IT" sz="2000" baseline="-25000" dirty="0">
                <a:solidFill>
                  <a:srgbClr val="221E1F"/>
                </a:solidFill>
                <a:latin typeface="Comic Sans MS" panose="030F0702030302020204" pitchFamily="66" charset="0"/>
              </a:rPr>
              <a:t>L</a:t>
            </a:r>
            <a:r>
              <a:rPr lang="en-US" altLang="it-IT" sz="2000" dirty="0">
                <a:solidFill>
                  <a:srgbClr val="221E1F"/>
                </a:solidFill>
                <a:latin typeface="Comic Sans MS" panose="030F0702030302020204" pitchFamily="66" charset="0"/>
              </a:rPr>
              <a:t> </a:t>
            </a:r>
            <a:r>
              <a:rPr lang="en-US" altLang="it-IT" sz="2000" i="1" u="sng" dirty="0">
                <a:solidFill>
                  <a:srgbClr val="221E1F"/>
                </a:solidFill>
                <a:latin typeface="Comic Sans MS" panose="030F0702030302020204" pitchFamily="66" charset="0"/>
              </a:rPr>
              <a:t>complex</a:t>
            </a:r>
            <a:r>
              <a:rPr lang="en-US" altLang="it-IT" sz="2000" dirty="0">
                <a:solidFill>
                  <a:srgbClr val="221E1F"/>
                </a:solidFill>
                <a:latin typeface="Comic Sans MS" panose="030F0702030302020204" pitchFamily="66" charset="0"/>
              </a:rPr>
              <a:t> onto the endoplasmic reticulum </a:t>
            </a:r>
            <a:r>
              <a:rPr lang="en-US" altLang="it-IT" sz="2000" i="1" u="sng" dirty="0">
                <a:solidFill>
                  <a:srgbClr val="221E1F"/>
                </a:solidFill>
                <a:latin typeface="Comic Sans MS" panose="030F0702030302020204" pitchFamily="66" charset="0"/>
              </a:rPr>
              <a:t>that inhibits autophagy</a:t>
            </a:r>
            <a:r>
              <a:rPr lang="en-US" altLang="it-IT" sz="2000" dirty="0">
                <a:solidFill>
                  <a:srgbClr val="221E1F"/>
                </a:solidFill>
                <a:latin typeface="Comic Sans MS" panose="030F0702030302020204" pitchFamily="66" charset="0"/>
              </a:rPr>
              <a:t>. </a:t>
            </a:r>
          </a:p>
          <a:p>
            <a:pPr>
              <a:spcBef>
                <a:spcPct val="0"/>
              </a:spcBef>
              <a:buFontTx/>
              <a:buNone/>
            </a:pPr>
            <a:endParaRPr lang="en-US" altLang="it-IT" sz="2000" dirty="0">
              <a:solidFill>
                <a:srgbClr val="221E1F"/>
              </a:solidFill>
              <a:latin typeface="Comic Sans MS" panose="030F0702030302020204" pitchFamily="66" charset="0"/>
            </a:endParaRPr>
          </a:p>
          <a:p>
            <a:pPr>
              <a:spcBef>
                <a:spcPct val="0"/>
              </a:spcBef>
              <a:buFontTx/>
              <a:buNone/>
            </a:pPr>
            <a:r>
              <a:rPr lang="en-US" altLang="it-IT" sz="2000" dirty="0">
                <a:solidFill>
                  <a:srgbClr val="221E1F"/>
                </a:solidFill>
                <a:latin typeface="Comic Sans MS" panose="030F0702030302020204" pitchFamily="66" charset="0"/>
              </a:rPr>
              <a:t>Competitive interaction with </a:t>
            </a:r>
            <a:r>
              <a:rPr lang="en-US" altLang="it-IT" sz="2000" dirty="0">
                <a:solidFill>
                  <a:srgbClr val="FF0000"/>
                </a:solidFill>
                <a:latin typeface="Comic Sans MS" panose="030F0702030302020204" pitchFamily="66" charset="0"/>
              </a:rPr>
              <a:t>BNIP3</a:t>
            </a:r>
            <a:r>
              <a:rPr lang="en-US" altLang="it-IT" sz="2000" dirty="0">
                <a:solidFill>
                  <a:srgbClr val="221E1F"/>
                </a:solidFill>
                <a:latin typeface="Comic Sans MS" panose="030F0702030302020204" pitchFamily="66" charset="0"/>
              </a:rPr>
              <a:t> or phosphorylation by death‑associated protein kinase 1 (</a:t>
            </a:r>
            <a:r>
              <a:rPr lang="en-US" altLang="it-IT" sz="2000" dirty="0">
                <a:solidFill>
                  <a:srgbClr val="FF0000"/>
                </a:solidFill>
                <a:latin typeface="Comic Sans MS" panose="030F0702030302020204" pitchFamily="66" charset="0"/>
              </a:rPr>
              <a:t>DAPK1</a:t>
            </a:r>
            <a:r>
              <a:rPr lang="en-US" altLang="it-IT" sz="2000" dirty="0">
                <a:solidFill>
                  <a:srgbClr val="221E1F"/>
                </a:solidFill>
                <a:latin typeface="Comic Sans MS" panose="030F0702030302020204" pitchFamily="66" charset="0"/>
              </a:rPr>
              <a:t>) prompt dissociation of this complex and drive autophagy. </a:t>
            </a:r>
          </a:p>
          <a:p>
            <a:pPr>
              <a:spcBef>
                <a:spcPct val="0"/>
              </a:spcBef>
              <a:buFontTx/>
              <a:buNone/>
            </a:pPr>
            <a:endParaRPr lang="en-US" altLang="it-IT" sz="2000" dirty="0">
              <a:solidFill>
                <a:srgbClr val="221E1F"/>
              </a:solidFill>
              <a:latin typeface="Comic Sans MS" panose="030F0702030302020204" pitchFamily="66" charset="0"/>
            </a:endParaRPr>
          </a:p>
          <a:p>
            <a:pPr>
              <a:spcBef>
                <a:spcPct val="0"/>
              </a:spcBef>
              <a:buFontTx/>
              <a:buNone/>
            </a:pPr>
            <a:r>
              <a:rPr lang="en-US" altLang="it-IT" sz="2000" dirty="0">
                <a:latin typeface="Comic Sans MS" panose="030F0702030302020204" pitchFamily="66" charset="0"/>
              </a:rPr>
              <a:t>Also </a:t>
            </a:r>
            <a:r>
              <a:rPr lang="en-US" altLang="it-IT" sz="2000" dirty="0">
                <a:solidFill>
                  <a:srgbClr val="FF0000"/>
                </a:solidFill>
                <a:latin typeface="Comic Sans MS" panose="030F0702030302020204" pitchFamily="66" charset="0"/>
              </a:rPr>
              <a:t>caspase‑3</a:t>
            </a:r>
            <a:r>
              <a:rPr lang="en-US" altLang="it-IT" sz="2000" dirty="0">
                <a:latin typeface="Comic Sans MS" panose="030F0702030302020204" pitchFamily="66" charset="0"/>
              </a:rPr>
              <a:t>-mediated cleavage of BECN1 abrogates its interaction with BCL‑2.</a:t>
            </a:r>
          </a:p>
        </p:txBody>
      </p:sp>
      <p:sp>
        <p:nvSpPr>
          <p:cNvPr id="134148" name="Rettangolo 3">
            <a:extLst>
              <a:ext uri="{FF2B5EF4-FFF2-40B4-BE49-F238E27FC236}">
                <a16:creationId xmlns:a16="http://schemas.microsoft.com/office/drawing/2014/main" id="{1EA261EC-3CF2-4AA3-B054-E517CD1F166C}"/>
              </a:ext>
            </a:extLst>
          </p:cNvPr>
          <p:cNvSpPr>
            <a:spLocks noChangeArrowheads="1"/>
          </p:cNvSpPr>
          <p:nvPr/>
        </p:nvSpPr>
        <p:spPr bwMode="auto">
          <a:xfrm>
            <a:off x="3751263" y="6538913"/>
            <a:ext cx="5392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solidFill>
                  <a:srgbClr val="221E1F"/>
                </a:solidFill>
                <a:latin typeface="Comic Sans MS" panose="030F0702030302020204" pitchFamily="66" charset="0"/>
              </a:rPr>
              <a:t>Fuchs and Steller, Nat Rev Mol Cell Biol, 16, 329, 2015</a:t>
            </a:r>
          </a:p>
        </p:txBody>
      </p:sp>
      <p:sp>
        <p:nvSpPr>
          <p:cNvPr id="134149" name="Text Box 2">
            <a:extLst>
              <a:ext uri="{FF2B5EF4-FFF2-40B4-BE49-F238E27FC236}">
                <a16:creationId xmlns:a16="http://schemas.microsoft.com/office/drawing/2014/main" id="{98A74BE1-4130-447F-80E0-5AA292C8D9C9}"/>
              </a:ext>
            </a:extLst>
          </p:cNvPr>
          <p:cNvSpPr txBox="1">
            <a:spLocks noChangeArrowheads="1"/>
          </p:cNvSpPr>
          <p:nvPr/>
        </p:nvSpPr>
        <p:spPr bwMode="auto">
          <a:xfrm>
            <a:off x="287338" y="1341438"/>
            <a:ext cx="3429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800" b="1">
                <a:solidFill>
                  <a:srgbClr val="FF0000"/>
                </a:solidFill>
                <a:latin typeface="Comic Sans MS" panose="030F0702030302020204" pitchFamily="66" charset="0"/>
              </a:rPr>
              <a:t>Interazioni</a:t>
            </a:r>
          </a:p>
          <a:p>
            <a:pPr algn="ctr">
              <a:spcBef>
                <a:spcPct val="0"/>
              </a:spcBef>
              <a:buFontTx/>
              <a:buNone/>
            </a:pPr>
            <a:r>
              <a:rPr lang="en-US" altLang="it-IT" sz="2800" b="1">
                <a:solidFill>
                  <a:srgbClr val="FF0000"/>
                </a:solidFill>
                <a:latin typeface="Comic Sans MS" panose="030F0702030302020204" pitchFamily="66" charset="0"/>
              </a:rPr>
              <a:t>apoptosi-autofagia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38D3B20F-DBC6-4751-9C65-7DAA2D51BCB0}"/>
              </a:ext>
            </a:extLst>
          </p:cNvPr>
          <p:cNvGrpSpPr>
            <a:grpSpLocks/>
          </p:cNvGrpSpPr>
          <p:nvPr/>
        </p:nvGrpSpPr>
        <p:grpSpPr bwMode="auto">
          <a:xfrm>
            <a:off x="4284663" y="3622675"/>
            <a:ext cx="3094037" cy="3235325"/>
            <a:chOff x="4283968" y="3623395"/>
            <a:chExt cx="3095228" cy="3234605"/>
          </a:xfrm>
        </p:grpSpPr>
        <p:pic>
          <p:nvPicPr>
            <p:cNvPr id="14345" name="Picture 8" descr="ps_151112_cachexia_cancer_800x600">
              <a:extLst>
                <a:ext uri="{FF2B5EF4-FFF2-40B4-BE49-F238E27FC236}">
                  <a16:creationId xmlns:a16="http://schemas.microsoft.com/office/drawing/2014/main" id="{C2497E6E-8130-43BB-B79F-30FB8D417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68" r="8490"/>
            <a:stretch>
              <a:fillRect/>
            </a:stretch>
          </p:blipFill>
          <p:spPr bwMode="auto">
            <a:xfrm>
              <a:off x="4355207" y="4319587"/>
              <a:ext cx="29527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33" name="Text Box 9">
              <a:extLst>
                <a:ext uri="{FF2B5EF4-FFF2-40B4-BE49-F238E27FC236}">
                  <a16:creationId xmlns:a16="http://schemas.microsoft.com/office/drawing/2014/main" id="{F450658D-EFBB-40E3-B25C-DC5B85ADE430}"/>
                </a:ext>
              </a:extLst>
            </p:cNvPr>
            <p:cNvSpPr txBox="1">
              <a:spLocks noChangeArrowheads="1"/>
            </p:cNvSpPr>
            <p:nvPr/>
          </p:nvSpPr>
          <p:spPr bwMode="auto">
            <a:xfrm>
              <a:off x="4283968" y="3623395"/>
              <a:ext cx="3095228" cy="693584"/>
            </a:xfrm>
            <a:prstGeom prst="rect">
              <a:avLst/>
            </a:prstGeom>
            <a:noFill/>
            <a:ln>
              <a:noFill/>
            </a:ln>
            <a:effec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defRPr/>
              </a:pPr>
              <a:r>
                <a:rPr lang="en-US" altLang="it-IT" sz="2000" dirty="0">
                  <a:effectLst>
                    <a:outerShdw blurRad="38100" dist="38100" dir="2700000" algn="tl">
                      <a:srgbClr val="C0C0C0"/>
                    </a:outerShdw>
                  </a:effectLst>
                  <a:latin typeface="Comic Sans MS" panose="030F0702030302020204" pitchFamily="66" charset="0"/>
                </a:rPr>
                <a:t>CANCER CACHEXIA</a:t>
              </a:r>
            </a:p>
          </p:txBody>
        </p:sp>
      </p:grpSp>
      <p:grpSp>
        <p:nvGrpSpPr>
          <p:cNvPr id="2" name="Gruppo 1">
            <a:extLst>
              <a:ext uri="{FF2B5EF4-FFF2-40B4-BE49-F238E27FC236}">
                <a16:creationId xmlns:a16="http://schemas.microsoft.com/office/drawing/2014/main" id="{8D1603E0-4683-4755-A51B-DAE520A1CD2D}"/>
              </a:ext>
            </a:extLst>
          </p:cNvPr>
          <p:cNvGrpSpPr>
            <a:grpSpLocks/>
          </p:cNvGrpSpPr>
          <p:nvPr/>
        </p:nvGrpSpPr>
        <p:grpSpPr bwMode="auto">
          <a:xfrm>
            <a:off x="423863" y="3141663"/>
            <a:ext cx="1943100" cy="3694112"/>
            <a:chOff x="424106" y="3140968"/>
            <a:chExt cx="1943100" cy="3694221"/>
          </a:xfrm>
        </p:grpSpPr>
        <p:pic>
          <p:nvPicPr>
            <p:cNvPr id="14343" name="Picture 11" descr="192060">
              <a:extLst>
                <a:ext uri="{FF2B5EF4-FFF2-40B4-BE49-F238E27FC236}">
                  <a16:creationId xmlns:a16="http://schemas.microsoft.com/office/drawing/2014/main" id="{A50CE261-91CF-47C2-AFDE-1367DD398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11" r="14943"/>
            <a:stretch>
              <a:fillRect/>
            </a:stretch>
          </p:blipFill>
          <p:spPr bwMode="auto">
            <a:xfrm>
              <a:off x="424106" y="3450639"/>
              <a:ext cx="1943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36" name="Text Box 12">
              <a:extLst>
                <a:ext uri="{FF2B5EF4-FFF2-40B4-BE49-F238E27FC236}">
                  <a16:creationId xmlns:a16="http://schemas.microsoft.com/office/drawing/2014/main" id="{657729D0-F4D4-46E8-8A72-C01747706A45}"/>
                </a:ext>
              </a:extLst>
            </p:cNvPr>
            <p:cNvSpPr txBox="1">
              <a:spLocks noChangeArrowheads="1"/>
            </p:cNvSpPr>
            <p:nvPr/>
          </p:nvSpPr>
          <p:spPr bwMode="auto">
            <a:xfrm>
              <a:off x="646356" y="3140968"/>
              <a:ext cx="1498600" cy="395299"/>
            </a:xfrm>
            <a:prstGeom prst="rect">
              <a:avLst/>
            </a:prstGeom>
            <a:noFill/>
            <a:ln>
              <a:noFill/>
            </a:ln>
            <a:effec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defRPr/>
              </a:pPr>
              <a:r>
                <a:rPr lang="en-US" altLang="it-IT" sz="2000" dirty="0">
                  <a:effectLst>
                    <a:outerShdw blurRad="38100" dist="38100" dir="2700000" algn="tl">
                      <a:srgbClr val="C0C0C0"/>
                    </a:outerShdw>
                  </a:effectLst>
                  <a:latin typeface="Comic Sans MS" panose="030F0702030302020204" pitchFamily="66" charset="0"/>
                </a:rPr>
                <a:t>AIDS</a:t>
              </a:r>
            </a:p>
          </p:txBody>
        </p:sp>
      </p:grpSp>
      <p:grpSp>
        <p:nvGrpSpPr>
          <p:cNvPr id="14340" name="Gruppo 2">
            <a:extLst>
              <a:ext uri="{FF2B5EF4-FFF2-40B4-BE49-F238E27FC236}">
                <a16:creationId xmlns:a16="http://schemas.microsoft.com/office/drawing/2014/main" id="{FC8FB43D-FAD2-4CDE-9CCC-D9C30C28127D}"/>
              </a:ext>
            </a:extLst>
          </p:cNvPr>
          <p:cNvGrpSpPr>
            <a:grpSpLocks/>
          </p:cNvGrpSpPr>
          <p:nvPr/>
        </p:nvGrpSpPr>
        <p:grpSpPr bwMode="auto">
          <a:xfrm>
            <a:off x="762000" y="95250"/>
            <a:ext cx="8329613" cy="3694113"/>
            <a:chOff x="762499" y="95720"/>
            <a:chExt cx="8328767" cy="3693320"/>
          </a:xfrm>
        </p:grpSpPr>
        <p:pic>
          <p:nvPicPr>
            <p:cNvPr id="14341" name="Immagine 19">
              <a:extLst>
                <a:ext uri="{FF2B5EF4-FFF2-40B4-BE49-F238E27FC236}">
                  <a16:creationId xmlns:a16="http://schemas.microsoft.com/office/drawing/2014/main" id="{4C079042-2E15-4CC7-A10D-3106EAF1A99C}"/>
                </a:ext>
              </a:extLst>
            </p:cNvPr>
            <p:cNvPicPr preferRelativeResize="0">
              <a:picLocks noChangeAspect="1"/>
            </p:cNvPicPr>
            <p:nvPr/>
          </p:nvPicPr>
          <p:blipFill>
            <a:blip r:embed="rId4">
              <a:extLst>
                <a:ext uri="{28A0092B-C50C-407E-A947-70E740481C1C}">
                  <a14:useLocalDpi xmlns:a14="http://schemas.microsoft.com/office/drawing/2010/main" val="0"/>
                </a:ext>
              </a:extLst>
            </a:blip>
            <a:srcRect t="24651"/>
            <a:stretch>
              <a:fillRect/>
            </a:stretch>
          </p:blipFill>
          <p:spPr bwMode="auto">
            <a:xfrm>
              <a:off x="2555776" y="95720"/>
              <a:ext cx="6535490" cy="369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2">
              <a:extLst>
                <a:ext uri="{FF2B5EF4-FFF2-40B4-BE49-F238E27FC236}">
                  <a16:creationId xmlns:a16="http://schemas.microsoft.com/office/drawing/2014/main" id="{F0D2A52C-97F4-44CE-87DA-C4CB447F4D9F}"/>
                </a:ext>
              </a:extLst>
            </p:cNvPr>
            <p:cNvSpPr txBox="1">
              <a:spLocks noChangeArrowheads="1"/>
            </p:cNvSpPr>
            <p:nvPr/>
          </p:nvSpPr>
          <p:spPr bwMode="auto">
            <a:xfrm>
              <a:off x="762499" y="1658452"/>
              <a:ext cx="2153317" cy="56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2000">
                  <a:latin typeface="Comic Sans MS" panose="030F0702030302020204" pitchFamily="66" charset="0"/>
                </a:rPr>
                <a:t>Sarcopenia </a:t>
              </a:r>
            </a:p>
            <a:p>
              <a:pPr algn="ctr">
                <a:spcBef>
                  <a:spcPct val="0"/>
                </a:spcBef>
                <a:buFontTx/>
                <a:buNone/>
              </a:pPr>
              <a:r>
                <a:rPr lang="en-US" altLang="it-IT" sz="2000">
                  <a:latin typeface="Comic Sans MS" panose="030F0702030302020204" pitchFamily="66" charset="0"/>
                </a:rPr>
                <a:t>(age-related </a:t>
              </a:r>
            </a:p>
            <a:p>
              <a:pPr algn="ctr">
                <a:spcBef>
                  <a:spcPct val="0"/>
                </a:spcBef>
                <a:buFontTx/>
                <a:buNone/>
              </a:pPr>
              <a:r>
                <a:rPr lang="en-US" altLang="it-IT" sz="2000">
                  <a:latin typeface="Comic Sans MS" panose="030F0702030302020204" pitchFamily="66" charset="0"/>
                </a:rPr>
                <a:t>muscle loss)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1">
            <a:extLst>
              <a:ext uri="{FF2B5EF4-FFF2-40B4-BE49-F238E27FC236}">
                <a16:creationId xmlns:a16="http://schemas.microsoft.com/office/drawing/2014/main" id="{9953BC70-B474-4C3C-9BFD-3452092AF7BB}"/>
              </a:ext>
            </a:extLst>
          </p:cNvPr>
          <p:cNvSpPr txBox="1">
            <a:spLocks noChangeArrowheads="1"/>
          </p:cNvSpPr>
          <p:nvPr/>
        </p:nvSpPr>
        <p:spPr bwMode="auto">
          <a:xfrm>
            <a:off x="1423988" y="3992563"/>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b="1">
                <a:latin typeface="Calibri" panose="020F0502020204030204" pitchFamily="34" charset="0"/>
              </a:rPr>
              <a:t>PROTEIN SYNTHESIS</a:t>
            </a:r>
          </a:p>
        </p:txBody>
      </p:sp>
      <p:sp>
        <p:nvSpPr>
          <p:cNvPr id="15363" name="Text Box 12">
            <a:extLst>
              <a:ext uri="{FF2B5EF4-FFF2-40B4-BE49-F238E27FC236}">
                <a16:creationId xmlns:a16="http://schemas.microsoft.com/office/drawing/2014/main" id="{49ED1FB1-BD89-462B-A77E-E5D5BE22710A}"/>
              </a:ext>
            </a:extLst>
          </p:cNvPr>
          <p:cNvSpPr txBox="1">
            <a:spLocks noChangeArrowheads="1"/>
          </p:cNvSpPr>
          <p:nvPr/>
        </p:nvSpPr>
        <p:spPr bwMode="auto">
          <a:xfrm>
            <a:off x="-258763" y="3984625"/>
            <a:ext cx="17049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b="1">
                <a:latin typeface="Calibri" panose="020F0502020204030204" pitchFamily="34" charset="0"/>
              </a:rPr>
              <a:t>PROTEIN DEGRADATION</a:t>
            </a:r>
          </a:p>
        </p:txBody>
      </p:sp>
      <p:sp>
        <p:nvSpPr>
          <p:cNvPr id="15364" name="Text Box 13">
            <a:extLst>
              <a:ext uri="{FF2B5EF4-FFF2-40B4-BE49-F238E27FC236}">
                <a16:creationId xmlns:a16="http://schemas.microsoft.com/office/drawing/2014/main" id="{0E7B2EF1-E112-40AD-B608-57D84A80755D}"/>
              </a:ext>
            </a:extLst>
          </p:cNvPr>
          <p:cNvSpPr txBox="1">
            <a:spLocks noChangeArrowheads="1"/>
          </p:cNvSpPr>
          <p:nvPr/>
        </p:nvSpPr>
        <p:spPr bwMode="auto">
          <a:xfrm>
            <a:off x="1112838" y="44450"/>
            <a:ext cx="7129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it-IT" sz="1600"/>
          </a:p>
        </p:txBody>
      </p:sp>
      <p:sp>
        <p:nvSpPr>
          <p:cNvPr id="15365" name="Text Box 14">
            <a:extLst>
              <a:ext uri="{FF2B5EF4-FFF2-40B4-BE49-F238E27FC236}">
                <a16:creationId xmlns:a16="http://schemas.microsoft.com/office/drawing/2014/main" id="{13C47774-5E3E-48D0-A58A-B14E92F37605}"/>
              </a:ext>
            </a:extLst>
          </p:cNvPr>
          <p:cNvSpPr txBox="1">
            <a:spLocks noChangeArrowheads="1"/>
          </p:cNvSpPr>
          <p:nvPr/>
        </p:nvSpPr>
        <p:spPr bwMode="auto">
          <a:xfrm>
            <a:off x="1547813" y="150813"/>
            <a:ext cx="7343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it-IT" sz="2800">
                <a:latin typeface="Lucida Sans Unicode" panose="020B0602030504020204" pitchFamily="34" charset="0"/>
              </a:rPr>
              <a:t>PLASTICITY OF MUSCLE</a:t>
            </a:r>
          </a:p>
        </p:txBody>
      </p:sp>
      <p:grpSp>
        <p:nvGrpSpPr>
          <p:cNvPr id="8" name="Gruppo 7">
            <a:extLst>
              <a:ext uri="{FF2B5EF4-FFF2-40B4-BE49-F238E27FC236}">
                <a16:creationId xmlns:a16="http://schemas.microsoft.com/office/drawing/2014/main" id="{377ABFA4-6B41-46C8-9FDD-5AE5E450675B}"/>
              </a:ext>
            </a:extLst>
          </p:cNvPr>
          <p:cNvGrpSpPr>
            <a:grpSpLocks/>
          </p:cNvGrpSpPr>
          <p:nvPr/>
        </p:nvGrpSpPr>
        <p:grpSpPr bwMode="auto">
          <a:xfrm>
            <a:off x="2409825" y="3500438"/>
            <a:ext cx="6843713" cy="3022600"/>
            <a:chOff x="2409825" y="3500439"/>
            <a:chExt cx="6843737" cy="3023164"/>
          </a:xfrm>
        </p:grpSpPr>
        <p:grpSp>
          <p:nvGrpSpPr>
            <p:cNvPr id="15378" name="Gruppo 6">
              <a:extLst>
                <a:ext uri="{FF2B5EF4-FFF2-40B4-BE49-F238E27FC236}">
                  <a16:creationId xmlns:a16="http://schemas.microsoft.com/office/drawing/2014/main" id="{29FB6B62-757E-4556-9BEA-F6504AE438A1}"/>
                </a:ext>
              </a:extLst>
            </p:cNvPr>
            <p:cNvGrpSpPr>
              <a:grpSpLocks/>
            </p:cNvGrpSpPr>
            <p:nvPr/>
          </p:nvGrpSpPr>
          <p:grpSpPr bwMode="auto">
            <a:xfrm>
              <a:off x="3132832" y="4509120"/>
              <a:ext cx="6120730" cy="2014483"/>
              <a:chOff x="3132832" y="4509120"/>
              <a:chExt cx="6120730" cy="2014483"/>
            </a:xfrm>
          </p:grpSpPr>
          <p:grpSp>
            <p:nvGrpSpPr>
              <p:cNvPr id="15380" name="Gruppo 3">
                <a:extLst>
                  <a:ext uri="{FF2B5EF4-FFF2-40B4-BE49-F238E27FC236}">
                    <a16:creationId xmlns:a16="http://schemas.microsoft.com/office/drawing/2014/main" id="{633CE403-335E-4786-9BD2-B7B9183F05BB}"/>
                  </a:ext>
                </a:extLst>
              </p:cNvPr>
              <p:cNvGrpSpPr>
                <a:grpSpLocks/>
              </p:cNvGrpSpPr>
              <p:nvPr/>
            </p:nvGrpSpPr>
            <p:grpSpPr bwMode="auto">
              <a:xfrm>
                <a:off x="3132832" y="4509120"/>
                <a:ext cx="6120730" cy="2014483"/>
                <a:chOff x="3132832" y="4509120"/>
                <a:chExt cx="6120730" cy="2014483"/>
              </a:xfrm>
            </p:grpSpPr>
            <p:sp>
              <p:nvSpPr>
                <p:cNvPr id="15382" name="Text Box 17">
                  <a:extLst>
                    <a:ext uri="{FF2B5EF4-FFF2-40B4-BE49-F238E27FC236}">
                      <a16:creationId xmlns:a16="http://schemas.microsoft.com/office/drawing/2014/main" id="{EDADFBF4-7ED2-4070-B78F-06D612B9A259}"/>
                    </a:ext>
                  </a:extLst>
                </p:cNvPr>
                <p:cNvSpPr txBox="1">
                  <a:spLocks noChangeArrowheads="1"/>
                </p:cNvSpPr>
                <p:nvPr/>
              </p:nvSpPr>
              <p:spPr bwMode="auto">
                <a:xfrm>
                  <a:off x="7380312" y="5157192"/>
                  <a:ext cx="187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it-IT" sz="1400" b="1">
                      <a:latin typeface="Calibri" panose="020F0502020204030204" pitchFamily="34" charset="0"/>
                    </a:rPr>
                    <a:t>MUSCLE ATROPHY</a:t>
                  </a:r>
                </a:p>
              </p:txBody>
            </p:sp>
            <p:sp>
              <p:nvSpPr>
                <p:cNvPr id="15383" name="AutoShape 18">
                  <a:extLst>
                    <a:ext uri="{FF2B5EF4-FFF2-40B4-BE49-F238E27FC236}">
                      <a16:creationId xmlns:a16="http://schemas.microsoft.com/office/drawing/2014/main" id="{27F11F7D-5530-47AF-9302-7AEF9ACB0E4B}"/>
                    </a:ext>
                  </a:extLst>
                </p:cNvPr>
                <p:cNvSpPr>
                  <a:spLocks noChangeArrowheads="1"/>
                </p:cNvSpPr>
                <p:nvPr/>
              </p:nvSpPr>
              <p:spPr bwMode="auto">
                <a:xfrm>
                  <a:off x="6948264" y="5149850"/>
                  <a:ext cx="504825" cy="288925"/>
                </a:xfrm>
                <a:prstGeom prst="rightArrow">
                  <a:avLst>
                    <a:gd name="adj1" fmla="val 50000"/>
                    <a:gd name="adj2" fmla="val 43681"/>
                  </a:avLst>
                </a:prstGeom>
                <a:solidFill>
                  <a:srgbClr val="FF00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it-IT" sz="1600">
                    <a:latin typeface="Calibri" panose="020F0502020204030204" pitchFamily="34" charset="0"/>
                  </a:endParaRPr>
                </a:p>
              </p:txBody>
            </p:sp>
            <p:sp>
              <p:nvSpPr>
                <p:cNvPr id="15384" name="Text Box 32">
                  <a:extLst>
                    <a:ext uri="{FF2B5EF4-FFF2-40B4-BE49-F238E27FC236}">
                      <a16:creationId xmlns:a16="http://schemas.microsoft.com/office/drawing/2014/main" id="{D6B4781B-F7F3-49C0-A6BF-B141D7C78F62}"/>
                    </a:ext>
                  </a:extLst>
                </p:cNvPr>
                <p:cNvSpPr txBox="1">
                  <a:spLocks noChangeArrowheads="1"/>
                </p:cNvSpPr>
                <p:nvPr/>
              </p:nvSpPr>
              <p:spPr bwMode="auto">
                <a:xfrm>
                  <a:off x="6230392" y="6033988"/>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b="1">
                      <a:latin typeface="Calibri" panose="020F0502020204030204" pitchFamily="34" charset="0"/>
                    </a:rPr>
                    <a:t>PROTEIN SYNTHESIS</a:t>
                  </a:r>
                </a:p>
              </p:txBody>
            </p:sp>
            <p:sp>
              <p:nvSpPr>
                <p:cNvPr id="15385" name="Text Box 51">
                  <a:extLst>
                    <a:ext uri="{FF2B5EF4-FFF2-40B4-BE49-F238E27FC236}">
                      <a16:creationId xmlns:a16="http://schemas.microsoft.com/office/drawing/2014/main" id="{A56EE8A3-E173-4F34-A660-FA6AC76B3D09}"/>
                    </a:ext>
                  </a:extLst>
                </p:cNvPr>
                <p:cNvSpPr txBox="1">
                  <a:spLocks noChangeArrowheads="1"/>
                </p:cNvSpPr>
                <p:nvPr/>
              </p:nvSpPr>
              <p:spPr bwMode="auto">
                <a:xfrm>
                  <a:off x="3132832" y="5157192"/>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it-IT" sz="1400">
                      <a:latin typeface="Calibri" panose="020F0502020204030204" pitchFamily="34" charset="0"/>
                    </a:rPr>
                    <a:t>INACTIVITY</a:t>
                  </a:r>
                </a:p>
              </p:txBody>
            </p:sp>
            <p:pic>
              <p:nvPicPr>
                <p:cNvPr id="15386" name="Immagine 4" descr="1390940670940.jpg">
                  <a:extLst>
                    <a:ext uri="{FF2B5EF4-FFF2-40B4-BE49-F238E27FC236}">
                      <a16:creationId xmlns:a16="http://schemas.microsoft.com/office/drawing/2014/main" id="{2C5DD788-6C2D-4FDA-9CB4-2BCFF25D1E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509120"/>
                  <a:ext cx="2040954" cy="13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45">
                  <a:extLst>
                    <a:ext uri="{FF2B5EF4-FFF2-40B4-BE49-F238E27FC236}">
                      <a16:creationId xmlns:a16="http://schemas.microsoft.com/office/drawing/2014/main" id="{BE22FF25-CC8C-4AA5-BF7E-97B90AE1ECF4}"/>
                    </a:ext>
                  </a:extLst>
                </p:cNvPr>
                <p:cNvSpPr txBox="1">
                  <a:spLocks noChangeArrowheads="1"/>
                </p:cNvSpPr>
                <p:nvPr/>
              </p:nvSpPr>
              <p:spPr bwMode="auto">
                <a:xfrm>
                  <a:off x="3673996" y="5877272"/>
                  <a:ext cx="22734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600" b="1">
                      <a:latin typeface="Calibri" panose="020F0502020204030204" pitchFamily="34" charset="0"/>
                    </a:rPr>
                    <a:t>PROTEIN DEGRADATION</a:t>
                  </a:r>
                </a:p>
              </p:txBody>
            </p:sp>
          </p:grpSp>
          <p:sp>
            <p:nvSpPr>
              <p:cNvPr id="15381" name="AutoShape 47">
                <a:extLst>
                  <a:ext uri="{FF2B5EF4-FFF2-40B4-BE49-F238E27FC236}">
                    <a16:creationId xmlns:a16="http://schemas.microsoft.com/office/drawing/2014/main" id="{F60044B2-B6FA-4A3B-9F9B-71D7F069DEFD}"/>
                  </a:ext>
                </a:extLst>
              </p:cNvPr>
              <p:cNvSpPr>
                <a:spLocks noChangeArrowheads="1"/>
              </p:cNvSpPr>
              <p:nvPr/>
            </p:nvSpPr>
            <p:spPr bwMode="auto">
              <a:xfrm>
                <a:off x="4283968" y="5156200"/>
                <a:ext cx="504825" cy="288925"/>
              </a:xfrm>
              <a:prstGeom prst="rightArrow">
                <a:avLst>
                  <a:gd name="adj1" fmla="val 50000"/>
                  <a:gd name="adj2" fmla="val 43681"/>
                </a:avLst>
              </a:prstGeom>
              <a:solidFill>
                <a:srgbClr val="FF00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it-IT" sz="1600">
                  <a:latin typeface="Calibri" panose="020F0502020204030204" pitchFamily="34" charset="0"/>
                </a:endParaRPr>
              </a:p>
            </p:txBody>
          </p:sp>
        </p:grpSp>
        <p:sp>
          <p:nvSpPr>
            <p:cNvPr id="15379" name="Line 52">
              <a:extLst>
                <a:ext uri="{FF2B5EF4-FFF2-40B4-BE49-F238E27FC236}">
                  <a16:creationId xmlns:a16="http://schemas.microsoft.com/office/drawing/2014/main" id="{D522A4D6-B500-42A2-9437-B8F6D573D9AD}"/>
                </a:ext>
              </a:extLst>
            </p:cNvPr>
            <p:cNvSpPr>
              <a:spLocks noChangeShapeType="1"/>
            </p:cNvSpPr>
            <p:nvPr/>
          </p:nvSpPr>
          <p:spPr bwMode="auto">
            <a:xfrm>
              <a:off x="2409825" y="3500439"/>
              <a:ext cx="794023" cy="158474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 name="Gruppo 1">
            <a:extLst>
              <a:ext uri="{FF2B5EF4-FFF2-40B4-BE49-F238E27FC236}">
                <a16:creationId xmlns:a16="http://schemas.microsoft.com/office/drawing/2014/main" id="{BF3CB1A3-0BB0-4780-8FE7-081421D828EF}"/>
              </a:ext>
            </a:extLst>
          </p:cNvPr>
          <p:cNvGrpSpPr>
            <a:grpSpLocks/>
          </p:cNvGrpSpPr>
          <p:nvPr/>
        </p:nvGrpSpPr>
        <p:grpSpPr bwMode="auto">
          <a:xfrm>
            <a:off x="2409825" y="981075"/>
            <a:ext cx="6843713" cy="2519363"/>
            <a:chOff x="2409824" y="980728"/>
            <a:chExt cx="6843291" cy="2519710"/>
          </a:xfrm>
        </p:grpSpPr>
        <p:sp>
          <p:nvSpPr>
            <p:cNvPr id="15369" name="AutoShape 15">
              <a:extLst>
                <a:ext uri="{FF2B5EF4-FFF2-40B4-BE49-F238E27FC236}">
                  <a16:creationId xmlns:a16="http://schemas.microsoft.com/office/drawing/2014/main" id="{950B1458-687F-47FB-9A98-E86F12A77492}"/>
                </a:ext>
              </a:extLst>
            </p:cNvPr>
            <p:cNvSpPr>
              <a:spLocks noChangeArrowheads="1"/>
            </p:cNvSpPr>
            <p:nvPr/>
          </p:nvSpPr>
          <p:spPr bwMode="auto">
            <a:xfrm>
              <a:off x="6948264" y="1557338"/>
              <a:ext cx="504825" cy="288925"/>
            </a:xfrm>
            <a:prstGeom prst="rightArrow">
              <a:avLst>
                <a:gd name="adj1" fmla="val 50000"/>
                <a:gd name="adj2" fmla="val 43681"/>
              </a:avLst>
            </a:prstGeom>
            <a:solidFill>
              <a:srgbClr val="FF00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it-IT" sz="1600">
                <a:latin typeface="Calibri" panose="020F0502020204030204" pitchFamily="34" charset="0"/>
              </a:endParaRPr>
            </a:p>
          </p:txBody>
        </p:sp>
        <p:sp>
          <p:nvSpPr>
            <p:cNvPr id="15370" name="Text Box 16">
              <a:extLst>
                <a:ext uri="{FF2B5EF4-FFF2-40B4-BE49-F238E27FC236}">
                  <a16:creationId xmlns:a16="http://schemas.microsoft.com/office/drawing/2014/main" id="{B4E09EE7-5073-4A7D-8F72-2DF7024E3F17}"/>
                </a:ext>
              </a:extLst>
            </p:cNvPr>
            <p:cNvSpPr txBox="1">
              <a:spLocks noChangeArrowheads="1"/>
            </p:cNvSpPr>
            <p:nvPr/>
          </p:nvSpPr>
          <p:spPr bwMode="auto">
            <a:xfrm>
              <a:off x="7524328" y="1484313"/>
              <a:ext cx="1728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it-IT" sz="1400" b="1">
                  <a:latin typeface="Calibri" panose="020F0502020204030204" pitchFamily="34" charset="0"/>
                </a:rPr>
                <a:t>MUSCLE HYPERTROPHY</a:t>
              </a:r>
            </a:p>
          </p:txBody>
        </p:sp>
        <p:sp>
          <p:nvSpPr>
            <p:cNvPr id="15371" name="AutoShape 31">
              <a:extLst>
                <a:ext uri="{FF2B5EF4-FFF2-40B4-BE49-F238E27FC236}">
                  <a16:creationId xmlns:a16="http://schemas.microsoft.com/office/drawing/2014/main" id="{246D0244-164E-4AE8-8EE0-1D1ACC87C108}"/>
                </a:ext>
              </a:extLst>
            </p:cNvPr>
            <p:cNvSpPr>
              <a:spLocks noChangeArrowheads="1"/>
            </p:cNvSpPr>
            <p:nvPr/>
          </p:nvSpPr>
          <p:spPr bwMode="auto">
            <a:xfrm>
              <a:off x="4211638" y="1555750"/>
              <a:ext cx="504825" cy="288925"/>
            </a:xfrm>
            <a:prstGeom prst="rightArrow">
              <a:avLst>
                <a:gd name="adj1" fmla="val 50000"/>
                <a:gd name="adj2" fmla="val 43681"/>
              </a:avLst>
            </a:prstGeom>
            <a:solidFill>
              <a:srgbClr val="FF00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it-IT" sz="1600">
                <a:latin typeface="Calibri" panose="020F0502020204030204" pitchFamily="34" charset="0"/>
              </a:endParaRPr>
            </a:p>
          </p:txBody>
        </p:sp>
        <p:grpSp>
          <p:nvGrpSpPr>
            <p:cNvPr id="15372" name="Group 48">
              <a:extLst>
                <a:ext uri="{FF2B5EF4-FFF2-40B4-BE49-F238E27FC236}">
                  <a16:creationId xmlns:a16="http://schemas.microsoft.com/office/drawing/2014/main" id="{91134DB6-2EF3-4FF8-AA7E-879A685A5C1B}"/>
                </a:ext>
              </a:extLst>
            </p:cNvPr>
            <p:cNvGrpSpPr>
              <a:grpSpLocks/>
            </p:cNvGrpSpPr>
            <p:nvPr/>
          </p:nvGrpSpPr>
          <p:grpSpPr bwMode="auto">
            <a:xfrm>
              <a:off x="2409824" y="1536700"/>
              <a:ext cx="1946275" cy="1963738"/>
              <a:chOff x="1338" y="1104"/>
              <a:chExt cx="1226" cy="1237"/>
            </a:xfrm>
          </p:grpSpPr>
          <p:sp>
            <p:nvSpPr>
              <p:cNvPr id="15376" name="Text Box 49">
                <a:extLst>
                  <a:ext uri="{FF2B5EF4-FFF2-40B4-BE49-F238E27FC236}">
                    <a16:creationId xmlns:a16="http://schemas.microsoft.com/office/drawing/2014/main" id="{139D6111-FB23-4210-AACF-38E7A0FD713D}"/>
                  </a:ext>
                </a:extLst>
              </p:cNvPr>
              <p:cNvSpPr txBox="1">
                <a:spLocks noChangeArrowheads="1"/>
              </p:cNvSpPr>
              <p:nvPr/>
            </p:nvSpPr>
            <p:spPr bwMode="auto">
              <a:xfrm>
                <a:off x="1793" y="1104"/>
                <a:ext cx="7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it-IT" sz="1400">
                    <a:latin typeface="Calibri" panose="020F0502020204030204" pitchFamily="34" charset="0"/>
                  </a:rPr>
                  <a:t>EXERCISE</a:t>
                </a:r>
              </a:p>
            </p:txBody>
          </p:sp>
          <p:sp>
            <p:nvSpPr>
              <p:cNvPr id="15377" name="Line 50">
                <a:extLst>
                  <a:ext uri="{FF2B5EF4-FFF2-40B4-BE49-F238E27FC236}">
                    <a16:creationId xmlns:a16="http://schemas.microsoft.com/office/drawing/2014/main" id="{D1AB4858-CAFF-4260-9AD1-ECA36EF85EE9}"/>
                  </a:ext>
                </a:extLst>
              </p:cNvPr>
              <p:cNvSpPr>
                <a:spLocks noChangeShapeType="1"/>
              </p:cNvSpPr>
              <p:nvPr/>
            </p:nvSpPr>
            <p:spPr bwMode="auto">
              <a:xfrm flipV="1">
                <a:off x="1338" y="1343"/>
                <a:ext cx="500" cy="99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5373" name="Immagine 2" descr="capovolto.jpg">
              <a:extLst>
                <a:ext uri="{FF2B5EF4-FFF2-40B4-BE49-F238E27FC236}">
                  <a16:creationId xmlns:a16="http://schemas.microsoft.com/office/drawing/2014/main" id="{9BEFEB59-D7A8-4639-BF1E-2023F429A8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80728"/>
              <a:ext cx="2027786" cy="135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pic>
        <p:sp>
          <p:nvSpPr>
            <p:cNvPr id="15374" name="Text Box 29">
              <a:extLst>
                <a:ext uri="{FF2B5EF4-FFF2-40B4-BE49-F238E27FC236}">
                  <a16:creationId xmlns:a16="http://schemas.microsoft.com/office/drawing/2014/main" id="{3FAE7D40-94A2-4257-80CA-D90FD79FAC57}"/>
                </a:ext>
              </a:extLst>
            </p:cNvPr>
            <p:cNvSpPr txBox="1">
              <a:spLocks noChangeArrowheads="1"/>
            </p:cNvSpPr>
            <p:nvPr/>
          </p:nvSpPr>
          <p:spPr bwMode="auto">
            <a:xfrm>
              <a:off x="6097884" y="2426990"/>
              <a:ext cx="1498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600" b="1">
                  <a:latin typeface="Calibri" panose="020F0502020204030204" pitchFamily="34" charset="0"/>
                </a:rPr>
                <a:t>PROTEIN SYNTHESIS</a:t>
              </a:r>
            </a:p>
          </p:txBody>
        </p:sp>
        <p:sp>
          <p:nvSpPr>
            <p:cNvPr id="15375" name="Text Box 30">
              <a:extLst>
                <a:ext uri="{FF2B5EF4-FFF2-40B4-BE49-F238E27FC236}">
                  <a16:creationId xmlns:a16="http://schemas.microsoft.com/office/drawing/2014/main" id="{C49E4603-C8B7-4830-AC92-1C4D168D24AD}"/>
                </a:ext>
              </a:extLst>
            </p:cNvPr>
            <p:cNvSpPr txBox="1">
              <a:spLocks noChangeArrowheads="1"/>
            </p:cNvSpPr>
            <p:nvPr/>
          </p:nvSpPr>
          <p:spPr bwMode="auto">
            <a:xfrm>
              <a:off x="4139952" y="2492896"/>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b="1">
                  <a:latin typeface="Calibri" panose="020F0502020204030204" pitchFamily="34" charset="0"/>
                </a:rPr>
                <a:t>PROTEIN DEGRADATION</a:t>
              </a:r>
            </a:p>
          </p:txBody>
        </p:sp>
      </p:grpSp>
      <p:pic>
        <p:nvPicPr>
          <p:cNvPr id="15368" name="Immagine 5" descr="equilibrium.jpg">
            <a:extLst>
              <a:ext uri="{FF2B5EF4-FFF2-40B4-BE49-F238E27FC236}">
                <a16:creationId xmlns:a16="http://schemas.microsoft.com/office/drawing/2014/main" id="{BEF67635-DE96-43F2-A5C4-188DED95C1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11450"/>
            <a:ext cx="19415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2471DD-CD55-4199-AA19-FEA9B5A85A09}"/>
              </a:ext>
            </a:extLst>
          </p:cNvPr>
          <p:cNvSpPr>
            <a:spLocks noGrp="1"/>
          </p:cNvSpPr>
          <p:nvPr>
            <p:ph type="title" idx="4294967295"/>
          </p:nvPr>
        </p:nvSpPr>
        <p:spPr/>
        <p:txBody>
          <a:bodyPr>
            <a:normAutofit fontScale="90000"/>
          </a:bodyPr>
          <a:lstStyle/>
          <a:p>
            <a:pPr>
              <a:defRPr/>
            </a:pPr>
            <a:r>
              <a:rPr lang="it-IT" altLang="it-IT" sz="3600">
                <a:solidFill>
                  <a:schemeClr val="tx1"/>
                </a:solidFill>
                <a:effectLst>
                  <a:outerShdw blurRad="38100" dist="38100" dir="2700000" algn="tl">
                    <a:srgbClr val="C0C0C0"/>
                  </a:outerShdw>
                </a:effectLst>
                <a:latin typeface="Comic Sans MS" panose="030F0702030302020204" pitchFamily="66" charset="0"/>
              </a:rPr>
              <a:t>Skeletal muscle mass depends on protein turnover</a:t>
            </a:r>
            <a:endParaRPr lang="it-IT" altLang="it-IT" sz="3200">
              <a:solidFill>
                <a:schemeClr val="tx1"/>
              </a:solidFill>
              <a:effectLst>
                <a:outerShdw blurRad="38100" dist="38100" dir="2700000" algn="tl">
                  <a:srgbClr val="C0C0C0"/>
                </a:outerShdw>
              </a:effectLst>
              <a:latin typeface="Comic Sans MS" panose="030F0702030302020204" pitchFamily="66" charset="0"/>
            </a:endParaRPr>
          </a:p>
        </p:txBody>
      </p:sp>
      <p:sp>
        <p:nvSpPr>
          <p:cNvPr id="17411" name="TextBox 7">
            <a:extLst>
              <a:ext uri="{FF2B5EF4-FFF2-40B4-BE49-F238E27FC236}">
                <a16:creationId xmlns:a16="http://schemas.microsoft.com/office/drawing/2014/main" id="{0733234A-C8EC-4C4F-83C5-E9C4E27784D4}"/>
              </a:ext>
            </a:extLst>
          </p:cNvPr>
          <p:cNvSpPr txBox="1">
            <a:spLocks noChangeArrowheads="1"/>
          </p:cNvSpPr>
          <p:nvPr/>
        </p:nvSpPr>
        <p:spPr bwMode="auto">
          <a:xfrm>
            <a:off x="482600" y="2771775"/>
            <a:ext cx="266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800">
                <a:latin typeface="Calibri" panose="020F0502020204030204" pitchFamily="34" charset="0"/>
              </a:rPr>
              <a:t>Protein synthesis</a:t>
            </a:r>
          </a:p>
        </p:txBody>
      </p:sp>
      <p:sp>
        <p:nvSpPr>
          <p:cNvPr id="17412" name="TextBox 8">
            <a:extLst>
              <a:ext uri="{FF2B5EF4-FFF2-40B4-BE49-F238E27FC236}">
                <a16:creationId xmlns:a16="http://schemas.microsoft.com/office/drawing/2014/main" id="{3EB01037-2D46-4460-91FF-BA60E16A5694}"/>
              </a:ext>
            </a:extLst>
          </p:cNvPr>
          <p:cNvSpPr txBox="1">
            <a:spLocks noChangeArrowheads="1"/>
          </p:cNvSpPr>
          <p:nvPr/>
        </p:nvSpPr>
        <p:spPr bwMode="auto">
          <a:xfrm>
            <a:off x="5921375" y="2771775"/>
            <a:ext cx="3087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800">
                <a:latin typeface="Calibri" panose="020F0502020204030204" pitchFamily="34" charset="0"/>
              </a:rPr>
              <a:t>Protein degradation</a:t>
            </a:r>
          </a:p>
        </p:txBody>
      </p:sp>
      <p:pic>
        <p:nvPicPr>
          <p:cNvPr id="17413" name="Picture 10">
            <a:extLst>
              <a:ext uri="{FF2B5EF4-FFF2-40B4-BE49-F238E27FC236}">
                <a16:creationId xmlns:a16="http://schemas.microsoft.com/office/drawing/2014/main" id="{156A12B7-0332-43C1-9798-19268207801F}"/>
              </a:ext>
            </a:extLst>
          </p:cNvPr>
          <p:cNvPicPr>
            <a:picLocks noChangeAspect="1"/>
          </p:cNvPicPr>
          <p:nvPr/>
        </p:nvPicPr>
        <p:blipFill>
          <a:blip r:embed="rId2">
            <a:extLst>
              <a:ext uri="{28A0092B-C50C-407E-A947-70E740481C1C}">
                <a14:useLocalDpi xmlns:a14="http://schemas.microsoft.com/office/drawing/2010/main" val="0"/>
              </a:ext>
            </a:extLst>
          </a:blip>
          <a:srcRect b="6474"/>
          <a:stretch>
            <a:fillRect/>
          </a:stretch>
        </p:blipFill>
        <p:spPr bwMode="auto">
          <a:xfrm>
            <a:off x="3257550" y="1690688"/>
            <a:ext cx="26289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id="{BE0CD1CC-B9CD-4FCA-9B38-93AAA86EAE7A}"/>
              </a:ext>
            </a:extLst>
          </p:cNvPr>
          <p:cNvSpPr/>
          <p:nvPr/>
        </p:nvSpPr>
        <p:spPr>
          <a:xfrm>
            <a:off x="5878513" y="2773363"/>
            <a:ext cx="3098800" cy="52387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TextBox 19">
            <a:extLst>
              <a:ext uri="{FF2B5EF4-FFF2-40B4-BE49-F238E27FC236}">
                <a16:creationId xmlns:a16="http://schemas.microsoft.com/office/drawing/2014/main" id="{8915C115-69EA-46C1-9F7F-0FF8E7B6D040}"/>
              </a:ext>
            </a:extLst>
          </p:cNvPr>
          <p:cNvSpPr txBox="1">
            <a:spLocks noChangeArrowheads="1"/>
          </p:cNvSpPr>
          <p:nvPr/>
        </p:nvSpPr>
        <p:spPr bwMode="auto">
          <a:xfrm>
            <a:off x="6538913" y="4011613"/>
            <a:ext cx="26257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latin typeface="Calibri" panose="020F0502020204030204" pitchFamily="34" charset="0"/>
              </a:rPr>
              <a:t>Ubiquitin Proteasome System</a:t>
            </a:r>
          </a:p>
          <a:p>
            <a:pPr algn="ctr">
              <a:spcBef>
                <a:spcPct val="0"/>
              </a:spcBef>
              <a:buFontTx/>
              <a:buNone/>
            </a:pPr>
            <a:r>
              <a:rPr lang="it-IT" altLang="it-IT" sz="2000" b="1">
                <a:latin typeface="Calibri" panose="020F0502020204030204" pitchFamily="34" charset="0"/>
              </a:rPr>
              <a:t>(UPS)</a:t>
            </a:r>
          </a:p>
        </p:txBody>
      </p:sp>
      <p:sp>
        <p:nvSpPr>
          <p:cNvPr id="21" name="TextBox 20">
            <a:extLst>
              <a:ext uri="{FF2B5EF4-FFF2-40B4-BE49-F238E27FC236}">
                <a16:creationId xmlns:a16="http://schemas.microsoft.com/office/drawing/2014/main" id="{4AA4F5B7-3B02-4166-AC6A-5FAF97E0D551}"/>
              </a:ext>
            </a:extLst>
          </p:cNvPr>
          <p:cNvSpPr txBox="1">
            <a:spLocks noChangeArrowheads="1"/>
          </p:cNvSpPr>
          <p:nvPr/>
        </p:nvSpPr>
        <p:spPr bwMode="auto">
          <a:xfrm>
            <a:off x="6397625" y="5381625"/>
            <a:ext cx="2570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latin typeface="Calibri" panose="020F0502020204030204" pitchFamily="34" charset="0"/>
              </a:rPr>
              <a:t>Autophagic-Lysosomal</a:t>
            </a:r>
          </a:p>
          <a:p>
            <a:pPr algn="ctr">
              <a:spcBef>
                <a:spcPct val="0"/>
              </a:spcBef>
              <a:buFontTx/>
              <a:buNone/>
            </a:pPr>
            <a:r>
              <a:rPr lang="it-IT" altLang="it-IT" sz="2000" b="1">
                <a:latin typeface="Calibri" panose="020F0502020204030204" pitchFamily="34" charset="0"/>
              </a:rPr>
              <a:t>System</a:t>
            </a:r>
          </a:p>
        </p:txBody>
      </p:sp>
      <p:sp>
        <p:nvSpPr>
          <p:cNvPr id="4" name="Curved Right Arrow 3">
            <a:extLst>
              <a:ext uri="{FF2B5EF4-FFF2-40B4-BE49-F238E27FC236}">
                <a16:creationId xmlns:a16="http://schemas.microsoft.com/office/drawing/2014/main" id="{EC9821D8-E9E3-405B-BD7E-10711B92E17A}"/>
              </a:ext>
            </a:extLst>
          </p:cNvPr>
          <p:cNvSpPr/>
          <p:nvPr/>
        </p:nvSpPr>
        <p:spPr>
          <a:xfrm>
            <a:off x="6342063" y="3470275"/>
            <a:ext cx="287337" cy="841375"/>
          </a:xfrm>
          <a:prstGeom prst="curvedRightArrow">
            <a:avLst/>
          </a:prstGeom>
          <a:solidFill>
            <a:srgbClr val="00B050"/>
          </a:solidFill>
          <a:ln>
            <a:solidFill>
              <a:srgbClr val="38E0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3" name="Curved Right Arrow 22">
            <a:extLst>
              <a:ext uri="{FF2B5EF4-FFF2-40B4-BE49-F238E27FC236}">
                <a16:creationId xmlns:a16="http://schemas.microsoft.com/office/drawing/2014/main" id="{D478F563-B534-4ADF-B705-9D35DBBBAE58}"/>
              </a:ext>
            </a:extLst>
          </p:cNvPr>
          <p:cNvSpPr/>
          <p:nvPr/>
        </p:nvSpPr>
        <p:spPr>
          <a:xfrm rot="21385574">
            <a:off x="5937250" y="3455988"/>
            <a:ext cx="425450" cy="2222500"/>
          </a:xfrm>
          <a:prstGeom prst="curvedRightArrow">
            <a:avLst/>
          </a:prstGeom>
          <a:solidFill>
            <a:srgbClr val="38E04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4" grpId="0" animBg="1"/>
      <p:bldP spid="23"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2512</TotalTime>
  <Words>3137</Words>
  <Application>Microsoft Office PowerPoint</Application>
  <PresentationFormat>On-screen Show (4:3)</PresentationFormat>
  <Paragraphs>844</Paragraphs>
  <Slides>60</Slides>
  <Notes>40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74" baseType="lpstr">
      <vt:lpstr>Arial</vt:lpstr>
      <vt:lpstr>Arial Unicode MS</vt:lpstr>
      <vt:lpstr>Calibri</vt:lpstr>
      <vt:lpstr>Comic Sans MS</vt:lpstr>
      <vt:lpstr>Helvetica</vt:lpstr>
      <vt:lpstr>Lucida Sans Unicode</vt:lpstr>
      <vt:lpstr>Symbol</vt:lpstr>
      <vt:lpstr>Times</vt:lpstr>
      <vt:lpstr>Times New Roman</vt:lpstr>
      <vt:lpstr>Wingdings</vt:lpstr>
      <vt:lpstr>Tema di Office</vt:lpstr>
      <vt:lpstr>Picture</vt:lpstr>
      <vt:lpstr>Microsoft Word Picture</vt:lpstr>
      <vt:lpstr>Image</vt:lpstr>
      <vt:lpstr>PowerPoint Presentation</vt:lpstr>
      <vt:lpstr>PowerPoint Presentation</vt:lpstr>
      <vt:lpstr>Atrofia</vt:lpstr>
      <vt:lpstr>PowerPoint Presentation</vt:lpstr>
      <vt:lpstr>Atrofia</vt:lpstr>
      <vt:lpstr>PowerPoint Presentation</vt:lpstr>
      <vt:lpstr>PowerPoint Presentation</vt:lpstr>
      <vt:lpstr>PowerPoint Presentation</vt:lpstr>
      <vt:lpstr>Skeletal muscle mass depends on protein turnover</vt:lpstr>
      <vt:lpstr>PowerPoint Presentation</vt:lpstr>
      <vt:lpstr>PowerPoint Presentation</vt:lpstr>
      <vt:lpstr> NELL’ATROFIA MUSCOLARE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Università degli Studi di Padova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Rasola</dc:creator>
  <cp:lastModifiedBy>Andrea</cp:lastModifiedBy>
  <cp:revision>162</cp:revision>
  <dcterms:created xsi:type="dcterms:W3CDTF">2018-04-09T13:01:07Z</dcterms:created>
  <dcterms:modified xsi:type="dcterms:W3CDTF">2022-11-14T10:00:28Z</dcterms:modified>
</cp:coreProperties>
</file>