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634" r:id="rId2"/>
    <p:sldId id="512" r:id="rId3"/>
    <p:sldId id="511" r:id="rId4"/>
    <p:sldId id="513" r:id="rId5"/>
    <p:sldId id="514" r:id="rId6"/>
    <p:sldId id="515" r:id="rId7"/>
    <p:sldId id="532" r:id="rId8"/>
    <p:sldId id="533" r:id="rId9"/>
    <p:sldId id="534" r:id="rId10"/>
    <p:sldId id="535" r:id="rId11"/>
    <p:sldId id="536" r:id="rId12"/>
    <p:sldId id="537" r:id="rId13"/>
    <p:sldId id="538" r:id="rId14"/>
    <p:sldId id="637" r:id="rId15"/>
    <p:sldId id="638" r:id="rId16"/>
    <p:sldId id="541" r:id="rId17"/>
    <p:sldId id="540" r:id="rId18"/>
    <p:sldId id="625" r:id="rId19"/>
    <p:sldId id="626" r:id="rId20"/>
    <p:sldId id="527" r:id="rId21"/>
    <p:sldId id="528" r:id="rId22"/>
    <p:sldId id="529" r:id="rId23"/>
    <p:sldId id="530" r:id="rId24"/>
    <p:sldId id="531" r:id="rId25"/>
    <p:sldId id="627" r:id="rId26"/>
    <p:sldId id="628" r:id="rId27"/>
    <p:sldId id="629" r:id="rId28"/>
    <p:sldId id="630" r:id="rId29"/>
    <p:sldId id="631" r:id="rId30"/>
    <p:sldId id="632" r:id="rId31"/>
    <p:sldId id="633" r:id="rId32"/>
    <p:sldId id="554" r:id="rId33"/>
    <p:sldId id="555" r:id="rId34"/>
    <p:sldId id="558" r:id="rId35"/>
    <p:sldId id="559" r:id="rId36"/>
    <p:sldId id="560" r:id="rId37"/>
    <p:sldId id="635" r:id="rId38"/>
    <p:sldId id="542" r:id="rId39"/>
    <p:sldId id="546" r:id="rId40"/>
    <p:sldId id="545" r:id="rId41"/>
    <p:sldId id="543" r:id="rId42"/>
    <p:sldId id="544" r:id="rId43"/>
    <p:sldId id="549" r:id="rId44"/>
    <p:sldId id="550" r:id="rId45"/>
    <p:sldId id="551" r:id="rId46"/>
    <p:sldId id="636" r:id="rId4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9" userDrawn="1">
          <p15:clr>
            <a:srgbClr val="A4A3A4"/>
          </p15:clr>
        </p15:guide>
        <p15:guide id="3" pos="2886">
          <p15:clr>
            <a:srgbClr val="A4A3A4"/>
          </p15:clr>
        </p15:guide>
        <p15:guide id="4" orient="horz" pos="315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3957" autoAdjust="0"/>
  </p:normalViewPr>
  <p:slideViewPr>
    <p:cSldViewPr snapToGrid="0" showGuides="1">
      <p:cViewPr varScale="1">
        <p:scale>
          <a:sx n="99" d="100"/>
          <a:sy n="99" d="100"/>
        </p:scale>
        <p:origin x="163" y="36"/>
      </p:cViewPr>
      <p:guideLst>
        <p:guide orient="horz" pos="2160"/>
        <p:guide pos="3129"/>
        <p:guide pos="2886"/>
        <p:guide orient="horz" pos="3158"/>
      </p:guideLst>
    </p:cSldViewPr>
  </p:slideViewPr>
  <p:notesTextViewPr>
    <p:cViewPr>
      <p:scale>
        <a:sx n="3" d="2"/>
        <a:sy n="3" d="2"/>
      </p:scale>
      <p:origin x="0" y="0"/>
    </p:cViewPr>
  </p:notesTextViewPr>
  <p:sorterViewPr>
    <p:cViewPr varScale="1">
      <p:scale>
        <a:sx n="1" d="1"/>
        <a:sy n="1" d="1"/>
      </p:scale>
      <p:origin x="0" y="-9715"/>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FC9D45-6A55-453F-B7DB-87673BB6B87B}" type="datetimeFigureOut">
              <a:rPr lang="it-IT" smtClean="0"/>
              <a:t>17/10/2022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BBC291-B198-4099-B03F-3331D1889F5C}" type="slidenum">
              <a:rPr lang="it-IT" smtClean="0"/>
              <a:t>‹#›</a:t>
            </a:fld>
            <a:endParaRPr lang="it-IT"/>
          </a:p>
        </p:txBody>
      </p:sp>
    </p:spTree>
    <p:extLst>
      <p:ext uri="{BB962C8B-B14F-4D97-AF65-F5344CB8AC3E}">
        <p14:creationId xmlns:p14="http://schemas.microsoft.com/office/powerpoint/2010/main" val="329477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EDE448F-19AF-4230-BD04-93F55D666F1F}" type="slidenum">
              <a:rPr lang="it-IT" altLang="it-IT" smtClean="0">
                <a:latin typeface="Times New Roman" panose="02020603050405020304" pitchFamily="18" charset="0"/>
              </a:rPr>
              <a:pPr>
                <a:spcBef>
                  <a:spcPct val="0"/>
                </a:spcBef>
              </a:pPr>
              <a:t>2</a:t>
            </a:fld>
            <a:endParaRPr lang="it-IT" altLang="it-IT">
              <a:latin typeface="Times New Roman" panose="02020603050405020304" pitchFamily="18"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i="1">
                <a:latin typeface="Arial" panose="020B0604020202020204" pitchFamily="34" charset="0"/>
              </a:rPr>
              <a:t>Protooncogenes, Oncogenes, and Oncoproteins </a:t>
            </a:r>
            <a:endParaRPr lang="it-IT" altLang="it-IT">
              <a:latin typeface="Arial" panose="020B0604020202020204" pitchFamily="34" charset="0"/>
            </a:endParaRPr>
          </a:p>
          <a:p>
            <a:r>
              <a:rPr lang="it-IT" altLang="it-IT">
                <a:latin typeface="Arial" panose="020B0604020202020204" pitchFamily="34" charset="0"/>
              </a:rPr>
              <a:t>Most surprisingly, molecular hybridization revealed that the v-</a:t>
            </a:r>
            <a:r>
              <a:rPr lang="it-IT" altLang="it-IT" i="1">
                <a:latin typeface="Arial" panose="020B0604020202020204" pitchFamily="34" charset="0"/>
              </a:rPr>
              <a:t>onc</a:t>
            </a:r>
            <a:r>
              <a:rPr lang="it-IT" altLang="it-IT">
                <a:latin typeface="Arial" panose="020B0604020202020204" pitchFamily="34" charset="0"/>
              </a:rPr>
              <a:t> sequences were almost identical to sequences found </a:t>
            </a:r>
            <a:r>
              <a:rPr lang="it-IT" altLang="it-IT" b="1">
                <a:latin typeface="Arial" panose="020B0604020202020204" pitchFamily="34" charset="0"/>
              </a:rPr>
              <a:t>in normal cellular DNA</a:t>
            </a:r>
            <a:r>
              <a:rPr lang="it-IT" altLang="it-IT">
                <a:latin typeface="Arial" panose="020B0604020202020204" pitchFamily="34" charset="0"/>
              </a:rPr>
              <a:t>. From this evolved the concept that during evolution, </a:t>
            </a:r>
            <a:r>
              <a:rPr lang="it-IT" altLang="it-IT" b="1" u="sng">
                <a:latin typeface="Arial" panose="020B0604020202020204" pitchFamily="34" charset="0"/>
              </a:rPr>
              <a:t>cellular oncogenes were </a:t>
            </a:r>
            <a:r>
              <a:rPr lang="it-IT" altLang="it-IT" b="1" i="1" u="sng">
                <a:latin typeface="Arial" panose="020B0604020202020204" pitchFamily="34" charset="0"/>
              </a:rPr>
              <a:t>transduced</a:t>
            </a:r>
            <a:r>
              <a:rPr lang="it-IT" altLang="it-IT" b="1" u="sng">
                <a:latin typeface="Arial" panose="020B0604020202020204" pitchFamily="34" charset="0"/>
              </a:rPr>
              <a:t> (captured) by the virus </a:t>
            </a:r>
            <a:r>
              <a:rPr lang="it-IT" altLang="it-IT">
                <a:latin typeface="Arial" panose="020B0604020202020204" pitchFamily="34" charset="0"/>
              </a:rPr>
              <a:t>through a chance recombination with the DNA of a (normal) host cell that had been infected by the virus. Because they were discovered initially as </a:t>
            </a:r>
            <a:r>
              <a:rPr lang="it-IT" altLang="it-IT" i="1">
                <a:latin typeface="Arial" panose="020B0604020202020204" pitchFamily="34" charset="0"/>
              </a:rPr>
              <a:t>viral genes</a:t>
            </a:r>
            <a:r>
              <a:rPr lang="it-IT" altLang="it-IT">
                <a:latin typeface="Arial" panose="020B0604020202020204" pitchFamily="34" charset="0"/>
              </a:rPr>
              <a:t>, these protooncogenes were named after their viral homologues. Each v-</a:t>
            </a:r>
            <a:r>
              <a:rPr lang="it-IT" altLang="it-IT" i="1">
                <a:latin typeface="Arial" panose="020B0604020202020204" pitchFamily="34" charset="0"/>
              </a:rPr>
              <a:t>onc</a:t>
            </a:r>
            <a:r>
              <a:rPr lang="it-IT" altLang="it-IT">
                <a:latin typeface="Arial" panose="020B0604020202020204" pitchFamily="34" charset="0"/>
              </a:rPr>
              <a:t> is designated by a three-letter word that relates the oncogene to the virus from which it was isolated. Thus, the v-</a:t>
            </a:r>
            <a:r>
              <a:rPr lang="it-IT" altLang="it-IT" i="1">
                <a:latin typeface="Arial" panose="020B0604020202020204" pitchFamily="34" charset="0"/>
              </a:rPr>
              <a:t>onc</a:t>
            </a:r>
            <a:r>
              <a:rPr lang="it-IT" altLang="it-IT">
                <a:latin typeface="Arial" panose="020B0604020202020204" pitchFamily="34" charset="0"/>
              </a:rPr>
              <a:t> contained in </a:t>
            </a:r>
            <a:r>
              <a:rPr lang="it-IT" altLang="it-IT" i="1">
                <a:latin typeface="Arial" panose="020B0604020202020204" pitchFamily="34" charset="0"/>
              </a:rPr>
              <a:t>fe</a:t>
            </a:r>
            <a:r>
              <a:rPr lang="it-IT" altLang="it-IT">
                <a:latin typeface="Arial" panose="020B0604020202020204" pitchFamily="34" charset="0"/>
              </a:rPr>
              <a:t>line </a:t>
            </a:r>
            <a:r>
              <a:rPr lang="it-IT" altLang="it-IT" i="1">
                <a:latin typeface="Arial" panose="020B0604020202020204" pitchFamily="34" charset="0"/>
              </a:rPr>
              <a:t>s</a:t>
            </a:r>
            <a:r>
              <a:rPr lang="it-IT" altLang="it-IT">
                <a:latin typeface="Arial" panose="020B0604020202020204" pitchFamily="34" charset="0"/>
              </a:rPr>
              <a:t>arcoma virus is referred to as </a:t>
            </a:r>
            <a:r>
              <a:rPr lang="it-IT" altLang="it-IT" b="1">
                <a:latin typeface="Arial" panose="020B0604020202020204" pitchFamily="34" charset="0"/>
              </a:rPr>
              <a:t>v-</a:t>
            </a:r>
            <a:r>
              <a:rPr lang="it-IT" altLang="it-IT" b="1" i="1">
                <a:latin typeface="Arial" panose="020B0604020202020204" pitchFamily="34" charset="0"/>
              </a:rPr>
              <a:t>FES</a:t>
            </a:r>
            <a:r>
              <a:rPr lang="it-IT" altLang="it-IT">
                <a:latin typeface="Arial" panose="020B0604020202020204" pitchFamily="34" charset="0"/>
              </a:rPr>
              <a:t>, whereas the oncogene in </a:t>
            </a:r>
            <a:r>
              <a:rPr lang="it-IT" altLang="it-IT" i="1">
                <a:latin typeface="Arial" panose="020B0604020202020204" pitchFamily="34" charset="0"/>
              </a:rPr>
              <a:t>si</a:t>
            </a:r>
            <a:r>
              <a:rPr lang="it-IT" altLang="it-IT">
                <a:latin typeface="Arial" panose="020B0604020202020204" pitchFamily="34" charset="0"/>
              </a:rPr>
              <a:t>mian </a:t>
            </a:r>
            <a:r>
              <a:rPr lang="it-IT" altLang="it-IT" i="1">
                <a:latin typeface="Arial" panose="020B0604020202020204" pitchFamily="34" charset="0"/>
              </a:rPr>
              <a:t>s</a:t>
            </a:r>
            <a:r>
              <a:rPr lang="it-IT" altLang="it-IT">
                <a:latin typeface="Arial" panose="020B0604020202020204" pitchFamily="34" charset="0"/>
              </a:rPr>
              <a:t>arcoma virus is called </a:t>
            </a:r>
            <a:r>
              <a:rPr lang="it-IT" altLang="it-IT" b="1">
                <a:latin typeface="Arial" panose="020B0604020202020204" pitchFamily="34" charset="0"/>
              </a:rPr>
              <a:t>v-</a:t>
            </a:r>
            <a:r>
              <a:rPr lang="it-IT" altLang="it-IT" b="1" i="1">
                <a:latin typeface="Arial" panose="020B0604020202020204" pitchFamily="34" charset="0"/>
              </a:rPr>
              <a:t>SIS</a:t>
            </a:r>
            <a:r>
              <a:rPr lang="it-IT" altLang="it-IT" i="1">
                <a:latin typeface="Arial" panose="020B0604020202020204" pitchFamily="34" charset="0"/>
              </a:rPr>
              <a:t>.</a:t>
            </a:r>
            <a:r>
              <a:rPr lang="it-IT" altLang="it-IT">
                <a:latin typeface="Arial" panose="020B0604020202020204" pitchFamily="34" charset="0"/>
              </a:rPr>
              <a:t> The corresponding protooncogenes are referred to as </a:t>
            </a:r>
            <a:r>
              <a:rPr lang="it-IT" altLang="it-IT" i="1">
                <a:latin typeface="Arial" panose="020B0604020202020204" pitchFamily="34" charset="0"/>
              </a:rPr>
              <a:t>FES</a:t>
            </a:r>
            <a:r>
              <a:rPr lang="it-IT" altLang="it-IT">
                <a:latin typeface="Arial" panose="020B0604020202020204" pitchFamily="34" charset="0"/>
              </a:rPr>
              <a:t> and </a:t>
            </a:r>
            <a:r>
              <a:rPr lang="it-IT" altLang="it-IT" i="1">
                <a:latin typeface="Arial" panose="020B0604020202020204" pitchFamily="34" charset="0"/>
              </a:rPr>
              <a:t>SIS,</a:t>
            </a:r>
            <a:r>
              <a:rPr lang="it-IT" altLang="it-IT">
                <a:latin typeface="Arial" panose="020B0604020202020204" pitchFamily="34" charset="0"/>
              </a:rPr>
              <a:t> dropping the prefix.</a:t>
            </a:r>
          </a:p>
          <a:p>
            <a:endParaRPr lang="it-IT" altLang="it-IT">
              <a:latin typeface="Arial" panose="020B0604020202020204" pitchFamily="34" charset="0"/>
            </a:endParaRPr>
          </a:p>
          <a:p>
            <a:r>
              <a:rPr lang="it-IT" altLang="it-IT">
                <a:latin typeface="Arial" panose="020B0604020202020204" pitchFamily="34" charset="0"/>
              </a:rPr>
              <a:t>Although the study of transforming animal retroviruses provided the first glimpse of protooncogenes, these investigations did not explain the origin of human tumors, which (with rare exceptions) are not caused by infection with retroviruses. Hence the question was raised: </a:t>
            </a:r>
          </a:p>
          <a:p>
            <a:r>
              <a:rPr lang="it-IT" altLang="it-IT" b="1">
                <a:latin typeface="Arial" panose="020B0604020202020204" pitchFamily="34" charset="0"/>
              </a:rPr>
              <a:t>Do nonviral tumors contain oncogenic DNA sequences</a:t>
            </a:r>
            <a:r>
              <a:rPr lang="it-IT" altLang="it-IT">
                <a:latin typeface="Arial" panose="020B0604020202020204" pitchFamily="34" charset="0"/>
              </a:rPr>
              <a:t>? The answer was provided by experiments involving DNA-mediated gene transfer (DNA transfection). When DNA extracted from several different human tumors was transfected into mouse fibroblast cell lines in vitro, the recipient cells acquired some properties of neoplastic cells. The conclusion from such experiments was inescapable: DNA of spontaneously arising cancers contains oncogenic sequences, or oncogenes. </a:t>
            </a:r>
          </a:p>
          <a:p>
            <a:r>
              <a:rPr lang="it-IT" altLang="it-IT">
                <a:latin typeface="Arial" panose="020B0604020202020204" pitchFamily="34" charset="0"/>
              </a:rPr>
              <a:t>One of the first oncogenic sequences detected in cancers was a mutated form of the </a:t>
            </a:r>
            <a:r>
              <a:rPr lang="it-IT" altLang="it-IT" i="1">
                <a:latin typeface="Arial" panose="020B0604020202020204" pitchFamily="34" charset="0"/>
              </a:rPr>
              <a:t>RAS</a:t>
            </a:r>
            <a:r>
              <a:rPr lang="it-IT" altLang="it-IT">
                <a:latin typeface="Arial" panose="020B0604020202020204" pitchFamily="34" charset="0"/>
              </a:rPr>
              <a:t> protooncogene. This protooncogene is the forbear of v-</a:t>
            </a:r>
            <a:r>
              <a:rPr lang="it-IT" altLang="it-IT" i="1">
                <a:latin typeface="Arial" panose="020B0604020202020204" pitchFamily="34" charset="0"/>
              </a:rPr>
              <a:t>oncs</a:t>
            </a:r>
            <a:r>
              <a:rPr lang="it-IT" altLang="it-IT">
                <a:latin typeface="Arial" panose="020B0604020202020204" pitchFamily="34" charset="0"/>
              </a:rPr>
              <a:t> contained in Harvey (H) and Kirsten (K) sarcoma viruses. </a:t>
            </a:r>
          </a:p>
        </p:txBody>
      </p:sp>
    </p:spTree>
    <p:extLst>
      <p:ext uri="{BB962C8B-B14F-4D97-AF65-F5344CB8AC3E}">
        <p14:creationId xmlns:p14="http://schemas.microsoft.com/office/powerpoint/2010/main" val="1758199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4B29BE-EE84-4487-BFAB-2C08DC8DF473}" type="slidenum">
              <a:rPr lang="it-IT" altLang="it-IT" smtClean="0"/>
              <a:pPr>
                <a:spcBef>
                  <a:spcPct val="0"/>
                </a:spcBef>
              </a:pPr>
              <a:t>25</a:t>
            </a:fld>
            <a:endParaRPr lang="it-IT" altLang="it-IT"/>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Arial" panose="020B0604020202020204" pitchFamily="34" charset="0"/>
            </a:endParaRPr>
          </a:p>
        </p:txBody>
      </p:sp>
    </p:spTree>
    <p:extLst>
      <p:ext uri="{BB962C8B-B14F-4D97-AF65-F5344CB8AC3E}">
        <p14:creationId xmlns:p14="http://schemas.microsoft.com/office/powerpoint/2010/main" val="1841452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CB1C81B-4089-4434-9D26-818131CFDF29}" type="slidenum">
              <a:rPr lang="it-IT" altLang="it-IT" smtClean="0"/>
              <a:pPr>
                <a:spcBef>
                  <a:spcPct val="0"/>
                </a:spcBef>
              </a:pPr>
              <a:t>26</a:t>
            </a:fld>
            <a:endParaRPr lang="it-IT" altLang="it-IT"/>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914400" y="4343400"/>
            <a:ext cx="5029200" cy="4114800"/>
          </a:xfrm>
          <a:noFill/>
        </p:spPr>
        <p:txBody>
          <a:bodyPr/>
          <a:lstStyle/>
          <a:p>
            <a:pPr eaLnBrk="1" hangingPunct="1"/>
            <a:r>
              <a:rPr lang="it-IT" altLang="it-IT"/>
              <a:t>CML has an incidence of </a:t>
            </a:r>
            <a:r>
              <a:rPr lang="it-IT" altLang="it-IT" b="1"/>
              <a:t>1 or 2 cases per 100 000 </a:t>
            </a:r>
            <a:r>
              <a:rPr lang="it-IT" altLang="it-IT"/>
              <a:t>people every year, and is most common in older people, with a median age at diagnosis of around 65 years.</a:t>
            </a:r>
          </a:p>
          <a:p>
            <a:pPr eaLnBrk="1" hangingPunct="1"/>
            <a:r>
              <a:rPr lang="it-IT" altLang="it-IT"/>
              <a:t>CML is a disease of haemopoietic stem cells, arising from a translocation t(9;22)(q34;q11), known as the Philadelphia chromosome. This translocation leads to a juxtaposition of the ABL gene from chromosome 9 and the BCR gene from chromosome 22, resulting in a BCR-ABL fusion gene that codes for BCR-ABL transcripts and fusion proteins with unusual tyrosine-kinase activity. The molecular pathogenesis of CML is well understood, but the mechanism that leads to the gene translocation is unknown.</a:t>
            </a:r>
          </a:p>
          <a:p>
            <a:pPr eaLnBrk="1" hangingPunct="1"/>
            <a:endParaRPr lang="it-IT" altLang="it-IT"/>
          </a:p>
          <a:p>
            <a:pPr eaLnBrk="1" hangingPunct="1"/>
            <a:r>
              <a:rPr lang="it-IT" altLang="it-IT"/>
              <a:t>The mechanisms of disease progression, and cytogenetic evolution to </a:t>
            </a:r>
            <a:r>
              <a:rPr lang="it-IT" altLang="it-IT" b="1"/>
              <a:t>blast crisis </a:t>
            </a:r>
            <a:r>
              <a:rPr lang="it-IT" altLang="it-IT"/>
              <a:t>remain largely unknown.</a:t>
            </a:r>
          </a:p>
          <a:p>
            <a:pPr eaLnBrk="1" hangingPunct="1"/>
            <a:r>
              <a:rPr lang="it-IT" altLang="it-IT" b="1"/>
              <a:t>Genetic instability</a:t>
            </a:r>
            <a:r>
              <a:rPr lang="it-IT" altLang="it-IT"/>
              <a:t> as a consequence of the Philadelphia translocation might be responsible for additional chromosomal aberrations or mutations frequently seen in blast crisis. Alternatively, mechanisms responsible for the translocation might also trigger the changes leading to blast crisis. Such a mechanism would be supported i blast crisis happened very early in the course of disease.</a:t>
            </a:r>
          </a:p>
          <a:p>
            <a:pPr eaLnBrk="1" hangingPunct="1"/>
            <a:endParaRPr lang="it-IT" altLang="it-IT" b="1"/>
          </a:p>
          <a:p>
            <a:pPr eaLnBrk="1" hangingPunct="1"/>
            <a:r>
              <a:rPr lang="it-IT" altLang="it-IT" b="1"/>
              <a:t>Diagnosis</a:t>
            </a:r>
          </a:p>
          <a:p>
            <a:pPr eaLnBrk="1" hangingPunct="1"/>
            <a:r>
              <a:rPr lang="it-IT" altLang="it-IT"/>
              <a:t>Diagnosis of CML, is generally straightforward. In most cases, the diagnosis can be made on the basis of characteristic blood count and excessive granulocytosis if myelofibrosis and myelodysplasia have been excluded.</a:t>
            </a:r>
          </a:p>
          <a:p>
            <a:pPr eaLnBrk="1" hangingPunct="1"/>
            <a:r>
              <a:rPr lang="it-IT" altLang="it-IT"/>
              <a:t>Confirmation of diagnosis is obtained by identification of the Philadelphia chromosome, or the BCR-ABL transcripts, or both in peripheral blood or bone marrow cells.</a:t>
            </a:r>
          </a:p>
          <a:p>
            <a:pPr eaLnBrk="1" hangingPunct="1"/>
            <a:endParaRPr lang="it-IT" altLang="it-IT"/>
          </a:p>
          <a:p>
            <a:pPr eaLnBrk="1" hangingPunct="1"/>
            <a:r>
              <a:rPr lang="it-IT" altLang="it-IT"/>
              <a:t>In some patients with features of CML, no Philadelphia chromosome or BCR-ABL rearrangement can be detected. These patients are referred to as </a:t>
            </a:r>
            <a:r>
              <a:rPr lang="it-IT" altLang="it-IT" b="1"/>
              <a:t>Philadelphia negative</a:t>
            </a:r>
            <a:r>
              <a:rPr lang="it-IT" altLang="it-IT"/>
              <a:t> and BCR-ABL negative, or atypical CML, and might represent a separate disease entity. </a:t>
            </a:r>
          </a:p>
          <a:p>
            <a:pPr eaLnBrk="1" hangingPunct="1"/>
            <a:endParaRPr lang="it-IT" altLang="it-IT"/>
          </a:p>
          <a:p>
            <a:pPr eaLnBrk="1" hangingPunct="1"/>
            <a:r>
              <a:rPr lang="it-IT" altLang="it-IT"/>
              <a:t>Because of its high sensitivity, quantitative PCR is a suitable way to monitor residual disease after cytogenetic remission.</a:t>
            </a:r>
          </a:p>
          <a:p>
            <a:pPr eaLnBrk="1" hangingPunct="1"/>
            <a:endParaRPr lang="it-IT" altLang="it-IT"/>
          </a:p>
          <a:p>
            <a:pPr eaLnBrk="1" hangingPunct="1"/>
            <a:endParaRPr lang="it-IT" altLang="it-IT"/>
          </a:p>
          <a:p>
            <a:pPr eaLnBrk="1" hangingPunct="1"/>
            <a:endParaRPr lang="it-IT" altLang="it-IT"/>
          </a:p>
          <a:p>
            <a:pPr eaLnBrk="1" hangingPunct="1"/>
            <a:endParaRPr lang="it-IT" altLang="it-IT"/>
          </a:p>
        </p:txBody>
      </p:sp>
    </p:spTree>
    <p:extLst>
      <p:ext uri="{BB962C8B-B14F-4D97-AF65-F5344CB8AC3E}">
        <p14:creationId xmlns:p14="http://schemas.microsoft.com/office/powerpoint/2010/main" val="804651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4C85B80-EDAC-4F28-8217-2C3775CB1B59}" type="slidenum">
              <a:rPr lang="it-IT" altLang="it-IT" smtClean="0"/>
              <a:pPr>
                <a:spcBef>
                  <a:spcPct val="0"/>
                </a:spcBef>
              </a:pPr>
              <a:t>27</a:t>
            </a:fld>
            <a:endParaRPr lang="it-IT" altLang="it-IT"/>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r>
              <a:rPr lang="it-IT" altLang="it-IT"/>
              <a:t>Chronic myelogenous leukaemia (CML) is a </a:t>
            </a:r>
            <a:r>
              <a:rPr lang="it-IT" altLang="it-IT" b="1"/>
              <a:t>biphasic</a:t>
            </a:r>
            <a:r>
              <a:rPr lang="it-IT" altLang="it-IT"/>
              <a:t> disease, initiated by expression of the </a:t>
            </a:r>
            <a:r>
              <a:rPr lang="it-IT" altLang="it-IT" i="1"/>
              <a:t>BCR</a:t>
            </a:r>
            <a:r>
              <a:rPr lang="it-IT" altLang="it-IT"/>
              <a:t>–</a:t>
            </a:r>
            <a:r>
              <a:rPr lang="it-IT" altLang="it-IT" i="1"/>
              <a:t>ABL </a:t>
            </a:r>
            <a:r>
              <a:rPr lang="it-IT" altLang="it-IT"/>
              <a:t>fusion gene product in self-renewing, haematopoietic stem cells (HSCs).  HSCs can differentiate into common myeloid progenitors (CMPs), which then differentiate into granulocyte/macrophage progenitors (GMPs; progenitors of granulocytes (G) and macrophages (M)) and megakaryocyte/erythrocyte progenitors (MEPs; progenitors of red blood cells (RBCs) and megakaryocytes (MEGs), which produce platelets). HSCs can also differentiate into common lymphoid progenitors (CLPs), which are the progenitors of lymphocytes such as T cells and B cells.</a:t>
            </a:r>
          </a:p>
          <a:p>
            <a:pPr eaLnBrk="1" hangingPunct="1"/>
            <a:endParaRPr lang="it-IT" altLang="it-IT"/>
          </a:p>
          <a:p>
            <a:pPr eaLnBrk="1" hangingPunct="1"/>
            <a:r>
              <a:rPr lang="it-IT" altLang="it-IT"/>
              <a:t>The initial chronic phase of CML (</a:t>
            </a:r>
            <a:r>
              <a:rPr lang="it-IT" altLang="it-IT" b="1"/>
              <a:t>CML-CP</a:t>
            </a:r>
            <a:r>
              <a:rPr lang="it-IT" altLang="it-IT"/>
              <a:t>) is characterized by a massive expansion of the granulocytic-cell series. The median duration of the chronic phase is </a:t>
            </a:r>
            <a:r>
              <a:rPr lang="it-IT" altLang="it-IT" b="1"/>
              <a:t>3–4 years</a:t>
            </a:r>
            <a:r>
              <a:rPr lang="it-IT" altLang="it-IT"/>
              <a:t>.</a:t>
            </a:r>
          </a:p>
          <a:p>
            <a:pPr eaLnBrk="1" hangingPunct="1"/>
            <a:endParaRPr lang="it-IT" altLang="it-IT"/>
          </a:p>
          <a:p>
            <a:pPr eaLnBrk="1" hangingPunct="1"/>
            <a:r>
              <a:rPr lang="it-IT" altLang="it-IT"/>
              <a:t>Acquisition of additional genetic and/or epigenetic abnormalities beyond expression of BCR–ABL causes the progression of CML from chronic phase to blast phase (</a:t>
            </a:r>
            <a:r>
              <a:rPr lang="it-IT" altLang="it-IT" b="1"/>
              <a:t>CML-BP</a:t>
            </a:r>
            <a:r>
              <a:rPr lang="it-IT" altLang="it-IT"/>
              <a:t>),characterized by an accumulation of </a:t>
            </a:r>
            <a:r>
              <a:rPr lang="it-IT" altLang="it-IT" b="1"/>
              <a:t>myeloid</a:t>
            </a:r>
            <a:r>
              <a:rPr lang="it-IT" altLang="it-IT"/>
              <a:t> (in approximately </a:t>
            </a:r>
            <a:r>
              <a:rPr lang="it-IT" altLang="it-IT" b="1"/>
              <a:t>two-thirds</a:t>
            </a:r>
            <a:r>
              <a:rPr lang="it-IT" altLang="it-IT"/>
              <a:t> of patients) or </a:t>
            </a:r>
            <a:r>
              <a:rPr lang="it-IT" altLang="it-IT" b="1"/>
              <a:t>lymphoid</a:t>
            </a:r>
            <a:r>
              <a:rPr lang="it-IT" altLang="it-IT"/>
              <a:t> blast cells (in the other </a:t>
            </a:r>
            <a:r>
              <a:rPr lang="it-IT" altLang="it-IT" b="1"/>
              <a:t>one-third</a:t>
            </a:r>
            <a:r>
              <a:rPr lang="it-IT" altLang="it-IT"/>
              <a:t> of patients). This phase is characterized by a </a:t>
            </a:r>
            <a:r>
              <a:rPr lang="it-IT" altLang="it-IT" b="1"/>
              <a:t>block of cell differentiation</a:t>
            </a:r>
            <a:r>
              <a:rPr lang="it-IT" altLang="it-IT"/>
              <a:t> that results in the presence of 30% or more myeloid or lymphoid blast cells in </a:t>
            </a:r>
            <a:r>
              <a:rPr lang="it-IT" altLang="it-IT" b="1"/>
              <a:t>peripheral blood or bone marrow</a:t>
            </a:r>
            <a:r>
              <a:rPr lang="it-IT" altLang="it-IT"/>
              <a:t>, or the presence of EXTRAMEDULLARY infiltrates of blast cells.</a:t>
            </a:r>
          </a:p>
          <a:p>
            <a:pPr eaLnBrk="1" hangingPunct="1"/>
            <a:endParaRPr lang="it-IT" altLang="it-IT"/>
          </a:p>
          <a:p>
            <a:pPr eaLnBrk="1" hangingPunct="1"/>
            <a:r>
              <a:rPr lang="it-IT" altLang="it-IT" b="1"/>
              <a:t>Although the CML stem cell is multipotent, production of B cells from the neoplastic clone occurs only at low levels, and only rare T-cell precursors can be detected.</a:t>
            </a:r>
          </a:p>
          <a:p>
            <a:pPr eaLnBrk="1" hangingPunct="1"/>
            <a:endParaRPr lang="it-IT" altLang="it-IT" b="1"/>
          </a:p>
          <a:p>
            <a:pPr eaLnBrk="1" hangingPunct="1"/>
            <a:r>
              <a:rPr lang="it-IT" altLang="it-IT" b="1"/>
              <a:t>This indicates that </a:t>
            </a:r>
            <a:r>
              <a:rPr lang="it-IT" altLang="it-IT" b="1" u="sng"/>
              <a:t>lymphopoiesis, particularly the development of T cells, is compromised by BCR–ABL expression</a:t>
            </a:r>
            <a:endParaRPr lang="it-IT" altLang="it-IT"/>
          </a:p>
          <a:p>
            <a:pPr eaLnBrk="1" hangingPunct="1"/>
            <a:endParaRPr lang="it-IT" altLang="it-IT" b="1"/>
          </a:p>
          <a:p>
            <a:pPr eaLnBrk="1" hangingPunct="1"/>
            <a:endParaRPr lang="it-IT" altLang="it-IT" b="1"/>
          </a:p>
        </p:txBody>
      </p:sp>
    </p:spTree>
    <p:extLst>
      <p:ext uri="{BB962C8B-B14F-4D97-AF65-F5344CB8AC3E}">
        <p14:creationId xmlns:p14="http://schemas.microsoft.com/office/powerpoint/2010/main" val="500113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5A44A0-AA80-4734-A6D3-CC567733B61B}" type="slidenum">
              <a:rPr lang="en-US" altLang="it-IT" smtClean="0"/>
              <a:pPr>
                <a:spcBef>
                  <a:spcPct val="0"/>
                </a:spcBef>
              </a:pPr>
              <a:t>28</a:t>
            </a:fld>
            <a:endParaRPr lang="en-US" altLang="it-IT"/>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extLst>
      <p:ext uri="{BB962C8B-B14F-4D97-AF65-F5344CB8AC3E}">
        <p14:creationId xmlns:p14="http://schemas.microsoft.com/office/powerpoint/2010/main" val="3475112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CD4E949-271E-45FC-8955-2E70EDAE53B3}" type="slidenum">
              <a:rPr lang="it-IT" altLang="it-IT" smtClean="0"/>
              <a:pPr>
                <a:spcBef>
                  <a:spcPct val="0"/>
                </a:spcBef>
              </a:pPr>
              <a:t>29</a:t>
            </a:fld>
            <a:endParaRPr lang="it-IT" altLang="it-IT"/>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lnSpc>
                <a:spcPct val="80000"/>
              </a:lnSpc>
            </a:pPr>
            <a:r>
              <a:rPr lang="it-IT" altLang="it-IT"/>
              <a:t>The Philadelphia chromosome, characteristic of chronic myeloid leukemia and a subset of acute lymphoblastic leukemias, provides the prototypic example of an oncogene formed by </a:t>
            </a:r>
            <a:r>
              <a:rPr lang="it-IT" altLang="it-IT" i="1"/>
              <a:t>fusion of two separate genes</a:t>
            </a:r>
            <a:r>
              <a:rPr lang="it-IT" altLang="it-IT"/>
              <a:t>. In these cases, a reciprocal translocation between chromosomes 9 and 22 relocates a truncated portion of the protooncogene c-</a:t>
            </a:r>
            <a:r>
              <a:rPr lang="it-IT" altLang="it-IT" i="1"/>
              <a:t>ABL</a:t>
            </a:r>
            <a:r>
              <a:rPr lang="it-IT" altLang="it-IT"/>
              <a:t> (from chromosome 9) to the </a:t>
            </a:r>
            <a:r>
              <a:rPr lang="it-IT" altLang="it-IT" i="1"/>
              <a:t>BCR</a:t>
            </a:r>
            <a:r>
              <a:rPr lang="it-IT" altLang="it-IT"/>
              <a:t> (</a:t>
            </a:r>
            <a:r>
              <a:rPr lang="it-IT" altLang="it-IT" i="1"/>
              <a:t>b</a:t>
            </a:r>
            <a:r>
              <a:rPr lang="it-IT" altLang="it-IT"/>
              <a:t>reak </a:t>
            </a:r>
            <a:r>
              <a:rPr lang="it-IT" altLang="it-IT" i="1"/>
              <a:t>p</a:t>
            </a:r>
            <a:r>
              <a:rPr lang="it-IT" altLang="it-IT"/>
              <a:t>oint </a:t>
            </a:r>
            <a:r>
              <a:rPr lang="it-IT" altLang="it-IT" i="1"/>
              <a:t>c</a:t>
            </a:r>
            <a:r>
              <a:rPr lang="it-IT" altLang="it-IT"/>
              <a:t>luster </a:t>
            </a:r>
            <a:r>
              <a:rPr lang="it-IT" altLang="it-IT" i="1"/>
              <a:t>r</a:t>
            </a:r>
            <a:r>
              <a:rPr lang="it-IT" altLang="it-IT"/>
              <a:t>egion) on chromosome 22. The hybrid fusion gene </a:t>
            </a:r>
            <a:r>
              <a:rPr lang="it-IT" altLang="it-IT" b="1" i="1"/>
              <a:t>BCR-ABL</a:t>
            </a:r>
            <a:r>
              <a:rPr lang="it-IT" altLang="it-IT"/>
              <a:t> encodes a chimeric protein that has constitutive tyrosine kinase activity. As mentioned, BCR-ABL tyrosine kinase has served as a target for leukemia therapy, with remarkable success so far. Although the translocations are cytogenetically identical in chronic myeloid leukemia and acute lymphoblastic leukemias, they differ at the molecular level. </a:t>
            </a:r>
          </a:p>
          <a:p>
            <a:pPr eaLnBrk="1" hangingPunct="1">
              <a:lnSpc>
                <a:spcPct val="80000"/>
              </a:lnSpc>
            </a:pPr>
            <a:endParaRPr lang="it-IT" altLang="it-IT"/>
          </a:p>
          <a:p>
            <a:pPr eaLnBrk="1" hangingPunct="1">
              <a:lnSpc>
                <a:spcPct val="80000"/>
              </a:lnSpc>
            </a:pPr>
            <a:r>
              <a:rPr lang="it-IT" altLang="it-IT"/>
              <a:t>In chronic myeloid leukemia, the chimeric protein has a molecular weight of </a:t>
            </a:r>
            <a:r>
              <a:rPr lang="it-IT" altLang="it-IT" b="1"/>
              <a:t>210 kD</a:t>
            </a:r>
            <a:r>
              <a:rPr lang="it-IT" altLang="it-IT"/>
              <a:t>, whereas in the </a:t>
            </a:r>
            <a:r>
              <a:rPr lang="it-IT" altLang="it-IT" b="1"/>
              <a:t>more aggressive acute leukemias</a:t>
            </a:r>
            <a:r>
              <a:rPr lang="it-IT" altLang="it-IT"/>
              <a:t>, a </a:t>
            </a:r>
            <a:r>
              <a:rPr lang="it-IT" altLang="it-IT" b="1"/>
              <a:t>190-kD</a:t>
            </a:r>
            <a:r>
              <a:rPr lang="it-IT" altLang="it-IT"/>
              <a:t> BCR-ABL fusion protein is formed.</a:t>
            </a:r>
          </a:p>
          <a:p>
            <a:r>
              <a:rPr lang="it-IT" altLang="it-IT"/>
              <a:t>(CNL = chronic neutrophilic leukemia)</a:t>
            </a:r>
          </a:p>
        </p:txBody>
      </p:sp>
    </p:spTree>
    <p:extLst>
      <p:ext uri="{BB962C8B-B14F-4D97-AF65-F5344CB8AC3E}">
        <p14:creationId xmlns:p14="http://schemas.microsoft.com/office/powerpoint/2010/main" val="3392432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DEBCF30-424D-41F2-A00E-76B61884EAF9}" type="slidenum">
              <a:rPr lang="it-IT" altLang="it-IT" smtClean="0"/>
              <a:pPr>
                <a:spcBef>
                  <a:spcPct val="0"/>
                </a:spcBef>
              </a:pPr>
              <a:t>31</a:t>
            </a:fld>
            <a:endParaRPr lang="it-IT" altLang="it-IT"/>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lnSpc>
                <a:spcPct val="90000"/>
              </a:lnSpc>
            </a:pPr>
            <a:r>
              <a:rPr lang="it-IT" altLang="it-IT"/>
              <a:t>The molecular </a:t>
            </a:r>
            <a:r>
              <a:rPr lang="it-IT" altLang="it-IT" b="1"/>
              <a:t>pathways</a:t>
            </a:r>
            <a:r>
              <a:rPr lang="it-IT" altLang="it-IT"/>
              <a:t> activated by the BCR-ABL protein are complex and not completely understood. It inhibits </a:t>
            </a:r>
            <a:r>
              <a:rPr lang="it-IT" altLang="it-IT" b="1"/>
              <a:t>apoptosis</a:t>
            </a:r>
            <a:r>
              <a:rPr lang="it-IT" altLang="it-IT"/>
              <a:t>, decreases the requirement for </a:t>
            </a:r>
            <a:r>
              <a:rPr lang="it-IT" altLang="it-IT" b="1"/>
              <a:t>growth factors</a:t>
            </a:r>
            <a:r>
              <a:rPr lang="it-IT" altLang="it-IT"/>
              <a:t>, binds to cytoskeleton components, decreases cell adhesion, and activates multiple pathways, including those of RAS, PI-3 kinase, and STATs. </a:t>
            </a:r>
          </a:p>
          <a:p>
            <a:pPr eaLnBrk="1" hangingPunct="1">
              <a:lnSpc>
                <a:spcPct val="90000"/>
              </a:lnSpc>
            </a:pPr>
            <a:r>
              <a:rPr lang="it-IT" altLang="it-IT"/>
              <a:t>BCR-ABL also acts on </a:t>
            </a:r>
            <a:r>
              <a:rPr lang="it-IT" altLang="it-IT" b="1"/>
              <a:t>DNA repair </a:t>
            </a:r>
            <a:r>
              <a:rPr lang="it-IT" altLang="it-IT"/>
              <a:t>and may cause genomic instability that contributes to the progression of the disease.</a:t>
            </a:r>
            <a:endParaRPr lang="it-IT" altLang="it-IT" b="1"/>
          </a:p>
          <a:p>
            <a:pPr eaLnBrk="1" hangingPunct="1">
              <a:lnSpc>
                <a:spcPct val="90000"/>
              </a:lnSpc>
            </a:pPr>
            <a:endParaRPr lang="it-IT" altLang="it-IT" b="1"/>
          </a:p>
          <a:p>
            <a:pPr eaLnBrk="1" hangingPunct="1">
              <a:lnSpc>
                <a:spcPct val="90000"/>
              </a:lnSpc>
            </a:pPr>
            <a:r>
              <a:rPr lang="it-IT" altLang="it-IT" b="1"/>
              <a:t>Phosphorylation</a:t>
            </a:r>
            <a:r>
              <a:rPr lang="it-IT" altLang="it-IT"/>
              <a:t> at the Y177 residue of </a:t>
            </a:r>
            <a:r>
              <a:rPr lang="it-IT" altLang="it-IT" b="1"/>
              <a:t>BCR</a:t>
            </a:r>
            <a:r>
              <a:rPr lang="it-IT" altLang="it-IT"/>
              <a:t> generates a high-affinity docking site for growth-factor receptor-bound protein 2 (GRB2), which in turn binds the scaffolding adaptor GRB2-associated binding protein 2 (GAB2), as well as SOS (a guanine-nucleotide exchanger of RAS), resulting in RAS–MAPK activation (leading to BCL2 gene transcription). </a:t>
            </a:r>
          </a:p>
          <a:p>
            <a:pPr eaLnBrk="1" hangingPunct="1">
              <a:lnSpc>
                <a:spcPct val="90000"/>
              </a:lnSpc>
            </a:pPr>
            <a:r>
              <a:rPr lang="it-IT" altLang="it-IT"/>
              <a:t>On phosphorylation by BCR–ABL, GAB2 recruits </a:t>
            </a:r>
            <a:r>
              <a:rPr lang="it-IT" altLang="it-IT" b="1"/>
              <a:t>SHP2</a:t>
            </a:r>
            <a:r>
              <a:rPr lang="it-IT" altLang="it-IT"/>
              <a:t> (also known as PTPN11) and phosphatidylinositol-3 kinase (PI3K), which leads to AKT activation.</a:t>
            </a:r>
          </a:p>
          <a:p>
            <a:pPr eaLnBrk="1" hangingPunct="1">
              <a:lnSpc>
                <a:spcPct val="90000"/>
              </a:lnSpc>
            </a:pPr>
            <a:endParaRPr lang="it-IT" altLang="it-IT"/>
          </a:p>
          <a:p>
            <a:pPr eaLnBrk="1" hangingPunct="1">
              <a:lnSpc>
                <a:spcPct val="90000"/>
              </a:lnSpc>
            </a:pPr>
            <a:r>
              <a:rPr lang="it-IT" altLang="it-IT" b="1"/>
              <a:t>BCR–ABL</a:t>
            </a:r>
            <a:r>
              <a:rPr lang="it-IT" altLang="it-IT"/>
              <a:t> also activates other signalling pathways such as signal transducer and activator of transcription 5 (</a:t>
            </a:r>
            <a:r>
              <a:rPr lang="it-IT" altLang="it-IT" b="1"/>
              <a:t>STAT5</a:t>
            </a:r>
            <a:r>
              <a:rPr lang="it-IT" altLang="it-IT"/>
              <a:t>), leading to BCLX gene transcription and the SRC family kinases (SFKs) LYN and HCK. </a:t>
            </a:r>
          </a:p>
          <a:p>
            <a:pPr eaLnBrk="1" hangingPunct="1">
              <a:lnSpc>
                <a:spcPct val="90000"/>
              </a:lnSpc>
            </a:pPr>
            <a:r>
              <a:rPr lang="it-IT" altLang="it-IT"/>
              <a:t>By contrast, BCR–ABL represses interferon consensus sequence binding protein (</a:t>
            </a:r>
            <a:r>
              <a:rPr lang="it-IT" altLang="it-IT" b="1"/>
              <a:t>ICSBP</a:t>
            </a:r>
            <a:r>
              <a:rPr lang="it-IT" altLang="it-IT"/>
              <a:t>) transcription through an unknown mechanism, which releases the ISCBP-mediated inhibition of </a:t>
            </a:r>
            <a:r>
              <a:rPr lang="it-IT" altLang="it-IT" b="1"/>
              <a:t>BCL2 and BCLX </a:t>
            </a:r>
            <a:r>
              <a:rPr lang="it-IT" altLang="it-IT"/>
              <a:t>gene transcription. Notably, downregulation of ICSBP transcripts has been consistently documented in patients with CML. </a:t>
            </a:r>
          </a:p>
          <a:p>
            <a:pPr eaLnBrk="1" hangingPunct="1">
              <a:lnSpc>
                <a:spcPct val="90000"/>
              </a:lnSpc>
            </a:pPr>
            <a:endParaRPr lang="it-IT" altLang="it-IT"/>
          </a:p>
          <a:p>
            <a:pPr eaLnBrk="1" hangingPunct="1">
              <a:lnSpc>
                <a:spcPct val="90000"/>
              </a:lnSpc>
            </a:pPr>
            <a:r>
              <a:rPr lang="it-IT" altLang="it-IT"/>
              <a:t>So, the net effect of BCR–ABL kinase activation is the promotion of cell proliferation and survival through activation of the RAS, SHP2 and PI3K–AKT signalling pathways that lead to increased BCL2 and BCLX expression and inhibition of ICSBP transcription.</a:t>
            </a:r>
          </a:p>
          <a:p>
            <a:pPr eaLnBrk="1" hangingPunct="1">
              <a:lnSpc>
                <a:spcPct val="90000"/>
              </a:lnSpc>
            </a:pPr>
            <a:endParaRPr lang="it-IT" altLang="it-IT"/>
          </a:p>
          <a:p>
            <a:pPr eaLnBrk="1" hangingPunct="1">
              <a:lnSpc>
                <a:spcPct val="90000"/>
              </a:lnSpc>
            </a:pPr>
            <a:r>
              <a:rPr lang="it-IT" altLang="it-IT"/>
              <a:t>Pointed arrows indicate direct interactions and/or activations. Blunt-ended arrows indicate inhibitory effects. P, phosphate.</a:t>
            </a:r>
          </a:p>
        </p:txBody>
      </p:sp>
    </p:spTree>
    <p:extLst>
      <p:ext uri="{BB962C8B-B14F-4D97-AF65-F5344CB8AC3E}">
        <p14:creationId xmlns:p14="http://schemas.microsoft.com/office/powerpoint/2010/main" val="3751714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p:cNvSpPr>
            <a:spLocks noGrp="1" noRot="1" noChangeAspect="1" noTextEdit="1"/>
          </p:cNvSpPr>
          <p:nvPr>
            <p:ph type="sldImg"/>
          </p:nvPr>
        </p:nvSpPr>
        <p:spPr>
          <a:ln/>
        </p:spPr>
      </p:sp>
      <p:sp>
        <p:nvSpPr>
          <p:cNvPr id="48131" name="Segnaposto note 2"/>
          <p:cNvSpPr>
            <a:spLocks noGrp="1"/>
          </p:cNvSpPr>
          <p:nvPr>
            <p:ph type="body" idx="1"/>
          </p:nvPr>
        </p:nvSpPr>
        <p:spPr>
          <a:noFill/>
        </p:spPr>
        <p:txBody>
          <a:bodyPr/>
          <a:lstStyle/>
          <a:p>
            <a:pPr>
              <a:lnSpc>
                <a:spcPct val="80000"/>
              </a:lnSpc>
            </a:pPr>
            <a:r>
              <a:rPr lang="it-IT" altLang="it-IT" i="1"/>
              <a:t>Gene </a:t>
            </a:r>
            <a:r>
              <a:rPr lang="it-IT" altLang="it-IT" b="1" i="1"/>
              <a:t>Amplification</a:t>
            </a:r>
            <a:r>
              <a:rPr lang="it-IT" altLang="it-IT" i="1"/>
              <a:t>. </a:t>
            </a:r>
            <a:r>
              <a:rPr lang="it-IT" altLang="it-IT"/>
              <a:t>Activation of protooncogenes associated with overexpression of their products may result from reduplication and </a:t>
            </a:r>
            <a:r>
              <a:rPr lang="it-IT" altLang="it-IT" i="1"/>
              <a:t>amplification</a:t>
            </a:r>
            <a:r>
              <a:rPr lang="it-IT" altLang="it-IT"/>
              <a:t> of their DNA sequences. Such amplification may produce several hundred copies of the protooncogene in the tumor cell. The amplified genes can be readily detected by molecular hybridization with appropriate DNA probes. In some cases, the amplified genes produce </a:t>
            </a:r>
            <a:r>
              <a:rPr lang="it-IT" altLang="it-IT" b="1"/>
              <a:t>chromosomal changes </a:t>
            </a:r>
            <a:r>
              <a:rPr lang="it-IT" altLang="it-IT"/>
              <a:t>that can be identified microscopically. </a:t>
            </a:r>
          </a:p>
          <a:p>
            <a:pPr>
              <a:lnSpc>
                <a:spcPct val="80000"/>
              </a:lnSpc>
            </a:pPr>
            <a:r>
              <a:rPr lang="it-IT" altLang="it-IT"/>
              <a:t>Two mutually exclusive patterns are seen: multiple small, chromosome-like structures called </a:t>
            </a:r>
            <a:r>
              <a:rPr lang="it-IT" altLang="it-IT" i="1"/>
              <a:t>double minutes</a:t>
            </a:r>
            <a:r>
              <a:rPr lang="it-IT" altLang="it-IT"/>
              <a:t> (dms), and </a:t>
            </a:r>
            <a:r>
              <a:rPr lang="it-IT" altLang="it-IT" i="1"/>
              <a:t>homogeneous staining regions</a:t>
            </a:r>
            <a:r>
              <a:rPr lang="it-IT" altLang="it-IT"/>
              <a:t> (HSRs). The latter derive from the assembly of amplified genes into new chromosomes; because the regions containing amplified genes lack a normal banding pattern, they appear homogeneous in a G-banded karyotype. The most interesting cases of amplification involve </a:t>
            </a:r>
            <a:r>
              <a:rPr lang="it-IT" altLang="it-IT" b="1"/>
              <a:t>N-</a:t>
            </a:r>
            <a:r>
              <a:rPr lang="it-IT" altLang="it-IT" b="1" i="1"/>
              <a:t>MYC</a:t>
            </a:r>
            <a:r>
              <a:rPr lang="it-IT" altLang="it-IT" b="1"/>
              <a:t> </a:t>
            </a:r>
            <a:r>
              <a:rPr lang="it-IT" altLang="it-IT"/>
              <a:t>in neuroblastoma and </a:t>
            </a:r>
            <a:r>
              <a:rPr lang="it-IT" altLang="it-IT" b="1" i="1"/>
              <a:t>ERB B2</a:t>
            </a:r>
            <a:r>
              <a:rPr lang="it-IT" altLang="it-IT"/>
              <a:t> in breast cancers.</a:t>
            </a:r>
          </a:p>
          <a:p>
            <a:pPr eaLnBrk="1" hangingPunct="1">
              <a:lnSpc>
                <a:spcPct val="80000"/>
              </a:lnSpc>
            </a:pPr>
            <a:endParaRPr lang="it-IT" altLang="it-IT"/>
          </a:p>
          <a:p>
            <a:pPr eaLnBrk="1" hangingPunct="1">
              <a:lnSpc>
                <a:spcPct val="80000"/>
              </a:lnSpc>
            </a:pPr>
            <a:endParaRPr lang="it-IT" altLang="it-IT" b="1"/>
          </a:p>
          <a:p>
            <a:pPr eaLnBrk="1" hangingPunct="1">
              <a:lnSpc>
                <a:spcPct val="80000"/>
              </a:lnSpc>
            </a:pPr>
            <a:endParaRPr lang="it-IT" altLang="it-IT"/>
          </a:p>
          <a:p>
            <a:pPr eaLnBrk="1" hangingPunct="1">
              <a:lnSpc>
                <a:spcPct val="80000"/>
              </a:lnSpc>
            </a:pPr>
            <a:r>
              <a:rPr lang="it-IT" altLang="it-IT"/>
              <a:t> </a:t>
            </a:r>
          </a:p>
          <a:p>
            <a:endParaRPr lang="it-IT" altLang="it-IT"/>
          </a:p>
        </p:txBody>
      </p:sp>
      <p:sp>
        <p:nvSpPr>
          <p:cNvPr id="48132" name="Segnaposto numero diapositiva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D188CEB-FD6E-4D6A-B45C-A243BE7EB195}" type="slidenum">
              <a:rPr lang="it-IT" altLang="it-IT" smtClean="0"/>
              <a:pPr>
                <a:spcBef>
                  <a:spcPct val="0"/>
                </a:spcBef>
              </a:pPr>
              <a:t>32</a:t>
            </a:fld>
            <a:endParaRPr lang="it-IT" altLang="it-IT"/>
          </a:p>
        </p:txBody>
      </p:sp>
    </p:spTree>
    <p:extLst>
      <p:ext uri="{BB962C8B-B14F-4D97-AF65-F5344CB8AC3E}">
        <p14:creationId xmlns:p14="http://schemas.microsoft.com/office/powerpoint/2010/main" val="3349594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5C463BF-32E6-4A23-9E4B-05AAB7FA3923}" type="slidenum">
              <a:rPr lang="it-IT" altLang="it-IT" smtClean="0"/>
              <a:pPr>
                <a:spcBef>
                  <a:spcPct val="0"/>
                </a:spcBef>
              </a:pPr>
              <a:t>34</a:t>
            </a:fld>
            <a:endParaRPr lang="it-IT" altLang="it-IT"/>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r>
              <a:rPr lang="it-IT" altLang="it-IT"/>
              <a:t>A locus is amplified by repeated DNA repliction. Recombination can produce tandem arrays of the amplified DNA which can be excised from the chromosome to form double minutes, which can integrete into another chromosome to form homogeneously stained regions.Because integration is reversible, DM an HSR are interchangeable forms of amplified DNA.</a:t>
            </a:r>
          </a:p>
          <a:p>
            <a:pPr eaLnBrk="1" hangingPunct="1"/>
            <a:endParaRPr lang="it-IT" altLang="it-IT"/>
          </a:p>
          <a:p>
            <a:pPr eaLnBrk="1" hangingPunct="1"/>
            <a:r>
              <a:rPr lang="it-IT" altLang="it-IT" i="1"/>
              <a:t>Gene Amplification. </a:t>
            </a:r>
            <a:r>
              <a:rPr lang="it-IT" altLang="it-IT"/>
              <a:t>Activation of protooncogenes associated with overexpression of their products may result from reduplication and </a:t>
            </a:r>
            <a:r>
              <a:rPr lang="it-IT" altLang="it-IT" i="1"/>
              <a:t>amplification</a:t>
            </a:r>
            <a:r>
              <a:rPr lang="it-IT" altLang="it-IT"/>
              <a:t> of their DNA sequences. Such amplification may produce several </a:t>
            </a:r>
            <a:r>
              <a:rPr lang="it-IT" altLang="it-IT" b="1"/>
              <a:t>hundred</a:t>
            </a:r>
            <a:r>
              <a:rPr lang="it-IT" altLang="it-IT"/>
              <a:t> copies of the protooncogene in the tumor cell. The amplified genes can be readily detected by molecular hybridization with appropriate DNA probes. In some cases, the amplified genes produce chromosomal changes that can be identified microscopically. Two mutually exclusive patterns are seen: multiple small, chromosome-like structures called </a:t>
            </a:r>
            <a:r>
              <a:rPr lang="it-IT" altLang="it-IT" i="1"/>
              <a:t>double minutes</a:t>
            </a:r>
            <a:r>
              <a:rPr lang="it-IT" altLang="it-IT"/>
              <a:t> (dms), and </a:t>
            </a:r>
            <a:r>
              <a:rPr lang="it-IT" altLang="it-IT" i="1"/>
              <a:t>homogeneous staining regions</a:t>
            </a:r>
            <a:r>
              <a:rPr lang="it-IT" altLang="it-IT"/>
              <a:t> (HSRs). The latter derive from the assembly of amplified genes into new chromosomes; because the regions containing amplified genes lack a normal banding pattern, they appear homogeneous in a G-banded karyotype. </a:t>
            </a:r>
          </a:p>
        </p:txBody>
      </p:sp>
    </p:spTree>
    <p:extLst>
      <p:ext uri="{BB962C8B-B14F-4D97-AF65-F5344CB8AC3E}">
        <p14:creationId xmlns:p14="http://schemas.microsoft.com/office/powerpoint/2010/main" val="3409764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egnaposto immagine diapositiva 1"/>
          <p:cNvSpPr>
            <a:spLocks noGrp="1" noRot="1" noChangeAspect="1" noTextEdit="1"/>
          </p:cNvSpPr>
          <p:nvPr>
            <p:ph type="sldImg"/>
          </p:nvPr>
        </p:nvSpPr>
        <p:spPr>
          <a:ln/>
        </p:spPr>
      </p:sp>
      <p:sp>
        <p:nvSpPr>
          <p:cNvPr id="56323" name="Segnaposto note 2"/>
          <p:cNvSpPr>
            <a:spLocks noGrp="1"/>
          </p:cNvSpPr>
          <p:nvPr>
            <p:ph type="body" idx="1"/>
          </p:nvPr>
        </p:nvSpPr>
        <p:spPr>
          <a:noFill/>
        </p:spPr>
        <p:txBody>
          <a:bodyPr/>
          <a:lstStyle/>
          <a:p>
            <a:endParaRPr lang="it-IT" altLang="it-IT"/>
          </a:p>
        </p:txBody>
      </p:sp>
      <p:sp>
        <p:nvSpPr>
          <p:cNvPr id="56324" name="Segnaposto numero diapositiva 3"/>
          <p:cNvSpPr>
            <a:spLocks noGrp="1"/>
          </p:cNvSpPr>
          <p:nvPr>
            <p:ph type="sldNum" sz="quarter" idx="5"/>
          </p:nvPr>
        </p:nvSpPr>
        <p:spPr>
          <a:noFill/>
        </p:spPr>
        <p:txBody>
          <a:bodyPr/>
          <a:lstStyle>
            <a:lvl1pPr>
              <a:defRPr sz="1600">
                <a:solidFill>
                  <a:schemeClr val="tx1"/>
                </a:solidFill>
                <a:latin typeface="Comic Sans MS" panose="030F0702030302020204" pitchFamily="66" charset="0"/>
              </a:defRPr>
            </a:lvl1pPr>
            <a:lvl2pPr marL="742950" indent="-285750">
              <a:defRPr sz="1600">
                <a:solidFill>
                  <a:schemeClr val="tx1"/>
                </a:solidFill>
                <a:latin typeface="Comic Sans MS" panose="030F0702030302020204" pitchFamily="66" charset="0"/>
              </a:defRPr>
            </a:lvl2pPr>
            <a:lvl3pPr marL="1143000" indent="-228600">
              <a:defRPr sz="1600">
                <a:solidFill>
                  <a:schemeClr val="tx1"/>
                </a:solidFill>
                <a:latin typeface="Comic Sans MS" panose="030F0702030302020204" pitchFamily="66" charset="0"/>
              </a:defRPr>
            </a:lvl3pPr>
            <a:lvl4pPr marL="1600200" indent="-228600">
              <a:defRPr sz="1600">
                <a:solidFill>
                  <a:schemeClr val="tx1"/>
                </a:solidFill>
                <a:latin typeface="Comic Sans MS" panose="030F0702030302020204" pitchFamily="66" charset="0"/>
              </a:defRPr>
            </a:lvl4pPr>
            <a:lvl5pPr marL="2057400" indent="-22860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fld id="{93A9E140-86A2-4E10-AC44-E10D6ED81072}" type="slidenum">
              <a:rPr lang="it-IT" altLang="it-IT" sz="1200" smtClean="0">
                <a:latin typeface="Times New Roman" panose="02020603050405020304" pitchFamily="18" charset="0"/>
              </a:rPr>
              <a:pPr/>
              <a:t>35</a:t>
            </a:fld>
            <a:endParaRPr lang="it-IT" altLang="it-IT" sz="1200">
              <a:latin typeface="Times New Roman" panose="02020603050405020304" pitchFamily="18" charset="0"/>
            </a:endParaRPr>
          </a:p>
        </p:txBody>
      </p:sp>
    </p:spTree>
    <p:extLst>
      <p:ext uri="{BB962C8B-B14F-4D97-AF65-F5344CB8AC3E}">
        <p14:creationId xmlns:p14="http://schemas.microsoft.com/office/powerpoint/2010/main" val="3140848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egnaposto immagine diapositiva 1"/>
          <p:cNvSpPr>
            <a:spLocks noGrp="1" noRot="1" noChangeAspect="1" noTextEdit="1"/>
          </p:cNvSpPr>
          <p:nvPr>
            <p:ph type="sldImg"/>
          </p:nvPr>
        </p:nvSpPr>
        <p:spPr>
          <a:ln/>
        </p:spPr>
      </p:sp>
      <p:sp>
        <p:nvSpPr>
          <p:cNvPr id="58371" name="Segnaposto note 2"/>
          <p:cNvSpPr>
            <a:spLocks noGrp="1"/>
          </p:cNvSpPr>
          <p:nvPr>
            <p:ph type="body" idx="1"/>
          </p:nvPr>
        </p:nvSpPr>
        <p:spPr>
          <a:noFill/>
        </p:spPr>
        <p:txBody>
          <a:bodyPr/>
          <a:lstStyle/>
          <a:p>
            <a:r>
              <a:rPr lang="it-IT" altLang="it-IT"/>
              <a:t>30% of neuroblastoma</a:t>
            </a:r>
          </a:p>
          <a:p>
            <a:r>
              <a:rPr lang="it-IT" altLang="it-IT"/>
              <a:t>Tumor of Perypheral nervous system</a:t>
            </a:r>
          </a:p>
          <a:p>
            <a:endParaRPr lang="it-IT" altLang="it-IT"/>
          </a:p>
          <a:p>
            <a:r>
              <a:rPr lang="it-IT" altLang="it-IT"/>
              <a:t>N-</a:t>
            </a:r>
            <a:r>
              <a:rPr lang="it-IT" altLang="it-IT" i="1"/>
              <a:t>MYC</a:t>
            </a:r>
            <a:r>
              <a:rPr lang="it-IT" altLang="it-IT"/>
              <a:t> is amplified in 25% to 30% of neuroblastomas, and the amplification is associated with poor prognosis. In neuroblastomas with N-</a:t>
            </a:r>
            <a:r>
              <a:rPr lang="it-IT" altLang="it-IT" i="1"/>
              <a:t>MYC</a:t>
            </a:r>
            <a:r>
              <a:rPr lang="it-IT" altLang="it-IT"/>
              <a:t> amplification, the gene is present both in dms and HSRs.</a:t>
            </a:r>
          </a:p>
          <a:p>
            <a:endParaRPr lang="it-IT" altLang="it-IT" i="1"/>
          </a:p>
          <a:p>
            <a:r>
              <a:rPr lang="it-IT" altLang="it-IT"/>
              <a:t>Amplification of C-</a:t>
            </a:r>
            <a:r>
              <a:rPr lang="it-IT" altLang="it-IT" i="1"/>
              <a:t>MYC,</a:t>
            </a:r>
            <a:r>
              <a:rPr lang="it-IT" altLang="it-IT"/>
              <a:t> L-</a:t>
            </a:r>
            <a:r>
              <a:rPr lang="it-IT" altLang="it-IT" i="1"/>
              <a:t>MYC,</a:t>
            </a:r>
            <a:r>
              <a:rPr lang="it-IT" altLang="it-IT"/>
              <a:t> and N-</a:t>
            </a:r>
            <a:r>
              <a:rPr lang="it-IT" altLang="it-IT" i="1"/>
              <a:t>MYC</a:t>
            </a:r>
            <a:r>
              <a:rPr lang="it-IT" altLang="it-IT"/>
              <a:t> correlates with disease progression in </a:t>
            </a:r>
            <a:r>
              <a:rPr lang="it-IT" altLang="it-IT" b="1"/>
              <a:t>small cell cancer of the lung. </a:t>
            </a:r>
          </a:p>
        </p:txBody>
      </p:sp>
      <p:sp>
        <p:nvSpPr>
          <p:cNvPr id="58372" name="Segnaposto numero diapositiva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65D6FC8-DA7D-4C53-B6F2-817AB582F805}" type="slidenum">
              <a:rPr lang="it-IT" altLang="it-IT" smtClean="0"/>
              <a:pPr>
                <a:spcBef>
                  <a:spcPct val="0"/>
                </a:spcBef>
              </a:pPr>
              <a:t>36</a:t>
            </a:fld>
            <a:endParaRPr lang="it-IT" altLang="it-IT"/>
          </a:p>
        </p:txBody>
      </p:sp>
    </p:spTree>
    <p:extLst>
      <p:ext uri="{BB962C8B-B14F-4D97-AF65-F5344CB8AC3E}">
        <p14:creationId xmlns:p14="http://schemas.microsoft.com/office/powerpoint/2010/main" val="2478824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99C531B-1F99-48FA-96E0-6468221D0A93}" type="slidenum">
              <a:rPr lang="it-IT" altLang="it-IT" smtClean="0">
                <a:latin typeface="Times New Roman" panose="02020603050405020304" pitchFamily="18" charset="0"/>
              </a:rPr>
              <a:pPr>
                <a:spcBef>
                  <a:spcPct val="0"/>
                </a:spcBef>
              </a:pPr>
              <a:t>4</a:t>
            </a:fld>
            <a:endParaRPr lang="it-IT" altLang="it-IT">
              <a:latin typeface="Times New Roman" panose="02020603050405020304" pitchFamily="18"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it-IT" altLang="it-IT" sz="800" b="1" i="1">
                <a:latin typeface="Arial" panose="020B0604020202020204" pitchFamily="34" charset="0"/>
              </a:rPr>
              <a:t>DYSREGULATION OF CANCER-ASSOCIATED GENES </a:t>
            </a:r>
          </a:p>
          <a:p>
            <a:pPr>
              <a:lnSpc>
                <a:spcPct val="80000"/>
              </a:lnSpc>
            </a:pPr>
            <a:r>
              <a:rPr lang="it-IT" altLang="it-IT" sz="800">
                <a:latin typeface="Arial" panose="020B0604020202020204" pitchFamily="34" charset="0"/>
              </a:rPr>
              <a:t>The genetic damage that activates oncogenes or inactivates tumor suppressor genes may be subtle (e.g., point mutations) or may involve segments of chromosomes and be large enough to be detected in a karyotype as chromosomal abnormalities. </a:t>
            </a:r>
          </a:p>
          <a:p>
            <a:pPr>
              <a:lnSpc>
                <a:spcPct val="80000"/>
              </a:lnSpc>
            </a:pPr>
            <a:r>
              <a:rPr lang="it-IT" altLang="it-IT" sz="800">
                <a:latin typeface="Arial" panose="020B0604020202020204" pitchFamily="34" charset="0"/>
              </a:rPr>
              <a:t> </a:t>
            </a:r>
          </a:p>
          <a:p>
            <a:pPr>
              <a:lnSpc>
                <a:spcPct val="80000"/>
              </a:lnSpc>
            </a:pPr>
            <a:endParaRPr lang="it-IT" altLang="it-IT" sz="800">
              <a:latin typeface="Arial" panose="020B0604020202020204" pitchFamily="34" charset="0"/>
            </a:endParaRPr>
          </a:p>
        </p:txBody>
      </p:sp>
    </p:spTree>
    <p:extLst>
      <p:ext uri="{BB962C8B-B14F-4D97-AF65-F5344CB8AC3E}">
        <p14:creationId xmlns:p14="http://schemas.microsoft.com/office/powerpoint/2010/main" val="2142529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FF6F95D-E078-4F12-BC3E-149B670EED75}" type="slidenum">
              <a:rPr lang="it-IT" altLang="it-IT" smtClean="0">
                <a:latin typeface="Arial" panose="020B0604020202020204" pitchFamily="34" charset="0"/>
              </a:rPr>
              <a:pPr>
                <a:spcBef>
                  <a:spcPct val="0"/>
                </a:spcBef>
              </a:pPr>
              <a:t>41</a:t>
            </a:fld>
            <a:endParaRPr lang="it-IT" altLang="it-IT">
              <a:latin typeface="Arial" panose="020B0604020202020204"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14400" y="4343400"/>
            <a:ext cx="5029200" cy="4114800"/>
          </a:xfrm>
          <a:noFill/>
        </p:spPr>
        <p:txBody>
          <a:bodyPr/>
          <a:lstStyle/>
          <a:p>
            <a:pPr eaLnBrk="1" hangingPunct="1"/>
            <a:r>
              <a:rPr lang="it-IT" altLang="it-IT"/>
              <a:t>Shortly after its discovery as an oncogene, the MYC protein was recognized as a sequence-specific transcription factor. As a transcription factor MYC </a:t>
            </a:r>
            <a:r>
              <a:rPr lang="it-IT" altLang="it-IT" b="1"/>
              <a:t>dimerizes</a:t>
            </a:r>
            <a:r>
              <a:rPr lang="it-IT" altLang="it-IT"/>
              <a:t> with the basic helixloop-helix (bHLH)/Leu-zipper protein MYC-associated factor-X (MAX) through a C-terminal HLH/</a:t>
            </a:r>
            <a:r>
              <a:rPr lang="it-IT" altLang="it-IT" b="1"/>
              <a:t>Leu-zipper</a:t>
            </a:r>
            <a:r>
              <a:rPr lang="it-IT" altLang="it-IT"/>
              <a:t> domain to facilitate DNA binding. The N terminus of MYC contains a transactivation domain and a number of conserved motifs known as MYC boxes. Domain </a:t>
            </a:r>
            <a:r>
              <a:rPr lang="it-IT" altLang="it-IT" b="1"/>
              <a:t>MB II </a:t>
            </a:r>
            <a:r>
              <a:rPr lang="it-IT" altLang="it-IT"/>
              <a:t>is necessary for MYC binding to most cofactors, for the transactivation and repression of most MYC target genes and for the efficient execution of the biological effects of MYC. </a:t>
            </a:r>
          </a:p>
          <a:p>
            <a:pPr eaLnBrk="1" hangingPunct="1"/>
            <a:r>
              <a:rPr lang="it-IT" altLang="it-IT"/>
              <a:t>Global analyses have shown that </a:t>
            </a:r>
            <a:r>
              <a:rPr lang="it-IT" altLang="it-IT" b="1" i="1"/>
              <a:t>MYC is a weak but expansive transcription factor </a:t>
            </a:r>
            <a:r>
              <a:rPr lang="it-IT" altLang="it-IT"/>
              <a:t>that upregulates or represses the transcription of </a:t>
            </a:r>
            <a:r>
              <a:rPr lang="it-IT" altLang="it-IT" b="1" u="sng"/>
              <a:t>~10% of the genome</a:t>
            </a:r>
            <a:r>
              <a:rPr lang="it-IT" altLang="it-IT"/>
              <a:t>. The expression of each gene is typically regulated by </a:t>
            </a:r>
            <a:r>
              <a:rPr lang="it-IT" altLang="it-IT" b="1" u="sng"/>
              <a:t>less than twofold</a:t>
            </a:r>
            <a:r>
              <a:rPr lang="it-IT" altLang="it-IT"/>
              <a:t>.</a:t>
            </a:r>
          </a:p>
          <a:p>
            <a:pPr eaLnBrk="1" hangingPunct="1"/>
            <a:endParaRPr lang="it-IT" altLang="it-IT"/>
          </a:p>
          <a:p>
            <a:pPr eaLnBrk="1" hangingPunct="1"/>
            <a:r>
              <a:rPr lang="it-IT" altLang="it-IT" b="1"/>
              <a:t>Mechanisms of MYC-induced transcription. MYC–MAX and MAD–MAX complexes regulate gene activation through chromatin remodelling. </a:t>
            </a:r>
          </a:p>
          <a:p>
            <a:pPr eaLnBrk="1" hangingPunct="1"/>
            <a:r>
              <a:rPr lang="it-IT" altLang="it-IT"/>
              <a:t>| MYC–MAX heterodimers binds to an E-box sequence (CACGTG) near the promoter of a c-MYC target gene. </a:t>
            </a:r>
            <a:r>
              <a:rPr lang="it-IT" altLang="it-IT" b="1"/>
              <a:t>Co-activator</a:t>
            </a:r>
            <a:r>
              <a:rPr lang="it-IT" altLang="it-IT"/>
              <a:t> </a:t>
            </a:r>
            <a:r>
              <a:rPr lang="it-IT" altLang="it-IT" b="1"/>
              <a:t>TRRAP</a:t>
            </a:r>
            <a:r>
              <a:rPr lang="it-IT" altLang="it-IT"/>
              <a:t> transformation/transcription domain-associated protein), a component of a complex that contains histone acetyltransferase (</a:t>
            </a:r>
            <a:r>
              <a:rPr lang="it-IT" altLang="it-IT" b="1"/>
              <a:t>HAT</a:t>
            </a:r>
            <a:r>
              <a:rPr lang="it-IT" altLang="it-IT"/>
              <a:t>) activity, is then recruited to the MYC box II (</a:t>
            </a:r>
            <a:r>
              <a:rPr lang="it-IT" altLang="it-IT" b="1"/>
              <a:t>MBII</a:t>
            </a:r>
            <a:r>
              <a:rPr lang="it-IT" altLang="it-IT"/>
              <a:t>) domain of c-MYC and acetylates (Ac) nucleosomal histone H4 at the E-box and adjacent regions. Nucleosomal acetylation alters chromatin structure, allowing accessibility of MYC–MAX transcriptional-activator complexes to target DNA, resulting in expression of the target gene.</a:t>
            </a:r>
          </a:p>
          <a:p>
            <a:pPr eaLnBrk="1" hangingPunct="1"/>
            <a:endParaRPr lang="it-IT" altLang="it-IT"/>
          </a:p>
          <a:p>
            <a:pPr eaLnBrk="1" hangingPunct="1"/>
            <a:r>
              <a:rPr lang="it-IT" altLang="it-IT"/>
              <a:t>| Induction of </a:t>
            </a:r>
            <a:r>
              <a:rPr lang="it-IT" altLang="it-IT" b="1" u="sng"/>
              <a:t>MAD</a:t>
            </a:r>
            <a:r>
              <a:rPr lang="it-IT" altLang="it-IT"/>
              <a:t> during </a:t>
            </a:r>
            <a:r>
              <a:rPr lang="it-IT" altLang="it-IT" b="1" u="sng"/>
              <a:t>terminal differentiation</a:t>
            </a:r>
            <a:r>
              <a:rPr lang="it-IT" altLang="it-IT"/>
              <a:t> results in the MAD–MAX heterodimer binding to an E-box of a c-MYC target gene. </a:t>
            </a:r>
            <a:r>
              <a:rPr lang="it-IT" altLang="it-IT" b="1"/>
              <a:t>Corepressor</a:t>
            </a:r>
            <a:r>
              <a:rPr lang="it-IT" altLang="it-IT"/>
              <a:t> SIN3 and histone deacetylases (HDACs) are then recruited to MAD, resulting in local nucleosomal histone deacetylation and repression of target-gene expression.</a:t>
            </a:r>
          </a:p>
          <a:p>
            <a:pPr eaLnBrk="1" hangingPunct="1"/>
            <a:endParaRPr lang="it-IT" altLang="it-IT" b="1"/>
          </a:p>
          <a:p>
            <a:pPr eaLnBrk="1" hangingPunct="1"/>
            <a:r>
              <a:rPr lang="it-IT" altLang="it-IT"/>
              <a:t>| MYC recruits basal transcription factors and promotes the clearance of promoters through RNA polymerase (pol) II. RNA pol II is frequently paused on promoters after phosphorylation of Ser5 on the RNA pol II C-terminal domain (CTD) and synthesis of a short (20–40 base) segment of mRNA. The MYC protein can promote a paused RNA pol to continue transcription of the mRNA by recruiting the </a:t>
            </a:r>
            <a:r>
              <a:rPr lang="it-IT" altLang="it-IT" b="1"/>
              <a:t>P-TeFb</a:t>
            </a:r>
            <a:r>
              <a:rPr lang="it-IT" altLang="it-IT"/>
              <a:t> (positive transcription-elongation factor-b) complex, which phosphorylates the CTD on Ser2 and promotes transcriptional elongation.</a:t>
            </a:r>
          </a:p>
          <a:p>
            <a:pPr eaLnBrk="1" hangingPunct="1"/>
            <a:endParaRPr lang="it-IT" altLang="it-IT"/>
          </a:p>
          <a:p>
            <a:pPr eaLnBrk="1" hangingPunct="1"/>
            <a:r>
              <a:rPr lang="it-IT" altLang="it-IT"/>
              <a:t>Myc ha un’azione sul rimodellamento cromatinico e una ulteriore azione di controllo trascrizionale dopo che è avvenuto lo srotolamento della cromatina. </a:t>
            </a:r>
          </a:p>
          <a:p>
            <a:pPr eaLnBrk="1" hangingPunct="1"/>
            <a:r>
              <a:rPr lang="it-IT" altLang="it-IT"/>
              <a:t>Myc favorisce la trascrizione reclutando i fattori trascrizionali dell’apparato basale e iperfosforilando la coda carbossiterminale dell’RNA polimerasi che favorisce la processività della polimerasi.. Le cariche negative aggiunte sulla coda della RNA polimerasi hanno un’azione repulsiva rispetto ai fattori dell’apparato basale. Ciò consente il distacco della polimerasi che può procedere nella trascrizione dell’intero mRNA. Questo processo di distacco si chiama promoter clearance. </a:t>
            </a:r>
          </a:p>
        </p:txBody>
      </p:sp>
    </p:spTree>
    <p:extLst>
      <p:ext uri="{BB962C8B-B14F-4D97-AF65-F5344CB8AC3E}">
        <p14:creationId xmlns:p14="http://schemas.microsoft.com/office/powerpoint/2010/main" val="4201475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Comic Sans MS" panose="030F0702030302020204" pitchFamily="66" charset="0"/>
                <a:cs typeface="Arial" panose="020B0604020202020204" pitchFamily="34" charset="0"/>
              </a:defRPr>
            </a:lvl1pPr>
            <a:lvl2pPr marL="742950" indent="-285750">
              <a:defRPr sz="1600">
                <a:solidFill>
                  <a:schemeClr val="tx1"/>
                </a:solidFill>
                <a:latin typeface="Comic Sans MS" panose="030F0702030302020204" pitchFamily="66" charset="0"/>
                <a:cs typeface="Arial" panose="020B0604020202020204" pitchFamily="34" charset="0"/>
              </a:defRPr>
            </a:lvl2pPr>
            <a:lvl3pPr marL="1143000" indent="-228600">
              <a:defRPr sz="1600">
                <a:solidFill>
                  <a:schemeClr val="tx1"/>
                </a:solidFill>
                <a:latin typeface="Comic Sans MS" panose="030F0702030302020204" pitchFamily="66" charset="0"/>
                <a:cs typeface="Arial" panose="020B0604020202020204" pitchFamily="34" charset="0"/>
              </a:defRPr>
            </a:lvl3pPr>
            <a:lvl4pPr marL="1600200" indent="-228600">
              <a:defRPr sz="1600">
                <a:solidFill>
                  <a:schemeClr val="tx1"/>
                </a:solidFill>
                <a:latin typeface="Comic Sans MS" panose="030F0702030302020204" pitchFamily="66" charset="0"/>
                <a:cs typeface="Arial" panose="020B0604020202020204" pitchFamily="34" charset="0"/>
              </a:defRPr>
            </a:lvl4pPr>
            <a:lvl5pPr marL="2057400" indent="-228600">
              <a:defRPr sz="16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cs typeface="Arial" panose="020B0604020202020204" pitchFamily="34" charset="0"/>
              </a:defRPr>
            </a:lvl9pPr>
          </a:lstStyle>
          <a:p>
            <a:fld id="{4C0D34DC-E8A2-42A7-9FEA-96F41656B5B3}" type="slidenum">
              <a:rPr lang="en-US" altLang="it-IT" sz="1200" smtClean="0">
                <a:latin typeface="Arial" panose="020B0604020202020204" pitchFamily="34" charset="0"/>
              </a:rPr>
              <a:pPr/>
              <a:t>5</a:t>
            </a:fld>
            <a:endParaRPr lang="en-US" altLang="it-IT" sz="1200">
              <a:latin typeface="Arial" panose="020B0604020202020204"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extLst>
      <p:ext uri="{BB962C8B-B14F-4D97-AF65-F5344CB8AC3E}">
        <p14:creationId xmlns:p14="http://schemas.microsoft.com/office/powerpoint/2010/main" val="1673124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egnaposto immagine diapositiva 1"/>
          <p:cNvSpPr>
            <a:spLocks noGrp="1" noRot="1" noChangeAspect="1" noTextEdit="1"/>
          </p:cNvSpPr>
          <p:nvPr>
            <p:ph type="sldImg"/>
          </p:nvPr>
        </p:nvSpPr>
        <p:spPr>
          <a:ln/>
        </p:spPr>
      </p:sp>
      <p:sp>
        <p:nvSpPr>
          <p:cNvPr id="44035" name="Segnaposto note 2"/>
          <p:cNvSpPr>
            <a:spLocks noGrp="1"/>
          </p:cNvSpPr>
          <p:nvPr>
            <p:ph type="body" idx="1"/>
          </p:nvPr>
        </p:nvSpPr>
        <p:spPr>
          <a:noFill/>
        </p:spPr>
        <p:txBody>
          <a:bodyPr/>
          <a:lstStyle/>
          <a:p>
            <a:r>
              <a:rPr lang="en-US" altLang="it-IT">
                <a:latin typeface="Calibri" panose="020F0502020204030204" pitchFamily="34" charset="0"/>
              </a:rPr>
              <a:t>three distinct </a:t>
            </a:r>
            <a:r>
              <a:rPr lang="en-US" altLang="it-IT" i="1">
                <a:latin typeface="Calibri" panose="020F0502020204030204" pitchFamily="34" charset="0"/>
              </a:rPr>
              <a:t>ras </a:t>
            </a:r>
            <a:r>
              <a:rPr lang="en-US" altLang="it-IT">
                <a:latin typeface="Calibri" panose="020F0502020204030204" pitchFamily="34" charset="0"/>
              </a:rPr>
              <a:t>genes, </a:t>
            </a:r>
            <a:r>
              <a:rPr lang="en-US" altLang="it-IT" b="1">
                <a:latin typeface="Calibri" panose="020F0502020204030204" pitchFamily="34" charset="0"/>
              </a:rPr>
              <a:t>H, K, N </a:t>
            </a:r>
            <a:r>
              <a:rPr lang="en-US" altLang="it-IT">
                <a:latin typeface="Calibri" panose="020F0502020204030204" pitchFamily="34" charset="0"/>
              </a:rPr>
              <a:t>in mammalian cells</a:t>
            </a:r>
            <a:r>
              <a:rPr lang="it-IT" altLang="it-IT">
                <a:latin typeface="Calibri" panose="020F0502020204030204" pitchFamily="34" charset="0"/>
              </a:rPr>
              <a:t> encode four distinct Ras proteins (K-</a:t>
            </a:r>
            <a:r>
              <a:rPr lang="it-IT" altLang="it-IT" i="1">
                <a:latin typeface="Calibri" panose="020F0502020204030204" pitchFamily="34" charset="0"/>
              </a:rPr>
              <a:t>ras </a:t>
            </a:r>
            <a:r>
              <a:rPr lang="it-IT" altLang="it-IT">
                <a:latin typeface="Calibri" panose="020F0502020204030204" pitchFamily="34" charset="0"/>
              </a:rPr>
              <a:t>specifies a second protein </a:t>
            </a:r>
            <a:r>
              <a:rPr lang="en-US" altLang="it-IT">
                <a:latin typeface="Calibri" panose="020F0502020204030204" pitchFamily="34" charset="0"/>
              </a:rPr>
              <a:t>via alternative splicing).</a:t>
            </a:r>
            <a:endParaRPr lang="it-IT" altLang="it-IT">
              <a:latin typeface="Calibri" panose="020F0502020204030204" pitchFamily="34" charset="0"/>
            </a:endParaRPr>
          </a:p>
          <a:p>
            <a:endParaRPr lang="it-IT" altLang="it-IT"/>
          </a:p>
        </p:txBody>
      </p:sp>
      <p:sp>
        <p:nvSpPr>
          <p:cNvPr id="44036" name="Segnaposto numero diapositiva 3"/>
          <p:cNvSpPr>
            <a:spLocks noGrp="1"/>
          </p:cNvSpPr>
          <p:nvPr>
            <p:ph type="sldNum" sz="quarter" idx="5"/>
          </p:nvPr>
        </p:nvSpPr>
        <p:spPr>
          <a:noFill/>
        </p:spPr>
        <p:txBody>
          <a:bodyPr/>
          <a:lstStyle>
            <a:lvl1pPr>
              <a:defRPr sz="1600">
                <a:solidFill>
                  <a:schemeClr val="tx1"/>
                </a:solidFill>
                <a:latin typeface="Comic Sans MS" panose="030F0702030302020204" pitchFamily="66" charset="0"/>
              </a:defRPr>
            </a:lvl1pPr>
            <a:lvl2pPr marL="742950" indent="-285750">
              <a:defRPr sz="1600">
                <a:solidFill>
                  <a:schemeClr val="tx1"/>
                </a:solidFill>
                <a:latin typeface="Comic Sans MS" panose="030F0702030302020204" pitchFamily="66" charset="0"/>
              </a:defRPr>
            </a:lvl2pPr>
            <a:lvl3pPr marL="1143000" indent="-228600">
              <a:defRPr sz="1600">
                <a:solidFill>
                  <a:schemeClr val="tx1"/>
                </a:solidFill>
                <a:latin typeface="Comic Sans MS" panose="030F0702030302020204" pitchFamily="66" charset="0"/>
              </a:defRPr>
            </a:lvl3pPr>
            <a:lvl4pPr marL="1600200" indent="-228600">
              <a:defRPr sz="1600">
                <a:solidFill>
                  <a:schemeClr val="tx1"/>
                </a:solidFill>
                <a:latin typeface="Comic Sans MS" panose="030F0702030302020204" pitchFamily="66" charset="0"/>
              </a:defRPr>
            </a:lvl4pPr>
            <a:lvl5pPr marL="2057400" indent="-22860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fld id="{F5293ECD-BDBE-4332-8051-87CF9C0BE9E3}" type="slidenum">
              <a:rPr lang="it-IT" altLang="it-IT" sz="1200" smtClean="0">
                <a:latin typeface="Times New Roman" panose="02020603050405020304" pitchFamily="18" charset="0"/>
              </a:rPr>
              <a:pPr/>
              <a:t>7</a:t>
            </a:fld>
            <a:endParaRPr lang="it-IT" altLang="it-IT" sz="1200">
              <a:latin typeface="Times New Roman" panose="02020603050405020304" pitchFamily="18" charset="0"/>
            </a:endParaRPr>
          </a:p>
        </p:txBody>
      </p:sp>
    </p:spTree>
    <p:extLst>
      <p:ext uri="{BB962C8B-B14F-4D97-AF65-F5344CB8AC3E}">
        <p14:creationId xmlns:p14="http://schemas.microsoft.com/office/powerpoint/2010/main" val="1621151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egnaposto immagine diapositiva 1"/>
          <p:cNvSpPr>
            <a:spLocks noGrp="1" noRot="1" noChangeAspect="1" noTextEdit="1"/>
          </p:cNvSpPr>
          <p:nvPr>
            <p:ph type="sldImg"/>
          </p:nvPr>
        </p:nvSpPr>
        <p:spPr>
          <a:ln/>
        </p:spPr>
      </p:sp>
      <p:sp>
        <p:nvSpPr>
          <p:cNvPr id="46083" name="Segnaposto note 2"/>
          <p:cNvSpPr>
            <a:spLocks noGrp="1"/>
          </p:cNvSpPr>
          <p:nvPr>
            <p:ph type="body" idx="1"/>
          </p:nvPr>
        </p:nvSpPr>
        <p:spPr>
          <a:noFill/>
        </p:spPr>
        <p:txBody>
          <a:bodyPr/>
          <a:lstStyle/>
          <a:p>
            <a:r>
              <a:rPr lang="en-US" altLang="it-IT"/>
              <a:t>a large number of human tumors were found that carried point mutations in one of the </a:t>
            </a:r>
            <a:r>
              <a:rPr lang="en-US" altLang="it-IT" b="1"/>
              <a:t>three </a:t>
            </a:r>
            <a:r>
              <a:rPr lang="en-US" altLang="it-IT" b="1" i="1"/>
              <a:t>ras </a:t>
            </a:r>
            <a:r>
              <a:rPr lang="en-US" altLang="it-IT" b="1"/>
              <a:t>genes </a:t>
            </a:r>
            <a:r>
              <a:rPr lang="en-US" altLang="it-IT"/>
              <a:t>present in the mammalian genome: H-</a:t>
            </a:r>
            <a:r>
              <a:rPr lang="en-US" altLang="it-IT" i="1"/>
              <a:t>ras</a:t>
            </a:r>
            <a:r>
              <a:rPr lang="en-US" altLang="it-IT"/>
              <a:t>, K-</a:t>
            </a:r>
            <a:r>
              <a:rPr lang="en-US" altLang="it-IT" i="1"/>
              <a:t>ras</a:t>
            </a:r>
            <a:r>
              <a:rPr lang="en-US" altLang="it-IT"/>
              <a:t>, and N-</a:t>
            </a:r>
            <a:r>
              <a:rPr lang="en-US" altLang="it-IT" i="1"/>
              <a:t>ras</a:t>
            </a:r>
            <a:r>
              <a:rPr lang="en-US" altLang="it-IT"/>
              <a:t>. </a:t>
            </a:r>
          </a:p>
          <a:p>
            <a:r>
              <a:rPr lang="en-US" altLang="it-IT"/>
              <a:t>Significantly, in each of these tumors, the point mutation that was uncovered was present in </a:t>
            </a:r>
            <a:r>
              <a:rPr lang="en-US" altLang="it-IT" b="1"/>
              <a:t>one of three specific codons </a:t>
            </a:r>
            <a:r>
              <a:rPr lang="en-US" altLang="it-IT"/>
              <a:t>in the reading frame of a </a:t>
            </a:r>
            <a:r>
              <a:rPr lang="en-US" altLang="it-IT" i="1"/>
              <a:t>ras </a:t>
            </a:r>
            <a:r>
              <a:rPr lang="en-US" altLang="it-IT"/>
              <a:t>gene.</a:t>
            </a:r>
          </a:p>
          <a:p>
            <a:r>
              <a:rPr lang="en-US" altLang="it-IT"/>
              <a:t>Consequently, all Ras oncoproteins (whether made by the H-, K-, or N-</a:t>
            </a:r>
            <a:r>
              <a:rPr lang="en-US" altLang="it-IT" i="1"/>
              <a:t>ras </a:t>
            </a:r>
            <a:r>
              <a:rPr lang="en-US" altLang="it-IT"/>
              <a:t>gene) were found to carry amino acid substitutions in residue </a:t>
            </a:r>
            <a:r>
              <a:rPr lang="en-US" altLang="it-IT" b="1"/>
              <a:t>12</a:t>
            </a:r>
            <a:r>
              <a:rPr lang="en-US" altLang="it-IT"/>
              <a:t> or, less frequently, residues </a:t>
            </a:r>
            <a:r>
              <a:rPr lang="en-US" altLang="it-IT" b="1"/>
              <a:t>13</a:t>
            </a:r>
            <a:r>
              <a:rPr lang="en-US" altLang="it-IT"/>
              <a:t> and </a:t>
            </a:r>
            <a:r>
              <a:rPr lang="en-US" altLang="it-IT" b="1"/>
              <a:t>61</a:t>
            </a:r>
            <a:r>
              <a:rPr lang="en-US" altLang="it-IT"/>
              <a:t> (Figure 4.10). </a:t>
            </a:r>
          </a:p>
          <a:p>
            <a:r>
              <a:rPr lang="it-IT" altLang="it-IT"/>
              <a:t>The sequencing </a:t>
            </a:r>
            <a:r>
              <a:rPr lang="en-US" altLang="it-IT"/>
              <a:t>of </a:t>
            </a:r>
            <a:r>
              <a:rPr lang="en-US" altLang="it-IT" b="1"/>
              <a:t>almost 10,000 K-</a:t>
            </a:r>
            <a:r>
              <a:rPr lang="en-US" altLang="it-IT" b="1" i="1"/>
              <a:t>ras </a:t>
            </a:r>
            <a:r>
              <a:rPr lang="en-US" altLang="it-IT" b="1"/>
              <a:t>oncogenes </a:t>
            </a:r>
            <a:r>
              <a:rPr lang="en-US" altLang="it-IT"/>
              <a:t>in human tumors has revealed that, rather </a:t>
            </a:r>
            <a:r>
              <a:rPr lang="it-IT" altLang="it-IT"/>
              <a:t>than occurring randomly throughout</a:t>
            </a:r>
          </a:p>
          <a:p>
            <a:r>
              <a:rPr lang="en-US" altLang="it-IT"/>
              <a:t>the reading frame of the gene, which </a:t>
            </a:r>
            <a:r>
              <a:rPr lang="it-IT" altLang="it-IT"/>
              <a:t>encompasses </a:t>
            </a:r>
            <a:r>
              <a:rPr lang="it-IT" altLang="it-IT" b="1"/>
              <a:t>189 codons</a:t>
            </a:r>
            <a:r>
              <a:rPr lang="it-IT" altLang="it-IT"/>
              <a:t>, mutations </a:t>
            </a:r>
            <a:r>
              <a:rPr lang="en-US" altLang="it-IT"/>
              <a:t>affect almost exclusively the nucleotides forming codon 12; mutations affect codon 13 only about 12% as frequently and codon 61 only on rare occasions.</a:t>
            </a:r>
          </a:p>
          <a:p>
            <a:r>
              <a:rPr lang="en-US" altLang="it-IT"/>
              <a:t>This striking concentration of mutations affecting only a small number of residues in the Ras protein occurs in spite of the fact that all of the coding sequences in the </a:t>
            </a:r>
            <a:r>
              <a:rPr lang="en-US" altLang="it-IT" i="1"/>
              <a:t>ras </a:t>
            </a:r>
            <a:r>
              <a:rPr lang="en-US" altLang="it-IT"/>
              <a:t>proto-oncogenes presumably have similar vulnerability to mutation.</a:t>
            </a:r>
          </a:p>
          <a:p>
            <a:r>
              <a:rPr lang="en-US" altLang="it-IT"/>
              <a:t>The resolution of this puzzle comes from studying the structure and function of the Ras protein, topics that we will address in the next chapter.) A survey of 40,000 human tumor genomes conducted many years later revealed that 22%, 8.2%, and 3.7%</a:t>
            </a:r>
          </a:p>
          <a:p>
            <a:r>
              <a:rPr lang="en-US" altLang="it-IT"/>
              <a:t>of these tumors had activating mutations in the K-, N-, and H-</a:t>
            </a:r>
            <a:r>
              <a:rPr lang="en-US" altLang="it-IT" i="1"/>
              <a:t>ras </a:t>
            </a:r>
            <a:r>
              <a:rPr lang="en-US" altLang="it-IT"/>
              <a:t>genes, respectively.</a:t>
            </a:r>
            <a:endParaRPr lang="it-IT" altLang="it-IT"/>
          </a:p>
        </p:txBody>
      </p:sp>
      <p:sp>
        <p:nvSpPr>
          <p:cNvPr id="46084" name="Segnaposto numero diapositiva 3"/>
          <p:cNvSpPr>
            <a:spLocks noGrp="1"/>
          </p:cNvSpPr>
          <p:nvPr>
            <p:ph type="sldNum" sz="quarter" idx="5"/>
          </p:nvPr>
        </p:nvSpPr>
        <p:spPr>
          <a:noFill/>
        </p:spPr>
        <p:txBody>
          <a:bodyPr/>
          <a:lstStyle>
            <a:lvl1pPr>
              <a:defRPr sz="1600">
                <a:solidFill>
                  <a:schemeClr val="tx1"/>
                </a:solidFill>
                <a:latin typeface="Comic Sans MS" panose="030F0702030302020204" pitchFamily="66" charset="0"/>
              </a:defRPr>
            </a:lvl1pPr>
            <a:lvl2pPr marL="742950" indent="-285750">
              <a:defRPr sz="1600">
                <a:solidFill>
                  <a:schemeClr val="tx1"/>
                </a:solidFill>
                <a:latin typeface="Comic Sans MS" panose="030F0702030302020204" pitchFamily="66" charset="0"/>
              </a:defRPr>
            </a:lvl2pPr>
            <a:lvl3pPr marL="1143000" indent="-228600">
              <a:defRPr sz="1600">
                <a:solidFill>
                  <a:schemeClr val="tx1"/>
                </a:solidFill>
                <a:latin typeface="Comic Sans MS" panose="030F0702030302020204" pitchFamily="66" charset="0"/>
              </a:defRPr>
            </a:lvl3pPr>
            <a:lvl4pPr marL="1600200" indent="-228600">
              <a:defRPr sz="1600">
                <a:solidFill>
                  <a:schemeClr val="tx1"/>
                </a:solidFill>
                <a:latin typeface="Comic Sans MS" panose="030F0702030302020204" pitchFamily="66" charset="0"/>
              </a:defRPr>
            </a:lvl4pPr>
            <a:lvl5pPr marL="2057400" indent="-22860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fld id="{D4624C84-CCB4-4A87-A5FA-34043C42C5D5}" type="slidenum">
              <a:rPr lang="it-IT" altLang="it-IT" sz="1200" smtClean="0">
                <a:latin typeface="Times New Roman" panose="02020603050405020304" pitchFamily="18" charset="0"/>
              </a:rPr>
              <a:pPr/>
              <a:t>8</a:t>
            </a:fld>
            <a:endParaRPr lang="it-IT" altLang="it-IT" sz="1200">
              <a:latin typeface="Times New Roman" panose="02020603050405020304" pitchFamily="18" charset="0"/>
            </a:endParaRPr>
          </a:p>
        </p:txBody>
      </p:sp>
    </p:spTree>
    <p:extLst>
      <p:ext uri="{BB962C8B-B14F-4D97-AF65-F5344CB8AC3E}">
        <p14:creationId xmlns:p14="http://schemas.microsoft.com/office/powerpoint/2010/main" val="54172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egnaposto immagine diapositiva 1"/>
          <p:cNvSpPr>
            <a:spLocks noGrp="1" noRot="1" noChangeAspect="1" noTextEdit="1"/>
          </p:cNvSpPr>
          <p:nvPr>
            <p:ph type="sldImg"/>
          </p:nvPr>
        </p:nvSpPr>
        <p:spPr>
          <a:ln/>
        </p:spPr>
      </p:sp>
      <p:sp>
        <p:nvSpPr>
          <p:cNvPr id="41987" name="Segnaposto note 2"/>
          <p:cNvSpPr>
            <a:spLocks noGrp="1"/>
          </p:cNvSpPr>
          <p:nvPr>
            <p:ph type="body" idx="1"/>
          </p:nvPr>
        </p:nvSpPr>
        <p:spPr>
          <a:noFill/>
        </p:spPr>
        <p:txBody>
          <a:bodyPr/>
          <a:lstStyle/>
          <a:p>
            <a:r>
              <a:rPr lang="it-IT" altLang="it-IT" b="1"/>
              <a:t>The Ras signaling cycle</a:t>
            </a:r>
          </a:p>
          <a:p>
            <a:r>
              <a:rPr lang="en-US" altLang="it-IT"/>
              <a:t>Detailed study of the biochemistry of Ras proteins revealed that they, like the </a:t>
            </a:r>
            <a:r>
              <a:rPr lang="it-IT" altLang="it-IT"/>
              <a:t>heterotrimeric G-proteins (see Figure </a:t>
            </a:r>
            <a:r>
              <a:rPr lang="en-US" altLang="it-IT"/>
              <a:t>5.24B), operate as </a:t>
            </a:r>
            <a:r>
              <a:rPr lang="en-US" altLang="it-IT" b="1"/>
              <a:t>binary switches</a:t>
            </a:r>
            <a:r>
              <a:rPr lang="en-US" altLang="it-IT"/>
              <a:t>,</a:t>
            </a:r>
          </a:p>
          <a:p>
            <a:r>
              <a:rPr lang="en-US" altLang="it-IT"/>
              <a:t>binding GDP in their inactive state (</a:t>
            </a:r>
            <a:r>
              <a:rPr lang="en-US" altLang="it-IT" i="1"/>
              <a:t>top</a:t>
            </a:r>
            <a:r>
              <a:rPr lang="en-US" altLang="it-IT"/>
              <a:t>) and GTP in their active, signal-emitting state (</a:t>
            </a:r>
            <a:r>
              <a:rPr lang="en-US" altLang="it-IT" i="1"/>
              <a:t>bottom</a:t>
            </a:r>
            <a:r>
              <a:rPr lang="en-US" altLang="it-IT"/>
              <a:t>). </a:t>
            </a:r>
          </a:p>
          <a:p>
            <a:r>
              <a:rPr lang="en-US" altLang="it-IT"/>
              <a:t>Thus, an inactive, GDPbinding Ras protein is stimulated by a GEF (guanine nucleotide exchange factor, </a:t>
            </a:r>
            <a:r>
              <a:rPr lang="en-US" altLang="it-IT" i="1"/>
              <a:t>orange</a:t>
            </a:r>
            <a:r>
              <a:rPr lang="en-US" altLang="it-IT"/>
              <a:t>) to release its GDP and acquire a GTP in its stead, placing Ras in its active, signaling configuration. </a:t>
            </a:r>
          </a:p>
          <a:p>
            <a:r>
              <a:rPr lang="en-US" altLang="it-IT"/>
              <a:t>This period of signaling is soon halted by the actions of a GTPase activity intrinsic to Ras, which hydrolyzes GTP to GDP (</a:t>
            </a:r>
            <a:r>
              <a:rPr lang="en-US" altLang="it-IT" i="1"/>
              <a:t>left</a:t>
            </a:r>
            <a:r>
              <a:rPr lang="en-US" altLang="it-IT"/>
              <a:t>). This GTPase activity is strongly stimulated by GAPs </a:t>
            </a:r>
            <a:r>
              <a:rPr lang="it-IT" altLang="it-IT"/>
              <a:t>(GTPase-activating proteins, </a:t>
            </a:r>
            <a:r>
              <a:rPr lang="it-IT" altLang="it-IT" i="1"/>
              <a:t>light blue</a:t>
            </a:r>
            <a:r>
              <a:rPr lang="it-IT" altLang="it-IT"/>
              <a:t>) </a:t>
            </a:r>
            <a:r>
              <a:rPr lang="en-US" altLang="it-IT"/>
              <a:t>that Ras might encounter while in its activated state. </a:t>
            </a:r>
          </a:p>
          <a:p>
            <a:endParaRPr lang="en-US" altLang="it-IT"/>
          </a:p>
          <a:p>
            <a:r>
              <a:rPr lang="en-US" altLang="it-IT"/>
              <a:t>Amino acid substitutions caused by oncogenic point </a:t>
            </a:r>
            <a:r>
              <a:rPr lang="en-US" altLang="it-IT" b="1"/>
              <a:t>mutations</a:t>
            </a:r>
            <a:r>
              <a:rPr lang="en-US" altLang="it-IT"/>
              <a:t> (see Figure 4.9) block this cycle by inactivating the intrinsic </a:t>
            </a:r>
            <a:r>
              <a:rPr lang="en-US" altLang="it-IT" b="1"/>
              <a:t>GTPase</a:t>
            </a:r>
            <a:r>
              <a:rPr lang="en-US" altLang="it-IT"/>
              <a:t> activity of Ras; this traps Ras in its activated, </a:t>
            </a:r>
            <a:r>
              <a:rPr lang="it-IT" altLang="it-IT"/>
              <a:t>signal-emitting state.</a:t>
            </a:r>
          </a:p>
          <a:p>
            <a:endParaRPr lang="it-IT" altLang="it-IT"/>
          </a:p>
          <a:p>
            <a:r>
              <a:rPr lang="en-US" altLang="it-IT" b="1"/>
              <a:t>three distinct </a:t>
            </a:r>
            <a:r>
              <a:rPr lang="en-US" altLang="it-IT" b="1" i="1"/>
              <a:t>ras </a:t>
            </a:r>
            <a:r>
              <a:rPr lang="en-US" altLang="it-IT"/>
              <a:t>genes in mammalian cells (see </a:t>
            </a:r>
            <a:r>
              <a:rPr lang="it-IT" altLang="it-IT"/>
              <a:t>Table 4.2) encode four distinct Ras proteins (since K-</a:t>
            </a:r>
            <a:r>
              <a:rPr lang="it-IT" altLang="it-IT" i="1"/>
              <a:t>ras </a:t>
            </a:r>
            <a:r>
              <a:rPr lang="it-IT" altLang="it-IT"/>
              <a:t>specifies a second protein</a:t>
            </a:r>
          </a:p>
          <a:p>
            <a:r>
              <a:rPr lang="en-US" altLang="it-IT"/>
              <a:t>via alternative splicing of a pre-mRNA). Because all four Ras proteins have almost</a:t>
            </a:r>
          </a:p>
          <a:p>
            <a:r>
              <a:rPr lang="en-US" altLang="it-IT"/>
              <a:t>identical structures and function similarly, we refer to them simply as “Ras” in the</a:t>
            </a:r>
          </a:p>
          <a:p>
            <a:r>
              <a:rPr lang="en-US" altLang="it-IT"/>
              <a:t>discussions that follow. At their </a:t>
            </a:r>
            <a:r>
              <a:rPr lang="en-US" altLang="it-IT" b="1"/>
              <a:t>C-termini</a:t>
            </a:r>
            <a:r>
              <a:rPr lang="en-US" altLang="it-IT"/>
              <a:t>, they all carry covalently attached </a:t>
            </a:r>
            <a:r>
              <a:rPr lang="en-US" altLang="it-IT" b="1"/>
              <a:t>lipid</a:t>
            </a:r>
            <a:r>
              <a:rPr lang="en-US" altLang="it-IT"/>
              <a:t> tails,</a:t>
            </a:r>
          </a:p>
          <a:p>
            <a:r>
              <a:rPr lang="en-US" altLang="it-IT"/>
              <a:t>composed of farnesyl, palmitoyl, or geranylgeranyl groups (or combinations of several</a:t>
            </a:r>
          </a:p>
          <a:p>
            <a:r>
              <a:rPr lang="en-US" altLang="it-IT"/>
              <a:t>of these groups). These </a:t>
            </a:r>
            <a:r>
              <a:rPr lang="en-US" altLang="it-IT" b="1"/>
              <a:t>lipid moieties </a:t>
            </a:r>
            <a:r>
              <a:rPr lang="en-US" altLang="it-IT"/>
              <a:t>enable the Ras proteins, all of about 21 kD mass,</a:t>
            </a:r>
          </a:p>
          <a:p>
            <a:r>
              <a:rPr lang="en-US" altLang="it-IT"/>
              <a:t>to become anchored to cytoplasmic membranes, largely to the cytoplasmic face of the</a:t>
            </a:r>
          </a:p>
          <a:p>
            <a:r>
              <a:rPr lang="it-IT" altLang="it-IT"/>
              <a:t>plasma membrane.</a:t>
            </a:r>
          </a:p>
          <a:p>
            <a:r>
              <a:rPr lang="en-US" altLang="it-IT"/>
              <a:t>(For many years, it appeared that this membrane anchoring is achieved through the</a:t>
            </a:r>
          </a:p>
          <a:p>
            <a:r>
              <a:rPr lang="en-US" altLang="it-IT"/>
              <a:t>insertion of the various lipid tails directly into the hydrophobic environments within</a:t>
            </a:r>
          </a:p>
          <a:p>
            <a:r>
              <a:rPr lang="en-US" altLang="it-IT"/>
              <a:t>various lipid bilayer membranes. However, more recent studies indicate greater complexity.</a:t>
            </a:r>
          </a:p>
          <a:p>
            <a:r>
              <a:rPr lang="en-US" altLang="it-IT"/>
              <a:t>In the case of H-Ras, for example, its </a:t>
            </a:r>
            <a:r>
              <a:rPr lang="en-US" altLang="it-IT" b="1"/>
              <a:t>palmitate</a:t>
            </a:r>
            <a:r>
              <a:rPr lang="en-US" altLang="it-IT"/>
              <a:t> moiety is indeed inserted</a:t>
            </a:r>
          </a:p>
          <a:p>
            <a:r>
              <a:rPr lang="en-US" altLang="it-IT"/>
              <a:t>directly into cytoplasmic membranes, while its </a:t>
            </a:r>
            <a:r>
              <a:rPr lang="en-US" altLang="it-IT" b="1"/>
              <a:t>farnesyl</a:t>
            </a:r>
            <a:r>
              <a:rPr lang="en-US" altLang="it-IT"/>
              <a:t> group is inserted into a hydrophobic</a:t>
            </a:r>
          </a:p>
          <a:p>
            <a:r>
              <a:rPr lang="en-US" altLang="it-IT"/>
              <a:t>pocket of a specialized farnesyl-binding protein; the latter, in turn, facilitates</a:t>
            </a:r>
          </a:p>
          <a:p>
            <a:r>
              <a:rPr lang="en-US" altLang="it-IT"/>
              <a:t>the interactions of H-Ras with other partner proteins and also strengthens the binding</a:t>
            </a:r>
          </a:p>
          <a:p>
            <a:r>
              <a:rPr lang="en-US" altLang="it-IT"/>
              <a:t>of H-Ras to various membranes.)</a:t>
            </a:r>
          </a:p>
          <a:p>
            <a:r>
              <a:rPr lang="en-US" altLang="it-IT"/>
              <a:t>Like the heterotrimeric G-proteins (Section 5.7), Ras was found to bind and hydrolyze</a:t>
            </a:r>
          </a:p>
          <a:p>
            <a:r>
              <a:rPr lang="en-US" altLang="it-IT"/>
              <a:t>(that is, cleave) guanosine nucleotides. In further analogy to the G proteins, Ras was found (1) to bind a GDP molecule when</a:t>
            </a:r>
          </a:p>
          <a:p>
            <a:r>
              <a:rPr lang="en-US" altLang="it-IT"/>
              <a:t>in its inactive state; (2) to jettison its bound GDP after receiving some stimulatory signal</a:t>
            </a:r>
          </a:p>
          <a:p>
            <a:r>
              <a:rPr lang="en-US" altLang="it-IT"/>
              <a:t>from upstream in a signaling cascade; (3) to acquire a GTP molecule in place of</a:t>
            </a:r>
          </a:p>
          <a:p>
            <a:r>
              <a:rPr lang="en-US" altLang="it-IT"/>
              <a:t>the recently evicted GDP; (4) to shift into an activated, signal-emitting configuration</a:t>
            </a:r>
          </a:p>
          <a:p>
            <a:r>
              <a:rPr lang="en-US" altLang="it-IT"/>
              <a:t>while binding this GTP; and (5) to cleave this GTP after a short period by using its own</a:t>
            </a:r>
          </a:p>
          <a:p>
            <a:r>
              <a:rPr lang="en-US" altLang="it-IT"/>
              <a:t>intrinsic GTPase function, thereby placing itself, once again, in its non-signal-emitting</a:t>
            </a:r>
          </a:p>
          <a:p>
            <a:r>
              <a:rPr lang="en-US" altLang="it-IT"/>
              <a:t>configuration (Figure 5.30). In effect, the </a:t>
            </a:r>
            <a:r>
              <a:rPr lang="en-US" altLang="it-IT" b="1"/>
              <a:t>Ras molecule seemed to behave like a light</a:t>
            </a:r>
          </a:p>
          <a:p>
            <a:r>
              <a:rPr lang="en-US" altLang="it-IT" b="1"/>
              <a:t>switch that automatically turns itself off after a certain predetermined time</a:t>
            </a:r>
            <a:r>
              <a:rPr lang="en-US" altLang="it-IT"/>
              <a:t>.</a:t>
            </a:r>
            <a:endParaRPr lang="it-IT" altLang="it-IT"/>
          </a:p>
        </p:txBody>
      </p:sp>
      <p:sp>
        <p:nvSpPr>
          <p:cNvPr id="41988" name="Segnaposto numero diapositiva 3"/>
          <p:cNvSpPr>
            <a:spLocks noGrp="1"/>
          </p:cNvSpPr>
          <p:nvPr>
            <p:ph type="sldNum" sz="quarter" idx="5"/>
          </p:nvPr>
        </p:nvSpPr>
        <p:spPr>
          <a:noFill/>
        </p:spPr>
        <p:txBody>
          <a:bodyPr/>
          <a:lstStyle>
            <a:lvl1pPr>
              <a:defRPr sz="1600">
                <a:solidFill>
                  <a:schemeClr val="tx1"/>
                </a:solidFill>
                <a:latin typeface="Comic Sans MS" panose="030F0702030302020204" pitchFamily="66" charset="0"/>
              </a:defRPr>
            </a:lvl1pPr>
            <a:lvl2pPr marL="742950" indent="-285750">
              <a:defRPr sz="1600">
                <a:solidFill>
                  <a:schemeClr val="tx1"/>
                </a:solidFill>
                <a:latin typeface="Comic Sans MS" panose="030F0702030302020204" pitchFamily="66" charset="0"/>
              </a:defRPr>
            </a:lvl2pPr>
            <a:lvl3pPr marL="1143000" indent="-228600">
              <a:defRPr sz="1600">
                <a:solidFill>
                  <a:schemeClr val="tx1"/>
                </a:solidFill>
                <a:latin typeface="Comic Sans MS" panose="030F0702030302020204" pitchFamily="66" charset="0"/>
              </a:defRPr>
            </a:lvl3pPr>
            <a:lvl4pPr marL="1600200" indent="-228600">
              <a:defRPr sz="1600">
                <a:solidFill>
                  <a:schemeClr val="tx1"/>
                </a:solidFill>
                <a:latin typeface="Comic Sans MS" panose="030F0702030302020204" pitchFamily="66" charset="0"/>
              </a:defRPr>
            </a:lvl4pPr>
            <a:lvl5pPr marL="2057400" indent="-22860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fld id="{F23BBAD8-2FD7-48BE-AA54-527F739B8723}" type="slidenum">
              <a:rPr lang="it-IT" altLang="it-IT" sz="1200" smtClean="0">
                <a:latin typeface="Times New Roman" panose="02020603050405020304" pitchFamily="18" charset="0"/>
              </a:rPr>
              <a:pPr/>
              <a:t>9</a:t>
            </a:fld>
            <a:endParaRPr lang="it-IT" altLang="it-IT" sz="1200">
              <a:latin typeface="Times New Roman" panose="02020603050405020304" pitchFamily="18" charset="0"/>
            </a:endParaRPr>
          </a:p>
        </p:txBody>
      </p:sp>
    </p:spTree>
    <p:extLst>
      <p:ext uri="{BB962C8B-B14F-4D97-AF65-F5344CB8AC3E}">
        <p14:creationId xmlns:p14="http://schemas.microsoft.com/office/powerpoint/2010/main" val="2119489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egnaposto immagine diapositiva 1"/>
          <p:cNvSpPr>
            <a:spLocks noGrp="1" noRot="1" noChangeAspect="1" noTextEdit="1"/>
          </p:cNvSpPr>
          <p:nvPr>
            <p:ph type="sldImg"/>
          </p:nvPr>
        </p:nvSpPr>
        <p:spPr>
          <a:ln/>
        </p:spPr>
      </p:sp>
      <p:sp>
        <p:nvSpPr>
          <p:cNvPr id="81923" name="Segnaposto note 2"/>
          <p:cNvSpPr>
            <a:spLocks noGrp="1"/>
          </p:cNvSpPr>
          <p:nvPr>
            <p:ph type="body" idx="1"/>
          </p:nvPr>
        </p:nvSpPr>
        <p:spPr>
          <a:noFill/>
        </p:spPr>
        <p:txBody>
          <a:bodyPr/>
          <a:lstStyle/>
          <a:p>
            <a:endParaRPr lang="it-IT" altLang="it-IT"/>
          </a:p>
        </p:txBody>
      </p:sp>
      <p:sp>
        <p:nvSpPr>
          <p:cNvPr id="81924" name="Segnaposto numero diapositiva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BCD78C-0717-4868-AF43-5E8D6084C334}" type="slidenum">
              <a:rPr lang="it-IT" altLang="it-IT" smtClean="0"/>
              <a:pPr>
                <a:spcBef>
                  <a:spcPct val="0"/>
                </a:spcBef>
              </a:pPr>
              <a:t>20</a:t>
            </a:fld>
            <a:endParaRPr lang="it-IT" altLang="it-IT"/>
          </a:p>
        </p:txBody>
      </p:sp>
    </p:spTree>
    <p:extLst>
      <p:ext uri="{BB962C8B-B14F-4D97-AF65-F5344CB8AC3E}">
        <p14:creationId xmlns:p14="http://schemas.microsoft.com/office/powerpoint/2010/main" val="3322380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009665B-F677-4B8C-A277-1CB789B4CE56}" type="slidenum">
              <a:rPr lang="en-US" altLang="it-IT" smtClean="0"/>
              <a:pPr>
                <a:spcBef>
                  <a:spcPct val="0"/>
                </a:spcBef>
              </a:pPr>
              <a:t>21</a:t>
            </a:fld>
            <a:endParaRPr lang="en-US" altLang="it-IT"/>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extLst>
      <p:ext uri="{BB962C8B-B14F-4D97-AF65-F5344CB8AC3E}">
        <p14:creationId xmlns:p14="http://schemas.microsoft.com/office/powerpoint/2010/main" val="4145847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B77F686-C8EE-412E-8E11-36AFB77A5738}" type="slidenum">
              <a:rPr lang="it-IT" altLang="it-IT"/>
              <a:pPr algn="r" eaLnBrk="1" hangingPunct="1">
                <a:spcBef>
                  <a:spcPct val="0"/>
                </a:spcBef>
              </a:pPr>
              <a:t>22</a:t>
            </a:fld>
            <a:endParaRPr lang="it-IT" altLang="it-IT"/>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extLst>
      <p:ext uri="{BB962C8B-B14F-4D97-AF65-F5344CB8AC3E}">
        <p14:creationId xmlns:p14="http://schemas.microsoft.com/office/powerpoint/2010/main" val="2155220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E48134FF-BE01-49B1-A5B3-39FCFC91A5DA}" type="datetimeFigureOut">
              <a:rPr lang="it-IT" smtClean="0"/>
              <a:t>17/10/2022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8EC2AC2-5A4A-4324-AD88-CC66718A79E7}" type="slidenum">
              <a:rPr lang="it-IT" smtClean="0"/>
              <a:t>‹#›</a:t>
            </a:fld>
            <a:endParaRPr lang="it-IT"/>
          </a:p>
        </p:txBody>
      </p:sp>
    </p:spTree>
    <p:extLst>
      <p:ext uri="{BB962C8B-B14F-4D97-AF65-F5344CB8AC3E}">
        <p14:creationId xmlns:p14="http://schemas.microsoft.com/office/powerpoint/2010/main" val="1422398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48134FF-BE01-49B1-A5B3-39FCFC91A5DA}" type="datetimeFigureOut">
              <a:rPr lang="it-IT" smtClean="0"/>
              <a:t>17/10/2022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8EC2AC2-5A4A-4324-AD88-CC66718A79E7}" type="slidenum">
              <a:rPr lang="it-IT" smtClean="0"/>
              <a:t>‹#›</a:t>
            </a:fld>
            <a:endParaRPr lang="it-IT"/>
          </a:p>
        </p:txBody>
      </p:sp>
    </p:spTree>
    <p:extLst>
      <p:ext uri="{BB962C8B-B14F-4D97-AF65-F5344CB8AC3E}">
        <p14:creationId xmlns:p14="http://schemas.microsoft.com/office/powerpoint/2010/main" val="1910979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48134FF-BE01-49B1-A5B3-39FCFC91A5DA}" type="datetimeFigureOut">
              <a:rPr lang="it-IT" smtClean="0"/>
              <a:t>17/10/2022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8EC2AC2-5A4A-4324-AD88-CC66718A79E7}" type="slidenum">
              <a:rPr lang="it-IT" smtClean="0"/>
              <a:t>‹#›</a:t>
            </a:fld>
            <a:endParaRPr lang="it-IT"/>
          </a:p>
        </p:txBody>
      </p:sp>
    </p:spTree>
    <p:extLst>
      <p:ext uri="{BB962C8B-B14F-4D97-AF65-F5344CB8AC3E}">
        <p14:creationId xmlns:p14="http://schemas.microsoft.com/office/powerpoint/2010/main" val="3157643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48134FF-BE01-49B1-A5B3-39FCFC91A5DA}" type="datetimeFigureOut">
              <a:rPr lang="it-IT" smtClean="0"/>
              <a:t>17/10/2022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8EC2AC2-5A4A-4324-AD88-CC66718A79E7}" type="slidenum">
              <a:rPr lang="it-IT" smtClean="0"/>
              <a:t>‹#›</a:t>
            </a:fld>
            <a:endParaRPr lang="it-IT"/>
          </a:p>
        </p:txBody>
      </p:sp>
    </p:spTree>
    <p:extLst>
      <p:ext uri="{BB962C8B-B14F-4D97-AF65-F5344CB8AC3E}">
        <p14:creationId xmlns:p14="http://schemas.microsoft.com/office/powerpoint/2010/main" val="1089975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E48134FF-BE01-49B1-A5B3-39FCFC91A5DA}" type="datetimeFigureOut">
              <a:rPr lang="it-IT" smtClean="0"/>
              <a:t>17/10/2022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8EC2AC2-5A4A-4324-AD88-CC66718A79E7}" type="slidenum">
              <a:rPr lang="it-IT" smtClean="0"/>
              <a:t>‹#›</a:t>
            </a:fld>
            <a:endParaRPr lang="it-IT"/>
          </a:p>
        </p:txBody>
      </p:sp>
    </p:spTree>
    <p:extLst>
      <p:ext uri="{BB962C8B-B14F-4D97-AF65-F5344CB8AC3E}">
        <p14:creationId xmlns:p14="http://schemas.microsoft.com/office/powerpoint/2010/main" val="1295776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E48134FF-BE01-49B1-A5B3-39FCFC91A5DA}" type="datetimeFigureOut">
              <a:rPr lang="it-IT" smtClean="0"/>
              <a:t>17/10/2022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8EC2AC2-5A4A-4324-AD88-CC66718A79E7}" type="slidenum">
              <a:rPr lang="it-IT" smtClean="0"/>
              <a:t>‹#›</a:t>
            </a:fld>
            <a:endParaRPr lang="it-IT"/>
          </a:p>
        </p:txBody>
      </p:sp>
    </p:spTree>
    <p:extLst>
      <p:ext uri="{BB962C8B-B14F-4D97-AF65-F5344CB8AC3E}">
        <p14:creationId xmlns:p14="http://schemas.microsoft.com/office/powerpoint/2010/main" val="2336068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E48134FF-BE01-49B1-A5B3-39FCFC91A5DA}" type="datetimeFigureOut">
              <a:rPr lang="it-IT" smtClean="0"/>
              <a:t>17/10/2022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8EC2AC2-5A4A-4324-AD88-CC66718A79E7}" type="slidenum">
              <a:rPr lang="it-IT" smtClean="0"/>
              <a:t>‹#›</a:t>
            </a:fld>
            <a:endParaRPr lang="it-IT"/>
          </a:p>
        </p:txBody>
      </p:sp>
    </p:spTree>
    <p:extLst>
      <p:ext uri="{BB962C8B-B14F-4D97-AF65-F5344CB8AC3E}">
        <p14:creationId xmlns:p14="http://schemas.microsoft.com/office/powerpoint/2010/main" val="2143816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E48134FF-BE01-49B1-A5B3-39FCFC91A5DA}" type="datetimeFigureOut">
              <a:rPr lang="it-IT" smtClean="0"/>
              <a:t>17/10/2022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38EC2AC2-5A4A-4324-AD88-CC66718A79E7}" type="slidenum">
              <a:rPr lang="it-IT" smtClean="0"/>
              <a:t>‹#›</a:t>
            </a:fld>
            <a:endParaRPr lang="it-IT"/>
          </a:p>
        </p:txBody>
      </p:sp>
    </p:spTree>
    <p:extLst>
      <p:ext uri="{BB962C8B-B14F-4D97-AF65-F5344CB8AC3E}">
        <p14:creationId xmlns:p14="http://schemas.microsoft.com/office/powerpoint/2010/main" val="3942622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48134FF-BE01-49B1-A5B3-39FCFC91A5DA}" type="datetimeFigureOut">
              <a:rPr lang="it-IT" smtClean="0"/>
              <a:t>17/10/2022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38EC2AC2-5A4A-4324-AD88-CC66718A79E7}" type="slidenum">
              <a:rPr lang="it-IT" smtClean="0"/>
              <a:t>‹#›</a:t>
            </a:fld>
            <a:endParaRPr lang="it-IT"/>
          </a:p>
        </p:txBody>
      </p:sp>
    </p:spTree>
    <p:extLst>
      <p:ext uri="{BB962C8B-B14F-4D97-AF65-F5344CB8AC3E}">
        <p14:creationId xmlns:p14="http://schemas.microsoft.com/office/powerpoint/2010/main" val="1030608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E48134FF-BE01-49B1-A5B3-39FCFC91A5DA}" type="datetimeFigureOut">
              <a:rPr lang="it-IT" smtClean="0"/>
              <a:t>17/10/2022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8EC2AC2-5A4A-4324-AD88-CC66718A79E7}" type="slidenum">
              <a:rPr lang="it-IT" smtClean="0"/>
              <a:t>‹#›</a:t>
            </a:fld>
            <a:endParaRPr lang="it-IT"/>
          </a:p>
        </p:txBody>
      </p:sp>
    </p:spTree>
    <p:extLst>
      <p:ext uri="{BB962C8B-B14F-4D97-AF65-F5344CB8AC3E}">
        <p14:creationId xmlns:p14="http://schemas.microsoft.com/office/powerpoint/2010/main" val="1669756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E48134FF-BE01-49B1-A5B3-39FCFC91A5DA}" type="datetimeFigureOut">
              <a:rPr lang="it-IT" smtClean="0"/>
              <a:t>17/10/2022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8EC2AC2-5A4A-4324-AD88-CC66718A79E7}" type="slidenum">
              <a:rPr lang="it-IT" smtClean="0"/>
              <a:t>‹#›</a:t>
            </a:fld>
            <a:endParaRPr lang="it-IT"/>
          </a:p>
        </p:txBody>
      </p:sp>
    </p:spTree>
    <p:extLst>
      <p:ext uri="{BB962C8B-B14F-4D97-AF65-F5344CB8AC3E}">
        <p14:creationId xmlns:p14="http://schemas.microsoft.com/office/powerpoint/2010/main" val="1291833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8134FF-BE01-49B1-A5B3-39FCFC91A5DA}" type="datetimeFigureOut">
              <a:rPr lang="it-IT" smtClean="0"/>
              <a:t>17/10/2022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EC2AC2-5A4A-4324-AD88-CC66718A79E7}" type="slidenum">
              <a:rPr lang="it-IT" smtClean="0"/>
              <a:t>‹#›</a:t>
            </a:fld>
            <a:endParaRPr lang="it-IT"/>
          </a:p>
        </p:txBody>
      </p:sp>
    </p:spTree>
    <p:extLst>
      <p:ext uri="{BB962C8B-B14F-4D97-AF65-F5344CB8AC3E}">
        <p14:creationId xmlns:p14="http://schemas.microsoft.com/office/powerpoint/2010/main" val="4097731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 Id="rId5" Type="http://schemas.openxmlformats.org/officeDocument/2006/relationships/image" Target="../media/image29.emf"/><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3">
            <a:extLst>
              <a:ext uri="{FF2B5EF4-FFF2-40B4-BE49-F238E27FC236}">
                <a16:creationId xmlns:a16="http://schemas.microsoft.com/office/drawing/2014/main" id="{9AC3B406-7BAE-4F92-B224-31E61FA5ED7E}"/>
              </a:ext>
            </a:extLst>
          </p:cNvPr>
          <p:cNvSpPr txBox="1">
            <a:spLocks noChangeArrowheads="1"/>
          </p:cNvSpPr>
          <p:nvPr/>
        </p:nvSpPr>
        <p:spPr bwMode="auto">
          <a:xfrm>
            <a:off x="0" y="1989138"/>
            <a:ext cx="9144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dirty="0">
                <a:latin typeface="Comic Sans MS" panose="030F0702030302020204" pitchFamily="66" charset="0"/>
              </a:rPr>
              <a:t>Meccanismi di attivazione oncogenica. </a:t>
            </a:r>
          </a:p>
          <a:p>
            <a:pPr algn="ctr">
              <a:spcBef>
                <a:spcPct val="0"/>
              </a:spcBef>
              <a:buFontTx/>
              <a:buNone/>
            </a:pPr>
            <a:r>
              <a:rPr lang="it-IT" altLang="it-IT" dirty="0">
                <a:latin typeface="Comic Sans MS" panose="030F0702030302020204" pitchFamily="66" charset="0"/>
              </a:rPr>
              <a:t>Parte 2</a:t>
            </a:r>
          </a:p>
          <a:p>
            <a:pPr algn="ctr">
              <a:spcBef>
                <a:spcPct val="0"/>
              </a:spcBef>
              <a:buFontTx/>
              <a:buNone/>
            </a:pPr>
            <a:endParaRPr lang="it-IT" altLang="it-IT" dirty="0">
              <a:latin typeface="Comic Sans MS" panose="030F0702030302020204" pitchFamily="66" charset="0"/>
            </a:endParaRPr>
          </a:p>
          <a:p>
            <a:pPr algn="ctr">
              <a:spcBef>
                <a:spcPct val="0"/>
              </a:spcBef>
              <a:buFontTx/>
              <a:buNone/>
            </a:pPr>
            <a:endParaRPr lang="it-IT" altLang="it-IT" dirty="0">
              <a:latin typeface="Comic Sans MS" panose="030F0702030302020204" pitchFamily="66" charset="0"/>
            </a:endParaRPr>
          </a:p>
          <a:p>
            <a:pPr algn="ctr">
              <a:spcBef>
                <a:spcPct val="0"/>
              </a:spcBef>
              <a:buFontTx/>
              <a:buNone/>
            </a:pPr>
            <a:r>
              <a:rPr lang="it-IT" altLang="it-IT" sz="2800" dirty="0">
                <a:solidFill>
                  <a:srgbClr val="FF0000"/>
                </a:solidFill>
                <a:latin typeface="Comic Sans MS" panose="030F0702030302020204" pitchFamily="66" charset="0"/>
              </a:rPr>
              <a:t>Andrea Rasola</a:t>
            </a:r>
          </a:p>
          <a:p>
            <a:pPr algn="ctr">
              <a:spcBef>
                <a:spcPct val="0"/>
              </a:spcBef>
              <a:buFontTx/>
              <a:buNone/>
            </a:pPr>
            <a:endParaRPr lang="it-IT" altLang="it-IT" sz="2800" dirty="0">
              <a:solidFill>
                <a:srgbClr val="FF0000"/>
              </a:solidFill>
              <a:latin typeface="Comic Sans MS" panose="030F0702030302020204" pitchFamily="66" charset="0"/>
            </a:endParaRPr>
          </a:p>
          <a:p>
            <a:pPr algn="ctr">
              <a:spcBef>
                <a:spcPct val="0"/>
              </a:spcBef>
              <a:buFontTx/>
              <a:buNone/>
            </a:pPr>
            <a:endParaRPr lang="it-IT" altLang="it-IT" sz="2800" dirty="0">
              <a:solidFill>
                <a:srgbClr val="FF0000"/>
              </a:solidFill>
              <a:latin typeface="Comic Sans MS" panose="030F0702030302020204" pitchFamily="66" charset="0"/>
            </a:endParaRPr>
          </a:p>
          <a:p>
            <a:pPr algn="ctr">
              <a:spcBef>
                <a:spcPct val="0"/>
              </a:spcBef>
              <a:buFontTx/>
              <a:buNone/>
            </a:pPr>
            <a:endParaRPr lang="it-IT" altLang="it-IT" sz="28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72943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75872" y="86795"/>
            <a:ext cx="4229780" cy="4474947"/>
          </a:xfrm>
          <a:prstGeom prst="rect">
            <a:avLst/>
          </a:prstGeom>
        </p:spPr>
      </p:pic>
      <p:sp>
        <p:nvSpPr>
          <p:cNvPr id="3" name="Rettangolo 2"/>
          <p:cNvSpPr/>
          <p:nvPr/>
        </p:nvSpPr>
        <p:spPr>
          <a:xfrm>
            <a:off x="0" y="4635472"/>
            <a:ext cx="4581525" cy="1938992"/>
          </a:xfrm>
          <a:prstGeom prst="rect">
            <a:avLst/>
          </a:prstGeom>
        </p:spPr>
        <p:txBody>
          <a:bodyPr wrap="square">
            <a:spAutoFit/>
          </a:bodyPr>
          <a:lstStyle/>
          <a:p>
            <a:r>
              <a:rPr lang="en-US" sz="2000" dirty="0">
                <a:solidFill>
                  <a:srgbClr val="FF0000"/>
                </a:solidFill>
                <a:latin typeface="Comic Sans MS" panose="030F0702030302020204" pitchFamily="66" charset="0"/>
              </a:rPr>
              <a:t>Ras</a:t>
            </a:r>
            <a:r>
              <a:rPr lang="en-US" sz="2000" dirty="0">
                <a:latin typeface="Comic Sans MS" panose="030F0702030302020204" pitchFamily="66" charset="0"/>
              </a:rPr>
              <a:t> activity can be tuned by a variety of upstream regulators (</a:t>
            </a:r>
            <a:r>
              <a:rPr lang="en-US" sz="2000" dirty="0">
                <a:solidFill>
                  <a:srgbClr val="FF0000"/>
                </a:solidFill>
                <a:latin typeface="Comic Sans MS" panose="030F0702030302020204" pitchFamily="66" charset="0"/>
              </a:rPr>
              <a:t>GEF</a:t>
            </a:r>
            <a:r>
              <a:rPr lang="en-US" sz="2000" dirty="0">
                <a:latin typeface="Comic Sans MS" panose="030F0702030302020204" pitchFamily="66" charset="0"/>
              </a:rPr>
              <a:t>: guanine exchange factors, +; </a:t>
            </a:r>
            <a:r>
              <a:rPr lang="en-US" sz="2000" dirty="0">
                <a:solidFill>
                  <a:srgbClr val="FF0000"/>
                </a:solidFill>
                <a:latin typeface="Comic Sans MS" panose="030F0702030302020204" pitchFamily="66" charset="0"/>
              </a:rPr>
              <a:t>GAP</a:t>
            </a:r>
            <a:r>
              <a:rPr lang="en-US" sz="2000" dirty="0">
                <a:latin typeface="Comic Sans MS" panose="030F0702030302020204" pitchFamily="66" charset="0"/>
              </a:rPr>
              <a:t>: </a:t>
            </a:r>
            <a:r>
              <a:rPr lang="en-US" sz="2000" dirty="0" err="1">
                <a:latin typeface="Comic Sans MS" panose="030F0702030302020204" pitchFamily="66" charset="0"/>
              </a:rPr>
              <a:t>GTPase</a:t>
            </a:r>
            <a:r>
              <a:rPr lang="en-US" sz="2000" dirty="0">
                <a:latin typeface="Comic Sans MS" panose="030F0702030302020204" pitchFamily="66" charset="0"/>
              </a:rPr>
              <a:t> activating proteins, -) and in turn can modulate a wide array of downstream effectors.</a:t>
            </a:r>
          </a:p>
        </p:txBody>
      </p:sp>
      <p:pic>
        <p:nvPicPr>
          <p:cNvPr id="4" name="Picture 2" descr="figure_06_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741" y="14509"/>
            <a:ext cx="4595774" cy="433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4593832" y="4271183"/>
            <a:ext cx="4572000" cy="2585323"/>
          </a:xfrm>
          <a:prstGeom prst="rect">
            <a:avLst/>
          </a:prstGeom>
        </p:spPr>
        <p:txBody>
          <a:bodyPr>
            <a:spAutoFit/>
          </a:bodyPr>
          <a:lstStyle/>
          <a:p>
            <a:r>
              <a:rPr lang="it-IT" dirty="0">
                <a:latin typeface="Comic Sans MS" panose="030F0702030302020204" pitchFamily="66" charset="0"/>
              </a:rPr>
              <a:t>Ras </a:t>
            </a:r>
            <a:r>
              <a:rPr lang="it-IT" dirty="0" err="1">
                <a:latin typeface="Comic Sans MS" panose="030F0702030302020204" pitchFamily="66" charset="0"/>
              </a:rPr>
              <a:t>structure</a:t>
            </a:r>
            <a:r>
              <a:rPr lang="it-IT" dirty="0">
                <a:latin typeface="Comic Sans MS" panose="030F0702030302020204" pitchFamily="66" charset="0"/>
              </a:rPr>
              <a:t>. </a:t>
            </a:r>
            <a:r>
              <a:rPr lang="it-IT" dirty="0" err="1">
                <a:latin typeface="Comic Sans MS" panose="030F0702030302020204" pitchFamily="66" charset="0"/>
              </a:rPr>
              <a:t>Effector</a:t>
            </a:r>
            <a:r>
              <a:rPr lang="it-IT" dirty="0">
                <a:latin typeface="Comic Sans MS" panose="030F0702030302020204" pitchFamily="66" charset="0"/>
              </a:rPr>
              <a:t> </a:t>
            </a:r>
            <a:r>
              <a:rPr lang="it-IT" dirty="0" err="1">
                <a:latin typeface="Comic Sans MS" panose="030F0702030302020204" pitchFamily="66" charset="0"/>
              </a:rPr>
              <a:t>loop</a:t>
            </a:r>
            <a:r>
              <a:rPr lang="it-IT" dirty="0">
                <a:latin typeface="Comic Sans MS" panose="030F0702030302020204" pitchFamily="66" charset="0"/>
              </a:rPr>
              <a:t>: </a:t>
            </a:r>
            <a:r>
              <a:rPr lang="it-IT" dirty="0" err="1">
                <a:solidFill>
                  <a:srgbClr val="FFC000"/>
                </a:solidFill>
                <a:latin typeface="Comic Sans MS" panose="030F0702030302020204" pitchFamily="66" charset="0"/>
              </a:rPr>
              <a:t>yellow</a:t>
            </a:r>
            <a:r>
              <a:rPr lang="it-IT" dirty="0">
                <a:latin typeface="Comic Sans MS" panose="030F0702030302020204" pitchFamily="66" charset="0"/>
              </a:rPr>
              <a:t>, </a:t>
            </a:r>
            <a:r>
              <a:rPr lang="en-US" dirty="0">
                <a:latin typeface="Comic Sans MS" panose="030F0702030302020204" pitchFamily="66" charset="0"/>
              </a:rPr>
              <a:t>interacts with downstream Ras effectors. Amino acid </a:t>
            </a:r>
            <a:r>
              <a:rPr lang="it-IT" dirty="0" err="1">
                <a:latin typeface="Comic Sans MS" panose="030F0702030302020204" pitchFamily="66" charset="0"/>
              </a:rPr>
              <a:t>substitutions</a:t>
            </a:r>
            <a:r>
              <a:rPr lang="it-IT" dirty="0">
                <a:latin typeface="Comic Sans MS" panose="030F0702030302020204" pitchFamily="66" charset="0"/>
              </a:rPr>
              <a:t> (</a:t>
            </a:r>
            <a:r>
              <a:rPr lang="it-IT" i="1" dirty="0" err="1">
                <a:latin typeface="Comic Sans MS" panose="030F0702030302020204" pitchFamily="66" charset="0"/>
              </a:rPr>
              <a:t>arrows</a:t>
            </a:r>
            <a:r>
              <a:rPr lang="it-IT" dirty="0">
                <a:latin typeface="Comic Sans MS" panose="030F0702030302020204" pitchFamily="66" charset="0"/>
              </a:rPr>
              <a:t>) </a:t>
            </a:r>
            <a:r>
              <a:rPr lang="en-US" dirty="0">
                <a:latin typeface="Comic Sans MS" panose="030F0702030302020204" pitchFamily="66" charset="0"/>
              </a:rPr>
              <a:t>create alternative Ras forms that interact preferentially with either PI3</a:t>
            </a:r>
            <a:r>
              <a:rPr lang="it-IT" dirty="0" err="1">
                <a:latin typeface="Comic Sans MS" panose="030F0702030302020204" pitchFamily="66" charset="0"/>
              </a:rPr>
              <a:t>kinase</a:t>
            </a:r>
            <a:r>
              <a:rPr lang="it-IT" dirty="0">
                <a:latin typeface="Comic Sans MS" panose="030F0702030302020204" pitchFamily="66" charset="0"/>
              </a:rPr>
              <a:t>, </a:t>
            </a:r>
            <a:r>
              <a:rPr lang="it-IT" dirty="0" err="1">
                <a:latin typeface="Comic Sans MS" panose="030F0702030302020204" pitchFamily="66" charset="0"/>
              </a:rPr>
              <a:t>Raf</a:t>
            </a:r>
            <a:r>
              <a:rPr lang="it-IT" dirty="0">
                <a:latin typeface="Comic Sans MS" panose="030F0702030302020204" pitchFamily="66" charset="0"/>
              </a:rPr>
              <a:t>, or </a:t>
            </a:r>
            <a:r>
              <a:rPr lang="it-IT" dirty="0" err="1">
                <a:latin typeface="Comic Sans MS" panose="030F0702030302020204" pitchFamily="66" charset="0"/>
              </a:rPr>
              <a:t>Ral</a:t>
            </a:r>
            <a:r>
              <a:rPr lang="it-IT" dirty="0">
                <a:latin typeface="Comic Sans MS" panose="030F0702030302020204" pitchFamily="66" charset="0"/>
              </a:rPr>
              <a:t>-GEF.</a:t>
            </a:r>
          </a:p>
          <a:p>
            <a:r>
              <a:rPr lang="it-IT" dirty="0">
                <a:latin typeface="Comic Sans MS" panose="030F0702030302020204" pitchFamily="66" charset="0"/>
              </a:rPr>
              <a:t>GTP: </a:t>
            </a:r>
            <a:r>
              <a:rPr lang="it-IT" dirty="0" err="1">
                <a:solidFill>
                  <a:srgbClr val="7030A0"/>
                </a:solidFill>
                <a:latin typeface="Comic Sans MS" panose="030F0702030302020204" pitchFamily="66" charset="0"/>
              </a:rPr>
              <a:t>purple</a:t>
            </a:r>
            <a:r>
              <a:rPr lang="it-IT" dirty="0">
                <a:latin typeface="Comic Sans MS" panose="030F0702030302020204" pitchFamily="66" charset="0"/>
              </a:rPr>
              <a:t>. </a:t>
            </a:r>
            <a:r>
              <a:rPr lang="it-IT" b="1" u="sng" dirty="0">
                <a:latin typeface="Comic Sans MS" panose="030F0702030302020204" pitchFamily="66" charset="0"/>
              </a:rPr>
              <a:t>G12V</a:t>
            </a:r>
            <a:r>
              <a:rPr lang="it-IT" dirty="0">
                <a:latin typeface="Comic Sans MS" panose="030F0702030302020204" pitchFamily="66" charset="0"/>
              </a:rPr>
              <a:t>: amino acid </a:t>
            </a:r>
            <a:r>
              <a:rPr lang="it-IT" dirty="0" err="1">
                <a:latin typeface="Comic Sans MS" panose="030F0702030302020204" pitchFamily="66" charset="0"/>
              </a:rPr>
              <a:t>replacement</a:t>
            </a:r>
            <a:r>
              <a:rPr lang="it-IT" dirty="0">
                <a:latin typeface="Comic Sans MS" panose="030F0702030302020204" pitchFamily="66" charset="0"/>
              </a:rPr>
              <a:t> </a:t>
            </a:r>
            <a:r>
              <a:rPr lang="it-IT" dirty="0" err="1">
                <a:latin typeface="Comic Sans MS" panose="030F0702030302020204" pitchFamily="66" charset="0"/>
              </a:rPr>
              <a:t>that</a:t>
            </a:r>
            <a:r>
              <a:rPr lang="it-IT" dirty="0">
                <a:latin typeface="Comic Sans MS" panose="030F0702030302020204" pitchFamily="66" charset="0"/>
              </a:rPr>
              <a:t> </a:t>
            </a:r>
            <a:r>
              <a:rPr lang="en-US" dirty="0">
                <a:latin typeface="Comic Sans MS" panose="030F0702030302020204" pitchFamily="66" charset="0"/>
              </a:rPr>
              <a:t>causes inactivation of the </a:t>
            </a:r>
            <a:r>
              <a:rPr lang="en-US" dirty="0" err="1">
                <a:latin typeface="Comic Sans MS" panose="030F0702030302020204" pitchFamily="66" charset="0"/>
              </a:rPr>
              <a:t>GTPase</a:t>
            </a:r>
            <a:r>
              <a:rPr lang="en-US" dirty="0">
                <a:latin typeface="Comic Sans MS" panose="030F0702030302020204" pitchFamily="66" charset="0"/>
              </a:rPr>
              <a:t> activity. </a:t>
            </a:r>
          </a:p>
        </p:txBody>
      </p:sp>
    </p:spTree>
    <p:extLst>
      <p:ext uri="{BB962C8B-B14F-4D97-AF65-F5344CB8AC3E}">
        <p14:creationId xmlns:p14="http://schemas.microsoft.com/office/powerpoint/2010/main" val="113577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igure_08_11b"/>
          <p:cNvPicPr>
            <a:picLocks noChangeAspect="1" noChangeArrowheads="1"/>
          </p:cNvPicPr>
          <p:nvPr/>
        </p:nvPicPr>
        <p:blipFill>
          <a:blip r:embed="rId2">
            <a:extLst>
              <a:ext uri="{28A0092B-C50C-407E-A947-70E740481C1C}">
                <a14:useLocalDpi xmlns:a14="http://schemas.microsoft.com/office/drawing/2010/main" val="0"/>
              </a:ext>
            </a:extLst>
          </a:blip>
          <a:srcRect t="21396" b="2467"/>
          <a:stretch>
            <a:fillRect/>
          </a:stretch>
        </p:blipFill>
        <p:spPr bwMode="auto">
          <a:xfrm>
            <a:off x="4017283" y="1516063"/>
            <a:ext cx="5129213" cy="528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2" descr="figure_06_12"/>
          <p:cNvPicPr>
            <a:picLocks noChangeAspect="1" noChangeArrowheads="1"/>
          </p:cNvPicPr>
          <p:nvPr/>
        </p:nvPicPr>
        <p:blipFill>
          <a:blip r:embed="rId3">
            <a:extLst>
              <a:ext uri="{28A0092B-C50C-407E-A947-70E740481C1C}">
                <a14:useLocalDpi xmlns:a14="http://schemas.microsoft.com/office/drawing/2010/main" val="0"/>
              </a:ext>
            </a:extLst>
          </a:blip>
          <a:srcRect t="50000"/>
          <a:stretch>
            <a:fillRect/>
          </a:stretch>
        </p:blipFill>
        <p:spPr bwMode="auto">
          <a:xfrm>
            <a:off x="107950" y="943741"/>
            <a:ext cx="5410200" cy="214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2" descr="figure_08_11b"/>
          <p:cNvPicPr>
            <a:picLocks noChangeAspect="1" noChangeArrowheads="1"/>
          </p:cNvPicPr>
          <p:nvPr/>
        </p:nvPicPr>
        <p:blipFill>
          <a:blip r:embed="rId2">
            <a:extLst>
              <a:ext uri="{28A0092B-C50C-407E-A947-70E740481C1C}">
                <a14:useLocalDpi xmlns:a14="http://schemas.microsoft.com/office/drawing/2010/main" val="0"/>
              </a:ext>
            </a:extLst>
          </a:blip>
          <a:srcRect l="24055" t="-2" r="29968" b="86777"/>
          <a:stretch>
            <a:fillRect/>
          </a:stretch>
        </p:blipFill>
        <p:spPr bwMode="auto">
          <a:xfrm>
            <a:off x="0" y="0"/>
            <a:ext cx="2357438" cy="91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Connettore 1 2"/>
          <p:cNvCxnSpPr/>
          <p:nvPr/>
        </p:nvCxnSpPr>
        <p:spPr>
          <a:xfrm flipV="1">
            <a:off x="5219700" y="1700213"/>
            <a:ext cx="865188" cy="438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ttangolo 1"/>
          <p:cNvSpPr>
            <a:spLocks noChangeArrowheads="1"/>
          </p:cNvSpPr>
          <p:nvPr/>
        </p:nvSpPr>
        <p:spPr bwMode="auto">
          <a:xfrm>
            <a:off x="-1" y="3110426"/>
            <a:ext cx="508514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2000" b="1" u="sng" dirty="0">
                <a:latin typeface="Comic Sans MS" panose="030F0702030302020204" pitchFamily="66" charset="0"/>
              </a:rPr>
              <a:t>SH2</a:t>
            </a:r>
            <a:r>
              <a:rPr lang="it-IT" altLang="it-IT" sz="2000" dirty="0">
                <a:latin typeface="Comic Sans MS" panose="030F0702030302020204" pitchFamily="66" charset="0"/>
              </a:rPr>
              <a:t> protein </a:t>
            </a:r>
            <a:r>
              <a:rPr lang="it-IT" altLang="it-IT" sz="2000" dirty="0" err="1">
                <a:latin typeface="Comic Sans MS" panose="030F0702030302020204" pitchFamily="66" charset="0"/>
              </a:rPr>
              <a:t>domains</a:t>
            </a:r>
            <a:r>
              <a:rPr lang="it-IT" altLang="it-IT" sz="2000" dirty="0">
                <a:latin typeface="Comic Sans MS" panose="030F0702030302020204" pitchFamily="66" charset="0"/>
              </a:rPr>
              <a:t> </a:t>
            </a:r>
            <a:r>
              <a:rPr lang="it-IT" altLang="it-IT" sz="2000" dirty="0" err="1">
                <a:latin typeface="Comic Sans MS" panose="030F0702030302020204" pitchFamily="66" charset="0"/>
              </a:rPr>
              <a:t>interact</a:t>
            </a:r>
            <a:r>
              <a:rPr lang="it-IT" altLang="it-IT" sz="2000" dirty="0">
                <a:latin typeface="Comic Sans MS" panose="030F0702030302020204" pitchFamily="66" charset="0"/>
              </a:rPr>
              <a:t> with </a:t>
            </a:r>
            <a:r>
              <a:rPr lang="it-IT" altLang="it-IT" sz="2000" b="1" u="sng" dirty="0" err="1">
                <a:latin typeface="Comic Sans MS" panose="030F0702030302020204" pitchFamily="66" charset="0"/>
              </a:rPr>
              <a:t>phospho-Tyr</a:t>
            </a:r>
            <a:r>
              <a:rPr lang="it-IT" altLang="it-IT" sz="2000" dirty="0">
                <a:latin typeface="Comic Sans MS" panose="030F0702030302020204" pitchFamily="66" charset="0"/>
              </a:rPr>
              <a:t> </a:t>
            </a:r>
            <a:r>
              <a:rPr lang="it-IT" altLang="it-IT" sz="2000" dirty="0" err="1">
                <a:latin typeface="Comic Sans MS" panose="030F0702030302020204" pitchFamily="66" charset="0"/>
              </a:rPr>
              <a:t>residues</a:t>
            </a:r>
            <a:r>
              <a:rPr lang="it-IT" altLang="it-IT" sz="2000" dirty="0">
                <a:latin typeface="Comic Sans MS" panose="030F0702030302020204" pitchFamily="66" charset="0"/>
              </a:rPr>
              <a:t>; </a:t>
            </a:r>
          </a:p>
          <a:p>
            <a:pPr>
              <a:spcBef>
                <a:spcPct val="0"/>
              </a:spcBef>
              <a:buFontTx/>
              <a:buNone/>
            </a:pPr>
            <a:endParaRPr lang="it-IT" altLang="it-IT" sz="2000" dirty="0">
              <a:latin typeface="Comic Sans MS" panose="030F0702030302020204" pitchFamily="66" charset="0"/>
            </a:endParaRPr>
          </a:p>
          <a:p>
            <a:pPr>
              <a:spcBef>
                <a:spcPct val="0"/>
              </a:spcBef>
              <a:buFontTx/>
              <a:buNone/>
            </a:pPr>
            <a:r>
              <a:rPr lang="it-IT" altLang="it-IT" sz="2000" b="1" u="sng" dirty="0">
                <a:latin typeface="Comic Sans MS" panose="030F0702030302020204" pitchFamily="66" charset="0"/>
              </a:rPr>
              <a:t>SH3</a:t>
            </a:r>
            <a:r>
              <a:rPr lang="it-IT" altLang="it-IT" sz="2000" dirty="0">
                <a:latin typeface="Comic Sans MS" panose="030F0702030302020204" pitchFamily="66" charset="0"/>
              </a:rPr>
              <a:t> </a:t>
            </a:r>
            <a:r>
              <a:rPr lang="it-IT" altLang="it-IT" sz="2000" dirty="0" err="1">
                <a:latin typeface="Comic Sans MS" panose="030F0702030302020204" pitchFamily="66" charset="0"/>
              </a:rPr>
              <a:t>domains</a:t>
            </a:r>
            <a:r>
              <a:rPr lang="it-IT" altLang="it-IT" sz="2000" dirty="0">
                <a:latin typeface="Comic Sans MS" panose="030F0702030302020204" pitchFamily="66" charset="0"/>
              </a:rPr>
              <a:t> </a:t>
            </a:r>
            <a:r>
              <a:rPr lang="it-IT" altLang="it-IT" sz="2000" dirty="0" err="1">
                <a:latin typeface="Comic Sans MS" panose="030F0702030302020204" pitchFamily="66" charset="0"/>
              </a:rPr>
              <a:t>interact</a:t>
            </a:r>
            <a:r>
              <a:rPr lang="it-IT" altLang="it-IT" sz="2000" dirty="0">
                <a:latin typeface="Comic Sans MS" panose="030F0702030302020204" pitchFamily="66" charset="0"/>
              </a:rPr>
              <a:t> with </a:t>
            </a:r>
            <a:r>
              <a:rPr lang="it-IT" altLang="it-IT" sz="2000" b="1" u="sng" dirty="0">
                <a:latin typeface="Comic Sans MS" panose="030F0702030302020204" pitchFamily="66" charset="0"/>
              </a:rPr>
              <a:t>Pro-</a:t>
            </a:r>
            <a:r>
              <a:rPr lang="it-IT" altLang="it-IT" sz="2000" b="1" u="sng" dirty="0" err="1">
                <a:latin typeface="Comic Sans MS" panose="030F0702030302020204" pitchFamily="66" charset="0"/>
              </a:rPr>
              <a:t>rich</a:t>
            </a:r>
            <a:r>
              <a:rPr lang="it-IT" altLang="it-IT" sz="2000" dirty="0">
                <a:latin typeface="Comic Sans MS" panose="030F0702030302020204" pitchFamily="66" charset="0"/>
              </a:rPr>
              <a:t> </a:t>
            </a:r>
            <a:r>
              <a:rPr lang="it-IT" altLang="it-IT" sz="2000" dirty="0" err="1">
                <a:latin typeface="Comic Sans MS" panose="030F0702030302020204" pitchFamily="66" charset="0"/>
              </a:rPr>
              <a:t>motifs</a:t>
            </a:r>
            <a:r>
              <a:rPr lang="it-IT" altLang="it-IT" sz="2000" dirty="0">
                <a:latin typeface="Comic Sans MS" panose="030F0702030302020204" pitchFamily="66" charset="0"/>
              </a:rPr>
              <a:t>.</a:t>
            </a:r>
          </a:p>
          <a:p>
            <a:pPr>
              <a:spcBef>
                <a:spcPct val="0"/>
              </a:spcBef>
              <a:buFontTx/>
              <a:buNone/>
            </a:pPr>
            <a:endParaRPr lang="it-IT" altLang="it-IT" sz="2000" dirty="0">
              <a:latin typeface="Comic Sans MS" panose="030F0702030302020204" pitchFamily="66" charset="0"/>
            </a:endParaRPr>
          </a:p>
          <a:p>
            <a:pPr>
              <a:spcBef>
                <a:spcPct val="0"/>
              </a:spcBef>
              <a:buFontTx/>
              <a:buNone/>
            </a:pPr>
            <a:r>
              <a:rPr lang="it-IT" altLang="it-IT" sz="2000" dirty="0">
                <a:latin typeface="Comic Sans MS" panose="030F0702030302020204" pitchFamily="66" charset="0"/>
              </a:rPr>
              <a:t>Ras </a:t>
            </a:r>
            <a:r>
              <a:rPr lang="it-IT" altLang="it-IT" sz="2000" dirty="0" err="1">
                <a:latin typeface="Comic Sans MS" panose="030F0702030302020204" pitchFamily="66" charset="0"/>
              </a:rPr>
              <a:t>is</a:t>
            </a:r>
            <a:r>
              <a:rPr lang="it-IT" altLang="it-IT" sz="2000" dirty="0">
                <a:latin typeface="Comic Sans MS" panose="030F0702030302020204" pitchFamily="66" charset="0"/>
              </a:rPr>
              <a:t> </a:t>
            </a:r>
            <a:r>
              <a:rPr lang="it-IT" altLang="it-IT" sz="2000" dirty="0" err="1">
                <a:latin typeface="Comic Sans MS" panose="030F0702030302020204" pitchFamily="66" charset="0"/>
              </a:rPr>
              <a:t>anchored</a:t>
            </a:r>
            <a:r>
              <a:rPr lang="it-IT" altLang="it-IT" sz="2000" dirty="0">
                <a:latin typeface="Comic Sans MS" panose="030F0702030302020204" pitchFamily="66" charset="0"/>
              </a:rPr>
              <a:t> to the </a:t>
            </a:r>
            <a:r>
              <a:rPr lang="it-IT" altLang="it-IT" sz="2000" b="1" u="sng" dirty="0" err="1">
                <a:latin typeface="Comic Sans MS" panose="030F0702030302020204" pitchFamily="66" charset="0"/>
              </a:rPr>
              <a:t>inner</a:t>
            </a:r>
            <a:r>
              <a:rPr lang="it-IT" altLang="it-IT" sz="2000" b="1" u="sng" dirty="0">
                <a:latin typeface="Comic Sans MS" panose="030F0702030302020204" pitchFamily="66" charset="0"/>
              </a:rPr>
              <a:t> face </a:t>
            </a:r>
          </a:p>
          <a:p>
            <a:pPr>
              <a:spcBef>
                <a:spcPct val="0"/>
              </a:spcBef>
              <a:buFontTx/>
              <a:buNone/>
            </a:pPr>
            <a:r>
              <a:rPr lang="it-IT" altLang="it-IT" sz="2000" b="1" u="sng" dirty="0">
                <a:latin typeface="Comic Sans MS" panose="030F0702030302020204" pitchFamily="66" charset="0"/>
              </a:rPr>
              <a:t>of the membrane </a:t>
            </a:r>
            <a:r>
              <a:rPr lang="it-IT" altLang="it-IT" sz="2000" u="sng" dirty="0">
                <a:latin typeface="Comic Sans MS" panose="030F0702030302020204" pitchFamily="66" charset="0"/>
              </a:rPr>
              <a:t>(</a:t>
            </a:r>
            <a:r>
              <a:rPr lang="it-IT" altLang="it-IT" sz="2000" u="sng" dirty="0" err="1">
                <a:latin typeface="Comic Sans MS" panose="030F0702030302020204" pitchFamily="66" charset="0"/>
              </a:rPr>
              <a:t>farnesylation</a:t>
            </a:r>
            <a:r>
              <a:rPr lang="it-IT" altLang="it-IT" sz="2000" u="sng" dirty="0">
                <a:latin typeface="Comic Sans MS" panose="030F0702030302020204" pitchFamily="66" charset="0"/>
              </a:rPr>
              <a:t>/</a:t>
            </a:r>
            <a:r>
              <a:rPr lang="it-IT" altLang="it-IT" sz="2000" u="sng" dirty="0" err="1">
                <a:latin typeface="Comic Sans MS" panose="030F0702030302020204" pitchFamily="66" charset="0"/>
              </a:rPr>
              <a:t>palmitoylation</a:t>
            </a:r>
            <a:r>
              <a:rPr lang="it-IT" altLang="it-IT" sz="2000" u="sng" dirty="0">
                <a:latin typeface="Comic Sans MS" panose="030F0702030302020204" pitchFamily="66" charset="0"/>
              </a:rPr>
              <a:t>)</a:t>
            </a:r>
            <a:r>
              <a:rPr lang="it-IT" altLang="it-IT" sz="2000" dirty="0">
                <a:latin typeface="Comic Sans MS" panose="030F0702030302020204" pitchFamily="66" charset="0"/>
              </a:rPr>
              <a:t>, </a:t>
            </a:r>
            <a:r>
              <a:rPr lang="it-IT" altLang="it-IT" sz="2000" dirty="0" err="1">
                <a:latin typeface="Comic Sans MS" panose="030F0702030302020204" pitchFamily="66" charset="0"/>
              </a:rPr>
              <a:t>where</a:t>
            </a:r>
            <a:r>
              <a:rPr lang="it-IT" altLang="it-IT" sz="2000" dirty="0">
                <a:latin typeface="Comic Sans MS" panose="030F0702030302020204" pitchFamily="66" charset="0"/>
              </a:rPr>
              <a:t> </a:t>
            </a:r>
            <a:r>
              <a:rPr lang="it-IT" altLang="it-IT" sz="2000" dirty="0" err="1">
                <a:latin typeface="Comic Sans MS" panose="030F0702030302020204" pitchFamily="66" charset="0"/>
              </a:rPr>
              <a:t>its</a:t>
            </a:r>
            <a:r>
              <a:rPr lang="it-IT" altLang="it-IT" sz="2000" dirty="0">
                <a:latin typeface="Comic Sans MS" panose="030F0702030302020204" pitchFamily="66" charset="0"/>
              </a:rPr>
              <a:t> interactors must </a:t>
            </a:r>
            <a:r>
              <a:rPr lang="it-IT" altLang="it-IT" sz="2000" dirty="0" err="1">
                <a:latin typeface="Comic Sans MS" panose="030F0702030302020204" pitchFamily="66" charset="0"/>
              </a:rPr>
              <a:t>relocate</a:t>
            </a:r>
            <a:r>
              <a:rPr lang="it-IT" altLang="it-IT" sz="2000" dirty="0">
                <a:latin typeface="Comic Sans MS" panose="030F0702030302020204" pitchFamily="66" charset="0"/>
              </a:rPr>
              <a:t> to </a:t>
            </a:r>
            <a:r>
              <a:rPr lang="it-IT" altLang="it-IT" sz="2000" dirty="0" err="1">
                <a:latin typeface="Comic Sans MS" panose="030F0702030302020204" pitchFamily="66" charset="0"/>
              </a:rPr>
              <a:t>exert</a:t>
            </a:r>
            <a:r>
              <a:rPr lang="it-IT" altLang="it-IT" sz="2000" dirty="0">
                <a:latin typeface="Comic Sans MS" panose="030F0702030302020204" pitchFamily="66" charset="0"/>
              </a:rPr>
              <a:t> </a:t>
            </a:r>
            <a:r>
              <a:rPr lang="it-IT" altLang="it-IT" sz="2000" dirty="0" err="1">
                <a:latin typeface="Comic Sans MS" panose="030F0702030302020204" pitchFamily="66" charset="0"/>
              </a:rPr>
              <a:t>their</a:t>
            </a:r>
            <a:r>
              <a:rPr lang="it-IT" altLang="it-IT" sz="2000" dirty="0">
                <a:latin typeface="Comic Sans MS" panose="030F0702030302020204" pitchFamily="66" charset="0"/>
              </a:rPr>
              <a:t> </a:t>
            </a:r>
            <a:r>
              <a:rPr lang="it-IT" altLang="it-IT" sz="2000" dirty="0" err="1">
                <a:latin typeface="Comic Sans MS" panose="030F0702030302020204" pitchFamily="66" charset="0"/>
              </a:rPr>
              <a:t>functions</a:t>
            </a:r>
            <a:r>
              <a:rPr lang="it-IT" altLang="it-IT" sz="2000" dirty="0">
                <a:latin typeface="Comic Sans MS" panose="030F0702030302020204" pitchFamily="66" charset="0"/>
              </a:rPr>
              <a:t> with the help of </a:t>
            </a:r>
            <a:r>
              <a:rPr lang="it-IT" altLang="it-IT" sz="2000" dirty="0" err="1">
                <a:latin typeface="Comic Sans MS" panose="030F0702030302020204" pitchFamily="66" charset="0"/>
              </a:rPr>
              <a:t>scaffolding</a:t>
            </a:r>
            <a:r>
              <a:rPr lang="it-IT" altLang="it-IT" sz="2000" dirty="0">
                <a:latin typeface="Comic Sans MS" panose="030F0702030302020204" pitchFamily="66" charset="0"/>
              </a:rPr>
              <a:t> and </a:t>
            </a:r>
            <a:r>
              <a:rPr lang="it-IT" altLang="it-IT" sz="2000" dirty="0" err="1">
                <a:latin typeface="Comic Sans MS" panose="030F0702030302020204" pitchFamily="66" charset="0"/>
              </a:rPr>
              <a:t>modifying</a:t>
            </a:r>
            <a:r>
              <a:rPr lang="it-IT" altLang="it-IT" sz="2000" dirty="0">
                <a:latin typeface="Comic Sans MS" panose="030F0702030302020204" pitchFamily="66" charset="0"/>
              </a:rPr>
              <a:t> </a:t>
            </a:r>
            <a:r>
              <a:rPr lang="it-IT" altLang="it-IT" sz="2000" dirty="0" err="1">
                <a:latin typeface="Comic Sans MS" panose="030F0702030302020204" pitchFamily="66" charset="0"/>
              </a:rPr>
              <a:t>proteins</a:t>
            </a:r>
            <a:r>
              <a:rPr lang="it-IT" altLang="it-IT" sz="2000" dirty="0">
                <a:latin typeface="Comic Sans MS" panose="030F0702030302020204" pitchFamily="66" charset="0"/>
              </a:rPr>
              <a:t>.</a:t>
            </a:r>
          </a:p>
        </p:txBody>
      </p:sp>
    </p:spTree>
    <p:extLst>
      <p:ext uri="{BB962C8B-B14F-4D97-AF65-F5344CB8AC3E}">
        <p14:creationId xmlns:p14="http://schemas.microsoft.com/office/powerpoint/2010/main" val="2738753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4578"/>
                                        </p:tgtEl>
                                        <p:attrNameLst>
                                          <p:attrName>style.visibility</p:attrName>
                                        </p:attrNameLst>
                                      </p:cBhvr>
                                      <p:to>
                                        <p:strVal val="visible"/>
                                      </p:to>
                                    </p:set>
                                    <p:animEffect transition="in" filter="fade">
                                      <p:cBhvr>
                                        <p:cTn id="10"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523220"/>
            <a:ext cx="9062260" cy="4037168"/>
          </a:xfrm>
          <a:prstGeom prst="rect">
            <a:avLst/>
          </a:prstGeom>
        </p:spPr>
      </p:pic>
      <p:sp>
        <p:nvSpPr>
          <p:cNvPr id="3" name="Rectangle 7"/>
          <p:cNvSpPr>
            <a:spLocks noChangeArrowheads="1"/>
          </p:cNvSpPr>
          <p:nvPr/>
        </p:nvSpPr>
        <p:spPr bwMode="auto">
          <a:xfrm>
            <a:off x="3275097" y="0"/>
            <a:ext cx="25938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it-IT" sz="2800" b="1" dirty="0">
                <a:solidFill>
                  <a:srgbClr val="FF0000"/>
                </a:solidFill>
                <a:latin typeface="Comic Sans MS" panose="030F0702030302020204" pitchFamily="66" charset="0"/>
              </a:rPr>
              <a:t>Ras signalling</a:t>
            </a:r>
            <a:endParaRPr lang="it-IT" altLang="it-IT" sz="2800" b="1" dirty="0">
              <a:solidFill>
                <a:srgbClr val="FF0000"/>
              </a:solidFill>
              <a:latin typeface="Comic Sans MS" panose="030F0702030302020204" pitchFamily="66" charset="0"/>
            </a:endParaRPr>
          </a:p>
        </p:txBody>
      </p:sp>
      <p:sp>
        <p:nvSpPr>
          <p:cNvPr id="5" name="Rettangolo 4"/>
          <p:cNvSpPr/>
          <p:nvPr/>
        </p:nvSpPr>
        <p:spPr>
          <a:xfrm>
            <a:off x="0" y="4869877"/>
            <a:ext cx="9144000" cy="2031325"/>
          </a:xfrm>
          <a:prstGeom prst="rect">
            <a:avLst/>
          </a:prstGeom>
        </p:spPr>
        <p:txBody>
          <a:bodyPr wrap="square">
            <a:spAutoFit/>
          </a:bodyPr>
          <a:lstStyle/>
          <a:p>
            <a:r>
              <a:rPr lang="en-US" dirty="0">
                <a:latin typeface="Comic Sans MS" panose="030F0702030302020204" pitchFamily="66" charset="0"/>
              </a:rPr>
              <a:t>RAS controls signalling pathways crucial for cell growth, differentiation and survival. </a:t>
            </a:r>
          </a:p>
          <a:p>
            <a:endParaRPr lang="en-US" dirty="0">
              <a:latin typeface="Comic Sans MS" panose="030F0702030302020204" pitchFamily="66" charset="0"/>
            </a:endParaRPr>
          </a:p>
          <a:p>
            <a:r>
              <a:rPr lang="en-US" dirty="0">
                <a:latin typeface="Comic Sans MS" panose="030F0702030302020204" pitchFamily="66" charset="0"/>
              </a:rPr>
              <a:t>The inactive protein is bound by a guanosine diphosphate (GDP) molecule. Replacement of GDP by guanosine </a:t>
            </a:r>
            <a:r>
              <a:rPr lang="it-IT" dirty="0" err="1">
                <a:latin typeface="Comic Sans MS" panose="030F0702030302020204" pitchFamily="66" charset="0"/>
              </a:rPr>
              <a:t>triphosphate</a:t>
            </a:r>
            <a:r>
              <a:rPr lang="it-IT" dirty="0">
                <a:latin typeface="Comic Sans MS" panose="030F0702030302020204" pitchFamily="66" charset="0"/>
              </a:rPr>
              <a:t> (GTP) </a:t>
            </a:r>
            <a:r>
              <a:rPr lang="it-IT" dirty="0" err="1">
                <a:latin typeface="Comic Sans MS" panose="030F0702030302020204" pitchFamily="66" charset="0"/>
              </a:rPr>
              <a:t>facilitates</a:t>
            </a:r>
            <a:r>
              <a:rPr lang="it-IT" dirty="0">
                <a:latin typeface="Comic Sans MS" panose="030F0702030302020204" pitchFamily="66" charset="0"/>
              </a:rPr>
              <a:t> </a:t>
            </a:r>
            <a:r>
              <a:rPr lang="it-IT" dirty="0" err="1">
                <a:latin typeface="Comic Sans MS" panose="030F0702030302020204" pitchFamily="66" charset="0"/>
              </a:rPr>
              <a:t>conformational</a:t>
            </a:r>
            <a:r>
              <a:rPr lang="it-IT" dirty="0">
                <a:latin typeface="Comic Sans MS" panose="030F0702030302020204" pitchFamily="66" charset="0"/>
              </a:rPr>
              <a:t> </a:t>
            </a:r>
            <a:r>
              <a:rPr lang="en-US" dirty="0">
                <a:latin typeface="Comic Sans MS" panose="030F0702030302020204" pitchFamily="66" charset="0"/>
              </a:rPr>
              <a:t>changes in RAS that allow the enzyme to bind and activate downstream effector molecules.</a:t>
            </a:r>
            <a:endParaRPr lang="en-US" sz="2400" dirty="0">
              <a:latin typeface="Comic Sans MS" panose="030F0702030302020204" pitchFamily="66" charset="0"/>
            </a:endParaRPr>
          </a:p>
        </p:txBody>
      </p:sp>
    </p:spTree>
    <p:extLst>
      <p:ext uri="{BB962C8B-B14F-4D97-AF65-F5344CB8AC3E}">
        <p14:creationId xmlns:p14="http://schemas.microsoft.com/office/powerpoint/2010/main" val="2485185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520804" y="660935"/>
            <a:ext cx="8155672" cy="5586446"/>
          </a:xfrm>
          <a:prstGeom prst="rect">
            <a:avLst/>
          </a:prstGeom>
        </p:spPr>
      </p:pic>
      <p:sp>
        <p:nvSpPr>
          <p:cNvPr id="3" name="Rectangle 7"/>
          <p:cNvSpPr>
            <a:spLocks noChangeArrowheads="1"/>
          </p:cNvSpPr>
          <p:nvPr/>
        </p:nvSpPr>
        <p:spPr bwMode="auto">
          <a:xfrm>
            <a:off x="3301737" y="0"/>
            <a:ext cx="25938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it-IT" sz="2800" b="1" dirty="0">
                <a:solidFill>
                  <a:srgbClr val="FF0000"/>
                </a:solidFill>
                <a:latin typeface="Comic Sans MS" panose="030F0702030302020204" pitchFamily="66" charset="0"/>
              </a:rPr>
              <a:t>Ras signalling</a:t>
            </a:r>
            <a:endParaRPr lang="it-IT" altLang="it-IT" sz="28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728289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B6E08B3-9979-4424-B713-DA2489291D15}"/>
              </a:ext>
            </a:extLst>
          </p:cNvPr>
          <p:cNvSpPr>
            <a:spLocks noChangeArrowheads="1"/>
          </p:cNvSpPr>
          <p:nvPr/>
        </p:nvSpPr>
        <p:spPr bwMode="auto">
          <a:xfrm>
            <a:off x="1824942" y="15434"/>
            <a:ext cx="53166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it-IT" sz="2800" b="1" dirty="0">
                <a:solidFill>
                  <a:srgbClr val="FF0000"/>
                </a:solidFill>
                <a:latin typeface="Comic Sans MS" panose="030F0702030302020204" pitchFamily="66" charset="0"/>
              </a:rPr>
              <a:t>Insights into Raf activation</a:t>
            </a:r>
            <a:endParaRPr lang="it-IT" altLang="it-IT" sz="2800" b="1" dirty="0">
              <a:solidFill>
                <a:srgbClr val="FF0000"/>
              </a:solidFill>
              <a:latin typeface="Comic Sans MS" panose="030F0702030302020204" pitchFamily="66" charset="0"/>
            </a:endParaRPr>
          </a:p>
        </p:txBody>
      </p:sp>
      <p:pic>
        <p:nvPicPr>
          <p:cNvPr id="5" name="Picture 4">
            <a:extLst>
              <a:ext uri="{FF2B5EF4-FFF2-40B4-BE49-F238E27FC236}">
                <a16:creationId xmlns:a16="http://schemas.microsoft.com/office/drawing/2014/main" id="{808F051C-A7FB-4EEF-82C0-F2B8037A7E6A}"/>
              </a:ext>
            </a:extLst>
          </p:cNvPr>
          <p:cNvPicPr>
            <a:picLocks noChangeAspect="1"/>
          </p:cNvPicPr>
          <p:nvPr/>
        </p:nvPicPr>
        <p:blipFill>
          <a:blip r:embed="rId2"/>
          <a:stretch>
            <a:fillRect/>
          </a:stretch>
        </p:blipFill>
        <p:spPr>
          <a:xfrm>
            <a:off x="0" y="486368"/>
            <a:ext cx="9144000" cy="3145927"/>
          </a:xfrm>
          <a:prstGeom prst="rect">
            <a:avLst/>
          </a:prstGeom>
        </p:spPr>
      </p:pic>
      <p:sp>
        <p:nvSpPr>
          <p:cNvPr id="6" name="Rettangolo 4">
            <a:extLst>
              <a:ext uri="{FF2B5EF4-FFF2-40B4-BE49-F238E27FC236}">
                <a16:creationId xmlns:a16="http://schemas.microsoft.com/office/drawing/2014/main" id="{07209285-9BF6-43EF-8544-E507CEF9E8B2}"/>
              </a:ext>
            </a:extLst>
          </p:cNvPr>
          <p:cNvSpPr/>
          <p:nvPr/>
        </p:nvSpPr>
        <p:spPr>
          <a:xfrm>
            <a:off x="0" y="5380672"/>
            <a:ext cx="9144000" cy="1477328"/>
          </a:xfrm>
          <a:prstGeom prst="rect">
            <a:avLst/>
          </a:prstGeom>
        </p:spPr>
        <p:txBody>
          <a:bodyPr wrap="square">
            <a:spAutoFit/>
          </a:bodyPr>
          <a:lstStyle/>
          <a:p>
            <a:r>
              <a:rPr lang="en-US" dirty="0">
                <a:solidFill>
                  <a:srgbClr val="FF0000"/>
                </a:solidFill>
                <a:latin typeface="Comic Sans MS" panose="030F0702030302020204" pitchFamily="66" charset="0"/>
              </a:rPr>
              <a:t>SHOC2, 14-3-3</a:t>
            </a:r>
            <a:r>
              <a:rPr lang="en-US" dirty="0">
                <a:latin typeface="Comic Sans MS" panose="030F0702030302020204" pitchFamily="66" charset="0"/>
              </a:rPr>
              <a:t>: adaptor (scaffold) proteins</a:t>
            </a:r>
          </a:p>
          <a:p>
            <a:r>
              <a:rPr lang="en-US" dirty="0">
                <a:solidFill>
                  <a:srgbClr val="FF0000"/>
                </a:solidFill>
                <a:latin typeface="Comic Sans MS" panose="030F0702030302020204" pitchFamily="66" charset="0"/>
              </a:rPr>
              <a:t>PP1C</a:t>
            </a:r>
            <a:r>
              <a:rPr lang="en-US" dirty="0">
                <a:latin typeface="Comic Sans MS" panose="030F0702030302020204" pitchFamily="66" charset="0"/>
              </a:rPr>
              <a:t>: phosphatase</a:t>
            </a:r>
          </a:p>
          <a:p>
            <a:r>
              <a:rPr lang="en-US" dirty="0">
                <a:solidFill>
                  <a:srgbClr val="FF0000"/>
                </a:solidFill>
                <a:latin typeface="Comic Sans MS" panose="030F0702030302020204" pitchFamily="66" charset="0"/>
              </a:rPr>
              <a:t>RBD</a:t>
            </a:r>
            <a:r>
              <a:rPr lang="en-US" dirty="0">
                <a:latin typeface="Comic Sans MS" panose="030F0702030302020204" pitchFamily="66" charset="0"/>
              </a:rPr>
              <a:t>: Ras-binding domain</a:t>
            </a:r>
          </a:p>
          <a:p>
            <a:r>
              <a:rPr lang="en-US" dirty="0">
                <a:solidFill>
                  <a:srgbClr val="0070C0"/>
                </a:solidFill>
                <a:latin typeface="Comic Sans MS" panose="030F0702030302020204" pitchFamily="66" charset="0"/>
              </a:rPr>
              <a:t>KD</a:t>
            </a:r>
            <a:r>
              <a:rPr lang="en-US" dirty="0">
                <a:latin typeface="Comic Sans MS" panose="030F0702030302020204" pitchFamily="66" charset="0"/>
              </a:rPr>
              <a:t>: kinase domain</a:t>
            </a:r>
          </a:p>
          <a:p>
            <a:r>
              <a:rPr lang="en-US" dirty="0">
                <a:solidFill>
                  <a:srgbClr val="0070C0"/>
                </a:solidFill>
                <a:latin typeface="Comic Sans MS" panose="030F0702030302020204" pitchFamily="66" charset="0"/>
              </a:rPr>
              <a:t>CT/</a:t>
            </a:r>
            <a:r>
              <a:rPr lang="en-US" dirty="0" err="1">
                <a:solidFill>
                  <a:srgbClr val="0070C0"/>
                </a:solidFill>
                <a:latin typeface="Comic Sans MS" panose="030F0702030302020204" pitchFamily="66" charset="0"/>
              </a:rPr>
              <a:t>NTpS</a:t>
            </a:r>
            <a:r>
              <a:rPr lang="en-US" dirty="0">
                <a:latin typeface="Comic Sans MS" panose="030F0702030302020204" pitchFamily="66" charset="0"/>
              </a:rPr>
              <a:t>: C-terminal/N-terminal phospho-Serine</a:t>
            </a:r>
          </a:p>
        </p:txBody>
      </p:sp>
      <p:pic>
        <p:nvPicPr>
          <p:cNvPr id="7" name="Picture 6">
            <a:extLst>
              <a:ext uri="{FF2B5EF4-FFF2-40B4-BE49-F238E27FC236}">
                <a16:creationId xmlns:a16="http://schemas.microsoft.com/office/drawing/2014/main" id="{9F515E58-79DD-4495-A77D-B70ACB912D91}"/>
              </a:ext>
            </a:extLst>
          </p:cNvPr>
          <p:cNvPicPr>
            <a:picLocks noChangeAspect="1"/>
          </p:cNvPicPr>
          <p:nvPr/>
        </p:nvPicPr>
        <p:blipFill>
          <a:blip r:embed="rId3"/>
          <a:stretch>
            <a:fillRect/>
          </a:stretch>
        </p:blipFill>
        <p:spPr>
          <a:xfrm>
            <a:off x="0" y="588811"/>
            <a:ext cx="9144000" cy="4845676"/>
          </a:xfrm>
          <a:prstGeom prst="rect">
            <a:avLst/>
          </a:prstGeom>
        </p:spPr>
      </p:pic>
    </p:spTree>
    <p:extLst>
      <p:ext uri="{BB962C8B-B14F-4D97-AF65-F5344CB8AC3E}">
        <p14:creationId xmlns:p14="http://schemas.microsoft.com/office/powerpoint/2010/main" val="14453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0F716FC-94D6-4353-A3BA-9EB63EA84677}"/>
              </a:ext>
            </a:extLst>
          </p:cNvPr>
          <p:cNvGrpSpPr>
            <a:grpSpLocks noChangeAspect="1"/>
          </p:cNvGrpSpPr>
          <p:nvPr/>
        </p:nvGrpSpPr>
        <p:grpSpPr>
          <a:xfrm>
            <a:off x="80288" y="1148122"/>
            <a:ext cx="4902987" cy="3651215"/>
            <a:chOff x="80288" y="1178709"/>
            <a:chExt cx="5447763" cy="4056906"/>
          </a:xfrm>
        </p:grpSpPr>
        <p:pic>
          <p:nvPicPr>
            <p:cNvPr id="3" name="Picture 2">
              <a:extLst>
                <a:ext uri="{FF2B5EF4-FFF2-40B4-BE49-F238E27FC236}">
                  <a16:creationId xmlns:a16="http://schemas.microsoft.com/office/drawing/2014/main" id="{A4331D2E-9E65-4807-843F-B1221BADE36A}"/>
                </a:ext>
              </a:extLst>
            </p:cNvPr>
            <p:cNvPicPr>
              <a:picLocks noChangeAspect="1"/>
            </p:cNvPicPr>
            <p:nvPr/>
          </p:nvPicPr>
          <p:blipFill>
            <a:blip r:embed="rId2"/>
            <a:stretch>
              <a:fillRect/>
            </a:stretch>
          </p:blipFill>
          <p:spPr>
            <a:xfrm>
              <a:off x="80288" y="1279136"/>
              <a:ext cx="5447763" cy="3921617"/>
            </a:xfrm>
            <a:prstGeom prst="rect">
              <a:avLst/>
            </a:prstGeom>
          </p:spPr>
        </p:pic>
        <p:sp>
          <p:nvSpPr>
            <p:cNvPr id="10" name="Rectangle 9">
              <a:extLst>
                <a:ext uri="{FF2B5EF4-FFF2-40B4-BE49-F238E27FC236}">
                  <a16:creationId xmlns:a16="http://schemas.microsoft.com/office/drawing/2014/main" id="{51A9D15B-6C38-4547-846E-CC71AF9B3CAC}"/>
                </a:ext>
              </a:extLst>
            </p:cNvPr>
            <p:cNvSpPr/>
            <p:nvPr/>
          </p:nvSpPr>
          <p:spPr>
            <a:xfrm>
              <a:off x="198699" y="4180389"/>
              <a:ext cx="1201838" cy="1055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8E7BE9-42B9-44F2-8CFA-60C695A75FE0}"/>
                </a:ext>
              </a:extLst>
            </p:cNvPr>
            <p:cNvSpPr/>
            <p:nvPr/>
          </p:nvSpPr>
          <p:spPr>
            <a:xfrm>
              <a:off x="320500" y="1178709"/>
              <a:ext cx="479118" cy="366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15D82F0D-B9E5-4B33-B137-B0D0044BEFDD}"/>
              </a:ext>
            </a:extLst>
          </p:cNvPr>
          <p:cNvGrpSpPr/>
          <p:nvPr/>
        </p:nvGrpSpPr>
        <p:grpSpPr>
          <a:xfrm>
            <a:off x="4653022" y="1090194"/>
            <a:ext cx="4448537" cy="3767070"/>
            <a:chOff x="4996405" y="1545465"/>
            <a:chExt cx="4448537" cy="3767070"/>
          </a:xfrm>
        </p:grpSpPr>
        <p:pic>
          <p:nvPicPr>
            <p:cNvPr id="5" name="Picture 4">
              <a:extLst>
                <a:ext uri="{FF2B5EF4-FFF2-40B4-BE49-F238E27FC236}">
                  <a16:creationId xmlns:a16="http://schemas.microsoft.com/office/drawing/2014/main" id="{31565E97-78B9-4D08-8727-281638C24DDD}"/>
                </a:ext>
              </a:extLst>
            </p:cNvPr>
            <p:cNvPicPr>
              <a:picLocks noChangeAspect="1"/>
            </p:cNvPicPr>
            <p:nvPr/>
          </p:nvPicPr>
          <p:blipFill>
            <a:blip r:embed="rId3"/>
            <a:stretch>
              <a:fillRect/>
            </a:stretch>
          </p:blipFill>
          <p:spPr>
            <a:xfrm>
              <a:off x="5001731" y="1545465"/>
              <a:ext cx="4443211" cy="3767070"/>
            </a:xfrm>
            <a:prstGeom prst="rect">
              <a:avLst/>
            </a:prstGeom>
          </p:spPr>
        </p:pic>
        <p:sp>
          <p:nvSpPr>
            <p:cNvPr id="9" name="Rectangle 8">
              <a:extLst>
                <a:ext uri="{FF2B5EF4-FFF2-40B4-BE49-F238E27FC236}">
                  <a16:creationId xmlns:a16="http://schemas.microsoft.com/office/drawing/2014/main" id="{68834876-7055-4463-AC62-0755E230B540}"/>
                </a:ext>
              </a:extLst>
            </p:cNvPr>
            <p:cNvSpPr/>
            <p:nvPr/>
          </p:nvSpPr>
          <p:spPr>
            <a:xfrm>
              <a:off x="4996405" y="3811929"/>
              <a:ext cx="744638" cy="3588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7">
            <a:extLst>
              <a:ext uri="{FF2B5EF4-FFF2-40B4-BE49-F238E27FC236}">
                <a16:creationId xmlns:a16="http://schemas.microsoft.com/office/drawing/2014/main" id="{EF89E798-6926-438F-B563-F23499D0FBC5}"/>
              </a:ext>
            </a:extLst>
          </p:cNvPr>
          <p:cNvSpPr>
            <a:spLocks noChangeArrowheads="1"/>
          </p:cNvSpPr>
          <p:nvPr/>
        </p:nvSpPr>
        <p:spPr bwMode="auto">
          <a:xfrm>
            <a:off x="1824942" y="15434"/>
            <a:ext cx="53166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it-IT" sz="2800" b="1" dirty="0">
                <a:solidFill>
                  <a:srgbClr val="FF0000"/>
                </a:solidFill>
                <a:latin typeface="Comic Sans MS" panose="030F0702030302020204" pitchFamily="66" charset="0"/>
              </a:rPr>
              <a:t>Insights into Raf activation</a:t>
            </a:r>
            <a:endParaRPr lang="it-IT" altLang="it-IT" sz="28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888024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670475" y="5317565"/>
            <a:ext cx="4461548" cy="1484768"/>
          </a:xfrm>
          <a:prstGeom prst="rect">
            <a:avLst/>
          </a:prstGeom>
        </p:spPr>
      </p:pic>
      <p:pic>
        <p:nvPicPr>
          <p:cNvPr id="3" name="Immagine 2"/>
          <p:cNvPicPr>
            <a:picLocks noChangeAspect="1"/>
          </p:cNvPicPr>
          <p:nvPr/>
        </p:nvPicPr>
        <p:blipFill>
          <a:blip r:embed="rId3"/>
          <a:stretch>
            <a:fillRect/>
          </a:stretch>
        </p:blipFill>
        <p:spPr>
          <a:xfrm>
            <a:off x="3682950" y="1534115"/>
            <a:ext cx="5461050" cy="2483365"/>
          </a:xfrm>
          <a:prstGeom prst="rect">
            <a:avLst/>
          </a:prstGeom>
        </p:spPr>
      </p:pic>
      <p:pic>
        <p:nvPicPr>
          <p:cNvPr id="5" name="Immagine 4"/>
          <p:cNvPicPr>
            <a:picLocks noChangeAspect="1"/>
          </p:cNvPicPr>
          <p:nvPr/>
        </p:nvPicPr>
        <p:blipFill>
          <a:blip r:embed="rId4"/>
          <a:stretch>
            <a:fillRect/>
          </a:stretch>
        </p:blipFill>
        <p:spPr>
          <a:xfrm>
            <a:off x="187434" y="4048474"/>
            <a:ext cx="4896114" cy="1224029"/>
          </a:xfrm>
          <a:prstGeom prst="rect">
            <a:avLst/>
          </a:prstGeom>
        </p:spPr>
      </p:pic>
      <p:sp>
        <p:nvSpPr>
          <p:cNvPr id="6" name="Rectangle 7"/>
          <p:cNvSpPr>
            <a:spLocks noChangeArrowheads="1"/>
          </p:cNvSpPr>
          <p:nvPr/>
        </p:nvSpPr>
        <p:spPr bwMode="auto">
          <a:xfrm>
            <a:off x="2128427" y="16714"/>
            <a:ext cx="54425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it-IT" sz="2800" b="1" dirty="0">
                <a:solidFill>
                  <a:srgbClr val="FF0000"/>
                </a:solidFill>
                <a:latin typeface="Comic Sans MS" panose="030F0702030302020204" pitchFamily="66" charset="0"/>
              </a:rPr>
              <a:t>Targeting Ras, in the end..</a:t>
            </a:r>
            <a:endParaRPr lang="it-IT" altLang="it-IT" sz="2800" b="1" dirty="0">
              <a:solidFill>
                <a:srgbClr val="FF0000"/>
              </a:solidFill>
              <a:latin typeface="Comic Sans MS" panose="030F0702030302020204" pitchFamily="66" charset="0"/>
            </a:endParaRPr>
          </a:p>
        </p:txBody>
      </p:sp>
      <p:sp>
        <p:nvSpPr>
          <p:cNvPr id="8" name="Rettangolo 7"/>
          <p:cNvSpPr/>
          <p:nvPr/>
        </p:nvSpPr>
        <p:spPr>
          <a:xfrm>
            <a:off x="0" y="556438"/>
            <a:ext cx="9144000" cy="1754326"/>
          </a:xfrm>
          <a:prstGeom prst="rect">
            <a:avLst/>
          </a:prstGeom>
        </p:spPr>
        <p:txBody>
          <a:bodyPr wrap="square">
            <a:spAutoFit/>
          </a:bodyPr>
          <a:lstStyle/>
          <a:p>
            <a:r>
              <a:rPr lang="en-US" dirty="0">
                <a:latin typeface="Comic Sans MS" panose="030F0702030302020204" pitchFamily="66" charset="0"/>
              </a:rPr>
              <a:t>Mutations in the gene </a:t>
            </a:r>
            <a:r>
              <a:rPr lang="en-US" i="1" dirty="0">
                <a:latin typeface="Comic Sans MS" panose="030F0702030302020204" pitchFamily="66" charset="0"/>
              </a:rPr>
              <a:t>KRAS </a:t>
            </a:r>
            <a:r>
              <a:rPr lang="en-US" dirty="0">
                <a:latin typeface="Comic Sans MS" panose="030F0702030302020204" pitchFamily="66" charset="0"/>
              </a:rPr>
              <a:t>are </a:t>
            </a:r>
            <a:r>
              <a:rPr lang="en-US" i="1" u="sng" dirty="0">
                <a:latin typeface="Comic Sans MS" panose="030F0702030302020204" pitchFamily="66" charset="0"/>
              </a:rPr>
              <a:t>the most frequent drivers of </a:t>
            </a:r>
            <a:r>
              <a:rPr lang="en-US" i="1" u="sng" dirty="0" err="1">
                <a:latin typeface="Comic Sans MS" panose="030F0702030302020204" pitchFamily="66" charset="0"/>
              </a:rPr>
              <a:t>tumour</a:t>
            </a:r>
            <a:r>
              <a:rPr lang="en-US" i="1" u="sng" dirty="0">
                <a:latin typeface="Comic Sans MS" panose="030F0702030302020204" pitchFamily="66" charset="0"/>
              </a:rPr>
              <a:t> development</a:t>
            </a:r>
          </a:p>
          <a:p>
            <a:r>
              <a:rPr lang="en-US" dirty="0">
                <a:latin typeface="Comic Sans MS" panose="030F0702030302020204" pitchFamily="66" charset="0"/>
              </a:rPr>
              <a:t>across the spectrum of human cancers. KRAS mutations occur in a quarter of all human cancers. </a:t>
            </a:r>
          </a:p>
          <a:p>
            <a:r>
              <a:rPr lang="en-US" dirty="0">
                <a:latin typeface="Comic Sans MS" panose="030F0702030302020204" pitchFamily="66" charset="0"/>
              </a:rPr>
              <a:t>However, finding molecules that </a:t>
            </a:r>
          </a:p>
          <a:p>
            <a:r>
              <a:rPr lang="en-US" dirty="0">
                <a:latin typeface="Comic Sans MS" panose="030F0702030302020204" pitchFamily="66" charset="0"/>
              </a:rPr>
              <a:t>inhibit its pro-neoplastic activity </a:t>
            </a:r>
          </a:p>
          <a:p>
            <a:r>
              <a:rPr lang="en-US" dirty="0">
                <a:latin typeface="Comic Sans MS" panose="030F0702030302020204" pitchFamily="66" charset="0"/>
              </a:rPr>
              <a:t>has proven extremely difficult.</a:t>
            </a:r>
          </a:p>
        </p:txBody>
      </p:sp>
      <p:sp>
        <p:nvSpPr>
          <p:cNvPr id="9" name="Rectangle 7"/>
          <p:cNvSpPr>
            <a:spLocks noChangeArrowheads="1"/>
          </p:cNvSpPr>
          <p:nvPr/>
        </p:nvSpPr>
        <p:spPr bwMode="auto">
          <a:xfrm>
            <a:off x="1285801" y="2656399"/>
            <a:ext cx="11113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it-IT" sz="2800" b="1" dirty="0">
                <a:solidFill>
                  <a:srgbClr val="FF0000"/>
                </a:solidFill>
                <a:latin typeface="Comic Sans MS" panose="030F0702030302020204" pitchFamily="66" charset="0"/>
              </a:rPr>
              <a:t>2019</a:t>
            </a:r>
            <a:endParaRPr lang="it-IT" altLang="it-IT" sz="28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63395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49770" y="539934"/>
            <a:ext cx="7369520" cy="5357840"/>
          </a:xfrm>
          <a:prstGeom prst="rect">
            <a:avLst/>
          </a:prstGeom>
        </p:spPr>
      </p:pic>
      <p:sp>
        <p:nvSpPr>
          <p:cNvPr id="11" name="Rectangle 7"/>
          <p:cNvSpPr>
            <a:spLocks noChangeArrowheads="1"/>
          </p:cNvSpPr>
          <p:nvPr/>
        </p:nvSpPr>
        <p:spPr bwMode="auto">
          <a:xfrm>
            <a:off x="2128427" y="16714"/>
            <a:ext cx="54425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it-IT" sz="2800" b="1" dirty="0">
                <a:solidFill>
                  <a:srgbClr val="FF0000"/>
                </a:solidFill>
                <a:latin typeface="Comic Sans MS" panose="030F0702030302020204" pitchFamily="66" charset="0"/>
              </a:rPr>
              <a:t>Targeting Ras, in the end..</a:t>
            </a:r>
            <a:endParaRPr lang="it-IT" altLang="it-IT" sz="2800" b="1" dirty="0">
              <a:solidFill>
                <a:srgbClr val="FF0000"/>
              </a:solidFill>
              <a:latin typeface="Comic Sans MS" panose="030F0702030302020204" pitchFamily="66" charset="0"/>
            </a:endParaRPr>
          </a:p>
        </p:txBody>
      </p:sp>
      <p:sp>
        <p:nvSpPr>
          <p:cNvPr id="13" name="Rettangolo 12"/>
          <p:cNvSpPr/>
          <p:nvPr/>
        </p:nvSpPr>
        <p:spPr>
          <a:xfrm>
            <a:off x="0" y="5902742"/>
            <a:ext cx="9144000" cy="923330"/>
          </a:xfrm>
          <a:prstGeom prst="rect">
            <a:avLst/>
          </a:prstGeom>
        </p:spPr>
        <p:txBody>
          <a:bodyPr wrap="square">
            <a:spAutoFit/>
          </a:bodyPr>
          <a:lstStyle/>
          <a:p>
            <a:r>
              <a:rPr lang="en-US" dirty="0">
                <a:latin typeface="Comic Sans MS" panose="030F0702030302020204" pitchFamily="66" charset="0"/>
              </a:rPr>
              <a:t>KRAS</a:t>
            </a:r>
            <a:r>
              <a:rPr lang="en-US" baseline="30000" dirty="0">
                <a:latin typeface="Comic Sans MS" panose="030F0702030302020204" pitchFamily="66" charset="0"/>
              </a:rPr>
              <a:t>G12C</a:t>
            </a:r>
            <a:r>
              <a:rPr lang="en-US" dirty="0">
                <a:latin typeface="Comic Sans MS" panose="030F0702030302020204" pitchFamily="66" charset="0"/>
              </a:rPr>
              <a:t> is not permanently GTP bound and maintains a dependency on</a:t>
            </a:r>
          </a:p>
          <a:p>
            <a:r>
              <a:rPr lang="en-US" dirty="0">
                <a:latin typeface="Comic Sans MS" panose="030F0702030302020204" pitchFamily="66" charset="0"/>
              </a:rPr>
              <a:t>upstream RTK signaling for GEF-mediated GTP reloading.</a:t>
            </a:r>
          </a:p>
          <a:p>
            <a:r>
              <a:rPr lang="en-US" dirty="0">
                <a:solidFill>
                  <a:srgbClr val="FF0000"/>
                </a:solidFill>
                <a:latin typeface="Comic Sans MS" panose="030F0702030302020204" pitchFamily="66" charset="0"/>
              </a:rPr>
              <a:t>AMG 510 </a:t>
            </a:r>
            <a:r>
              <a:rPr lang="en-US" dirty="0">
                <a:latin typeface="Comic Sans MS" panose="030F0702030302020204" pitchFamily="66" charset="0"/>
              </a:rPr>
              <a:t>forms a covalent bond </a:t>
            </a:r>
            <a:r>
              <a:rPr lang="it-IT" dirty="0">
                <a:latin typeface="Comic Sans MS" panose="030F0702030302020204" pitchFamily="66" charset="0"/>
              </a:rPr>
              <a:t>with GDP‑</a:t>
            </a:r>
            <a:r>
              <a:rPr lang="it-IT" dirty="0" err="1">
                <a:latin typeface="Comic Sans MS" panose="030F0702030302020204" pitchFamily="66" charset="0"/>
              </a:rPr>
              <a:t>bound</a:t>
            </a:r>
            <a:r>
              <a:rPr lang="it-IT" dirty="0">
                <a:latin typeface="Comic Sans MS" panose="030F0702030302020204" pitchFamily="66" charset="0"/>
              </a:rPr>
              <a:t> KRAS</a:t>
            </a:r>
            <a:r>
              <a:rPr lang="it-IT" baseline="30000" dirty="0">
                <a:latin typeface="Comic Sans MS" panose="030F0702030302020204" pitchFamily="66" charset="0"/>
              </a:rPr>
              <a:t>G12C</a:t>
            </a:r>
            <a:r>
              <a:rPr lang="en-US" dirty="0">
                <a:latin typeface="Comic Sans MS" panose="030F0702030302020204" pitchFamily="66" charset="0"/>
              </a:rPr>
              <a:t> to prevent GTP binding</a:t>
            </a:r>
            <a:r>
              <a:rPr lang="it-IT" dirty="0">
                <a:latin typeface="Comic Sans MS" panose="030F0702030302020204" pitchFamily="66" charset="0"/>
              </a:rPr>
              <a:t>. </a:t>
            </a:r>
          </a:p>
        </p:txBody>
      </p:sp>
    </p:spTree>
    <p:extLst>
      <p:ext uri="{BB962C8B-B14F-4D97-AF65-F5344CB8AC3E}">
        <p14:creationId xmlns:p14="http://schemas.microsoft.com/office/powerpoint/2010/main" val="2757900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604956" y="455058"/>
            <a:ext cx="6489524" cy="3411346"/>
          </a:xfrm>
          <a:prstGeom prst="rect">
            <a:avLst/>
          </a:prstGeom>
        </p:spPr>
      </p:pic>
      <p:sp>
        <p:nvSpPr>
          <p:cNvPr id="2" name="Rectangle 7"/>
          <p:cNvSpPr>
            <a:spLocks noChangeArrowheads="1"/>
          </p:cNvSpPr>
          <p:nvPr/>
        </p:nvSpPr>
        <p:spPr bwMode="auto">
          <a:xfrm>
            <a:off x="2128427" y="16714"/>
            <a:ext cx="54425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it-IT" sz="2800" b="1" dirty="0">
                <a:solidFill>
                  <a:srgbClr val="FF0000"/>
                </a:solidFill>
                <a:latin typeface="Comic Sans MS" panose="030F0702030302020204" pitchFamily="66" charset="0"/>
              </a:rPr>
              <a:t>Targeting Ras, in the end..</a:t>
            </a:r>
            <a:endParaRPr lang="it-IT" altLang="it-IT" sz="2800" b="1" dirty="0">
              <a:solidFill>
                <a:srgbClr val="FF0000"/>
              </a:solidFill>
              <a:latin typeface="Comic Sans MS" panose="030F0702030302020204" pitchFamily="66" charset="0"/>
            </a:endParaRPr>
          </a:p>
        </p:txBody>
      </p:sp>
      <p:sp>
        <p:nvSpPr>
          <p:cNvPr id="3" name="Rettangolo 2"/>
          <p:cNvSpPr/>
          <p:nvPr/>
        </p:nvSpPr>
        <p:spPr>
          <a:xfrm>
            <a:off x="-17538" y="4297384"/>
            <a:ext cx="9143999" cy="1200329"/>
          </a:xfrm>
          <a:prstGeom prst="rect">
            <a:avLst/>
          </a:prstGeom>
        </p:spPr>
        <p:txBody>
          <a:bodyPr wrap="square">
            <a:spAutoFit/>
          </a:bodyPr>
          <a:lstStyle/>
          <a:p>
            <a:r>
              <a:rPr lang="it-IT" i="1" dirty="0">
                <a:latin typeface="Comic Sans MS" panose="030F0702030302020204" pitchFamily="66" charset="0"/>
              </a:rPr>
              <a:t>First </a:t>
            </a:r>
            <a:r>
              <a:rPr lang="it-IT" i="1" dirty="0" err="1">
                <a:latin typeface="Comic Sans MS" panose="030F0702030302020204" pitchFamily="66" charset="0"/>
              </a:rPr>
              <a:t>hint</a:t>
            </a:r>
            <a:r>
              <a:rPr lang="it-IT" dirty="0">
                <a:latin typeface="Comic Sans MS" panose="030F0702030302020204" pitchFamily="66" charset="0"/>
              </a:rPr>
              <a:t>: </a:t>
            </a:r>
            <a:r>
              <a:rPr lang="it-IT" dirty="0" err="1">
                <a:latin typeface="Comic Sans MS" panose="030F0702030302020204" pitchFamily="66" charset="0"/>
              </a:rPr>
              <a:t>at</a:t>
            </a:r>
            <a:r>
              <a:rPr lang="it-IT" dirty="0">
                <a:latin typeface="Comic Sans MS" panose="030F0702030302020204" pitchFamily="66" charset="0"/>
              </a:rPr>
              <a:t> </a:t>
            </a:r>
            <a:r>
              <a:rPr lang="en-US" dirty="0">
                <a:latin typeface="Comic Sans MS" panose="030F0702030302020204" pitchFamily="66" charset="0"/>
              </a:rPr>
              <a:t>200 mg kg−1, </a:t>
            </a:r>
            <a:r>
              <a:rPr lang="en-US" dirty="0">
                <a:solidFill>
                  <a:srgbClr val="FF0000"/>
                </a:solidFill>
                <a:latin typeface="Comic Sans MS" panose="030F0702030302020204" pitchFamily="66" charset="0"/>
              </a:rPr>
              <a:t>AMG 510 (</a:t>
            </a:r>
            <a:r>
              <a:rPr lang="en-US" dirty="0" err="1">
                <a:solidFill>
                  <a:srgbClr val="FF0000"/>
                </a:solidFill>
                <a:latin typeface="Comic Sans MS" panose="030F0702030302020204" pitchFamily="66" charset="0"/>
              </a:rPr>
              <a:t>Sotorasib</a:t>
            </a:r>
            <a:r>
              <a:rPr lang="en-US" dirty="0">
                <a:solidFill>
                  <a:srgbClr val="FF0000"/>
                </a:solidFill>
                <a:latin typeface="Comic Sans MS" panose="030F0702030302020204" pitchFamily="66" charset="0"/>
              </a:rPr>
              <a:t>) triggers permanent </a:t>
            </a:r>
            <a:r>
              <a:rPr lang="en-US" dirty="0" err="1">
                <a:solidFill>
                  <a:srgbClr val="FF0000"/>
                </a:solidFill>
                <a:latin typeface="Comic Sans MS" panose="030F0702030302020204" pitchFamily="66" charset="0"/>
              </a:rPr>
              <a:t>tumour</a:t>
            </a:r>
            <a:r>
              <a:rPr lang="en-US" dirty="0">
                <a:solidFill>
                  <a:srgbClr val="FF0000"/>
                </a:solidFill>
                <a:latin typeface="Comic Sans MS" panose="030F0702030302020204" pitchFamily="66" charset="0"/>
              </a:rPr>
              <a:t> regression </a:t>
            </a:r>
            <a:r>
              <a:rPr lang="en-US" dirty="0">
                <a:latin typeface="Comic Sans MS" panose="030F0702030302020204" pitchFamily="66" charset="0"/>
              </a:rPr>
              <a:t>in eight out of ten mice </a:t>
            </a:r>
            <a:r>
              <a:rPr lang="it-IT" dirty="0" err="1">
                <a:latin typeface="Comic Sans MS" panose="030F0702030302020204" pitchFamily="66" charset="0"/>
              </a:rPr>
              <a:t>carrying</a:t>
            </a:r>
            <a:r>
              <a:rPr lang="it-IT" dirty="0">
                <a:latin typeface="Comic Sans MS" panose="030F0702030302020204" pitchFamily="66" charset="0"/>
              </a:rPr>
              <a:t> KRAS</a:t>
            </a:r>
            <a:r>
              <a:rPr lang="it-IT" baseline="30000" dirty="0">
                <a:latin typeface="Comic Sans MS" panose="030F0702030302020204" pitchFamily="66" charset="0"/>
              </a:rPr>
              <a:t>G12C</a:t>
            </a:r>
            <a:r>
              <a:rPr lang="it-IT" dirty="0">
                <a:latin typeface="Comic Sans MS" panose="030F0702030302020204" pitchFamily="66" charset="0"/>
              </a:rPr>
              <a:t> </a:t>
            </a:r>
            <a:r>
              <a:rPr lang="it-IT" dirty="0" err="1">
                <a:latin typeface="Comic Sans MS" panose="030F0702030302020204" pitchFamily="66" charset="0"/>
              </a:rPr>
              <a:t>tumour</a:t>
            </a:r>
            <a:r>
              <a:rPr lang="it-IT" dirty="0">
                <a:latin typeface="Comic Sans MS" panose="030F0702030302020204" pitchFamily="66" charset="0"/>
              </a:rPr>
              <a:t> </a:t>
            </a:r>
            <a:r>
              <a:rPr lang="it-IT" dirty="0" err="1">
                <a:latin typeface="Comic Sans MS" panose="030F0702030302020204" pitchFamily="66" charset="0"/>
              </a:rPr>
              <a:t>cells</a:t>
            </a:r>
            <a:r>
              <a:rPr lang="en-US" dirty="0">
                <a:latin typeface="Comic Sans MS" panose="030F0702030302020204" pitchFamily="66" charset="0"/>
              </a:rPr>
              <a:t>. The</a:t>
            </a:r>
          </a:p>
          <a:p>
            <a:r>
              <a:rPr lang="en-US" dirty="0">
                <a:latin typeface="Comic Sans MS" panose="030F0702030302020204" pitchFamily="66" charset="0"/>
              </a:rPr>
              <a:t>On 2021, </a:t>
            </a:r>
            <a:r>
              <a:rPr lang="en-US" dirty="0" err="1">
                <a:latin typeface="Comic Sans MS" panose="030F0702030302020204" pitchFamily="66" charset="0"/>
              </a:rPr>
              <a:t>Sotorasib</a:t>
            </a:r>
            <a:r>
              <a:rPr lang="en-US" dirty="0">
                <a:latin typeface="Comic Sans MS" panose="030F0702030302020204" pitchFamily="66" charset="0"/>
              </a:rPr>
              <a:t> (AMG 510) underwent </a:t>
            </a:r>
            <a:r>
              <a:rPr lang="en-US" b="1" i="1" u="sng" dirty="0">
                <a:latin typeface="Comic Sans MS" panose="030F0702030302020204" pitchFamily="66" charset="0"/>
              </a:rPr>
              <a:t>accelerated approval </a:t>
            </a:r>
            <a:r>
              <a:rPr lang="en-US" dirty="0">
                <a:latin typeface="Comic Sans MS" panose="030F0702030302020204" pitchFamily="66" charset="0"/>
              </a:rPr>
              <a:t>by FDA </a:t>
            </a:r>
            <a:r>
              <a:rPr lang="en-US" b="1" i="1" u="sng" dirty="0">
                <a:latin typeface="Comic Sans MS" panose="030F0702030302020204" pitchFamily="66" charset="0"/>
              </a:rPr>
              <a:t>for</a:t>
            </a:r>
            <a:r>
              <a:rPr lang="en-US" dirty="0">
                <a:latin typeface="Comic Sans MS" panose="030F0702030302020204" pitchFamily="66" charset="0"/>
              </a:rPr>
              <a:t> the treatment of patients with second-line </a:t>
            </a:r>
            <a:r>
              <a:rPr lang="en-US" b="1" i="1" u="sng" dirty="0">
                <a:latin typeface="Comic Sans MS" panose="030F0702030302020204" pitchFamily="66" charset="0"/>
              </a:rPr>
              <a:t>KRAS</a:t>
            </a:r>
            <a:r>
              <a:rPr lang="en-US" b="1" i="1" u="sng" baseline="30000" dirty="0">
                <a:latin typeface="Comic Sans MS" panose="030F0702030302020204" pitchFamily="66" charset="0"/>
              </a:rPr>
              <a:t>G12C</a:t>
            </a:r>
            <a:r>
              <a:rPr lang="en-US" b="1" i="1" u="sng" dirty="0">
                <a:latin typeface="Comic Sans MS" panose="030F0702030302020204" pitchFamily="66" charset="0"/>
              </a:rPr>
              <a:t> mutation-positive NSCLC</a:t>
            </a:r>
            <a:r>
              <a:rPr lang="en-US" dirty="0">
                <a:latin typeface="Comic Sans MS" panose="030F0702030302020204" pitchFamily="66" charset="0"/>
              </a:rPr>
              <a:t>.</a:t>
            </a:r>
          </a:p>
        </p:txBody>
      </p:sp>
      <p:sp>
        <p:nvSpPr>
          <p:cNvPr id="4" name="Rettangolo 3"/>
          <p:cNvSpPr/>
          <p:nvPr/>
        </p:nvSpPr>
        <p:spPr>
          <a:xfrm>
            <a:off x="-17539" y="3688925"/>
            <a:ext cx="9143999" cy="646331"/>
          </a:xfrm>
          <a:prstGeom prst="rect">
            <a:avLst/>
          </a:prstGeom>
        </p:spPr>
        <p:txBody>
          <a:bodyPr wrap="square">
            <a:spAutoFit/>
          </a:bodyPr>
          <a:lstStyle/>
          <a:p>
            <a:r>
              <a:rPr lang="en-US" dirty="0">
                <a:latin typeface="Comic Sans MS" panose="030F0702030302020204" pitchFamily="66" charset="0"/>
              </a:rPr>
              <a:t>It binds a structure called a cryptic surface groove that forms in KRAS</a:t>
            </a:r>
            <a:r>
              <a:rPr lang="en-US" baseline="30000" dirty="0">
                <a:latin typeface="Comic Sans MS" panose="030F0702030302020204" pitchFamily="66" charset="0"/>
              </a:rPr>
              <a:t>G12C</a:t>
            </a:r>
            <a:r>
              <a:rPr lang="en-US" dirty="0">
                <a:latin typeface="Comic Sans MS" panose="030F0702030302020204" pitchFamily="66" charset="0"/>
              </a:rPr>
              <a:t>, and so recognizes the mutant protein with high </a:t>
            </a:r>
            <a:r>
              <a:rPr lang="it-IT" dirty="0" err="1">
                <a:latin typeface="Comic Sans MS" panose="030F0702030302020204" pitchFamily="66" charset="0"/>
              </a:rPr>
              <a:t>specificity</a:t>
            </a:r>
            <a:r>
              <a:rPr lang="it-IT" dirty="0">
                <a:latin typeface="Comic Sans MS" panose="030F0702030302020204" pitchFamily="66" charset="0"/>
              </a:rPr>
              <a:t>.</a:t>
            </a:r>
          </a:p>
        </p:txBody>
      </p:sp>
      <p:sp>
        <p:nvSpPr>
          <p:cNvPr id="7" name="TextBox 6">
            <a:extLst>
              <a:ext uri="{FF2B5EF4-FFF2-40B4-BE49-F238E27FC236}">
                <a16:creationId xmlns:a16="http://schemas.microsoft.com/office/drawing/2014/main" id="{C34E35CF-75BA-4B49-BB4B-5F8FA271B2CB}"/>
              </a:ext>
            </a:extLst>
          </p:cNvPr>
          <p:cNvSpPr txBox="1"/>
          <p:nvPr/>
        </p:nvSpPr>
        <p:spPr>
          <a:xfrm>
            <a:off x="0" y="5733891"/>
            <a:ext cx="9144000" cy="646331"/>
          </a:xfrm>
          <a:prstGeom prst="rect">
            <a:avLst/>
          </a:prstGeom>
          <a:noFill/>
        </p:spPr>
        <p:txBody>
          <a:bodyPr wrap="square">
            <a:spAutoFit/>
          </a:bodyPr>
          <a:lstStyle/>
          <a:p>
            <a:pPr algn="l"/>
            <a:r>
              <a:rPr lang="en-US" b="0" i="0" u="none" strike="noStrike" baseline="0" dirty="0" err="1">
                <a:solidFill>
                  <a:srgbClr val="FF0000"/>
                </a:solidFill>
                <a:latin typeface="Comic Sans MS" panose="030F0702030302020204" pitchFamily="66" charset="0"/>
              </a:rPr>
              <a:t>Adagrasib</a:t>
            </a:r>
            <a:r>
              <a:rPr lang="en-US" b="0" i="0" u="none" strike="noStrike" baseline="0" dirty="0">
                <a:solidFill>
                  <a:srgbClr val="FF0000"/>
                </a:solidFill>
                <a:latin typeface="Comic Sans MS" panose="030F0702030302020204" pitchFamily="66" charset="0"/>
              </a:rPr>
              <a:t> (MRTX849) </a:t>
            </a:r>
            <a:r>
              <a:rPr lang="en-US" b="0" i="0" u="none" strike="noStrike" baseline="0" dirty="0">
                <a:latin typeface="Comic Sans MS" panose="030F0702030302020204" pitchFamily="66" charset="0"/>
              </a:rPr>
              <a:t>received FDA </a:t>
            </a:r>
            <a:r>
              <a:rPr lang="en-US" b="1" i="1" u="sng" strike="noStrike" baseline="0" dirty="0">
                <a:latin typeface="Comic Sans MS" panose="030F0702030302020204" pitchFamily="66" charset="0"/>
              </a:rPr>
              <a:t>breakthrough therapy designation for </a:t>
            </a:r>
            <a:r>
              <a:rPr lang="en-US" b="0" i="0" u="none" strike="noStrike" baseline="0" dirty="0">
                <a:latin typeface="Comic Sans MS" panose="030F0702030302020204" pitchFamily="66" charset="0"/>
              </a:rPr>
              <a:t>previously treated advanced-stage</a:t>
            </a:r>
            <a:r>
              <a:rPr lang="en-US" dirty="0">
                <a:latin typeface="Comic Sans MS" panose="030F0702030302020204" pitchFamily="66" charset="0"/>
              </a:rPr>
              <a:t> </a:t>
            </a:r>
            <a:r>
              <a:rPr lang="en-US" b="1" u="sng" strike="noStrike" baseline="0" dirty="0">
                <a:latin typeface="Comic Sans MS" panose="030F0702030302020204" pitchFamily="66" charset="0"/>
              </a:rPr>
              <a:t>KRAS</a:t>
            </a:r>
            <a:r>
              <a:rPr lang="en-US" b="1" u="sng" strike="noStrike" baseline="30000" dirty="0">
                <a:latin typeface="Comic Sans MS" panose="030F0702030302020204" pitchFamily="66" charset="0"/>
              </a:rPr>
              <a:t>G12C</a:t>
            </a:r>
            <a:r>
              <a:rPr lang="en-US" b="1" u="sng" strike="noStrike" baseline="0" dirty="0">
                <a:latin typeface="Comic Sans MS" panose="030F0702030302020204" pitchFamily="66" charset="0"/>
              </a:rPr>
              <a:t>-mutant NSCLC</a:t>
            </a:r>
            <a:r>
              <a:rPr lang="en-US" b="0" i="0" u="none" strike="noStrike" baseline="0" dirty="0">
                <a:latin typeface="Comic Sans MS" panose="030F0702030302020204" pitchFamily="66" charset="0"/>
              </a:rPr>
              <a:t>.</a:t>
            </a:r>
            <a:endParaRPr lang="en-US" dirty="0">
              <a:latin typeface="Comic Sans MS" panose="030F0702030302020204" pitchFamily="66" charset="0"/>
            </a:endParaRPr>
          </a:p>
        </p:txBody>
      </p:sp>
    </p:spTree>
    <p:extLst>
      <p:ext uri="{BB962C8B-B14F-4D97-AF65-F5344CB8AC3E}">
        <p14:creationId xmlns:p14="http://schemas.microsoft.com/office/powerpoint/2010/main" val="109714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a:grpSpLocks noChangeAspect="1"/>
          </p:cNvGrpSpPr>
          <p:nvPr/>
        </p:nvGrpSpPr>
        <p:grpSpPr>
          <a:xfrm>
            <a:off x="1293474" y="3943143"/>
            <a:ext cx="7015051" cy="2694312"/>
            <a:chOff x="1660358" y="2319950"/>
            <a:chExt cx="5775158" cy="2218099"/>
          </a:xfrm>
        </p:grpSpPr>
        <p:pic>
          <p:nvPicPr>
            <p:cNvPr id="2" name="Immagine 1"/>
            <p:cNvPicPr>
              <a:picLocks noChangeAspect="1"/>
            </p:cNvPicPr>
            <p:nvPr/>
          </p:nvPicPr>
          <p:blipFill>
            <a:blip r:embed="rId2"/>
            <a:stretch>
              <a:fillRect/>
            </a:stretch>
          </p:blipFill>
          <p:spPr>
            <a:xfrm>
              <a:off x="1837853" y="2319950"/>
              <a:ext cx="5468293" cy="2218099"/>
            </a:xfrm>
            <a:prstGeom prst="rect">
              <a:avLst/>
            </a:prstGeom>
          </p:spPr>
        </p:pic>
        <p:sp>
          <p:nvSpPr>
            <p:cNvPr id="3" name="Rettangolo 2"/>
            <p:cNvSpPr/>
            <p:nvPr/>
          </p:nvSpPr>
          <p:spPr>
            <a:xfrm>
              <a:off x="5642811" y="2319950"/>
              <a:ext cx="1792705" cy="1024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p:cNvSpPr/>
            <p:nvPr/>
          </p:nvSpPr>
          <p:spPr>
            <a:xfrm>
              <a:off x="3296653" y="2319950"/>
              <a:ext cx="1900990" cy="170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1660358" y="3922295"/>
              <a:ext cx="661737" cy="615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7" name="Immagine 6"/>
          <p:cNvPicPr>
            <a:picLocks noChangeAspect="1"/>
          </p:cNvPicPr>
          <p:nvPr/>
        </p:nvPicPr>
        <p:blipFill>
          <a:blip r:embed="rId3"/>
          <a:stretch>
            <a:fillRect/>
          </a:stretch>
        </p:blipFill>
        <p:spPr>
          <a:xfrm>
            <a:off x="2456380" y="2704376"/>
            <a:ext cx="5069940" cy="1077362"/>
          </a:xfrm>
          <a:prstGeom prst="rect">
            <a:avLst/>
          </a:prstGeom>
        </p:spPr>
      </p:pic>
      <p:pic>
        <p:nvPicPr>
          <p:cNvPr id="8" name="Immagine 7"/>
          <p:cNvPicPr>
            <a:picLocks noChangeAspect="1"/>
          </p:cNvPicPr>
          <p:nvPr/>
        </p:nvPicPr>
        <p:blipFill>
          <a:blip r:embed="rId4"/>
          <a:stretch>
            <a:fillRect/>
          </a:stretch>
        </p:blipFill>
        <p:spPr>
          <a:xfrm>
            <a:off x="0" y="1869393"/>
            <a:ext cx="3737270" cy="673578"/>
          </a:xfrm>
          <a:prstGeom prst="rect">
            <a:avLst/>
          </a:prstGeom>
        </p:spPr>
      </p:pic>
      <p:pic>
        <p:nvPicPr>
          <p:cNvPr id="9" name="Immagine 8"/>
          <p:cNvPicPr>
            <a:picLocks noChangeAspect="1"/>
          </p:cNvPicPr>
          <p:nvPr/>
        </p:nvPicPr>
        <p:blipFill>
          <a:blip r:embed="rId5"/>
          <a:stretch>
            <a:fillRect/>
          </a:stretch>
        </p:blipFill>
        <p:spPr>
          <a:xfrm>
            <a:off x="2006248" y="838816"/>
            <a:ext cx="7137752" cy="969626"/>
          </a:xfrm>
          <a:prstGeom prst="rect">
            <a:avLst/>
          </a:prstGeom>
        </p:spPr>
      </p:pic>
      <p:sp>
        <p:nvSpPr>
          <p:cNvPr id="10" name="Rectangle 7"/>
          <p:cNvSpPr>
            <a:spLocks noChangeArrowheads="1"/>
          </p:cNvSpPr>
          <p:nvPr/>
        </p:nvSpPr>
        <p:spPr bwMode="auto">
          <a:xfrm>
            <a:off x="2079709" y="87997"/>
            <a:ext cx="54425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it-IT" sz="2800" b="1" dirty="0">
                <a:solidFill>
                  <a:srgbClr val="FF0000"/>
                </a:solidFill>
                <a:latin typeface="Comic Sans MS" panose="030F0702030302020204" pitchFamily="66" charset="0"/>
              </a:rPr>
              <a:t>Resistance to K-Ras inhibition</a:t>
            </a:r>
            <a:endParaRPr lang="it-IT" altLang="it-IT" sz="28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48004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Immagine5"/>
          <p:cNvPicPr>
            <a:picLocks noChangeAspect="1" noChangeArrowheads="1"/>
          </p:cNvPicPr>
          <p:nvPr/>
        </p:nvPicPr>
        <p:blipFill>
          <a:blip r:embed="rId3">
            <a:extLst>
              <a:ext uri="{28A0092B-C50C-407E-A947-70E740481C1C}">
                <a14:useLocalDpi xmlns:a14="http://schemas.microsoft.com/office/drawing/2010/main" val="0"/>
              </a:ext>
            </a:extLst>
          </a:blip>
          <a:srcRect l="3369" t="1233" r="7559" b="63914"/>
          <a:stretch>
            <a:fillRect/>
          </a:stretch>
        </p:blipFill>
        <p:spPr bwMode="auto">
          <a:xfrm>
            <a:off x="1116013" y="146050"/>
            <a:ext cx="686435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2" descr="Immagine5"/>
          <p:cNvPicPr>
            <a:picLocks noChangeAspect="1" noChangeArrowheads="1"/>
          </p:cNvPicPr>
          <p:nvPr/>
        </p:nvPicPr>
        <p:blipFill>
          <a:blip r:embed="rId3">
            <a:extLst>
              <a:ext uri="{28A0092B-C50C-407E-A947-70E740481C1C}">
                <a14:useLocalDpi xmlns:a14="http://schemas.microsoft.com/office/drawing/2010/main" val="0"/>
              </a:ext>
            </a:extLst>
          </a:blip>
          <a:srcRect l="3271" t="40465" r="5136" b="11041"/>
          <a:stretch>
            <a:fillRect/>
          </a:stretch>
        </p:blipFill>
        <p:spPr bwMode="auto">
          <a:xfrm>
            <a:off x="1019175" y="2308225"/>
            <a:ext cx="7058025"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ttangolo 4"/>
          <p:cNvSpPr>
            <a:spLocks noChangeArrowheads="1"/>
          </p:cNvSpPr>
          <p:nvPr/>
        </p:nvSpPr>
        <p:spPr bwMode="auto">
          <a:xfrm>
            <a:off x="1036638" y="5054600"/>
            <a:ext cx="702151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it-IT" altLang="it-IT" sz="2800">
                <a:latin typeface="Comic Sans MS" panose="030F0702030302020204" pitchFamily="66" charset="0"/>
              </a:rPr>
              <a:t>How do the normally "civilized" proto-oncogenes turn into "enemies within"? </a:t>
            </a:r>
          </a:p>
        </p:txBody>
      </p:sp>
    </p:spTree>
    <p:extLst>
      <p:ext uri="{BB962C8B-B14F-4D97-AF65-F5344CB8AC3E}">
        <p14:creationId xmlns:p14="http://schemas.microsoft.com/office/powerpoint/2010/main" val="2990295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Immagin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44450"/>
            <a:ext cx="8982075" cy="671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Oval 4"/>
          <p:cNvSpPr>
            <a:spLocks noChangeArrowheads="1"/>
          </p:cNvSpPr>
          <p:nvPr/>
        </p:nvSpPr>
        <p:spPr bwMode="auto">
          <a:xfrm>
            <a:off x="6732588" y="2852738"/>
            <a:ext cx="2016125" cy="1008062"/>
          </a:xfrm>
          <a:prstGeom prst="ellipse">
            <a:avLst/>
          </a:prstGeom>
          <a:noFill/>
          <a:ln w="3810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it-IT" altLang="it-IT" sz="1600">
              <a:solidFill>
                <a:srgbClr val="CC0000"/>
              </a:solidFill>
              <a:latin typeface="Comic Sans MS" panose="030F0702030302020204" pitchFamily="66" charset="0"/>
            </a:endParaRPr>
          </a:p>
        </p:txBody>
      </p:sp>
    </p:spTree>
    <p:extLst>
      <p:ext uri="{BB962C8B-B14F-4D97-AF65-F5344CB8AC3E}">
        <p14:creationId xmlns:p14="http://schemas.microsoft.com/office/powerpoint/2010/main" val="1818937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ttangolo 1"/>
          <p:cNvSpPr>
            <a:spLocks noChangeArrowheads="1"/>
          </p:cNvSpPr>
          <p:nvPr/>
        </p:nvSpPr>
        <p:spPr bwMode="auto">
          <a:xfrm>
            <a:off x="1163855" y="7938"/>
            <a:ext cx="68162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2400" dirty="0">
                <a:solidFill>
                  <a:srgbClr val="FF0000"/>
                </a:solidFill>
                <a:latin typeface="Comic Sans MS" panose="030F0702030302020204" pitchFamily="66" charset="0"/>
              </a:rPr>
              <a:t>Le </a:t>
            </a:r>
            <a:r>
              <a:rPr lang="en-US" altLang="it-IT" sz="2400" dirty="0" err="1">
                <a:solidFill>
                  <a:srgbClr val="FF0000"/>
                </a:solidFill>
                <a:latin typeface="Comic Sans MS" panose="030F0702030302020204" pitchFamily="66" charset="0"/>
              </a:rPr>
              <a:t>aberrazioni</a:t>
            </a:r>
            <a:r>
              <a:rPr lang="en-US" altLang="it-IT" sz="2400" dirty="0">
                <a:solidFill>
                  <a:srgbClr val="FF0000"/>
                </a:solidFill>
                <a:latin typeface="Comic Sans MS" panose="030F0702030302020204" pitchFamily="66" charset="0"/>
              </a:rPr>
              <a:t> </a:t>
            </a:r>
            <a:r>
              <a:rPr lang="en-US" altLang="it-IT" sz="2400" dirty="0" err="1">
                <a:solidFill>
                  <a:srgbClr val="FF0000"/>
                </a:solidFill>
                <a:latin typeface="Comic Sans MS" panose="030F0702030302020204" pitchFamily="66" charset="0"/>
              </a:rPr>
              <a:t>cromosomiche</a:t>
            </a:r>
            <a:r>
              <a:rPr lang="en-US" altLang="it-IT" sz="2400" dirty="0">
                <a:solidFill>
                  <a:srgbClr val="FF0000"/>
                </a:solidFill>
                <a:latin typeface="Comic Sans MS" panose="030F0702030302020204" pitchFamily="66" charset="0"/>
              </a:rPr>
              <a:t> pro-</a:t>
            </a:r>
            <a:r>
              <a:rPr lang="en-US" altLang="it-IT" sz="2400" dirty="0" err="1">
                <a:solidFill>
                  <a:srgbClr val="FF0000"/>
                </a:solidFill>
                <a:latin typeface="Comic Sans MS" panose="030F0702030302020204" pitchFamily="66" charset="0"/>
              </a:rPr>
              <a:t>neoplastiche</a:t>
            </a:r>
            <a:endParaRPr lang="en-US" altLang="it-IT" sz="2400" dirty="0">
              <a:solidFill>
                <a:srgbClr val="FF0000"/>
              </a:solidFill>
              <a:latin typeface="Comic Sans MS" panose="030F0702030302020204" pitchFamily="66" charset="0"/>
            </a:endParaRPr>
          </a:p>
        </p:txBody>
      </p:sp>
      <p:sp>
        <p:nvSpPr>
          <p:cNvPr id="36867" name="Rettangolo 1"/>
          <p:cNvSpPr>
            <a:spLocks noChangeArrowheads="1"/>
          </p:cNvSpPr>
          <p:nvPr/>
        </p:nvSpPr>
        <p:spPr bwMode="auto">
          <a:xfrm>
            <a:off x="26987" y="1674674"/>
            <a:ext cx="91170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dirty="0">
                <a:latin typeface="Comic Sans MS" panose="030F0702030302020204" pitchFamily="66" charset="0"/>
              </a:rPr>
              <a:t>Nel linfoma di </a:t>
            </a:r>
            <a:r>
              <a:rPr lang="it-IT" altLang="it-IT" sz="1800" dirty="0" err="1">
                <a:latin typeface="Comic Sans MS" panose="030F0702030302020204" pitchFamily="66" charset="0"/>
              </a:rPr>
              <a:t>Burkitt</a:t>
            </a:r>
            <a:r>
              <a:rPr lang="it-IT" altLang="it-IT" sz="1800" dirty="0">
                <a:latin typeface="Comic Sans MS" panose="030F0702030302020204" pitchFamily="66" charset="0"/>
              </a:rPr>
              <a:t> si osserva una </a:t>
            </a:r>
            <a:r>
              <a:rPr lang="it-IT" altLang="it-IT" sz="1800" dirty="0">
                <a:solidFill>
                  <a:srgbClr val="FF0000"/>
                </a:solidFill>
                <a:latin typeface="Comic Sans MS" panose="030F0702030302020204" pitchFamily="66" charset="0"/>
              </a:rPr>
              <a:t>traslocazione 8;14 </a:t>
            </a:r>
            <a:r>
              <a:rPr lang="it-IT" altLang="it-IT" sz="1800" dirty="0">
                <a:latin typeface="Comic Sans MS" panose="030F0702030302020204" pitchFamily="66" charset="0"/>
              </a:rPr>
              <a:t>che attiva il proto-oncogene Myc, che è sul cromosoma 8.</a:t>
            </a:r>
          </a:p>
          <a:p>
            <a:pPr eaLnBrk="1" hangingPunct="1">
              <a:spcBef>
                <a:spcPct val="0"/>
              </a:spcBef>
              <a:buFontTx/>
              <a:buNone/>
            </a:pPr>
            <a:r>
              <a:rPr lang="it-IT" altLang="it-IT" sz="1800" dirty="0">
                <a:solidFill>
                  <a:srgbClr val="FF0000"/>
                </a:solidFill>
                <a:latin typeface="Comic Sans MS" panose="030F0702030302020204" pitchFamily="66" charset="0"/>
              </a:rPr>
              <a:t>Myc</a:t>
            </a:r>
            <a:r>
              <a:rPr lang="it-IT" altLang="it-IT" sz="1800" dirty="0">
                <a:latin typeface="Comic Sans MS" panose="030F0702030302020204" pitchFamily="66" charset="0"/>
              </a:rPr>
              <a:t> è posto sotto il controllo del gene per le catene pesanti delle Ig, che ha un quadro di espressione costitutivamente elevato nei linfociti B.</a:t>
            </a:r>
          </a:p>
        </p:txBody>
      </p:sp>
      <p:grpSp>
        <p:nvGrpSpPr>
          <p:cNvPr id="36869" name="Gruppo 3"/>
          <p:cNvGrpSpPr>
            <a:grpSpLocks noChangeAspect="1"/>
          </p:cNvGrpSpPr>
          <p:nvPr/>
        </p:nvGrpSpPr>
        <p:grpSpPr bwMode="auto">
          <a:xfrm>
            <a:off x="4495800" y="2930525"/>
            <a:ext cx="4645025" cy="2547779"/>
            <a:chOff x="4865688" y="4010025"/>
            <a:chExt cx="4222750" cy="2316163"/>
          </a:xfrm>
        </p:grpSpPr>
        <p:pic>
          <p:nvPicPr>
            <p:cNvPr id="36873" name="Picture 2" descr="figure_04_13b"/>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688" y="4010025"/>
              <a:ext cx="4222750"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4" name="Rettangolo 7"/>
            <p:cNvSpPr>
              <a:spLocks noChangeArrowheads="1"/>
            </p:cNvSpPr>
            <p:nvPr/>
          </p:nvSpPr>
          <p:spPr bwMode="auto">
            <a:xfrm>
              <a:off x="4865688" y="6223000"/>
              <a:ext cx="1276350" cy="103188"/>
            </a:xfrm>
            <a:prstGeom prst="rect">
              <a:avLst/>
            </a:prstGeom>
            <a:solidFill>
              <a:schemeClr val="bg1"/>
            </a:solidFill>
            <a:ln w="25400" algn="ctr">
              <a:solidFill>
                <a:schemeClr val="bg1"/>
              </a:solidFill>
              <a:round/>
              <a:headEnd/>
              <a:tailEnd type="triangle" w="med" len="me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Comic Sans MS" panose="030F0702030302020204" pitchFamily="66" charset="0"/>
              </a:endParaRPr>
            </a:p>
          </p:txBody>
        </p:sp>
      </p:grpSp>
      <p:grpSp>
        <p:nvGrpSpPr>
          <p:cNvPr id="36870" name="Gruppo 2"/>
          <p:cNvGrpSpPr>
            <a:grpSpLocks noChangeAspect="1"/>
          </p:cNvGrpSpPr>
          <p:nvPr/>
        </p:nvGrpSpPr>
        <p:grpSpPr bwMode="auto">
          <a:xfrm>
            <a:off x="114300" y="3570288"/>
            <a:ext cx="4679950" cy="3169443"/>
            <a:chOff x="139701" y="3887788"/>
            <a:chExt cx="4254499" cy="2881312"/>
          </a:xfrm>
        </p:grpSpPr>
        <p:pic>
          <p:nvPicPr>
            <p:cNvPr id="36871" name="Picture 2" descr="figure_04_13a"/>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3887788"/>
              <a:ext cx="4146550" cy="288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2" name="Rettangolo 8"/>
            <p:cNvSpPr>
              <a:spLocks noChangeArrowheads="1"/>
            </p:cNvSpPr>
            <p:nvPr/>
          </p:nvSpPr>
          <p:spPr bwMode="auto">
            <a:xfrm>
              <a:off x="139701" y="6665912"/>
              <a:ext cx="1276350" cy="103188"/>
            </a:xfrm>
            <a:prstGeom prst="rect">
              <a:avLst/>
            </a:prstGeom>
            <a:solidFill>
              <a:schemeClr val="bg1"/>
            </a:solidFill>
            <a:ln w="25400" algn="ctr">
              <a:solidFill>
                <a:schemeClr val="bg1"/>
              </a:solidFill>
              <a:round/>
              <a:headEnd/>
              <a:tailEnd type="triangle" w="med" len="me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Comic Sans MS" panose="030F0702030302020204" pitchFamily="66" charset="0"/>
              </a:endParaRPr>
            </a:p>
          </p:txBody>
        </p:sp>
      </p:grpSp>
      <p:sp>
        <p:nvSpPr>
          <p:cNvPr id="15" name="Rettangolo 14"/>
          <p:cNvSpPr/>
          <p:nvPr/>
        </p:nvSpPr>
        <p:spPr>
          <a:xfrm>
            <a:off x="0" y="563430"/>
            <a:ext cx="9144000" cy="923330"/>
          </a:xfrm>
          <a:prstGeom prst="rect">
            <a:avLst/>
          </a:prstGeom>
        </p:spPr>
        <p:txBody>
          <a:bodyPr wrap="square">
            <a:spAutoFit/>
          </a:bodyPr>
          <a:lstStyle/>
          <a:p>
            <a:r>
              <a:rPr lang="en-US" dirty="0" err="1">
                <a:latin typeface="Comic Sans MS" panose="030F0702030302020204" pitchFamily="66" charset="0"/>
              </a:rPr>
              <a:t>Burkitt</a:t>
            </a:r>
            <a:r>
              <a:rPr lang="en-US" dirty="0">
                <a:latin typeface="Comic Sans MS" panose="030F0702030302020204" pitchFamily="66" charset="0"/>
              </a:rPr>
              <a:t> lymphoma (BL) is a rare, highly aggressive B cell non-Hodgkin lymphoma originating from mature, germinal or post-</a:t>
            </a:r>
            <a:r>
              <a:rPr lang="it-IT" dirty="0" err="1">
                <a:latin typeface="Comic Sans MS" panose="030F0702030302020204" pitchFamily="66" charset="0"/>
              </a:rPr>
              <a:t>germinal</a:t>
            </a:r>
            <a:r>
              <a:rPr lang="it-IT" dirty="0">
                <a:latin typeface="Comic Sans MS" panose="030F0702030302020204" pitchFamily="66" charset="0"/>
              </a:rPr>
              <a:t> center B </a:t>
            </a:r>
            <a:r>
              <a:rPr lang="it-IT" dirty="0" err="1">
                <a:latin typeface="Comic Sans MS" panose="030F0702030302020204" pitchFamily="66" charset="0"/>
              </a:rPr>
              <a:t>cells</a:t>
            </a:r>
            <a:r>
              <a:rPr lang="it-IT" dirty="0">
                <a:latin typeface="Comic Sans MS" panose="030F0702030302020204" pitchFamily="66" charset="0"/>
              </a:rPr>
              <a:t>, </a:t>
            </a:r>
            <a:r>
              <a:rPr lang="en-US" dirty="0">
                <a:latin typeface="Comic Sans MS" panose="030F0702030302020204" pitchFamily="66" charset="0"/>
              </a:rPr>
              <a:t>affecting approximately </a:t>
            </a:r>
            <a:r>
              <a:rPr lang="it-IT" dirty="0">
                <a:latin typeface="Comic Sans MS" panose="030F0702030302020204" pitchFamily="66" charset="0"/>
              </a:rPr>
              <a:t>1500 </a:t>
            </a:r>
            <a:r>
              <a:rPr lang="it-IT" dirty="0" err="1">
                <a:latin typeface="Comic Sans MS" panose="030F0702030302020204" pitchFamily="66" charset="0"/>
              </a:rPr>
              <a:t>patients</a:t>
            </a:r>
            <a:r>
              <a:rPr lang="it-IT" dirty="0">
                <a:latin typeface="Comic Sans MS" panose="030F0702030302020204" pitchFamily="66" charset="0"/>
              </a:rPr>
              <a:t> per </a:t>
            </a:r>
            <a:r>
              <a:rPr lang="it-IT" dirty="0" err="1">
                <a:latin typeface="Comic Sans MS" panose="030F0702030302020204" pitchFamily="66" charset="0"/>
              </a:rPr>
              <a:t>year</a:t>
            </a:r>
            <a:r>
              <a:rPr lang="it-IT" dirty="0">
                <a:latin typeface="Comic Sans MS" panose="030F0702030302020204" pitchFamily="66" charset="0"/>
              </a:rPr>
              <a:t>.</a:t>
            </a:r>
          </a:p>
        </p:txBody>
      </p:sp>
    </p:spTree>
    <p:extLst>
      <p:ext uri="{BB962C8B-B14F-4D97-AF65-F5344CB8AC3E}">
        <p14:creationId xmlns:p14="http://schemas.microsoft.com/office/powerpoint/2010/main" val="299519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5916890" y="796925"/>
            <a:ext cx="3181350" cy="5419725"/>
            <a:chOff x="3681" y="502"/>
            <a:chExt cx="2004" cy="3414"/>
          </a:xfrm>
        </p:grpSpPr>
        <p:pic>
          <p:nvPicPr>
            <p:cNvPr id="34823" name="Picture 5" descr="S01871-008-f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1" y="502"/>
              <a:ext cx="2004" cy="3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Rectangle 6"/>
            <p:cNvSpPr>
              <a:spLocks noChangeArrowheads="1"/>
            </p:cNvSpPr>
            <p:nvPr/>
          </p:nvSpPr>
          <p:spPr bwMode="auto">
            <a:xfrm>
              <a:off x="4379" y="3821"/>
              <a:ext cx="584" cy="88"/>
            </a:xfrm>
            <a:prstGeom prst="rect">
              <a:avLst/>
            </a:prstGeom>
            <a:solidFill>
              <a:schemeClr val="bg1"/>
            </a:solidFill>
            <a:ln w="25400">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Comic Sans MS" panose="030F0702030302020204" pitchFamily="66" charset="0"/>
              </a:endParaRPr>
            </a:p>
          </p:txBody>
        </p:sp>
      </p:grpSp>
      <p:sp>
        <p:nvSpPr>
          <p:cNvPr id="34820" name="Text Box 8"/>
          <p:cNvSpPr txBox="1">
            <a:spLocks noChangeArrowheads="1"/>
          </p:cNvSpPr>
          <p:nvPr/>
        </p:nvSpPr>
        <p:spPr bwMode="auto">
          <a:xfrm>
            <a:off x="0" y="484995"/>
            <a:ext cx="6705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dirty="0">
                <a:latin typeface="Comic Sans MS" panose="030F0702030302020204" pitchFamily="66" charset="0"/>
                <a:cs typeface="Arial" panose="020B0604020202020204" pitchFamily="34" charset="0"/>
              </a:rPr>
              <a:t>Il linfoma di </a:t>
            </a:r>
            <a:r>
              <a:rPr lang="it-IT" altLang="it-IT" sz="1800" dirty="0" err="1">
                <a:latin typeface="Comic Sans MS" panose="030F0702030302020204" pitchFamily="66" charset="0"/>
                <a:cs typeface="Arial" panose="020B0604020202020204" pitchFamily="34" charset="0"/>
              </a:rPr>
              <a:t>Burkitt</a:t>
            </a:r>
            <a:r>
              <a:rPr lang="it-IT" altLang="it-IT" sz="1800" dirty="0">
                <a:latin typeface="Comic Sans MS" panose="030F0702030302020204" pitchFamily="66" charset="0"/>
                <a:cs typeface="Arial" panose="020B0604020202020204" pitchFamily="34" charset="0"/>
              </a:rPr>
              <a:t> (BL) è associato, specialmente nell’Africa equatoriale, all’infezione da </a:t>
            </a:r>
            <a:r>
              <a:rPr lang="it-IT" altLang="it-IT" sz="1800" i="1" dirty="0">
                <a:solidFill>
                  <a:srgbClr val="FF0000"/>
                </a:solidFill>
                <a:latin typeface="Comic Sans MS" panose="030F0702030302020204" pitchFamily="66" charset="0"/>
                <a:cs typeface="Arial" panose="020B0604020202020204" pitchFamily="34" charset="0"/>
              </a:rPr>
              <a:t>virus di Epstein-Barr</a:t>
            </a:r>
            <a:r>
              <a:rPr lang="it-IT" altLang="it-IT" sz="1800" dirty="0">
                <a:latin typeface="Comic Sans MS" panose="030F0702030302020204" pitchFamily="66" charset="0"/>
                <a:cs typeface="Arial" panose="020B0604020202020204" pitchFamily="34" charset="0"/>
              </a:rPr>
              <a:t> (EBV), dove il 90% dei pazienti BL è EBV-positivo (</a:t>
            </a:r>
            <a:r>
              <a:rPr lang="it-IT" altLang="it-IT" sz="1800" i="1" u="sng" dirty="0">
                <a:latin typeface="Comic Sans MS" panose="030F0702030302020204" pitchFamily="66" charset="0"/>
                <a:cs typeface="Arial" panose="020B0604020202020204" pitchFamily="34" charset="0"/>
              </a:rPr>
              <a:t>BL endemico</a:t>
            </a:r>
            <a:r>
              <a:rPr lang="it-IT" altLang="it-IT" sz="1800" dirty="0">
                <a:latin typeface="Comic Sans MS" panose="030F0702030302020204" pitchFamily="66" charset="0"/>
                <a:cs typeface="Arial" panose="020B0604020202020204" pitchFamily="34" charset="0"/>
              </a:rPr>
              <a:t>). Nel resto del mondo però i pazienti BL sono generalmente EBV-negativi (</a:t>
            </a:r>
            <a:r>
              <a:rPr lang="it-IT" altLang="it-IT" sz="1800" i="1" u="sng" dirty="0">
                <a:latin typeface="Comic Sans MS" panose="030F0702030302020204" pitchFamily="66" charset="0"/>
                <a:cs typeface="Arial" panose="020B0604020202020204" pitchFamily="34" charset="0"/>
              </a:rPr>
              <a:t>BL sporadico</a:t>
            </a:r>
            <a:r>
              <a:rPr lang="it-IT" altLang="it-IT" sz="1800" dirty="0">
                <a:latin typeface="Comic Sans MS" panose="030F0702030302020204" pitchFamily="66" charset="0"/>
                <a:cs typeface="Arial" panose="020B0604020202020204" pitchFamily="34" charset="0"/>
              </a:rPr>
              <a:t>).</a:t>
            </a:r>
          </a:p>
          <a:p>
            <a:pPr eaLnBrk="1" hangingPunct="1">
              <a:spcBef>
                <a:spcPct val="0"/>
              </a:spcBef>
              <a:buFontTx/>
              <a:buNone/>
            </a:pPr>
            <a:r>
              <a:rPr lang="it-IT" altLang="it-IT" sz="1800" dirty="0">
                <a:latin typeface="Comic Sans MS" panose="030F0702030302020204" pitchFamily="66" charset="0"/>
                <a:cs typeface="Arial" panose="020B0604020202020204" pitchFamily="34" charset="0"/>
              </a:rPr>
              <a:t>L’EBV infetta </a:t>
            </a:r>
            <a:r>
              <a:rPr lang="it-IT" altLang="it-IT" sz="1800" i="1" u="sng" dirty="0">
                <a:latin typeface="Comic Sans MS" panose="030F0702030302020204" pitchFamily="66" charset="0"/>
                <a:cs typeface="Arial" panose="020B0604020202020204" pitchFamily="34" charset="0"/>
              </a:rPr>
              <a:t>linfociti B</a:t>
            </a:r>
            <a:r>
              <a:rPr lang="it-IT" altLang="it-IT" sz="1800" dirty="0">
                <a:latin typeface="Comic Sans MS" panose="030F0702030302020204" pitchFamily="66" charset="0"/>
                <a:cs typeface="Arial" panose="020B0604020202020204" pitchFamily="34" charset="0"/>
              </a:rPr>
              <a:t> e </a:t>
            </a:r>
            <a:r>
              <a:rPr lang="it-IT" altLang="it-IT" sz="1800" i="1" u="sng" dirty="0">
                <a:latin typeface="Comic Sans MS" panose="030F0702030302020204" pitchFamily="66" charset="0"/>
                <a:cs typeface="Arial" panose="020B0604020202020204" pitchFamily="34" charset="0"/>
              </a:rPr>
              <a:t>cellule epiteliali.</a:t>
            </a:r>
            <a:endParaRPr lang="it-IT" altLang="it-IT" sz="1800" dirty="0">
              <a:latin typeface="Comic Sans MS" panose="030F0702030302020204" pitchFamily="66" charset="0"/>
              <a:cs typeface="Arial" panose="020B0604020202020204" pitchFamily="34" charset="0"/>
            </a:endParaRPr>
          </a:p>
        </p:txBody>
      </p:sp>
      <p:sp>
        <p:nvSpPr>
          <p:cNvPr id="52235" name="Rectangle 11"/>
          <p:cNvSpPr>
            <a:spLocks noChangeArrowheads="1"/>
          </p:cNvSpPr>
          <p:nvPr/>
        </p:nvSpPr>
        <p:spPr bwMode="auto">
          <a:xfrm>
            <a:off x="0" y="2304327"/>
            <a:ext cx="60579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dirty="0">
                <a:latin typeface="Comic Sans MS" panose="030F0702030302020204" pitchFamily="66" charset="0"/>
              </a:rPr>
              <a:t>EBV può causare un disordine linfoproliferativo benigno, la </a:t>
            </a:r>
            <a:r>
              <a:rPr lang="it-IT" altLang="it-IT" sz="1800" dirty="0">
                <a:solidFill>
                  <a:srgbClr val="FF0000"/>
                </a:solidFill>
                <a:latin typeface="Comic Sans MS" panose="030F0702030302020204" pitchFamily="66" charset="0"/>
              </a:rPr>
              <a:t>mononucleosi</a:t>
            </a:r>
            <a:r>
              <a:rPr lang="it-IT" altLang="it-IT" sz="1800" dirty="0">
                <a:latin typeface="Comic Sans MS" panose="030F0702030302020204" pitchFamily="66" charset="0"/>
              </a:rPr>
              <a:t>. I sintomi sono febbre, linfoadenopatia, splenomegalia e comparsa in circolo di linfociti CTL attivati atipici; in alcuni casi si possono avere epatite o polmonite. Altre volte è pressoché asintomatica. EBV si associa inoltre a </a:t>
            </a:r>
            <a:r>
              <a:rPr lang="it-IT" altLang="it-IT" sz="1800" i="1" u="sng" dirty="0">
                <a:latin typeface="Comic Sans MS" panose="030F0702030302020204" pitchFamily="66" charset="0"/>
              </a:rPr>
              <a:t>leucoplachia orale, MS, SLE</a:t>
            </a:r>
            <a:r>
              <a:rPr lang="it-IT" altLang="it-IT" sz="1800" dirty="0">
                <a:latin typeface="Comic Sans MS" panose="030F0702030302020204" pitchFamily="66" charset="0"/>
              </a:rPr>
              <a:t>.</a:t>
            </a:r>
          </a:p>
        </p:txBody>
      </p:sp>
      <p:sp>
        <p:nvSpPr>
          <p:cNvPr id="52236" name="Rectangle 12"/>
          <p:cNvSpPr>
            <a:spLocks noChangeArrowheads="1"/>
          </p:cNvSpPr>
          <p:nvPr/>
        </p:nvSpPr>
        <p:spPr bwMode="auto">
          <a:xfrm>
            <a:off x="0" y="4341196"/>
            <a:ext cx="608828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dirty="0">
                <a:latin typeface="Comic Sans MS" panose="030F0702030302020204" pitchFamily="66" charset="0"/>
              </a:rPr>
              <a:t>Tuttavia, quando il paziente è immunocompromesso, si può avere una proliferazione incontrollata di linfociti B, aumentando il rischio della traslocazione che attiva </a:t>
            </a:r>
            <a:r>
              <a:rPr lang="it-IT" altLang="it-IT" sz="1800" dirty="0">
                <a:solidFill>
                  <a:srgbClr val="FF0000"/>
                </a:solidFill>
                <a:latin typeface="Comic Sans MS" panose="030F0702030302020204" pitchFamily="66" charset="0"/>
              </a:rPr>
              <a:t>il proto-oncogene Myc</a:t>
            </a:r>
            <a:r>
              <a:rPr lang="it-IT" altLang="it-IT" sz="1800" dirty="0">
                <a:latin typeface="Comic Sans MS" panose="030F0702030302020204" pitchFamily="66" charset="0"/>
              </a:rPr>
              <a:t> durante la maturazione dei linfociti B nel centro germinativo. </a:t>
            </a:r>
          </a:p>
          <a:p>
            <a:pPr eaLnBrk="1" hangingPunct="1">
              <a:spcBef>
                <a:spcPct val="0"/>
              </a:spcBef>
              <a:buFontTx/>
              <a:buNone/>
            </a:pPr>
            <a:r>
              <a:rPr lang="it-IT" altLang="it-IT" sz="1800" dirty="0">
                <a:latin typeface="Comic Sans MS" panose="030F0702030302020204" pitchFamily="66" charset="0"/>
              </a:rPr>
              <a:t>Tale attivazione è mediata dall’enzima </a:t>
            </a:r>
            <a:r>
              <a:rPr lang="it-IT" altLang="it-IT" sz="1800" dirty="0">
                <a:solidFill>
                  <a:srgbClr val="FF0000"/>
                </a:solidFill>
                <a:latin typeface="Comic Sans MS" panose="030F0702030302020204" pitchFamily="66" charset="0"/>
              </a:rPr>
              <a:t>AID (citosina </a:t>
            </a:r>
            <a:r>
              <a:rPr lang="it-IT" altLang="it-IT" sz="1800" dirty="0" err="1">
                <a:solidFill>
                  <a:srgbClr val="FF0000"/>
                </a:solidFill>
                <a:latin typeface="Comic Sans MS" panose="030F0702030302020204" pitchFamily="66" charset="0"/>
              </a:rPr>
              <a:t>deaminasi</a:t>
            </a:r>
            <a:r>
              <a:rPr lang="it-IT" altLang="it-IT" sz="1800" dirty="0">
                <a:solidFill>
                  <a:srgbClr val="FF0000"/>
                </a:solidFill>
                <a:latin typeface="Comic Sans MS" panose="030F0702030302020204" pitchFamily="66" charset="0"/>
              </a:rPr>
              <a:t> indotta dall’attivazione</a:t>
            </a:r>
            <a:r>
              <a:rPr lang="it-IT" altLang="it-IT" sz="1800" dirty="0">
                <a:latin typeface="Comic Sans MS" panose="030F0702030302020204" pitchFamily="66" charset="0"/>
              </a:rPr>
              <a:t>) che induce rotture nel DNA necessarie per lo switch </a:t>
            </a:r>
            <a:r>
              <a:rPr lang="it-IT" altLang="it-IT" sz="1800" dirty="0" err="1">
                <a:latin typeface="Comic Sans MS" panose="030F0702030302020204" pitchFamily="66" charset="0"/>
              </a:rPr>
              <a:t>isotipico</a:t>
            </a:r>
            <a:r>
              <a:rPr lang="it-IT" altLang="it-IT" sz="1800" dirty="0">
                <a:latin typeface="Comic Sans MS" panose="030F0702030302020204" pitchFamily="66" charset="0"/>
              </a:rPr>
              <a:t> anticorpale.</a:t>
            </a:r>
          </a:p>
        </p:txBody>
      </p:sp>
      <p:sp>
        <p:nvSpPr>
          <p:cNvPr id="10" name="Rettangolo 1"/>
          <p:cNvSpPr>
            <a:spLocks noChangeArrowheads="1"/>
          </p:cNvSpPr>
          <p:nvPr/>
        </p:nvSpPr>
        <p:spPr bwMode="auto">
          <a:xfrm>
            <a:off x="0" y="7938"/>
            <a:ext cx="71176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2400" dirty="0">
                <a:solidFill>
                  <a:srgbClr val="FF0000"/>
                </a:solidFill>
                <a:latin typeface="Comic Sans MS" panose="030F0702030302020204" pitchFamily="66" charset="0"/>
              </a:rPr>
              <a:t>I virus oncogenici e le </a:t>
            </a:r>
            <a:r>
              <a:rPr lang="en-US" altLang="it-IT" sz="2400" dirty="0" err="1">
                <a:solidFill>
                  <a:srgbClr val="FF0000"/>
                </a:solidFill>
                <a:latin typeface="Comic Sans MS" panose="030F0702030302020204" pitchFamily="66" charset="0"/>
              </a:rPr>
              <a:t>aberrazioni</a:t>
            </a:r>
            <a:r>
              <a:rPr lang="en-US" altLang="it-IT" sz="2400" dirty="0">
                <a:solidFill>
                  <a:srgbClr val="FF0000"/>
                </a:solidFill>
                <a:latin typeface="Comic Sans MS" panose="030F0702030302020204" pitchFamily="66" charset="0"/>
              </a:rPr>
              <a:t> </a:t>
            </a:r>
            <a:r>
              <a:rPr lang="en-US" altLang="it-IT" sz="2400" dirty="0" err="1">
                <a:solidFill>
                  <a:srgbClr val="FF0000"/>
                </a:solidFill>
                <a:latin typeface="Comic Sans MS" panose="030F0702030302020204" pitchFamily="66" charset="0"/>
              </a:rPr>
              <a:t>cromosomiche</a:t>
            </a:r>
            <a:endParaRPr lang="en-US" altLang="it-IT"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44435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2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5" grpId="0"/>
      <p:bldP spid="522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4"/>
          <p:cNvGrpSpPr>
            <a:grpSpLocks noChangeAspect="1"/>
          </p:cNvGrpSpPr>
          <p:nvPr/>
        </p:nvGrpSpPr>
        <p:grpSpPr bwMode="auto">
          <a:xfrm>
            <a:off x="122931" y="922338"/>
            <a:ext cx="6211632" cy="3318015"/>
            <a:chOff x="4543425" y="884238"/>
            <a:chExt cx="4600575" cy="2457450"/>
          </a:xfrm>
        </p:grpSpPr>
        <p:pic>
          <p:nvPicPr>
            <p:cNvPr id="3" name="Picture 2" descr="figure_04_1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3425" y="884238"/>
              <a:ext cx="460057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1"/>
            <p:cNvSpPr>
              <a:spLocks noChangeArrowheads="1"/>
            </p:cNvSpPr>
            <p:nvPr/>
          </p:nvSpPr>
          <p:spPr bwMode="auto">
            <a:xfrm>
              <a:off x="4543425" y="3238500"/>
              <a:ext cx="1276350" cy="103188"/>
            </a:xfrm>
            <a:prstGeom prst="rect">
              <a:avLst/>
            </a:prstGeom>
            <a:solidFill>
              <a:schemeClr val="bg1"/>
            </a:solidFill>
            <a:ln w="25400" algn="ctr">
              <a:solidFill>
                <a:schemeClr val="bg1"/>
              </a:solidFill>
              <a:round/>
              <a:headEnd/>
              <a:tailEnd type="triangle" w="med" len="me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Comic Sans MS" panose="030F0702030302020204" pitchFamily="66" charset="0"/>
              </a:endParaRPr>
            </a:p>
          </p:txBody>
        </p:sp>
      </p:grpSp>
      <p:sp>
        <p:nvSpPr>
          <p:cNvPr id="5" name="Rectangle 7"/>
          <p:cNvSpPr>
            <a:spLocks noChangeArrowheads="1"/>
          </p:cNvSpPr>
          <p:nvPr/>
        </p:nvSpPr>
        <p:spPr bwMode="auto">
          <a:xfrm>
            <a:off x="0" y="0"/>
            <a:ext cx="325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it-IT" sz="2400" dirty="0">
                <a:solidFill>
                  <a:srgbClr val="FF0000"/>
                </a:solidFill>
                <a:latin typeface="Comic Sans MS" panose="030F0702030302020204" pitchFamily="66" charset="0"/>
              </a:rPr>
              <a:t>Malaria and </a:t>
            </a:r>
          </a:p>
          <a:p>
            <a:pPr eaLnBrk="1" hangingPunct="1">
              <a:spcBef>
                <a:spcPct val="0"/>
              </a:spcBef>
              <a:buFontTx/>
              <a:buNone/>
            </a:pPr>
            <a:r>
              <a:rPr lang="en-GB" altLang="it-IT" sz="2400" dirty="0" err="1">
                <a:solidFill>
                  <a:srgbClr val="FF0000"/>
                </a:solidFill>
                <a:latin typeface="Comic Sans MS" panose="030F0702030302020204" pitchFamily="66" charset="0"/>
              </a:rPr>
              <a:t>Burkitt’s</a:t>
            </a:r>
            <a:r>
              <a:rPr lang="en-GB" altLang="it-IT" sz="2400" dirty="0">
                <a:solidFill>
                  <a:srgbClr val="FF0000"/>
                </a:solidFill>
                <a:latin typeface="Comic Sans MS" panose="030F0702030302020204" pitchFamily="66" charset="0"/>
              </a:rPr>
              <a:t> lymphoma</a:t>
            </a:r>
            <a:endParaRPr lang="it-IT" altLang="it-IT" sz="2400" dirty="0">
              <a:solidFill>
                <a:srgbClr val="FF0000"/>
              </a:solidFill>
              <a:latin typeface="Comic Sans MS" panose="030F0702030302020204" pitchFamily="66" charset="0"/>
            </a:endParaRPr>
          </a:p>
        </p:txBody>
      </p:sp>
      <p:sp>
        <p:nvSpPr>
          <p:cNvPr id="6" name="Rettangolo 5"/>
          <p:cNvSpPr/>
          <p:nvPr/>
        </p:nvSpPr>
        <p:spPr>
          <a:xfrm>
            <a:off x="-9525" y="4610100"/>
            <a:ext cx="6245225" cy="1323439"/>
          </a:xfrm>
          <a:prstGeom prst="rect">
            <a:avLst/>
          </a:prstGeom>
        </p:spPr>
        <p:txBody>
          <a:bodyPr wrap="square">
            <a:spAutoFit/>
          </a:bodyPr>
          <a:lstStyle/>
          <a:p>
            <a:pPr>
              <a:spcBef>
                <a:spcPct val="0"/>
              </a:spcBef>
            </a:pPr>
            <a:r>
              <a:rPr lang="it-IT" altLang="it-IT" sz="2000" dirty="0">
                <a:latin typeface="Comic Sans MS" panose="030F0702030302020204" pitchFamily="66" charset="0"/>
              </a:rPr>
              <a:t>Il quadro di diffusione del linfoma di </a:t>
            </a:r>
            <a:r>
              <a:rPr lang="it-IT" altLang="it-IT" sz="2000" dirty="0" err="1">
                <a:latin typeface="Comic Sans MS" panose="030F0702030302020204" pitchFamily="66" charset="0"/>
              </a:rPr>
              <a:t>Burkitt</a:t>
            </a:r>
            <a:r>
              <a:rPr lang="it-IT" altLang="it-IT" sz="2000" dirty="0">
                <a:latin typeface="Comic Sans MS" panose="030F0702030302020204" pitchFamily="66" charset="0"/>
              </a:rPr>
              <a:t> si sovrappone a quello della </a:t>
            </a:r>
            <a:r>
              <a:rPr lang="it-IT" altLang="it-IT" sz="2000" dirty="0">
                <a:solidFill>
                  <a:srgbClr val="FF0000"/>
                </a:solidFill>
                <a:latin typeface="Comic Sans MS" panose="030F0702030302020204" pitchFamily="66" charset="0"/>
              </a:rPr>
              <a:t>malaria</a:t>
            </a:r>
            <a:r>
              <a:rPr lang="it-IT" altLang="it-IT" sz="2000" dirty="0">
                <a:latin typeface="Comic Sans MS" panose="030F0702030302020204" pitchFamily="66" charset="0"/>
              </a:rPr>
              <a:t>, che contribuendo all’immunodepressione è un secondo agente eziologico della malattia. </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042" y="620931"/>
            <a:ext cx="2197608" cy="3152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8"/>
          <p:cNvSpPr>
            <a:spLocks noChangeArrowheads="1"/>
          </p:cNvSpPr>
          <p:nvPr/>
        </p:nvSpPr>
        <p:spPr bwMode="auto">
          <a:xfrm>
            <a:off x="4965699" y="0"/>
            <a:ext cx="41806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it-IT" altLang="it-IT" sz="1800" dirty="0">
                <a:solidFill>
                  <a:srgbClr val="FF0000"/>
                </a:solidFill>
                <a:latin typeface="Comic Sans MS" panose="030F0702030302020204" pitchFamily="66" charset="0"/>
              </a:rPr>
              <a:t>1964</a:t>
            </a:r>
            <a:r>
              <a:rPr lang="it-IT" altLang="it-IT" sz="1800" dirty="0">
                <a:latin typeface="Comic Sans MS" panose="030F0702030302020204" pitchFamily="66" charset="0"/>
              </a:rPr>
              <a:t>. La prima fotografia di EBV </a:t>
            </a:r>
          </a:p>
          <a:p>
            <a:pPr algn="just" eaLnBrk="1" hangingPunct="1">
              <a:spcBef>
                <a:spcPct val="0"/>
              </a:spcBef>
              <a:buFontTx/>
              <a:buNone/>
            </a:pPr>
            <a:r>
              <a:rPr lang="it-IT" altLang="it-IT" sz="1800" dirty="0">
                <a:latin typeface="Comic Sans MS" panose="030F0702030302020204" pitchFamily="66" charset="0"/>
              </a:rPr>
              <a:t>          e la prima linea cellulare di BL.</a:t>
            </a: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3470" y="3785701"/>
            <a:ext cx="2880530" cy="3043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8752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370481" y="670594"/>
            <a:ext cx="5773519" cy="4305318"/>
          </a:xfrm>
          <a:prstGeom prst="rect">
            <a:avLst/>
          </a:prstGeom>
        </p:spPr>
      </p:pic>
      <p:sp>
        <p:nvSpPr>
          <p:cNvPr id="3" name="Rettangolo 2"/>
          <p:cNvSpPr/>
          <p:nvPr/>
        </p:nvSpPr>
        <p:spPr>
          <a:xfrm>
            <a:off x="0" y="5637820"/>
            <a:ext cx="9114899" cy="707886"/>
          </a:xfrm>
          <a:prstGeom prst="rect">
            <a:avLst/>
          </a:prstGeom>
        </p:spPr>
        <p:txBody>
          <a:bodyPr wrap="square">
            <a:spAutoFit/>
          </a:bodyPr>
          <a:lstStyle/>
          <a:p>
            <a:r>
              <a:rPr lang="en-US" sz="2000" dirty="0">
                <a:solidFill>
                  <a:srgbClr val="000000"/>
                </a:solidFill>
                <a:latin typeface="Comic Sans MS" panose="030F0702030302020204" pitchFamily="66" charset="0"/>
              </a:rPr>
              <a:t>Thus, </a:t>
            </a:r>
            <a:r>
              <a:rPr lang="en-US" sz="2000" i="1" dirty="0">
                <a:solidFill>
                  <a:srgbClr val="000000"/>
                </a:solidFill>
                <a:latin typeface="Comic Sans MS" panose="030F0702030302020204" pitchFamily="66" charset="0"/>
              </a:rPr>
              <a:t>P. falciparum</a:t>
            </a:r>
            <a:r>
              <a:rPr lang="en-US" sz="2000" dirty="0">
                <a:solidFill>
                  <a:srgbClr val="000000"/>
                </a:solidFill>
                <a:latin typeface="Comic Sans MS" panose="030F0702030302020204" pitchFamily="66" charset="0"/>
              </a:rPr>
              <a:t> increases the risk that a EBV-infected GC cell will undergo a c-</a:t>
            </a:r>
            <a:r>
              <a:rPr lang="en-US" sz="2000" dirty="0" err="1">
                <a:solidFill>
                  <a:srgbClr val="000000"/>
                </a:solidFill>
                <a:latin typeface="Comic Sans MS" panose="030F0702030302020204" pitchFamily="66" charset="0"/>
              </a:rPr>
              <a:t>myc</a:t>
            </a:r>
            <a:r>
              <a:rPr lang="en-US" sz="2000" dirty="0">
                <a:solidFill>
                  <a:srgbClr val="000000"/>
                </a:solidFill>
                <a:latin typeface="Comic Sans MS" panose="030F0702030302020204" pitchFamily="66" charset="0"/>
              </a:rPr>
              <a:t> translocation.</a:t>
            </a:r>
          </a:p>
        </p:txBody>
      </p:sp>
      <p:sp>
        <p:nvSpPr>
          <p:cNvPr id="4" name="Rectangle 7"/>
          <p:cNvSpPr>
            <a:spLocks noChangeArrowheads="1"/>
          </p:cNvSpPr>
          <p:nvPr/>
        </p:nvSpPr>
        <p:spPr bwMode="auto">
          <a:xfrm>
            <a:off x="0" y="47618"/>
            <a:ext cx="5657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it-IT" sz="2800" dirty="0">
                <a:solidFill>
                  <a:srgbClr val="FF0000"/>
                </a:solidFill>
                <a:latin typeface="Comic Sans MS" panose="030F0702030302020204" pitchFamily="66" charset="0"/>
              </a:rPr>
              <a:t>Malaria and </a:t>
            </a:r>
            <a:r>
              <a:rPr lang="en-GB" altLang="it-IT" sz="2800" dirty="0" err="1">
                <a:solidFill>
                  <a:srgbClr val="FF0000"/>
                </a:solidFill>
                <a:latin typeface="Comic Sans MS" panose="030F0702030302020204" pitchFamily="66" charset="0"/>
              </a:rPr>
              <a:t>Burkitt’s</a:t>
            </a:r>
            <a:r>
              <a:rPr lang="en-GB" altLang="it-IT" sz="2800" dirty="0">
                <a:solidFill>
                  <a:srgbClr val="FF0000"/>
                </a:solidFill>
                <a:latin typeface="Comic Sans MS" panose="030F0702030302020204" pitchFamily="66" charset="0"/>
              </a:rPr>
              <a:t> lymphoma</a:t>
            </a:r>
            <a:endParaRPr lang="it-IT" altLang="it-IT" sz="2800" dirty="0">
              <a:solidFill>
                <a:srgbClr val="FF0000"/>
              </a:solidFill>
              <a:latin typeface="Comic Sans MS" panose="030F0702030302020204" pitchFamily="66" charset="0"/>
            </a:endParaRPr>
          </a:p>
        </p:txBody>
      </p:sp>
      <p:sp>
        <p:nvSpPr>
          <p:cNvPr id="5" name="Rettangolo 4"/>
          <p:cNvSpPr/>
          <p:nvPr/>
        </p:nvSpPr>
        <p:spPr>
          <a:xfrm>
            <a:off x="0" y="614832"/>
            <a:ext cx="3543300" cy="4801314"/>
          </a:xfrm>
          <a:prstGeom prst="rect">
            <a:avLst/>
          </a:prstGeom>
        </p:spPr>
        <p:txBody>
          <a:bodyPr wrap="square">
            <a:spAutoFit/>
          </a:bodyPr>
          <a:lstStyle/>
          <a:p>
            <a:pPr algn="just"/>
            <a:r>
              <a:rPr lang="en-US" dirty="0">
                <a:solidFill>
                  <a:srgbClr val="FF0000"/>
                </a:solidFill>
                <a:latin typeface="Comic Sans MS" panose="030F0702030302020204" pitchFamily="66" charset="0"/>
              </a:rPr>
              <a:t>A</a:t>
            </a:r>
            <a:r>
              <a:rPr lang="en-US" dirty="0">
                <a:solidFill>
                  <a:srgbClr val="000000"/>
                </a:solidFill>
                <a:latin typeface="Comic Sans MS" panose="030F0702030302020204" pitchFamily="66" charset="0"/>
              </a:rPr>
              <a:t>) During malaria, newly EBV-infected B cells are continually produced and transit the GC to become latently infected memory B cells (viral persistence). Malaria is immunosuppressive (</a:t>
            </a:r>
            <a:r>
              <a:rPr lang="en-US" dirty="0">
                <a:solidFill>
                  <a:srgbClr val="FF0000"/>
                </a:solidFill>
                <a:latin typeface="Comic Sans MS" panose="030F0702030302020204" pitchFamily="66" charset="0"/>
              </a:rPr>
              <a:t>B</a:t>
            </a:r>
            <a:r>
              <a:rPr lang="en-US" dirty="0">
                <a:solidFill>
                  <a:srgbClr val="000000"/>
                </a:solidFill>
                <a:latin typeface="Comic Sans MS" panose="030F0702030302020204" pitchFamily="66" charset="0"/>
              </a:rPr>
              <a:t>); this results in a high throughput of EBV-infected cells in the GC (</a:t>
            </a:r>
            <a:r>
              <a:rPr lang="en-US" dirty="0">
                <a:solidFill>
                  <a:srgbClr val="FF0000"/>
                </a:solidFill>
                <a:latin typeface="Comic Sans MS" panose="030F0702030302020204" pitchFamily="66" charset="0"/>
              </a:rPr>
              <a:t>C</a:t>
            </a:r>
            <a:r>
              <a:rPr lang="en-US" dirty="0">
                <a:solidFill>
                  <a:srgbClr val="000000"/>
                </a:solidFill>
                <a:latin typeface="Comic Sans MS" panose="030F0702030302020204" pitchFamily="66" charset="0"/>
              </a:rPr>
              <a:t>). </a:t>
            </a:r>
            <a:r>
              <a:rPr lang="en-US" i="1" dirty="0">
                <a:solidFill>
                  <a:srgbClr val="000000"/>
                </a:solidFill>
                <a:latin typeface="Comic Sans MS" panose="030F0702030302020204" pitchFamily="66" charset="0"/>
              </a:rPr>
              <a:t>P. falciparum </a:t>
            </a:r>
            <a:r>
              <a:rPr lang="en-US" dirty="0">
                <a:solidFill>
                  <a:srgbClr val="000000"/>
                </a:solidFill>
                <a:latin typeface="Comic Sans MS" panose="030F0702030302020204" pitchFamily="66" charset="0"/>
              </a:rPr>
              <a:t>deregulates expression of the DNA-mutating and -cutting enzyme </a:t>
            </a:r>
            <a:r>
              <a:rPr lang="it-IT" dirty="0" err="1">
                <a:solidFill>
                  <a:srgbClr val="FF0000"/>
                </a:solidFill>
                <a:latin typeface="Comic Sans MS" panose="030F0702030302020204" pitchFamily="66" charset="0"/>
              </a:rPr>
              <a:t>activation-induced</a:t>
            </a:r>
            <a:r>
              <a:rPr lang="it-IT" dirty="0">
                <a:solidFill>
                  <a:srgbClr val="FF0000"/>
                </a:solidFill>
                <a:latin typeface="Comic Sans MS" panose="030F0702030302020204" pitchFamily="66" charset="0"/>
              </a:rPr>
              <a:t> </a:t>
            </a:r>
            <a:r>
              <a:rPr lang="it-IT" dirty="0" err="1">
                <a:solidFill>
                  <a:srgbClr val="FF0000"/>
                </a:solidFill>
                <a:latin typeface="Comic Sans MS" panose="030F0702030302020204" pitchFamily="66" charset="0"/>
              </a:rPr>
              <a:t>cytidine</a:t>
            </a:r>
            <a:r>
              <a:rPr lang="it-IT" dirty="0">
                <a:solidFill>
                  <a:srgbClr val="FF0000"/>
                </a:solidFill>
                <a:latin typeface="Comic Sans MS" panose="030F0702030302020204" pitchFamily="66" charset="0"/>
              </a:rPr>
              <a:t> </a:t>
            </a:r>
            <a:r>
              <a:rPr lang="it-IT" dirty="0" err="1">
                <a:solidFill>
                  <a:srgbClr val="FF0000"/>
                </a:solidFill>
                <a:latin typeface="Comic Sans MS" panose="030F0702030302020204" pitchFamily="66" charset="0"/>
              </a:rPr>
              <a:t>deaminase</a:t>
            </a:r>
            <a:r>
              <a:rPr lang="it-IT" dirty="0">
                <a:solidFill>
                  <a:srgbClr val="FF0000"/>
                </a:solidFill>
                <a:latin typeface="Comic Sans MS" panose="030F0702030302020204" pitchFamily="66" charset="0"/>
              </a:rPr>
              <a:t> (</a:t>
            </a:r>
            <a:r>
              <a:rPr lang="en-US" dirty="0">
                <a:solidFill>
                  <a:srgbClr val="FF0000"/>
                </a:solidFill>
                <a:latin typeface="Comic Sans MS" panose="030F0702030302020204" pitchFamily="66" charset="0"/>
              </a:rPr>
              <a:t>AID) </a:t>
            </a:r>
            <a:r>
              <a:rPr lang="en-US" dirty="0">
                <a:solidFill>
                  <a:srgbClr val="000000"/>
                </a:solidFill>
                <a:latin typeface="Comic Sans MS" panose="030F0702030302020204" pitchFamily="66" charset="0"/>
              </a:rPr>
              <a:t>in GC cells (</a:t>
            </a:r>
            <a:r>
              <a:rPr lang="en-US" dirty="0">
                <a:solidFill>
                  <a:srgbClr val="FF0000"/>
                </a:solidFill>
                <a:latin typeface="Comic Sans MS" panose="030F0702030302020204" pitchFamily="66" charset="0"/>
              </a:rPr>
              <a:t>D</a:t>
            </a:r>
            <a:r>
              <a:rPr lang="en-US" dirty="0">
                <a:solidFill>
                  <a:srgbClr val="000000"/>
                </a:solidFill>
                <a:latin typeface="Comic Sans MS" panose="030F0702030302020204" pitchFamily="66" charset="0"/>
              </a:rPr>
              <a:t>), leading to DNA damage, translocations, and, ultimately, lymphoma (</a:t>
            </a:r>
            <a:r>
              <a:rPr lang="en-US" dirty="0">
                <a:solidFill>
                  <a:srgbClr val="FF0000"/>
                </a:solidFill>
                <a:latin typeface="Comic Sans MS" panose="030F0702030302020204" pitchFamily="66" charset="0"/>
              </a:rPr>
              <a:t>E</a:t>
            </a:r>
            <a:r>
              <a:rPr lang="en-US" dirty="0">
                <a:solidFill>
                  <a:srgbClr val="000000"/>
                </a:solidFill>
                <a:latin typeface="Comic Sans MS" panose="030F0702030302020204" pitchFamily="66" charset="0"/>
              </a:rPr>
              <a:t>). </a:t>
            </a:r>
            <a:endParaRPr lang="it-IT" dirty="0"/>
          </a:p>
        </p:txBody>
      </p:sp>
      <p:sp>
        <p:nvSpPr>
          <p:cNvPr id="6" name="Rettangolo 5"/>
          <p:cNvSpPr/>
          <p:nvPr/>
        </p:nvSpPr>
        <p:spPr>
          <a:xfrm>
            <a:off x="3266548" y="6496906"/>
            <a:ext cx="5858402" cy="338554"/>
          </a:xfrm>
          <a:prstGeom prst="rect">
            <a:avLst/>
          </a:prstGeom>
        </p:spPr>
        <p:txBody>
          <a:bodyPr wrap="square">
            <a:spAutoFit/>
          </a:bodyPr>
          <a:lstStyle/>
          <a:p>
            <a:r>
              <a:rPr lang="it-IT" sz="1600" i="1" dirty="0" err="1">
                <a:latin typeface="AdvTT299aae20"/>
              </a:rPr>
              <a:t>Thorley-Lawson</a:t>
            </a:r>
            <a:r>
              <a:rPr lang="it-IT" sz="1600" i="1" dirty="0">
                <a:latin typeface="AdvTT299aae20"/>
              </a:rPr>
              <a:t> D et al  </a:t>
            </a:r>
            <a:r>
              <a:rPr lang="en-US" sz="1600" i="1" dirty="0">
                <a:latin typeface="AdvTT299aae20"/>
              </a:rPr>
              <a:t>(2016) </a:t>
            </a:r>
            <a:r>
              <a:rPr lang="en-US" sz="1600" i="1" dirty="0" err="1">
                <a:latin typeface="AdvTT299aae20"/>
              </a:rPr>
              <a:t>PLoS</a:t>
            </a:r>
            <a:r>
              <a:rPr lang="en-US" sz="1600" i="1" dirty="0">
                <a:latin typeface="AdvTT299aae20"/>
              </a:rPr>
              <a:t> </a:t>
            </a:r>
            <a:r>
              <a:rPr lang="it-IT" sz="1600" i="1" dirty="0" err="1">
                <a:latin typeface="AdvTT299aae20"/>
              </a:rPr>
              <a:t>Pathog</a:t>
            </a:r>
            <a:r>
              <a:rPr lang="it-IT" sz="1600" i="1" dirty="0">
                <a:latin typeface="AdvTT299aae20"/>
              </a:rPr>
              <a:t> 12(1): e1005331</a:t>
            </a:r>
          </a:p>
        </p:txBody>
      </p:sp>
    </p:spTree>
    <p:extLst>
      <p:ext uri="{BB962C8B-B14F-4D97-AF65-F5344CB8AC3E}">
        <p14:creationId xmlns:p14="http://schemas.microsoft.com/office/powerpoint/2010/main" val="2423221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4"/>
          <p:cNvGrpSpPr>
            <a:grpSpLocks/>
          </p:cNvGrpSpPr>
          <p:nvPr/>
        </p:nvGrpSpPr>
        <p:grpSpPr bwMode="auto">
          <a:xfrm>
            <a:off x="63500" y="3690938"/>
            <a:ext cx="3598863" cy="3087687"/>
            <a:chOff x="431" y="1397"/>
            <a:chExt cx="2668" cy="2287"/>
          </a:xfrm>
        </p:grpSpPr>
        <p:pic>
          <p:nvPicPr>
            <p:cNvPr id="38926" name="Picture 5" descr="S01871-014-f03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 y="1397"/>
              <a:ext cx="2668" cy="2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27" name="Rectangle 6"/>
            <p:cNvSpPr>
              <a:spLocks noChangeArrowheads="1"/>
            </p:cNvSpPr>
            <p:nvPr/>
          </p:nvSpPr>
          <p:spPr bwMode="auto">
            <a:xfrm>
              <a:off x="1426" y="3611"/>
              <a:ext cx="695" cy="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Calibri" panose="020F0502020204030204" pitchFamily="34" charset="0"/>
              </a:endParaRPr>
            </a:p>
          </p:txBody>
        </p:sp>
      </p:grpSp>
      <p:sp>
        <p:nvSpPr>
          <p:cNvPr id="38915" name="Rectangle 7"/>
          <p:cNvSpPr>
            <a:spLocks noChangeArrowheads="1"/>
          </p:cNvSpPr>
          <p:nvPr/>
        </p:nvSpPr>
        <p:spPr bwMode="auto">
          <a:xfrm>
            <a:off x="1293812" y="9496"/>
            <a:ext cx="63087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it-IT" sz="2800" dirty="0">
                <a:solidFill>
                  <a:srgbClr val="FF0000"/>
                </a:solidFill>
                <a:latin typeface="Comic Sans MS" panose="030F0702030302020204" pitchFamily="66" charset="0"/>
              </a:rPr>
              <a:t>La </a:t>
            </a:r>
            <a:r>
              <a:rPr lang="en-GB" altLang="it-IT" sz="2800" dirty="0" err="1">
                <a:solidFill>
                  <a:srgbClr val="FF0000"/>
                </a:solidFill>
                <a:latin typeface="Comic Sans MS" panose="030F0702030302020204" pitchFamily="66" charset="0"/>
              </a:rPr>
              <a:t>leucemia</a:t>
            </a:r>
            <a:r>
              <a:rPr lang="en-GB" altLang="it-IT" sz="2800" dirty="0">
                <a:solidFill>
                  <a:srgbClr val="FF0000"/>
                </a:solidFill>
                <a:latin typeface="Comic Sans MS" panose="030F0702030302020204" pitchFamily="66" charset="0"/>
              </a:rPr>
              <a:t> </a:t>
            </a:r>
            <a:r>
              <a:rPr lang="en-GB" altLang="it-IT" sz="2800" dirty="0" err="1">
                <a:solidFill>
                  <a:srgbClr val="FF0000"/>
                </a:solidFill>
                <a:latin typeface="Comic Sans MS" panose="030F0702030302020204" pitchFamily="66" charset="0"/>
              </a:rPr>
              <a:t>mieloide</a:t>
            </a:r>
            <a:r>
              <a:rPr lang="en-GB" altLang="it-IT" sz="2800" dirty="0">
                <a:solidFill>
                  <a:srgbClr val="FF0000"/>
                </a:solidFill>
                <a:latin typeface="Comic Sans MS" panose="030F0702030302020204" pitchFamily="66" charset="0"/>
              </a:rPr>
              <a:t> </a:t>
            </a:r>
            <a:r>
              <a:rPr lang="en-GB" altLang="it-IT" sz="2800" dirty="0" err="1">
                <a:solidFill>
                  <a:srgbClr val="FF0000"/>
                </a:solidFill>
                <a:latin typeface="Comic Sans MS" panose="030F0702030302020204" pitchFamily="66" charset="0"/>
              </a:rPr>
              <a:t>cronica</a:t>
            </a:r>
            <a:r>
              <a:rPr lang="en-GB" altLang="it-IT" sz="2800" dirty="0">
                <a:solidFill>
                  <a:srgbClr val="FF0000"/>
                </a:solidFill>
                <a:latin typeface="Comic Sans MS" panose="030F0702030302020204" pitchFamily="66" charset="0"/>
              </a:rPr>
              <a:t> (CML)</a:t>
            </a:r>
            <a:endParaRPr lang="it-IT" altLang="it-IT" sz="2800" dirty="0">
              <a:solidFill>
                <a:srgbClr val="FF0000"/>
              </a:solidFill>
              <a:latin typeface="Comic Sans MS" panose="030F0702030302020204" pitchFamily="66" charset="0"/>
            </a:endParaRPr>
          </a:p>
        </p:txBody>
      </p:sp>
      <p:sp>
        <p:nvSpPr>
          <p:cNvPr id="38916" name="Rectangle 8"/>
          <p:cNvSpPr>
            <a:spLocks noChangeArrowheads="1"/>
          </p:cNvSpPr>
          <p:nvPr/>
        </p:nvSpPr>
        <p:spPr bwMode="auto">
          <a:xfrm>
            <a:off x="0" y="744538"/>
            <a:ext cx="548163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000" dirty="0">
                <a:latin typeface="Comic Sans MS" panose="030F0702030302020204" pitchFamily="66" charset="0"/>
              </a:rPr>
              <a:t>La </a:t>
            </a:r>
            <a:r>
              <a:rPr lang="it-IT" altLang="it-IT" sz="2000" dirty="0">
                <a:solidFill>
                  <a:srgbClr val="FF0000"/>
                </a:solidFill>
                <a:latin typeface="Comic Sans MS" panose="030F0702030302020204" pitchFamily="66" charset="0"/>
              </a:rPr>
              <a:t>CML</a:t>
            </a:r>
            <a:r>
              <a:rPr lang="it-IT" altLang="it-IT" sz="2000" dirty="0">
                <a:latin typeface="Comic Sans MS" panose="030F0702030302020204" pitchFamily="66" charset="0"/>
              </a:rPr>
              <a:t> è causata da una traslocazione bilanciata fra il cromosoma 9 e il cromosoma 22 (9;22)(q34;q31), che origina il cosiddetto </a:t>
            </a:r>
            <a:r>
              <a:rPr lang="it-IT" altLang="it-IT" sz="2000" i="1" u="sng" dirty="0">
                <a:latin typeface="Comic Sans MS" panose="030F0702030302020204" pitchFamily="66" charset="0"/>
              </a:rPr>
              <a:t>cromosoma Philadelphia</a:t>
            </a:r>
            <a:r>
              <a:rPr lang="it-IT" altLang="it-IT" sz="2000" dirty="0">
                <a:latin typeface="Comic Sans MS" panose="030F0702030302020204" pitchFamily="66" charset="0"/>
              </a:rPr>
              <a:t>.  </a:t>
            </a:r>
          </a:p>
          <a:p>
            <a:pPr eaLnBrk="1" hangingPunct="1">
              <a:spcBef>
                <a:spcPct val="0"/>
              </a:spcBef>
              <a:buFontTx/>
              <a:buNone/>
            </a:pPr>
            <a:endParaRPr lang="it-IT" altLang="it-IT" sz="2000" dirty="0">
              <a:latin typeface="Comic Sans MS" panose="030F0702030302020204" pitchFamily="66" charset="0"/>
            </a:endParaRPr>
          </a:p>
          <a:p>
            <a:pPr eaLnBrk="1" hangingPunct="1">
              <a:spcBef>
                <a:spcPct val="0"/>
              </a:spcBef>
              <a:buFontTx/>
              <a:buNone/>
            </a:pPr>
            <a:r>
              <a:rPr lang="it-IT" altLang="it-IT" sz="2000" dirty="0">
                <a:latin typeface="Comic Sans MS" panose="030F0702030302020204" pitchFamily="66" charset="0"/>
              </a:rPr>
              <a:t>Ciò crea un gene di fusione </a:t>
            </a:r>
            <a:r>
              <a:rPr lang="it-IT" altLang="it-IT" sz="2000" dirty="0" err="1">
                <a:solidFill>
                  <a:srgbClr val="FF0000"/>
                </a:solidFill>
                <a:latin typeface="Comic Sans MS" panose="030F0702030302020204" pitchFamily="66" charset="0"/>
              </a:rPr>
              <a:t>Bcr-Abl</a:t>
            </a:r>
            <a:r>
              <a:rPr lang="it-IT" altLang="it-IT" sz="2000" dirty="0">
                <a:latin typeface="Comic Sans MS" panose="030F0702030302020204" pitchFamily="66" charset="0"/>
              </a:rPr>
              <a:t>. </a:t>
            </a:r>
          </a:p>
        </p:txBody>
      </p:sp>
      <p:pic>
        <p:nvPicPr>
          <p:cNvPr id="59403" name="Picture 11" descr="hem4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4488" y="811213"/>
            <a:ext cx="366712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4" name="Oval 12"/>
          <p:cNvSpPr>
            <a:spLocks noChangeArrowheads="1"/>
          </p:cNvSpPr>
          <p:nvPr/>
        </p:nvSpPr>
        <p:spPr bwMode="auto">
          <a:xfrm>
            <a:off x="7197725" y="1930400"/>
            <a:ext cx="404813" cy="322263"/>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Calibri" panose="020F0502020204030204" pitchFamily="34" charset="0"/>
            </a:endParaRPr>
          </a:p>
        </p:txBody>
      </p:sp>
      <p:sp>
        <p:nvSpPr>
          <p:cNvPr id="59405" name="Oval 13"/>
          <p:cNvSpPr>
            <a:spLocks noChangeArrowheads="1"/>
          </p:cNvSpPr>
          <p:nvPr/>
        </p:nvSpPr>
        <p:spPr bwMode="auto">
          <a:xfrm>
            <a:off x="7462838" y="2978150"/>
            <a:ext cx="404812" cy="322263"/>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Calibri" panose="020F0502020204030204" pitchFamily="34" charset="0"/>
            </a:endParaRPr>
          </a:p>
        </p:txBody>
      </p:sp>
      <p:pic>
        <p:nvPicPr>
          <p:cNvPr id="59406" name="Picture 14" descr="hem4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5138" y="4440238"/>
            <a:ext cx="33337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7" name="Oval 15"/>
          <p:cNvSpPr>
            <a:spLocks noChangeArrowheads="1"/>
          </p:cNvSpPr>
          <p:nvPr/>
        </p:nvSpPr>
        <p:spPr bwMode="auto">
          <a:xfrm>
            <a:off x="6602413" y="5194300"/>
            <a:ext cx="571500" cy="557213"/>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Calibri" panose="020F0502020204030204" pitchFamily="34" charset="0"/>
            </a:endParaRPr>
          </a:p>
        </p:txBody>
      </p:sp>
      <p:sp>
        <p:nvSpPr>
          <p:cNvPr id="59408" name="Oval 16"/>
          <p:cNvSpPr>
            <a:spLocks noChangeArrowheads="1"/>
          </p:cNvSpPr>
          <p:nvPr/>
        </p:nvSpPr>
        <p:spPr bwMode="auto">
          <a:xfrm>
            <a:off x="5713413" y="6273800"/>
            <a:ext cx="571500" cy="557213"/>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Calibri" panose="020F0502020204030204" pitchFamily="34" charset="0"/>
            </a:endParaRPr>
          </a:p>
        </p:txBody>
      </p:sp>
      <p:sp>
        <p:nvSpPr>
          <p:cNvPr id="59409" name="Oval 17"/>
          <p:cNvSpPr>
            <a:spLocks noChangeArrowheads="1"/>
          </p:cNvSpPr>
          <p:nvPr/>
        </p:nvSpPr>
        <p:spPr bwMode="auto">
          <a:xfrm>
            <a:off x="7313613" y="6248400"/>
            <a:ext cx="571500" cy="557213"/>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Calibri" panose="020F0502020204030204" pitchFamily="34" charset="0"/>
            </a:endParaRPr>
          </a:p>
        </p:txBody>
      </p:sp>
      <p:sp>
        <p:nvSpPr>
          <p:cNvPr id="59410" name="Oval 18"/>
          <p:cNvSpPr>
            <a:spLocks noChangeArrowheads="1"/>
          </p:cNvSpPr>
          <p:nvPr/>
        </p:nvSpPr>
        <p:spPr bwMode="auto">
          <a:xfrm>
            <a:off x="7504113" y="5168900"/>
            <a:ext cx="571500" cy="557213"/>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Calibri" panose="020F0502020204030204" pitchFamily="34" charset="0"/>
            </a:endParaRPr>
          </a:p>
        </p:txBody>
      </p:sp>
      <p:sp>
        <p:nvSpPr>
          <p:cNvPr id="59411" name="Rectangle 19"/>
          <p:cNvSpPr>
            <a:spLocks noChangeArrowheads="1"/>
          </p:cNvSpPr>
          <p:nvPr/>
        </p:nvSpPr>
        <p:spPr bwMode="auto">
          <a:xfrm>
            <a:off x="4648200" y="3635375"/>
            <a:ext cx="449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b="1">
                <a:latin typeface="Comic Sans MS" panose="030F0702030302020204" pitchFamily="66" charset="0"/>
              </a:rPr>
              <a:t>Analisi cariotipica nella CML. In uno stadio avanzato (</a:t>
            </a:r>
            <a:r>
              <a:rPr lang="it-IT" altLang="it-IT" sz="1400" b="1" i="1" u="sng">
                <a:latin typeface="Comic Sans MS" panose="030F0702030302020204" pitchFamily="66" charset="0"/>
              </a:rPr>
              <a:t>crisi blastica</a:t>
            </a:r>
            <a:r>
              <a:rPr lang="it-IT" altLang="it-IT" sz="1400" b="1">
                <a:latin typeface="Comic Sans MS" panose="030F0702030302020204" pitchFamily="66" charset="0"/>
              </a:rPr>
              <a:t>, in basso) aumentano le aberrazioni cromosomiche</a:t>
            </a:r>
          </a:p>
        </p:txBody>
      </p:sp>
    </p:spTree>
    <p:extLst>
      <p:ext uri="{BB962C8B-B14F-4D97-AF65-F5344CB8AC3E}">
        <p14:creationId xmlns:p14="http://schemas.microsoft.com/office/powerpoint/2010/main" val="3066589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9403"/>
                                        </p:tgtEl>
                                        <p:attrNameLst>
                                          <p:attrName>style.visibility</p:attrName>
                                        </p:attrNameLst>
                                      </p:cBhvr>
                                      <p:to>
                                        <p:strVal val="visible"/>
                                      </p:to>
                                    </p:set>
                                    <p:animEffect transition="in" filter="blinds(horizontal)">
                                      <p:cBhvr>
                                        <p:cTn id="7" dur="500"/>
                                        <p:tgtEl>
                                          <p:spTgt spid="5940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9411"/>
                                        </p:tgtEl>
                                        <p:attrNameLst>
                                          <p:attrName>style.visibility</p:attrName>
                                        </p:attrNameLst>
                                      </p:cBhvr>
                                      <p:to>
                                        <p:strVal val="visible"/>
                                      </p:to>
                                    </p:set>
                                    <p:animEffect transition="in" filter="blinds(horizontal)">
                                      <p:cBhvr>
                                        <p:cTn id="10" dur="500"/>
                                        <p:tgtEl>
                                          <p:spTgt spid="59411"/>
                                        </p:tgtEl>
                                      </p:cBhvr>
                                    </p:animEffect>
                                  </p:childTnLst>
                                </p:cTn>
                              </p:par>
                              <p:par>
                                <p:cTn id="11" presetID="3" presetClass="entr" presetSubtype="10" fill="hold" nodeType="withEffect">
                                  <p:stCondLst>
                                    <p:cond delay="0"/>
                                  </p:stCondLst>
                                  <p:childTnLst>
                                    <p:set>
                                      <p:cBhvr>
                                        <p:cTn id="12" dur="1" fill="hold">
                                          <p:stCondLst>
                                            <p:cond delay="0"/>
                                          </p:stCondLst>
                                        </p:cTn>
                                        <p:tgtEl>
                                          <p:spTgt spid="59406"/>
                                        </p:tgtEl>
                                        <p:attrNameLst>
                                          <p:attrName>style.visibility</p:attrName>
                                        </p:attrNameLst>
                                      </p:cBhvr>
                                      <p:to>
                                        <p:strVal val="visible"/>
                                      </p:to>
                                    </p:set>
                                    <p:animEffect transition="in" filter="blinds(horizontal)">
                                      <p:cBhvr>
                                        <p:cTn id="13" dur="500"/>
                                        <p:tgtEl>
                                          <p:spTgt spid="5940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9404"/>
                                        </p:tgtEl>
                                        <p:attrNameLst>
                                          <p:attrName>style.visibility</p:attrName>
                                        </p:attrNameLst>
                                      </p:cBhvr>
                                      <p:to>
                                        <p:strVal val="visible"/>
                                      </p:to>
                                    </p:set>
                                    <p:animEffect transition="in" filter="blinds(horizontal)">
                                      <p:cBhvr>
                                        <p:cTn id="18" dur="500"/>
                                        <p:tgtEl>
                                          <p:spTgt spid="5940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9405"/>
                                        </p:tgtEl>
                                        <p:attrNameLst>
                                          <p:attrName>style.visibility</p:attrName>
                                        </p:attrNameLst>
                                      </p:cBhvr>
                                      <p:to>
                                        <p:strVal val="visible"/>
                                      </p:to>
                                    </p:set>
                                    <p:animEffect transition="in" filter="blinds(horizontal)">
                                      <p:cBhvr>
                                        <p:cTn id="21" dur="500"/>
                                        <p:tgtEl>
                                          <p:spTgt spid="5940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9407"/>
                                        </p:tgtEl>
                                        <p:attrNameLst>
                                          <p:attrName>style.visibility</p:attrName>
                                        </p:attrNameLst>
                                      </p:cBhvr>
                                      <p:to>
                                        <p:strVal val="visible"/>
                                      </p:to>
                                    </p:set>
                                    <p:animEffect transition="in" filter="blinds(horizontal)">
                                      <p:cBhvr>
                                        <p:cTn id="26" dur="500"/>
                                        <p:tgtEl>
                                          <p:spTgt spid="59407"/>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59410"/>
                                        </p:tgtEl>
                                        <p:attrNameLst>
                                          <p:attrName>style.visibility</p:attrName>
                                        </p:attrNameLst>
                                      </p:cBhvr>
                                      <p:to>
                                        <p:strVal val="visible"/>
                                      </p:to>
                                    </p:set>
                                    <p:animEffect transition="in" filter="blinds(horizontal)">
                                      <p:cBhvr>
                                        <p:cTn id="29" dur="500"/>
                                        <p:tgtEl>
                                          <p:spTgt spid="59410"/>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59408"/>
                                        </p:tgtEl>
                                        <p:attrNameLst>
                                          <p:attrName>style.visibility</p:attrName>
                                        </p:attrNameLst>
                                      </p:cBhvr>
                                      <p:to>
                                        <p:strVal val="visible"/>
                                      </p:to>
                                    </p:set>
                                    <p:animEffect transition="in" filter="blinds(horizontal)">
                                      <p:cBhvr>
                                        <p:cTn id="32" dur="500"/>
                                        <p:tgtEl>
                                          <p:spTgt spid="59408"/>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59409"/>
                                        </p:tgtEl>
                                        <p:attrNameLst>
                                          <p:attrName>style.visibility</p:attrName>
                                        </p:attrNameLst>
                                      </p:cBhvr>
                                      <p:to>
                                        <p:strVal val="visible"/>
                                      </p:to>
                                    </p:set>
                                    <p:animEffect transition="in" filter="blinds(horizontal)">
                                      <p:cBhvr>
                                        <p:cTn id="35" dur="500"/>
                                        <p:tgtEl>
                                          <p:spTgt spid="59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4" grpId="0" animBg="1"/>
      <p:bldP spid="59405" grpId="0" animBg="1"/>
      <p:bldP spid="59407" grpId="0" animBg="1"/>
      <p:bldP spid="59408" grpId="0" animBg="1"/>
      <p:bldP spid="59409" grpId="0" animBg="1"/>
      <p:bldP spid="59410" grpId="0" animBg="1"/>
      <p:bldP spid="594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3"/>
          <p:cNvSpPr txBox="1">
            <a:spLocks noChangeArrowheads="1"/>
          </p:cNvSpPr>
          <p:nvPr/>
        </p:nvSpPr>
        <p:spPr bwMode="auto">
          <a:xfrm>
            <a:off x="1968500" y="44450"/>
            <a:ext cx="51943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it-IT" sz="2400" dirty="0">
                <a:solidFill>
                  <a:srgbClr val="FF0000"/>
                </a:solidFill>
                <a:latin typeface="Comic Sans MS" panose="030F0702030302020204" pitchFamily="66" charset="0"/>
              </a:rPr>
              <a:t>Chronic Myeloid Leukemia  (CML)</a:t>
            </a:r>
          </a:p>
        </p:txBody>
      </p:sp>
      <p:sp>
        <p:nvSpPr>
          <p:cNvPr id="98307" name="Rectangle 4"/>
          <p:cNvSpPr>
            <a:spLocks noChangeArrowheads="1"/>
          </p:cNvSpPr>
          <p:nvPr/>
        </p:nvSpPr>
        <p:spPr bwMode="auto">
          <a:xfrm>
            <a:off x="152401" y="444500"/>
            <a:ext cx="882015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30000"/>
              </a:spcBef>
            </a:pPr>
            <a:r>
              <a:rPr lang="it-IT" altLang="it-IT" sz="2000" dirty="0">
                <a:latin typeface="Comic Sans MS" panose="030F0702030302020204" pitchFamily="66" charset="0"/>
              </a:rPr>
              <a:t> CML </a:t>
            </a:r>
            <a:r>
              <a:rPr lang="it-IT" altLang="it-IT" sz="2000" dirty="0" err="1">
                <a:latin typeface="Comic Sans MS" panose="030F0702030302020204" pitchFamily="66" charset="0"/>
              </a:rPr>
              <a:t>has</a:t>
            </a:r>
            <a:r>
              <a:rPr lang="it-IT" altLang="it-IT" sz="2000" dirty="0">
                <a:latin typeface="Comic Sans MS" panose="030F0702030302020204" pitchFamily="66" charset="0"/>
              </a:rPr>
              <a:t> an </a:t>
            </a:r>
            <a:r>
              <a:rPr lang="it-IT" altLang="it-IT" sz="2000" b="1" dirty="0" err="1">
                <a:latin typeface="Comic Sans MS" panose="030F0702030302020204" pitchFamily="66" charset="0"/>
              </a:rPr>
              <a:t>incidence</a:t>
            </a:r>
            <a:r>
              <a:rPr lang="it-IT" altLang="it-IT" sz="2000" dirty="0">
                <a:latin typeface="Comic Sans MS" panose="030F0702030302020204" pitchFamily="66" charset="0"/>
              </a:rPr>
              <a:t> of </a:t>
            </a:r>
            <a:r>
              <a:rPr lang="it-IT" altLang="it-IT" sz="2000" b="1" dirty="0">
                <a:latin typeface="Comic Sans MS" panose="030F0702030302020204" pitchFamily="66" charset="0"/>
              </a:rPr>
              <a:t>1-2</a:t>
            </a:r>
            <a:r>
              <a:rPr lang="it-IT" altLang="it-IT" sz="2000" dirty="0">
                <a:latin typeface="Comic Sans MS" panose="030F0702030302020204" pitchFamily="66" charset="0"/>
              </a:rPr>
              <a:t> </a:t>
            </a:r>
            <a:r>
              <a:rPr lang="it-IT" altLang="it-IT" sz="2000" dirty="0" err="1">
                <a:latin typeface="Comic Sans MS" panose="030F0702030302020204" pitchFamily="66" charset="0"/>
              </a:rPr>
              <a:t>cases</a:t>
            </a:r>
            <a:r>
              <a:rPr lang="it-IT" altLang="it-IT" sz="2000" dirty="0">
                <a:latin typeface="Comic Sans MS" panose="030F0702030302020204" pitchFamily="66" charset="0"/>
              </a:rPr>
              <a:t> per 100 000/</a:t>
            </a:r>
            <a:r>
              <a:rPr lang="it-IT" altLang="it-IT" sz="2000" dirty="0" err="1">
                <a:latin typeface="Comic Sans MS" panose="030F0702030302020204" pitchFamily="66" charset="0"/>
              </a:rPr>
              <a:t>year</a:t>
            </a:r>
            <a:endParaRPr lang="it-IT" altLang="it-IT" sz="2000" dirty="0">
              <a:latin typeface="Comic Sans MS" panose="030F0702030302020204" pitchFamily="66" charset="0"/>
            </a:endParaRPr>
          </a:p>
          <a:p>
            <a:pPr eaLnBrk="1" hangingPunct="1">
              <a:spcBef>
                <a:spcPct val="30000"/>
              </a:spcBef>
            </a:pPr>
            <a:r>
              <a:rPr lang="it-IT" altLang="it-IT" sz="2000" dirty="0">
                <a:latin typeface="Comic Sans MS" panose="030F0702030302020204" pitchFamily="66" charset="0"/>
              </a:rPr>
              <a:t> </a:t>
            </a:r>
            <a:r>
              <a:rPr lang="it-IT" altLang="it-IT" sz="2000" dirty="0" err="1">
                <a:latin typeface="Comic Sans MS" panose="030F0702030302020204" pitchFamily="66" charset="0"/>
              </a:rPr>
              <a:t>median</a:t>
            </a:r>
            <a:r>
              <a:rPr lang="it-IT" altLang="it-IT" sz="2000" dirty="0">
                <a:latin typeface="Comic Sans MS" panose="030F0702030302020204" pitchFamily="66" charset="0"/>
              </a:rPr>
              <a:t> </a:t>
            </a:r>
            <a:r>
              <a:rPr lang="it-IT" altLang="it-IT" sz="2000" dirty="0" err="1">
                <a:latin typeface="Comic Sans MS" panose="030F0702030302020204" pitchFamily="66" charset="0"/>
              </a:rPr>
              <a:t>age</a:t>
            </a:r>
            <a:r>
              <a:rPr lang="it-IT" altLang="it-IT" sz="2000" dirty="0">
                <a:latin typeface="Comic Sans MS" panose="030F0702030302020204" pitchFamily="66" charset="0"/>
              </a:rPr>
              <a:t> </a:t>
            </a:r>
            <a:r>
              <a:rPr lang="it-IT" altLang="it-IT" sz="2000" dirty="0" err="1">
                <a:latin typeface="Comic Sans MS" panose="030F0702030302020204" pitchFamily="66" charset="0"/>
              </a:rPr>
              <a:t>at</a:t>
            </a:r>
            <a:r>
              <a:rPr lang="it-IT" altLang="it-IT" sz="2000" dirty="0">
                <a:latin typeface="Comic Sans MS" panose="030F0702030302020204" pitchFamily="66" charset="0"/>
              </a:rPr>
              <a:t> </a:t>
            </a:r>
            <a:r>
              <a:rPr lang="it-IT" altLang="it-IT" sz="2000" dirty="0" err="1">
                <a:latin typeface="Comic Sans MS" panose="030F0702030302020204" pitchFamily="66" charset="0"/>
              </a:rPr>
              <a:t>diagnosis</a:t>
            </a:r>
            <a:r>
              <a:rPr lang="it-IT" altLang="it-IT" sz="2000" dirty="0">
                <a:latin typeface="Comic Sans MS" panose="030F0702030302020204" pitchFamily="66" charset="0"/>
              </a:rPr>
              <a:t> of </a:t>
            </a:r>
            <a:r>
              <a:rPr lang="it-IT" altLang="it-IT" sz="2000" b="1" dirty="0">
                <a:latin typeface="Comic Sans MS" panose="030F0702030302020204" pitchFamily="66" charset="0"/>
              </a:rPr>
              <a:t>65 </a:t>
            </a:r>
            <a:r>
              <a:rPr lang="it-IT" altLang="it-IT" sz="2000" b="1" dirty="0" err="1">
                <a:latin typeface="Comic Sans MS" panose="030F0702030302020204" pitchFamily="66" charset="0"/>
              </a:rPr>
              <a:t>years</a:t>
            </a:r>
            <a:endParaRPr lang="it-IT" altLang="it-IT" sz="2000" b="1" dirty="0">
              <a:latin typeface="Comic Sans MS" panose="030F0702030302020204" pitchFamily="66" charset="0"/>
            </a:endParaRPr>
          </a:p>
          <a:p>
            <a:pPr eaLnBrk="1" hangingPunct="1">
              <a:spcBef>
                <a:spcPct val="30000"/>
              </a:spcBef>
            </a:pPr>
            <a:r>
              <a:rPr lang="it-IT" altLang="it-IT" sz="2000" dirty="0">
                <a:latin typeface="Comic Sans MS" panose="030F0702030302020204" pitchFamily="66" charset="0"/>
              </a:rPr>
              <a:t> </a:t>
            </a:r>
            <a:r>
              <a:rPr lang="it-IT" altLang="it-IT" sz="2000" dirty="0" err="1">
                <a:latin typeface="Comic Sans MS" panose="030F0702030302020204" pitchFamily="66" charset="0"/>
              </a:rPr>
              <a:t>patognomonic</a:t>
            </a:r>
            <a:r>
              <a:rPr lang="it-IT" altLang="it-IT" sz="2000" dirty="0">
                <a:latin typeface="Comic Sans MS" panose="030F0702030302020204" pitchFamily="66" charset="0"/>
              </a:rPr>
              <a:t> t(9;22) Philadelphia </a:t>
            </a:r>
            <a:r>
              <a:rPr lang="it-IT" altLang="it-IT" sz="2000" dirty="0" err="1">
                <a:latin typeface="Comic Sans MS" panose="030F0702030302020204" pitchFamily="66" charset="0"/>
              </a:rPr>
              <a:t>chromosome</a:t>
            </a:r>
            <a:r>
              <a:rPr lang="it-IT" altLang="it-IT" sz="2000" dirty="0">
                <a:latin typeface="Comic Sans MS" panose="030F0702030302020204" pitchFamily="66" charset="0"/>
              </a:rPr>
              <a:t>.</a:t>
            </a:r>
          </a:p>
        </p:txBody>
      </p:sp>
      <p:sp>
        <p:nvSpPr>
          <p:cNvPr id="3" name="Rettangolo 2"/>
          <p:cNvSpPr/>
          <p:nvPr/>
        </p:nvSpPr>
        <p:spPr>
          <a:xfrm>
            <a:off x="0" y="1644650"/>
            <a:ext cx="9143999" cy="1554272"/>
          </a:xfrm>
          <a:prstGeom prst="rect">
            <a:avLst/>
          </a:prstGeom>
        </p:spPr>
        <p:txBody>
          <a:bodyPr wrap="square">
            <a:spAutoFit/>
          </a:bodyPr>
          <a:lstStyle/>
          <a:p>
            <a:pPr eaLnBrk="1" hangingPunct="1">
              <a:spcBef>
                <a:spcPts val="600"/>
              </a:spcBef>
              <a:defRPr/>
            </a:pPr>
            <a:r>
              <a:rPr lang="it-IT" altLang="it-IT" sz="2000" b="1" dirty="0" err="1">
                <a:latin typeface="Comic Sans MS" panose="030F0702030302020204" pitchFamily="66" charset="0"/>
              </a:rPr>
              <a:t>Diagnosis</a:t>
            </a:r>
            <a:r>
              <a:rPr lang="it-IT" altLang="it-IT" sz="2000" b="1" dirty="0">
                <a:latin typeface="Comic Sans MS" panose="030F0702030302020204" pitchFamily="66" charset="0"/>
              </a:rPr>
              <a:t> </a:t>
            </a:r>
          </a:p>
          <a:p>
            <a:pPr marL="285750" indent="-285750" eaLnBrk="1" hangingPunct="1">
              <a:spcBef>
                <a:spcPts val="600"/>
              </a:spcBef>
              <a:buFont typeface="Arial" panose="020B0604020202020204" pitchFamily="34" charset="0"/>
              <a:buChar char="•"/>
              <a:defRPr/>
            </a:pPr>
            <a:r>
              <a:rPr lang="it-IT" altLang="it-IT" sz="2000" dirty="0" err="1">
                <a:latin typeface="Comic Sans MS" panose="030F0702030302020204" pitchFamily="66" charset="0"/>
              </a:rPr>
              <a:t>blood</a:t>
            </a:r>
            <a:r>
              <a:rPr lang="it-IT" altLang="it-IT" sz="2000" dirty="0">
                <a:latin typeface="Comic Sans MS" panose="030F0702030302020204" pitchFamily="66" charset="0"/>
              </a:rPr>
              <a:t> </a:t>
            </a:r>
            <a:r>
              <a:rPr lang="it-IT" altLang="it-IT" sz="2000" dirty="0" err="1">
                <a:latin typeface="Comic Sans MS" panose="030F0702030302020204" pitchFamily="66" charset="0"/>
              </a:rPr>
              <a:t>count</a:t>
            </a:r>
            <a:r>
              <a:rPr lang="it-IT" altLang="it-IT" sz="2000" dirty="0">
                <a:latin typeface="Comic Sans MS" panose="030F0702030302020204" pitchFamily="66" charset="0"/>
              </a:rPr>
              <a:t> </a:t>
            </a:r>
            <a:r>
              <a:rPr lang="it-IT" altLang="it-IT" sz="2000" dirty="0">
                <a:latin typeface="Comic Sans MS" panose="030F0702030302020204" pitchFamily="66" charset="0"/>
                <a:sym typeface="Wingdings" panose="05000000000000000000" pitchFamily="2" charset="2"/>
              </a:rPr>
              <a:t> </a:t>
            </a:r>
            <a:r>
              <a:rPr lang="it-IT" altLang="it-IT" sz="2000" b="1" dirty="0" err="1">
                <a:latin typeface="Comic Sans MS" panose="030F0702030302020204" pitchFamily="66" charset="0"/>
              </a:rPr>
              <a:t>granulocytosis</a:t>
            </a:r>
            <a:endParaRPr lang="it-IT" altLang="it-IT" sz="2000" dirty="0">
              <a:latin typeface="Comic Sans MS" panose="030F0702030302020204" pitchFamily="66" charset="0"/>
            </a:endParaRPr>
          </a:p>
          <a:p>
            <a:pPr marL="285750" indent="-285750" eaLnBrk="1" hangingPunct="1">
              <a:spcBef>
                <a:spcPts val="600"/>
              </a:spcBef>
              <a:buFont typeface="Arial" panose="020B0604020202020204" pitchFamily="34" charset="0"/>
              <a:buChar char="•"/>
              <a:defRPr/>
            </a:pPr>
            <a:r>
              <a:rPr lang="it-IT" altLang="it-IT" sz="2000" dirty="0" err="1">
                <a:latin typeface="Comic Sans MS" panose="030F0702030302020204" pitchFamily="66" charset="0"/>
              </a:rPr>
              <a:t>Cytogenetic</a:t>
            </a:r>
            <a:r>
              <a:rPr lang="it-IT" altLang="it-IT" sz="2000" dirty="0">
                <a:latin typeface="Comic Sans MS" panose="030F0702030302020204" pitchFamily="66" charset="0"/>
              </a:rPr>
              <a:t> </a:t>
            </a:r>
            <a:r>
              <a:rPr lang="it-IT" altLang="it-IT" sz="2000" dirty="0">
                <a:latin typeface="Comic Sans MS" panose="030F0702030302020204" pitchFamily="66" charset="0"/>
                <a:sym typeface="Wingdings" panose="05000000000000000000" pitchFamily="2" charset="2"/>
              </a:rPr>
              <a:t> </a:t>
            </a:r>
            <a:r>
              <a:rPr lang="it-IT" altLang="it-IT" sz="2000" b="1" dirty="0">
                <a:latin typeface="Comic Sans MS" panose="030F0702030302020204" pitchFamily="66" charset="0"/>
              </a:rPr>
              <a:t>Philadelphia</a:t>
            </a:r>
            <a:r>
              <a:rPr lang="it-IT" altLang="it-IT" sz="2000" dirty="0">
                <a:latin typeface="Comic Sans MS" panose="030F0702030302020204" pitchFamily="66" charset="0"/>
              </a:rPr>
              <a:t> </a:t>
            </a:r>
            <a:r>
              <a:rPr lang="it-IT" altLang="it-IT" sz="2000" dirty="0" err="1">
                <a:latin typeface="Comic Sans MS" panose="030F0702030302020204" pitchFamily="66" charset="0"/>
              </a:rPr>
              <a:t>chromosome</a:t>
            </a:r>
            <a:r>
              <a:rPr lang="it-IT" altLang="it-IT" sz="2000" dirty="0">
                <a:latin typeface="Comic Sans MS" panose="030F0702030302020204" pitchFamily="66" charset="0"/>
              </a:rPr>
              <a:t> (+ in &gt;95% CML),</a:t>
            </a:r>
          </a:p>
          <a:p>
            <a:pPr marL="285750" indent="-285750" eaLnBrk="1" hangingPunct="1">
              <a:spcBef>
                <a:spcPts val="600"/>
              </a:spcBef>
              <a:buFont typeface="Arial" panose="020B0604020202020204" pitchFamily="34" charset="0"/>
              <a:buChar char="•"/>
              <a:defRPr/>
            </a:pPr>
            <a:r>
              <a:rPr lang="it-IT" altLang="it-IT" sz="2000" b="1" dirty="0">
                <a:latin typeface="Comic Sans MS" panose="030F0702030302020204" pitchFamily="66" charset="0"/>
              </a:rPr>
              <a:t>BCR-ABL </a:t>
            </a:r>
            <a:r>
              <a:rPr lang="it-IT" altLang="it-IT" sz="2000" b="1" dirty="0" err="1">
                <a:latin typeface="Comic Sans MS" panose="030F0702030302020204" pitchFamily="66" charset="0"/>
              </a:rPr>
              <a:t>transcripts</a:t>
            </a:r>
            <a:r>
              <a:rPr lang="it-IT" altLang="it-IT" sz="2000" dirty="0">
                <a:latin typeface="Comic Sans MS" panose="030F0702030302020204" pitchFamily="66" charset="0"/>
              </a:rPr>
              <a:t>, in </a:t>
            </a:r>
            <a:r>
              <a:rPr lang="it-IT" altLang="it-IT" sz="2000" dirty="0" err="1">
                <a:latin typeface="Comic Sans MS" panose="030F0702030302020204" pitchFamily="66" charset="0"/>
              </a:rPr>
              <a:t>peripheral</a:t>
            </a:r>
            <a:r>
              <a:rPr lang="it-IT" altLang="it-IT" sz="2000" dirty="0">
                <a:latin typeface="Comic Sans MS" panose="030F0702030302020204" pitchFamily="66" charset="0"/>
              </a:rPr>
              <a:t> </a:t>
            </a:r>
            <a:r>
              <a:rPr lang="it-IT" altLang="it-IT" sz="2000" dirty="0" err="1">
                <a:latin typeface="Comic Sans MS" panose="030F0702030302020204" pitchFamily="66" charset="0"/>
              </a:rPr>
              <a:t>blood</a:t>
            </a:r>
            <a:r>
              <a:rPr lang="it-IT" altLang="it-IT" sz="2000" dirty="0">
                <a:latin typeface="Comic Sans MS" panose="030F0702030302020204" pitchFamily="66" charset="0"/>
              </a:rPr>
              <a:t> or BM </a:t>
            </a:r>
            <a:r>
              <a:rPr lang="it-IT" altLang="it-IT" sz="2000" dirty="0" err="1">
                <a:latin typeface="Comic Sans MS" panose="030F0702030302020204" pitchFamily="66" charset="0"/>
              </a:rPr>
              <a:t>cells</a:t>
            </a:r>
            <a:endParaRPr lang="it-IT" sz="2000" dirty="0">
              <a:latin typeface="Comic Sans MS" panose="030F0702030302020204" pitchFamily="66" charset="0"/>
            </a:endParaRPr>
          </a:p>
        </p:txBody>
      </p:sp>
      <p:grpSp>
        <p:nvGrpSpPr>
          <p:cNvPr id="6" name="Gruppo 3"/>
          <p:cNvGrpSpPr>
            <a:grpSpLocks noChangeAspect="1"/>
          </p:cNvGrpSpPr>
          <p:nvPr/>
        </p:nvGrpSpPr>
        <p:grpSpPr bwMode="auto">
          <a:xfrm>
            <a:off x="1175194" y="3687953"/>
            <a:ext cx="6793611" cy="3004947"/>
            <a:chOff x="1993900" y="606425"/>
            <a:chExt cx="5146675" cy="2276475"/>
          </a:xfrm>
        </p:grpSpPr>
        <p:pic>
          <p:nvPicPr>
            <p:cNvPr id="7" name="Picture 2" descr="figure_02_2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900" y="606425"/>
              <a:ext cx="514667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2"/>
            <p:cNvSpPr>
              <a:spLocks noChangeArrowheads="1"/>
            </p:cNvSpPr>
            <p:nvPr/>
          </p:nvSpPr>
          <p:spPr bwMode="auto">
            <a:xfrm>
              <a:off x="1993900" y="2771775"/>
              <a:ext cx="1411288" cy="111125"/>
            </a:xfrm>
            <a:prstGeom prst="rect">
              <a:avLst/>
            </a:prstGeom>
            <a:solidFill>
              <a:schemeClr val="bg1"/>
            </a:solidFill>
            <a:ln w="25400" algn="ctr">
              <a:solidFill>
                <a:schemeClr val="bg1"/>
              </a:solidFill>
              <a:round/>
              <a:headEnd/>
              <a:tailEnd type="triangle" w="med" len="me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Comic Sans MS" panose="030F0702030302020204" pitchFamily="66" charset="0"/>
              </a:endParaRPr>
            </a:p>
          </p:txBody>
        </p:sp>
      </p:grpSp>
    </p:spTree>
    <p:extLst>
      <p:ext uri="{BB962C8B-B14F-4D97-AF65-F5344CB8AC3E}">
        <p14:creationId xmlns:p14="http://schemas.microsoft.com/office/powerpoint/2010/main" val="3459061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descr="CM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4542" y="0"/>
            <a:ext cx="7089458" cy="461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p:cNvSpPr/>
          <p:nvPr/>
        </p:nvSpPr>
        <p:spPr>
          <a:xfrm>
            <a:off x="8230" y="4568905"/>
            <a:ext cx="9144000" cy="2277547"/>
          </a:xfrm>
          <a:prstGeom prst="rect">
            <a:avLst/>
          </a:prstGeom>
        </p:spPr>
        <p:txBody>
          <a:bodyPr wrap="square">
            <a:spAutoFit/>
          </a:bodyPr>
          <a:lstStyle/>
          <a:p>
            <a:r>
              <a:rPr lang="en-US" dirty="0">
                <a:solidFill>
                  <a:srgbClr val="FF0000"/>
                </a:solidFill>
                <a:latin typeface="Comic Sans MS" panose="030F0702030302020204" pitchFamily="66" charset="0"/>
              </a:rPr>
              <a:t>CML</a:t>
            </a:r>
            <a:r>
              <a:rPr lang="en-US" dirty="0">
                <a:solidFill>
                  <a:srgbClr val="231F20"/>
                </a:solidFill>
                <a:latin typeface="Comic Sans MS" panose="030F0702030302020204" pitchFamily="66" charset="0"/>
              </a:rPr>
              <a:t> is a biphasic disease, initiated by expression of the </a:t>
            </a:r>
            <a:r>
              <a:rPr lang="en-US" i="1" dirty="0">
                <a:solidFill>
                  <a:srgbClr val="231F20"/>
                </a:solidFill>
                <a:latin typeface="Comic Sans MS" panose="030F0702030302020204" pitchFamily="66" charset="0"/>
              </a:rPr>
              <a:t>BCR</a:t>
            </a:r>
            <a:r>
              <a:rPr lang="en-US" dirty="0">
                <a:solidFill>
                  <a:srgbClr val="231F20"/>
                </a:solidFill>
                <a:latin typeface="Comic Sans MS" panose="030F0702030302020204" pitchFamily="66" charset="0"/>
              </a:rPr>
              <a:t>–</a:t>
            </a:r>
            <a:r>
              <a:rPr lang="en-US" i="1" dirty="0">
                <a:solidFill>
                  <a:srgbClr val="231F20"/>
                </a:solidFill>
                <a:latin typeface="Comic Sans MS" panose="030F0702030302020204" pitchFamily="66" charset="0"/>
              </a:rPr>
              <a:t>ABL </a:t>
            </a:r>
            <a:r>
              <a:rPr lang="en-US" dirty="0">
                <a:solidFill>
                  <a:srgbClr val="231F20"/>
                </a:solidFill>
                <a:latin typeface="Comic Sans MS" panose="030F0702030302020204" pitchFamily="66" charset="0"/>
              </a:rPr>
              <a:t>fusion gene product in </a:t>
            </a:r>
            <a:r>
              <a:rPr lang="en-US" dirty="0" err="1">
                <a:solidFill>
                  <a:srgbClr val="231F20"/>
                </a:solidFill>
                <a:latin typeface="Comic Sans MS" panose="030F0702030302020204" pitchFamily="66" charset="0"/>
              </a:rPr>
              <a:t>haematopoietic</a:t>
            </a:r>
            <a:r>
              <a:rPr lang="en-US" dirty="0">
                <a:solidFill>
                  <a:srgbClr val="231F20"/>
                </a:solidFill>
                <a:latin typeface="Comic Sans MS" panose="030F0702030302020204" pitchFamily="66" charset="0"/>
              </a:rPr>
              <a:t> stem cells (HSCs). The initial </a:t>
            </a:r>
            <a:r>
              <a:rPr lang="en-US" dirty="0">
                <a:solidFill>
                  <a:schemeClr val="accent6">
                    <a:lumMod val="50000"/>
                  </a:schemeClr>
                </a:solidFill>
                <a:latin typeface="Comic Sans MS" panose="030F0702030302020204" pitchFamily="66" charset="0"/>
              </a:rPr>
              <a:t>chronic phase of CML (CML-CP) </a:t>
            </a:r>
            <a:r>
              <a:rPr lang="en-US" dirty="0">
                <a:solidFill>
                  <a:srgbClr val="231F20"/>
                </a:solidFill>
                <a:latin typeface="Comic Sans MS" panose="030F0702030302020204" pitchFamily="66" charset="0"/>
              </a:rPr>
              <a:t>lasts 3/4 years and is characterized by a massive expansion of the granulocytic-cell series. Acquisition of additional genetic mutations causes the progression </a:t>
            </a:r>
            <a:r>
              <a:rPr lang="en-US" dirty="0">
                <a:latin typeface="Comic Sans MS" panose="030F0702030302020204" pitchFamily="66" charset="0"/>
              </a:rPr>
              <a:t>to </a:t>
            </a:r>
            <a:r>
              <a:rPr lang="en-US" dirty="0">
                <a:solidFill>
                  <a:srgbClr val="0070C0"/>
                </a:solidFill>
                <a:latin typeface="Comic Sans MS" panose="030F0702030302020204" pitchFamily="66" charset="0"/>
              </a:rPr>
              <a:t>blast phase (CML-BP)</a:t>
            </a:r>
            <a:r>
              <a:rPr lang="en-US" dirty="0">
                <a:solidFill>
                  <a:srgbClr val="231F20"/>
                </a:solidFill>
                <a:latin typeface="Comic Sans MS" panose="030F0702030302020204" pitchFamily="66" charset="0"/>
              </a:rPr>
              <a:t>, characterized by block in differentiation and accumulation of myeloid (in two-thirds of patients) or lymphoid blast cells (in one-third of patients) in blood or bone marrow. </a:t>
            </a:r>
            <a:r>
              <a:rPr lang="en-US" sz="1600" i="1" dirty="0">
                <a:solidFill>
                  <a:srgbClr val="231F20"/>
                </a:solidFill>
                <a:latin typeface="Comic Sans MS" panose="030F0702030302020204" pitchFamily="66" charset="0"/>
              </a:rPr>
              <a:t>CMPs: common myeloid progenitors ; GMPs: granulocyte/macrophage progenitors; </a:t>
            </a:r>
            <a:r>
              <a:rPr lang="it-IT" sz="1600" i="1" dirty="0" err="1">
                <a:solidFill>
                  <a:srgbClr val="231F20"/>
                </a:solidFill>
                <a:latin typeface="Comic Sans MS" panose="030F0702030302020204" pitchFamily="66" charset="0"/>
              </a:rPr>
              <a:t>MEPs</a:t>
            </a:r>
            <a:r>
              <a:rPr lang="it-IT" sz="1600" i="1" dirty="0">
                <a:solidFill>
                  <a:srgbClr val="231F20"/>
                </a:solidFill>
                <a:latin typeface="Comic Sans MS" panose="030F0702030302020204" pitchFamily="66" charset="0"/>
              </a:rPr>
              <a:t>: </a:t>
            </a:r>
            <a:r>
              <a:rPr lang="it-IT" sz="1600" i="1" dirty="0" err="1">
                <a:solidFill>
                  <a:srgbClr val="231F20"/>
                </a:solidFill>
                <a:latin typeface="Comic Sans MS" panose="030F0702030302020204" pitchFamily="66" charset="0"/>
              </a:rPr>
              <a:t>megakaryocyte</a:t>
            </a:r>
            <a:r>
              <a:rPr lang="it-IT" sz="1600" i="1" dirty="0">
                <a:solidFill>
                  <a:srgbClr val="231F20"/>
                </a:solidFill>
                <a:latin typeface="Comic Sans MS" panose="030F0702030302020204" pitchFamily="66" charset="0"/>
              </a:rPr>
              <a:t>/</a:t>
            </a:r>
            <a:r>
              <a:rPr lang="it-IT" sz="1600" i="1" dirty="0" err="1">
                <a:solidFill>
                  <a:srgbClr val="231F20"/>
                </a:solidFill>
                <a:latin typeface="Comic Sans MS" panose="030F0702030302020204" pitchFamily="66" charset="0"/>
              </a:rPr>
              <a:t>erythrocyte</a:t>
            </a:r>
            <a:r>
              <a:rPr lang="it-IT" sz="1600" i="1" dirty="0">
                <a:solidFill>
                  <a:srgbClr val="231F20"/>
                </a:solidFill>
                <a:latin typeface="Comic Sans MS" panose="030F0702030302020204" pitchFamily="66" charset="0"/>
              </a:rPr>
              <a:t> </a:t>
            </a:r>
            <a:r>
              <a:rPr lang="it-IT" sz="1600" i="1" dirty="0" err="1">
                <a:solidFill>
                  <a:srgbClr val="231F20"/>
                </a:solidFill>
                <a:latin typeface="Comic Sans MS" panose="030F0702030302020204" pitchFamily="66" charset="0"/>
              </a:rPr>
              <a:t>progenitors</a:t>
            </a:r>
            <a:endParaRPr lang="en-US" sz="1600" i="1" dirty="0">
              <a:solidFill>
                <a:srgbClr val="231F20"/>
              </a:solidFill>
              <a:latin typeface="Comic Sans MS" panose="030F0702030302020204" pitchFamily="66" charset="0"/>
            </a:endParaRPr>
          </a:p>
        </p:txBody>
      </p:sp>
      <p:grpSp>
        <p:nvGrpSpPr>
          <p:cNvPr id="4" name="Group 6"/>
          <p:cNvGrpSpPr>
            <a:grpSpLocks noChangeAspect="1"/>
          </p:cNvGrpSpPr>
          <p:nvPr/>
        </p:nvGrpSpPr>
        <p:grpSpPr bwMode="auto">
          <a:xfrm>
            <a:off x="50800" y="2637157"/>
            <a:ext cx="2791362" cy="1977753"/>
            <a:chOff x="145" y="1608"/>
            <a:chExt cx="2158" cy="1529"/>
          </a:xfrm>
        </p:grpSpPr>
        <p:pic>
          <p:nvPicPr>
            <p:cNvPr id="5" name="Picture 4" descr="S01871-014-f0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 y="1608"/>
              <a:ext cx="2158" cy="15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942" y="3044"/>
              <a:ext cx="594" cy="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Calibri" panose="020F0502020204030204" pitchFamily="34" charset="0"/>
              </a:endParaRPr>
            </a:p>
          </p:txBody>
        </p:sp>
      </p:grpSp>
    </p:spTree>
    <p:extLst>
      <p:ext uri="{BB962C8B-B14F-4D97-AF65-F5344CB8AC3E}">
        <p14:creationId xmlns:p14="http://schemas.microsoft.com/office/powerpoint/2010/main" val="884332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ttangolo 1"/>
          <p:cNvSpPr>
            <a:spLocks noChangeArrowheads="1"/>
          </p:cNvSpPr>
          <p:nvPr/>
        </p:nvSpPr>
        <p:spPr bwMode="auto">
          <a:xfrm>
            <a:off x="-4763" y="1120775"/>
            <a:ext cx="498316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dirty="0" err="1">
                <a:solidFill>
                  <a:srgbClr val="FF0000"/>
                </a:solidFill>
                <a:latin typeface="Comic Sans MS" panose="030F0702030302020204" pitchFamily="66" charset="0"/>
              </a:rPr>
              <a:t>Abl</a:t>
            </a:r>
            <a:r>
              <a:rPr lang="it-IT" altLang="it-IT" sz="1800" dirty="0">
                <a:latin typeface="Comic Sans MS" panose="030F0702030302020204" pitchFamily="66" charset="0"/>
              </a:rPr>
              <a:t> è una </a:t>
            </a:r>
            <a:r>
              <a:rPr lang="it-IT" altLang="it-IT" sz="1800" dirty="0">
                <a:solidFill>
                  <a:srgbClr val="FF0000"/>
                </a:solidFill>
                <a:latin typeface="Comic Sans MS" panose="030F0702030302020204" pitchFamily="66" charset="0"/>
              </a:rPr>
              <a:t>tirosina chinasi</a:t>
            </a:r>
            <a:r>
              <a:rPr lang="it-IT" altLang="it-IT" sz="1800" dirty="0">
                <a:latin typeface="Comic Sans MS" panose="030F0702030302020204" pitchFamily="66" charset="0"/>
              </a:rPr>
              <a:t>, un enzima coinvolto nella proliferazione cellulare. </a:t>
            </a:r>
          </a:p>
          <a:p>
            <a:pPr eaLnBrk="1" hangingPunct="1">
              <a:spcBef>
                <a:spcPct val="0"/>
              </a:spcBef>
              <a:buFontTx/>
              <a:buNone/>
            </a:pPr>
            <a:r>
              <a:rPr lang="it-IT" altLang="it-IT" sz="1800" dirty="0">
                <a:latin typeface="Comic Sans MS" panose="030F0702030302020204" pitchFamily="66" charset="0"/>
              </a:rPr>
              <a:t>Si attiva per dimerizzazione. </a:t>
            </a:r>
          </a:p>
          <a:p>
            <a:pPr eaLnBrk="1" hangingPunct="1">
              <a:spcBef>
                <a:spcPct val="0"/>
              </a:spcBef>
              <a:buFontTx/>
              <a:buNone/>
            </a:pPr>
            <a:endParaRPr lang="it-IT" altLang="it-IT" sz="1800" dirty="0">
              <a:latin typeface="Comic Sans MS" panose="030F0702030302020204" pitchFamily="66" charset="0"/>
            </a:endParaRPr>
          </a:p>
          <a:p>
            <a:pPr eaLnBrk="1" hangingPunct="1">
              <a:spcBef>
                <a:spcPct val="0"/>
              </a:spcBef>
              <a:buFontTx/>
              <a:buNone/>
            </a:pPr>
            <a:r>
              <a:rPr lang="it-IT" altLang="it-IT" sz="1800" dirty="0">
                <a:latin typeface="Comic Sans MS" panose="030F0702030302020204" pitchFamily="66" charset="0"/>
              </a:rPr>
              <a:t>La fusione con </a:t>
            </a:r>
            <a:r>
              <a:rPr lang="it-IT" altLang="it-IT" sz="1800" dirty="0" err="1">
                <a:latin typeface="Comic Sans MS" panose="030F0702030302020204" pitchFamily="66" charset="0"/>
              </a:rPr>
              <a:t>Bcr</a:t>
            </a:r>
            <a:r>
              <a:rPr lang="it-IT" altLang="it-IT" sz="1800" dirty="0">
                <a:latin typeface="Comic Sans MS" panose="030F0702030302020204" pitchFamily="66" charset="0"/>
              </a:rPr>
              <a:t> crea una proteina aberrante che è costitutivamente dimerica e quindi attiva, per cui le cellule (</a:t>
            </a:r>
            <a:r>
              <a:rPr lang="it-IT" altLang="it-IT" sz="1800" i="1" u="sng" dirty="0">
                <a:latin typeface="Comic Sans MS" panose="030F0702030302020204" pitchFamily="66" charset="0"/>
              </a:rPr>
              <a:t>cellule mieloidi</a:t>
            </a:r>
            <a:r>
              <a:rPr lang="it-IT" altLang="it-IT" sz="1800" dirty="0">
                <a:latin typeface="Comic Sans MS" panose="030F0702030302020204" pitchFamily="66" charset="0"/>
              </a:rPr>
              <a:t> nelle quali </a:t>
            </a:r>
            <a:r>
              <a:rPr lang="it-IT" altLang="it-IT" sz="1800" dirty="0" err="1">
                <a:latin typeface="Comic Sans MS" panose="030F0702030302020204" pitchFamily="66" charset="0"/>
              </a:rPr>
              <a:t>Bcr</a:t>
            </a:r>
            <a:r>
              <a:rPr lang="it-IT" altLang="it-IT" sz="1800" dirty="0">
                <a:latin typeface="Comic Sans MS" panose="030F0702030302020204" pitchFamily="66" charset="0"/>
              </a:rPr>
              <a:t> è trascritta) proliferano indiscriminatamente.</a:t>
            </a:r>
          </a:p>
        </p:txBody>
      </p:sp>
      <p:grpSp>
        <p:nvGrpSpPr>
          <p:cNvPr id="40963" name="Gruppo 4"/>
          <p:cNvGrpSpPr>
            <a:grpSpLocks/>
          </p:cNvGrpSpPr>
          <p:nvPr/>
        </p:nvGrpSpPr>
        <p:grpSpPr bwMode="auto">
          <a:xfrm>
            <a:off x="4976813" y="1756"/>
            <a:ext cx="4052887" cy="4394200"/>
            <a:chOff x="6346209" y="218361"/>
            <a:chExt cx="4053385" cy="4394582"/>
          </a:xfrm>
        </p:grpSpPr>
        <p:pic>
          <p:nvPicPr>
            <p:cNvPr id="40968" name="Picture 2" descr="figure_04_16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8339" y="218361"/>
              <a:ext cx="3941255" cy="428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9" name="Rettangolo 2"/>
            <p:cNvSpPr>
              <a:spLocks noChangeArrowheads="1"/>
            </p:cNvSpPr>
            <p:nvPr/>
          </p:nvSpPr>
          <p:spPr bwMode="auto">
            <a:xfrm>
              <a:off x="6346209" y="4353636"/>
              <a:ext cx="1787857" cy="259307"/>
            </a:xfrm>
            <a:prstGeom prst="rect">
              <a:avLst/>
            </a:prstGeom>
            <a:solidFill>
              <a:schemeClr val="bg1"/>
            </a:solidFill>
            <a:ln w="25400" algn="ctr">
              <a:solidFill>
                <a:schemeClr val="bg1"/>
              </a:solidFill>
              <a:round/>
              <a:headEnd/>
              <a:tailEnd type="triangle" w="med" len="me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Comic Sans MS" panose="030F0702030302020204" pitchFamily="66" charset="0"/>
              </a:endParaRPr>
            </a:p>
          </p:txBody>
        </p:sp>
      </p:grpSp>
      <p:sp>
        <p:nvSpPr>
          <p:cNvPr id="40964" name="Rectangle 7"/>
          <p:cNvSpPr>
            <a:spLocks noChangeArrowheads="1"/>
          </p:cNvSpPr>
          <p:nvPr/>
        </p:nvSpPr>
        <p:spPr bwMode="auto">
          <a:xfrm>
            <a:off x="-25400" y="50800"/>
            <a:ext cx="89789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it-IT" sz="2400" b="1">
                <a:solidFill>
                  <a:srgbClr val="FF0000"/>
                </a:solidFill>
                <a:latin typeface="Comic Sans MS" panose="030F0702030302020204" pitchFamily="66" charset="0"/>
              </a:rPr>
              <a:t>La proteina di fusione Bcr-Abl</a:t>
            </a:r>
          </a:p>
          <a:p>
            <a:pPr eaLnBrk="1" hangingPunct="1">
              <a:spcBef>
                <a:spcPct val="0"/>
              </a:spcBef>
              <a:buFontTx/>
              <a:buNone/>
            </a:pPr>
            <a:r>
              <a:rPr lang="en-GB" altLang="it-IT" sz="2400" b="1">
                <a:solidFill>
                  <a:srgbClr val="FF0000"/>
                </a:solidFill>
                <a:latin typeface="Comic Sans MS" panose="030F0702030302020204" pitchFamily="66" charset="0"/>
              </a:rPr>
              <a:t>nella leucemia mieloide cronica</a:t>
            </a:r>
            <a:endParaRPr lang="it-IT" altLang="it-IT" sz="2400" b="1">
              <a:solidFill>
                <a:srgbClr val="FF0000"/>
              </a:solidFill>
              <a:latin typeface="Comic Sans MS" panose="030F0702030302020204" pitchFamily="66" charset="0"/>
            </a:endParaRPr>
          </a:p>
        </p:txBody>
      </p:sp>
      <p:grpSp>
        <p:nvGrpSpPr>
          <p:cNvPr id="40965" name="Gruppo 2"/>
          <p:cNvGrpSpPr>
            <a:grpSpLocks/>
          </p:cNvGrpSpPr>
          <p:nvPr/>
        </p:nvGrpSpPr>
        <p:grpSpPr bwMode="auto">
          <a:xfrm>
            <a:off x="92075" y="4106863"/>
            <a:ext cx="5956300" cy="2657475"/>
            <a:chOff x="3175" y="4195763"/>
            <a:chExt cx="5956300" cy="2657475"/>
          </a:xfrm>
        </p:grpSpPr>
        <p:pic>
          <p:nvPicPr>
            <p:cNvPr id="40966" name="Picture 2" descr="figure_04_16b"/>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4195763"/>
              <a:ext cx="5956300"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7" name="Rettangolo 1"/>
            <p:cNvSpPr>
              <a:spLocks noChangeArrowheads="1"/>
            </p:cNvSpPr>
            <p:nvPr/>
          </p:nvSpPr>
          <p:spPr bwMode="auto">
            <a:xfrm>
              <a:off x="3175" y="6724650"/>
              <a:ext cx="1682750" cy="128588"/>
            </a:xfrm>
            <a:prstGeom prst="rect">
              <a:avLst/>
            </a:prstGeom>
            <a:solidFill>
              <a:schemeClr val="bg1"/>
            </a:solidFill>
            <a:ln w="25400" algn="ctr">
              <a:solidFill>
                <a:schemeClr val="bg1"/>
              </a:solidFill>
              <a:round/>
              <a:headEnd/>
              <a:tailEnd type="triangle" w="med" len="me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Comic Sans MS" panose="030F0702030302020204" pitchFamily="66" charset="0"/>
              </a:endParaRPr>
            </a:p>
          </p:txBody>
        </p:sp>
      </p:grpSp>
    </p:spTree>
    <p:extLst>
      <p:ext uri="{BB962C8B-B14F-4D97-AF65-F5344CB8AC3E}">
        <p14:creationId xmlns:p14="http://schemas.microsoft.com/office/powerpoint/2010/main" val="2369860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figure_16_2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061" y="203200"/>
            <a:ext cx="7243877" cy="439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0" y="4697754"/>
            <a:ext cx="9143999" cy="1938992"/>
          </a:xfrm>
          <a:prstGeom prst="rect">
            <a:avLst/>
          </a:prstGeom>
        </p:spPr>
        <p:txBody>
          <a:bodyPr wrap="square">
            <a:spAutoFit/>
          </a:bodyPr>
          <a:lstStyle/>
          <a:p>
            <a:r>
              <a:rPr lang="en-US" sz="2000" dirty="0">
                <a:latin typeface="Comic Sans MS" panose="030F0702030302020204" pitchFamily="66" charset="0"/>
              </a:rPr>
              <a:t>The ABL protein physiologically shuttles between the nucleus and the cytoplasm, whereas BCR-ABL  proteins are retained within the cytoplasm. </a:t>
            </a:r>
          </a:p>
          <a:p>
            <a:endParaRPr lang="en-US" sz="2000" dirty="0">
              <a:latin typeface="Comic Sans MS" panose="030F0702030302020204" pitchFamily="66" charset="0"/>
            </a:endParaRPr>
          </a:p>
          <a:p>
            <a:r>
              <a:rPr lang="en-US" sz="2000" dirty="0">
                <a:latin typeface="Comic Sans MS" panose="030F0702030302020204" pitchFamily="66" charset="0"/>
              </a:rPr>
              <a:t>They are constitutively activated tyrosine kinases that function like the </a:t>
            </a:r>
            <a:r>
              <a:rPr lang="en-US" sz="2000" dirty="0" err="1">
                <a:latin typeface="Comic Sans MS" panose="030F0702030302020204" pitchFamily="66" charset="0"/>
              </a:rPr>
              <a:t>Abl</a:t>
            </a:r>
            <a:r>
              <a:rPr lang="en-US" sz="2000" dirty="0">
                <a:latin typeface="Comic Sans MS" panose="030F0702030302020204" pitchFamily="66" charset="0"/>
              </a:rPr>
              <a:t> oncoprotein of Abelson mouse leukemia virus, as they</a:t>
            </a:r>
            <a:r>
              <a:rPr lang="en-US" sz="2000" dirty="0">
                <a:solidFill>
                  <a:srgbClr val="231F20"/>
                </a:solidFill>
                <a:latin typeface="Comic Sans MS" panose="030F0702030302020204" pitchFamily="66" charset="0"/>
              </a:rPr>
              <a:t> can form dimers or tetramers and trans-</a:t>
            </a:r>
            <a:r>
              <a:rPr lang="en-US" sz="2000" dirty="0" err="1">
                <a:solidFill>
                  <a:srgbClr val="231F20"/>
                </a:solidFill>
                <a:latin typeface="Comic Sans MS" panose="030F0702030302020204" pitchFamily="66" charset="0"/>
              </a:rPr>
              <a:t>autophosphorylate</a:t>
            </a:r>
            <a:r>
              <a:rPr lang="it-IT" sz="2000" dirty="0">
                <a:solidFill>
                  <a:srgbClr val="231F20"/>
                </a:solidFill>
                <a:latin typeface="Comic Sans MS" panose="030F0702030302020204" pitchFamily="66" charset="0"/>
              </a:rPr>
              <a:t>. </a:t>
            </a:r>
            <a:endParaRPr lang="en-US" sz="2000" dirty="0">
              <a:latin typeface="Comic Sans MS" panose="030F0702030302020204" pitchFamily="66" charset="0"/>
            </a:endParaRPr>
          </a:p>
        </p:txBody>
      </p:sp>
      <p:sp>
        <p:nvSpPr>
          <p:cNvPr id="4" name="Rectangle 4"/>
          <p:cNvSpPr>
            <a:spLocks noChangeArrowheads="1"/>
          </p:cNvSpPr>
          <p:nvPr/>
        </p:nvSpPr>
        <p:spPr bwMode="auto">
          <a:xfrm>
            <a:off x="0" y="0"/>
            <a:ext cx="42258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dirty="0">
                <a:solidFill>
                  <a:srgbClr val="FF0000"/>
                </a:solidFill>
                <a:latin typeface="Comic Sans MS" panose="030F0702030302020204" pitchFamily="66" charset="0"/>
              </a:rPr>
              <a:t>The BCR–ABL fusion protein</a:t>
            </a:r>
          </a:p>
        </p:txBody>
      </p:sp>
    </p:spTree>
    <p:extLst>
      <p:ext uri="{BB962C8B-B14F-4D97-AF65-F5344CB8AC3E}">
        <p14:creationId xmlns:p14="http://schemas.microsoft.com/office/powerpoint/2010/main" val="1962057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p:cNvSpPr>
            <a:spLocks noChangeArrowheads="1"/>
          </p:cNvSpPr>
          <p:nvPr/>
        </p:nvSpPr>
        <p:spPr bwMode="auto">
          <a:xfrm>
            <a:off x="1725613" y="11113"/>
            <a:ext cx="56927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2800" b="1">
                <a:solidFill>
                  <a:srgbClr val="FF0000"/>
                </a:solidFill>
                <a:latin typeface="Comic Sans MS" panose="030F0702030302020204" pitchFamily="66" charset="0"/>
              </a:rPr>
              <a:t>Attivazione oncogenica e tumori</a:t>
            </a:r>
            <a:endParaRPr lang="en-US" altLang="it-IT" sz="3600" b="1">
              <a:solidFill>
                <a:srgbClr val="FF0000"/>
              </a:solidFill>
            </a:endParaRPr>
          </a:p>
        </p:txBody>
      </p:sp>
      <p:grpSp>
        <p:nvGrpSpPr>
          <p:cNvPr id="63491" name="Gruppo 4"/>
          <p:cNvGrpSpPr>
            <a:grpSpLocks/>
          </p:cNvGrpSpPr>
          <p:nvPr/>
        </p:nvGrpSpPr>
        <p:grpSpPr bwMode="auto">
          <a:xfrm>
            <a:off x="1725613" y="1046163"/>
            <a:ext cx="5600700" cy="5499100"/>
            <a:chOff x="1725516" y="1046316"/>
            <a:chExt cx="5600504" cy="5498863"/>
          </a:xfrm>
        </p:grpSpPr>
        <p:pic>
          <p:nvPicPr>
            <p:cNvPr id="63492" name="Picture 2" descr="figure_06_3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979" y="1046316"/>
              <a:ext cx="5508041" cy="536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1725516" y="6208644"/>
              <a:ext cx="2157337" cy="336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Tree>
    <p:extLst>
      <p:ext uri="{BB962C8B-B14F-4D97-AF65-F5344CB8AC3E}">
        <p14:creationId xmlns:p14="http://schemas.microsoft.com/office/powerpoint/2010/main" val="3498127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0"/>
            <a:ext cx="6599966" cy="4595813"/>
          </a:xfrm>
          <a:prstGeom prst="rect">
            <a:avLst/>
          </a:prstGeom>
        </p:spPr>
      </p:pic>
      <p:sp>
        <p:nvSpPr>
          <p:cNvPr id="5" name="Rettangolo 4"/>
          <p:cNvSpPr/>
          <p:nvPr/>
        </p:nvSpPr>
        <p:spPr>
          <a:xfrm>
            <a:off x="9525" y="5103674"/>
            <a:ext cx="9144000" cy="1754326"/>
          </a:xfrm>
          <a:prstGeom prst="rect">
            <a:avLst/>
          </a:prstGeom>
        </p:spPr>
        <p:txBody>
          <a:bodyPr wrap="square">
            <a:spAutoFit/>
          </a:bodyPr>
          <a:lstStyle/>
          <a:p>
            <a:r>
              <a:rPr lang="it-IT" dirty="0" err="1">
                <a:solidFill>
                  <a:srgbClr val="231F20"/>
                </a:solidFill>
                <a:latin typeface="Comic Sans MS" panose="030F0702030302020204" pitchFamily="66" charset="0"/>
              </a:rPr>
              <a:t>Following</a:t>
            </a:r>
            <a:r>
              <a:rPr lang="it-IT" dirty="0">
                <a:solidFill>
                  <a:srgbClr val="231F20"/>
                </a:solidFill>
                <a:latin typeface="Comic Sans MS" panose="030F0702030302020204" pitchFamily="66" charset="0"/>
              </a:rPr>
              <a:t> </a:t>
            </a:r>
            <a:r>
              <a:rPr lang="it-IT" dirty="0" err="1">
                <a:solidFill>
                  <a:srgbClr val="231F20"/>
                </a:solidFill>
                <a:latin typeface="Comic Sans MS" panose="030F0702030302020204" pitchFamily="66" charset="0"/>
              </a:rPr>
              <a:t>phosphorylation</a:t>
            </a:r>
            <a:r>
              <a:rPr lang="it-IT" dirty="0">
                <a:solidFill>
                  <a:srgbClr val="231F20"/>
                </a:solidFill>
                <a:latin typeface="Comic Sans MS" panose="030F0702030302020204" pitchFamily="66" charset="0"/>
              </a:rPr>
              <a:t> by BCR–ABL, GAB2 </a:t>
            </a:r>
            <a:r>
              <a:rPr lang="it-IT" dirty="0" err="1">
                <a:solidFill>
                  <a:srgbClr val="231F20"/>
                </a:solidFill>
                <a:latin typeface="Comic Sans MS" panose="030F0702030302020204" pitchFamily="66" charset="0"/>
              </a:rPr>
              <a:t>recruits</a:t>
            </a:r>
            <a:r>
              <a:rPr lang="it-IT" dirty="0">
                <a:solidFill>
                  <a:srgbClr val="231F20"/>
                </a:solidFill>
                <a:latin typeface="Comic Sans MS" panose="030F0702030302020204" pitchFamily="66" charset="0"/>
              </a:rPr>
              <a:t> PI3K and SHP2</a:t>
            </a:r>
            <a:r>
              <a:rPr lang="en-US" dirty="0">
                <a:solidFill>
                  <a:srgbClr val="231F20"/>
                </a:solidFill>
                <a:latin typeface="Comic Sans MS" panose="030F0702030302020204" pitchFamily="66" charset="0"/>
              </a:rPr>
              <a:t>. The SH2 domain of ABL can bind SHC, which can also recruit GRB2. The ABL SH3 domain can bind several proteins involved in cell adhesion/migration. Interferon consensus sequence binding protein (ICSBP) and JUNB inhibit proliferation and survival of myeloid cells by inducing differentiation of </a:t>
            </a:r>
            <a:r>
              <a:rPr lang="en-US" dirty="0" err="1">
                <a:solidFill>
                  <a:srgbClr val="231F20"/>
                </a:solidFill>
                <a:latin typeface="Comic Sans MS" panose="030F0702030302020204" pitchFamily="66" charset="0"/>
              </a:rPr>
              <a:t>monocytic</a:t>
            </a:r>
            <a:r>
              <a:rPr lang="en-US" dirty="0">
                <a:solidFill>
                  <a:srgbClr val="231F20"/>
                </a:solidFill>
                <a:latin typeface="Comic Sans MS" panose="030F0702030302020204" pitchFamily="66" charset="0"/>
              </a:rPr>
              <a:t> cells. SIPA1 is a RAP1 GAP that keeps RAP1 inactive. </a:t>
            </a:r>
          </a:p>
        </p:txBody>
      </p:sp>
      <p:sp>
        <p:nvSpPr>
          <p:cNvPr id="2" name="Rettangolo 1"/>
          <p:cNvSpPr/>
          <p:nvPr/>
        </p:nvSpPr>
        <p:spPr>
          <a:xfrm>
            <a:off x="6159500" y="1276340"/>
            <a:ext cx="2971800" cy="3785652"/>
          </a:xfrm>
          <a:prstGeom prst="rect">
            <a:avLst/>
          </a:prstGeom>
        </p:spPr>
        <p:txBody>
          <a:bodyPr wrap="square">
            <a:spAutoFit/>
          </a:bodyPr>
          <a:lstStyle/>
          <a:p>
            <a:r>
              <a:rPr lang="en-US" sz="1600" i="1" dirty="0">
                <a:solidFill>
                  <a:srgbClr val="231F20"/>
                </a:solidFill>
                <a:latin typeface="Comic Sans MS" panose="030F0702030302020204" pitchFamily="66" charset="0"/>
              </a:rPr>
              <a:t>Red arrows: direct interactions/activations. Black arrows: negative regulations. Broken arrows: multiple steps. ABD, actin-binding domain; CC, coiled-coil; DBD, DNA-binding domain; </a:t>
            </a:r>
            <a:r>
              <a:rPr lang="it-IT" sz="1600" i="1" dirty="0">
                <a:solidFill>
                  <a:srgbClr val="231F20"/>
                </a:solidFill>
                <a:latin typeface="Comic Sans MS" panose="030F0702030302020204" pitchFamily="66" charset="0"/>
              </a:rPr>
              <a:t>DH, guanine-</a:t>
            </a:r>
            <a:r>
              <a:rPr lang="it-IT" sz="1600" i="1" dirty="0" err="1">
                <a:solidFill>
                  <a:srgbClr val="231F20"/>
                </a:solidFill>
                <a:latin typeface="Comic Sans MS" panose="030F0702030302020204" pitchFamily="66" charset="0"/>
              </a:rPr>
              <a:t>nuleotide</a:t>
            </a:r>
            <a:r>
              <a:rPr lang="it-IT" sz="1600" i="1" dirty="0">
                <a:solidFill>
                  <a:srgbClr val="231F20"/>
                </a:solidFill>
                <a:latin typeface="Comic Sans MS" panose="030F0702030302020204" pitchFamily="66" charset="0"/>
              </a:rPr>
              <a:t> </a:t>
            </a:r>
            <a:r>
              <a:rPr lang="it-IT" sz="1600" i="1" dirty="0" err="1">
                <a:solidFill>
                  <a:srgbClr val="231F20"/>
                </a:solidFill>
                <a:latin typeface="Comic Sans MS" panose="030F0702030302020204" pitchFamily="66" charset="0"/>
              </a:rPr>
              <a:t>exchange</a:t>
            </a:r>
            <a:r>
              <a:rPr lang="it-IT" sz="1600" i="1" dirty="0">
                <a:solidFill>
                  <a:srgbClr val="231F20"/>
                </a:solidFill>
                <a:latin typeface="Comic Sans MS" panose="030F0702030302020204" pitchFamily="66" charset="0"/>
              </a:rPr>
              <a:t> </a:t>
            </a:r>
            <a:r>
              <a:rPr lang="it-IT" sz="1600" i="1" dirty="0" err="1">
                <a:solidFill>
                  <a:srgbClr val="231F20"/>
                </a:solidFill>
                <a:latin typeface="Comic Sans MS" panose="030F0702030302020204" pitchFamily="66" charset="0"/>
              </a:rPr>
              <a:t>factor</a:t>
            </a:r>
            <a:r>
              <a:rPr lang="it-IT" sz="1600" i="1" dirty="0">
                <a:solidFill>
                  <a:srgbClr val="231F20"/>
                </a:solidFill>
                <a:latin typeface="Comic Sans MS" panose="030F0702030302020204" pitchFamily="66" charset="0"/>
              </a:rPr>
              <a:t> </a:t>
            </a:r>
            <a:r>
              <a:rPr lang="it-IT" sz="1600" i="1" dirty="0" err="1">
                <a:solidFill>
                  <a:srgbClr val="231F20"/>
                </a:solidFill>
                <a:latin typeface="Comic Sans MS" panose="030F0702030302020204" pitchFamily="66" charset="0"/>
              </a:rPr>
              <a:t>homology</a:t>
            </a:r>
            <a:r>
              <a:rPr lang="it-IT" sz="1600" i="1" dirty="0">
                <a:solidFill>
                  <a:srgbClr val="231F20"/>
                </a:solidFill>
                <a:latin typeface="Comic Sans MS" panose="030F0702030302020204" pitchFamily="66" charset="0"/>
              </a:rPr>
              <a:t>; NES, </a:t>
            </a:r>
            <a:r>
              <a:rPr lang="it-IT" sz="1600" i="1" dirty="0" err="1">
                <a:solidFill>
                  <a:srgbClr val="231F20"/>
                </a:solidFill>
                <a:latin typeface="Comic Sans MS" panose="030F0702030302020204" pitchFamily="66" charset="0"/>
              </a:rPr>
              <a:t>nuclear</a:t>
            </a:r>
            <a:r>
              <a:rPr lang="it-IT" sz="1600" i="1" dirty="0">
                <a:solidFill>
                  <a:srgbClr val="231F20"/>
                </a:solidFill>
                <a:latin typeface="Comic Sans MS" panose="030F0702030302020204" pitchFamily="66" charset="0"/>
              </a:rPr>
              <a:t> </a:t>
            </a:r>
            <a:r>
              <a:rPr lang="it-IT" sz="1600" i="1" dirty="0" err="1">
                <a:solidFill>
                  <a:srgbClr val="231F20"/>
                </a:solidFill>
                <a:latin typeface="Comic Sans MS" panose="030F0702030302020204" pitchFamily="66" charset="0"/>
              </a:rPr>
              <a:t>exporting</a:t>
            </a:r>
            <a:r>
              <a:rPr lang="it-IT" sz="1600" i="1" dirty="0">
                <a:solidFill>
                  <a:srgbClr val="231F20"/>
                </a:solidFill>
                <a:latin typeface="Comic Sans MS" panose="030F0702030302020204" pitchFamily="66" charset="0"/>
              </a:rPr>
              <a:t> </a:t>
            </a:r>
            <a:r>
              <a:rPr lang="it-IT" sz="1600" i="1" dirty="0" err="1">
                <a:solidFill>
                  <a:srgbClr val="231F20"/>
                </a:solidFill>
                <a:latin typeface="Comic Sans MS" panose="030F0702030302020204" pitchFamily="66" charset="0"/>
              </a:rPr>
              <a:t>signal</a:t>
            </a:r>
            <a:r>
              <a:rPr lang="it-IT" sz="1600" i="1" dirty="0">
                <a:solidFill>
                  <a:srgbClr val="231F20"/>
                </a:solidFill>
                <a:latin typeface="Comic Sans MS" panose="030F0702030302020204" pitchFamily="66" charset="0"/>
              </a:rPr>
              <a:t>; NLS, </a:t>
            </a:r>
            <a:r>
              <a:rPr lang="it-IT" sz="1600" i="1" dirty="0" err="1">
                <a:solidFill>
                  <a:srgbClr val="231F20"/>
                </a:solidFill>
                <a:latin typeface="Comic Sans MS" panose="030F0702030302020204" pitchFamily="66" charset="0"/>
              </a:rPr>
              <a:t>nuclear</a:t>
            </a:r>
            <a:r>
              <a:rPr lang="it-IT" sz="1600" i="1" dirty="0">
                <a:solidFill>
                  <a:srgbClr val="231F20"/>
                </a:solidFill>
                <a:latin typeface="Comic Sans MS" panose="030F0702030302020204" pitchFamily="66" charset="0"/>
              </a:rPr>
              <a:t> </a:t>
            </a:r>
            <a:r>
              <a:rPr lang="it-IT" sz="1600" i="1" dirty="0" err="1">
                <a:solidFill>
                  <a:srgbClr val="231F20"/>
                </a:solidFill>
                <a:latin typeface="Comic Sans MS" panose="030F0702030302020204" pitchFamily="66" charset="0"/>
              </a:rPr>
              <a:t>localization</a:t>
            </a:r>
            <a:r>
              <a:rPr lang="it-IT" sz="1600" i="1" dirty="0">
                <a:solidFill>
                  <a:srgbClr val="231F20"/>
                </a:solidFill>
                <a:latin typeface="Comic Sans MS" panose="030F0702030302020204" pitchFamily="66" charset="0"/>
              </a:rPr>
              <a:t> </a:t>
            </a:r>
            <a:r>
              <a:rPr lang="it-IT" sz="1600" i="1" dirty="0" err="1">
                <a:solidFill>
                  <a:srgbClr val="231F20"/>
                </a:solidFill>
                <a:latin typeface="Comic Sans MS" panose="030F0702030302020204" pitchFamily="66" charset="0"/>
              </a:rPr>
              <a:t>signal</a:t>
            </a:r>
            <a:r>
              <a:rPr lang="it-IT" sz="1600" i="1" dirty="0">
                <a:solidFill>
                  <a:srgbClr val="231F20"/>
                </a:solidFill>
                <a:latin typeface="Comic Sans MS" panose="030F0702030302020204" pitchFamily="66" charset="0"/>
              </a:rPr>
              <a:t>; PP, proline-</a:t>
            </a:r>
            <a:r>
              <a:rPr lang="it-IT" sz="1600" i="1" dirty="0" err="1">
                <a:solidFill>
                  <a:srgbClr val="231F20"/>
                </a:solidFill>
                <a:latin typeface="Comic Sans MS" panose="030F0702030302020204" pitchFamily="66" charset="0"/>
              </a:rPr>
              <a:t>rich</a:t>
            </a:r>
            <a:r>
              <a:rPr lang="it-IT" sz="1600" i="1" dirty="0">
                <a:solidFill>
                  <a:srgbClr val="231F20"/>
                </a:solidFill>
                <a:latin typeface="Comic Sans MS" panose="030F0702030302020204" pitchFamily="66" charset="0"/>
              </a:rPr>
              <a:t> site; </a:t>
            </a:r>
            <a:r>
              <a:rPr lang="en-US" sz="1600" i="1" dirty="0">
                <a:solidFill>
                  <a:srgbClr val="231F20"/>
                </a:solidFill>
                <a:latin typeface="Comic Sans MS" panose="030F0702030302020204" pitchFamily="66" charset="0"/>
              </a:rPr>
              <a:t>S/T-K, serine/threonine kinase; Y-K, tyrosine kinase.</a:t>
            </a:r>
            <a:endParaRPr lang="en-US" sz="1600" i="1" dirty="0">
              <a:solidFill>
                <a:srgbClr val="000000"/>
              </a:solidFill>
              <a:latin typeface="Comic Sans MS" panose="030F0702030302020204" pitchFamily="66" charset="0"/>
            </a:endParaRPr>
          </a:p>
        </p:txBody>
      </p:sp>
      <p:sp>
        <p:nvSpPr>
          <p:cNvPr id="6" name="Rectangle 4"/>
          <p:cNvSpPr>
            <a:spLocks noChangeArrowheads="1"/>
          </p:cNvSpPr>
          <p:nvPr/>
        </p:nvSpPr>
        <p:spPr bwMode="auto">
          <a:xfrm>
            <a:off x="0" y="0"/>
            <a:ext cx="157447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dirty="0">
                <a:solidFill>
                  <a:srgbClr val="FF0000"/>
                </a:solidFill>
                <a:latin typeface="Comic Sans MS" panose="030F0702030302020204" pitchFamily="66" charset="0"/>
              </a:rPr>
              <a:t>BCR–ABL </a:t>
            </a:r>
          </a:p>
          <a:p>
            <a:pPr eaLnBrk="1" hangingPunct="1">
              <a:spcBef>
                <a:spcPct val="0"/>
              </a:spcBef>
              <a:buFontTx/>
              <a:buNone/>
            </a:pPr>
            <a:r>
              <a:rPr lang="it-IT" altLang="it-IT" sz="2400" dirty="0">
                <a:solidFill>
                  <a:srgbClr val="FF0000"/>
                </a:solidFill>
                <a:latin typeface="Comic Sans MS" panose="030F0702030302020204" pitchFamily="66" charset="0"/>
              </a:rPr>
              <a:t>signalling</a:t>
            </a:r>
          </a:p>
        </p:txBody>
      </p:sp>
    </p:spTree>
    <p:extLst>
      <p:ext uri="{BB962C8B-B14F-4D97-AF65-F5344CB8AC3E}">
        <p14:creationId xmlns:p14="http://schemas.microsoft.com/office/powerpoint/2010/main" val="3894728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4"/>
          <p:cNvSpPr>
            <a:spLocks noChangeArrowheads="1"/>
          </p:cNvSpPr>
          <p:nvPr/>
        </p:nvSpPr>
        <p:spPr bwMode="auto">
          <a:xfrm>
            <a:off x="0" y="0"/>
            <a:ext cx="28745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dirty="0">
                <a:solidFill>
                  <a:srgbClr val="FF0000"/>
                </a:solidFill>
                <a:latin typeface="Comic Sans MS" panose="030F0702030302020204" pitchFamily="66" charset="0"/>
              </a:rPr>
              <a:t>BCR–ABL signalling</a:t>
            </a:r>
          </a:p>
        </p:txBody>
      </p:sp>
      <p:sp>
        <p:nvSpPr>
          <p:cNvPr id="268297" name="Rectangle 9"/>
          <p:cNvSpPr>
            <a:spLocks noChangeArrowheads="1"/>
          </p:cNvSpPr>
          <p:nvPr/>
        </p:nvSpPr>
        <p:spPr bwMode="auto">
          <a:xfrm>
            <a:off x="7612063" y="4629090"/>
            <a:ext cx="10903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dirty="0" err="1">
                <a:latin typeface="Comic Sans MS" panose="030F0702030302020204" pitchFamily="66" charset="0"/>
              </a:rPr>
              <a:t>survival</a:t>
            </a:r>
            <a:endParaRPr lang="it-IT" altLang="it-IT" sz="2000" dirty="0">
              <a:latin typeface="Comic Sans MS" panose="030F0702030302020204" pitchFamily="66" charset="0"/>
            </a:endParaRPr>
          </a:p>
        </p:txBody>
      </p:sp>
      <p:grpSp>
        <p:nvGrpSpPr>
          <p:cNvPr id="2" name="Gruppo 1"/>
          <p:cNvGrpSpPr>
            <a:grpSpLocks noChangeAspect="1"/>
          </p:cNvGrpSpPr>
          <p:nvPr/>
        </p:nvGrpSpPr>
        <p:grpSpPr>
          <a:xfrm>
            <a:off x="3206750" y="0"/>
            <a:ext cx="5937250" cy="4779486"/>
            <a:chOff x="1116013" y="836613"/>
            <a:chExt cx="6985000" cy="5622925"/>
          </a:xfrm>
        </p:grpSpPr>
        <p:pic>
          <p:nvPicPr>
            <p:cNvPr id="10445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836613"/>
              <a:ext cx="6769100"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8298" name="Oval 10"/>
            <p:cNvSpPr>
              <a:spLocks noChangeArrowheads="1"/>
            </p:cNvSpPr>
            <p:nvPr/>
          </p:nvSpPr>
          <p:spPr bwMode="auto">
            <a:xfrm>
              <a:off x="1258888" y="2781300"/>
              <a:ext cx="1657350" cy="2232025"/>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1600">
                <a:latin typeface="Comic Sans MS" panose="030F0702030302020204" pitchFamily="66" charset="0"/>
              </a:endParaRPr>
            </a:p>
          </p:txBody>
        </p:sp>
        <p:sp>
          <p:nvSpPr>
            <p:cNvPr id="268299" name="Line 11"/>
            <p:cNvSpPr>
              <a:spLocks noChangeShapeType="1"/>
            </p:cNvSpPr>
            <p:nvPr/>
          </p:nvSpPr>
          <p:spPr bwMode="auto">
            <a:xfrm flipH="1">
              <a:off x="1116013" y="4797425"/>
              <a:ext cx="431800" cy="5762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68300" name="Oval 12"/>
            <p:cNvSpPr>
              <a:spLocks noChangeArrowheads="1"/>
            </p:cNvSpPr>
            <p:nvPr/>
          </p:nvSpPr>
          <p:spPr bwMode="auto">
            <a:xfrm>
              <a:off x="2916238" y="3716338"/>
              <a:ext cx="3095625" cy="27432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1600">
                <a:latin typeface="Comic Sans MS" panose="030F0702030302020204" pitchFamily="66" charset="0"/>
              </a:endParaRPr>
            </a:p>
          </p:txBody>
        </p:sp>
        <p:sp>
          <p:nvSpPr>
            <p:cNvPr id="268301" name="Line 13"/>
            <p:cNvSpPr>
              <a:spLocks noChangeShapeType="1"/>
            </p:cNvSpPr>
            <p:nvPr/>
          </p:nvSpPr>
          <p:spPr bwMode="auto">
            <a:xfrm>
              <a:off x="5580063" y="6094413"/>
              <a:ext cx="649287" cy="3587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268296" name="Rectangle 8"/>
          <p:cNvSpPr>
            <a:spLocks noChangeArrowheads="1"/>
          </p:cNvSpPr>
          <p:nvPr/>
        </p:nvSpPr>
        <p:spPr bwMode="auto">
          <a:xfrm>
            <a:off x="2320925" y="3762375"/>
            <a:ext cx="18319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000" dirty="0">
                <a:latin typeface="Comic Sans MS" panose="030F0702030302020204" pitchFamily="66" charset="0"/>
              </a:rPr>
              <a:t>cell </a:t>
            </a:r>
            <a:r>
              <a:rPr lang="it-IT" altLang="it-IT" sz="2000" dirty="0" err="1">
                <a:latin typeface="Comic Sans MS" panose="030F0702030302020204" pitchFamily="66" charset="0"/>
              </a:rPr>
              <a:t>proliferation</a:t>
            </a:r>
            <a:endParaRPr lang="it-IT" altLang="it-IT" sz="2000" dirty="0">
              <a:latin typeface="Comic Sans MS" panose="030F0702030302020204" pitchFamily="66" charset="0"/>
            </a:endParaRPr>
          </a:p>
        </p:txBody>
      </p:sp>
      <p:sp>
        <p:nvSpPr>
          <p:cNvPr id="12" name="Rettangolo 11"/>
          <p:cNvSpPr/>
          <p:nvPr/>
        </p:nvSpPr>
        <p:spPr>
          <a:xfrm>
            <a:off x="0" y="5274270"/>
            <a:ext cx="9144000" cy="923330"/>
          </a:xfrm>
          <a:prstGeom prst="rect">
            <a:avLst/>
          </a:prstGeom>
        </p:spPr>
        <p:txBody>
          <a:bodyPr wrap="square">
            <a:spAutoFit/>
          </a:bodyPr>
          <a:lstStyle/>
          <a:p>
            <a:r>
              <a:rPr lang="en-US" dirty="0">
                <a:solidFill>
                  <a:srgbClr val="FF0000"/>
                </a:solidFill>
                <a:latin typeface="Comic Sans MS" panose="030F0702030302020204" pitchFamily="66" charset="0"/>
              </a:rPr>
              <a:t>Myc</a:t>
            </a:r>
            <a:r>
              <a:rPr lang="en-US" dirty="0">
                <a:latin typeface="Comic Sans MS" panose="030F0702030302020204" pitchFamily="66" charset="0"/>
              </a:rPr>
              <a:t> is often overexpressed in blast crisis compared with the chronic phase</a:t>
            </a:r>
            <a:r>
              <a:rPr lang="it-IT" dirty="0">
                <a:latin typeface="Comic Sans MS" panose="030F0702030302020204" pitchFamily="66" charset="0"/>
              </a:rPr>
              <a:t>.</a:t>
            </a:r>
            <a:endParaRPr lang="it-IT" sz="2000" dirty="0">
              <a:latin typeface="Comic Sans MS" panose="030F0702030302020204" pitchFamily="66" charset="0"/>
            </a:endParaRPr>
          </a:p>
          <a:p>
            <a:r>
              <a:rPr lang="it-IT" dirty="0" err="1">
                <a:latin typeface="Comic Sans MS" panose="030F0702030302020204" pitchFamily="66" charset="0"/>
              </a:rPr>
              <a:t>Its</a:t>
            </a:r>
            <a:r>
              <a:rPr lang="it-IT" dirty="0">
                <a:latin typeface="Comic Sans MS" panose="030F0702030302020204" pitchFamily="66" charset="0"/>
              </a:rPr>
              <a:t> </a:t>
            </a:r>
            <a:r>
              <a:rPr lang="en-US" dirty="0">
                <a:latin typeface="Comic Sans MS" panose="030F0702030302020204" pitchFamily="66" charset="0"/>
              </a:rPr>
              <a:t>activation seems to be independent of the RAS pathway and directly upregulated by the ABL SH2 region. </a:t>
            </a:r>
            <a:endParaRPr lang="it-IT" sz="2000" dirty="0">
              <a:latin typeface="Comic Sans MS" panose="030F0702030302020204" pitchFamily="66" charset="0"/>
            </a:endParaRPr>
          </a:p>
        </p:txBody>
      </p:sp>
      <p:sp>
        <p:nvSpPr>
          <p:cNvPr id="13" name="Rettangolo 12"/>
          <p:cNvSpPr/>
          <p:nvPr/>
        </p:nvSpPr>
        <p:spPr>
          <a:xfrm>
            <a:off x="0" y="647700"/>
            <a:ext cx="3441700" cy="1477328"/>
          </a:xfrm>
          <a:prstGeom prst="rect">
            <a:avLst/>
          </a:prstGeom>
        </p:spPr>
        <p:txBody>
          <a:bodyPr wrap="square">
            <a:spAutoFit/>
          </a:bodyPr>
          <a:lstStyle/>
          <a:p>
            <a:r>
              <a:rPr lang="it-IT" dirty="0">
                <a:latin typeface="Comic Sans MS" panose="030F0702030302020204" pitchFamily="66" charset="0"/>
              </a:rPr>
              <a:t>The </a:t>
            </a:r>
            <a:r>
              <a:rPr lang="en-US" dirty="0">
                <a:latin typeface="Comic Sans MS" panose="030F0702030302020204" pitchFamily="66" charset="0"/>
              </a:rPr>
              <a:t>BCR portion of BCR-ABL contains a </a:t>
            </a:r>
            <a:r>
              <a:rPr lang="en-US" i="1" u="sng" dirty="0">
                <a:latin typeface="Comic Sans MS" panose="030F0702030302020204" pitchFamily="66" charset="0"/>
              </a:rPr>
              <a:t>Tyr-phosphorylated site</a:t>
            </a:r>
            <a:r>
              <a:rPr lang="en-US" dirty="0">
                <a:latin typeface="Comic Sans MS" panose="030F0702030302020204" pitchFamily="66" charset="0"/>
              </a:rPr>
              <a:t> that binds the SH2 domain of </a:t>
            </a:r>
            <a:r>
              <a:rPr lang="en-US" dirty="0">
                <a:solidFill>
                  <a:srgbClr val="FF0000"/>
                </a:solidFill>
                <a:latin typeface="Comic Sans MS" panose="030F0702030302020204" pitchFamily="66" charset="0"/>
              </a:rPr>
              <a:t>GRB2</a:t>
            </a:r>
            <a:r>
              <a:rPr lang="en-US" dirty="0">
                <a:latin typeface="Comic Sans MS" panose="030F0702030302020204" pitchFamily="66" charset="0"/>
              </a:rPr>
              <a:t> and is essential for </a:t>
            </a:r>
            <a:r>
              <a:rPr lang="it-IT" dirty="0" err="1">
                <a:latin typeface="Comic Sans MS" panose="030F0702030302020204" pitchFamily="66" charset="0"/>
              </a:rPr>
              <a:t>leukemogenesis</a:t>
            </a:r>
            <a:r>
              <a:rPr lang="it-IT" dirty="0">
                <a:latin typeface="Comic Sans MS" panose="030F0702030302020204" pitchFamily="66" charset="0"/>
              </a:rPr>
              <a:t>. </a:t>
            </a:r>
            <a:endParaRPr lang="en-US" dirty="0">
              <a:latin typeface="Comic Sans MS" panose="030F0702030302020204" pitchFamily="66" charset="0"/>
            </a:endParaRPr>
          </a:p>
        </p:txBody>
      </p:sp>
      <p:sp>
        <p:nvSpPr>
          <p:cNvPr id="3" name="Rettangolo 2"/>
          <p:cNvSpPr/>
          <p:nvPr/>
        </p:nvSpPr>
        <p:spPr>
          <a:xfrm>
            <a:off x="0" y="2576036"/>
            <a:ext cx="3594100" cy="1477328"/>
          </a:xfrm>
          <a:prstGeom prst="rect">
            <a:avLst/>
          </a:prstGeom>
        </p:spPr>
        <p:txBody>
          <a:bodyPr wrap="square">
            <a:spAutoFit/>
          </a:bodyPr>
          <a:lstStyle/>
          <a:p>
            <a:r>
              <a:rPr lang="en-US" dirty="0">
                <a:solidFill>
                  <a:srgbClr val="FF0000"/>
                </a:solidFill>
                <a:latin typeface="Comic Sans MS" panose="030F0702030302020204" pitchFamily="66" charset="0"/>
              </a:rPr>
              <a:t>STAT transcription factors </a:t>
            </a:r>
            <a:r>
              <a:rPr lang="en-US" dirty="0">
                <a:latin typeface="Comic Sans MS" panose="030F0702030302020204" pitchFamily="66" charset="0"/>
              </a:rPr>
              <a:t>directly associate with BCR-ABL; therefore are constantly active and protect from apoptosis.</a:t>
            </a:r>
          </a:p>
        </p:txBody>
      </p:sp>
    </p:spTree>
    <p:extLst>
      <p:ext uri="{BB962C8B-B14F-4D97-AF65-F5344CB8AC3E}">
        <p14:creationId xmlns:p14="http://schemas.microsoft.com/office/powerpoint/2010/main" val="178906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8296"/>
                                        </p:tgtEl>
                                        <p:attrNameLst>
                                          <p:attrName>style.visibility</p:attrName>
                                        </p:attrNameLst>
                                      </p:cBhvr>
                                      <p:to>
                                        <p:strVal val="visible"/>
                                      </p:to>
                                    </p:set>
                                    <p:animEffect transition="in" filter="fade">
                                      <p:cBhvr>
                                        <p:cTn id="7" dur="2000"/>
                                        <p:tgtEl>
                                          <p:spTgt spid="2682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8297"/>
                                        </p:tgtEl>
                                        <p:attrNameLst>
                                          <p:attrName>style.visibility</p:attrName>
                                        </p:attrNameLst>
                                      </p:cBhvr>
                                      <p:to>
                                        <p:strVal val="visible"/>
                                      </p:to>
                                    </p:set>
                                    <p:animEffect transition="in" filter="fade">
                                      <p:cBhvr>
                                        <p:cTn id="12" dur="2000"/>
                                        <p:tgtEl>
                                          <p:spTgt spid="268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7" grpId="0"/>
      <p:bldP spid="26829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Immagine12"/>
          <p:cNvPicPr>
            <a:picLocks noChangeAspect="1" noChangeArrowheads="1"/>
          </p:cNvPicPr>
          <p:nvPr/>
        </p:nvPicPr>
        <p:blipFill>
          <a:blip r:embed="rId3">
            <a:extLst>
              <a:ext uri="{28A0092B-C50C-407E-A947-70E740481C1C}">
                <a14:useLocalDpi xmlns:a14="http://schemas.microsoft.com/office/drawing/2010/main" val="0"/>
              </a:ext>
            </a:extLst>
          </a:blip>
          <a:srcRect t="1076" b="89272"/>
          <a:stretch>
            <a:fillRect/>
          </a:stretch>
        </p:blipFill>
        <p:spPr bwMode="auto">
          <a:xfrm>
            <a:off x="107950" y="44450"/>
            <a:ext cx="89820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Oval 4"/>
          <p:cNvSpPr>
            <a:spLocks noChangeArrowheads="1"/>
          </p:cNvSpPr>
          <p:nvPr/>
        </p:nvSpPr>
        <p:spPr bwMode="auto">
          <a:xfrm>
            <a:off x="3492500" y="2800350"/>
            <a:ext cx="2217738" cy="915988"/>
          </a:xfrm>
          <a:prstGeom prst="ellipse">
            <a:avLst/>
          </a:prstGeom>
          <a:noFill/>
          <a:ln w="3810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it-IT" altLang="it-IT" sz="1600">
              <a:solidFill>
                <a:srgbClr val="CC0000"/>
              </a:solidFill>
              <a:latin typeface="Comic Sans MS" panose="030F0702030302020204" pitchFamily="66" charset="0"/>
            </a:endParaRPr>
          </a:p>
        </p:txBody>
      </p:sp>
      <p:cxnSp>
        <p:nvCxnSpPr>
          <p:cNvPr id="4" name="Connettore 1 3"/>
          <p:cNvCxnSpPr/>
          <p:nvPr/>
        </p:nvCxnSpPr>
        <p:spPr>
          <a:xfrm>
            <a:off x="0" y="765175"/>
            <a:ext cx="9144000" cy="0"/>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pic>
        <p:nvPicPr>
          <p:cNvPr id="47109" name="Picture 2" descr="Immagine12"/>
          <p:cNvPicPr>
            <a:picLocks noChangeAspect="1" noChangeArrowheads="1"/>
          </p:cNvPicPr>
          <p:nvPr/>
        </p:nvPicPr>
        <p:blipFill>
          <a:blip r:embed="rId3">
            <a:extLst>
              <a:ext uri="{28A0092B-C50C-407E-A947-70E740481C1C}">
                <a14:useLocalDpi xmlns:a14="http://schemas.microsoft.com/office/drawing/2010/main" val="0"/>
              </a:ext>
            </a:extLst>
          </a:blip>
          <a:srcRect l="2306" t="14894" r="3094" b="3590"/>
          <a:stretch>
            <a:fillRect/>
          </a:stretch>
        </p:blipFill>
        <p:spPr bwMode="auto">
          <a:xfrm>
            <a:off x="395288" y="1052513"/>
            <a:ext cx="8497887"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e 1"/>
          <p:cNvSpPr/>
          <p:nvPr/>
        </p:nvSpPr>
        <p:spPr>
          <a:xfrm>
            <a:off x="2566223" y="2698957"/>
            <a:ext cx="3819830" cy="40705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1486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ChangeArrowheads="1"/>
          </p:cNvSpPr>
          <p:nvPr/>
        </p:nvSpPr>
        <p:spPr bwMode="auto">
          <a:xfrm>
            <a:off x="5235677" y="44244"/>
            <a:ext cx="2654710" cy="81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2800" b="1" dirty="0" err="1">
                <a:solidFill>
                  <a:srgbClr val="FF0000"/>
                </a:solidFill>
                <a:latin typeface="Comic Sans MS" panose="030F0702030302020204" pitchFamily="66" charset="0"/>
              </a:rPr>
              <a:t>Amplificazione</a:t>
            </a:r>
            <a:r>
              <a:rPr lang="en-US" altLang="it-IT" sz="2800" b="1" dirty="0">
                <a:solidFill>
                  <a:srgbClr val="FF0000"/>
                </a:solidFill>
                <a:latin typeface="Comic Sans MS" panose="030F0702030302020204" pitchFamily="66" charset="0"/>
              </a:rPr>
              <a:t> </a:t>
            </a:r>
          </a:p>
          <a:p>
            <a:pPr>
              <a:spcBef>
                <a:spcPct val="0"/>
              </a:spcBef>
              <a:buFontTx/>
              <a:buNone/>
            </a:pPr>
            <a:r>
              <a:rPr lang="en-US" altLang="it-IT" sz="2800" b="1" dirty="0">
                <a:solidFill>
                  <a:srgbClr val="FF0000"/>
                </a:solidFill>
                <a:latin typeface="Comic Sans MS" panose="030F0702030302020204" pitchFamily="66" charset="0"/>
              </a:rPr>
              <a:t>oncogenica</a:t>
            </a:r>
            <a:endParaRPr lang="en-US" altLang="it-IT" sz="3600" b="1" dirty="0">
              <a:solidFill>
                <a:srgbClr val="FF0000"/>
              </a:solidFill>
            </a:endParaRPr>
          </a:p>
        </p:txBody>
      </p:sp>
      <p:pic>
        <p:nvPicPr>
          <p:cNvPr id="5125" name="Picture 2" descr="figure_04_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431" y="14749"/>
            <a:ext cx="4819254" cy="6814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CasellaDiTesto 5"/>
          <p:cNvSpPr txBox="1">
            <a:spLocks noChangeArrowheads="1"/>
          </p:cNvSpPr>
          <p:nvPr/>
        </p:nvSpPr>
        <p:spPr bwMode="auto">
          <a:xfrm>
            <a:off x="5235677" y="5525371"/>
            <a:ext cx="20553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r>
              <a:rPr lang="it-IT" altLang="it-IT" sz="2000">
                <a:solidFill>
                  <a:srgbClr val="00B050"/>
                </a:solidFill>
              </a:rPr>
              <a:t>Her2/</a:t>
            </a:r>
            <a:r>
              <a:rPr lang="it-IT" altLang="it-IT" sz="2000">
                <a:solidFill>
                  <a:srgbClr val="FF0000"/>
                </a:solidFill>
              </a:rPr>
              <a:t>ciclina D1</a:t>
            </a:r>
          </a:p>
        </p:txBody>
      </p:sp>
    </p:spTree>
    <p:extLst>
      <p:ext uri="{BB962C8B-B14F-4D97-AF65-F5344CB8AC3E}">
        <p14:creationId xmlns:p14="http://schemas.microsoft.com/office/powerpoint/2010/main" val="3016515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nettore 1 12"/>
          <p:cNvCxnSpPr/>
          <p:nvPr/>
        </p:nvCxnSpPr>
        <p:spPr>
          <a:xfrm>
            <a:off x="0" y="620713"/>
            <a:ext cx="9144000" cy="0"/>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pic>
        <p:nvPicPr>
          <p:cNvPr id="53251" name="Picture 2"/>
          <p:cNvPicPr>
            <a:picLocks noChangeAspect="1" noChangeArrowheads="1"/>
          </p:cNvPicPr>
          <p:nvPr/>
        </p:nvPicPr>
        <p:blipFill>
          <a:blip r:embed="rId3">
            <a:extLst>
              <a:ext uri="{28A0092B-C50C-407E-A947-70E740481C1C}">
                <a14:useLocalDpi xmlns:a14="http://schemas.microsoft.com/office/drawing/2010/main" val="0"/>
              </a:ext>
            </a:extLst>
          </a:blip>
          <a:srcRect r="17413" b="41701"/>
          <a:stretch>
            <a:fillRect/>
          </a:stretch>
        </p:blipFill>
        <p:spPr bwMode="auto">
          <a:xfrm>
            <a:off x="1042988" y="-1588"/>
            <a:ext cx="2305050" cy="399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0" name="Picture 2"/>
          <p:cNvPicPr>
            <a:picLocks noChangeAspect="1" noChangeArrowheads="1"/>
          </p:cNvPicPr>
          <p:nvPr/>
        </p:nvPicPr>
        <p:blipFill>
          <a:blip r:embed="rId3">
            <a:extLst>
              <a:ext uri="{28A0092B-C50C-407E-A947-70E740481C1C}">
                <a14:useLocalDpi xmlns:a14="http://schemas.microsoft.com/office/drawing/2010/main" val="0"/>
              </a:ext>
            </a:extLst>
          </a:blip>
          <a:srcRect t="58287"/>
          <a:stretch>
            <a:fillRect/>
          </a:stretch>
        </p:blipFill>
        <p:spPr bwMode="auto">
          <a:xfrm>
            <a:off x="1060450" y="3997325"/>
            <a:ext cx="2790825"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 Box 3"/>
          <p:cNvSpPr txBox="1">
            <a:spLocks noChangeArrowheads="1"/>
          </p:cNvSpPr>
          <p:nvPr/>
        </p:nvSpPr>
        <p:spPr bwMode="auto">
          <a:xfrm>
            <a:off x="3105150" y="0"/>
            <a:ext cx="5670140" cy="67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35000"/>
              </a:lnSpc>
              <a:spcBef>
                <a:spcPct val="50000"/>
              </a:spcBef>
              <a:buFontTx/>
              <a:buNone/>
            </a:pPr>
            <a:r>
              <a:rPr lang="en-US" altLang="it-IT" sz="2800" b="1">
                <a:latin typeface="Comic Sans MS" panose="030F0702030302020204" pitchFamily="66" charset="0"/>
              </a:rPr>
              <a:t>AMPLIFICAZIONE GENICA</a:t>
            </a:r>
            <a:endParaRPr lang="en-US" altLang="it-IT" b="1">
              <a:latin typeface="Comic Sans MS" panose="030F0702030302020204" pitchFamily="66" charset="0"/>
            </a:endParaRPr>
          </a:p>
        </p:txBody>
      </p:sp>
      <p:sp>
        <p:nvSpPr>
          <p:cNvPr id="104452" name="Oval 4"/>
          <p:cNvSpPr>
            <a:spLocks noChangeArrowheads="1"/>
          </p:cNvSpPr>
          <p:nvPr/>
        </p:nvSpPr>
        <p:spPr bwMode="auto">
          <a:xfrm>
            <a:off x="2328863" y="5064125"/>
            <a:ext cx="1295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1600">
              <a:latin typeface="Comic Sans MS" panose="030F0702030302020204" pitchFamily="66" charset="0"/>
            </a:endParaRPr>
          </a:p>
        </p:txBody>
      </p:sp>
      <p:sp>
        <p:nvSpPr>
          <p:cNvPr id="53255" name="Oval 5"/>
          <p:cNvSpPr>
            <a:spLocks noChangeArrowheads="1"/>
          </p:cNvSpPr>
          <p:nvPr/>
        </p:nvSpPr>
        <p:spPr bwMode="auto">
          <a:xfrm>
            <a:off x="2341563" y="3540125"/>
            <a:ext cx="1295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1600">
              <a:latin typeface="Comic Sans MS" panose="030F0702030302020204" pitchFamily="66" charset="0"/>
            </a:endParaRPr>
          </a:p>
        </p:txBody>
      </p:sp>
      <p:pic>
        <p:nvPicPr>
          <p:cNvPr id="53256" name="Picture 8" descr="Immagine21"/>
          <p:cNvPicPr>
            <a:picLocks noChangeAspect="1" noChangeArrowheads="1"/>
          </p:cNvPicPr>
          <p:nvPr/>
        </p:nvPicPr>
        <p:blipFill>
          <a:blip r:embed="rId4">
            <a:extLst>
              <a:ext uri="{28A0092B-C50C-407E-A947-70E740481C1C}">
                <a14:useLocalDpi xmlns:a14="http://schemas.microsoft.com/office/drawing/2010/main" val="0"/>
              </a:ext>
            </a:extLst>
          </a:blip>
          <a:srcRect l="5116" r="10931" b="55357"/>
          <a:stretch>
            <a:fillRect/>
          </a:stretch>
        </p:blipFill>
        <p:spPr bwMode="auto">
          <a:xfrm>
            <a:off x="4859338" y="668338"/>
            <a:ext cx="2474912"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Line 10"/>
          <p:cNvSpPr>
            <a:spLocks noChangeShapeType="1"/>
          </p:cNvSpPr>
          <p:nvPr/>
        </p:nvSpPr>
        <p:spPr bwMode="auto">
          <a:xfrm flipV="1">
            <a:off x="3670300" y="2698750"/>
            <a:ext cx="936625" cy="792163"/>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4459" name="Line 11"/>
          <p:cNvSpPr>
            <a:spLocks noChangeShapeType="1"/>
          </p:cNvSpPr>
          <p:nvPr/>
        </p:nvSpPr>
        <p:spPr bwMode="auto">
          <a:xfrm flipV="1">
            <a:off x="3670300" y="4797425"/>
            <a:ext cx="1189038" cy="2667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2" name="Gruppo 1"/>
          <p:cNvGrpSpPr>
            <a:grpSpLocks/>
          </p:cNvGrpSpPr>
          <p:nvPr/>
        </p:nvGrpSpPr>
        <p:grpSpPr bwMode="auto">
          <a:xfrm>
            <a:off x="5002213" y="3579813"/>
            <a:ext cx="2381250" cy="2228850"/>
            <a:chOff x="5001815" y="3579112"/>
            <a:chExt cx="2381250" cy="2228850"/>
          </a:xfrm>
        </p:grpSpPr>
        <p:pic>
          <p:nvPicPr>
            <p:cNvPr id="53260" name="Picture 8" descr="Immagine21"/>
            <p:cNvPicPr>
              <a:picLocks noChangeAspect="1" noChangeArrowheads="1"/>
            </p:cNvPicPr>
            <p:nvPr/>
          </p:nvPicPr>
          <p:blipFill>
            <a:blip r:embed="rId4">
              <a:extLst>
                <a:ext uri="{28A0092B-C50C-407E-A947-70E740481C1C}">
                  <a14:useLocalDpi xmlns:a14="http://schemas.microsoft.com/office/drawing/2010/main" val="0"/>
                </a:ext>
              </a:extLst>
            </a:blip>
            <a:srcRect l="6409" t="54102" r="12816" b="2939"/>
            <a:stretch>
              <a:fillRect/>
            </a:stretch>
          </p:blipFill>
          <p:spPr bwMode="auto">
            <a:xfrm>
              <a:off x="5001815" y="3579112"/>
              <a:ext cx="23812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1" name="Rectangle 9"/>
            <p:cNvSpPr>
              <a:spLocks noChangeArrowheads="1"/>
            </p:cNvSpPr>
            <p:nvPr/>
          </p:nvSpPr>
          <p:spPr bwMode="auto">
            <a:xfrm>
              <a:off x="5724128" y="5589240"/>
              <a:ext cx="936625" cy="203415"/>
            </a:xfrm>
            <a:prstGeom prst="rect">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1600">
                <a:latin typeface="Comic Sans MS" panose="030F0702030302020204" pitchFamily="66" charset="0"/>
              </a:endParaRPr>
            </a:p>
          </p:txBody>
        </p:sp>
      </p:grpSp>
    </p:spTree>
    <p:extLst>
      <p:ext uri="{BB962C8B-B14F-4D97-AF65-F5344CB8AC3E}">
        <p14:creationId xmlns:p14="http://schemas.microsoft.com/office/powerpoint/2010/main" val="11900964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4450"/>
                                        </p:tgtEl>
                                        <p:attrNameLst>
                                          <p:attrName>style.visibility</p:attrName>
                                        </p:attrNameLst>
                                      </p:cBhvr>
                                      <p:to>
                                        <p:strVal val="visible"/>
                                      </p:to>
                                    </p:set>
                                    <p:animEffect transition="in" filter="fade">
                                      <p:cBhvr>
                                        <p:cTn id="7" dur="500"/>
                                        <p:tgtEl>
                                          <p:spTgt spid="1044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4452"/>
                                        </p:tgtEl>
                                        <p:attrNameLst>
                                          <p:attrName>style.visibility</p:attrName>
                                        </p:attrNameLst>
                                      </p:cBhvr>
                                      <p:to>
                                        <p:strVal val="visible"/>
                                      </p:to>
                                    </p:set>
                                    <p:animEffect transition="in" filter="fade">
                                      <p:cBhvr>
                                        <p:cTn id="10" dur="500"/>
                                        <p:tgtEl>
                                          <p:spTgt spid="104452"/>
                                        </p:tgtEl>
                                      </p:cBhvr>
                                    </p:animEffect>
                                  </p:childTnLst>
                                </p:cTn>
                              </p:par>
                              <p:par>
                                <p:cTn id="11" presetID="10" presetClass="entr" presetSubtype="0" fill="hold" nodeType="withEffect">
                                  <p:stCondLst>
                                    <p:cond delay="0"/>
                                  </p:stCondLst>
                                  <p:childTnLst>
                                    <p:set>
                                      <p:cBhvr>
                                        <p:cTn id="12" dur="1" fill="hold">
                                          <p:stCondLst>
                                            <p:cond delay="0"/>
                                          </p:stCondLst>
                                        </p:cTn>
                                        <p:tgtEl>
                                          <p:spTgt spid="104459"/>
                                        </p:tgtEl>
                                        <p:attrNameLst>
                                          <p:attrName>style.visibility</p:attrName>
                                        </p:attrNameLst>
                                      </p:cBhvr>
                                      <p:to>
                                        <p:strVal val="visible"/>
                                      </p:to>
                                    </p:set>
                                    <p:animEffect transition="in" filter="fade">
                                      <p:cBhvr>
                                        <p:cTn id="13" dur="500"/>
                                        <p:tgtEl>
                                          <p:spTgt spid="104459"/>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Immagine 1"/>
          <p:cNvPicPr>
            <a:picLocks noChangeAspect="1"/>
          </p:cNvPicPr>
          <p:nvPr/>
        </p:nvPicPr>
        <p:blipFill>
          <a:blip r:embed="rId3">
            <a:extLst>
              <a:ext uri="{28A0092B-C50C-407E-A947-70E740481C1C}">
                <a14:useLocalDpi xmlns:a14="http://schemas.microsoft.com/office/drawing/2010/main" val="0"/>
              </a:ext>
            </a:extLst>
          </a:blip>
          <a:srcRect t="6613" r="1765"/>
          <a:stretch>
            <a:fillRect/>
          </a:stretch>
        </p:blipFill>
        <p:spPr bwMode="auto">
          <a:xfrm>
            <a:off x="914400" y="461963"/>
            <a:ext cx="7545388" cy="635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3"/>
          <p:cNvSpPr txBox="1">
            <a:spLocks noChangeArrowheads="1"/>
          </p:cNvSpPr>
          <p:nvPr/>
        </p:nvSpPr>
        <p:spPr bwMode="auto">
          <a:xfrm>
            <a:off x="1116013" y="-26988"/>
            <a:ext cx="6931025" cy="400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it-IT" sz="2000">
                <a:latin typeface="Comic Sans MS" panose="030F0702030302020204" pitchFamily="66" charset="0"/>
              </a:rPr>
              <a:t>ONCOGENI AMPLIFICATI IN NEOPLASIE UMANE</a:t>
            </a:r>
          </a:p>
        </p:txBody>
      </p:sp>
      <p:sp>
        <p:nvSpPr>
          <p:cNvPr id="5" name="Rettangolo 4"/>
          <p:cNvSpPr/>
          <p:nvPr/>
        </p:nvSpPr>
        <p:spPr>
          <a:xfrm>
            <a:off x="630238" y="3277772"/>
            <a:ext cx="8045450" cy="6687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cxnSp>
        <p:nvCxnSpPr>
          <p:cNvPr id="6" name="Connettore 1 5"/>
          <p:cNvCxnSpPr/>
          <p:nvPr/>
        </p:nvCxnSpPr>
        <p:spPr>
          <a:xfrm>
            <a:off x="0" y="333375"/>
            <a:ext cx="9144000" cy="0"/>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6196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figure_04_11"/>
          <p:cNvPicPr>
            <a:picLocks noChangeAspect="1" noChangeArrowheads="1"/>
          </p:cNvPicPr>
          <p:nvPr/>
        </p:nvPicPr>
        <p:blipFill>
          <a:blip r:embed="rId3">
            <a:extLst>
              <a:ext uri="{28A0092B-C50C-407E-A947-70E740481C1C}">
                <a14:useLocalDpi xmlns:a14="http://schemas.microsoft.com/office/drawing/2010/main" val="0"/>
              </a:ext>
            </a:extLst>
          </a:blip>
          <a:srcRect t="15865"/>
          <a:stretch>
            <a:fillRect/>
          </a:stretch>
        </p:blipFill>
        <p:spPr bwMode="auto">
          <a:xfrm>
            <a:off x="317500" y="836613"/>
            <a:ext cx="8513763" cy="385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7" name="CasellaDiTesto 1"/>
          <p:cNvSpPr txBox="1">
            <a:spLocks noChangeArrowheads="1"/>
          </p:cNvSpPr>
          <p:nvPr/>
        </p:nvSpPr>
        <p:spPr bwMode="auto">
          <a:xfrm>
            <a:off x="317500" y="115888"/>
            <a:ext cx="8513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dirty="0">
                <a:solidFill>
                  <a:srgbClr val="FF0000"/>
                </a:solidFill>
                <a:latin typeface="Comic Sans MS" panose="030F0702030302020204" pitchFamily="66" charset="0"/>
              </a:rPr>
              <a:t>N-Myc </a:t>
            </a:r>
            <a:r>
              <a:rPr lang="it-IT" altLang="it-IT" sz="2400" dirty="0" err="1">
                <a:solidFill>
                  <a:srgbClr val="FF0000"/>
                </a:solidFill>
                <a:latin typeface="Comic Sans MS" panose="030F0702030302020204" pitchFamily="66" charset="0"/>
              </a:rPr>
              <a:t>amplification</a:t>
            </a:r>
            <a:r>
              <a:rPr lang="it-IT" altLang="it-IT" sz="2400" dirty="0">
                <a:solidFill>
                  <a:srgbClr val="FF0000"/>
                </a:solidFill>
                <a:latin typeface="Comic Sans MS" panose="030F0702030302020204" pitchFamily="66" charset="0"/>
              </a:rPr>
              <a:t> in 30% of </a:t>
            </a:r>
            <a:r>
              <a:rPr lang="it-IT" altLang="it-IT" sz="2400" dirty="0" err="1">
                <a:solidFill>
                  <a:srgbClr val="FF0000"/>
                </a:solidFill>
                <a:latin typeface="Comic Sans MS" panose="030F0702030302020204" pitchFamily="66" charset="0"/>
              </a:rPr>
              <a:t>childhood</a:t>
            </a:r>
            <a:r>
              <a:rPr lang="it-IT" altLang="it-IT" sz="2400" dirty="0">
                <a:solidFill>
                  <a:srgbClr val="FF0000"/>
                </a:solidFill>
                <a:latin typeface="Comic Sans MS" panose="030F0702030302020204" pitchFamily="66" charset="0"/>
              </a:rPr>
              <a:t> neuroblastoma</a:t>
            </a:r>
          </a:p>
        </p:txBody>
      </p:sp>
      <p:sp>
        <p:nvSpPr>
          <p:cNvPr id="3" name="CasellaDiTesto 2"/>
          <p:cNvSpPr txBox="1">
            <a:spLocks noChangeArrowheads="1"/>
          </p:cNvSpPr>
          <p:nvPr/>
        </p:nvSpPr>
        <p:spPr bwMode="auto">
          <a:xfrm>
            <a:off x="0" y="4986025"/>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dirty="0" err="1">
                <a:latin typeface="Comic Sans MS" panose="030F0702030302020204" pitchFamily="66" charset="0"/>
              </a:rPr>
              <a:t>Amplified</a:t>
            </a:r>
            <a:r>
              <a:rPr lang="it-IT" altLang="it-IT" sz="2000" dirty="0">
                <a:latin typeface="Comic Sans MS" panose="030F0702030302020204" pitchFamily="66" charset="0"/>
              </a:rPr>
              <a:t> in </a:t>
            </a:r>
            <a:r>
              <a:rPr lang="it-IT" altLang="it-IT" sz="2000" dirty="0" err="1">
                <a:latin typeface="Comic Sans MS" panose="030F0702030302020204" pitchFamily="66" charset="0"/>
              </a:rPr>
              <a:t>other</a:t>
            </a:r>
            <a:r>
              <a:rPr lang="it-IT" altLang="it-IT" sz="2000" dirty="0">
                <a:latin typeface="Comic Sans MS" panose="030F0702030302020204" pitchFamily="66" charset="0"/>
              </a:rPr>
              <a:t> </a:t>
            </a:r>
            <a:r>
              <a:rPr lang="it-IT" altLang="it-IT" sz="2000" b="1" u="sng" dirty="0" err="1">
                <a:latin typeface="Comic Sans MS" panose="030F0702030302020204" pitchFamily="66" charset="0"/>
              </a:rPr>
              <a:t>neuroectodermal</a:t>
            </a:r>
            <a:r>
              <a:rPr lang="it-IT" altLang="it-IT" sz="2000" dirty="0">
                <a:latin typeface="Comic Sans MS" panose="030F0702030302020204" pitchFamily="66" charset="0"/>
              </a:rPr>
              <a:t> tumors, e.g. </a:t>
            </a:r>
            <a:r>
              <a:rPr lang="it-IT" altLang="it-IT" sz="2000" b="1" dirty="0">
                <a:latin typeface="Comic Sans MS" panose="030F0702030302020204" pitchFamily="66" charset="0"/>
              </a:rPr>
              <a:t>small </a:t>
            </a:r>
            <a:r>
              <a:rPr lang="it-IT" altLang="it-IT" sz="2000" b="1" dirty="0" err="1">
                <a:latin typeface="Comic Sans MS" panose="030F0702030302020204" pitchFamily="66" charset="0"/>
              </a:rPr>
              <a:t>cell</a:t>
            </a:r>
            <a:r>
              <a:rPr lang="it-IT" altLang="it-IT" sz="2000" b="1" dirty="0">
                <a:latin typeface="Comic Sans MS" panose="030F0702030302020204" pitchFamily="66" charset="0"/>
              </a:rPr>
              <a:t> </a:t>
            </a:r>
            <a:r>
              <a:rPr lang="it-IT" altLang="it-IT" sz="2000" b="1" dirty="0" err="1">
                <a:latin typeface="Comic Sans MS" panose="030F0702030302020204" pitchFamily="66" charset="0"/>
              </a:rPr>
              <a:t>cancer</a:t>
            </a:r>
            <a:r>
              <a:rPr lang="it-IT" altLang="it-IT" sz="2000" b="1" dirty="0">
                <a:latin typeface="Comic Sans MS" panose="030F0702030302020204" pitchFamily="66" charset="0"/>
              </a:rPr>
              <a:t> of the </a:t>
            </a:r>
            <a:r>
              <a:rPr lang="it-IT" altLang="it-IT" sz="2000" b="1" dirty="0" err="1">
                <a:latin typeface="Comic Sans MS" panose="030F0702030302020204" pitchFamily="66" charset="0"/>
              </a:rPr>
              <a:t>lung</a:t>
            </a:r>
            <a:r>
              <a:rPr lang="it-IT" altLang="it-IT" sz="2000" b="1" dirty="0">
                <a:latin typeface="Comic Sans MS" panose="030F0702030302020204" pitchFamily="66" charset="0"/>
              </a:rPr>
              <a:t> (SCLC),</a:t>
            </a:r>
            <a:r>
              <a:rPr lang="it-IT" altLang="it-IT" sz="2000" dirty="0">
                <a:latin typeface="Comic Sans MS" panose="030F0702030302020204" pitchFamily="66" charset="0"/>
              </a:rPr>
              <a:t> </a:t>
            </a:r>
            <a:r>
              <a:rPr lang="it-IT" altLang="it-IT" sz="2000" b="1" dirty="0" err="1">
                <a:latin typeface="Comic Sans MS" panose="030F0702030302020204" pitchFamily="66" charset="0"/>
              </a:rPr>
              <a:t>astrocytomas</a:t>
            </a:r>
            <a:r>
              <a:rPr lang="it-IT" altLang="it-IT" sz="2000" dirty="0">
                <a:latin typeface="Comic Sans MS" panose="030F0702030302020204" pitchFamily="66" charset="0"/>
              </a:rPr>
              <a:t>, </a:t>
            </a:r>
            <a:r>
              <a:rPr lang="it-IT" altLang="it-IT" sz="2000" b="1" dirty="0" err="1">
                <a:latin typeface="Comic Sans MS" panose="030F0702030302020204" pitchFamily="66" charset="0"/>
              </a:rPr>
              <a:t>retinoblastomas</a:t>
            </a:r>
            <a:r>
              <a:rPr lang="it-IT" altLang="it-IT" sz="2000" dirty="0">
                <a:latin typeface="Comic Sans MS" panose="030F0702030302020204" pitchFamily="66" charset="0"/>
              </a:rPr>
              <a:t>.</a:t>
            </a:r>
          </a:p>
        </p:txBody>
      </p:sp>
      <p:cxnSp>
        <p:nvCxnSpPr>
          <p:cNvPr id="5" name="Connettore 1 4"/>
          <p:cNvCxnSpPr/>
          <p:nvPr/>
        </p:nvCxnSpPr>
        <p:spPr>
          <a:xfrm>
            <a:off x="0" y="620713"/>
            <a:ext cx="9144000" cy="0"/>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sp>
        <p:nvSpPr>
          <p:cNvPr id="57350" name="Rettangolo 1"/>
          <p:cNvSpPr>
            <a:spLocks noChangeArrowheads="1"/>
          </p:cNvSpPr>
          <p:nvPr/>
        </p:nvSpPr>
        <p:spPr bwMode="auto">
          <a:xfrm>
            <a:off x="0" y="5987287"/>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2000" dirty="0">
                <a:latin typeface="Comic Sans MS" panose="030F0702030302020204" pitchFamily="66" charset="0"/>
              </a:rPr>
              <a:t>In SCLC </a:t>
            </a:r>
            <a:r>
              <a:rPr lang="it-IT" altLang="it-IT" sz="2000" dirty="0" err="1">
                <a:latin typeface="Comic Sans MS" panose="030F0702030302020204" pitchFamily="66" charset="0"/>
              </a:rPr>
              <a:t>amplification</a:t>
            </a:r>
            <a:r>
              <a:rPr lang="it-IT" altLang="it-IT" sz="2000" dirty="0">
                <a:latin typeface="Comic Sans MS" panose="030F0702030302020204" pitchFamily="66" charset="0"/>
              </a:rPr>
              <a:t> of C-</a:t>
            </a:r>
            <a:r>
              <a:rPr lang="it-IT" altLang="it-IT" sz="2000" i="1" dirty="0">
                <a:latin typeface="Comic Sans MS" panose="030F0702030302020204" pitchFamily="66" charset="0"/>
              </a:rPr>
              <a:t>MYC,</a:t>
            </a:r>
            <a:r>
              <a:rPr lang="it-IT" altLang="it-IT" sz="2000" dirty="0">
                <a:latin typeface="Comic Sans MS" panose="030F0702030302020204" pitchFamily="66" charset="0"/>
              </a:rPr>
              <a:t> L-</a:t>
            </a:r>
            <a:r>
              <a:rPr lang="it-IT" altLang="it-IT" sz="2000" i="1" dirty="0">
                <a:latin typeface="Comic Sans MS" panose="030F0702030302020204" pitchFamily="66" charset="0"/>
              </a:rPr>
              <a:t>MYC,</a:t>
            </a:r>
            <a:r>
              <a:rPr lang="it-IT" altLang="it-IT" sz="2000" dirty="0">
                <a:latin typeface="Comic Sans MS" panose="030F0702030302020204" pitchFamily="66" charset="0"/>
              </a:rPr>
              <a:t> and N-</a:t>
            </a:r>
            <a:r>
              <a:rPr lang="it-IT" altLang="it-IT" sz="2000" i="1" dirty="0">
                <a:latin typeface="Comic Sans MS" panose="030F0702030302020204" pitchFamily="66" charset="0"/>
              </a:rPr>
              <a:t>MYC</a:t>
            </a:r>
            <a:r>
              <a:rPr lang="it-IT" altLang="it-IT" sz="2000" dirty="0">
                <a:latin typeface="Comic Sans MS" panose="030F0702030302020204" pitchFamily="66" charset="0"/>
              </a:rPr>
              <a:t> </a:t>
            </a:r>
            <a:r>
              <a:rPr lang="it-IT" altLang="it-IT" sz="2000" dirty="0" err="1">
                <a:latin typeface="Comic Sans MS" panose="030F0702030302020204" pitchFamily="66" charset="0"/>
              </a:rPr>
              <a:t>correlates</a:t>
            </a:r>
            <a:r>
              <a:rPr lang="it-IT" altLang="it-IT" sz="2000" dirty="0">
                <a:latin typeface="Comic Sans MS" panose="030F0702030302020204" pitchFamily="66" charset="0"/>
              </a:rPr>
              <a:t> with </a:t>
            </a:r>
            <a:r>
              <a:rPr lang="it-IT" altLang="it-IT" sz="2000" dirty="0" err="1">
                <a:latin typeface="Comic Sans MS" panose="030F0702030302020204" pitchFamily="66" charset="0"/>
              </a:rPr>
              <a:t>disease</a:t>
            </a:r>
            <a:r>
              <a:rPr lang="it-IT" altLang="it-IT" sz="2000" dirty="0">
                <a:latin typeface="Comic Sans MS" panose="030F0702030302020204" pitchFamily="66" charset="0"/>
              </a:rPr>
              <a:t> </a:t>
            </a:r>
            <a:r>
              <a:rPr lang="it-IT" altLang="it-IT" sz="2000" dirty="0" err="1">
                <a:latin typeface="Comic Sans MS" panose="030F0702030302020204" pitchFamily="66" charset="0"/>
              </a:rPr>
              <a:t>progression</a:t>
            </a:r>
            <a:r>
              <a:rPr lang="it-IT" altLang="it-IT" sz="2000" dirty="0">
                <a:latin typeface="Comic Sans MS" panose="030F0702030302020204" pitchFamily="66" charset="0"/>
              </a:rPr>
              <a:t> (EFS: </a:t>
            </a:r>
            <a:r>
              <a:rPr lang="it-IT" altLang="it-IT" sz="2000" dirty="0" err="1">
                <a:latin typeface="Comic Sans MS" panose="030F0702030302020204" pitchFamily="66" charset="0"/>
              </a:rPr>
              <a:t>event</a:t>
            </a:r>
            <a:r>
              <a:rPr lang="it-IT" altLang="it-IT" sz="2000" dirty="0">
                <a:latin typeface="Comic Sans MS" panose="030F0702030302020204" pitchFamily="66" charset="0"/>
              </a:rPr>
              <a:t> free </a:t>
            </a:r>
            <a:r>
              <a:rPr lang="it-IT" altLang="it-IT" sz="2000" dirty="0" err="1">
                <a:latin typeface="Comic Sans MS" panose="030F0702030302020204" pitchFamily="66" charset="0"/>
              </a:rPr>
              <a:t>survival</a:t>
            </a:r>
            <a:r>
              <a:rPr lang="it-IT" altLang="it-IT" sz="2000" dirty="0">
                <a:latin typeface="Comic Sans MS" panose="030F0702030302020204" pitchFamily="66" charset="0"/>
              </a:rPr>
              <a:t>)</a:t>
            </a:r>
          </a:p>
        </p:txBody>
      </p:sp>
    </p:spTree>
    <p:extLst>
      <p:ext uri="{BB962C8B-B14F-4D97-AF65-F5344CB8AC3E}">
        <p14:creationId xmlns:p14="http://schemas.microsoft.com/office/powerpoint/2010/main" val="256629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735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BAFC95-2D6B-49E3-8EB2-E546D6DB764A}"/>
              </a:ext>
            </a:extLst>
          </p:cNvPr>
          <p:cNvPicPr>
            <a:picLocks noChangeAspect="1"/>
          </p:cNvPicPr>
          <p:nvPr/>
        </p:nvPicPr>
        <p:blipFill>
          <a:blip r:embed="rId2"/>
          <a:stretch>
            <a:fillRect/>
          </a:stretch>
        </p:blipFill>
        <p:spPr>
          <a:xfrm>
            <a:off x="0" y="1270000"/>
            <a:ext cx="9144000" cy="4318000"/>
          </a:xfrm>
          <a:prstGeom prst="rect">
            <a:avLst/>
          </a:prstGeom>
        </p:spPr>
      </p:pic>
      <p:sp>
        <p:nvSpPr>
          <p:cNvPr id="4" name="CasellaDiTesto 1">
            <a:extLst>
              <a:ext uri="{FF2B5EF4-FFF2-40B4-BE49-F238E27FC236}">
                <a16:creationId xmlns:a16="http://schemas.microsoft.com/office/drawing/2014/main" id="{FF124EBE-58A3-4323-B8DE-0A8CA1F7F6C9}"/>
              </a:ext>
            </a:extLst>
          </p:cNvPr>
          <p:cNvSpPr txBox="1">
            <a:spLocks noChangeArrowheads="1"/>
          </p:cNvSpPr>
          <p:nvPr/>
        </p:nvSpPr>
        <p:spPr bwMode="auto">
          <a:xfrm>
            <a:off x="1634522" y="115888"/>
            <a:ext cx="5874956"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dirty="0" err="1">
                <a:solidFill>
                  <a:srgbClr val="FF0000"/>
                </a:solidFill>
                <a:latin typeface="Comic Sans MS" panose="030F0702030302020204" pitchFamily="66" charset="0"/>
              </a:rPr>
              <a:t>Mechanisms</a:t>
            </a:r>
            <a:r>
              <a:rPr lang="it-IT" altLang="it-IT" sz="2400" dirty="0">
                <a:solidFill>
                  <a:srgbClr val="FF0000"/>
                </a:solidFill>
                <a:latin typeface="Comic Sans MS" panose="030F0702030302020204" pitchFamily="66" charset="0"/>
              </a:rPr>
              <a:t> of </a:t>
            </a:r>
            <a:r>
              <a:rPr lang="it-IT" altLang="it-IT" sz="2400" dirty="0" err="1">
                <a:solidFill>
                  <a:srgbClr val="FF0000"/>
                </a:solidFill>
                <a:latin typeface="Comic Sans MS" panose="030F0702030302020204" pitchFamily="66" charset="0"/>
              </a:rPr>
              <a:t>oncogenic</a:t>
            </a:r>
            <a:r>
              <a:rPr lang="it-IT" altLang="it-IT" sz="2400" dirty="0">
                <a:solidFill>
                  <a:srgbClr val="FF0000"/>
                </a:solidFill>
                <a:latin typeface="Comic Sans MS" panose="030F0702030302020204" pitchFamily="66" charset="0"/>
              </a:rPr>
              <a:t> Myc </a:t>
            </a:r>
            <a:r>
              <a:rPr lang="it-IT" altLang="it-IT" sz="2400" dirty="0" err="1">
                <a:solidFill>
                  <a:srgbClr val="FF0000"/>
                </a:solidFill>
                <a:latin typeface="Comic Sans MS" panose="030F0702030302020204" pitchFamily="66" charset="0"/>
              </a:rPr>
              <a:t>induction</a:t>
            </a:r>
            <a:endParaRPr lang="it-IT" altLang="it-IT" sz="2400" dirty="0">
              <a:solidFill>
                <a:srgbClr val="FF0000"/>
              </a:solidFill>
              <a:latin typeface="Comic Sans MS" panose="030F0702030302020204" pitchFamily="66" charset="0"/>
            </a:endParaRPr>
          </a:p>
        </p:txBody>
      </p:sp>
      <p:cxnSp>
        <p:nvCxnSpPr>
          <p:cNvPr id="5" name="Connettore 1 4">
            <a:extLst>
              <a:ext uri="{FF2B5EF4-FFF2-40B4-BE49-F238E27FC236}">
                <a16:creationId xmlns:a16="http://schemas.microsoft.com/office/drawing/2014/main" id="{A3E5C866-12CF-4D80-B4C2-209609C128B9}"/>
              </a:ext>
            </a:extLst>
          </p:cNvPr>
          <p:cNvCxnSpPr/>
          <p:nvPr/>
        </p:nvCxnSpPr>
        <p:spPr>
          <a:xfrm>
            <a:off x="0" y="620713"/>
            <a:ext cx="9144000" cy="0"/>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8781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
          <p:cNvSpPr txBox="1">
            <a:spLocks noChangeArrowheads="1"/>
          </p:cNvSpPr>
          <p:nvPr/>
        </p:nvSpPr>
        <p:spPr bwMode="auto">
          <a:xfrm>
            <a:off x="0" y="30163"/>
            <a:ext cx="3586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it-IT" sz="2400" b="1">
                <a:solidFill>
                  <a:srgbClr val="FF0000"/>
                </a:solidFill>
                <a:latin typeface="Comic Sans MS" panose="030F0702030302020204" pitchFamily="66" charset="0"/>
              </a:rPr>
              <a:t>Il proto-oncogene Myc</a:t>
            </a:r>
            <a:endParaRPr lang="en-US" altLang="it-IT" sz="1600" b="1" baseline="30000">
              <a:solidFill>
                <a:srgbClr val="FF0000"/>
              </a:solidFill>
              <a:latin typeface="Comic Sans MS" panose="030F0702030302020204" pitchFamily="66" charset="0"/>
            </a:endParaRPr>
          </a:p>
        </p:txBody>
      </p:sp>
      <p:grpSp>
        <p:nvGrpSpPr>
          <p:cNvPr id="32772" name="Gruppo 2"/>
          <p:cNvGrpSpPr>
            <a:grpSpLocks noChangeAspect="1"/>
          </p:cNvGrpSpPr>
          <p:nvPr/>
        </p:nvGrpSpPr>
        <p:grpSpPr bwMode="auto">
          <a:xfrm>
            <a:off x="4343399" y="252668"/>
            <a:ext cx="4567714" cy="6174264"/>
            <a:chOff x="4343400" y="1108075"/>
            <a:chExt cx="3971925" cy="5368925"/>
          </a:xfrm>
        </p:grpSpPr>
        <p:pic>
          <p:nvPicPr>
            <p:cNvPr id="32773" name="Picture 2" descr="figure_08_2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212" y="1108075"/>
              <a:ext cx="3948113" cy="535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4" name="Rettangolo 1"/>
            <p:cNvSpPr>
              <a:spLocks noChangeArrowheads="1"/>
            </p:cNvSpPr>
            <p:nvPr/>
          </p:nvSpPr>
          <p:spPr bwMode="auto">
            <a:xfrm>
              <a:off x="4343400" y="6305550"/>
              <a:ext cx="1990725" cy="171450"/>
            </a:xfrm>
            <a:prstGeom prst="rect">
              <a:avLst/>
            </a:prstGeom>
            <a:solidFill>
              <a:schemeClr val="bg1"/>
            </a:solidFill>
            <a:ln w="25400" algn="ctr">
              <a:solidFill>
                <a:schemeClr val="bg1"/>
              </a:solidFill>
              <a:round/>
              <a:headEnd/>
              <a:tailEnd type="triangle" w="med" len="me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Comic Sans MS" panose="030F0702030302020204" pitchFamily="66" charset="0"/>
              </a:endParaRPr>
            </a:p>
          </p:txBody>
        </p:sp>
      </p:grpSp>
      <p:sp>
        <p:nvSpPr>
          <p:cNvPr id="32771" name="Rectangle 4"/>
          <p:cNvSpPr>
            <a:spLocks noChangeArrowheads="1"/>
          </p:cNvSpPr>
          <p:nvPr/>
        </p:nvSpPr>
        <p:spPr bwMode="auto">
          <a:xfrm>
            <a:off x="0" y="1398756"/>
            <a:ext cx="4557252"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2000" dirty="0" err="1">
                <a:latin typeface="Comic Sans MS" panose="030F0702030302020204" pitchFamily="66" charset="0"/>
              </a:rPr>
              <a:t>Più</a:t>
            </a:r>
            <a:r>
              <a:rPr lang="en-US" altLang="it-IT" sz="2000" dirty="0">
                <a:latin typeface="Comic Sans MS" panose="030F0702030302020204" pitchFamily="66" charset="0"/>
              </a:rPr>
              <a:t> del 70% </a:t>
            </a:r>
            <a:r>
              <a:rPr lang="en-US" altLang="it-IT" sz="2000" dirty="0" err="1">
                <a:latin typeface="Comic Sans MS" panose="030F0702030302020204" pitchFamily="66" charset="0"/>
              </a:rPr>
              <a:t>dei</a:t>
            </a:r>
            <a:r>
              <a:rPr lang="en-US" altLang="it-IT" sz="2000" dirty="0">
                <a:latin typeface="Comic Sans MS" panose="030F0702030302020204" pitchFamily="66" charset="0"/>
              </a:rPr>
              <a:t> </a:t>
            </a:r>
            <a:r>
              <a:rPr lang="en-US" altLang="it-IT" sz="2000" dirty="0" err="1">
                <a:latin typeface="Comic Sans MS" panose="030F0702030302020204" pitchFamily="66" charset="0"/>
              </a:rPr>
              <a:t>tumori</a:t>
            </a:r>
            <a:r>
              <a:rPr lang="en-US" altLang="it-IT" sz="2000" dirty="0">
                <a:latin typeface="Comic Sans MS" panose="030F0702030302020204" pitchFamily="66" charset="0"/>
              </a:rPr>
              <a:t> </a:t>
            </a:r>
            <a:r>
              <a:rPr lang="en-US" altLang="it-IT" sz="2000" dirty="0" err="1">
                <a:latin typeface="Comic Sans MS" panose="030F0702030302020204" pitchFamily="66" charset="0"/>
              </a:rPr>
              <a:t>sovraesprime</a:t>
            </a:r>
            <a:r>
              <a:rPr lang="en-US" altLang="it-IT" sz="2000" dirty="0">
                <a:latin typeface="Comic Sans MS" panose="030F0702030302020204" pitchFamily="66" charset="0"/>
              </a:rPr>
              <a:t> </a:t>
            </a:r>
            <a:r>
              <a:rPr lang="en-US" altLang="it-IT" sz="2000" dirty="0" err="1">
                <a:solidFill>
                  <a:srgbClr val="FF0000"/>
                </a:solidFill>
                <a:latin typeface="Comic Sans MS" panose="030F0702030302020204" pitchFamily="66" charset="0"/>
              </a:rPr>
              <a:t>il</a:t>
            </a:r>
            <a:r>
              <a:rPr lang="en-US" altLang="it-IT" sz="2000" dirty="0">
                <a:solidFill>
                  <a:srgbClr val="FF0000"/>
                </a:solidFill>
                <a:latin typeface="Comic Sans MS" panose="030F0702030302020204" pitchFamily="66" charset="0"/>
              </a:rPr>
              <a:t> proto-oncogene Myc</a:t>
            </a:r>
            <a:r>
              <a:rPr lang="en-US" altLang="it-IT" sz="2000" dirty="0">
                <a:latin typeface="Comic Sans MS" panose="030F0702030302020204" pitchFamily="66" charset="0"/>
              </a:rPr>
              <a:t>. </a:t>
            </a:r>
          </a:p>
          <a:p>
            <a:pPr eaLnBrk="1" hangingPunct="1">
              <a:spcBef>
                <a:spcPct val="0"/>
              </a:spcBef>
              <a:buFontTx/>
              <a:buNone/>
            </a:pPr>
            <a:endParaRPr lang="en-US" altLang="it-IT" sz="2000" dirty="0">
              <a:latin typeface="Comic Sans MS" panose="030F0702030302020204" pitchFamily="66" charset="0"/>
            </a:endParaRPr>
          </a:p>
          <a:p>
            <a:pPr eaLnBrk="1" hangingPunct="1">
              <a:spcBef>
                <a:spcPct val="0"/>
              </a:spcBef>
              <a:buFontTx/>
              <a:buNone/>
            </a:pPr>
            <a:r>
              <a:rPr lang="en-US" altLang="it-IT" sz="2000" dirty="0">
                <a:latin typeface="Comic Sans MS" panose="030F0702030302020204" pitchFamily="66" charset="0"/>
              </a:rPr>
              <a:t>Myc è sotto </a:t>
            </a:r>
            <a:r>
              <a:rPr lang="en-US" altLang="it-IT" sz="2000" dirty="0" err="1">
                <a:latin typeface="Comic Sans MS" panose="030F0702030302020204" pitchFamily="66" charset="0"/>
              </a:rPr>
              <a:t>il</a:t>
            </a:r>
            <a:r>
              <a:rPr lang="en-US" altLang="it-IT" sz="2000" dirty="0">
                <a:latin typeface="Comic Sans MS" panose="030F0702030302020204" pitchFamily="66" charset="0"/>
              </a:rPr>
              <a:t> </a:t>
            </a:r>
            <a:r>
              <a:rPr lang="en-US" altLang="it-IT" sz="2000" dirty="0" err="1">
                <a:latin typeface="Comic Sans MS" panose="030F0702030302020204" pitchFamily="66" charset="0"/>
              </a:rPr>
              <a:t>controllo</a:t>
            </a:r>
            <a:r>
              <a:rPr lang="en-US" altLang="it-IT" sz="2000" dirty="0">
                <a:latin typeface="Comic Sans MS" panose="030F0702030302020204" pitchFamily="66" charset="0"/>
              </a:rPr>
              <a:t> </a:t>
            </a:r>
            <a:r>
              <a:rPr lang="en-US" altLang="it-IT" sz="2000" dirty="0" err="1">
                <a:latin typeface="Comic Sans MS" panose="030F0702030302020204" pitchFamily="66" charset="0"/>
              </a:rPr>
              <a:t>dei</a:t>
            </a:r>
            <a:r>
              <a:rPr lang="en-US" altLang="it-IT" sz="2000" dirty="0">
                <a:latin typeface="Comic Sans MS" panose="030F0702030302020204" pitchFamily="66" charset="0"/>
              </a:rPr>
              <a:t> </a:t>
            </a:r>
            <a:r>
              <a:rPr lang="en-US" altLang="it-IT" sz="2000" dirty="0" err="1">
                <a:latin typeface="Comic Sans MS" panose="030F0702030302020204" pitchFamily="66" charset="0"/>
              </a:rPr>
              <a:t>fattori</a:t>
            </a:r>
            <a:r>
              <a:rPr lang="en-US" altLang="it-IT" sz="2000" dirty="0">
                <a:latin typeface="Comic Sans MS" panose="030F0702030302020204" pitchFamily="66" charset="0"/>
              </a:rPr>
              <a:t> di </a:t>
            </a:r>
            <a:r>
              <a:rPr lang="en-US" altLang="it-IT" sz="2000" dirty="0" err="1">
                <a:latin typeface="Comic Sans MS" panose="030F0702030302020204" pitchFamily="66" charset="0"/>
              </a:rPr>
              <a:t>crescita</a:t>
            </a:r>
            <a:r>
              <a:rPr lang="en-US" altLang="it-IT" sz="2000" dirty="0">
                <a:latin typeface="Comic Sans MS" panose="030F0702030302020204" pitchFamily="66" charset="0"/>
              </a:rPr>
              <a:t> del </a:t>
            </a:r>
            <a:r>
              <a:rPr lang="en-US" altLang="it-IT" sz="2000" dirty="0" err="1">
                <a:latin typeface="Comic Sans MS" panose="030F0702030302020204" pitchFamily="66" charset="0"/>
              </a:rPr>
              <a:t>siero</a:t>
            </a:r>
            <a:r>
              <a:rPr lang="en-US" altLang="it-IT" sz="2000" dirty="0">
                <a:latin typeface="Comic Sans MS" panose="030F0702030302020204" pitchFamily="66" charset="0"/>
              </a:rPr>
              <a:t>; </a:t>
            </a:r>
            <a:r>
              <a:rPr lang="en-US" altLang="it-IT" sz="2000" dirty="0" err="1">
                <a:latin typeface="Comic Sans MS" panose="030F0702030302020204" pitchFamily="66" charset="0"/>
              </a:rPr>
              <a:t>quando</a:t>
            </a:r>
            <a:r>
              <a:rPr lang="en-US" altLang="it-IT" sz="2000" dirty="0">
                <a:latin typeface="Comic Sans MS" panose="030F0702030302020204" pitchFamily="66" charset="0"/>
              </a:rPr>
              <a:t> </a:t>
            </a:r>
            <a:r>
              <a:rPr lang="en-US" altLang="it-IT" sz="2000" dirty="0" err="1">
                <a:latin typeface="Comic Sans MS" panose="030F0702030302020204" pitchFamily="66" charset="0"/>
              </a:rPr>
              <a:t>diminuiscono</a:t>
            </a:r>
            <a:r>
              <a:rPr lang="en-US" altLang="it-IT" sz="2000" dirty="0">
                <a:latin typeface="Comic Sans MS" panose="030F0702030302020204" pitchFamily="66" charset="0"/>
              </a:rPr>
              <a:t>, la </a:t>
            </a:r>
            <a:r>
              <a:rPr lang="en-US" altLang="it-IT" sz="2000" dirty="0" err="1">
                <a:latin typeface="Comic Sans MS" panose="030F0702030302020204" pitchFamily="66" charset="0"/>
              </a:rPr>
              <a:t>sua</a:t>
            </a:r>
            <a:r>
              <a:rPr lang="en-US" altLang="it-IT" sz="2000" dirty="0">
                <a:latin typeface="Comic Sans MS" panose="030F0702030302020204" pitchFamily="66" charset="0"/>
              </a:rPr>
              <a:t> </a:t>
            </a:r>
            <a:r>
              <a:rPr lang="en-US" altLang="it-IT" sz="2000" dirty="0" err="1">
                <a:latin typeface="Comic Sans MS" panose="030F0702030302020204" pitchFamily="66" charset="0"/>
              </a:rPr>
              <a:t>funzione</a:t>
            </a:r>
            <a:r>
              <a:rPr lang="en-US" altLang="it-IT" sz="2000" dirty="0">
                <a:latin typeface="Comic Sans MS" panose="030F0702030302020204" pitchFamily="66" charset="0"/>
              </a:rPr>
              <a:t> e </a:t>
            </a:r>
            <a:r>
              <a:rPr lang="en-US" altLang="it-IT" sz="2000" dirty="0" err="1">
                <a:latin typeface="Comic Sans MS" panose="030F0702030302020204" pitchFamily="66" charset="0"/>
              </a:rPr>
              <a:t>stabilità</a:t>
            </a:r>
            <a:r>
              <a:rPr lang="en-US" altLang="it-IT" sz="2000" dirty="0">
                <a:latin typeface="Comic Sans MS" panose="030F0702030302020204" pitchFamily="66" charset="0"/>
              </a:rPr>
              <a:t> </a:t>
            </a:r>
            <a:r>
              <a:rPr lang="en-US" altLang="it-IT" sz="2000" dirty="0" err="1">
                <a:latin typeface="Comic Sans MS" panose="030F0702030302020204" pitchFamily="66" charset="0"/>
              </a:rPr>
              <a:t>sono</a:t>
            </a:r>
            <a:r>
              <a:rPr lang="en-US" altLang="it-IT" sz="2000" dirty="0">
                <a:latin typeface="Comic Sans MS" panose="030F0702030302020204" pitchFamily="66" charset="0"/>
              </a:rPr>
              <a:t> </a:t>
            </a:r>
            <a:r>
              <a:rPr lang="en-US" altLang="it-IT" sz="2000" dirty="0" err="1">
                <a:latin typeface="Comic Sans MS" panose="030F0702030302020204" pitchFamily="66" charset="0"/>
              </a:rPr>
              <a:t>represse</a:t>
            </a:r>
            <a:r>
              <a:rPr lang="en-US" altLang="it-IT" sz="2000" dirty="0">
                <a:latin typeface="Comic Sans MS" panose="030F0702030302020204" pitchFamily="66" charset="0"/>
              </a:rPr>
              <a:t> (via </a:t>
            </a:r>
            <a:r>
              <a:rPr lang="en-US" altLang="it-IT" sz="2000" dirty="0" err="1">
                <a:latin typeface="Comic Sans MS" panose="030F0702030302020204" pitchFamily="66" charset="0"/>
              </a:rPr>
              <a:t>eventi</a:t>
            </a:r>
            <a:r>
              <a:rPr lang="en-US" altLang="it-IT" sz="2000" dirty="0">
                <a:latin typeface="Comic Sans MS" panose="030F0702030302020204" pitchFamily="66" charset="0"/>
              </a:rPr>
              <a:t> di </a:t>
            </a:r>
            <a:r>
              <a:rPr lang="en-US" altLang="it-IT" sz="2000" dirty="0" err="1">
                <a:latin typeface="Comic Sans MS" panose="030F0702030302020204" pitchFamily="66" charset="0"/>
              </a:rPr>
              <a:t>fosforilazione</a:t>
            </a:r>
            <a:r>
              <a:rPr lang="en-US" altLang="it-IT" sz="2000" dirty="0">
                <a:latin typeface="Comic Sans MS" panose="030F0702030302020204" pitchFamily="66" charset="0"/>
              </a:rPr>
              <a:t>/</a:t>
            </a:r>
            <a:r>
              <a:rPr lang="en-US" altLang="it-IT" sz="2000" dirty="0" err="1">
                <a:latin typeface="Comic Sans MS" panose="030F0702030302020204" pitchFamily="66" charset="0"/>
              </a:rPr>
              <a:t>defosforilazione</a:t>
            </a:r>
            <a:r>
              <a:rPr lang="en-US" altLang="it-IT" sz="2000" dirty="0">
                <a:latin typeface="Comic Sans MS" panose="030F0702030302020204" pitchFamily="66" charset="0"/>
              </a:rPr>
              <a:t>); </a:t>
            </a:r>
            <a:r>
              <a:rPr lang="en-US" altLang="it-IT" sz="2000" dirty="0" err="1">
                <a:latin typeface="Comic Sans MS" panose="030F0702030302020204" pitchFamily="66" charset="0"/>
              </a:rPr>
              <a:t>quindi</a:t>
            </a:r>
            <a:r>
              <a:rPr lang="en-US" altLang="it-IT" sz="2000" dirty="0">
                <a:latin typeface="Comic Sans MS" panose="030F0702030302020204" pitchFamily="66" charset="0"/>
              </a:rPr>
              <a:t> </a:t>
            </a:r>
            <a:r>
              <a:rPr lang="en-US" altLang="it-IT" sz="2000" dirty="0" err="1">
                <a:latin typeface="Comic Sans MS" panose="030F0702030302020204" pitchFamily="66" charset="0"/>
              </a:rPr>
              <a:t>gli</a:t>
            </a:r>
            <a:r>
              <a:rPr lang="en-US" altLang="it-IT" sz="2000" dirty="0">
                <a:latin typeface="Comic Sans MS" panose="030F0702030302020204" pitchFamily="66" charset="0"/>
              </a:rPr>
              <a:t> </a:t>
            </a:r>
            <a:r>
              <a:rPr lang="en-US" altLang="it-IT" sz="2000" dirty="0" err="1">
                <a:solidFill>
                  <a:srgbClr val="FF0000"/>
                </a:solidFill>
                <a:latin typeface="Comic Sans MS" panose="030F0702030302020204" pitchFamily="66" charset="0"/>
              </a:rPr>
              <a:t>eterodimeri</a:t>
            </a:r>
            <a:r>
              <a:rPr lang="en-US" altLang="it-IT" sz="2000" dirty="0">
                <a:solidFill>
                  <a:srgbClr val="FF0000"/>
                </a:solidFill>
                <a:latin typeface="Comic Sans MS" panose="030F0702030302020204" pitchFamily="66" charset="0"/>
              </a:rPr>
              <a:t> Myc/Max </a:t>
            </a:r>
            <a:r>
              <a:rPr lang="en-US" altLang="it-IT" sz="2000" dirty="0" err="1">
                <a:latin typeface="Comic Sans MS" panose="030F0702030302020204" pitchFamily="66" charset="0"/>
              </a:rPr>
              <a:t>sono</a:t>
            </a:r>
            <a:r>
              <a:rPr lang="en-US" altLang="it-IT" sz="2000" dirty="0">
                <a:latin typeface="Comic Sans MS" panose="030F0702030302020204" pitchFamily="66" charset="0"/>
              </a:rPr>
              <a:t> sotto </a:t>
            </a:r>
            <a:r>
              <a:rPr lang="en-US" altLang="it-IT" sz="2000" dirty="0" err="1">
                <a:latin typeface="Comic Sans MS" panose="030F0702030302020204" pitchFamily="66" charset="0"/>
              </a:rPr>
              <a:t>il</a:t>
            </a:r>
            <a:r>
              <a:rPr lang="en-US" altLang="it-IT" sz="2000" dirty="0">
                <a:latin typeface="Comic Sans MS" panose="030F0702030302020204" pitchFamily="66" charset="0"/>
              </a:rPr>
              <a:t> </a:t>
            </a:r>
            <a:r>
              <a:rPr lang="en-US" altLang="it-IT" sz="2000" dirty="0" err="1">
                <a:latin typeface="Comic Sans MS" panose="030F0702030302020204" pitchFamily="66" charset="0"/>
              </a:rPr>
              <a:t>diretto</a:t>
            </a:r>
            <a:r>
              <a:rPr lang="en-US" altLang="it-IT" sz="2000" dirty="0">
                <a:latin typeface="Comic Sans MS" panose="030F0702030302020204" pitchFamily="66" charset="0"/>
              </a:rPr>
              <a:t> </a:t>
            </a:r>
            <a:r>
              <a:rPr lang="en-US" altLang="it-IT" sz="2000" dirty="0" err="1">
                <a:latin typeface="Comic Sans MS" panose="030F0702030302020204" pitchFamily="66" charset="0"/>
              </a:rPr>
              <a:t>controllo</a:t>
            </a:r>
            <a:r>
              <a:rPr lang="en-US" altLang="it-IT" sz="2000" dirty="0">
                <a:latin typeface="Comic Sans MS" panose="030F0702030302020204" pitchFamily="66" charset="0"/>
              </a:rPr>
              <a:t> </a:t>
            </a:r>
            <a:r>
              <a:rPr lang="en-US" altLang="it-IT" sz="2000" dirty="0" err="1">
                <a:latin typeface="Comic Sans MS" panose="030F0702030302020204" pitchFamily="66" charset="0"/>
              </a:rPr>
              <a:t>dei</a:t>
            </a:r>
            <a:r>
              <a:rPr lang="en-US" altLang="it-IT" sz="2000" dirty="0">
                <a:latin typeface="Comic Sans MS" panose="030F0702030302020204" pitchFamily="66" charset="0"/>
              </a:rPr>
              <a:t> </a:t>
            </a:r>
            <a:r>
              <a:rPr lang="en-US" altLang="it-IT" sz="2000" dirty="0" err="1">
                <a:latin typeface="Comic Sans MS" panose="030F0702030302020204" pitchFamily="66" charset="0"/>
              </a:rPr>
              <a:t>flussi</a:t>
            </a:r>
            <a:r>
              <a:rPr lang="en-US" altLang="it-IT" sz="2000" dirty="0">
                <a:latin typeface="Comic Sans MS" panose="030F0702030302020204" pitchFamily="66" charset="0"/>
              </a:rPr>
              <a:t> di </a:t>
            </a:r>
            <a:r>
              <a:rPr lang="en-US" altLang="it-IT" sz="2000" dirty="0" err="1">
                <a:latin typeface="Comic Sans MS" panose="030F0702030302020204" pitchFamily="66" charset="0"/>
              </a:rPr>
              <a:t>mitogeni</a:t>
            </a:r>
            <a:r>
              <a:rPr lang="en-US" altLang="it-IT" sz="2000" dirty="0">
                <a:latin typeface="Comic Sans MS" panose="030F0702030302020204" pitchFamily="66" charset="0"/>
              </a:rPr>
              <a:t> </a:t>
            </a:r>
            <a:r>
              <a:rPr lang="en-US" altLang="it-IT" sz="2000" dirty="0" err="1">
                <a:latin typeface="Comic Sans MS" panose="030F0702030302020204" pitchFamily="66" charset="0"/>
              </a:rPr>
              <a:t>che</a:t>
            </a:r>
            <a:r>
              <a:rPr lang="en-US" altLang="it-IT" sz="2000" dirty="0">
                <a:latin typeface="Comic Sans MS" panose="030F0702030302020204" pitchFamily="66" charset="0"/>
              </a:rPr>
              <a:t> </a:t>
            </a:r>
            <a:r>
              <a:rPr lang="en-US" altLang="it-IT" sz="2000" dirty="0" err="1">
                <a:latin typeface="Comic Sans MS" panose="030F0702030302020204" pitchFamily="66" charset="0"/>
              </a:rPr>
              <a:t>raggiungono</a:t>
            </a:r>
            <a:r>
              <a:rPr lang="en-US" altLang="it-IT" sz="2000" dirty="0">
                <a:latin typeface="Comic Sans MS" panose="030F0702030302020204" pitchFamily="66" charset="0"/>
              </a:rPr>
              <a:t> la </a:t>
            </a:r>
            <a:r>
              <a:rPr lang="en-US" altLang="it-IT" sz="2000" dirty="0" err="1">
                <a:latin typeface="Comic Sans MS" panose="030F0702030302020204" pitchFamily="66" charset="0"/>
              </a:rPr>
              <a:t>cellula</a:t>
            </a:r>
            <a:r>
              <a:rPr lang="en-US" altLang="it-IT" sz="2000" dirty="0">
                <a:latin typeface="Comic Sans MS" panose="030F0702030302020204" pitchFamily="66" charset="0"/>
              </a:rPr>
              <a:t>.</a:t>
            </a:r>
          </a:p>
        </p:txBody>
      </p:sp>
    </p:spTree>
    <p:extLst>
      <p:ext uri="{BB962C8B-B14F-4D97-AF65-F5344CB8AC3E}">
        <p14:creationId xmlns:p14="http://schemas.microsoft.com/office/powerpoint/2010/main" val="1034050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630170" y="6519446"/>
            <a:ext cx="2513830" cy="338554"/>
          </a:xfrm>
          <a:prstGeom prst="rect">
            <a:avLst/>
          </a:prstGeom>
        </p:spPr>
        <p:txBody>
          <a:bodyPr wrap="none">
            <a:spAutoFit/>
          </a:bodyPr>
          <a:lstStyle/>
          <a:p>
            <a:r>
              <a:rPr lang="en-US" sz="1600" i="1" dirty="0">
                <a:latin typeface="Comic Sans MS" panose="030F0702030302020204" pitchFamily="66" charset="0"/>
              </a:rPr>
              <a:t>Dang, Cell 22:149 (2012)</a:t>
            </a:r>
          </a:p>
        </p:txBody>
      </p:sp>
      <p:pic>
        <p:nvPicPr>
          <p:cNvPr id="3" name="Immagine 2"/>
          <p:cNvPicPr>
            <a:picLocks noChangeAspect="1"/>
          </p:cNvPicPr>
          <p:nvPr/>
        </p:nvPicPr>
        <p:blipFill>
          <a:blip r:embed="rId2"/>
          <a:stretch>
            <a:fillRect/>
          </a:stretch>
        </p:blipFill>
        <p:spPr>
          <a:xfrm>
            <a:off x="2026299" y="677732"/>
            <a:ext cx="5091402" cy="4904311"/>
          </a:xfrm>
          <a:prstGeom prst="rect">
            <a:avLst/>
          </a:prstGeom>
        </p:spPr>
      </p:pic>
      <p:sp>
        <p:nvSpPr>
          <p:cNvPr id="5" name="Rettangolo 4"/>
          <p:cNvSpPr/>
          <p:nvPr/>
        </p:nvSpPr>
        <p:spPr>
          <a:xfrm>
            <a:off x="0" y="5712190"/>
            <a:ext cx="9144000" cy="1015663"/>
          </a:xfrm>
          <a:prstGeom prst="rect">
            <a:avLst/>
          </a:prstGeom>
        </p:spPr>
        <p:txBody>
          <a:bodyPr wrap="square">
            <a:spAutoFit/>
          </a:bodyPr>
          <a:lstStyle/>
          <a:p>
            <a:r>
              <a:rPr lang="en-US" sz="2000" dirty="0">
                <a:latin typeface="Comic Sans MS" panose="030F0702030302020204" pitchFamily="66" charset="0"/>
              </a:rPr>
              <a:t>The transcription factor </a:t>
            </a:r>
            <a:r>
              <a:rPr lang="en-US" sz="2000" dirty="0">
                <a:solidFill>
                  <a:srgbClr val="FF0000"/>
                </a:solidFill>
                <a:latin typeface="Comic Sans MS" panose="030F0702030302020204" pitchFamily="66" charset="0"/>
              </a:rPr>
              <a:t>Myc dimerizes with Max </a:t>
            </a:r>
            <a:r>
              <a:rPr lang="en-US" sz="2000" dirty="0">
                <a:latin typeface="Comic Sans MS" panose="030F0702030302020204" pitchFamily="66" charset="0"/>
              </a:rPr>
              <a:t>and binds target DNA sequences or </a:t>
            </a:r>
            <a:r>
              <a:rPr lang="en-US" sz="2000" i="1" u="sng" dirty="0">
                <a:latin typeface="Comic Sans MS" panose="030F0702030302020204" pitchFamily="66" charset="0"/>
              </a:rPr>
              <a:t>E boxes </a:t>
            </a:r>
            <a:r>
              <a:rPr lang="en-US" sz="2000" dirty="0">
                <a:latin typeface="Comic Sans MS" panose="030F0702030302020204" pitchFamily="66" charset="0"/>
              </a:rPr>
              <a:t>to regulate transcription of genes involved in cell growth and proliferation. </a:t>
            </a:r>
            <a:endParaRPr lang="it-IT" sz="2000" dirty="0">
              <a:latin typeface="Comic Sans MS" panose="030F0702030302020204" pitchFamily="66" charset="0"/>
            </a:endParaRPr>
          </a:p>
        </p:txBody>
      </p:sp>
      <p:sp>
        <p:nvSpPr>
          <p:cNvPr id="7" name="Rectangle 4"/>
          <p:cNvSpPr>
            <a:spLocks noChangeArrowheads="1"/>
          </p:cNvSpPr>
          <p:nvPr/>
        </p:nvSpPr>
        <p:spPr bwMode="auto">
          <a:xfrm>
            <a:off x="3390229" y="0"/>
            <a:ext cx="2363543" cy="50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2400" b="1" dirty="0">
                <a:solidFill>
                  <a:srgbClr val="FF0000"/>
                </a:solidFill>
                <a:latin typeface="Comic Sans MS" panose="030F0702030302020204" pitchFamily="66" charset="0"/>
              </a:rPr>
              <a:t>Myc activation</a:t>
            </a:r>
          </a:p>
        </p:txBody>
      </p:sp>
    </p:spTree>
    <p:extLst>
      <p:ext uri="{BB962C8B-B14F-4D97-AF65-F5344CB8AC3E}">
        <p14:creationId xmlns:p14="http://schemas.microsoft.com/office/powerpoint/2010/main" val="1121005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Immagin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44450"/>
            <a:ext cx="8982075" cy="671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arrotondato 1"/>
          <p:cNvSpPr/>
          <p:nvPr/>
        </p:nvSpPr>
        <p:spPr>
          <a:xfrm>
            <a:off x="212725" y="2898775"/>
            <a:ext cx="2555875" cy="361473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extLst>
      <p:ext uri="{BB962C8B-B14F-4D97-AF65-F5344CB8AC3E}">
        <p14:creationId xmlns:p14="http://schemas.microsoft.com/office/powerpoint/2010/main" val="2699135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0" name="Picture 2" descr="figure_08_27a"/>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1178" y="16042"/>
            <a:ext cx="6583198" cy="4721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8652" y="4737172"/>
            <a:ext cx="9135348" cy="923330"/>
          </a:xfrm>
          <a:prstGeom prst="rect">
            <a:avLst/>
          </a:prstGeom>
        </p:spPr>
        <p:txBody>
          <a:bodyPr wrap="square">
            <a:spAutoFit/>
          </a:bodyPr>
          <a:lstStyle/>
          <a:p>
            <a:r>
              <a:rPr lang="en-US" dirty="0">
                <a:latin typeface="Comic Sans MS" panose="030F0702030302020204" pitchFamily="66" charset="0"/>
              </a:rPr>
              <a:t>As cells differentiate, </a:t>
            </a:r>
            <a:r>
              <a:rPr lang="en-US" i="1" u="sng" dirty="0" err="1">
                <a:latin typeface="Comic Sans MS" panose="030F0702030302020204" pitchFamily="66" charset="0"/>
              </a:rPr>
              <a:t>Mxd</a:t>
            </a:r>
            <a:r>
              <a:rPr lang="en-US" i="1" u="sng">
                <a:latin typeface="Comic Sans MS" panose="030F0702030302020204" pitchFamily="66" charset="0"/>
              </a:rPr>
              <a:t> (Mad) </a:t>
            </a:r>
            <a:r>
              <a:rPr lang="en-US" i="1" u="sng" dirty="0">
                <a:latin typeface="Comic Sans MS" panose="030F0702030302020204" pitchFamily="66" charset="0"/>
              </a:rPr>
              <a:t>levels </a:t>
            </a:r>
            <a:r>
              <a:rPr lang="en-US" dirty="0">
                <a:latin typeface="Comic Sans MS" panose="030F0702030302020204" pitchFamily="66" charset="0"/>
              </a:rPr>
              <a:t>increase progressively and displace Myc, resulting in the disappearance of Myc–Max complexes, which otherwise</a:t>
            </a:r>
          </a:p>
          <a:p>
            <a:r>
              <a:rPr lang="it-IT" dirty="0" err="1">
                <a:latin typeface="Comic Sans MS" panose="030F0702030302020204" pitchFamily="66" charset="0"/>
              </a:rPr>
              <a:t>would</a:t>
            </a:r>
            <a:r>
              <a:rPr lang="it-IT" dirty="0">
                <a:latin typeface="Comic Sans MS" panose="030F0702030302020204" pitchFamily="66" charset="0"/>
              </a:rPr>
              <a:t> </a:t>
            </a:r>
            <a:r>
              <a:rPr lang="it-IT" dirty="0" err="1">
                <a:latin typeface="Comic Sans MS" panose="030F0702030302020204" pitchFamily="66" charset="0"/>
              </a:rPr>
              <a:t>block</a:t>
            </a:r>
            <a:r>
              <a:rPr lang="it-IT" dirty="0">
                <a:latin typeface="Comic Sans MS" panose="030F0702030302020204" pitchFamily="66" charset="0"/>
              </a:rPr>
              <a:t> </a:t>
            </a:r>
            <a:r>
              <a:rPr lang="it-IT" dirty="0" err="1">
                <a:latin typeface="Comic Sans MS" panose="030F0702030302020204" pitchFamily="66" charset="0"/>
              </a:rPr>
              <a:t>differentiation</a:t>
            </a:r>
            <a:endParaRPr lang="it-IT" sz="2400" dirty="0">
              <a:latin typeface="Comic Sans MS" panose="030F0702030302020204" pitchFamily="66" charset="0"/>
            </a:endParaRPr>
          </a:p>
        </p:txBody>
      </p:sp>
      <p:sp>
        <p:nvSpPr>
          <p:cNvPr id="3" name="Rettangolo 2"/>
          <p:cNvSpPr/>
          <p:nvPr/>
        </p:nvSpPr>
        <p:spPr>
          <a:xfrm>
            <a:off x="8652" y="5842337"/>
            <a:ext cx="9135348" cy="646331"/>
          </a:xfrm>
          <a:prstGeom prst="rect">
            <a:avLst/>
          </a:prstGeom>
        </p:spPr>
        <p:txBody>
          <a:bodyPr wrap="square">
            <a:spAutoFit/>
          </a:bodyPr>
          <a:lstStyle/>
          <a:p>
            <a:r>
              <a:rPr lang="it-IT" dirty="0">
                <a:solidFill>
                  <a:srgbClr val="FF0000"/>
                </a:solidFill>
                <a:latin typeface="Comic Sans MS" panose="030F0702030302020204" pitchFamily="66" charset="0"/>
              </a:rPr>
              <a:t>Myc</a:t>
            </a:r>
            <a:r>
              <a:rPr lang="it-IT" dirty="0">
                <a:latin typeface="Comic Sans MS" panose="030F0702030302020204" pitchFamily="66" charset="0"/>
              </a:rPr>
              <a:t> </a:t>
            </a:r>
            <a:r>
              <a:rPr lang="it-IT" dirty="0" err="1">
                <a:latin typeface="Comic Sans MS" panose="030F0702030302020204" pitchFamily="66" charset="0"/>
              </a:rPr>
              <a:t>is</a:t>
            </a:r>
            <a:r>
              <a:rPr lang="it-IT" dirty="0">
                <a:latin typeface="Comic Sans MS" panose="030F0702030302020204" pitchFamily="66" charset="0"/>
              </a:rPr>
              <a:t> a </a:t>
            </a:r>
            <a:r>
              <a:rPr lang="en-US" dirty="0" err="1">
                <a:solidFill>
                  <a:srgbClr val="FF0000"/>
                </a:solidFill>
                <a:latin typeface="Comic Sans MS" panose="030F0702030302020204" pitchFamily="66" charset="0"/>
              </a:rPr>
              <a:t>bHLH</a:t>
            </a:r>
            <a:r>
              <a:rPr lang="en-US" dirty="0">
                <a:latin typeface="Comic Sans MS" panose="030F0702030302020204" pitchFamily="66" charset="0"/>
              </a:rPr>
              <a:t> (basic helix–loop–helix) transcription factor. </a:t>
            </a:r>
            <a:r>
              <a:rPr lang="en-US" dirty="0" err="1">
                <a:latin typeface="Comic Sans MS" panose="030F0702030302020204" pitchFamily="66" charset="0"/>
              </a:rPr>
              <a:t>bHLHs</a:t>
            </a:r>
            <a:r>
              <a:rPr lang="en-US" dirty="0">
                <a:latin typeface="Comic Sans MS" panose="030F0702030302020204" pitchFamily="66" charset="0"/>
              </a:rPr>
              <a:t> act as heterodimers to tune transcription of target genes possessing </a:t>
            </a:r>
            <a:r>
              <a:rPr lang="en-US" i="1" u="sng" dirty="0">
                <a:latin typeface="Comic Sans MS" panose="030F0702030302020204" pitchFamily="66" charset="0"/>
              </a:rPr>
              <a:t>E-box sequences</a:t>
            </a:r>
            <a:endParaRPr lang="en-US" sz="2400" i="1" u="sng" dirty="0">
              <a:latin typeface="Comic Sans MS" panose="030F0702030302020204" pitchFamily="66" charset="0"/>
            </a:endParaRPr>
          </a:p>
        </p:txBody>
      </p:sp>
      <p:sp>
        <p:nvSpPr>
          <p:cNvPr id="4" name="Rettangolo 3"/>
          <p:cNvSpPr/>
          <p:nvPr/>
        </p:nvSpPr>
        <p:spPr>
          <a:xfrm>
            <a:off x="6400800" y="48127"/>
            <a:ext cx="1844842" cy="4608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025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myc"/>
          <p:cNvPicPr>
            <a:picLocks noChangeAspect="1" noChangeArrowheads="1"/>
          </p:cNvPicPr>
          <p:nvPr/>
        </p:nvPicPr>
        <p:blipFill>
          <a:blip r:embed="rId3">
            <a:extLst>
              <a:ext uri="{28A0092B-C50C-407E-A947-70E740481C1C}">
                <a14:useLocalDpi xmlns:a14="http://schemas.microsoft.com/office/drawing/2010/main" val="0"/>
              </a:ext>
            </a:extLst>
          </a:blip>
          <a:srcRect l="10025"/>
          <a:stretch>
            <a:fillRect/>
          </a:stretch>
        </p:blipFill>
        <p:spPr bwMode="auto">
          <a:xfrm>
            <a:off x="11113" y="809625"/>
            <a:ext cx="650557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7"/>
          <p:cNvSpPr>
            <a:spLocks noChangeArrowheads="1"/>
          </p:cNvSpPr>
          <p:nvPr/>
        </p:nvSpPr>
        <p:spPr bwMode="auto">
          <a:xfrm>
            <a:off x="6561138" y="881063"/>
            <a:ext cx="2582862" cy="1323975"/>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dirty="0" err="1">
                <a:solidFill>
                  <a:srgbClr val="C00000"/>
                </a:solidFill>
                <a:latin typeface="Comic Sans MS" panose="030F0702030302020204" pitchFamily="66" charset="0"/>
              </a:rPr>
              <a:t>Binds</a:t>
            </a:r>
            <a:r>
              <a:rPr lang="it-IT" altLang="it-IT" sz="2000" dirty="0">
                <a:solidFill>
                  <a:srgbClr val="C00000"/>
                </a:solidFill>
                <a:latin typeface="Comic Sans MS" panose="030F0702030302020204" pitchFamily="66" charset="0"/>
              </a:rPr>
              <a:t> the E-box </a:t>
            </a:r>
            <a:r>
              <a:rPr lang="it-IT" altLang="it-IT" sz="2000" dirty="0" err="1">
                <a:solidFill>
                  <a:srgbClr val="C00000"/>
                </a:solidFill>
                <a:latin typeface="Comic Sans MS" panose="030F0702030302020204" pitchFamily="66" charset="0"/>
              </a:rPr>
              <a:t>sequence</a:t>
            </a:r>
            <a:r>
              <a:rPr lang="it-IT" altLang="it-IT" sz="2000" dirty="0">
                <a:solidFill>
                  <a:srgbClr val="C00000"/>
                </a:solidFill>
                <a:latin typeface="Comic Sans MS" panose="030F0702030302020204" pitchFamily="66" charset="0"/>
              </a:rPr>
              <a:t> (</a:t>
            </a:r>
            <a:r>
              <a:rPr lang="it-IT" altLang="it-IT" sz="2000" b="1" dirty="0">
                <a:solidFill>
                  <a:srgbClr val="C00000"/>
                </a:solidFill>
                <a:latin typeface="Comic Sans MS" panose="030F0702030302020204" pitchFamily="66" charset="0"/>
              </a:rPr>
              <a:t>CACGTG</a:t>
            </a:r>
            <a:r>
              <a:rPr lang="it-IT" altLang="it-IT" sz="2000" dirty="0">
                <a:solidFill>
                  <a:srgbClr val="C00000"/>
                </a:solidFill>
                <a:latin typeface="Comic Sans MS" panose="030F0702030302020204" pitchFamily="66" charset="0"/>
              </a:rPr>
              <a:t>) on promoters of target </a:t>
            </a:r>
            <a:r>
              <a:rPr lang="it-IT" altLang="it-IT" sz="2000" dirty="0" err="1">
                <a:solidFill>
                  <a:srgbClr val="C00000"/>
                </a:solidFill>
                <a:latin typeface="Comic Sans MS" panose="030F0702030302020204" pitchFamily="66" charset="0"/>
              </a:rPr>
              <a:t>genes</a:t>
            </a:r>
            <a:endParaRPr lang="it-IT" altLang="it-IT" sz="2000" dirty="0">
              <a:solidFill>
                <a:srgbClr val="C00000"/>
              </a:solidFill>
              <a:latin typeface="Comic Sans MS" panose="030F0702030302020204" pitchFamily="66" charset="0"/>
            </a:endParaRPr>
          </a:p>
        </p:txBody>
      </p:sp>
      <p:pic>
        <p:nvPicPr>
          <p:cNvPr id="7" name="Picture 2" descr="myc transcrip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4975225"/>
            <a:ext cx="657225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8"/>
          <p:cNvSpPr>
            <a:spLocks noChangeArrowheads="1"/>
          </p:cNvSpPr>
          <p:nvPr/>
        </p:nvSpPr>
        <p:spPr bwMode="auto">
          <a:xfrm>
            <a:off x="1179872" y="23812"/>
            <a:ext cx="6784257" cy="707886"/>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dirty="0">
                <a:solidFill>
                  <a:srgbClr val="FF0000"/>
                </a:solidFill>
                <a:latin typeface="Comic Sans MS" panose="030F0702030302020204" pitchFamily="66" charset="0"/>
              </a:rPr>
              <a:t>MYC</a:t>
            </a:r>
            <a:r>
              <a:rPr lang="it-IT" altLang="it-IT" sz="2000" dirty="0">
                <a:latin typeface="Comic Sans MS" panose="030F0702030302020204" pitchFamily="66" charset="0"/>
              </a:rPr>
              <a:t> </a:t>
            </a:r>
            <a:r>
              <a:rPr lang="it-IT" altLang="it-IT" sz="2000" dirty="0" err="1">
                <a:latin typeface="Comic Sans MS" panose="030F0702030302020204" pitchFamily="66" charset="0"/>
              </a:rPr>
              <a:t>is</a:t>
            </a:r>
            <a:r>
              <a:rPr lang="it-IT" altLang="it-IT" sz="2000" dirty="0">
                <a:latin typeface="Comic Sans MS" panose="030F0702030302020204" pitchFamily="66" charset="0"/>
              </a:rPr>
              <a:t> a </a:t>
            </a:r>
            <a:r>
              <a:rPr lang="it-IT" altLang="it-IT" sz="2000" dirty="0" err="1">
                <a:latin typeface="Comic Sans MS" panose="030F0702030302020204" pitchFamily="66" charset="0"/>
              </a:rPr>
              <a:t>weak</a:t>
            </a:r>
            <a:r>
              <a:rPr lang="it-IT" altLang="it-IT" sz="2000" dirty="0">
                <a:latin typeface="Comic Sans MS" panose="030F0702030302020204" pitchFamily="66" charset="0"/>
              </a:rPr>
              <a:t> </a:t>
            </a:r>
            <a:r>
              <a:rPr lang="it-IT" altLang="it-IT" sz="2000" dirty="0" err="1">
                <a:latin typeface="Comic Sans MS" panose="030F0702030302020204" pitchFamily="66" charset="0"/>
              </a:rPr>
              <a:t>transcription</a:t>
            </a:r>
            <a:r>
              <a:rPr lang="it-IT" altLang="it-IT" sz="2000" dirty="0">
                <a:latin typeface="Comic Sans MS" panose="030F0702030302020204" pitchFamily="66" charset="0"/>
              </a:rPr>
              <a:t> </a:t>
            </a:r>
            <a:r>
              <a:rPr lang="it-IT" altLang="it-IT" sz="2000" dirty="0" err="1">
                <a:latin typeface="Comic Sans MS" panose="030F0702030302020204" pitchFamily="66" charset="0"/>
              </a:rPr>
              <a:t>factor</a:t>
            </a:r>
            <a:r>
              <a:rPr lang="it-IT" altLang="it-IT" sz="2000" dirty="0">
                <a:latin typeface="Comic Sans MS" panose="030F0702030302020204" pitchFamily="66" charset="0"/>
              </a:rPr>
              <a:t> </a:t>
            </a:r>
            <a:r>
              <a:rPr lang="it-IT" altLang="it-IT" sz="2000" dirty="0" err="1">
                <a:latin typeface="Comic Sans MS" panose="030F0702030302020204" pitchFamily="66" charset="0"/>
              </a:rPr>
              <a:t>but</a:t>
            </a:r>
            <a:r>
              <a:rPr lang="it-IT" altLang="it-IT" sz="2000" dirty="0">
                <a:latin typeface="Comic Sans MS" panose="030F0702030302020204" pitchFamily="66" charset="0"/>
              </a:rPr>
              <a:t> </a:t>
            </a:r>
            <a:r>
              <a:rPr lang="it-IT" altLang="it-IT" sz="2000" dirty="0" err="1">
                <a:latin typeface="Comic Sans MS" panose="030F0702030302020204" pitchFamily="66" charset="0"/>
              </a:rPr>
              <a:t>it</a:t>
            </a:r>
            <a:r>
              <a:rPr lang="it-IT" altLang="it-IT" sz="2000" dirty="0">
                <a:latin typeface="Comic Sans MS" panose="030F0702030302020204" pitchFamily="66" charset="0"/>
              </a:rPr>
              <a:t> </a:t>
            </a:r>
            <a:r>
              <a:rPr lang="it-IT" altLang="it-IT" sz="2000" dirty="0" err="1">
                <a:latin typeface="Comic Sans MS" panose="030F0702030302020204" pitchFamily="66" charset="0"/>
              </a:rPr>
              <a:t>upregulates</a:t>
            </a:r>
            <a:r>
              <a:rPr lang="it-IT" altLang="it-IT" sz="2000" dirty="0">
                <a:latin typeface="Comic Sans MS" panose="030F0702030302020204" pitchFamily="66" charset="0"/>
              </a:rPr>
              <a:t> or </a:t>
            </a:r>
            <a:r>
              <a:rPr lang="it-IT" altLang="it-IT" sz="2000" dirty="0" err="1">
                <a:latin typeface="Comic Sans MS" panose="030F0702030302020204" pitchFamily="66" charset="0"/>
              </a:rPr>
              <a:t>represses</a:t>
            </a:r>
            <a:r>
              <a:rPr lang="it-IT" altLang="it-IT" sz="2000" dirty="0">
                <a:latin typeface="Comic Sans MS" panose="030F0702030302020204" pitchFamily="66" charset="0"/>
              </a:rPr>
              <a:t> the </a:t>
            </a:r>
            <a:r>
              <a:rPr lang="it-IT" altLang="it-IT" sz="2000" dirty="0" err="1">
                <a:latin typeface="Comic Sans MS" panose="030F0702030302020204" pitchFamily="66" charset="0"/>
              </a:rPr>
              <a:t>transcription</a:t>
            </a:r>
            <a:r>
              <a:rPr lang="it-IT" altLang="it-IT" sz="2000" dirty="0">
                <a:latin typeface="Comic Sans MS" panose="030F0702030302020204" pitchFamily="66" charset="0"/>
              </a:rPr>
              <a:t> of ~10% of the </a:t>
            </a:r>
            <a:r>
              <a:rPr lang="it-IT" altLang="it-IT" sz="2000" dirty="0" err="1">
                <a:latin typeface="Comic Sans MS" panose="030F0702030302020204" pitchFamily="66" charset="0"/>
              </a:rPr>
              <a:t>genome</a:t>
            </a:r>
            <a:r>
              <a:rPr lang="it-IT" altLang="it-IT" sz="2000" dirty="0">
                <a:latin typeface="Comic Sans MS" panose="030F0702030302020204" pitchFamily="66" charset="0"/>
              </a:rPr>
              <a:t>.</a:t>
            </a:r>
          </a:p>
        </p:txBody>
      </p:sp>
      <p:sp>
        <p:nvSpPr>
          <p:cNvPr id="8" name="Rectangle 4"/>
          <p:cNvSpPr>
            <a:spLocks noChangeArrowheads="1"/>
          </p:cNvSpPr>
          <p:nvPr/>
        </p:nvSpPr>
        <p:spPr bwMode="auto">
          <a:xfrm>
            <a:off x="7270750" y="5692775"/>
            <a:ext cx="1825625" cy="584200"/>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600" i="1">
                <a:solidFill>
                  <a:schemeClr val="bg2"/>
                </a:solidFill>
                <a:latin typeface="Calibri" panose="020F0502020204030204" pitchFamily="34" charset="0"/>
              </a:rPr>
              <a:t>Nature Rev Mol Cell Biol 9:811</a:t>
            </a:r>
          </a:p>
        </p:txBody>
      </p:sp>
      <p:sp>
        <p:nvSpPr>
          <p:cNvPr id="9" name="Rectangle 5"/>
          <p:cNvSpPr>
            <a:spLocks noChangeArrowheads="1"/>
          </p:cNvSpPr>
          <p:nvPr/>
        </p:nvSpPr>
        <p:spPr bwMode="auto">
          <a:xfrm>
            <a:off x="34925" y="4581525"/>
            <a:ext cx="9072563" cy="396875"/>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dirty="0">
                <a:latin typeface="Comic Sans MS" panose="030F0702030302020204" pitchFamily="66" charset="0"/>
              </a:rPr>
              <a:t>MYC </a:t>
            </a:r>
            <a:r>
              <a:rPr lang="it-IT" altLang="it-IT" sz="2000" dirty="0" err="1">
                <a:latin typeface="Comic Sans MS" panose="030F0702030302020204" pitchFamily="66" charset="0"/>
              </a:rPr>
              <a:t>promotes</a:t>
            </a:r>
            <a:r>
              <a:rPr lang="it-IT" altLang="it-IT" sz="2000" dirty="0">
                <a:latin typeface="Comic Sans MS" panose="030F0702030302020204" pitchFamily="66" charset="0"/>
              </a:rPr>
              <a:t> </a:t>
            </a:r>
            <a:r>
              <a:rPr lang="it-IT" altLang="it-IT" sz="2000" dirty="0" err="1">
                <a:latin typeface="Comic Sans MS" panose="030F0702030302020204" pitchFamily="66" charset="0"/>
              </a:rPr>
              <a:t>RNApol</a:t>
            </a:r>
            <a:r>
              <a:rPr lang="it-IT" altLang="it-IT" sz="2000" dirty="0">
                <a:latin typeface="Comic Sans MS" panose="030F0702030302020204" pitchFamily="66" charset="0"/>
              </a:rPr>
              <a:t> II </a:t>
            </a:r>
            <a:r>
              <a:rPr lang="it-IT" altLang="it-IT" sz="2000" dirty="0" err="1">
                <a:latin typeface="Comic Sans MS" panose="030F0702030302020204" pitchFamily="66" charset="0"/>
              </a:rPr>
              <a:t>activity</a:t>
            </a:r>
            <a:endParaRPr lang="it-IT" altLang="it-IT" sz="2000" dirty="0">
              <a:latin typeface="Comic Sans MS" panose="030F0702030302020204" pitchFamily="66" charset="0"/>
            </a:endParaRPr>
          </a:p>
        </p:txBody>
      </p:sp>
      <p:sp>
        <p:nvSpPr>
          <p:cNvPr id="10" name="Rectangle 9"/>
          <p:cNvSpPr>
            <a:spLocks noChangeArrowheads="1"/>
          </p:cNvSpPr>
          <p:nvPr/>
        </p:nvSpPr>
        <p:spPr bwMode="auto">
          <a:xfrm>
            <a:off x="3492500" y="4076700"/>
            <a:ext cx="2879725" cy="336550"/>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i="1">
                <a:solidFill>
                  <a:schemeClr val="bg2"/>
                </a:solidFill>
                <a:latin typeface="Calibri" panose="020F0502020204030204" pitchFamily="34" charset="0"/>
              </a:rPr>
              <a:t>Nature Rev Cancer 2:767</a:t>
            </a:r>
          </a:p>
        </p:txBody>
      </p:sp>
      <p:pic>
        <p:nvPicPr>
          <p:cNvPr id="11" name="Picture 10" descr="myc mad max"/>
          <p:cNvPicPr>
            <a:picLocks noChangeAspect="1" noChangeArrowheads="1"/>
          </p:cNvPicPr>
          <p:nvPr/>
        </p:nvPicPr>
        <p:blipFill>
          <a:blip r:embed="rId5">
            <a:extLst>
              <a:ext uri="{28A0092B-C50C-407E-A947-70E740481C1C}">
                <a14:useLocalDpi xmlns:a14="http://schemas.microsoft.com/office/drawing/2010/main" val="0"/>
              </a:ext>
            </a:extLst>
          </a:blip>
          <a:srcRect l="18449" t="59419"/>
          <a:stretch>
            <a:fillRect/>
          </a:stretch>
        </p:blipFill>
        <p:spPr bwMode="auto">
          <a:xfrm>
            <a:off x="4751388" y="3032125"/>
            <a:ext cx="4324350" cy="10763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11"/>
          <p:cNvSpPr>
            <a:spLocks noChangeArrowheads="1"/>
          </p:cNvSpPr>
          <p:nvPr/>
        </p:nvSpPr>
        <p:spPr bwMode="auto">
          <a:xfrm>
            <a:off x="-1588" y="2241550"/>
            <a:ext cx="78406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b="1" dirty="0">
                <a:solidFill>
                  <a:srgbClr val="00B050"/>
                </a:solidFill>
                <a:latin typeface="Comic Sans MS" panose="030F0702030302020204" pitchFamily="66" charset="0"/>
              </a:rPr>
              <a:t>MYC–MAX</a:t>
            </a:r>
            <a:r>
              <a:rPr lang="it-IT" altLang="it-IT" sz="2000" dirty="0">
                <a:latin typeface="Comic Sans MS" panose="030F0702030302020204" pitchFamily="66" charset="0"/>
              </a:rPr>
              <a:t> and </a:t>
            </a:r>
            <a:r>
              <a:rPr lang="it-IT" altLang="it-IT" sz="2000" b="1" dirty="0">
                <a:solidFill>
                  <a:srgbClr val="FF0000"/>
                </a:solidFill>
                <a:latin typeface="Comic Sans MS" panose="030F0702030302020204" pitchFamily="66" charset="0"/>
              </a:rPr>
              <a:t>MAD(</a:t>
            </a:r>
            <a:r>
              <a:rPr lang="it-IT" altLang="it-IT" sz="2000" b="1" dirty="0" err="1">
                <a:solidFill>
                  <a:srgbClr val="FF0000"/>
                </a:solidFill>
                <a:latin typeface="Comic Sans MS" panose="030F0702030302020204" pitchFamily="66" charset="0"/>
              </a:rPr>
              <a:t>Mxd</a:t>
            </a:r>
            <a:r>
              <a:rPr lang="it-IT" altLang="it-IT" sz="2000" b="1" dirty="0">
                <a:solidFill>
                  <a:srgbClr val="FF0000"/>
                </a:solidFill>
                <a:latin typeface="Comic Sans MS" panose="030F0702030302020204" pitchFamily="66" charset="0"/>
              </a:rPr>
              <a:t>)–MAX</a:t>
            </a:r>
            <a:r>
              <a:rPr lang="it-IT" altLang="it-IT" sz="2000" dirty="0">
                <a:latin typeface="Comic Sans MS" panose="030F0702030302020204" pitchFamily="66" charset="0"/>
              </a:rPr>
              <a:t> </a:t>
            </a:r>
            <a:r>
              <a:rPr lang="it-IT" altLang="it-IT" sz="2000" dirty="0" err="1">
                <a:latin typeface="Comic Sans MS" panose="030F0702030302020204" pitchFamily="66" charset="0"/>
              </a:rPr>
              <a:t>regulate</a:t>
            </a:r>
            <a:r>
              <a:rPr lang="it-IT" altLang="it-IT" sz="2000" dirty="0">
                <a:latin typeface="Comic Sans MS" panose="030F0702030302020204" pitchFamily="66" charset="0"/>
              </a:rPr>
              <a:t> </a:t>
            </a:r>
            <a:r>
              <a:rPr lang="it-IT" altLang="it-IT" sz="2000" dirty="0" err="1">
                <a:latin typeface="Comic Sans MS" panose="030F0702030302020204" pitchFamily="66" charset="0"/>
              </a:rPr>
              <a:t>chromatin</a:t>
            </a:r>
            <a:r>
              <a:rPr lang="it-IT" altLang="it-IT" sz="2000" dirty="0">
                <a:latin typeface="Comic Sans MS" panose="030F0702030302020204" pitchFamily="66" charset="0"/>
              </a:rPr>
              <a:t> </a:t>
            </a:r>
            <a:r>
              <a:rPr lang="it-IT" altLang="it-IT" sz="2000" dirty="0" err="1">
                <a:latin typeface="Comic Sans MS" panose="030F0702030302020204" pitchFamily="66" charset="0"/>
              </a:rPr>
              <a:t>remodelling</a:t>
            </a:r>
            <a:endParaRPr lang="it-IT" altLang="it-IT" sz="2000" dirty="0">
              <a:latin typeface="Comic Sans MS" panose="030F0702030302020204" pitchFamily="66" charset="0"/>
            </a:endParaRPr>
          </a:p>
        </p:txBody>
      </p:sp>
      <p:pic>
        <p:nvPicPr>
          <p:cNvPr id="13" name="Picture 10" descr="myc mad max"/>
          <p:cNvPicPr>
            <a:picLocks noChangeAspect="1" noChangeArrowheads="1"/>
          </p:cNvPicPr>
          <p:nvPr/>
        </p:nvPicPr>
        <p:blipFill>
          <a:blip r:embed="rId5">
            <a:extLst>
              <a:ext uri="{28A0092B-C50C-407E-A947-70E740481C1C}">
                <a14:useLocalDpi xmlns:a14="http://schemas.microsoft.com/office/drawing/2010/main" val="0"/>
              </a:ext>
            </a:extLst>
          </a:blip>
          <a:srcRect l="15018" b="49933"/>
          <a:stretch>
            <a:fillRect/>
          </a:stretch>
        </p:blipFill>
        <p:spPr bwMode="auto">
          <a:xfrm>
            <a:off x="82550" y="2671763"/>
            <a:ext cx="4506913" cy="1328737"/>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2" name="CasellaDiTesto 1"/>
          <p:cNvSpPr txBox="1">
            <a:spLocks noChangeArrowheads="1"/>
          </p:cNvSpPr>
          <p:nvPr/>
        </p:nvSpPr>
        <p:spPr bwMode="auto">
          <a:xfrm>
            <a:off x="4779963" y="2636838"/>
            <a:ext cx="3362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a:solidFill>
                  <a:srgbClr val="FF0000"/>
                </a:solidFill>
                <a:latin typeface="Calibri" panose="020F0502020204030204" pitchFamily="34" charset="0"/>
              </a:rPr>
              <a:t>Terminal differentiation</a:t>
            </a:r>
          </a:p>
        </p:txBody>
      </p:sp>
      <p:cxnSp>
        <p:nvCxnSpPr>
          <p:cNvPr id="14" name="Connettore 1 13"/>
          <p:cNvCxnSpPr/>
          <p:nvPr/>
        </p:nvCxnSpPr>
        <p:spPr>
          <a:xfrm>
            <a:off x="0" y="765175"/>
            <a:ext cx="9144000" cy="0"/>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425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0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0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 y="256019"/>
            <a:ext cx="5178434" cy="1681362"/>
          </a:xfrm>
          <a:prstGeom prst="rect">
            <a:avLst/>
          </a:prstGeom>
        </p:spPr>
      </p:pic>
      <p:pic>
        <p:nvPicPr>
          <p:cNvPr id="3" name="Immagine 2"/>
          <p:cNvPicPr>
            <a:picLocks noChangeAspect="1"/>
          </p:cNvPicPr>
          <p:nvPr/>
        </p:nvPicPr>
        <p:blipFill>
          <a:blip r:embed="rId3"/>
          <a:stretch>
            <a:fillRect/>
          </a:stretch>
        </p:blipFill>
        <p:spPr>
          <a:xfrm>
            <a:off x="1819596" y="1999523"/>
            <a:ext cx="5504806" cy="2954710"/>
          </a:xfrm>
          <a:prstGeom prst="rect">
            <a:avLst/>
          </a:prstGeom>
        </p:spPr>
      </p:pic>
      <p:sp>
        <p:nvSpPr>
          <p:cNvPr id="4" name="Rettangolo 3"/>
          <p:cNvSpPr/>
          <p:nvPr/>
        </p:nvSpPr>
        <p:spPr>
          <a:xfrm>
            <a:off x="5441749" y="6488668"/>
            <a:ext cx="3687494" cy="338554"/>
          </a:xfrm>
          <a:prstGeom prst="rect">
            <a:avLst/>
          </a:prstGeom>
        </p:spPr>
        <p:txBody>
          <a:bodyPr wrap="square">
            <a:spAutoFit/>
          </a:bodyPr>
          <a:lstStyle/>
          <a:p>
            <a:r>
              <a:rPr lang="en-US" sz="1600" i="1" dirty="0">
                <a:latin typeface="Comic Sans MS" panose="030F0702030302020204" pitchFamily="66" charset="0"/>
              </a:rPr>
              <a:t>Stine et al, Cancer Discovery (2015)</a:t>
            </a:r>
          </a:p>
        </p:txBody>
      </p:sp>
      <p:sp>
        <p:nvSpPr>
          <p:cNvPr id="5" name="Rettangolo 4"/>
          <p:cNvSpPr/>
          <p:nvPr/>
        </p:nvSpPr>
        <p:spPr>
          <a:xfrm>
            <a:off x="5117292" y="219537"/>
            <a:ext cx="4026707" cy="1754326"/>
          </a:xfrm>
          <a:prstGeom prst="rect">
            <a:avLst/>
          </a:prstGeom>
        </p:spPr>
        <p:txBody>
          <a:bodyPr wrap="square">
            <a:spAutoFit/>
          </a:bodyPr>
          <a:lstStyle/>
          <a:p>
            <a:r>
              <a:rPr lang="en-US" dirty="0">
                <a:solidFill>
                  <a:srgbClr val="FF0000"/>
                </a:solidFill>
                <a:latin typeface="Comic Sans MS" panose="030F0702030302020204" pitchFamily="66" charset="0"/>
              </a:rPr>
              <a:t>MYC/MAX dimers </a:t>
            </a:r>
            <a:r>
              <a:rPr lang="en-US" dirty="0">
                <a:latin typeface="Comic Sans MS" panose="030F0702030302020204" pitchFamily="66" charset="0"/>
              </a:rPr>
              <a:t>bind to </a:t>
            </a:r>
            <a:r>
              <a:rPr lang="en-US" i="1" u="sng" dirty="0">
                <a:latin typeface="Comic Sans MS" panose="030F0702030302020204" pitchFamily="66" charset="0"/>
              </a:rPr>
              <a:t>E-boxes</a:t>
            </a:r>
            <a:r>
              <a:rPr lang="en-US" dirty="0">
                <a:latin typeface="Comic Sans MS" panose="030F0702030302020204" pitchFamily="66" charset="0"/>
              </a:rPr>
              <a:t> to recruit histone </a:t>
            </a:r>
            <a:r>
              <a:rPr lang="en-US" dirty="0" err="1">
                <a:latin typeface="Comic Sans MS" panose="030F0702030302020204" pitchFamily="66" charset="0"/>
              </a:rPr>
              <a:t>acetylases</a:t>
            </a:r>
            <a:r>
              <a:rPr lang="en-US" dirty="0">
                <a:latin typeface="Comic Sans MS" panose="030F0702030302020204" pitchFamily="66" charset="0"/>
              </a:rPr>
              <a:t> or promote polymerase phosphorylation, thus releasing polymerase from pausing to amplify transcription. </a:t>
            </a:r>
            <a:endParaRPr lang="it-IT" dirty="0">
              <a:latin typeface="Comic Sans MS" panose="030F0702030302020204" pitchFamily="66" charset="0"/>
            </a:endParaRPr>
          </a:p>
        </p:txBody>
      </p:sp>
      <p:sp>
        <p:nvSpPr>
          <p:cNvPr id="6" name="Rettangolo 5"/>
          <p:cNvSpPr/>
          <p:nvPr/>
        </p:nvSpPr>
        <p:spPr>
          <a:xfrm>
            <a:off x="-1" y="4872811"/>
            <a:ext cx="9144001" cy="1754326"/>
          </a:xfrm>
          <a:prstGeom prst="rect">
            <a:avLst/>
          </a:prstGeom>
        </p:spPr>
        <p:txBody>
          <a:bodyPr wrap="square">
            <a:spAutoFit/>
          </a:bodyPr>
          <a:lstStyle/>
          <a:p>
            <a:r>
              <a:rPr lang="en-US" i="1" u="sng" dirty="0">
                <a:latin typeface="Comic Sans MS" panose="030F0702030302020204" pitchFamily="66" charset="0"/>
              </a:rPr>
              <a:t>Myc controls translation at multiple levels</a:t>
            </a:r>
            <a:r>
              <a:rPr lang="en-US" dirty="0">
                <a:latin typeface="Comic Sans MS" panose="030F0702030302020204" pitchFamily="66" charset="0"/>
              </a:rPr>
              <a:t>: </a:t>
            </a:r>
          </a:p>
          <a:p>
            <a:r>
              <a:rPr lang="en-US" dirty="0">
                <a:latin typeface="Comic Sans MS" panose="030F0702030302020204" pitchFamily="66" charset="0"/>
              </a:rPr>
              <a:t>-   acting on Pols MYC upregulates transcription of </a:t>
            </a:r>
            <a:r>
              <a:rPr lang="it-IT" dirty="0" err="1">
                <a:latin typeface="Comic Sans MS" panose="030F0702030302020204" pitchFamily="66" charset="0"/>
              </a:rPr>
              <a:t>ribosomal</a:t>
            </a:r>
            <a:r>
              <a:rPr lang="it-IT" dirty="0">
                <a:latin typeface="Comic Sans MS" panose="030F0702030302020204" pitchFamily="66" charset="0"/>
              </a:rPr>
              <a:t> </a:t>
            </a:r>
            <a:r>
              <a:rPr lang="it-IT" dirty="0" err="1">
                <a:latin typeface="Comic Sans MS" panose="030F0702030302020204" pitchFamily="66" charset="0"/>
              </a:rPr>
              <a:t>subunits</a:t>
            </a:r>
            <a:r>
              <a:rPr lang="it-IT" dirty="0">
                <a:latin typeface="Comic Sans MS" panose="030F0702030302020204" pitchFamily="66" charset="0"/>
              </a:rPr>
              <a:t>, </a:t>
            </a:r>
            <a:r>
              <a:rPr lang="it-IT" dirty="0" err="1">
                <a:latin typeface="Comic Sans MS" panose="030F0702030302020204" pitchFamily="66" charset="0"/>
              </a:rPr>
              <a:t>tRNA</a:t>
            </a:r>
            <a:r>
              <a:rPr lang="it-IT" dirty="0">
                <a:latin typeface="Comic Sans MS" panose="030F0702030302020204" pitchFamily="66" charset="0"/>
              </a:rPr>
              <a:t>, and nucleotide </a:t>
            </a:r>
            <a:r>
              <a:rPr lang="it-IT" dirty="0" err="1">
                <a:latin typeface="Comic Sans MS" panose="030F0702030302020204" pitchFamily="66" charset="0"/>
              </a:rPr>
              <a:t>synthesis</a:t>
            </a:r>
            <a:r>
              <a:rPr lang="it-IT" dirty="0">
                <a:latin typeface="Comic Sans MS" panose="030F0702030302020204" pitchFamily="66" charset="0"/>
              </a:rPr>
              <a:t> </a:t>
            </a:r>
            <a:r>
              <a:rPr lang="it-IT" dirty="0" err="1">
                <a:latin typeface="Comic Sans MS" panose="030F0702030302020204" pitchFamily="66" charset="0"/>
              </a:rPr>
              <a:t>genes</a:t>
            </a:r>
            <a:r>
              <a:rPr lang="it-IT" dirty="0">
                <a:latin typeface="Comic Sans MS" panose="030F0702030302020204" pitchFamily="66" charset="0"/>
              </a:rPr>
              <a:t>;</a:t>
            </a:r>
          </a:p>
          <a:p>
            <a:pPr marL="285750" indent="-285750">
              <a:buFontTx/>
              <a:buChar char="-"/>
            </a:pPr>
            <a:r>
              <a:rPr lang="en-US" dirty="0">
                <a:latin typeface="Comic Sans MS" panose="030F0702030302020204" pitchFamily="66" charset="0"/>
              </a:rPr>
              <a:t>it upregulates the translation initiation factor eIF4E and enzymes that control RNA processing and capping. </a:t>
            </a:r>
          </a:p>
          <a:p>
            <a:pPr marL="285750" indent="-285750">
              <a:buFontTx/>
              <a:buChar char="-"/>
            </a:pPr>
            <a:r>
              <a:rPr lang="en-US" dirty="0">
                <a:latin typeface="Comic Sans MS" panose="030F0702030302020204" pitchFamily="66" charset="0"/>
              </a:rPr>
              <a:t>it modulates translation-related miRNAs.</a:t>
            </a:r>
          </a:p>
        </p:txBody>
      </p:sp>
    </p:spTree>
    <p:extLst>
      <p:ext uri="{BB962C8B-B14F-4D97-AF65-F5344CB8AC3E}">
        <p14:creationId xmlns:p14="http://schemas.microsoft.com/office/powerpoint/2010/main" val="297189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144300" y="14443"/>
            <a:ext cx="5026128" cy="5065346"/>
          </a:xfrm>
          <a:prstGeom prst="rect">
            <a:avLst/>
          </a:prstGeom>
        </p:spPr>
      </p:pic>
      <p:sp>
        <p:nvSpPr>
          <p:cNvPr id="3" name="Rettangolo 2"/>
          <p:cNvSpPr/>
          <p:nvPr/>
        </p:nvSpPr>
        <p:spPr>
          <a:xfrm>
            <a:off x="-22117" y="4935006"/>
            <a:ext cx="9144000" cy="1477328"/>
          </a:xfrm>
          <a:prstGeom prst="rect">
            <a:avLst/>
          </a:prstGeom>
        </p:spPr>
        <p:txBody>
          <a:bodyPr wrap="square">
            <a:spAutoFit/>
          </a:bodyPr>
          <a:lstStyle/>
          <a:p>
            <a:r>
              <a:rPr lang="en-US" dirty="0">
                <a:latin typeface="Comic Sans MS" panose="030F0702030302020204" pitchFamily="66" charset="0"/>
              </a:rPr>
              <a:t>Myc integrates these input signals through transient interactions with different proteins (Myc is green)</a:t>
            </a:r>
            <a:r>
              <a:rPr lang="it-IT" dirty="0">
                <a:latin typeface="Comic Sans MS" panose="030F0702030302020204" pitchFamily="66" charset="0"/>
              </a:rPr>
              <a:t>. </a:t>
            </a:r>
          </a:p>
          <a:p>
            <a:r>
              <a:rPr lang="it-IT" dirty="0" err="1">
                <a:latin typeface="Comic Sans MS" panose="030F0702030302020204" pitchFamily="66" charset="0"/>
              </a:rPr>
              <a:t>Different</a:t>
            </a:r>
            <a:r>
              <a:rPr lang="it-IT" dirty="0">
                <a:latin typeface="Comic Sans MS" panose="030F0702030302020204" pitchFamily="66" charset="0"/>
              </a:rPr>
              <a:t> </a:t>
            </a:r>
            <a:r>
              <a:rPr lang="it-IT" i="1" u="sng" dirty="0">
                <a:latin typeface="Comic Sans MS" panose="030F0702030302020204" pitchFamily="66" charset="0"/>
              </a:rPr>
              <a:t>Myc </a:t>
            </a:r>
            <a:r>
              <a:rPr lang="it-IT" i="1" u="sng" dirty="0" err="1">
                <a:latin typeface="Comic Sans MS" panose="030F0702030302020204" pitchFamily="66" charset="0"/>
              </a:rPr>
              <a:t>interaction</a:t>
            </a:r>
            <a:r>
              <a:rPr lang="it-IT" i="1" u="sng" dirty="0">
                <a:latin typeface="Comic Sans MS" panose="030F0702030302020204" pitchFamily="66" charset="0"/>
              </a:rPr>
              <a:t> </a:t>
            </a:r>
            <a:r>
              <a:rPr lang="it-IT" i="1" u="sng" dirty="0" err="1">
                <a:latin typeface="Comic Sans MS" panose="030F0702030302020204" pitchFamily="66" charset="0"/>
              </a:rPr>
              <a:t>complexes</a:t>
            </a:r>
            <a:r>
              <a:rPr lang="it-IT" i="1" u="sng" dirty="0">
                <a:latin typeface="Comic Sans MS" panose="030F0702030302020204" pitchFamily="66" charset="0"/>
              </a:rPr>
              <a:t> </a:t>
            </a:r>
            <a:r>
              <a:rPr lang="it-IT" dirty="0" err="1">
                <a:latin typeface="Comic Sans MS" panose="030F0702030302020204" pitchFamily="66" charset="0"/>
              </a:rPr>
              <a:t>occur</a:t>
            </a:r>
            <a:r>
              <a:rPr lang="it-IT" dirty="0">
                <a:latin typeface="Comic Sans MS" panose="030F0702030302020204" pitchFamily="66" charset="0"/>
              </a:rPr>
              <a:t> on </a:t>
            </a:r>
            <a:r>
              <a:rPr lang="it-IT" dirty="0" err="1">
                <a:latin typeface="Comic Sans MS" panose="030F0702030302020204" pitchFamily="66" charset="0"/>
              </a:rPr>
              <a:t>chromatin</a:t>
            </a:r>
            <a:r>
              <a:rPr lang="it-IT" dirty="0">
                <a:latin typeface="Comic Sans MS" panose="030F0702030302020204" pitchFamily="66" charset="0"/>
              </a:rPr>
              <a:t> to mediate </a:t>
            </a:r>
            <a:r>
              <a:rPr lang="it-IT" dirty="0" err="1">
                <a:latin typeface="Comic Sans MS" panose="030F0702030302020204" pitchFamily="66" charset="0"/>
              </a:rPr>
              <a:t>specific</a:t>
            </a:r>
            <a:r>
              <a:rPr lang="it-IT" dirty="0">
                <a:latin typeface="Comic Sans MS" panose="030F0702030302020204" pitchFamily="66" charset="0"/>
              </a:rPr>
              <a:t> gene </a:t>
            </a:r>
            <a:r>
              <a:rPr lang="it-IT" dirty="0" err="1">
                <a:latin typeface="Comic Sans MS" panose="030F0702030302020204" pitchFamily="66" charset="0"/>
              </a:rPr>
              <a:t>expression</a:t>
            </a:r>
            <a:r>
              <a:rPr lang="it-IT" dirty="0">
                <a:latin typeface="Comic Sans MS" panose="030F0702030302020204" pitchFamily="66" charset="0"/>
              </a:rPr>
              <a:t> </a:t>
            </a:r>
            <a:r>
              <a:rPr lang="it-IT" dirty="0" err="1">
                <a:latin typeface="Comic Sans MS" panose="030F0702030302020204" pitchFamily="66" charset="0"/>
              </a:rPr>
              <a:t>programs</a:t>
            </a:r>
            <a:r>
              <a:rPr lang="it-IT" dirty="0">
                <a:latin typeface="Comic Sans MS" panose="030F0702030302020204" pitchFamily="66" charset="0"/>
              </a:rPr>
              <a:t>, </a:t>
            </a:r>
            <a:r>
              <a:rPr lang="en-US" dirty="0">
                <a:latin typeface="Comic Sans MS" panose="030F0702030302020204" pitchFamily="66" charset="0"/>
              </a:rPr>
              <a:t>which manifest as a multitude of biological outputs. Aberrations at any levels can contribute to </a:t>
            </a:r>
            <a:r>
              <a:rPr lang="en-US" i="1" u="sng" dirty="0">
                <a:latin typeface="Comic Sans MS" panose="030F0702030302020204" pitchFamily="66" charset="0"/>
              </a:rPr>
              <a:t>Myc deregulation and </a:t>
            </a:r>
            <a:r>
              <a:rPr lang="en-US" i="1" u="sng" dirty="0" err="1">
                <a:latin typeface="Comic Sans MS" panose="030F0702030302020204" pitchFamily="66" charset="0"/>
              </a:rPr>
              <a:t>oncogenesis</a:t>
            </a:r>
            <a:r>
              <a:rPr lang="en-US" dirty="0">
                <a:latin typeface="Comic Sans MS" panose="030F0702030302020204" pitchFamily="66" charset="0"/>
              </a:rPr>
              <a:t>.</a:t>
            </a:r>
          </a:p>
        </p:txBody>
      </p:sp>
      <p:sp>
        <p:nvSpPr>
          <p:cNvPr id="4" name="Rettangolo 3"/>
          <p:cNvSpPr/>
          <p:nvPr/>
        </p:nvSpPr>
        <p:spPr>
          <a:xfrm>
            <a:off x="4350779" y="6506512"/>
            <a:ext cx="4852220" cy="338554"/>
          </a:xfrm>
          <a:prstGeom prst="rect">
            <a:avLst/>
          </a:prstGeom>
        </p:spPr>
        <p:txBody>
          <a:bodyPr wrap="square">
            <a:spAutoFit/>
          </a:bodyPr>
          <a:lstStyle/>
          <a:p>
            <a:r>
              <a:rPr lang="it-IT" sz="1600" i="1" dirty="0">
                <a:latin typeface="Comic Sans MS" panose="030F0702030302020204" pitchFamily="66" charset="0"/>
              </a:rPr>
              <a:t>Tu et al, </a:t>
            </a:r>
            <a:r>
              <a:rPr lang="it-IT" sz="1600" i="1" dirty="0" err="1">
                <a:latin typeface="Comic Sans MS" panose="030F0702030302020204" pitchFamily="66" charset="0"/>
              </a:rPr>
              <a:t>Biochim</a:t>
            </a:r>
            <a:r>
              <a:rPr lang="it-IT" sz="1600" i="1" dirty="0">
                <a:latin typeface="Comic Sans MS" panose="030F0702030302020204" pitchFamily="66" charset="0"/>
              </a:rPr>
              <a:t>. </a:t>
            </a:r>
            <a:r>
              <a:rPr lang="it-IT" sz="1600" i="1" dirty="0" err="1">
                <a:latin typeface="Comic Sans MS" panose="030F0702030302020204" pitchFamily="66" charset="0"/>
              </a:rPr>
              <a:t>Biophys</a:t>
            </a:r>
            <a:r>
              <a:rPr lang="it-IT" sz="1600" i="1" dirty="0">
                <a:latin typeface="Comic Sans MS" panose="030F0702030302020204" pitchFamily="66" charset="0"/>
              </a:rPr>
              <a:t>. Acta 1849:469 (2015)</a:t>
            </a:r>
          </a:p>
        </p:txBody>
      </p:sp>
      <p:sp>
        <p:nvSpPr>
          <p:cNvPr id="5" name="Rettangolo 4"/>
          <p:cNvSpPr/>
          <p:nvPr/>
        </p:nvSpPr>
        <p:spPr>
          <a:xfrm>
            <a:off x="0" y="235663"/>
            <a:ext cx="4588115" cy="461665"/>
          </a:xfrm>
          <a:prstGeom prst="rect">
            <a:avLst/>
          </a:prstGeom>
        </p:spPr>
        <p:txBody>
          <a:bodyPr wrap="none">
            <a:spAutoFit/>
          </a:bodyPr>
          <a:lstStyle/>
          <a:p>
            <a:r>
              <a:rPr lang="en-US" sz="2400" dirty="0">
                <a:solidFill>
                  <a:srgbClr val="FF0000"/>
                </a:solidFill>
                <a:latin typeface="Comic Sans MS" panose="030F0702030302020204" pitchFamily="66" charset="0"/>
              </a:rPr>
              <a:t>Myc is a central hub in the cell</a:t>
            </a:r>
          </a:p>
        </p:txBody>
      </p:sp>
      <p:sp>
        <p:nvSpPr>
          <p:cNvPr id="6" name="Rettangolo 5"/>
          <p:cNvSpPr/>
          <p:nvPr/>
        </p:nvSpPr>
        <p:spPr>
          <a:xfrm>
            <a:off x="0" y="1286767"/>
            <a:ext cx="3392129" cy="2585323"/>
          </a:xfrm>
          <a:prstGeom prst="rect">
            <a:avLst/>
          </a:prstGeom>
        </p:spPr>
        <p:txBody>
          <a:bodyPr wrap="square">
            <a:spAutoFit/>
          </a:bodyPr>
          <a:lstStyle/>
          <a:p>
            <a:r>
              <a:rPr lang="en-US" dirty="0">
                <a:latin typeface="Comic Sans MS" panose="030F0702030302020204" pitchFamily="66" charset="0"/>
              </a:rPr>
              <a:t>Multiple extracellular stimuli, dependent on the specific cell type, activate different signal transduction pathways that converge on Myc and regulate it at various levels: gene expression, mRNA and protein stability, cellular localization.</a:t>
            </a:r>
          </a:p>
        </p:txBody>
      </p:sp>
    </p:spTree>
    <p:extLst>
      <p:ext uri="{BB962C8B-B14F-4D97-AF65-F5344CB8AC3E}">
        <p14:creationId xmlns:p14="http://schemas.microsoft.com/office/powerpoint/2010/main" val="3548195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011561" y="958645"/>
            <a:ext cx="4960853" cy="5276137"/>
          </a:xfrm>
          <a:prstGeom prst="rect">
            <a:avLst/>
          </a:prstGeom>
        </p:spPr>
      </p:pic>
      <p:sp>
        <p:nvSpPr>
          <p:cNvPr id="6" name="Rettangolo 5"/>
          <p:cNvSpPr/>
          <p:nvPr/>
        </p:nvSpPr>
        <p:spPr>
          <a:xfrm>
            <a:off x="0" y="2473329"/>
            <a:ext cx="4203290" cy="2246769"/>
          </a:xfrm>
          <a:prstGeom prst="rect">
            <a:avLst/>
          </a:prstGeom>
        </p:spPr>
        <p:txBody>
          <a:bodyPr wrap="square">
            <a:spAutoFit/>
          </a:bodyPr>
          <a:lstStyle/>
          <a:p>
            <a:r>
              <a:rPr lang="en-US" sz="2000" dirty="0">
                <a:latin typeface="Comic Sans MS" panose="030F0702030302020204" pitchFamily="66" charset="0"/>
              </a:rPr>
              <a:t>In noncancerous cells, growth signals and adequate nutrients are required for MYC activity. </a:t>
            </a:r>
          </a:p>
          <a:p>
            <a:endParaRPr lang="en-US" sz="2000" dirty="0">
              <a:latin typeface="Comic Sans MS" panose="030F0702030302020204" pitchFamily="66" charset="0"/>
            </a:endParaRPr>
          </a:p>
          <a:p>
            <a:r>
              <a:rPr lang="en-US" sz="2000" dirty="0">
                <a:latin typeface="Comic Sans MS" panose="030F0702030302020204" pitchFamily="66" charset="0"/>
              </a:rPr>
              <a:t>Multiple levels of feedback loops and checkpoints control MYC activity.</a:t>
            </a:r>
          </a:p>
        </p:txBody>
      </p:sp>
      <p:sp>
        <p:nvSpPr>
          <p:cNvPr id="9" name="Rettangolo 8"/>
          <p:cNvSpPr/>
          <p:nvPr/>
        </p:nvSpPr>
        <p:spPr>
          <a:xfrm>
            <a:off x="5441749" y="6488668"/>
            <a:ext cx="3687494" cy="338554"/>
          </a:xfrm>
          <a:prstGeom prst="rect">
            <a:avLst/>
          </a:prstGeom>
        </p:spPr>
        <p:txBody>
          <a:bodyPr wrap="square">
            <a:spAutoFit/>
          </a:bodyPr>
          <a:lstStyle/>
          <a:p>
            <a:r>
              <a:rPr lang="en-US" sz="1600" i="1" dirty="0">
                <a:latin typeface="Comic Sans MS" panose="030F0702030302020204" pitchFamily="66" charset="0"/>
              </a:rPr>
              <a:t>Stine et al, Cancer Discovery (2015)</a:t>
            </a:r>
          </a:p>
        </p:txBody>
      </p:sp>
      <p:sp>
        <p:nvSpPr>
          <p:cNvPr id="10" name="Rectangle 4"/>
          <p:cNvSpPr>
            <a:spLocks noChangeArrowheads="1"/>
          </p:cNvSpPr>
          <p:nvPr/>
        </p:nvSpPr>
        <p:spPr bwMode="auto">
          <a:xfrm>
            <a:off x="276385" y="250722"/>
            <a:ext cx="3311291" cy="51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2400" b="1" dirty="0">
                <a:solidFill>
                  <a:srgbClr val="FF0000"/>
                </a:solidFill>
                <a:latin typeface="Comic Sans MS" panose="030F0702030302020204" pitchFamily="66" charset="0"/>
              </a:rPr>
              <a:t>Myc (de)regulation</a:t>
            </a:r>
          </a:p>
        </p:txBody>
      </p:sp>
    </p:spTree>
    <p:extLst>
      <p:ext uri="{BB962C8B-B14F-4D97-AF65-F5344CB8AC3E}">
        <p14:creationId xmlns:p14="http://schemas.microsoft.com/office/powerpoint/2010/main" val="25021765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169263" y="425731"/>
            <a:ext cx="3959980" cy="5243569"/>
          </a:xfrm>
          <a:prstGeom prst="rect">
            <a:avLst/>
          </a:prstGeom>
        </p:spPr>
      </p:pic>
      <p:sp>
        <p:nvSpPr>
          <p:cNvPr id="3" name="Rettangolo 2"/>
          <p:cNvSpPr/>
          <p:nvPr/>
        </p:nvSpPr>
        <p:spPr>
          <a:xfrm>
            <a:off x="-1" y="683022"/>
            <a:ext cx="5169263" cy="2246769"/>
          </a:xfrm>
          <a:prstGeom prst="rect">
            <a:avLst/>
          </a:prstGeom>
        </p:spPr>
        <p:txBody>
          <a:bodyPr wrap="square">
            <a:spAutoFit/>
          </a:bodyPr>
          <a:lstStyle/>
          <a:p>
            <a:r>
              <a:rPr lang="it-IT" sz="2000" dirty="0">
                <a:latin typeface="Comic Sans MS" panose="030F0702030302020204" pitchFamily="66" charset="0"/>
              </a:rPr>
              <a:t>In </a:t>
            </a:r>
            <a:r>
              <a:rPr lang="it-IT" sz="2000" dirty="0" err="1">
                <a:latin typeface="Comic Sans MS" panose="030F0702030302020204" pitchFamily="66" charset="0"/>
              </a:rPr>
              <a:t>cancerous</a:t>
            </a:r>
            <a:r>
              <a:rPr lang="it-IT" sz="2000" dirty="0">
                <a:latin typeface="Comic Sans MS" panose="030F0702030302020204" pitchFamily="66" charset="0"/>
              </a:rPr>
              <a:t> </a:t>
            </a:r>
            <a:r>
              <a:rPr lang="en-US" sz="2000" dirty="0">
                <a:latin typeface="Comic Sans MS" panose="030F0702030302020204" pitchFamily="66" charset="0"/>
              </a:rPr>
              <a:t>cells </a:t>
            </a:r>
            <a:r>
              <a:rPr lang="en-US" sz="2000" i="1" u="sng" dirty="0">
                <a:latin typeface="Comic Sans MS" panose="030F0702030302020204" pitchFamily="66" charset="0"/>
              </a:rPr>
              <a:t>checkpoint loss</a:t>
            </a:r>
            <a:r>
              <a:rPr lang="en-US" sz="2000" dirty="0">
                <a:latin typeface="Comic Sans MS" panose="030F0702030302020204" pitchFamily="66" charset="0"/>
              </a:rPr>
              <a:t>, </a:t>
            </a:r>
            <a:r>
              <a:rPr lang="en-US" sz="2000" i="1" u="sng" dirty="0">
                <a:latin typeface="Comic Sans MS" panose="030F0702030302020204" pitchFamily="66" charset="0"/>
              </a:rPr>
              <a:t>gene amplification</a:t>
            </a:r>
            <a:r>
              <a:rPr lang="en-US" sz="2000" dirty="0">
                <a:latin typeface="Comic Sans MS" panose="030F0702030302020204" pitchFamily="66" charset="0"/>
              </a:rPr>
              <a:t>, </a:t>
            </a:r>
            <a:r>
              <a:rPr lang="en-US" sz="2000" i="1" u="sng" dirty="0">
                <a:latin typeface="Comic Sans MS" panose="030F0702030302020204" pitchFamily="66" charset="0"/>
              </a:rPr>
              <a:t>chromosomal translocation</a:t>
            </a:r>
            <a:r>
              <a:rPr lang="en-US" sz="2000" dirty="0">
                <a:latin typeface="Comic Sans MS" panose="030F0702030302020204" pitchFamily="66" charset="0"/>
              </a:rPr>
              <a:t>, </a:t>
            </a:r>
            <a:r>
              <a:rPr lang="en-US" sz="2000" i="1" u="sng" dirty="0">
                <a:latin typeface="Comic Sans MS" panose="030F0702030302020204" pitchFamily="66" charset="0"/>
              </a:rPr>
              <a:t>abnormal enhancer activation</a:t>
            </a:r>
            <a:r>
              <a:rPr lang="en-US" sz="2000" dirty="0">
                <a:latin typeface="Comic Sans MS" panose="030F0702030302020204" pitchFamily="66" charset="0"/>
              </a:rPr>
              <a:t>, or other deregulated signaling events lead to growth factor–independent MYC induction of cellular growth and proliferation.</a:t>
            </a:r>
          </a:p>
        </p:txBody>
      </p:sp>
      <p:sp>
        <p:nvSpPr>
          <p:cNvPr id="4" name="Rettangolo 3"/>
          <p:cNvSpPr/>
          <p:nvPr/>
        </p:nvSpPr>
        <p:spPr>
          <a:xfrm>
            <a:off x="5441749" y="6488668"/>
            <a:ext cx="3687494" cy="338554"/>
          </a:xfrm>
          <a:prstGeom prst="rect">
            <a:avLst/>
          </a:prstGeom>
        </p:spPr>
        <p:txBody>
          <a:bodyPr wrap="square">
            <a:spAutoFit/>
          </a:bodyPr>
          <a:lstStyle/>
          <a:p>
            <a:r>
              <a:rPr lang="en-US" sz="1600" i="1" dirty="0">
                <a:latin typeface="Comic Sans MS" panose="030F0702030302020204" pitchFamily="66" charset="0"/>
              </a:rPr>
              <a:t>Stine et al, Cancer Discovery (2015)</a:t>
            </a:r>
          </a:p>
        </p:txBody>
      </p:sp>
      <p:sp>
        <p:nvSpPr>
          <p:cNvPr id="5" name="Rectangle 4"/>
          <p:cNvSpPr>
            <a:spLocks noChangeArrowheads="1"/>
          </p:cNvSpPr>
          <p:nvPr/>
        </p:nvSpPr>
        <p:spPr bwMode="auto">
          <a:xfrm>
            <a:off x="2877794" y="41655"/>
            <a:ext cx="3311291" cy="51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2400" b="1" dirty="0">
                <a:solidFill>
                  <a:srgbClr val="FF0000"/>
                </a:solidFill>
                <a:latin typeface="Comic Sans MS" panose="030F0702030302020204" pitchFamily="66" charset="0"/>
              </a:rPr>
              <a:t>Myc (de)regulation</a:t>
            </a:r>
          </a:p>
        </p:txBody>
      </p:sp>
      <p:sp>
        <p:nvSpPr>
          <p:cNvPr id="6" name="Rectangle 4"/>
          <p:cNvSpPr>
            <a:spLocks noChangeArrowheads="1"/>
          </p:cNvSpPr>
          <p:nvPr/>
        </p:nvSpPr>
        <p:spPr bwMode="auto">
          <a:xfrm>
            <a:off x="290609" y="5502113"/>
            <a:ext cx="45880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1800" dirty="0">
                <a:latin typeface="Comic Sans MS" panose="030F0702030302020204" pitchFamily="66" charset="0"/>
              </a:rPr>
              <a:t>Myc </a:t>
            </a:r>
            <a:r>
              <a:rPr lang="en-US" altLang="it-IT" sz="1800" dirty="0" err="1">
                <a:latin typeface="Comic Sans MS" panose="030F0702030302020204" pitchFamily="66" charset="0"/>
              </a:rPr>
              <a:t>può</a:t>
            </a:r>
            <a:r>
              <a:rPr lang="en-US" altLang="it-IT" sz="1800" dirty="0">
                <a:latin typeface="Comic Sans MS" panose="030F0702030302020204" pitchFamily="66" charset="0"/>
              </a:rPr>
              <a:t> </a:t>
            </a:r>
            <a:r>
              <a:rPr lang="en-US" altLang="it-IT" sz="1800" dirty="0" err="1">
                <a:latin typeface="Comic Sans MS" panose="030F0702030302020204" pitchFamily="66" charset="0"/>
              </a:rPr>
              <a:t>indurre</a:t>
            </a:r>
            <a:r>
              <a:rPr lang="en-US" altLang="it-IT" sz="1800" dirty="0">
                <a:latin typeface="Comic Sans MS" panose="030F0702030302020204" pitchFamily="66" charset="0"/>
              </a:rPr>
              <a:t> </a:t>
            </a:r>
            <a:r>
              <a:rPr lang="en-US" altLang="it-IT" sz="1800" dirty="0" err="1">
                <a:latin typeface="Comic Sans MS" panose="030F0702030302020204" pitchFamily="66" charset="0"/>
              </a:rPr>
              <a:t>anche</a:t>
            </a:r>
            <a:r>
              <a:rPr lang="en-US" altLang="it-IT" sz="1800" dirty="0">
                <a:latin typeface="Comic Sans MS" panose="030F0702030302020204" pitchFamily="66" charset="0"/>
              </a:rPr>
              <a:t> </a:t>
            </a:r>
            <a:r>
              <a:rPr lang="en-US" altLang="it-IT" sz="1800" dirty="0" err="1">
                <a:latin typeface="Comic Sans MS" panose="030F0702030302020204" pitchFamily="66" charset="0"/>
              </a:rPr>
              <a:t>l’</a:t>
            </a:r>
            <a:r>
              <a:rPr lang="en-US" altLang="it-IT" sz="1800" dirty="0" err="1">
                <a:solidFill>
                  <a:srgbClr val="FF0000"/>
                </a:solidFill>
                <a:latin typeface="Comic Sans MS" panose="030F0702030302020204" pitchFamily="66" charset="0"/>
              </a:rPr>
              <a:t>angiogenesi</a:t>
            </a:r>
            <a:r>
              <a:rPr lang="en-US" altLang="it-IT" sz="1800" dirty="0">
                <a:solidFill>
                  <a:srgbClr val="FF0000"/>
                </a:solidFill>
                <a:latin typeface="Comic Sans MS" panose="030F0702030302020204" pitchFamily="66" charset="0"/>
              </a:rPr>
              <a:t> </a:t>
            </a:r>
            <a:r>
              <a:rPr lang="en-US" altLang="it-IT" sz="1800" dirty="0">
                <a:latin typeface="Comic Sans MS" panose="030F0702030302020204" pitchFamily="66" charset="0"/>
              </a:rPr>
              <a:t>(</a:t>
            </a:r>
            <a:r>
              <a:rPr lang="en-US" altLang="it-IT" sz="1800" dirty="0" err="1">
                <a:latin typeface="Comic Sans MS" panose="030F0702030302020204" pitchFamily="66" charset="0"/>
              </a:rPr>
              <a:t>nella</a:t>
            </a:r>
            <a:r>
              <a:rPr lang="en-US" altLang="it-IT" sz="1800" dirty="0">
                <a:latin typeface="Comic Sans MS" panose="030F0702030302020204" pitchFamily="66" charset="0"/>
              </a:rPr>
              <a:t> </a:t>
            </a:r>
            <a:r>
              <a:rPr lang="en-US" altLang="it-IT" sz="1800" dirty="0" err="1">
                <a:latin typeface="Comic Sans MS" panose="030F0702030302020204" pitchFamily="66" charset="0"/>
              </a:rPr>
              <a:t>foto</a:t>
            </a:r>
            <a:r>
              <a:rPr lang="en-US" altLang="it-IT" sz="1800" dirty="0">
                <a:latin typeface="Comic Sans MS" panose="030F0702030302020204" pitchFamily="66" charset="0"/>
              </a:rPr>
              <a:t> </a:t>
            </a:r>
            <a:r>
              <a:rPr lang="en-US" altLang="it-IT" sz="1800" dirty="0" err="1">
                <a:latin typeface="Comic Sans MS" panose="030F0702030302020204" pitchFamily="66" charset="0"/>
              </a:rPr>
              <a:t>tumori</a:t>
            </a:r>
            <a:r>
              <a:rPr lang="en-US" altLang="it-IT" sz="1800" dirty="0">
                <a:latin typeface="Comic Sans MS" panose="030F0702030302020204" pitchFamily="66" charset="0"/>
              </a:rPr>
              <a:t> da cellule </a:t>
            </a:r>
            <a:r>
              <a:rPr lang="en-US" altLang="it-IT" sz="1800" dirty="0" err="1">
                <a:latin typeface="Comic Sans MS" panose="030F0702030302020204" pitchFamily="66" charset="0"/>
              </a:rPr>
              <a:t>staminali</a:t>
            </a:r>
            <a:r>
              <a:rPr lang="en-US" altLang="it-IT" sz="1800" dirty="0">
                <a:latin typeface="Comic Sans MS" panose="030F0702030302020204" pitchFamily="66" charset="0"/>
              </a:rPr>
              <a:t> con e </a:t>
            </a:r>
            <a:r>
              <a:rPr lang="en-US" altLang="it-IT" sz="1800" dirty="0" err="1">
                <a:latin typeface="Comic Sans MS" panose="030F0702030302020204" pitchFamily="66" charset="0"/>
              </a:rPr>
              <a:t>senza</a:t>
            </a:r>
            <a:r>
              <a:rPr lang="en-US" altLang="it-IT" sz="1800" dirty="0">
                <a:latin typeface="Comic Sans MS" panose="030F0702030302020204" pitchFamily="66" charset="0"/>
              </a:rPr>
              <a:t> Myc)</a:t>
            </a:r>
          </a:p>
        </p:txBody>
      </p:sp>
      <p:grpSp>
        <p:nvGrpSpPr>
          <p:cNvPr id="7" name="Gruppo 4"/>
          <p:cNvGrpSpPr>
            <a:grpSpLocks noChangeAspect="1"/>
          </p:cNvGrpSpPr>
          <p:nvPr/>
        </p:nvGrpSpPr>
        <p:grpSpPr bwMode="auto">
          <a:xfrm>
            <a:off x="151661" y="3123535"/>
            <a:ext cx="4865938" cy="2360565"/>
            <a:chOff x="4219575" y="431800"/>
            <a:chExt cx="4919663" cy="2386013"/>
          </a:xfrm>
        </p:grpSpPr>
        <p:pic>
          <p:nvPicPr>
            <p:cNvPr id="8" name="Picture 2" descr="figure_08_30b"/>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863" y="431800"/>
              <a:ext cx="4905375" cy="238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tangolo 3"/>
            <p:cNvSpPr>
              <a:spLocks noChangeArrowheads="1"/>
            </p:cNvSpPr>
            <p:nvPr/>
          </p:nvSpPr>
          <p:spPr bwMode="auto">
            <a:xfrm>
              <a:off x="4219575" y="2695575"/>
              <a:ext cx="1381125" cy="104775"/>
            </a:xfrm>
            <a:prstGeom prst="rect">
              <a:avLst/>
            </a:prstGeom>
            <a:solidFill>
              <a:schemeClr val="bg1"/>
            </a:solidFill>
            <a:ln w="25400" algn="ctr">
              <a:solidFill>
                <a:schemeClr val="bg1"/>
              </a:solidFill>
              <a:round/>
              <a:headEnd/>
              <a:tailEnd type="triangle" w="med" len="me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Comic Sans MS" panose="030F0702030302020204" pitchFamily="66" charset="0"/>
              </a:endParaRPr>
            </a:p>
          </p:txBody>
        </p:sp>
      </p:grpSp>
    </p:spTree>
    <p:extLst>
      <p:ext uri="{BB962C8B-B14F-4D97-AF65-F5344CB8AC3E}">
        <p14:creationId xmlns:p14="http://schemas.microsoft.com/office/powerpoint/2010/main" val="316494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672BF6-C3E9-4F6E-A5AB-55645A5C5F59}"/>
              </a:ext>
            </a:extLst>
          </p:cNvPr>
          <p:cNvPicPr>
            <a:picLocks noChangeAspect="1"/>
          </p:cNvPicPr>
          <p:nvPr/>
        </p:nvPicPr>
        <p:blipFill>
          <a:blip r:embed="rId2"/>
          <a:stretch>
            <a:fillRect/>
          </a:stretch>
        </p:blipFill>
        <p:spPr>
          <a:xfrm>
            <a:off x="962712" y="697328"/>
            <a:ext cx="7250806" cy="5943600"/>
          </a:xfrm>
          <a:prstGeom prst="rect">
            <a:avLst/>
          </a:prstGeom>
        </p:spPr>
      </p:pic>
      <p:sp>
        <p:nvSpPr>
          <p:cNvPr id="4" name="Rettangolo 4">
            <a:extLst>
              <a:ext uri="{FF2B5EF4-FFF2-40B4-BE49-F238E27FC236}">
                <a16:creationId xmlns:a16="http://schemas.microsoft.com/office/drawing/2014/main" id="{EB28505E-65FE-4F3F-9526-A9F3C1CDAA4D}"/>
              </a:ext>
            </a:extLst>
          </p:cNvPr>
          <p:cNvSpPr/>
          <p:nvPr/>
        </p:nvSpPr>
        <p:spPr>
          <a:xfrm>
            <a:off x="0" y="0"/>
            <a:ext cx="4588115" cy="461665"/>
          </a:xfrm>
          <a:prstGeom prst="rect">
            <a:avLst/>
          </a:prstGeom>
        </p:spPr>
        <p:txBody>
          <a:bodyPr wrap="none">
            <a:spAutoFit/>
          </a:bodyPr>
          <a:lstStyle/>
          <a:p>
            <a:r>
              <a:rPr lang="en-US" sz="2400" dirty="0">
                <a:solidFill>
                  <a:srgbClr val="FF0000"/>
                </a:solidFill>
                <a:latin typeface="Comic Sans MS" panose="030F0702030302020204" pitchFamily="66" charset="0"/>
              </a:rPr>
              <a:t>Myc is a central hub in the cell</a:t>
            </a:r>
          </a:p>
        </p:txBody>
      </p:sp>
    </p:spTree>
    <p:extLst>
      <p:ext uri="{BB962C8B-B14F-4D97-AF65-F5344CB8AC3E}">
        <p14:creationId xmlns:p14="http://schemas.microsoft.com/office/powerpoint/2010/main" val="3975565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5"/>
          <p:cNvSpPr>
            <a:spLocks noChangeArrowheads="1"/>
          </p:cNvSpPr>
          <p:nvPr/>
        </p:nvSpPr>
        <p:spPr bwMode="auto">
          <a:xfrm>
            <a:off x="0" y="-17463"/>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2800" b="1">
                <a:solidFill>
                  <a:srgbClr val="FF0000"/>
                </a:solidFill>
                <a:latin typeface="Comic Sans MS" panose="030F0702030302020204" pitchFamily="66" charset="0"/>
              </a:rPr>
              <a:t>Meccanismi molecolari di attivazione oncogenica</a:t>
            </a:r>
            <a:endParaRPr lang="en-US" altLang="it-IT" sz="3600" b="1">
              <a:solidFill>
                <a:srgbClr val="FF0000"/>
              </a:solidFill>
            </a:endParaRPr>
          </a:p>
        </p:txBody>
      </p:sp>
      <p:grpSp>
        <p:nvGrpSpPr>
          <p:cNvPr id="68611" name="Gruppo 7"/>
          <p:cNvGrpSpPr>
            <a:grpSpLocks noChangeAspect="1"/>
          </p:cNvGrpSpPr>
          <p:nvPr/>
        </p:nvGrpSpPr>
        <p:grpSpPr bwMode="auto">
          <a:xfrm>
            <a:off x="1644650" y="1265238"/>
            <a:ext cx="5205413" cy="3900487"/>
            <a:chOff x="243191" y="587045"/>
            <a:chExt cx="3793689" cy="2841955"/>
          </a:xfrm>
        </p:grpSpPr>
        <p:pic>
          <p:nvPicPr>
            <p:cNvPr id="68612" name="Picture 2" descr="figure_05_1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669" y="587045"/>
              <a:ext cx="3747211" cy="2841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243191" y="3287885"/>
              <a:ext cx="1156965" cy="14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Tree>
    <p:extLst>
      <p:ext uri="{BB962C8B-B14F-4D97-AF65-F5344CB8AC3E}">
        <p14:creationId xmlns:p14="http://schemas.microsoft.com/office/powerpoint/2010/main" val="649936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a:grpSpLocks noChangeAspect="1"/>
          </p:cNvGrpSpPr>
          <p:nvPr/>
        </p:nvGrpSpPr>
        <p:grpSpPr bwMode="auto">
          <a:xfrm>
            <a:off x="433388" y="3716338"/>
            <a:ext cx="4225925" cy="3006725"/>
            <a:chOff x="629055" y="3897279"/>
            <a:chExt cx="3942945" cy="2806294"/>
          </a:xfrm>
        </p:grpSpPr>
        <p:pic>
          <p:nvPicPr>
            <p:cNvPr id="70666" name="Picture 2" descr="figure_05_11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707" y="3897279"/>
              <a:ext cx="3714293" cy="28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629055" y="6592447"/>
              <a:ext cx="1336039" cy="109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5" name="Rectangle 313"/>
          <p:cNvSpPr>
            <a:spLocks noChangeArrowheads="1"/>
          </p:cNvSpPr>
          <p:nvPr/>
        </p:nvSpPr>
        <p:spPr bwMode="auto">
          <a:xfrm>
            <a:off x="5338763" y="5403850"/>
            <a:ext cx="38052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2000">
                <a:latin typeface="Comic Sans MS" panose="030F0702030302020204" pitchFamily="66" charset="0"/>
              </a:rPr>
              <a:t>Stimolazione autocrina</a:t>
            </a:r>
          </a:p>
          <a:p>
            <a:pPr eaLnBrk="1" hangingPunct="1">
              <a:spcBef>
                <a:spcPct val="0"/>
              </a:spcBef>
              <a:buFontTx/>
              <a:buNone/>
            </a:pPr>
            <a:r>
              <a:rPr lang="en-US" altLang="it-IT" sz="2000">
                <a:latin typeface="Comic Sans MS" panose="030F0702030302020204" pitchFamily="66" charset="0"/>
              </a:rPr>
              <a:t>(campione di tumore del seno)</a:t>
            </a:r>
          </a:p>
        </p:txBody>
      </p:sp>
      <p:grpSp>
        <p:nvGrpSpPr>
          <p:cNvPr id="6" name="Gruppo 13"/>
          <p:cNvGrpSpPr>
            <a:grpSpLocks noChangeAspect="1"/>
          </p:cNvGrpSpPr>
          <p:nvPr/>
        </p:nvGrpSpPr>
        <p:grpSpPr bwMode="auto">
          <a:xfrm>
            <a:off x="6137275" y="204788"/>
            <a:ext cx="2208213" cy="4986337"/>
            <a:chOff x="4944893" y="3243825"/>
            <a:chExt cx="1553183" cy="3507171"/>
          </a:xfrm>
        </p:grpSpPr>
        <p:pic>
          <p:nvPicPr>
            <p:cNvPr id="70664" name="Picture 2" descr="figure_05_11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3507" y="3243825"/>
              <a:ext cx="1341120" cy="347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7"/>
            <p:cNvSpPr/>
            <p:nvPr/>
          </p:nvSpPr>
          <p:spPr>
            <a:xfrm>
              <a:off x="4944893" y="6627056"/>
              <a:ext cx="1552066" cy="123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grpSp>
        <p:nvGrpSpPr>
          <p:cNvPr id="70661" name="Gruppo 8"/>
          <p:cNvGrpSpPr>
            <a:grpSpLocks noChangeAspect="1"/>
          </p:cNvGrpSpPr>
          <p:nvPr/>
        </p:nvGrpSpPr>
        <p:grpSpPr bwMode="auto">
          <a:xfrm>
            <a:off x="133350" y="120650"/>
            <a:ext cx="5230813" cy="3462338"/>
            <a:chOff x="4659548" y="614195"/>
            <a:chExt cx="3976669" cy="2631600"/>
          </a:xfrm>
        </p:grpSpPr>
        <p:pic>
          <p:nvPicPr>
            <p:cNvPr id="70662" name="Picture 2" descr="figure_05_11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737" y="614195"/>
              <a:ext cx="3840480" cy="2603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ttangolo 10"/>
            <p:cNvSpPr/>
            <p:nvPr/>
          </p:nvSpPr>
          <p:spPr>
            <a:xfrm>
              <a:off x="4659548" y="3121515"/>
              <a:ext cx="1552047" cy="124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Tree>
    <p:extLst>
      <p:ext uri="{BB962C8B-B14F-4D97-AF65-F5344CB8AC3E}">
        <p14:creationId xmlns:p14="http://schemas.microsoft.com/office/powerpoint/2010/main" val="579275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magine 3"/>
          <p:cNvPicPr>
            <a:picLocks noChangeAspect="1"/>
          </p:cNvPicPr>
          <p:nvPr/>
        </p:nvPicPr>
        <p:blipFill>
          <a:blip r:embed="rId3">
            <a:extLst>
              <a:ext uri="{28A0092B-C50C-407E-A947-70E740481C1C}">
                <a14:useLocalDpi xmlns:a14="http://schemas.microsoft.com/office/drawing/2010/main" val="0"/>
              </a:ext>
            </a:extLst>
          </a:blip>
          <a:srcRect r="4205"/>
          <a:stretch>
            <a:fillRect/>
          </a:stretch>
        </p:blipFill>
        <p:spPr bwMode="auto">
          <a:xfrm>
            <a:off x="954088" y="1165225"/>
            <a:ext cx="6958012"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ttangolo 6"/>
          <p:cNvSpPr>
            <a:spLocks noChangeArrowheads="1"/>
          </p:cNvSpPr>
          <p:nvPr/>
        </p:nvSpPr>
        <p:spPr bwMode="auto">
          <a:xfrm>
            <a:off x="212725" y="80963"/>
            <a:ext cx="87185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800" dirty="0">
                <a:latin typeface="Comic Sans MS" panose="030F0702030302020204" pitchFamily="66" charset="0"/>
              </a:rPr>
              <a:t>Many human tumors carry point mutations in one of the three </a:t>
            </a:r>
            <a:r>
              <a:rPr lang="en-US" altLang="it-IT" sz="2800" i="1" dirty="0" err="1">
                <a:latin typeface="Comic Sans MS" panose="030F0702030302020204" pitchFamily="66" charset="0"/>
              </a:rPr>
              <a:t>ras</a:t>
            </a:r>
            <a:r>
              <a:rPr lang="en-US" altLang="it-IT" sz="2800" i="1" dirty="0">
                <a:latin typeface="Comic Sans MS" panose="030F0702030302020204" pitchFamily="66" charset="0"/>
              </a:rPr>
              <a:t> </a:t>
            </a:r>
            <a:r>
              <a:rPr lang="en-US" altLang="it-IT" sz="2800" dirty="0">
                <a:latin typeface="Comic Sans MS" panose="030F0702030302020204" pitchFamily="66" charset="0"/>
              </a:rPr>
              <a:t>genes: </a:t>
            </a:r>
            <a:r>
              <a:rPr lang="en-US" altLang="it-IT" sz="2800" dirty="0">
                <a:solidFill>
                  <a:srgbClr val="FF0000"/>
                </a:solidFill>
                <a:latin typeface="Comic Sans MS" panose="030F0702030302020204" pitchFamily="66" charset="0"/>
              </a:rPr>
              <a:t>H-</a:t>
            </a:r>
            <a:r>
              <a:rPr lang="en-US" altLang="it-IT" sz="2800" i="1" dirty="0" err="1">
                <a:solidFill>
                  <a:srgbClr val="FF0000"/>
                </a:solidFill>
                <a:latin typeface="Comic Sans MS" panose="030F0702030302020204" pitchFamily="66" charset="0"/>
              </a:rPr>
              <a:t>ras</a:t>
            </a:r>
            <a:r>
              <a:rPr lang="en-US" altLang="it-IT" sz="2800" dirty="0">
                <a:solidFill>
                  <a:srgbClr val="FF0000"/>
                </a:solidFill>
                <a:latin typeface="Comic Sans MS" panose="030F0702030302020204" pitchFamily="66" charset="0"/>
              </a:rPr>
              <a:t>, K-</a:t>
            </a:r>
            <a:r>
              <a:rPr lang="en-US" altLang="it-IT" sz="2800" i="1" dirty="0" err="1">
                <a:solidFill>
                  <a:srgbClr val="FF0000"/>
                </a:solidFill>
                <a:latin typeface="Comic Sans MS" panose="030F0702030302020204" pitchFamily="66" charset="0"/>
              </a:rPr>
              <a:t>ras</a:t>
            </a:r>
            <a:r>
              <a:rPr lang="en-US" altLang="it-IT" sz="2800" dirty="0">
                <a:solidFill>
                  <a:srgbClr val="FF0000"/>
                </a:solidFill>
                <a:latin typeface="Comic Sans MS" panose="030F0702030302020204" pitchFamily="66" charset="0"/>
              </a:rPr>
              <a:t>, and N-</a:t>
            </a:r>
            <a:r>
              <a:rPr lang="en-US" altLang="it-IT" sz="2800" i="1" dirty="0" err="1">
                <a:solidFill>
                  <a:srgbClr val="FF0000"/>
                </a:solidFill>
                <a:latin typeface="Comic Sans MS" panose="030F0702030302020204" pitchFamily="66" charset="0"/>
              </a:rPr>
              <a:t>ras</a:t>
            </a:r>
            <a:endParaRPr lang="it-IT" altLang="it-IT" sz="2800" dirty="0">
              <a:solidFill>
                <a:srgbClr val="FF0000"/>
              </a:solidFill>
              <a:latin typeface="Comic Sans MS" panose="030F0702030302020204" pitchFamily="66" charset="0"/>
            </a:endParaRPr>
          </a:p>
        </p:txBody>
      </p:sp>
      <p:cxnSp>
        <p:nvCxnSpPr>
          <p:cNvPr id="8" name="Connettore 1 7"/>
          <p:cNvCxnSpPr/>
          <p:nvPr/>
        </p:nvCxnSpPr>
        <p:spPr>
          <a:xfrm>
            <a:off x="0" y="1052513"/>
            <a:ext cx="9144000" cy="0"/>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18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913" y="777875"/>
            <a:ext cx="8239125"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ttangolo 4"/>
          <p:cNvSpPr>
            <a:spLocks noChangeArrowheads="1"/>
          </p:cNvSpPr>
          <p:nvPr/>
        </p:nvSpPr>
        <p:spPr bwMode="auto">
          <a:xfrm>
            <a:off x="0" y="4445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2400" dirty="0">
                <a:solidFill>
                  <a:srgbClr val="FF0000"/>
                </a:solidFill>
                <a:latin typeface="Comic Sans MS" panose="030F0702030302020204" pitchFamily="66" charset="0"/>
              </a:rPr>
              <a:t>POINT </a:t>
            </a:r>
            <a:r>
              <a:rPr lang="en-US" altLang="it-IT" sz="2400" dirty="0">
                <a:solidFill>
                  <a:srgbClr val="FF0000"/>
                </a:solidFill>
                <a:latin typeface="Comic Sans MS" panose="030F0702030302020204" pitchFamily="66" charset="0"/>
              </a:rPr>
              <a:t>MUTATIONS LEADING TO ACTIVATION OF </a:t>
            </a:r>
            <a:r>
              <a:rPr lang="it-IT" altLang="it-IT" sz="2400" i="1" dirty="0">
                <a:solidFill>
                  <a:srgbClr val="FF0000"/>
                </a:solidFill>
                <a:latin typeface="Comic Sans MS" panose="030F0702030302020204" pitchFamily="66" charset="0"/>
              </a:rPr>
              <a:t>RAS</a:t>
            </a:r>
            <a:endParaRPr lang="it-IT" altLang="it-IT" sz="2400" dirty="0">
              <a:solidFill>
                <a:srgbClr val="FF0000"/>
              </a:solidFill>
              <a:latin typeface="Comic Sans MS" panose="030F0702030302020204" pitchFamily="66" charset="0"/>
            </a:endParaRPr>
          </a:p>
        </p:txBody>
      </p:sp>
      <p:sp>
        <p:nvSpPr>
          <p:cNvPr id="45060" name="Rettangolo 5"/>
          <p:cNvSpPr>
            <a:spLocks noChangeArrowheads="1"/>
          </p:cNvSpPr>
          <p:nvPr/>
        </p:nvSpPr>
        <p:spPr bwMode="auto">
          <a:xfrm>
            <a:off x="3492500" y="1628775"/>
            <a:ext cx="4572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000" dirty="0">
                <a:latin typeface="Comic Sans MS" panose="030F0702030302020204" pitchFamily="66" charset="0"/>
              </a:rPr>
              <a:t>Catalogue of Somatic Mutations in Cancer (</a:t>
            </a:r>
            <a:r>
              <a:rPr lang="en-US" altLang="it-IT" sz="2000" b="1" dirty="0">
                <a:latin typeface="Comic Sans MS" panose="030F0702030302020204" pitchFamily="66" charset="0"/>
              </a:rPr>
              <a:t>COSMIC</a:t>
            </a:r>
            <a:r>
              <a:rPr lang="en-US" altLang="it-IT" sz="2000" dirty="0">
                <a:latin typeface="Comic Sans MS" panose="030F0702030302020204" pitchFamily="66" charset="0"/>
              </a:rPr>
              <a:t>),</a:t>
            </a:r>
          </a:p>
          <a:p>
            <a:pPr>
              <a:spcBef>
                <a:spcPct val="0"/>
              </a:spcBef>
              <a:buFontTx/>
              <a:buNone/>
            </a:pPr>
            <a:r>
              <a:rPr lang="en-US" altLang="it-IT" sz="2000" dirty="0">
                <a:latin typeface="Comic Sans MS" panose="030F0702030302020204" pitchFamily="66" charset="0"/>
              </a:rPr>
              <a:t>Sanger Institute/</a:t>
            </a:r>
            <a:r>
              <a:rPr lang="en-US" altLang="it-IT" sz="2000" dirty="0" err="1">
                <a:latin typeface="Comic Sans MS" panose="030F0702030302020204" pitchFamily="66" charset="0"/>
              </a:rPr>
              <a:t>Wellcome</a:t>
            </a:r>
            <a:r>
              <a:rPr lang="en-US" altLang="it-IT" sz="2000" dirty="0">
                <a:latin typeface="Comic Sans MS" panose="030F0702030302020204" pitchFamily="66" charset="0"/>
              </a:rPr>
              <a:t> Trust, http://www.sanger.ac.uk</a:t>
            </a:r>
            <a:endParaRPr lang="it-IT" altLang="it-IT" sz="2000" dirty="0">
              <a:latin typeface="Comic Sans MS" panose="030F0702030302020204" pitchFamily="66" charset="0"/>
            </a:endParaRPr>
          </a:p>
        </p:txBody>
      </p:sp>
      <p:sp>
        <p:nvSpPr>
          <p:cNvPr id="45061" name="Rettangolo 6"/>
          <p:cNvSpPr>
            <a:spLocks noChangeArrowheads="1"/>
          </p:cNvSpPr>
          <p:nvPr/>
        </p:nvSpPr>
        <p:spPr bwMode="auto">
          <a:xfrm>
            <a:off x="0" y="5540375"/>
            <a:ext cx="91440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dirty="0">
                <a:latin typeface="Comic Sans MS" panose="030F0702030302020204" pitchFamily="66" charset="0"/>
              </a:rPr>
              <a:t>All Ras oncoproteins (whether made by the H-, K-, or N-</a:t>
            </a:r>
            <a:r>
              <a:rPr lang="en-US" altLang="it-IT" sz="2400" i="1" dirty="0" err="1">
                <a:latin typeface="Comic Sans MS" panose="030F0702030302020204" pitchFamily="66" charset="0"/>
              </a:rPr>
              <a:t>ras</a:t>
            </a:r>
            <a:r>
              <a:rPr lang="en-US" altLang="it-IT" sz="2400" i="1" dirty="0">
                <a:latin typeface="Comic Sans MS" panose="030F0702030302020204" pitchFamily="66" charset="0"/>
              </a:rPr>
              <a:t> </a:t>
            </a:r>
            <a:r>
              <a:rPr lang="en-US" altLang="it-IT" sz="2400" dirty="0">
                <a:latin typeface="Comic Sans MS" panose="030F0702030302020204" pitchFamily="66" charset="0"/>
              </a:rPr>
              <a:t>gene) carry amino acid substitutions in residue </a:t>
            </a:r>
            <a:r>
              <a:rPr lang="en-US" altLang="it-IT" sz="2400" b="1" dirty="0">
                <a:latin typeface="Comic Sans MS" panose="030F0702030302020204" pitchFamily="66" charset="0"/>
              </a:rPr>
              <a:t>12</a:t>
            </a:r>
            <a:r>
              <a:rPr lang="en-US" altLang="it-IT" sz="2400" dirty="0">
                <a:latin typeface="Comic Sans MS" panose="030F0702030302020204" pitchFamily="66" charset="0"/>
              </a:rPr>
              <a:t> or, less frequently, residues </a:t>
            </a:r>
            <a:r>
              <a:rPr lang="en-US" altLang="it-IT" sz="2400" b="1" dirty="0">
                <a:latin typeface="Comic Sans MS" panose="030F0702030302020204" pitchFamily="66" charset="0"/>
              </a:rPr>
              <a:t>13</a:t>
            </a:r>
            <a:r>
              <a:rPr lang="en-US" altLang="it-IT" sz="2400" dirty="0">
                <a:latin typeface="Comic Sans MS" panose="030F0702030302020204" pitchFamily="66" charset="0"/>
              </a:rPr>
              <a:t> and </a:t>
            </a:r>
            <a:r>
              <a:rPr lang="en-US" altLang="it-IT" sz="2400" b="1" dirty="0">
                <a:latin typeface="Comic Sans MS" panose="030F0702030302020204" pitchFamily="66" charset="0"/>
              </a:rPr>
              <a:t>61</a:t>
            </a:r>
            <a:r>
              <a:rPr lang="en-US" altLang="it-IT" sz="2400" dirty="0">
                <a:latin typeface="Comic Sans MS" panose="030F0702030302020204" pitchFamily="66" charset="0"/>
              </a:rPr>
              <a:t> </a:t>
            </a:r>
            <a:endParaRPr lang="it-IT" altLang="it-IT" sz="2400" dirty="0">
              <a:latin typeface="Comic Sans MS" panose="030F0702030302020204" pitchFamily="66" charset="0"/>
            </a:endParaRPr>
          </a:p>
        </p:txBody>
      </p:sp>
      <p:cxnSp>
        <p:nvCxnSpPr>
          <p:cNvPr id="7" name="Connettore 1 6"/>
          <p:cNvCxnSpPr/>
          <p:nvPr/>
        </p:nvCxnSpPr>
        <p:spPr>
          <a:xfrm>
            <a:off x="0" y="620713"/>
            <a:ext cx="9144000" cy="0"/>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1140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4269" y="765174"/>
            <a:ext cx="6255462" cy="4301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ttangolo 4"/>
          <p:cNvSpPr>
            <a:spLocks noChangeArrowheads="1"/>
          </p:cNvSpPr>
          <p:nvPr/>
        </p:nvSpPr>
        <p:spPr bwMode="auto">
          <a:xfrm>
            <a:off x="2220119" y="44450"/>
            <a:ext cx="4703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b="1">
                <a:latin typeface="Calibri" panose="020F0502020204030204" pitchFamily="34" charset="0"/>
              </a:rPr>
              <a:t>THE RAS SIGNALING CYCLE</a:t>
            </a:r>
          </a:p>
        </p:txBody>
      </p:sp>
      <p:cxnSp>
        <p:nvCxnSpPr>
          <p:cNvPr id="5" name="Connettore 1 4"/>
          <p:cNvCxnSpPr/>
          <p:nvPr/>
        </p:nvCxnSpPr>
        <p:spPr>
          <a:xfrm>
            <a:off x="0" y="620713"/>
            <a:ext cx="9144000" cy="0"/>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sp>
        <p:nvSpPr>
          <p:cNvPr id="40965" name="Rettangolo 1"/>
          <p:cNvSpPr>
            <a:spLocks noChangeArrowheads="1"/>
          </p:cNvSpPr>
          <p:nvPr/>
        </p:nvSpPr>
        <p:spPr bwMode="auto">
          <a:xfrm>
            <a:off x="0" y="5061968"/>
            <a:ext cx="9144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000" dirty="0">
                <a:latin typeface="Comic Sans MS" panose="030F0702030302020204" pitchFamily="66" charset="0"/>
              </a:rPr>
              <a:t>Ras proteins operate as </a:t>
            </a:r>
            <a:r>
              <a:rPr lang="en-US" altLang="it-IT" sz="2000" dirty="0">
                <a:solidFill>
                  <a:srgbClr val="FF0000"/>
                </a:solidFill>
                <a:latin typeface="Comic Sans MS" panose="030F0702030302020204" pitchFamily="66" charset="0"/>
              </a:rPr>
              <a:t>binary switches</a:t>
            </a:r>
            <a:r>
              <a:rPr lang="en-US" altLang="it-IT" sz="2000" b="1" dirty="0">
                <a:latin typeface="Comic Sans MS" panose="030F0702030302020204" pitchFamily="66" charset="0"/>
              </a:rPr>
              <a:t>.</a:t>
            </a:r>
          </a:p>
          <a:p>
            <a:pPr>
              <a:spcBef>
                <a:spcPct val="0"/>
              </a:spcBef>
              <a:buFontTx/>
              <a:buNone/>
            </a:pPr>
            <a:endParaRPr lang="en-US" altLang="it-IT" sz="2000" dirty="0">
              <a:latin typeface="Comic Sans MS" panose="030F0702030302020204" pitchFamily="66" charset="0"/>
            </a:endParaRPr>
          </a:p>
          <a:p>
            <a:pPr algn="just">
              <a:spcBef>
                <a:spcPct val="0"/>
              </a:spcBef>
              <a:buFontTx/>
              <a:buNone/>
            </a:pPr>
            <a:r>
              <a:rPr lang="en-US" altLang="it-IT" sz="2000" dirty="0">
                <a:latin typeface="Comic Sans MS" panose="030F0702030302020204" pitchFamily="66" charset="0"/>
              </a:rPr>
              <a:t>Oncogenic point </a:t>
            </a:r>
            <a:r>
              <a:rPr lang="en-US" altLang="it-IT" sz="2000" b="1" dirty="0">
                <a:latin typeface="Comic Sans MS" panose="030F0702030302020204" pitchFamily="66" charset="0"/>
              </a:rPr>
              <a:t>mutations</a:t>
            </a:r>
            <a:r>
              <a:rPr lang="en-US" altLang="it-IT" sz="2000" dirty="0">
                <a:latin typeface="Comic Sans MS" panose="030F0702030302020204" pitchFamily="66" charset="0"/>
              </a:rPr>
              <a:t> block this cycle by inactivating the </a:t>
            </a:r>
            <a:r>
              <a:rPr lang="en-US" altLang="it-IT" sz="2000" b="1" dirty="0">
                <a:latin typeface="Comic Sans MS" panose="030F0702030302020204" pitchFamily="66" charset="0"/>
              </a:rPr>
              <a:t>GTPase</a:t>
            </a:r>
            <a:r>
              <a:rPr lang="en-US" altLang="it-IT" sz="2000" dirty="0">
                <a:latin typeface="Comic Sans MS" panose="030F0702030302020204" pitchFamily="66" charset="0"/>
              </a:rPr>
              <a:t> activity of Ras and </a:t>
            </a:r>
            <a:r>
              <a:rPr lang="en-US" altLang="it-IT" sz="2000" b="1" dirty="0">
                <a:latin typeface="Comic Sans MS" panose="030F0702030302020204" pitchFamily="66" charset="0"/>
              </a:rPr>
              <a:t>blocking GAP binding</a:t>
            </a:r>
            <a:r>
              <a:rPr lang="en-US" altLang="it-IT" sz="2000" dirty="0">
                <a:latin typeface="Comic Sans MS" panose="030F0702030302020204" pitchFamily="66" charset="0"/>
              </a:rPr>
              <a:t>; this traps Ras in its activated, </a:t>
            </a:r>
            <a:r>
              <a:rPr lang="it-IT" altLang="it-IT" sz="2000" dirty="0" err="1">
                <a:latin typeface="Comic Sans MS" panose="030F0702030302020204" pitchFamily="66" charset="0"/>
              </a:rPr>
              <a:t>signal-emitting</a:t>
            </a:r>
            <a:r>
              <a:rPr lang="it-IT" altLang="it-IT" sz="2000" dirty="0">
                <a:latin typeface="Comic Sans MS" panose="030F0702030302020204" pitchFamily="66" charset="0"/>
              </a:rPr>
              <a:t> state.</a:t>
            </a:r>
          </a:p>
        </p:txBody>
      </p:sp>
    </p:spTree>
    <p:extLst>
      <p:ext uri="{BB962C8B-B14F-4D97-AF65-F5344CB8AC3E}">
        <p14:creationId xmlns:p14="http://schemas.microsoft.com/office/powerpoint/2010/main" val="33398164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5917</TotalTime>
  <Words>5416</Words>
  <Application>Microsoft Office PowerPoint</Application>
  <PresentationFormat>On-screen Show (4:3)</PresentationFormat>
  <Paragraphs>297</Paragraphs>
  <Slides>46</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AdvTT299aae20</vt:lpstr>
      <vt:lpstr>Arial</vt:lpstr>
      <vt:lpstr>Calibri</vt:lpstr>
      <vt:lpstr>Comic Sans MS</vt:lpstr>
      <vt:lpstr>Times New Roman</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Università degli Studi di Padova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Andrea Rasola</dc:creator>
  <cp:lastModifiedBy>Andrea</cp:lastModifiedBy>
  <cp:revision>369</cp:revision>
  <dcterms:created xsi:type="dcterms:W3CDTF">2015-10-26T16:08:38Z</dcterms:created>
  <dcterms:modified xsi:type="dcterms:W3CDTF">2022-10-17T09:42:50Z</dcterms:modified>
</cp:coreProperties>
</file>