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0" r:id="rId2"/>
  </p:sldMasterIdLst>
  <p:notesMasterIdLst>
    <p:notesMasterId r:id="rId66"/>
  </p:notesMasterIdLst>
  <p:handoutMasterIdLst>
    <p:handoutMasterId r:id="rId67"/>
  </p:handoutMasterIdLst>
  <p:sldIdLst>
    <p:sldId id="567" r:id="rId3"/>
    <p:sldId id="271" r:id="rId4"/>
    <p:sldId id="263" r:id="rId5"/>
    <p:sldId id="269" r:id="rId6"/>
    <p:sldId id="270" r:id="rId7"/>
    <p:sldId id="272" r:id="rId8"/>
    <p:sldId id="570" r:id="rId9"/>
    <p:sldId id="276" r:id="rId10"/>
    <p:sldId id="571" r:id="rId11"/>
    <p:sldId id="275" r:id="rId12"/>
    <p:sldId id="299" r:id="rId13"/>
    <p:sldId id="300" r:id="rId14"/>
    <p:sldId id="569" r:id="rId15"/>
    <p:sldId id="273" r:id="rId16"/>
    <p:sldId id="581" r:id="rId17"/>
    <p:sldId id="289" r:id="rId18"/>
    <p:sldId id="301" r:id="rId19"/>
    <p:sldId id="584" r:id="rId20"/>
    <p:sldId id="575" r:id="rId21"/>
    <p:sldId id="274" r:id="rId22"/>
    <p:sldId id="286" r:id="rId23"/>
    <p:sldId id="281" r:id="rId24"/>
    <p:sldId id="280" r:id="rId25"/>
    <p:sldId id="285" r:id="rId26"/>
    <p:sldId id="282" r:id="rId27"/>
    <p:sldId id="302" r:id="rId28"/>
    <p:sldId id="568" r:id="rId29"/>
    <p:sldId id="297" r:id="rId30"/>
    <p:sldId id="287" r:id="rId31"/>
    <p:sldId id="277" r:id="rId32"/>
    <p:sldId id="278" r:id="rId33"/>
    <p:sldId id="279" r:id="rId34"/>
    <p:sldId id="288" r:id="rId35"/>
    <p:sldId id="284" r:id="rId36"/>
    <p:sldId id="290" r:id="rId37"/>
    <p:sldId id="291" r:id="rId38"/>
    <p:sldId id="293" r:id="rId39"/>
    <p:sldId id="303" r:id="rId40"/>
    <p:sldId id="294" r:id="rId41"/>
    <p:sldId id="296" r:id="rId42"/>
    <p:sldId id="324" r:id="rId43"/>
    <p:sldId id="304" r:id="rId44"/>
    <p:sldId id="295" r:id="rId45"/>
    <p:sldId id="572" r:id="rId46"/>
    <p:sldId id="585" r:id="rId47"/>
    <p:sldId id="306" r:id="rId48"/>
    <p:sldId id="305" r:id="rId49"/>
    <p:sldId id="307" r:id="rId50"/>
    <p:sldId id="311" r:id="rId51"/>
    <p:sldId id="312" r:id="rId52"/>
    <p:sldId id="314" r:id="rId53"/>
    <p:sldId id="313" r:id="rId54"/>
    <p:sldId id="318" r:id="rId55"/>
    <p:sldId id="319" r:id="rId56"/>
    <p:sldId id="320" r:id="rId57"/>
    <p:sldId id="325" r:id="rId58"/>
    <p:sldId id="326" r:id="rId59"/>
    <p:sldId id="327" r:id="rId60"/>
    <p:sldId id="315" r:id="rId61"/>
    <p:sldId id="316" r:id="rId62"/>
    <p:sldId id="317" r:id="rId63"/>
    <p:sldId id="573" r:id="rId64"/>
    <p:sldId id="574" r:id="rId65"/>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essuno stile, griglia tabella">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733" autoAdjust="0"/>
  </p:normalViewPr>
  <p:slideViewPr>
    <p:cSldViewPr>
      <p:cViewPr varScale="1">
        <p:scale>
          <a:sx n="65" d="100"/>
          <a:sy n="65" d="100"/>
        </p:scale>
        <p:origin x="1536" y="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handoutMaster" Target="handoutMasters/handout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Segnaposto intestazione 1"/>
          <p:cNvSpPr txBox="1">
            <a:spLocks noGrp="1"/>
          </p:cNvSpPr>
          <p:nvPr>
            <p:ph type="hdr" sz="quarter"/>
          </p:nvPr>
        </p:nvSpPr>
        <p:spPr>
          <a:xfrm>
            <a:off x="0" y="0"/>
            <a:ext cx="3280680" cy="534240"/>
          </a:xfrm>
          <a:prstGeom prst="rect">
            <a:avLst/>
          </a:prstGeom>
          <a:noFill/>
          <a:ln>
            <a:noFill/>
          </a:ln>
        </p:spPr>
        <p:txBody>
          <a:bodyPr vert="horz" wrap="none" lIns="90000" tIns="45000" rIns="90000" bIns="45000" anchorCtr="0" compatLnSpc="0"/>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rtl="0" hangingPunct="0">
              <a:lnSpc>
                <a:spcPct val="100000"/>
              </a:lnSpc>
              <a:spcBef>
                <a:spcPts val="0"/>
              </a:spcBef>
              <a:spcAft>
                <a:spcPts val="0"/>
              </a:spcAft>
              <a:buNone/>
              <a:tabLst/>
              <a:defRPr sz="1400"/>
            </a:pPr>
            <a:endParaRPr lang="en-US" sz="1400" b="0" i="0" u="none" strike="noStrike" kern="1200" cap="none">
              <a:ln>
                <a:noFill/>
              </a:ln>
              <a:latin typeface="Liberation Sans" pitchFamily="18"/>
              <a:ea typeface="Noto Sans CJK SC Regular" pitchFamily="2"/>
              <a:cs typeface="FreeSans" pitchFamily="2"/>
            </a:endParaRPr>
          </a:p>
        </p:txBody>
      </p:sp>
      <p:sp>
        <p:nvSpPr>
          <p:cNvPr id="3" name="Segnaposto data 2"/>
          <p:cNvSpPr txBox="1">
            <a:spLocks noGrp="1"/>
          </p:cNvSpPr>
          <p:nvPr>
            <p:ph type="dt" sz="quarter" idx="1"/>
          </p:nvPr>
        </p:nvSpPr>
        <p:spPr>
          <a:xfrm>
            <a:off x="4278960" y="0"/>
            <a:ext cx="3280680" cy="534240"/>
          </a:xfrm>
          <a:prstGeom prst="rect">
            <a:avLst/>
          </a:prstGeom>
          <a:noFill/>
          <a:ln>
            <a:noFill/>
          </a:ln>
        </p:spPr>
        <p:txBody>
          <a:bodyPr vert="horz" wrap="none" lIns="90000" tIns="45000" rIns="90000" bIns="45000" anchorCtr="0" compatLnSpc="0"/>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r" rtl="0" hangingPunct="0">
              <a:lnSpc>
                <a:spcPct val="100000"/>
              </a:lnSpc>
              <a:spcBef>
                <a:spcPts val="0"/>
              </a:spcBef>
              <a:spcAft>
                <a:spcPts val="0"/>
              </a:spcAft>
              <a:buNone/>
              <a:tabLst/>
              <a:defRPr sz="1400"/>
            </a:pPr>
            <a:endParaRPr lang="en-US" sz="1400" b="0" i="0" u="none" strike="noStrike" kern="1200" cap="none">
              <a:ln>
                <a:noFill/>
              </a:ln>
              <a:latin typeface="Liberation Sans" pitchFamily="18"/>
              <a:ea typeface="Noto Sans CJK SC Regular" pitchFamily="2"/>
              <a:cs typeface="FreeSans" pitchFamily="2"/>
            </a:endParaRPr>
          </a:p>
        </p:txBody>
      </p:sp>
      <p:sp>
        <p:nvSpPr>
          <p:cNvPr id="4" name="Segnaposto piè di pagina 3"/>
          <p:cNvSpPr txBox="1">
            <a:spLocks noGrp="1"/>
          </p:cNvSpPr>
          <p:nvPr>
            <p:ph type="ftr" sz="quarter" idx="2"/>
          </p:nvPr>
        </p:nvSpPr>
        <p:spPr>
          <a:xfrm>
            <a:off x="0" y="10157400"/>
            <a:ext cx="3280680" cy="534240"/>
          </a:xfrm>
          <a:prstGeom prst="rect">
            <a:avLst/>
          </a:prstGeom>
          <a:noFill/>
          <a:ln>
            <a:noFill/>
          </a:ln>
        </p:spPr>
        <p:txBody>
          <a:bodyPr vert="horz" wrap="none" lIns="90000" tIns="45000" rIns="90000" bIns="45000" anchor="b" anchorCtr="0" compatLnSpc="0"/>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rtl="0" hangingPunct="0">
              <a:lnSpc>
                <a:spcPct val="100000"/>
              </a:lnSpc>
              <a:spcBef>
                <a:spcPts val="0"/>
              </a:spcBef>
              <a:spcAft>
                <a:spcPts val="0"/>
              </a:spcAft>
              <a:buNone/>
              <a:tabLst/>
              <a:defRPr sz="1400"/>
            </a:pPr>
            <a:endParaRPr lang="en-US" sz="1400" b="0" i="0" u="none" strike="noStrike" kern="1200" cap="none">
              <a:ln>
                <a:noFill/>
              </a:ln>
              <a:latin typeface="Liberation Sans" pitchFamily="18"/>
              <a:ea typeface="Noto Sans CJK SC Regular" pitchFamily="2"/>
              <a:cs typeface="FreeSans" pitchFamily="2"/>
            </a:endParaRPr>
          </a:p>
        </p:txBody>
      </p:sp>
      <p:sp>
        <p:nvSpPr>
          <p:cNvPr id="5" name="Segnaposto numero diapositiva 4"/>
          <p:cNvSpPr txBox="1">
            <a:spLocks noGrp="1"/>
          </p:cNvSpPr>
          <p:nvPr>
            <p:ph type="sldNum" sz="quarter" idx="3"/>
          </p:nvPr>
        </p:nvSpPr>
        <p:spPr>
          <a:xfrm>
            <a:off x="4278960" y="10157400"/>
            <a:ext cx="3280680" cy="534240"/>
          </a:xfrm>
          <a:prstGeom prst="rect">
            <a:avLst/>
          </a:prstGeom>
          <a:noFill/>
          <a:ln>
            <a:noFill/>
          </a:ln>
        </p:spPr>
        <p:txBody>
          <a:bodyPr vert="horz" wrap="none" lIns="90000" tIns="45000" rIns="90000" bIns="45000" anchor="b" anchorCtr="0" compatLnSpc="0"/>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r" rtl="0" hangingPunct="0">
              <a:lnSpc>
                <a:spcPct val="100000"/>
              </a:lnSpc>
              <a:spcBef>
                <a:spcPts val="0"/>
              </a:spcBef>
              <a:spcAft>
                <a:spcPts val="0"/>
              </a:spcAft>
              <a:buNone/>
              <a:tabLst/>
              <a:defRPr sz="1400"/>
            </a:pPr>
            <a:fld id="{2FF17ED0-7757-4DFE-B1FB-F7705CC6761E}" type="slidenum">
              <a:rPr/>
              <a:pPr marL="0" marR="0" lvl="0" indent="0" algn="r" rtl="0" hangingPunct="0">
                <a:lnSpc>
                  <a:spcPct val="100000"/>
                </a:lnSpc>
                <a:spcBef>
                  <a:spcPts val="0"/>
                </a:spcBef>
                <a:spcAft>
                  <a:spcPts val="0"/>
                </a:spcAft>
                <a:buNone/>
                <a:tabLst/>
                <a:defRPr sz="1400"/>
              </a:pPr>
              <a:t>‹N›</a:t>
            </a:fld>
            <a:endParaRPr lang="en-US" sz="1400" b="0" i="0" u="none" strike="noStrike" kern="1200" cap="none">
              <a:ln>
                <a:noFill/>
              </a:ln>
              <a:latin typeface="Liberation Sans" pitchFamily="18"/>
              <a:ea typeface="Noto Sans CJK SC Regular" pitchFamily="2"/>
              <a:cs typeface="FreeSans" pitchFamily="2"/>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58:27.272"/>
    </inkml:context>
    <inkml:brush xml:id="br0">
      <inkml:brushProperty name="width" value="0.08" units="cm"/>
      <inkml:brushProperty name="height" value="0.08" units="cm"/>
      <inkml:brushProperty name="color" value="#E71224"/>
      <inkml:brushProperty name="ignorePressure" value="1"/>
    </inkml:brush>
  </inkml:definitions>
  <inkml:trace contextRef="#ctx0" brushRef="#br0">465 0,'0'0,"0"0,0 0,0 3,0 1,0 0,0 1,0 1,0 2,0-1,0 2,0 0,0-3,0 1,0 0,0-3,0 3,0-2,-2 3,-2 4,0 6,-1 9,1 10,-1 7,2 2,1 3,-2 2,1 0,1-1,-2 3,1-4,-1 0,-2 3,0 0,2-2,0-2,2-5,1-6,1-7,0-4,0-4,0-2,0 0,1-4,-1-2,0 0,0-3,0 0,0-1,0-1,0-1,0 1,0-1,0 0,0 0,0 1,0-1,0 1,0-1,0 1,0-1,0 1,0-1,0 1,0-1,0-2,0 1,0-1,0-1,0-2,0-1,0-1,0-1,0 0,0 0</inkml:trace>
  <inkml:trace contextRef="#ctx0" brushRef="#br0" timeOffset="1431.83">0 977,'0'0,"0"0,0 0,0 0,0 0,0 0,0 0,0 0,0 0,0 0,0 0,0 0,0 0,0 0,0 0,0 3,0 1,0 4,2 4,2 4,4 8,2 7,4 8,1 11,5 9,1 2,1-2,1-4,-3-8,-2-9,-4-8,-3-9,-3-5,-4-6,-2-1,-2-3,0-1,-1-3,0-1,0 0,1-2,0 1,0 0,3-1,5-2,7-5,15-17,9-12,5-11,5-5,3-5,0 2,-4 6,-5 6,-5 5,-6 8,-3 5,-5 5,-5 5,-3 3,-4 4,-1 0,-2 2,-2-1,-4 1,0 2,-3 1,0 2,0 1,-1 1,1 0,-1 0,1 0,0 1,0-1,0 0,-5-1,-7-3,-8 1,-9 1,-9 3,-7 2,-6 3,-2 0,1 0,4-1,7-1,7-1,6-1,8-2,0 3,3 1,5 0,5-2,3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58:35.052"/>
    </inkml:context>
    <inkml:brush xml:id="br0">
      <inkml:brushProperty name="width" value="0.08" units="cm"/>
      <inkml:brushProperty name="height" value="0.08" units="cm"/>
      <inkml:brushProperty name="color" value="#E71224"/>
      <inkml:brushProperty name="ignorePressure" value="1"/>
    </inkml:brush>
  </inkml:definitions>
  <inkml:trace contextRef="#ctx0" brushRef="#br0">465 0,'0'0,"0"0,0 0,0 3,0 1,0 0,0 1,0 1,0 2,0-1,0 2,0 0,0-3,0 1,0 0,0-3,0 3,0-2,-2 3,-2 4,0 6,-1 9,1 10,-1 7,2 2,1 3,-2 2,1 0,1-1,-2 3,1-4,-1 0,-2 3,0 0,2-2,0-2,2-5,1-6,1-7,0-4,0-4,0-2,0 0,1-4,-1-2,0 0,0-3,0 0,0-1,0-1,0-1,0 1,0-1,0 0,0 0,0 1,0-1,0 1,0-1,0 1,0-1,0 1,0-1,0 1,0-1,0-2,0 1,0-1,0-1,0-2,0-1,0-1,0-1,0 0,0 0</inkml:trace>
  <inkml:trace contextRef="#ctx0" brushRef="#br0" timeOffset="1">0 977,'0'0,"0"0,0 0,0 0,0 0,0 0,0 0,0 0,0 0,0 0,0 0,0 0,0 0,0 0,0 0,0 3,0 1,0 4,2 4,2 4,4 8,2 7,4 8,1 11,5 9,1 2,1-2,1-4,-3-8,-2-9,-4-8,-3-9,-3-5,-4-6,-2-1,-2-3,0-1,-1-3,0-1,0 0,1-2,0 1,0 0,3-1,5-2,7-5,15-17,9-12,5-11,5-5,3-5,0 2,-4 6,-5 6,-5 5,-6 8,-3 5,-5 5,-5 5,-3 3,-4 4,-1 0,-2 2,-2-1,-4 1,0 2,-3 1,0 2,0 1,-1 1,1 0,-1 0,1 0,0 1,0-1,0 0,-5-1,-7-3,-8 1,-9 1,-9 3,-7 2,-6 3,-2 0,1 0,4-1,7-1,7-1,6-1,8-2,0 3,3 1,5 0,5-2,3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59:01.480"/>
    </inkml:context>
    <inkml:brush xml:id="br0">
      <inkml:brushProperty name="width" value="0.08" units="cm"/>
      <inkml:brushProperty name="height" value="0.08" units="cm"/>
      <inkml:brushProperty name="color" value="#E71224"/>
      <inkml:brushProperty name="ignorePressure" value="1"/>
    </inkml:brush>
  </inkml:definitions>
  <inkml:trace contextRef="#ctx0" brushRef="#br0">465 0,'0'0,"0"0,0 0,0 3,0 1,0 0,0 1,0 1,0 2,0-1,0 2,0 0,0-3,0 1,0 0,0-3,0 3,0-2,-2 3,-2 4,0 6,-1 9,1 10,-1 7,2 2,1 3,-2 2,1 0,1-1,-2 3,1-4,-1 1,-2 1,0 1,2-1,0-4,2-4,1-6,1-7,0-4,0-3,0-3,0-1,1-3,-1-2,0 0,0-2,0-1,0-2,0 1,0-2,0 0,0 0,0 1,0-2,0 2,0-1,0 1,0-1,0 1,0-1,0 1,0-1,0 1,0-1,0-1,0 0,0-1,0-1,0-2,0-1,0-1,0-1,0 0,0-1</inkml:trace>
  <inkml:trace contextRef="#ctx0" brushRef="#br0" timeOffset="1">0 978,'0'0,"0"0,0 0,0 0,0 0,0 0,0 0,0 0,0 0,0 0,0 0,0 0,0 0,0 0,0 0,0 3,0 1,0 4,2 3,2 5,4 8,2 7,4 9,1 10,5 8,1 3,1-1,1-6,-3-7,-2-9,-4-8,-3-9,-3-5,-4-6,-2-1,-2-2,0-3,-1-1,0-2,0-1,1 0,0-1,0 1,3 0,5-4,7-4,15-16,9-14,5-9,5-7,3-4,0 2,-4 6,-5 6,-5 6,-6 6,-3 7,-5 3,-5 7,-3 2,-4 3,-1 1,-2 2,-2 0,-4 0,0 1,-3 3,0 1,0 1,-1 0,1 1,-1 1,1-1,0 0,0 1,0-1,-5-2,-7-1,-8-1,-9 2,-9 3,-7 3,-6 1,-2 1,1 1,4-2,7-1,7-2,6 0,8-1,0 2,3 0,5 1,5-1,3-1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23:27.811"/>
    </inkml:context>
    <inkml:brush xml:id="br0">
      <inkml:brushProperty name="width" value="0.02" units="cm"/>
      <inkml:brushProperty name="height" value="0.02" units="cm"/>
      <inkml:brushProperty name="ignorePressure" value="1"/>
    </inkml:brush>
  </inkml:definitions>
  <inkml:trace contextRef="#ctx0" brushRef="#br0">490 1109,'9'0,"14"-3,15-1,10 0,8-4,7-2,4-3,2-1,1 3,-7-3,-8 1,-3 3,-5 3,-5 0,-2 1,-3 2,10 2,3-5,1-1,-4-5,-4 1,-9 1,-5 3,-7 0,-3 1,-3 2,-3 2,1 1,-3-1,-1-1,-3-5,4-4,3 1,1 2,1-3,4-2,0-3,0-3,2 4,0 3,-1 5,-3-1,-1 0,-1 2,-2 0,2 1,2-4,0 1,3 1,1 2,-3 0,1 1,-2 2,-2 1,0 1,-1 2,1 0,-1 0,1 0,-1 0,-1 0,-3-2,-3-2</inkml:trace>
  <inkml:trace contextRef="#ctx0" brushRef="#br0" timeOffset="2048.79">417 570,'0'8,"0"9,0 9,3 9,2 21,3 8,4 11,0 1,-1-5,-1-6,0-8,-1-6,-2-3,-2-1,-1-4,0-6,-1-6,2 2,1-1,-1-4,-2-6</inkml:trace>
  <inkml:trace contextRef="#ctx0" brushRef="#br0" timeOffset="5581.14">353 488,'0'3,"-5"9,-6 20,-8 12,-6 9,-2 5,0 3,-2 0,6-2,-2-6,4-7,4-7,-1-3,3-1,0-5,1-7,3-5,3 1,0-4,1-1,-1-3,-1 2,1-1,5-2,6-4,4-2,5-2,2 1,1 1,0-1,1-1,0-1,0 0,1-1,-2 0,-1 0,3 0,5 0,5 5,-1 3,-1 2,0-1,-2-1,-1-3,-3 4,-1 0,-1-2,-3-1,1-3,-3 2,-1 0,0-1,5-1,8-2,2 1,1-2,1 0,-6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25:19.810"/>
    </inkml:context>
    <inkml:brush xml:id="br0">
      <inkml:brushProperty name="width" value="0.02" units="cm"/>
      <inkml:brushProperty name="height" value="0.02" units="cm"/>
      <inkml:brushProperty name="ignorePressure" value="1"/>
    </inkml:brush>
  </inkml:definitions>
  <inkml:trace contextRef="#ctx0" brushRef="#br0">490 1109,'9'0,"14"-3,15-1,10 0,8-4,7-2,4-3,2-1,1 3,-7-3,-8 1,-3 3,-5 3,-5 0,-2 1,-3 2,10 2,3-5,1-1,-4-5,-4 1,-9 1,-5 3,-7 0,-3 1,-3 2,-3 2,1 1,-3-1,-1-1,-3-5,4-4,3 1,1 2,1-3,4-2,0-3,0-3,2 4,0 3,-1 5,-3-1,-1 0,-1 2,-2 0,2 1,2-4,0 1,3 1,1 2,-3 0,1 1,-2 2,-2 1,0 1,-1 2,1 0,-1 0,1 0,-1 0,-1 0,-3-2,-3-2</inkml:trace>
  <inkml:trace contextRef="#ctx0" brushRef="#br0" timeOffset="1">417 570,'0'8,"0"9,0 9,3 9,2 21,3 8,4 11,0 1,-1-5,-1-6,0-8,-1-6,-2-3,-2-1,-1-4,0-6,-1-6,2 2,1-1,-1-4,-2-6</inkml:trace>
  <inkml:trace contextRef="#ctx0" brushRef="#br0" timeOffset="2">353 488,'0'3,"-5"9,-6 20,-8 12,-6 9,-2 5,0 3,-2 0,6-2,-2-6,4-7,4-7,-1-3,3-1,0-5,1-7,3-5,3 1,0-4,1-1,-1-3,-1 2,1-1,5-2,6-4,4-2,5-2,2 1,1 1,0-1,1-1,0-1,0 0,1-1,-2 0,-1 0,3 0,5 0,5 5,-1 3,-1 2,0-1,-2-1,-1-3,-3 4,-1 0,-1-2,-3-1,1-3,-3 2,-1 0,0-1,5-1,8-2,2 1,1-2,1 0,-6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28:39.511"/>
    </inkml:context>
    <inkml:brush xml:id="br0">
      <inkml:brushProperty name="width" value="0.04" units="cm"/>
      <inkml:brushProperty name="height" value="0.04" units="cm"/>
      <inkml:brushProperty name="color" value="#E71224"/>
      <inkml:brushProperty name="ignorePressure" value="1"/>
    </inkml:brush>
  </inkml:definitions>
  <inkml:trace contextRef="#ctx0" brushRef="#br0">30044 16215,'0'0,"0"0,0 0,0 0,0 0,0 0,0 0,0 0,0 0,0 0,0 0,0 0,0 0,0 0,0 0,0 0,0 0,0 0,0 0,0 0,0 0,0 0,0 0,0 0,0 0,0 0,0 0,0 0,0 0,0 0,0 0,0 0,0 0,0 0,0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4:54.765"/>
    </inkml:context>
    <inkml:brush xml:id="br0">
      <inkml:brushProperty name="width" value="0.04" units="cm"/>
      <inkml:brushProperty name="height" value="0.04" units="cm"/>
      <inkml:brushProperty name="color" value="#E71224"/>
      <inkml:brushProperty name="ignorePressure" value="1"/>
    </inkml:brush>
  </inkml:definitions>
  <inkml:trace contextRef="#ctx0" brushRef="#br0">32946 24106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0.19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31017 25449</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1.19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33020 24300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6.735"/>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31188 25107</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7.48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31140 25107</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7.917"/>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31163 25107,'-7'0,"-16"0,-5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8.847"/>
    </inkml:context>
    <inkml:brush xml:id="br0">
      <inkml:brushProperty name="width" value="0.04" units="cm"/>
      <inkml:brushProperty name="height" value="0.04" units="cm"/>
      <inkml:brushProperty name="color" value="#E71224"/>
      <inkml:brushProperty name="ignorePressure" value="1"/>
    </inkml:brush>
  </inkml:definitions>
  <inkml:trace contextRef="#ctx0" brushRef="#br0">25504 24202,'-7'0,"-1"0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9.363"/>
    </inkml:context>
    <inkml:brush xml:id="br0">
      <inkml:brushProperty name="width" value="0.04" units="cm"/>
      <inkml:brushProperty name="height" value="0.04" units="cm"/>
      <inkml:brushProperty name="color" value="#E71224"/>
      <inkml:brushProperty name="ignorePressure" value="1"/>
    </inkml:brush>
  </inkml:definitions>
  <inkml:trace contextRef="#ctx0" brushRef="#br0">22250 20077</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4:54.765"/>
    </inkml:context>
    <inkml:brush xml:id="br0">
      <inkml:brushProperty name="width" value="0.04" units="cm"/>
      <inkml:brushProperty name="height" value="0.04" units="cm"/>
      <inkml:brushProperty name="color" value="#E71224"/>
      <inkml:brushProperty name="ignorePressure" value="1"/>
    </inkml:brush>
  </inkml:definitions>
  <inkml:trace contextRef="#ctx0" brushRef="#br0">32946 24106</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0.19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31017 25449</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1.19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33020 24300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6.735"/>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31188 25107</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7.48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31140 25107</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7.917"/>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31163 25107,'-7'0,"-16"0,-5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8.847"/>
    </inkml:context>
    <inkml:brush xml:id="br0">
      <inkml:brushProperty name="width" value="0.04" units="cm"/>
      <inkml:brushProperty name="height" value="0.04" units="cm"/>
      <inkml:brushProperty name="color" value="#E71224"/>
      <inkml:brushProperty name="ignorePressure" value="1"/>
    </inkml:brush>
  </inkml:definitions>
  <inkml:trace contextRef="#ctx0" brushRef="#br0">25504 24202,'-7'0,"-1"0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9.363"/>
    </inkml:context>
    <inkml:brush xml:id="br0">
      <inkml:brushProperty name="width" value="0.04" units="cm"/>
      <inkml:brushProperty name="height" value="0.04" units="cm"/>
      <inkml:brushProperty name="color" value="#E71224"/>
      <inkml:brushProperty name="ignorePressure" value="1"/>
    </inkml:brush>
  </inkml:definitions>
  <inkml:trace contextRef="#ctx0" brushRef="#br0">22250 20077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idx="2"/>
          </p:nvPr>
        </p:nvSpPr>
        <p:spPr>
          <a:xfrm>
            <a:off x="1107000" y="812520"/>
            <a:ext cx="5345280" cy="4008959"/>
          </a:xfrm>
          <a:prstGeom prst="rect">
            <a:avLst/>
          </a:prstGeom>
          <a:noFill/>
          <a:ln>
            <a:noFill/>
            <a:prstDash val="solid"/>
          </a:ln>
        </p:spPr>
      </p:sp>
      <p:sp>
        <p:nvSpPr>
          <p:cNvPr id="3" name="Segnaposto note 2"/>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US"/>
          </a:p>
        </p:txBody>
      </p:sp>
      <p:sp>
        <p:nvSpPr>
          <p:cNvPr id="4" name="Segnaposto intestazione 3"/>
          <p:cNvSpPr txBox="1">
            <a:spLocks noGrp="1"/>
          </p:cNvSpPr>
          <p:nvPr>
            <p:ph type="hdr" sz="quarter"/>
          </p:nvPr>
        </p:nvSpPr>
        <p:spPr>
          <a:xfrm>
            <a:off x="0" y="0"/>
            <a:ext cx="3280680" cy="534240"/>
          </a:xfrm>
          <a:prstGeom prst="rect">
            <a:avLst/>
          </a:prstGeom>
          <a:noFill/>
          <a:ln>
            <a:noFill/>
          </a:ln>
        </p:spPr>
        <p:txBody>
          <a:bodyPr lIns="0" tIns="0" rIns="0" bIns="0" anchorCtr="0"/>
          <a:lstStyle>
            <a:lvl1pPr lvl="0" rtl="0" hangingPunct="0">
              <a:buNone/>
              <a:tabLst/>
              <a:defRPr lang="en-US" sz="1400" kern="1200">
                <a:latin typeface="Liberation Serif" pitchFamily="18"/>
                <a:ea typeface="DejaVu Sans" pitchFamily="2"/>
                <a:cs typeface="DejaVu Sans" pitchFamily="2"/>
              </a:defRPr>
            </a:lvl1pPr>
          </a:lstStyle>
          <a:p>
            <a:pPr lvl="0"/>
            <a:endParaRPr lang="en-US"/>
          </a:p>
        </p:txBody>
      </p:sp>
      <p:sp>
        <p:nvSpPr>
          <p:cNvPr id="5" name="Segnaposto data 4"/>
          <p:cNvSpPr txBox="1">
            <a:spLocks noGrp="1"/>
          </p:cNvSpPr>
          <p:nvPr>
            <p:ph type="dt" idx="1"/>
          </p:nvPr>
        </p:nvSpPr>
        <p:spPr>
          <a:xfrm>
            <a:off x="4278960" y="0"/>
            <a:ext cx="3280680" cy="534240"/>
          </a:xfrm>
          <a:prstGeom prst="rect">
            <a:avLst/>
          </a:prstGeom>
          <a:noFill/>
          <a:ln>
            <a:noFill/>
          </a:ln>
        </p:spPr>
        <p:txBody>
          <a:bodyPr lIns="0" tIns="0" rIns="0" bIns="0" anchorCtr="0"/>
          <a:lstStyle>
            <a:lvl1pPr lvl="0" algn="r" rtl="0" hangingPunct="0">
              <a:buNone/>
              <a:tabLst/>
              <a:defRPr lang="en-US" sz="1400" kern="1200">
                <a:latin typeface="Liberation Serif" pitchFamily="18"/>
                <a:ea typeface="DejaVu Sans" pitchFamily="2"/>
                <a:cs typeface="DejaVu Sans" pitchFamily="2"/>
              </a:defRPr>
            </a:lvl1pPr>
          </a:lstStyle>
          <a:p>
            <a:pPr lvl="0"/>
            <a:endParaRPr lang="en-US"/>
          </a:p>
        </p:txBody>
      </p:sp>
      <p:sp>
        <p:nvSpPr>
          <p:cNvPr id="6" name="Segnaposto piè di pagina 5"/>
          <p:cNvSpPr txBox="1">
            <a:spLocks noGrp="1"/>
          </p:cNvSpPr>
          <p:nvPr>
            <p:ph type="ftr" sz="quarter" idx="4"/>
          </p:nvPr>
        </p:nvSpPr>
        <p:spPr>
          <a:xfrm>
            <a:off x="0" y="10157400"/>
            <a:ext cx="3280680" cy="534240"/>
          </a:xfrm>
          <a:prstGeom prst="rect">
            <a:avLst/>
          </a:prstGeom>
          <a:noFill/>
          <a:ln>
            <a:noFill/>
          </a:ln>
        </p:spPr>
        <p:txBody>
          <a:bodyPr lIns="0" tIns="0" rIns="0" bIns="0" anchor="b" anchorCtr="0"/>
          <a:lstStyle>
            <a:lvl1pPr lvl="0" rtl="0" hangingPunct="0">
              <a:buNone/>
              <a:tabLst/>
              <a:defRPr lang="en-US" sz="1400" kern="1200">
                <a:latin typeface="Liberation Serif" pitchFamily="18"/>
                <a:ea typeface="DejaVu Sans" pitchFamily="2"/>
                <a:cs typeface="DejaVu Sans" pitchFamily="2"/>
              </a:defRPr>
            </a:lvl1pPr>
          </a:lstStyle>
          <a:p>
            <a:pPr lvl="0"/>
            <a:endParaRPr lang="en-US"/>
          </a:p>
        </p:txBody>
      </p:sp>
      <p:sp>
        <p:nvSpPr>
          <p:cNvPr id="7" name="Segnaposto numero diapositiva 6"/>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lstStyle>
            <a:lvl1pPr lvl="0" algn="r" rtl="0" hangingPunct="0">
              <a:buNone/>
              <a:tabLst/>
              <a:defRPr lang="en-US" sz="1400" kern="1200">
                <a:latin typeface="Liberation Serif" pitchFamily="18"/>
                <a:ea typeface="DejaVu Sans" pitchFamily="2"/>
                <a:cs typeface="DejaVu Sans" pitchFamily="2"/>
              </a:defRPr>
            </a:lvl1pPr>
          </a:lstStyle>
          <a:p>
            <a:pPr lvl="0"/>
            <a:fld id="{09219C67-7034-4DE1-97DD-0206D0E54793}" type="slidenum">
              <a:rPr/>
              <a:pPr lvl="0"/>
              <a:t>‹N›</a:t>
            </a:fld>
            <a:endParaRPr lang="en-US"/>
          </a:p>
        </p:txBody>
      </p:sp>
    </p:spTree>
  </p:cSld>
  <p:clrMap bg1="lt1" tx1="dk1" bg2="lt2" tx2="dk2" accent1="accent1" accent2="accent2" accent3="accent3" accent4="accent4" accent5="accent5" accent6="accent6" hlink="hlink" folHlink="folHlink"/>
  <p:notesStyle>
    <a:lvl1pPr marL="216000" marR="0" indent="-216000" rtl="0" hangingPunct="0">
      <a:tabLst/>
      <a:defRPr lang="en-US" sz="2000" b="0" i="0" u="none" strike="noStrike" kern="1200" cap="none">
        <a:ln>
          <a:noFill/>
        </a:ln>
        <a:highlight>
          <a:scrgbClr r="0" g="0" b="0">
            <a:alpha val="0"/>
          </a:scrgbClr>
        </a:highlight>
        <a:latin typeface="Liberation Sans" pitchFamily="18"/>
        <a:ea typeface="Noto Sans CJK SC Regular" pitchFamily="2"/>
        <a:cs typeface="FreeSans"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1106488" y="812800"/>
            <a:ext cx="5345112" cy="4008438"/>
          </a:xfrm>
        </p:spPr>
      </p:sp>
      <p:sp>
        <p:nvSpPr>
          <p:cNvPr id="3" name="Segnaposto note 2"/>
          <p:cNvSpPr>
            <a:spLocks noGrp="1"/>
          </p:cNvSpPr>
          <p:nvPr>
            <p:ph type="body" idx="1"/>
          </p:nvPr>
        </p:nvSpPr>
        <p:spPr/>
        <p:txBody>
          <a:bodyPr/>
          <a:lstStyle/>
          <a:p>
            <a:r>
              <a:rPr lang="it-IT" dirty="0"/>
              <a:t>Perche due acidi carbossilici possono guardarsi e formare DUE legami a idrogeno, aiutino….fagli vedere anche il carbonile allargato</a:t>
            </a:r>
          </a:p>
        </p:txBody>
      </p:sp>
      <p:sp>
        <p:nvSpPr>
          <p:cNvPr id="4" name="Segnaposto numero diapositiva 3"/>
          <p:cNvSpPr>
            <a:spLocks noGrp="1"/>
          </p:cNvSpPr>
          <p:nvPr>
            <p:ph type="sldNum" sz="quarter" idx="5"/>
          </p:nvPr>
        </p:nvSpPr>
        <p:spPr/>
        <p:txBody>
          <a:bodyPr/>
          <a:lstStyle/>
          <a:p>
            <a:pPr lvl="0"/>
            <a:fld id="{09219C67-7034-4DE1-97DD-0206D0E54793}" type="slidenum">
              <a:rPr lang="it-IT" smtClean="0"/>
              <a:pPr lvl="0"/>
              <a:t>44</a:t>
            </a:fld>
            <a:endParaRPr lang="it-IT" dirty="0"/>
          </a:p>
        </p:txBody>
      </p:sp>
    </p:spTree>
    <p:extLst>
      <p:ext uri="{BB962C8B-B14F-4D97-AF65-F5344CB8AC3E}">
        <p14:creationId xmlns:p14="http://schemas.microsoft.com/office/powerpoint/2010/main" val="3938979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1106488" y="812800"/>
            <a:ext cx="5345112" cy="4008438"/>
          </a:xfrm>
        </p:spPr>
      </p:sp>
      <p:sp>
        <p:nvSpPr>
          <p:cNvPr id="3" name="Segnaposto note 2"/>
          <p:cNvSpPr>
            <a:spLocks noGrp="1"/>
          </p:cNvSpPr>
          <p:nvPr>
            <p:ph type="body" idx="1"/>
          </p:nvPr>
        </p:nvSpPr>
        <p:spPr/>
        <p:txBody>
          <a:bodyPr/>
          <a:lstStyle/>
          <a:p>
            <a:r>
              <a:rPr lang="it-IT" dirty="0"/>
              <a:t>Perche due acidi carbossilici possono guardarsi e formare DUE legami a idrogeno, aiutino….fagli vedere anche il carbonile allargato</a:t>
            </a:r>
          </a:p>
        </p:txBody>
      </p:sp>
      <p:sp>
        <p:nvSpPr>
          <p:cNvPr id="4" name="Segnaposto numero diapositiva 3"/>
          <p:cNvSpPr>
            <a:spLocks noGrp="1"/>
          </p:cNvSpPr>
          <p:nvPr>
            <p:ph type="sldNum" sz="quarter" idx="5"/>
          </p:nvPr>
        </p:nvSpPr>
        <p:spPr/>
        <p:txBody>
          <a:bodyPr/>
          <a:lstStyle/>
          <a:p>
            <a:pPr lvl="0"/>
            <a:fld id="{09219C67-7034-4DE1-97DD-0206D0E54793}" type="slidenum">
              <a:rPr lang="it-IT" smtClean="0"/>
              <a:pPr lvl="0"/>
              <a:t>45</a:t>
            </a:fld>
            <a:endParaRPr lang="it-IT" dirty="0"/>
          </a:p>
        </p:txBody>
      </p:sp>
    </p:spTree>
    <p:extLst>
      <p:ext uri="{BB962C8B-B14F-4D97-AF65-F5344CB8AC3E}">
        <p14:creationId xmlns:p14="http://schemas.microsoft.com/office/powerpoint/2010/main" val="3922398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p:cNvSpPr>
            <a:spLocks noGrp="1"/>
          </p:cNvSpPr>
          <p:nvPr>
            <p:ph type="ctrTitle"/>
          </p:nvPr>
        </p:nvSpPr>
        <p:spPr/>
        <p:txBody>
          <a:bodyPr/>
          <a:lstStyle/>
          <a:p>
            <a:r>
              <a:rPr lang="it-IT"/>
              <a:t>Fare clic per modificare lo stile del titolo</a:t>
            </a:r>
            <a:endParaRPr lang="en-US"/>
          </a:p>
        </p:txBody>
      </p:sp>
      <p:sp>
        <p:nvSpPr>
          <p:cNvPr id="3" name="Sottotitolo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a:p>
        </p:txBody>
      </p:sp>
      <p:sp>
        <p:nvSpPr>
          <p:cNvPr id="4" name="Segnaposto data 3"/>
          <p:cNvSpPr>
            <a:spLocks noGrp="1"/>
          </p:cNvSpPr>
          <p:nvPr>
            <p:ph type="dt" sz="half" idx="10"/>
          </p:nvPr>
        </p:nvSpPr>
        <p:spPr/>
        <p:txBody>
          <a:bodyPr/>
          <a:lstStyle/>
          <a:p>
            <a:pPr lvl="0"/>
            <a:fld id="{58B00807-EECB-4122-A1E4-97B24C9842BC}" type="datetime1">
              <a:rPr lang="en-US" smtClean="0"/>
              <a:pPr lvl="0"/>
              <a:t>10/4/2023</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473918B5-3AD7-4746-AAAB-A6B9113C471D}" type="slidenum">
              <a:rPr/>
              <a:pPr lvl="0"/>
              <a:t>‹N›</a:t>
            </a:fld>
            <a:endParaRPr 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contenuto 2"/>
          <p:cNvSpPr>
            <a:spLocks noGrp="1"/>
          </p:cNvSpPr>
          <p:nvPr>
            <p:ph idx="1"/>
          </p:nvPr>
        </p:nvSpPr>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A1F26AB5-92CE-451B-A8F8-D17A460C247B}" type="datetime1">
              <a:rPr lang="en-US" smtClean="0"/>
              <a:pPr lvl="0"/>
              <a:t>10/4/2023</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3894B14C-0A33-4358-AA2C-102208251CEF}" type="slidenum">
              <a:rPr/>
              <a:pPr lvl="0"/>
              <a:t>‹N›</a:t>
            </a:fld>
            <a:endParaRPr 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p:cNvSpPr>
            <a:spLocks noGrp="1"/>
          </p:cNvSpPr>
          <p:nvPr>
            <p:ph type="title"/>
          </p:nvPr>
        </p:nvSpPr>
        <p:spPr>
          <a:xfrm>
            <a:off x="722313" y="4406900"/>
            <a:ext cx="7772400" cy="1362075"/>
          </a:xfrm>
        </p:spPr>
        <p:txBody>
          <a:bodyPr anchor="t"/>
          <a:lstStyle>
            <a:lvl1pPr algn="l">
              <a:defRPr sz="4000" b="1" cap="all"/>
            </a:lvl1pPr>
          </a:lstStyle>
          <a:p>
            <a:r>
              <a:rPr lang="it-IT"/>
              <a:t>Fare clic per modificare lo stile del titolo</a:t>
            </a:r>
            <a:endParaRPr lang="en-US"/>
          </a:p>
        </p:txBody>
      </p:sp>
      <p:sp>
        <p:nvSpPr>
          <p:cNvPr id="3" name="Segnaposto testo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stili del testo dello schema</a:t>
            </a:r>
          </a:p>
        </p:txBody>
      </p:sp>
      <p:sp>
        <p:nvSpPr>
          <p:cNvPr id="4" name="Segnaposto data 3"/>
          <p:cNvSpPr>
            <a:spLocks noGrp="1"/>
          </p:cNvSpPr>
          <p:nvPr>
            <p:ph type="dt" sz="half" idx="10"/>
          </p:nvPr>
        </p:nvSpPr>
        <p:spPr/>
        <p:txBody>
          <a:bodyPr/>
          <a:lstStyle/>
          <a:p>
            <a:pPr lvl="0"/>
            <a:fld id="{095B240E-7E0E-4787-A037-B1A94A9121B8}" type="datetime1">
              <a:rPr lang="en-US" smtClean="0"/>
              <a:pPr lvl="0"/>
              <a:t>10/4/2023</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DABB2E38-A184-4823-8D97-80EB04DB24A6}" type="slidenum">
              <a:rPr/>
              <a:pPr lvl="0"/>
              <a:t>‹N›</a:t>
            </a:fld>
            <a:endParaRPr 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contenuto 2"/>
          <p:cNvSpPr>
            <a:spLocks noGrp="1"/>
          </p:cNvSpPr>
          <p:nvPr>
            <p:ph sz="half" idx="1"/>
          </p:nvPr>
        </p:nvSpPr>
        <p:spPr>
          <a:xfrm>
            <a:off x="457200" y="1604963"/>
            <a:ext cx="4038600" cy="39766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contenuto 3"/>
          <p:cNvSpPr>
            <a:spLocks noGrp="1"/>
          </p:cNvSpPr>
          <p:nvPr>
            <p:ph sz="half" idx="2"/>
          </p:nvPr>
        </p:nvSpPr>
        <p:spPr>
          <a:xfrm>
            <a:off x="4648200" y="1604963"/>
            <a:ext cx="4038600" cy="39766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5" name="Segnaposto data 4"/>
          <p:cNvSpPr>
            <a:spLocks noGrp="1"/>
          </p:cNvSpPr>
          <p:nvPr>
            <p:ph type="dt" sz="half" idx="10"/>
          </p:nvPr>
        </p:nvSpPr>
        <p:spPr/>
        <p:txBody>
          <a:bodyPr/>
          <a:lstStyle/>
          <a:p>
            <a:pPr lvl="0"/>
            <a:fld id="{7FD3022A-81D9-4821-9831-B7C98074234F}" type="datetime1">
              <a:rPr lang="en-US" smtClean="0"/>
              <a:pPr lvl="0"/>
              <a:t>10/4/2023</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DBB5FC33-1747-4595-962B-A2328E92B157}" type="slidenum">
              <a:rPr/>
              <a:pPr lvl="0"/>
              <a:t>‹N›</a:t>
            </a:fld>
            <a:endParaRPr 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p:cNvSpPr>
            <a:spLocks noGrp="1"/>
          </p:cNvSpPr>
          <p:nvPr>
            <p:ph type="title"/>
          </p:nvPr>
        </p:nvSpPr>
        <p:spPr>
          <a:xfrm>
            <a:off x="457200" y="274638"/>
            <a:ext cx="8229600" cy="1143000"/>
          </a:xfrm>
        </p:spPr>
        <p:txBody>
          <a:bodyPr/>
          <a:lstStyle>
            <a:lvl1pPr>
              <a:defRPr/>
            </a:lvl1pPr>
          </a:lstStyle>
          <a:p>
            <a:r>
              <a:rPr lang="it-IT"/>
              <a:t>Fare clic per modificare lo stile del titolo</a:t>
            </a:r>
            <a:endParaRPr lang="en-US"/>
          </a:p>
        </p:txBody>
      </p:sp>
      <p:sp>
        <p:nvSpPr>
          <p:cNvPr id="3" name="Segnaposto testo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4" name="Segnaposto contenuto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5" name="Segnaposto testo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6" name="Segnaposto contenuto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7" name="Segnaposto data 6"/>
          <p:cNvSpPr>
            <a:spLocks noGrp="1"/>
          </p:cNvSpPr>
          <p:nvPr>
            <p:ph type="dt" sz="half" idx="10"/>
          </p:nvPr>
        </p:nvSpPr>
        <p:spPr/>
        <p:txBody>
          <a:bodyPr/>
          <a:lstStyle/>
          <a:p>
            <a:pPr lvl="0"/>
            <a:fld id="{61FDB10C-1202-41DB-B8CC-FB8126F6670D}" type="datetime1">
              <a:rPr lang="en-US" smtClean="0"/>
              <a:pPr lvl="0"/>
              <a:t>10/4/2023</a:t>
            </a:fld>
            <a:endParaRPr lang="en-US"/>
          </a:p>
        </p:txBody>
      </p:sp>
      <p:sp>
        <p:nvSpPr>
          <p:cNvPr id="8" name="Segnaposto piè di pagina 7"/>
          <p:cNvSpPr>
            <a:spLocks noGrp="1"/>
          </p:cNvSpPr>
          <p:nvPr>
            <p:ph type="ftr" sz="quarter" idx="11"/>
          </p:nvPr>
        </p:nvSpPr>
        <p:spPr/>
        <p:txBody>
          <a:bodyPr/>
          <a:lstStyle/>
          <a:p>
            <a:pPr lvl="0"/>
            <a:endParaRPr lang="en-US"/>
          </a:p>
        </p:txBody>
      </p:sp>
      <p:sp>
        <p:nvSpPr>
          <p:cNvPr id="9" name="Segnaposto numero diapositiva 8"/>
          <p:cNvSpPr>
            <a:spLocks noGrp="1"/>
          </p:cNvSpPr>
          <p:nvPr>
            <p:ph type="sldNum" sz="quarter" idx="12"/>
          </p:nvPr>
        </p:nvSpPr>
        <p:spPr/>
        <p:txBody>
          <a:bodyPr/>
          <a:lstStyle/>
          <a:p>
            <a:pPr lvl="0"/>
            <a:fld id="{7ACD38AA-D9E1-42B9-A61B-AC4474FBF7DA}" type="slidenum">
              <a:rPr/>
              <a:pPr lvl="0"/>
              <a:t>‹N›</a:t>
            </a:fld>
            <a:endParaRPr 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data 2"/>
          <p:cNvSpPr>
            <a:spLocks noGrp="1"/>
          </p:cNvSpPr>
          <p:nvPr>
            <p:ph type="dt" sz="half" idx="10"/>
          </p:nvPr>
        </p:nvSpPr>
        <p:spPr/>
        <p:txBody>
          <a:bodyPr/>
          <a:lstStyle/>
          <a:p>
            <a:pPr lvl="0"/>
            <a:fld id="{69FABAE4-0EF3-4D12-B79B-408AC2D797DE}" type="datetime1">
              <a:rPr lang="en-US" smtClean="0"/>
              <a:pPr lvl="0"/>
              <a:t>10/4/2023</a:t>
            </a:fld>
            <a:endParaRPr lang="en-US"/>
          </a:p>
        </p:txBody>
      </p:sp>
      <p:sp>
        <p:nvSpPr>
          <p:cNvPr id="4" name="Segnaposto piè di pagina 3"/>
          <p:cNvSpPr>
            <a:spLocks noGrp="1"/>
          </p:cNvSpPr>
          <p:nvPr>
            <p:ph type="ftr" sz="quarter" idx="11"/>
          </p:nvPr>
        </p:nvSpPr>
        <p:spPr/>
        <p:txBody>
          <a:bodyPr/>
          <a:lstStyle/>
          <a:p>
            <a:pPr lvl="0"/>
            <a:endParaRPr lang="en-US"/>
          </a:p>
        </p:txBody>
      </p:sp>
      <p:sp>
        <p:nvSpPr>
          <p:cNvPr id="5" name="Segnaposto numero diapositiva 4"/>
          <p:cNvSpPr>
            <a:spLocks noGrp="1"/>
          </p:cNvSpPr>
          <p:nvPr>
            <p:ph type="sldNum" sz="quarter" idx="12"/>
          </p:nvPr>
        </p:nvSpPr>
        <p:spPr/>
        <p:txBody>
          <a:bodyPr/>
          <a:lstStyle/>
          <a:p>
            <a:pPr lvl="0"/>
            <a:fld id="{BF93400A-DADF-4652-A595-B1629994B744}" type="slidenum">
              <a:rPr/>
              <a:pPr lvl="0"/>
              <a:t>‹N›</a:t>
            </a:fld>
            <a:endParaRPr 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p:cNvSpPr>
            <a:spLocks noGrp="1"/>
          </p:cNvSpPr>
          <p:nvPr>
            <p:ph type="dt" sz="half" idx="10"/>
          </p:nvPr>
        </p:nvSpPr>
        <p:spPr/>
        <p:txBody>
          <a:bodyPr/>
          <a:lstStyle/>
          <a:p>
            <a:pPr lvl="0"/>
            <a:fld id="{F1BD231D-70C3-46C6-8A0C-99FBBF84F4D3}" type="datetime1">
              <a:rPr lang="en-US" smtClean="0"/>
              <a:pPr lvl="0"/>
              <a:t>10/4/2023</a:t>
            </a:fld>
            <a:endParaRPr lang="en-US"/>
          </a:p>
        </p:txBody>
      </p:sp>
      <p:sp>
        <p:nvSpPr>
          <p:cNvPr id="3" name="Segnaposto piè di pagina 2"/>
          <p:cNvSpPr>
            <a:spLocks noGrp="1"/>
          </p:cNvSpPr>
          <p:nvPr>
            <p:ph type="ftr" sz="quarter" idx="11"/>
          </p:nvPr>
        </p:nvSpPr>
        <p:spPr/>
        <p:txBody>
          <a:bodyPr/>
          <a:lstStyle/>
          <a:p>
            <a:pPr lvl="0"/>
            <a:endParaRPr lang="en-US"/>
          </a:p>
        </p:txBody>
      </p:sp>
      <p:sp>
        <p:nvSpPr>
          <p:cNvPr id="4" name="Segnaposto numero diapositiva 3"/>
          <p:cNvSpPr>
            <a:spLocks noGrp="1"/>
          </p:cNvSpPr>
          <p:nvPr>
            <p:ph type="sldNum" sz="quarter" idx="12"/>
          </p:nvPr>
        </p:nvSpPr>
        <p:spPr/>
        <p:txBody>
          <a:bodyPr/>
          <a:lstStyle/>
          <a:p>
            <a:pPr lvl="0"/>
            <a:fld id="{C5B879D8-86BF-4C51-8339-B07B2F9B8FE0}" type="slidenum">
              <a:rPr/>
              <a:pPr lvl="0"/>
              <a:t>‹N›</a:t>
            </a:fld>
            <a:endParaRPr 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457200" y="273050"/>
            <a:ext cx="3008313" cy="1162050"/>
          </a:xfrm>
        </p:spPr>
        <p:txBody>
          <a:bodyPr anchor="b"/>
          <a:lstStyle>
            <a:lvl1pPr algn="l">
              <a:defRPr sz="2000" b="1"/>
            </a:lvl1pPr>
          </a:lstStyle>
          <a:p>
            <a:r>
              <a:rPr lang="it-IT"/>
              <a:t>Fare clic per modificare lo stile del titolo</a:t>
            </a:r>
            <a:endParaRPr lang="en-US"/>
          </a:p>
        </p:txBody>
      </p:sp>
      <p:sp>
        <p:nvSpPr>
          <p:cNvPr id="3" name="Segnaposto contenuto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testo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stili del testo dello schema</a:t>
            </a:r>
          </a:p>
        </p:txBody>
      </p:sp>
      <p:sp>
        <p:nvSpPr>
          <p:cNvPr id="5" name="Segnaposto data 4"/>
          <p:cNvSpPr>
            <a:spLocks noGrp="1"/>
          </p:cNvSpPr>
          <p:nvPr>
            <p:ph type="dt" sz="half" idx="10"/>
          </p:nvPr>
        </p:nvSpPr>
        <p:spPr/>
        <p:txBody>
          <a:bodyPr/>
          <a:lstStyle/>
          <a:p>
            <a:pPr lvl="0"/>
            <a:fld id="{5B1A2CB8-B097-43B2-BF5D-83F2EAD81215}" type="datetime1">
              <a:rPr lang="en-US" smtClean="0"/>
              <a:pPr lvl="0"/>
              <a:t>10/4/2023</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BE1976AE-9A48-41C9-A224-81FAEBA43E9E}" type="slidenum">
              <a:rPr/>
              <a:pPr lvl="0"/>
              <a:t>‹N›</a:t>
            </a:fld>
            <a:endParaRPr 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1792288" y="4800600"/>
            <a:ext cx="5486400" cy="566738"/>
          </a:xfrm>
        </p:spPr>
        <p:txBody>
          <a:bodyPr anchor="b"/>
          <a:lstStyle>
            <a:lvl1pPr algn="l">
              <a:defRPr sz="2000" b="1"/>
            </a:lvl1pPr>
          </a:lstStyle>
          <a:p>
            <a:r>
              <a:rPr lang="it-IT"/>
              <a:t>Fare clic per modificare lo stile del titolo</a:t>
            </a:r>
            <a:endParaRPr lang="en-US"/>
          </a:p>
        </p:txBody>
      </p:sp>
      <p:sp>
        <p:nvSpPr>
          <p:cNvPr id="3" name="Segnaposto immagin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Segnaposto testo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stili del testo dello schema</a:t>
            </a:r>
          </a:p>
        </p:txBody>
      </p:sp>
      <p:sp>
        <p:nvSpPr>
          <p:cNvPr id="5" name="Segnaposto data 4"/>
          <p:cNvSpPr>
            <a:spLocks noGrp="1"/>
          </p:cNvSpPr>
          <p:nvPr>
            <p:ph type="dt" sz="half" idx="10"/>
          </p:nvPr>
        </p:nvSpPr>
        <p:spPr/>
        <p:txBody>
          <a:bodyPr/>
          <a:lstStyle/>
          <a:p>
            <a:pPr lvl="0"/>
            <a:fld id="{0734D731-014F-470C-8AC1-BCA42829B078}" type="datetime1">
              <a:rPr lang="en-US" smtClean="0"/>
              <a:pPr lvl="0"/>
              <a:t>10/4/2023</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D11604EC-79C3-4858-816B-864FB0F4D9C6}" type="slidenum">
              <a:rPr/>
              <a:pPr lvl="0"/>
              <a:t>‹N›</a:t>
            </a:fld>
            <a:endParaRPr 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testo verticale 2"/>
          <p:cNvSpPr>
            <a:spLocks noGrp="1"/>
          </p:cNvSpPr>
          <p:nvPr>
            <p:ph type="body" orient="vert" idx="1"/>
          </p:nvPr>
        </p:nvSpPr>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B1889CE9-B3E8-43A6-A392-8A39C9BF3BDA}" type="datetime1">
              <a:rPr lang="en-US" smtClean="0"/>
              <a:pPr lvl="0"/>
              <a:t>10/4/2023</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E0C2A766-AE0F-4AA0-8969-CC7A0873195C}" type="slidenum">
              <a:rPr/>
              <a:pPr lvl="0"/>
              <a:t>‹N›</a:t>
            </a:fld>
            <a:endParaRPr 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olo e testo verticale">
    <p:spTree>
      <p:nvGrpSpPr>
        <p:cNvPr id="1" name=""/>
        <p:cNvGrpSpPr/>
        <p:nvPr/>
      </p:nvGrpSpPr>
      <p:grpSpPr>
        <a:xfrm>
          <a:off x="0" y="0"/>
          <a:ext cx="0" cy="0"/>
          <a:chOff x="0" y="0"/>
          <a:chExt cx="0" cy="0"/>
        </a:xfrm>
      </p:grpSpPr>
      <p:sp>
        <p:nvSpPr>
          <p:cNvPr id="2" name="Titolo verticale 1"/>
          <p:cNvSpPr>
            <a:spLocks noGrp="1"/>
          </p:cNvSpPr>
          <p:nvPr>
            <p:ph type="title" orient="vert"/>
          </p:nvPr>
        </p:nvSpPr>
        <p:spPr>
          <a:xfrm>
            <a:off x="6629400" y="1604963"/>
            <a:ext cx="2057400" cy="3976687"/>
          </a:xfrm>
        </p:spPr>
        <p:txBody>
          <a:bodyPr vert="eaVert"/>
          <a:lstStyle/>
          <a:p>
            <a:r>
              <a:rPr lang="it-IT"/>
              <a:t>Fare clic per modificare lo stile del titolo</a:t>
            </a:r>
            <a:endParaRPr lang="en-US"/>
          </a:p>
        </p:txBody>
      </p:sp>
      <p:sp>
        <p:nvSpPr>
          <p:cNvPr id="3" name="Segnaposto testo verticale 2"/>
          <p:cNvSpPr>
            <a:spLocks noGrp="1"/>
          </p:cNvSpPr>
          <p:nvPr>
            <p:ph type="body" orient="vert" idx="1"/>
          </p:nvPr>
        </p:nvSpPr>
        <p:spPr>
          <a:xfrm>
            <a:off x="457200" y="1604963"/>
            <a:ext cx="6019800" cy="3976687"/>
          </a:xfrm>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758F659C-518C-4DE0-9238-77E90990BCA7}" type="datetime1">
              <a:rPr lang="en-US" smtClean="0"/>
              <a:pPr lvl="0"/>
              <a:t>10/4/2023</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5BB3E225-48CE-4038-9C5B-1DB6A367CE06}" type="slidenum">
              <a:rPr/>
              <a:pPr lvl="0"/>
              <a:t>‹N›</a:t>
            </a:fld>
            <a:endParaRPr 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p:cNvSpPr>
            <a:spLocks noGrp="1"/>
          </p:cNvSpPr>
          <p:nvPr>
            <p:ph type="ctrTitle"/>
          </p:nvPr>
        </p:nvSpPr>
        <p:spPr>
          <a:xfrm>
            <a:off x="685800" y="2130425"/>
            <a:ext cx="7772400" cy="1470025"/>
          </a:xfrm>
        </p:spPr>
        <p:txBody>
          <a:bodyPr/>
          <a:lstStyle/>
          <a:p>
            <a:r>
              <a:rPr lang="it-IT"/>
              <a:t>Fare clic per modificare lo stile del titolo</a:t>
            </a:r>
            <a:endParaRPr lang="en-US"/>
          </a:p>
        </p:txBody>
      </p:sp>
      <p:sp>
        <p:nvSpPr>
          <p:cNvPr id="3" name="Sottotitolo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a:p>
        </p:txBody>
      </p:sp>
      <p:sp>
        <p:nvSpPr>
          <p:cNvPr id="4" name="Segnaposto data 3"/>
          <p:cNvSpPr>
            <a:spLocks noGrp="1"/>
          </p:cNvSpPr>
          <p:nvPr>
            <p:ph type="dt" sz="half" idx="10"/>
          </p:nvPr>
        </p:nvSpPr>
        <p:spPr/>
        <p:txBody>
          <a:bodyPr/>
          <a:lstStyle/>
          <a:p>
            <a:pPr lvl="0"/>
            <a:fld id="{0636A74A-F7C8-4661-8E37-70D026855B48}" type="datetime1">
              <a:rPr lang="en-US" smtClean="0"/>
              <a:pPr lvl="0"/>
              <a:t>10/4/2023</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3CD98839-F27A-41E3-B3EE-9FDB0EE9B458}" type="slidenum">
              <a:rPr/>
              <a:pPr lvl="0"/>
              <a:t>‹N›</a:t>
            </a:fld>
            <a:endParaRPr lang="en-US"/>
          </a:p>
        </p:txBody>
      </p:sp>
    </p:spTree>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contenuto 2"/>
          <p:cNvSpPr>
            <a:spLocks noGrp="1"/>
          </p:cNvSpPr>
          <p:nvPr>
            <p:ph idx="1"/>
          </p:nvPr>
        </p:nvSpPr>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6BB28059-4A6D-4B1C-8B32-B7843D06005D}" type="datetime1">
              <a:rPr lang="en-US" smtClean="0"/>
              <a:pPr lvl="0"/>
              <a:t>10/4/2023</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A7634DD6-D343-4540-97B5-0C6616A4A388}" type="slidenum">
              <a:rPr/>
              <a:pPr lvl="0"/>
              <a:t>‹N›</a:t>
            </a:fld>
            <a:endParaRPr lang="en-US"/>
          </a:p>
        </p:txBody>
      </p:sp>
    </p:spTree>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p:cNvSpPr>
            <a:spLocks noGrp="1"/>
          </p:cNvSpPr>
          <p:nvPr>
            <p:ph type="title"/>
          </p:nvPr>
        </p:nvSpPr>
        <p:spPr>
          <a:xfrm>
            <a:off x="722313" y="4406900"/>
            <a:ext cx="7772400" cy="1362075"/>
          </a:xfrm>
        </p:spPr>
        <p:txBody>
          <a:bodyPr anchor="t"/>
          <a:lstStyle>
            <a:lvl1pPr algn="l">
              <a:defRPr sz="4000" b="1" cap="all"/>
            </a:lvl1pPr>
          </a:lstStyle>
          <a:p>
            <a:r>
              <a:rPr lang="it-IT"/>
              <a:t>Fare clic per modificare lo stile del titolo</a:t>
            </a:r>
            <a:endParaRPr lang="en-US"/>
          </a:p>
        </p:txBody>
      </p:sp>
      <p:sp>
        <p:nvSpPr>
          <p:cNvPr id="3" name="Segnaposto testo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stili del testo dello schema</a:t>
            </a:r>
          </a:p>
        </p:txBody>
      </p:sp>
      <p:sp>
        <p:nvSpPr>
          <p:cNvPr id="4" name="Segnaposto data 3"/>
          <p:cNvSpPr>
            <a:spLocks noGrp="1"/>
          </p:cNvSpPr>
          <p:nvPr>
            <p:ph type="dt" sz="half" idx="10"/>
          </p:nvPr>
        </p:nvSpPr>
        <p:spPr/>
        <p:txBody>
          <a:bodyPr/>
          <a:lstStyle/>
          <a:p>
            <a:pPr lvl="0"/>
            <a:fld id="{3F3D09C2-3F45-43C5-B577-ED2979B97F0E}" type="datetime1">
              <a:rPr lang="en-US" smtClean="0"/>
              <a:pPr lvl="0"/>
              <a:t>10/4/2023</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79DCD485-2ABB-4BD7-9CD9-FC51448EB5E3}" type="slidenum">
              <a:rPr/>
              <a:pPr lvl="0"/>
              <a:t>‹N›</a:t>
            </a:fld>
            <a:endParaRPr lang="en-US"/>
          </a:p>
        </p:txBody>
      </p:sp>
    </p:spTree>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contenuto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contenuto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5" name="Segnaposto data 4"/>
          <p:cNvSpPr>
            <a:spLocks noGrp="1"/>
          </p:cNvSpPr>
          <p:nvPr>
            <p:ph type="dt" sz="half" idx="10"/>
          </p:nvPr>
        </p:nvSpPr>
        <p:spPr/>
        <p:txBody>
          <a:bodyPr/>
          <a:lstStyle/>
          <a:p>
            <a:pPr lvl="0"/>
            <a:fld id="{31324CA7-9426-4AAD-944B-79E437ECCB65}" type="datetime1">
              <a:rPr lang="en-US" smtClean="0"/>
              <a:pPr lvl="0"/>
              <a:t>10/4/2023</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D0544123-CE5B-498D-B209-59FF7F1902A4}" type="slidenum">
              <a:rPr/>
              <a:pPr lvl="0"/>
              <a:t>‹N›</a:t>
            </a:fld>
            <a:endParaRPr lang="en-US"/>
          </a:p>
        </p:txBody>
      </p:sp>
    </p:spTree>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lvl1pPr>
              <a:defRPr/>
            </a:lvl1pPr>
          </a:lstStyle>
          <a:p>
            <a:r>
              <a:rPr lang="it-IT"/>
              <a:t>Fare clic per modificare lo stile del titolo</a:t>
            </a:r>
            <a:endParaRPr lang="en-US"/>
          </a:p>
        </p:txBody>
      </p:sp>
      <p:sp>
        <p:nvSpPr>
          <p:cNvPr id="3" name="Segnaposto testo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4" name="Segnaposto contenuto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5" name="Segnaposto testo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6" name="Segnaposto contenuto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7" name="Segnaposto data 6"/>
          <p:cNvSpPr>
            <a:spLocks noGrp="1"/>
          </p:cNvSpPr>
          <p:nvPr>
            <p:ph type="dt" sz="half" idx="10"/>
          </p:nvPr>
        </p:nvSpPr>
        <p:spPr/>
        <p:txBody>
          <a:bodyPr/>
          <a:lstStyle/>
          <a:p>
            <a:pPr lvl="0"/>
            <a:fld id="{3173D9B0-598C-4937-9385-A3775719FC6D}" type="datetime1">
              <a:rPr lang="en-US" smtClean="0"/>
              <a:pPr lvl="0"/>
              <a:t>10/4/2023</a:t>
            </a:fld>
            <a:endParaRPr lang="en-US"/>
          </a:p>
        </p:txBody>
      </p:sp>
      <p:sp>
        <p:nvSpPr>
          <p:cNvPr id="8" name="Segnaposto piè di pagina 7"/>
          <p:cNvSpPr>
            <a:spLocks noGrp="1"/>
          </p:cNvSpPr>
          <p:nvPr>
            <p:ph type="ftr" sz="quarter" idx="11"/>
          </p:nvPr>
        </p:nvSpPr>
        <p:spPr/>
        <p:txBody>
          <a:bodyPr/>
          <a:lstStyle/>
          <a:p>
            <a:pPr lvl="0"/>
            <a:endParaRPr lang="en-US"/>
          </a:p>
        </p:txBody>
      </p:sp>
      <p:sp>
        <p:nvSpPr>
          <p:cNvPr id="9" name="Segnaposto numero diapositiva 8"/>
          <p:cNvSpPr>
            <a:spLocks noGrp="1"/>
          </p:cNvSpPr>
          <p:nvPr>
            <p:ph type="sldNum" sz="quarter" idx="12"/>
          </p:nvPr>
        </p:nvSpPr>
        <p:spPr/>
        <p:txBody>
          <a:bodyPr/>
          <a:lstStyle/>
          <a:p>
            <a:pPr lvl="0"/>
            <a:fld id="{62C071DC-9C08-4112-8413-A0B17AFB981C}" type="slidenum">
              <a:rPr/>
              <a:pPr lvl="0"/>
              <a:t>‹N›</a:t>
            </a:fld>
            <a:endParaRPr lang="en-US"/>
          </a:p>
        </p:txBody>
      </p:sp>
    </p:spTree>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data 2"/>
          <p:cNvSpPr>
            <a:spLocks noGrp="1"/>
          </p:cNvSpPr>
          <p:nvPr>
            <p:ph type="dt" sz="half" idx="10"/>
          </p:nvPr>
        </p:nvSpPr>
        <p:spPr/>
        <p:txBody>
          <a:bodyPr/>
          <a:lstStyle/>
          <a:p>
            <a:pPr lvl="0"/>
            <a:fld id="{DB146E16-C244-4AD1-905D-BE271F74F9BE}" type="datetime1">
              <a:rPr lang="en-US" smtClean="0"/>
              <a:pPr lvl="0"/>
              <a:t>10/4/2023</a:t>
            </a:fld>
            <a:endParaRPr lang="en-US"/>
          </a:p>
        </p:txBody>
      </p:sp>
      <p:sp>
        <p:nvSpPr>
          <p:cNvPr id="4" name="Segnaposto piè di pagina 3"/>
          <p:cNvSpPr>
            <a:spLocks noGrp="1"/>
          </p:cNvSpPr>
          <p:nvPr>
            <p:ph type="ftr" sz="quarter" idx="11"/>
          </p:nvPr>
        </p:nvSpPr>
        <p:spPr/>
        <p:txBody>
          <a:bodyPr/>
          <a:lstStyle/>
          <a:p>
            <a:pPr lvl="0"/>
            <a:endParaRPr lang="en-US"/>
          </a:p>
        </p:txBody>
      </p:sp>
      <p:sp>
        <p:nvSpPr>
          <p:cNvPr id="5" name="Segnaposto numero diapositiva 4"/>
          <p:cNvSpPr>
            <a:spLocks noGrp="1"/>
          </p:cNvSpPr>
          <p:nvPr>
            <p:ph type="sldNum" sz="quarter" idx="12"/>
          </p:nvPr>
        </p:nvSpPr>
        <p:spPr/>
        <p:txBody>
          <a:bodyPr/>
          <a:lstStyle/>
          <a:p>
            <a:pPr lvl="0"/>
            <a:fld id="{5064D941-1DEF-48AD-996C-D99D8F9D830A}" type="slidenum">
              <a:rPr/>
              <a:pPr lvl="0"/>
              <a:t>‹N›</a:t>
            </a:fld>
            <a:endParaRPr lang="en-US"/>
          </a:p>
        </p:txBody>
      </p:sp>
    </p:spTree>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p:cNvSpPr>
            <a:spLocks noGrp="1"/>
          </p:cNvSpPr>
          <p:nvPr>
            <p:ph type="dt" sz="half" idx="10"/>
          </p:nvPr>
        </p:nvSpPr>
        <p:spPr/>
        <p:txBody>
          <a:bodyPr/>
          <a:lstStyle/>
          <a:p>
            <a:pPr lvl="0"/>
            <a:fld id="{CDACF96C-159A-4F01-A3AB-F2081978E9BB}" type="datetime1">
              <a:rPr lang="en-US" smtClean="0"/>
              <a:pPr lvl="0"/>
              <a:t>10/4/2023</a:t>
            </a:fld>
            <a:endParaRPr lang="en-US"/>
          </a:p>
        </p:txBody>
      </p:sp>
      <p:sp>
        <p:nvSpPr>
          <p:cNvPr id="3" name="Segnaposto piè di pagina 2"/>
          <p:cNvSpPr>
            <a:spLocks noGrp="1"/>
          </p:cNvSpPr>
          <p:nvPr>
            <p:ph type="ftr" sz="quarter" idx="11"/>
          </p:nvPr>
        </p:nvSpPr>
        <p:spPr/>
        <p:txBody>
          <a:bodyPr/>
          <a:lstStyle/>
          <a:p>
            <a:pPr lvl="0"/>
            <a:endParaRPr lang="en-US"/>
          </a:p>
        </p:txBody>
      </p:sp>
      <p:sp>
        <p:nvSpPr>
          <p:cNvPr id="4" name="Segnaposto numero diapositiva 3"/>
          <p:cNvSpPr>
            <a:spLocks noGrp="1"/>
          </p:cNvSpPr>
          <p:nvPr>
            <p:ph type="sldNum" sz="quarter" idx="12"/>
          </p:nvPr>
        </p:nvSpPr>
        <p:spPr/>
        <p:txBody>
          <a:bodyPr/>
          <a:lstStyle/>
          <a:p>
            <a:pPr lvl="0"/>
            <a:fld id="{ECFF226D-0335-4CD5-953B-11480A5FAEA9}" type="slidenum">
              <a:rPr/>
              <a:pPr lvl="0"/>
              <a:t>‹N›</a:t>
            </a:fld>
            <a:endParaRPr lang="en-US"/>
          </a:p>
        </p:txBody>
      </p:sp>
    </p:spTree>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457200" y="273050"/>
            <a:ext cx="3008313" cy="1162050"/>
          </a:xfrm>
        </p:spPr>
        <p:txBody>
          <a:bodyPr anchor="b"/>
          <a:lstStyle>
            <a:lvl1pPr algn="l">
              <a:defRPr sz="2000" b="1"/>
            </a:lvl1pPr>
          </a:lstStyle>
          <a:p>
            <a:r>
              <a:rPr lang="it-IT"/>
              <a:t>Fare clic per modificare lo stile del titolo</a:t>
            </a:r>
            <a:endParaRPr lang="en-US"/>
          </a:p>
        </p:txBody>
      </p:sp>
      <p:sp>
        <p:nvSpPr>
          <p:cNvPr id="3" name="Segnaposto contenuto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testo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stili del testo dello schema</a:t>
            </a:r>
          </a:p>
        </p:txBody>
      </p:sp>
      <p:sp>
        <p:nvSpPr>
          <p:cNvPr id="5" name="Segnaposto data 4"/>
          <p:cNvSpPr>
            <a:spLocks noGrp="1"/>
          </p:cNvSpPr>
          <p:nvPr>
            <p:ph type="dt" sz="half" idx="10"/>
          </p:nvPr>
        </p:nvSpPr>
        <p:spPr/>
        <p:txBody>
          <a:bodyPr/>
          <a:lstStyle/>
          <a:p>
            <a:pPr lvl="0"/>
            <a:fld id="{26F191DA-D090-43A9-BC2E-F639C507287C}" type="datetime1">
              <a:rPr lang="en-US" smtClean="0"/>
              <a:pPr lvl="0"/>
              <a:t>10/4/2023</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0C5AEA30-FE41-430F-8483-FD1C5B3BA856}" type="slidenum">
              <a:rPr/>
              <a:pPr lvl="0"/>
              <a:t>‹N›</a:t>
            </a:fld>
            <a:endParaRPr lang="en-US"/>
          </a:p>
        </p:txBody>
      </p:sp>
    </p:spTree>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1792288" y="4800600"/>
            <a:ext cx="5486400" cy="566738"/>
          </a:xfrm>
        </p:spPr>
        <p:txBody>
          <a:bodyPr anchor="b"/>
          <a:lstStyle>
            <a:lvl1pPr algn="l">
              <a:defRPr sz="2000" b="1"/>
            </a:lvl1pPr>
          </a:lstStyle>
          <a:p>
            <a:r>
              <a:rPr lang="it-IT"/>
              <a:t>Fare clic per modificare lo stile del titolo</a:t>
            </a:r>
            <a:endParaRPr lang="en-US"/>
          </a:p>
        </p:txBody>
      </p:sp>
      <p:sp>
        <p:nvSpPr>
          <p:cNvPr id="3" name="Segnaposto immagin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Segnaposto testo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stili del testo dello schema</a:t>
            </a:r>
          </a:p>
        </p:txBody>
      </p:sp>
      <p:sp>
        <p:nvSpPr>
          <p:cNvPr id="5" name="Segnaposto data 4"/>
          <p:cNvSpPr>
            <a:spLocks noGrp="1"/>
          </p:cNvSpPr>
          <p:nvPr>
            <p:ph type="dt" sz="half" idx="10"/>
          </p:nvPr>
        </p:nvSpPr>
        <p:spPr/>
        <p:txBody>
          <a:bodyPr/>
          <a:lstStyle/>
          <a:p>
            <a:pPr lvl="0"/>
            <a:fld id="{91E57CB4-E8CD-4E60-9959-F4A1122BC07D}" type="datetime1">
              <a:rPr lang="en-US" smtClean="0"/>
              <a:pPr lvl="0"/>
              <a:t>10/4/2023</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04140509-9F40-4D15-8433-2419841CA673}" type="slidenum">
              <a:rPr/>
              <a:pPr lvl="0"/>
              <a:t>‹N›</a:t>
            </a:fld>
            <a:endParaRPr lang="en-US"/>
          </a:p>
        </p:txBody>
      </p:sp>
    </p:spTree>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testo verticale 2"/>
          <p:cNvSpPr>
            <a:spLocks noGrp="1"/>
          </p:cNvSpPr>
          <p:nvPr>
            <p:ph type="body" orient="vert" idx="1"/>
          </p:nvPr>
        </p:nvSpPr>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42C82FDF-45A1-4B9C-BCE4-5E74C5BAEDFB}" type="datetime1">
              <a:rPr lang="en-US" smtClean="0"/>
              <a:pPr lvl="0"/>
              <a:t>10/4/2023</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0DC0246B-9B4D-40ED-8D95-7E37B98703EC}" type="slidenum">
              <a:rPr/>
              <a:pPr lvl="0"/>
              <a:t>‹N›</a:t>
            </a:fld>
            <a:endParaRPr lang="en-US"/>
          </a:p>
        </p:txBody>
      </p:sp>
    </p:spTree>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itolo e testo verticale">
    <p:spTree>
      <p:nvGrpSpPr>
        <p:cNvPr id="1" name=""/>
        <p:cNvGrpSpPr/>
        <p:nvPr/>
      </p:nvGrpSpPr>
      <p:grpSpPr>
        <a:xfrm>
          <a:off x="0" y="0"/>
          <a:ext cx="0" cy="0"/>
          <a:chOff x="0" y="0"/>
          <a:chExt cx="0" cy="0"/>
        </a:xfrm>
      </p:grpSpPr>
      <p:sp>
        <p:nvSpPr>
          <p:cNvPr id="2" name="Titolo verticale 1"/>
          <p:cNvSpPr>
            <a:spLocks noGrp="1"/>
          </p:cNvSpPr>
          <p:nvPr>
            <p:ph type="title" orient="vert"/>
          </p:nvPr>
        </p:nvSpPr>
        <p:spPr>
          <a:xfrm>
            <a:off x="6629400" y="274638"/>
            <a:ext cx="2057400" cy="5851525"/>
          </a:xfrm>
        </p:spPr>
        <p:txBody>
          <a:bodyPr vert="eaVert"/>
          <a:lstStyle/>
          <a:p>
            <a:r>
              <a:rPr lang="it-IT"/>
              <a:t>Fare clic per modificare lo stile del titolo</a:t>
            </a:r>
            <a:endParaRPr lang="en-US"/>
          </a:p>
        </p:txBody>
      </p:sp>
      <p:sp>
        <p:nvSpPr>
          <p:cNvPr id="3" name="Segnaposto testo verticale 2"/>
          <p:cNvSpPr>
            <a:spLocks noGrp="1"/>
          </p:cNvSpPr>
          <p:nvPr>
            <p:ph type="body" orient="vert" idx="1"/>
          </p:nvPr>
        </p:nvSpPr>
        <p:spPr>
          <a:xfrm>
            <a:off x="457200" y="274638"/>
            <a:ext cx="6019800" cy="5851525"/>
          </a:xfrm>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B32DDE19-F453-4CA1-AABE-0FE44EA2696A}" type="datetime1">
              <a:rPr lang="en-US" smtClean="0"/>
              <a:pPr lvl="0"/>
              <a:t>10/4/2023</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A01EB380-DE5F-4ED4-8EDB-9E1CB3B4C236}" type="slidenum">
              <a:rPr/>
              <a:pPr lvl="0"/>
              <a:t>‹N›</a:t>
            </a:fld>
            <a:endParaRPr lang="en-US"/>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olo 1"/>
          <p:cNvSpPr txBox="1">
            <a:spLocks noGrp="1"/>
          </p:cNvSpPr>
          <p:nvPr>
            <p:ph type="title"/>
          </p:nvPr>
        </p:nvSpPr>
        <p:spPr>
          <a:xfrm>
            <a:off x="685799" y="2130480"/>
            <a:ext cx="7772039" cy="1469520"/>
          </a:xfrm>
          <a:prstGeom prst="rect">
            <a:avLst/>
          </a:prstGeom>
          <a:noFill/>
          <a:ln>
            <a:noFill/>
          </a:ln>
        </p:spPr>
        <p:txBody>
          <a:bodyPr vert="horz" wrap="square" lIns="91440" tIns="45720" rIns="91440" bIns="4572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r>
              <a:rPr lang="en-US"/>
              <a:t>Fare clic per modificare lo stile del titolo</a:t>
            </a:r>
          </a:p>
        </p:txBody>
      </p:sp>
      <p:sp>
        <p:nvSpPr>
          <p:cNvPr id="3" name="Segnaposto data 3"/>
          <p:cNvSpPr txBox="1">
            <a:spLocks noGrp="1"/>
          </p:cNvSpPr>
          <p:nvPr>
            <p:ph type="dt" sz="half" idx="2"/>
          </p:nvPr>
        </p:nvSpPr>
        <p:spPr>
          <a:xfrm>
            <a:off x="457200" y="6356520"/>
            <a:ext cx="2133360" cy="364679"/>
          </a:xfrm>
          <a:prstGeom prst="rect">
            <a:avLst/>
          </a:prstGeom>
          <a:noFill/>
          <a:ln>
            <a:noFill/>
          </a:ln>
        </p:spPr>
        <p:txBody>
          <a:bodyPr wrap="square" lIns="91440" tIns="45720" rIns="91440" bIns="45720" anchor="ctr" anchorCtr="0"/>
          <a:lstStyle>
            <a:lvl1pPr marL="0" marR="0" lvl="0" indent="0" algn="l" rtl="0" hangingPunct="1">
              <a:lnSpc>
                <a:spcPct val="100000"/>
              </a:lnSpc>
              <a:spcBef>
                <a:spcPts val="0"/>
              </a:spcBef>
              <a:spcAft>
                <a:spcPts val="0"/>
              </a:spcAft>
              <a:buNone/>
              <a:tabLst/>
              <a:defRPr lang="en-US" sz="1200" b="0" i="0" u="none" strike="noStrike" kern="1200" cap="none" spc="0" baseline="0">
                <a:solidFill>
                  <a:srgbClr val="8B8B8B"/>
                </a:solidFill>
                <a:latin typeface="Calibri"/>
                <a:ea typeface="DejaVu Sans" pitchFamily="2"/>
                <a:cs typeface="DejaVu Sans" pitchFamily="2"/>
              </a:defRPr>
            </a:lvl1pPr>
          </a:lstStyle>
          <a:p>
            <a:pPr lvl="0"/>
            <a:fld id="{09E58636-578A-4846-AA93-AB5EADFD0A69}" type="datetime1">
              <a:rPr lang="en-US" smtClean="0"/>
              <a:pPr lvl="0"/>
              <a:t>10/4/2023</a:t>
            </a:fld>
            <a:endParaRPr lang="en-US"/>
          </a:p>
        </p:txBody>
      </p:sp>
      <p:sp>
        <p:nvSpPr>
          <p:cNvPr id="4" name="Segnaposto piè di pagina 4"/>
          <p:cNvSpPr txBox="1">
            <a:spLocks noGrp="1"/>
          </p:cNvSpPr>
          <p:nvPr>
            <p:ph type="ftr" sz="quarter" idx="3"/>
          </p:nvPr>
        </p:nvSpPr>
        <p:spPr>
          <a:xfrm>
            <a:off x="3124079" y="6356520"/>
            <a:ext cx="2895120" cy="364679"/>
          </a:xfrm>
          <a:prstGeom prst="rect">
            <a:avLst/>
          </a:prstGeom>
          <a:noFill/>
          <a:ln>
            <a:noFill/>
          </a:ln>
        </p:spPr>
        <p:txBody>
          <a:bodyPr wrap="square" lIns="91440" tIns="45720" rIns="91440" bIns="45720" anchor="ctr" anchorCtr="0"/>
          <a:lstStyle>
            <a:lvl1pPr lvl="0" rtl="0" hangingPunct="0">
              <a:buNone/>
              <a:tabLst/>
              <a:defRPr lang="en-US" sz="2400" kern="1200">
                <a:latin typeface="Liberation Serif" pitchFamily="18"/>
                <a:ea typeface="DejaVu Sans" pitchFamily="2"/>
                <a:cs typeface="DejaVu Sans" pitchFamily="2"/>
              </a:defRPr>
            </a:lvl1pPr>
          </a:lstStyle>
          <a:p>
            <a:pPr lvl="0"/>
            <a:endParaRPr lang="en-US"/>
          </a:p>
        </p:txBody>
      </p:sp>
      <p:sp>
        <p:nvSpPr>
          <p:cNvPr id="5" name="Segnaposto numero diapositiva 5"/>
          <p:cNvSpPr txBox="1">
            <a:spLocks noGrp="1"/>
          </p:cNvSpPr>
          <p:nvPr>
            <p:ph type="sldNum" sz="quarter" idx="4"/>
          </p:nvPr>
        </p:nvSpPr>
        <p:spPr>
          <a:xfrm>
            <a:off x="6553080" y="6356520"/>
            <a:ext cx="2133360" cy="364679"/>
          </a:xfrm>
          <a:prstGeom prst="rect">
            <a:avLst/>
          </a:prstGeom>
          <a:noFill/>
          <a:ln>
            <a:noFill/>
          </a:ln>
        </p:spPr>
        <p:txBody>
          <a:bodyPr wrap="square" lIns="91440" tIns="45720" rIns="91440" bIns="45720" anchor="ctr" anchorCtr="0"/>
          <a:lstStyle>
            <a:lvl1pPr marL="0" marR="0" lvl="0" indent="0" algn="r" rtl="0" hangingPunct="1">
              <a:lnSpc>
                <a:spcPct val="100000"/>
              </a:lnSpc>
              <a:spcBef>
                <a:spcPts val="0"/>
              </a:spcBef>
              <a:spcAft>
                <a:spcPts val="0"/>
              </a:spcAft>
              <a:buNone/>
              <a:tabLst/>
              <a:defRPr lang="en-US" sz="1200" b="0" i="0" u="none" strike="noStrike" kern="1200" cap="none" spc="0" baseline="0">
                <a:solidFill>
                  <a:srgbClr val="8B8B8B"/>
                </a:solidFill>
                <a:latin typeface="Calibri"/>
                <a:ea typeface="DejaVu Sans" pitchFamily="2"/>
                <a:cs typeface="DejaVu Sans" pitchFamily="2"/>
              </a:defRPr>
            </a:lvl1pPr>
          </a:lstStyle>
          <a:p>
            <a:pPr lvl="0"/>
            <a:fld id="{E7AEB879-11BA-4FBC-8B16-936C9F0DB647}" type="slidenum">
              <a:rPr/>
              <a:pPr lvl="0"/>
              <a:t>‹N›</a:t>
            </a:fld>
            <a:endParaRPr lang="en-US"/>
          </a:p>
        </p:txBody>
      </p:sp>
      <p:sp>
        <p:nvSpPr>
          <p:cNvPr id="6" name="Segnaposto testo 5"/>
          <p:cNvSpPr txBox="1">
            <a:spLocks noGrp="1"/>
          </p:cNvSpPr>
          <p:nvPr>
            <p:ph type="body" idx="1"/>
          </p:nvPr>
        </p:nvSpPr>
        <p:spPr>
          <a:xfrm>
            <a:off x="457200" y="1604520"/>
            <a:ext cx="8229240" cy="3977279"/>
          </a:xfrm>
          <a:prstGeom prst="rect">
            <a:avLst/>
          </a:prstGeom>
          <a:noFill/>
          <a:ln>
            <a:noFill/>
          </a:ln>
        </p:spPr>
        <p:txBody>
          <a:bodyPr vert="horz" lIns="0" tIns="0" rIns="0" bIns="0"/>
          <a:lstStyle>
            <a:defPPr marL="432000" lvl="0" indent="-324000" algn="l" rtl="0" hangingPunct="1">
              <a:lnSpc>
                <a:spcPct val="100000"/>
              </a:lnSpc>
              <a:spcBef>
                <a:spcPts val="1417"/>
              </a:spcBef>
              <a:spcAft>
                <a:spcPts val="0"/>
              </a:spcAft>
              <a:buSzPct val="45000"/>
              <a:buFont typeface="StarSymbol"/>
              <a:buNone/>
              <a:defRPr lang="en-US" sz="32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defPPr>
            <a:lvl1pPr marL="432000" lvl="0" indent="-324000" algn="l" rtl="0" hangingPunct="1">
              <a:lnSpc>
                <a:spcPct val="100000"/>
              </a:lnSpc>
              <a:spcBef>
                <a:spcPts val="1417"/>
              </a:spcBef>
              <a:spcAft>
                <a:spcPts val="0"/>
              </a:spcAft>
              <a:buSzPct val="45000"/>
              <a:buFont typeface="StarSymbol"/>
              <a:buChar char="●"/>
              <a:defRPr lang="en-US" sz="32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1pPr>
            <a:lvl2pPr marL="864000" lvl="1" indent="-324000" algn="l" rtl="0" hangingPunct="1">
              <a:lnSpc>
                <a:spcPct val="100000"/>
              </a:lnSpc>
              <a:spcBef>
                <a:spcPts val="1134"/>
              </a:spcBef>
              <a:spcAft>
                <a:spcPts val="0"/>
              </a:spcAft>
              <a:buSzPct val="75000"/>
              <a:buFont typeface="StarSymbol"/>
              <a:buChar char="–"/>
              <a:defRPr lang="en-US" sz="24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2pPr>
            <a:lvl3pPr marL="1295999" lvl="2" indent="-288000" algn="l" rtl="0" hangingPunct="1">
              <a:lnSpc>
                <a:spcPct val="100000"/>
              </a:lnSpc>
              <a:spcBef>
                <a:spcPts val="850"/>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3pPr>
            <a:lvl4pPr marL="1728000" lvl="3" indent="-216000" algn="l" rtl="0" hangingPunct="1">
              <a:lnSpc>
                <a:spcPct val="100000"/>
              </a:lnSpc>
              <a:spcBef>
                <a:spcPts val="567"/>
              </a:spcBef>
              <a:spcAft>
                <a:spcPts val="0"/>
              </a:spcAft>
              <a:buSzPct val="7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4pPr>
            <a:lvl5pPr marL="2160000" lvl="4"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5pPr>
            <a:lvl6pPr marL="2592000" lvl="5"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6pPr>
            <a:lvl7pPr marL="3024000" lvl="6"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7pPr>
            <a:lvl8pPr marL="3456000" lvl="7"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8pPr>
            <a:lvl9pPr marL="3887999" lvl="8"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hf sldNum="0" hdr="0" ftr="0" dt="0"/>
  <p:txStyles>
    <p:titleStyle>
      <a:lvl1pPr lvl="0" algn="ctr" rtl="0" hangingPunct="1">
        <a:lnSpc>
          <a:spcPct val="100000"/>
        </a:lnSpc>
        <a:spcBef>
          <a:spcPts val="0"/>
        </a:spcBef>
        <a:spcAft>
          <a:spcPts val="0"/>
        </a:spcAft>
        <a:buNone/>
        <a:tabLst/>
        <a:defRPr lang="en-US" sz="44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1pPr>
    </p:titleStyle>
    <p:bodyStyle>
      <a:lvl1pPr algn="l" rtl="0" hangingPunct="1">
        <a:lnSpc>
          <a:spcPct val="100000"/>
        </a:lnSpc>
        <a:spcBef>
          <a:spcPts val="1417"/>
        </a:spcBef>
        <a:spcAft>
          <a:spcPts val="0"/>
        </a:spcAft>
        <a:tabLst/>
        <a:defRPr lang="en-US" sz="32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1pPr>
    </p:bodyStyle>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olo 1"/>
          <p:cNvSpPr txBox="1">
            <a:spLocks noGrp="1"/>
          </p:cNvSpPr>
          <p:nvPr>
            <p:ph type="title"/>
          </p:nvPr>
        </p:nvSpPr>
        <p:spPr>
          <a:xfrm>
            <a:off x="457200" y="274680"/>
            <a:ext cx="8229240" cy="1142640"/>
          </a:xfrm>
          <a:prstGeom prst="rect">
            <a:avLst/>
          </a:prstGeom>
          <a:noFill/>
          <a:ln>
            <a:noFill/>
          </a:ln>
        </p:spPr>
        <p:txBody>
          <a:bodyPr vert="horz" wrap="square" lIns="91440" tIns="45720" rIns="91440" bIns="4572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r>
              <a:rPr lang="en-US"/>
              <a:t>Fare clic per modificare lo stile del titolo</a:t>
            </a:r>
          </a:p>
        </p:txBody>
      </p:sp>
      <p:sp>
        <p:nvSpPr>
          <p:cNvPr id="3" name="Segnaposto contenuto 2"/>
          <p:cNvSpPr txBox="1">
            <a:spLocks noGrp="1"/>
          </p:cNvSpPr>
          <p:nvPr>
            <p:ph type="body" idx="1"/>
          </p:nvPr>
        </p:nvSpPr>
        <p:spPr>
          <a:xfrm>
            <a:off x="457200" y="1600200"/>
            <a:ext cx="8229240" cy="4525560"/>
          </a:xfrm>
          <a:prstGeom prst="rect">
            <a:avLst/>
          </a:prstGeom>
          <a:noFill/>
          <a:ln>
            <a:noFill/>
          </a:ln>
        </p:spPr>
        <p:txBody>
          <a:bodyPr vert="horz" wrap="square" lIns="91440" tIns="45720" rIns="91440" bIns="45720" anchor="t"/>
          <a:lstStyle>
            <a:defPPr marL="432000" lvl="0" indent="-324000" algn="l" rtl="0" hangingPunct="1">
              <a:lnSpc>
                <a:spcPct val="100000"/>
              </a:lnSpc>
              <a:spcBef>
                <a:spcPts val="1417"/>
              </a:spcBef>
              <a:spcAft>
                <a:spcPts val="0"/>
              </a:spcAft>
              <a:buSzPct val="45000"/>
              <a:buFont typeface="StarSymbol"/>
              <a:buNone/>
              <a:defRPr lang="en-US" sz="32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defPPr>
            <a:lvl1pPr marL="432000" lvl="0" indent="-324000" algn="l" rtl="0" hangingPunct="1">
              <a:lnSpc>
                <a:spcPct val="100000"/>
              </a:lnSpc>
              <a:spcBef>
                <a:spcPts val="1417"/>
              </a:spcBef>
              <a:spcAft>
                <a:spcPts val="0"/>
              </a:spcAft>
              <a:buSzPct val="45000"/>
              <a:buFont typeface="StarSymbol"/>
              <a:buChar char="●"/>
              <a:defRPr lang="en-US" sz="32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1pPr>
            <a:lvl2pPr marL="864000" lvl="1" indent="-324000" algn="l" rtl="0" hangingPunct="1">
              <a:lnSpc>
                <a:spcPct val="100000"/>
              </a:lnSpc>
              <a:spcBef>
                <a:spcPts val="1134"/>
              </a:spcBef>
              <a:spcAft>
                <a:spcPts val="0"/>
              </a:spcAft>
              <a:buSzPct val="75000"/>
              <a:buFont typeface="StarSymbol"/>
              <a:buChar char="–"/>
              <a:defRPr lang="en-US" sz="24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2pPr>
            <a:lvl3pPr marL="1295999" lvl="2" indent="-288000" algn="l" rtl="0" hangingPunct="1">
              <a:lnSpc>
                <a:spcPct val="100000"/>
              </a:lnSpc>
              <a:spcBef>
                <a:spcPts val="850"/>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3pPr>
            <a:lvl4pPr marL="1728000" lvl="3" indent="-216000" algn="l" rtl="0" hangingPunct="1">
              <a:lnSpc>
                <a:spcPct val="100000"/>
              </a:lnSpc>
              <a:spcBef>
                <a:spcPts val="567"/>
              </a:spcBef>
              <a:spcAft>
                <a:spcPts val="0"/>
              </a:spcAft>
              <a:buSzPct val="7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4pPr>
            <a:lvl5pPr marL="2160000" lvl="4"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5pPr>
            <a:lvl6pPr marL="2592000" lvl="5"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6pPr>
            <a:lvl7pPr marL="3024000" lvl="6"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7pPr>
            <a:lvl8pPr marL="3456000" lvl="7"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8pPr>
            <a:lvl9pPr marL="3887999" lvl="8"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9p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LevelFare clic per modificare stili del testo dello schema</a:t>
            </a:r>
          </a:p>
          <a:p>
            <a:pPr lvl="7"/>
            <a:r>
              <a:rPr lang="en-US"/>
              <a:t>Secondo livello</a:t>
            </a:r>
          </a:p>
          <a:p>
            <a:pPr lvl="8"/>
            <a:r>
              <a:rPr lang="en-US"/>
              <a:t>Terzo livello</a:t>
            </a:r>
          </a:p>
          <a:p>
            <a:pPr lvl="8"/>
            <a:r>
              <a:rPr lang="en-US"/>
              <a:t>Quarto livello</a:t>
            </a:r>
          </a:p>
          <a:p>
            <a:pPr lvl="8"/>
            <a:r>
              <a:rPr lang="en-US"/>
              <a:t>Quinto livello</a:t>
            </a:r>
          </a:p>
        </p:txBody>
      </p:sp>
      <p:sp>
        <p:nvSpPr>
          <p:cNvPr id="4" name="Segnaposto data 3"/>
          <p:cNvSpPr txBox="1">
            <a:spLocks noGrp="1"/>
          </p:cNvSpPr>
          <p:nvPr>
            <p:ph type="dt" sz="half" idx="2"/>
          </p:nvPr>
        </p:nvSpPr>
        <p:spPr>
          <a:xfrm>
            <a:off x="457200" y="6356520"/>
            <a:ext cx="2133360" cy="364679"/>
          </a:xfrm>
          <a:prstGeom prst="rect">
            <a:avLst/>
          </a:prstGeom>
          <a:noFill/>
          <a:ln>
            <a:noFill/>
          </a:ln>
        </p:spPr>
        <p:txBody>
          <a:bodyPr wrap="square" lIns="91440" tIns="45720" rIns="91440" bIns="45720" anchor="ctr" anchorCtr="0"/>
          <a:lstStyle>
            <a:lvl1pPr marL="0" marR="0" lvl="0" indent="0" algn="l" rtl="0" hangingPunct="1">
              <a:lnSpc>
                <a:spcPct val="100000"/>
              </a:lnSpc>
              <a:spcBef>
                <a:spcPts val="0"/>
              </a:spcBef>
              <a:spcAft>
                <a:spcPts val="0"/>
              </a:spcAft>
              <a:buNone/>
              <a:tabLst/>
              <a:defRPr lang="en-US" sz="1200" b="0" i="0" u="none" strike="noStrike" kern="1200" cap="none" spc="0" baseline="0">
                <a:solidFill>
                  <a:srgbClr val="8B8B8B"/>
                </a:solidFill>
                <a:latin typeface="Calibri"/>
                <a:ea typeface="DejaVu Sans" pitchFamily="2"/>
                <a:cs typeface="DejaVu Sans" pitchFamily="2"/>
              </a:defRPr>
            </a:lvl1pPr>
          </a:lstStyle>
          <a:p>
            <a:pPr lvl="0"/>
            <a:fld id="{F48053A8-E6BA-4906-B604-B7D586935610}" type="datetime1">
              <a:rPr lang="en-US" smtClean="0"/>
              <a:pPr lvl="0"/>
              <a:t>10/4/2023</a:t>
            </a:fld>
            <a:endParaRPr lang="en-US"/>
          </a:p>
        </p:txBody>
      </p:sp>
      <p:sp>
        <p:nvSpPr>
          <p:cNvPr id="5" name="Segnaposto piè di pagina 4"/>
          <p:cNvSpPr txBox="1">
            <a:spLocks noGrp="1"/>
          </p:cNvSpPr>
          <p:nvPr>
            <p:ph type="ftr" sz="quarter" idx="3"/>
          </p:nvPr>
        </p:nvSpPr>
        <p:spPr>
          <a:xfrm>
            <a:off x="3124079" y="6356520"/>
            <a:ext cx="2895120" cy="364679"/>
          </a:xfrm>
          <a:prstGeom prst="rect">
            <a:avLst/>
          </a:prstGeom>
          <a:noFill/>
          <a:ln>
            <a:noFill/>
          </a:ln>
        </p:spPr>
        <p:txBody>
          <a:bodyPr wrap="square" lIns="91440" tIns="45720" rIns="91440" bIns="45720" anchor="ctr" anchorCtr="0"/>
          <a:lstStyle>
            <a:lvl1pPr lvl="0" rtl="0" hangingPunct="0">
              <a:buNone/>
              <a:tabLst/>
              <a:defRPr lang="en-US" sz="2400" kern="1200">
                <a:latin typeface="Liberation Serif" pitchFamily="18"/>
                <a:ea typeface="DejaVu Sans" pitchFamily="2"/>
                <a:cs typeface="DejaVu Sans" pitchFamily="2"/>
              </a:defRPr>
            </a:lvl1pPr>
          </a:lstStyle>
          <a:p>
            <a:pPr lvl="0"/>
            <a:endParaRPr lang="en-US"/>
          </a:p>
        </p:txBody>
      </p:sp>
      <p:sp>
        <p:nvSpPr>
          <p:cNvPr id="6" name="Segnaposto numero diapositiva 5"/>
          <p:cNvSpPr txBox="1">
            <a:spLocks noGrp="1"/>
          </p:cNvSpPr>
          <p:nvPr>
            <p:ph type="sldNum" sz="quarter" idx="4"/>
          </p:nvPr>
        </p:nvSpPr>
        <p:spPr>
          <a:xfrm>
            <a:off x="6553080" y="6356520"/>
            <a:ext cx="2133360" cy="364679"/>
          </a:xfrm>
          <a:prstGeom prst="rect">
            <a:avLst/>
          </a:prstGeom>
          <a:noFill/>
          <a:ln>
            <a:noFill/>
          </a:ln>
        </p:spPr>
        <p:txBody>
          <a:bodyPr wrap="square" lIns="91440" tIns="45720" rIns="91440" bIns="45720" anchor="ctr" anchorCtr="0"/>
          <a:lstStyle>
            <a:lvl1pPr marL="0" marR="0" lvl="0" indent="0" algn="r" rtl="0" hangingPunct="1">
              <a:lnSpc>
                <a:spcPct val="100000"/>
              </a:lnSpc>
              <a:spcBef>
                <a:spcPts val="0"/>
              </a:spcBef>
              <a:spcAft>
                <a:spcPts val="0"/>
              </a:spcAft>
              <a:buNone/>
              <a:tabLst/>
              <a:defRPr lang="en-US" sz="1200" b="0" i="0" u="none" strike="noStrike" kern="1200" cap="none" spc="0" baseline="0">
                <a:solidFill>
                  <a:srgbClr val="8B8B8B"/>
                </a:solidFill>
                <a:latin typeface="Calibri"/>
                <a:ea typeface="DejaVu Sans" pitchFamily="2"/>
                <a:cs typeface="DejaVu Sans" pitchFamily="2"/>
              </a:defRPr>
            </a:lvl1pPr>
          </a:lstStyle>
          <a:p>
            <a:pPr lvl="0"/>
            <a:fld id="{2346B3D1-1DA9-4F77-A70A-69D8CD90C72B}" type="slidenum">
              <a:rPr/>
              <a:pPr lvl="0"/>
              <a:t>‹N›</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sldNum="0" hdr="0" ftr="0" dt="0"/>
  <p:txStyles>
    <p:titleStyle>
      <a:lvl1pPr lvl="0" algn="ctr" rtl="0" hangingPunct="1">
        <a:lnSpc>
          <a:spcPct val="100000"/>
        </a:lnSpc>
        <a:spcBef>
          <a:spcPts val="0"/>
        </a:spcBef>
        <a:spcAft>
          <a:spcPts val="0"/>
        </a:spcAft>
        <a:buNone/>
        <a:tabLst/>
        <a:defRPr lang="en-US" sz="44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1pPr>
    </p:titleStyle>
    <p:body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p:bodyStyle>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8.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7.png"/><Relationship Id="rId7" Type="http://schemas.openxmlformats.org/officeDocument/2006/relationships/customXml" Target="../ink/ink6.xml"/><Relationship Id="rId2" Type="http://schemas.openxmlformats.org/officeDocument/2006/relationships/image" Target="../media/image6.png"/><Relationship Id="rId1" Type="http://schemas.openxmlformats.org/officeDocument/2006/relationships/slideLayout" Target="../slideLayouts/slideLayout18.xml"/><Relationship Id="rId6" Type="http://schemas.openxmlformats.org/officeDocument/2006/relationships/customXml" Target="../ink/ink5.xml"/><Relationship Id="rId5" Type="http://schemas.openxmlformats.org/officeDocument/2006/relationships/image" Target="../media/image80.png"/><Relationship Id="rId4" Type="http://schemas.openxmlformats.org/officeDocument/2006/relationships/customXml" Target="../ink/ink4.xml"/><Relationship Id="rId9"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gif"/><Relationship Id="rId7" Type="http://schemas.openxmlformats.org/officeDocument/2006/relationships/image" Target="../media/image13.gif"/><Relationship Id="rId2" Type="http://schemas.openxmlformats.org/officeDocument/2006/relationships/image" Target="../media/image8.gif"/><Relationship Id="rId1" Type="http://schemas.openxmlformats.org/officeDocument/2006/relationships/slideLayout" Target="../slideLayouts/slideLayout18.xml"/><Relationship Id="rId6" Type="http://schemas.openxmlformats.org/officeDocument/2006/relationships/image" Target="../media/image12.gif"/><Relationship Id="rId5" Type="http://schemas.openxmlformats.org/officeDocument/2006/relationships/image" Target="../media/image11.gif"/><Relationship Id="rId4" Type="http://schemas.openxmlformats.org/officeDocument/2006/relationships/image" Target="../media/image10.gif"/></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4.png"/><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gif"/><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9.gif"/><Relationship Id="rId1" Type="http://schemas.openxmlformats.org/officeDocument/2006/relationships/slideLayout" Target="../slideLayouts/slideLayout18.xml"/><Relationship Id="rId5" Type="http://schemas.microsoft.com/office/2007/relationships/hdphoto" Target="../media/hdphoto3.wdp"/><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1.png"/><Relationship Id="rId5" Type="http://schemas.microsoft.com/office/2007/relationships/hdphoto" Target="../media/hdphoto3.wdp"/><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3.png"/><Relationship Id="rId1" Type="http://schemas.openxmlformats.org/officeDocument/2006/relationships/slideLayout" Target="../slideLayouts/slideLayout18.xml"/><Relationship Id="rId4" Type="http://schemas.microsoft.com/office/2007/relationships/hdphoto" Target="../media/hdphoto3.wdp"/></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image" Target="../media/image240.png"/><Relationship Id="rId3" Type="http://schemas.openxmlformats.org/officeDocument/2006/relationships/customXml" Target="../ink/ink7.xml"/><Relationship Id="rId7" Type="http://schemas.openxmlformats.org/officeDocument/2006/relationships/customXml" Target="../ink/ink9.xml"/><Relationship Id="rId12" Type="http://schemas.openxmlformats.org/officeDocument/2006/relationships/customXml" Target="../ink/ink13.xml"/><Relationship Id="rId2" Type="http://schemas.openxmlformats.org/officeDocument/2006/relationships/image" Target="../media/image24.png"/><Relationship Id="rId1" Type="http://schemas.openxmlformats.org/officeDocument/2006/relationships/slideLayout" Target="../slideLayouts/slideLayout18.xml"/><Relationship Id="rId6" Type="http://schemas.openxmlformats.org/officeDocument/2006/relationships/customXml" Target="../ink/ink8.xml"/><Relationship Id="rId11" Type="http://schemas.openxmlformats.org/officeDocument/2006/relationships/image" Target="../media/image230.png"/><Relationship Id="rId5" Type="http://schemas.openxmlformats.org/officeDocument/2006/relationships/image" Target="../media/image96.png"/><Relationship Id="rId10" Type="http://schemas.openxmlformats.org/officeDocument/2006/relationships/customXml" Target="../ink/ink12.xml"/><Relationship Id="rId9" Type="http://schemas.openxmlformats.org/officeDocument/2006/relationships/customXml" Target="../ink/ink11.xml"/><Relationship Id="rId14" Type="http://schemas.openxmlformats.org/officeDocument/2006/relationships/customXml" Target="../ink/ink14.xml"/></Relationships>
</file>

<file path=ppt/slides/_rels/slide15.xml.rels><?xml version="1.0" encoding="UTF-8" standalone="yes"?>
<Relationships xmlns="http://schemas.openxmlformats.org/package/2006/relationships"><Relationship Id="rId8" Type="http://schemas.openxmlformats.org/officeDocument/2006/relationships/customXml" Target="../ink/ink18.xml"/><Relationship Id="rId13" Type="http://schemas.openxmlformats.org/officeDocument/2006/relationships/image" Target="../media/image240.png"/><Relationship Id="rId3" Type="http://schemas.openxmlformats.org/officeDocument/2006/relationships/image" Target="../media/image24.png"/><Relationship Id="rId7" Type="http://schemas.openxmlformats.org/officeDocument/2006/relationships/customXml" Target="../ink/ink17.xml"/><Relationship Id="rId12" Type="http://schemas.openxmlformats.org/officeDocument/2006/relationships/customXml" Target="../ink/ink21.xml"/><Relationship Id="rId17" Type="http://schemas.openxmlformats.org/officeDocument/2006/relationships/hyperlink" Target="https://en.wikipedia.org/wiki/Frequency" TargetMode="External"/><Relationship Id="rId2" Type="http://schemas.openxmlformats.org/officeDocument/2006/relationships/image" Target="../media/image25.png"/><Relationship Id="rId16" Type="http://schemas.openxmlformats.org/officeDocument/2006/relationships/hyperlink" Target="https://en.wikipedia.org/wiki/Wave" TargetMode="External"/><Relationship Id="rId1" Type="http://schemas.openxmlformats.org/officeDocument/2006/relationships/slideLayout" Target="../slideLayouts/slideLayout18.xml"/><Relationship Id="rId6" Type="http://schemas.openxmlformats.org/officeDocument/2006/relationships/customXml" Target="../ink/ink16.xml"/><Relationship Id="rId11" Type="http://schemas.openxmlformats.org/officeDocument/2006/relationships/image" Target="../media/image230.png"/><Relationship Id="rId5" Type="http://schemas.openxmlformats.org/officeDocument/2006/relationships/image" Target="../media/image96.png"/><Relationship Id="rId15" Type="http://schemas.openxmlformats.org/officeDocument/2006/relationships/hyperlink" Target="https://en.wikipedia.org/wiki/Spatial_frequency" TargetMode="External"/><Relationship Id="rId10" Type="http://schemas.openxmlformats.org/officeDocument/2006/relationships/customXml" Target="../ink/ink20.xml"/><Relationship Id="rId4" Type="http://schemas.openxmlformats.org/officeDocument/2006/relationships/customXml" Target="../ink/ink15.xml"/><Relationship Id="rId9" Type="http://schemas.openxmlformats.org/officeDocument/2006/relationships/customXml" Target="../ink/ink19.xml"/><Relationship Id="rId14" Type="http://schemas.openxmlformats.org/officeDocument/2006/relationships/customXml" Target="../ink/ink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hyperlink" Target="https://www.youtube.com/watch?v=KRoWMB3AR3s" TargetMode="Externa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2.png"/><Relationship Id="rId1" Type="http://schemas.openxmlformats.org/officeDocument/2006/relationships/slideLayout" Target="../slideLayouts/slideLayout18.xml"/><Relationship Id="rId5" Type="http://schemas.openxmlformats.org/officeDocument/2006/relationships/image" Target="../media/image34.png"/><Relationship Id="rId4" Type="http://schemas.openxmlformats.org/officeDocument/2006/relationships/image" Target="../media/image33.jpeg"/></Relationships>
</file>

<file path=ppt/slides/_rels/slide22.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image" Target="../media/image35.gif"/><Relationship Id="rId1" Type="http://schemas.openxmlformats.org/officeDocument/2006/relationships/slideLayout" Target="../slideLayouts/slideLayout18.xml"/><Relationship Id="rId4" Type="http://schemas.openxmlformats.org/officeDocument/2006/relationships/image" Target="../media/image37.gif"/></Relationships>
</file>

<file path=ppt/slides/_rels/slide2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8" Type="http://schemas.openxmlformats.org/officeDocument/2006/relationships/hyperlink" Target="https://chem.libretexts.org/Textbook_Maps/Physical_and_Theoretical_Chemistry_Textbook_Maps/Map:_Physical_Chemistry_(McQuarrie_and_Simon)/05._The_Harmonic_Oscillator_and_the_Rigid_Rotator:_Two_Spectroscopic_Models/5.5:_The_Harmonic_Oscillator_and_Infrared_Spectra" TargetMode="External"/><Relationship Id="rId3" Type="http://schemas.microsoft.com/office/2007/relationships/hdphoto" Target="../media/hdphoto3.wdp"/><Relationship Id="rId7" Type="http://schemas.openxmlformats.org/officeDocument/2006/relationships/image" Target="../media/image46.png"/><Relationship Id="rId2" Type="http://schemas.openxmlformats.org/officeDocument/2006/relationships/image" Target="../media/image20.png"/><Relationship Id="rId1" Type="http://schemas.openxmlformats.org/officeDocument/2006/relationships/slideLayout" Target="../slideLayouts/slideLayout18.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gif"/><Relationship Id="rId1" Type="http://schemas.openxmlformats.org/officeDocument/2006/relationships/slideLayout" Target="../slideLayouts/slideLayout18.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image" Target="../media/image55.gif"/><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gif"/><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58.gif"/><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18.xml"/><Relationship Id="rId6" Type="http://schemas.openxmlformats.org/officeDocument/2006/relationships/image" Target="../media/image63.gif"/><Relationship Id="rId5" Type="http://schemas.openxmlformats.org/officeDocument/2006/relationships/image" Target="../media/image62.jpeg"/><Relationship Id="rId4" Type="http://schemas.openxmlformats.org/officeDocument/2006/relationships/image" Target="../media/image61.jpeg"/></Relationships>
</file>

<file path=ppt/slides/_rels/slide35.xml.rels><?xml version="1.0" encoding="UTF-8" standalone="yes"?>
<Relationships xmlns="http://schemas.openxmlformats.org/package/2006/relationships"><Relationship Id="rId2" Type="http://schemas.openxmlformats.org/officeDocument/2006/relationships/image" Target="../media/image64.gif"/><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65.gif"/><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image" Target="../media/image66.gif"/><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image" Target="../media/image67.gif"/><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image" Target="../media/image68.gif"/><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67.gif"/><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8.xml"/><Relationship Id="rId4" Type="http://schemas.openxmlformats.org/officeDocument/2006/relationships/image" Target="../media/image71.gif"/></Relationships>
</file>

<file path=ppt/slides/_rels/slide43.xml.rels><?xml version="1.0" encoding="UTF-8" standalone="yes"?>
<Relationships xmlns="http://schemas.openxmlformats.org/package/2006/relationships"><Relationship Id="rId2" Type="http://schemas.openxmlformats.org/officeDocument/2006/relationships/image" Target="../media/image72.gif"/><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74.jpeg"/></Relationships>
</file>

<file path=ppt/slides/_rels/slide4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74.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image" Target="../media/image77.gif"/><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79.gif"/><Relationship Id="rId2" Type="http://schemas.openxmlformats.org/officeDocument/2006/relationships/image" Target="../media/image78.png"/><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image" Target="../media/image79.gif"/><Relationship Id="rId2" Type="http://schemas.openxmlformats.org/officeDocument/2006/relationships/image" Target="../media/image78.png"/><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81.png"/><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3" Type="http://schemas.openxmlformats.org/officeDocument/2006/relationships/image" Target="../media/image79.gif"/><Relationship Id="rId2" Type="http://schemas.openxmlformats.org/officeDocument/2006/relationships/image" Target="../media/image82.png"/><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4.png"/><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olo 3"/>
          <p:cNvSpPr txBox="1">
            <a:spLocks noGrp="1"/>
          </p:cNvSpPr>
          <p:nvPr>
            <p:ph type="body" idx="1"/>
          </p:nvPr>
        </p:nvSpPr>
        <p:spPr>
          <a:xfrm>
            <a:off x="925511" y="5367867"/>
            <a:ext cx="7772400" cy="901264"/>
          </a:xfrm>
          <a:gradFill rotWithShape="1">
            <a:gsLst>
              <a:gs pos="0">
                <a:srgbClr val="990000">
                  <a:tint val="95000"/>
                  <a:shade val="70000"/>
                  <a:satMod val="150000"/>
                </a:srgbClr>
              </a:gs>
              <a:gs pos="100000">
                <a:srgbClr val="990000">
                  <a:tint val="100000"/>
                  <a:shade val="100000"/>
                  <a:satMod val="150000"/>
                </a:srgbClr>
              </a:gs>
            </a:gsLst>
            <a:lin ang="16200000" scaled="0"/>
          </a:gradFill>
          <a:effectLst>
            <a:outerShdw blurRad="50800" dir="5400000" sx="105000" sy="105000" algn="ctr" rotWithShape="0">
              <a:srgbClr val="000000">
                <a:alpha val="40000"/>
              </a:srgbClr>
            </a:outerShdw>
          </a:effectLst>
          <a:scene3d>
            <a:camera prst="orthographicFront">
              <a:rot lat="0" lon="0" rev="0"/>
            </a:camera>
            <a:lightRig rig="balanced" dir="t">
              <a:rot lat="0" lon="0" rev="4800000"/>
            </a:lightRig>
          </a:scene3d>
          <a:sp3d prstMaterial="matte">
            <a:bevelT w="63500" h="50800" prst="angle"/>
          </a:sp3d>
        </p:spPr>
        <p:txBody>
          <a:bodyPr lIns="87275" tIns="43638" rIns="87275" bIns="43638" anchor="ctr">
            <a:norm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hangingPunct="1">
              <a:spcBef>
                <a:spcPct val="0"/>
              </a:spcBef>
              <a:defRPr/>
            </a:pPr>
            <a:r>
              <a:rPr lang="it-IT" sz="3200" dirty="0">
                <a:solidFill>
                  <a:srgbClr val="FFFFFF"/>
                </a:solidFill>
                <a:latin typeface="Calibri" charset="0"/>
              </a:rPr>
              <a:t>1. </a:t>
            </a:r>
            <a:r>
              <a:rPr lang="en-US" sz="2800" dirty="0" err="1">
                <a:solidFill>
                  <a:srgbClr val="FFFFFF"/>
                </a:solidFill>
                <a:latin typeface="Calibri" charset="0"/>
              </a:rPr>
              <a:t>Spettroscopia</a:t>
            </a:r>
            <a:r>
              <a:rPr lang="en-US" sz="2800" dirty="0">
                <a:solidFill>
                  <a:srgbClr val="FFFFFF"/>
                </a:solidFill>
                <a:latin typeface="Calibri" charset="0"/>
              </a:rPr>
              <a:t> </a:t>
            </a:r>
            <a:r>
              <a:rPr lang="en-US" sz="2800" dirty="0" err="1">
                <a:solidFill>
                  <a:srgbClr val="FFFFFF"/>
                </a:solidFill>
                <a:latin typeface="Calibri" charset="0"/>
              </a:rPr>
              <a:t>Infrarossa</a:t>
            </a:r>
            <a:endParaRPr lang="en-US" sz="1800" dirty="0">
              <a:solidFill>
                <a:srgbClr val="FFFFFF"/>
              </a:solidFill>
              <a:latin typeface="Calibri" charset="0"/>
            </a:endParaRPr>
          </a:p>
        </p:txBody>
      </p:sp>
      <p:pic>
        <p:nvPicPr>
          <p:cNvPr id="8" name="Immagine 7">
            <a:extLst>
              <a:ext uri="{FF2B5EF4-FFF2-40B4-BE49-F238E27FC236}">
                <a16:creationId xmlns:a16="http://schemas.microsoft.com/office/drawing/2014/main" id="{32803E66-CEAE-4C44-9333-69C21AA5C03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0" b="100000" l="8485" r="95303"/>
                    </a14:imgEffect>
                  </a14:imgLayer>
                </a14:imgProps>
              </a:ext>
              <a:ext uri="{28A0092B-C50C-407E-A947-70E740481C1C}">
                <a14:useLocalDpi xmlns:a14="http://schemas.microsoft.com/office/drawing/2010/main" val="0"/>
              </a:ext>
            </a:extLst>
          </a:blip>
          <a:stretch>
            <a:fillRect/>
          </a:stretch>
        </p:blipFill>
        <p:spPr>
          <a:xfrm>
            <a:off x="3642122" y="836712"/>
            <a:ext cx="5025566" cy="3769175"/>
          </a:xfrm>
          <a:prstGeom prst="rect">
            <a:avLst/>
          </a:prstGeom>
        </p:spPr>
      </p:pic>
    </p:spTree>
    <p:extLst>
      <p:ext uri="{BB962C8B-B14F-4D97-AF65-F5344CB8AC3E}">
        <p14:creationId xmlns:p14="http://schemas.microsoft.com/office/powerpoint/2010/main" val="348318751"/>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A5623C65-B005-4C68-A3C6-B1CCCC333F41}"/>
              </a:ext>
            </a:extLst>
          </p:cNvPr>
          <p:cNvPicPr>
            <a:picLocks noChangeAspect="1" noChangeArrowheads="1"/>
          </p:cNvPicPr>
          <p:nvPr/>
        </p:nvPicPr>
        <p:blipFill>
          <a:blip r:embed="rId2" cstate="print"/>
          <a:srcRect/>
          <a:stretch>
            <a:fillRect/>
          </a:stretch>
        </p:blipFill>
        <p:spPr bwMode="auto">
          <a:xfrm>
            <a:off x="1403648" y="1556792"/>
            <a:ext cx="6025410" cy="4536504"/>
          </a:xfrm>
          <a:prstGeom prst="rect">
            <a:avLst/>
          </a:prstGeom>
          <a:noFill/>
          <a:ln w="9525">
            <a:noFill/>
            <a:miter lim="800000"/>
            <a:headEnd/>
            <a:tailEnd/>
          </a:ln>
          <a:effectLst>
            <a:softEdge rad="63500"/>
          </a:effectLst>
        </p:spPr>
      </p:pic>
      <p:sp>
        <p:nvSpPr>
          <p:cNvPr id="3" name="Titolo 1">
            <a:extLst>
              <a:ext uri="{FF2B5EF4-FFF2-40B4-BE49-F238E27FC236}">
                <a16:creationId xmlns:a16="http://schemas.microsoft.com/office/drawing/2014/main" id="{440DB9FF-1ACA-423A-85BA-EAA80E731339}"/>
              </a:ext>
            </a:extLst>
          </p:cNvPr>
          <p:cNvSpPr txBox="1">
            <a:spLocks/>
          </p:cNvSpPr>
          <p:nvPr/>
        </p:nvSpPr>
        <p:spPr>
          <a:xfrm>
            <a:off x="1331640" y="-27384"/>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buNone/>
              <a:defRPr/>
            </a:pPr>
            <a:r>
              <a:rPr lang="en-US" sz="4000" dirty="0" err="1">
                <a:solidFill>
                  <a:schemeClr val="bg1"/>
                </a:solidFill>
                <a:ea typeface="Noto Sans CJK SC Regular" pitchFamily="2"/>
                <a:cs typeface="FreeSans" pitchFamily="2"/>
              </a:rPr>
              <a:t>Spettroscopia</a:t>
            </a:r>
            <a:r>
              <a:rPr lang="en-US" sz="4000" dirty="0">
                <a:solidFill>
                  <a:schemeClr val="bg1"/>
                </a:solidFill>
                <a:ea typeface="Noto Sans CJK SC Regular" pitchFamily="2"/>
                <a:cs typeface="FreeSans" pitchFamily="2"/>
              </a:rPr>
              <a:t> </a:t>
            </a:r>
            <a:r>
              <a:rPr lang="en-US" sz="4000" dirty="0" err="1">
                <a:solidFill>
                  <a:schemeClr val="bg1"/>
                </a:solidFill>
                <a:ea typeface="Noto Sans CJK SC Regular" pitchFamily="2"/>
                <a:cs typeface="FreeSans" pitchFamily="2"/>
              </a:rPr>
              <a:t>Infrarossa</a:t>
            </a:r>
            <a:endParaRPr kumimoji="0" lang="en-US" sz="40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Tree>
    <p:extLst>
      <p:ext uri="{BB962C8B-B14F-4D97-AF65-F5344CB8AC3E}">
        <p14:creationId xmlns:p14="http://schemas.microsoft.com/office/powerpoint/2010/main" val="416232295"/>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electromagnetic-spectrum-nasa.jpg"/>
          <p:cNvPicPr>
            <a:picLocks noChangeAspect="1"/>
          </p:cNvPicPr>
          <p:nvPr/>
        </p:nvPicPr>
        <p:blipFill>
          <a:blip r:embed="rId2" cstate="print">
            <a:clrChange>
              <a:clrFrom>
                <a:srgbClr val="FFFFFF"/>
              </a:clrFrom>
              <a:clrTo>
                <a:srgbClr val="FFFFFF">
                  <a:alpha val="0"/>
                </a:srgbClr>
              </a:clrTo>
            </a:clrChange>
          </a:blip>
          <a:srcRect t="13288"/>
          <a:stretch>
            <a:fillRect/>
          </a:stretch>
        </p:blipFill>
        <p:spPr>
          <a:xfrm>
            <a:off x="683568" y="1844824"/>
            <a:ext cx="7668344" cy="4698761"/>
          </a:xfrm>
          <a:prstGeom prst="rect">
            <a:avLst/>
          </a:prstGeom>
        </p:spPr>
      </p:pic>
      <p:sp>
        <p:nvSpPr>
          <p:cNvPr id="4" name="Titolo 1"/>
          <p:cNvSpPr txBox="1">
            <a:spLocks/>
          </p:cNvSpPr>
          <p:nvPr/>
        </p:nvSpPr>
        <p:spPr>
          <a:xfrm>
            <a:off x="1403648" y="-27384"/>
            <a:ext cx="7077112"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40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Lo </a:t>
            </a:r>
            <a:r>
              <a:rPr kumimoji="0" lang="en-US" sz="40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spettro</a:t>
            </a:r>
            <a:r>
              <a:rPr kumimoji="0" lang="en-US" sz="40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40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elettromagnetico</a:t>
            </a:r>
            <a:endParaRPr kumimoji="0" lang="en-US" sz="40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mc:AlternateContent xmlns:mc="http://schemas.openxmlformats.org/markup-compatibility/2006" xmlns:p14="http://schemas.microsoft.com/office/powerpoint/2010/main">
        <mc:Choice Requires="p14">
          <p:contentPart p14:bwMode="auto" r:id="rId3">
            <p14:nvContentPartPr>
              <p14:cNvPr id="6" name="Input penna 5">
                <a:extLst>
                  <a:ext uri="{FF2B5EF4-FFF2-40B4-BE49-F238E27FC236}">
                    <a16:creationId xmlns:a16="http://schemas.microsoft.com/office/drawing/2014/main" id="{E1C1FDD2-1713-4557-89CB-4AF25623E5B6}"/>
                  </a:ext>
                </a:extLst>
              </p14:cNvPr>
              <p14:cNvContentPartPr/>
              <p14:nvPr/>
            </p14:nvContentPartPr>
            <p14:xfrm>
              <a:off x="4030062" y="1474000"/>
              <a:ext cx="288032" cy="570344"/>
            </p14:xfrm>
          </p:contentPart>
        </mc:Choice>
        <mc:Fallback xmlns="">
          <p:pic>
            <p:nvPicPr>
              <p:cNvPr id="6" name="Input penna 5">
                <a:extLst>
                  <a:ext uri="{FF2B5EF4-FFF2-40B4-BE49-F238E27FC236}">
                    <a16:creationId xmlns:p14="http://schemas.microsoft.com/office/powerpoint/2010/main" xmlns="" xmlns:a16="http://schemas.microsoft.com/office/drawing/2014/main" id="{E1C1FDD2-1713-4557-89CB-4AF25623E5B6}"/>
                  </a:ext>
                </a:extLst>
              </p:cNvPr>
              <p:cNvPicPr/>
              <p:nvPr/>
            </p:nvPicPr>
            <p:blipFill>
              <a:blip r:embed="rId4" cstate="print"/>
              <a:stretch>
                <a:fillRect/>
              </a:stretch>
            </p:blipFill>
            <p:spPr>
              <a:xfrm>
                <a:off x="4015660" y="1459597"/>
                <a:ext cx="316475" cy="598789"/>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put penna 6">
                <a:extLst>
                  <a:ext uri="{FF2B5EF4-FFF2-40B4-BE49-F238E27FC236}">
                    <a16:creationId xmlns:a16="http://schemas.microsoft.com/office/drawing/2014/main" id="{DCED9517-5B54-45C5-A030-28FB9D958F83}"/>
                  </a:ext>
                </a:extLst>
              </p14:cNvPr>
              <p14:cNvContentPartPr/>
              <p14:nvPr/>
            </p14:nvContentPartPr>
            <p14:xfrm>
              <a:off x="5580112" y="1474000"/>
              <a:ext cx="288032" cy="570344"/>
            </p14:xfrm>
          </p:contentPart>
        </mc:Choice>
        <mc:Fallback xmlns="">
          <p:pic>
            <p:nvPicPr>
              <p:cNvPr id="7" name="Input penna 6">
                <a:extLst>
                  <a:ext uri="{FF2B5EF4-FFF2-40B4-BE49-F238E27FC236}">
                    <a16:creationId xmlns:p14="http://schemas.microsoft.com/office/powerpoint/2010/main" xmlns="" xmlns:a16="http://schemas.microsoft.com/office/drawing/2014/main" id="{DCED9517-5B54-45C5-A030-28FB9D958F83}"/>
                  </a:ext>
                </a:extLst>
              </p:cNvPr>
              <p:cNvPicPr/>
              <p:nvPr/>
            </p:nvPicPr>
            <p:blipFill>
              <a:blip r:embed="rId4" cstate="print"/>
              <a:stretch>
                <a:fillRect/>
              </a:stretch>
            </p:blipFill>
            <p:spPr>
              <a:xfrm>
                <a:off x="5565710" y="1459597"/>
                <a:ext cx="316475" cy="598789"/>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put penna 7">
                <a:extLst>
                  <a:ext uri="{FF2B5EF4-FFF2-40B4-BE49-F238E27FC236}">
                    <a16:creationId xmlns:a16="http://schemas.microsoft.com/office/drawing/2014/main" id="{BDDEE08E-3980-4A2A-8641-6E60BE27D7CB}"/>
                  </a:ext>
                </a:extLst>
              </p14:cNvPr>
              <p14:cNvContentPartPr/>
              <p14:nvPr/>
            </p14:nvContentPartPr>
            <p14:xfrm>
              <a:off x="1115616" y="1474000"/>
              <a:ext cx="288032" cy="570344"/>
            </p14:xfrm>
          </p:contentPart>
        </mc:Choice>
        <mc:Fallback xmlns="">
          <p:pic>
            <p:nvPicPr>
              <p:cNvPr id="8" name="Input penna 7">
                <a:extLst>
                  <a:ext uri="{FF2B5EF4-FFF2-40B4-BE49-F238E27FC236}">
                    <a16:creationId xmlns:p14="http://schemas.microsoft.com/office/powerpoint/2010/main" xmlns="" xmlns:a16="http://schemas.microsoft.com/office/drawing/2014/main" id="{BDDEE08E-3980-4A2A-8641-6E60BE27D7CB}"/>
                  </a:ext>
                </a:extLst>
              </p:cNvPr>
              <p:cNvPicPr/>
              <p:nvPr/>
            </p:nvPicPr>
            <p:blipFill>
              <a:blip r:embed="rId7" cstate="print"/>
              <a:stretch>
                <a:fillRect/>
              </a:stretch>
            </p:blipFill>
            <p:spPr>
              <a:xfrm>
                <a:off x="1101214" y="1459606"/>
                <a:ext cx="316475" cy="598771"/>
              </a:xfrm>
              <a:prstGeom prst="rect">
                <a:avLst/>
              </a:prstGeom>
            </p:spPr>
          </p:pic>
        </mc:Fallback>
      </mc:AlternateContent>
      <p:sp>
        <p:nvSpPr>
          <p:cNvPr id="9" name="CasellaDiTesto 8">
            <a:extLst>
              <a:ext uri="{FF2B5EF4-FFF2-40B4-BE49-F238E27FC236}">
                <a16:creationId xmlns:a16="http://schemas.microsoft.com/office/drawing/2014/main" id="{FC4527D4-AFF5-40F0-9FE4-1F8710BA5EDD}"/>
              </a:ext>
            </a:extLst>
          </p:cNvPr>
          <p:cNvSpPr txBox="1"/>
          <p:nvPr/>
        </p:nvSpPr>
        <p:spPr>
          <a:xfrm>
            <a:off x="5580112" y="1052736"/>
            <a:ext cx="576064" cy="369332"/>
          </a:xfrm>
          <a:prstGeom prst="rect">
            <a:avLst/>
          </a:prstGeom>
          <a:noFill/>
        </p:spPr>
        <p:txBody>
          <a:bodyPr wrap="square" rtlCol="0">
            <a:spAutoFit/>
          </a:bodyPr>
          <a:lstStyle/>
          <a:p>
            <a:r>
              <a:rPr lang="it-IT" dirty="0"/>
              <a:t>UV</a:t>
            </a:r>
            <a:endParaRPr lang="en-US" dirty="0"/>
          </a:p>
        </p:txBody>
      </p:sp>
      <p:sp>
        <p:nvSpPr>
          <p:cNvPr id="10" name="CasellaDiTesto 9">
            <a:extLst>
              <a:ext uri="{FF2B5EF4-FFF2-40B4-BE49-F238E27FC236}">
                <a16:creationId xmlns:a16="http://schemas.microsoft.com/office/drawing/2014/main" id="{968DE924-E717-4554-88FE-D0A4A736A9C4}"/>
              </a:ext>
            </a:extLst>
          </p:cNvPr>
          <p:cNvSpPr txBox="1"/>
          <p:nvPr/>
        </p:nvSpPr>
        <p:spPr>
          <a:xfrm>
            <a:off x="3995936" y="1052736"/>
            <a:ext cx="576064" cy="369332"/>
          </a:xfrm>
          <a:prstGeom prst="rect">
            <a:avLst/>
          </a:prstGeom>
          <a:noFill/>
        </p:spPr>
        <p:txBody>
          <a:bodyPr wrap="square" rtlCol="0">
            <a:spAutoFit/>
          </a:bodyPr>
          <a:lstStyle/>
          <a:p>
            <a:r>
              <a:rPr lang="it-IT" dirty="0"/>
              <a:t>IR</a:t>
            </a:r>
            <a:endParaRPr lang="en-US" dirty="0"/>
          </a:p>
        </p:txBody>
      </p:sp>
      <p:sp>
        <p:nvSpPr>
          <p:cNvPr id="11" name="CasellaDiTesto 10">
            <a:extLst>
              <a:ext uri="{FF2B5EF4-FFF2-40B4-BE49-F238E27FC236}">
                <a16:creationId xmlns:a16="http://schemas.microsoft.com/office/drawing/2014/main" id="{14015EAF-F2E7-49F5-B45B-11FC0A234067}"/>
              </a:ext>
            </a:extLst>
          </p:cNvPr>
          <p:cNvSpPr txBox="1"/>
          <p:nvPr/>
        </p:nvSpPr>
        <p:spPr>
          <a:xfrm>
            <a:off x="1083564" y="1052736"/>
            <a:ext cx="968155" cy="369332"/>
          </a:xfrm>
          <a:prstGeom prst="rect">
            <a:avLst/>
          </a:prstGeom>
          <a:noFill/>
        </p:spPr>
        <p:txBody>
          <a:bodyPr wrap="square" rtlCol="0">
            <a:spAutoFit/>
          </a:bodyPr>
          <a:lstStyle/>
          <a:p>
            <a:r>
              <a:rPr lang="it-IT" dirty="0"/>
              <a:t>NMR</a:t>
            </a:r>
            <a:endParaRPr lang="en-US" dirty="0"/>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descr="714px-Onde_electromagnetique.svg.png"/>
          <p:cNvPicPr>
            <a:picLocks noChangeAspect="1"/>
          </p:cNvPicPr>
          <p:nvPr/>
        </p:nvPicPr>
        <p:blipFill rotWithShape="1">
          <a:blip r:embed="rId2" cstate="print"/>
          <a:srcRect r="15385"/>
          <a:stretch/>
        </p:blipFill>
        <p:spPr>
          <a:xfrm>
            <a:off x="-36512" y="1381713"/>
            <a:ext cx="5544616" cy="1615239"/>
          </a:xfrm>
          <a:prstGeom prst="rect">
            <a:avLst/>
          </a:prstGeom>
        </p:spPr>
      </p:pic>
      <p:sp>
        <p:nvSpPr>
          <p:cNvPr id="4" name="Titolo 1"/>
          <p:cNvSpPr txBox="1">
            <a:spLocks/>
          </p:cNvSpPr>
          <p:nvPr/>
        </p:nvSpPr>
        <p:spPr>
          <a:xfrm>
            <a:off x="1331640" y="-27384"/>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40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Radiazione</a:t>
            </a:r>
            <a:r>
              <a:rPr kumimoji="0" lang="en-US" sz="40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4000" b="0" i="0" u="none" strike="noStrike" kern="1200" cap="none" spc="0" normalizeH="0" baseline="0" noProof="0" dirty="0" err="1">
                <a:ln>
                  <a:noFill/>
                </a:ln>
                <a:solidFill>
                  <a:srgbClr val="00B0F0"/>
                </a:solidFill>
                <a:effectLst/>
                <a:highlight>
                  <a:scrgbClr r="0" g="0" b="0">
                    <a:alpha val="0"/>
                  </a:scrgbClr>
                </a:highlight>
                <a:uLnTx/>
                <a:uFillTx/>
                <a:latin typeface="Calibri"/>
                <a:ea typeface="Noto Sans CJK SC Regular" pitchFamily="2"/>
                <a:cs typeface="FreeSans" pitchFamily="2"/>
              </a:rPr>
              <a:t>elettro</a:t>
            </a:r>
            <a:r>
              <a:rPr kumimoji="0" lang="en-US" sz="4000" b="0" i="0" u="none" strike="noStrike" kern="1200" cap="none" spc="0" normalizeH="0" baseline="0" noProof="0" dirty="0" err="1">
                <a:ln>
                  <a:noFill/>
                </a:ln>
                <a:solidFill>
                  <a:schemeClr val="accent2">
                    <a:lumMod val="40000"/>
                    <a:lumOff val="60000"/>
                  </a:schemeClr>
                </a:solidFill>
                <a:effectLst/>
                <a:highlight>
                  <a:scrgbClr r="0" g="0" b="0">
                    <a:alpha val="0"/>
                  </a:scrgbClr>
                </a:highlight>
                <a:uLnTx/>
                <a:uFillTx/>
                <a:latin typeface="Calibri"/>
                <a:ea typeface="Noto Sans CJK SC Regular" pitchFamily="2"/>
                <a:cs typeface="FreeSans" pitchFamily="2"/>
              </a:rPr>
              <a:t>magnetica</a:t>
            </a:r>
            <a:endParaRPr kumimoji="0" lang="en-US" sz="4000" b="0" i="0" u="none" strike="noStrike" kern="1200" cap="none" spc="0" normalizeH="0" baseline="0" noProof="0" dirty="0">
              <a:ln>
                <a:noFill/>
              </a:ln>
              <a:solidFill>
                <a:schemeClr val="accent2">
                  <a:lumMod val="40000"/>
                  <a:lumOff val="60000"/>
                </a:schemeClr>
              </a:solidFill>
              <a:effectLst/>
              <a:highlight>
                <a:scrgbClr r="0" g="0" b="0">
                  <a:alpha val="0"/>
                </a:scrgbClr>
              </a:highlight>
              <a:uLnTx/>
              <a:uFillTx/>
              <a:latin typeface="Calibri"/>
              <a:ea typeface="Noto Sans CJK SC Regular" pitchFamily="2"/>
              <a:cs typeface="FreeSans" pitchFamily="2"/>
            </a:endParaRPr>
          </a:p>
        </p:txBody>
      </p:sp>
      <mc:AlternateContent xmlns:mc="http://schemas.openxmlformats.org/markup-compatibility/2006" xmlns:a14="http://schemas.microsoft.com/office/drawing/2010/main">
        <mc:Choice Requires="a14">
          <p:sp>
            <p:nvSpPr>
              <p:cNvPr id="12" name="CasellaDiTesto 11">
                <a:extLst>
                  <a:ext uri="{FF2B5EF4-FFF2-40B4-BE49-F238E27FC236}">
                    <a16:creationId xmlns:a16="http://schemas.microsoft.com/office/drawing/2014/main" id="{54084E36-C84B-4DB8-8FB3-ECBA1F8678DE}"/>
                  </a:ext>
                </a:extLst>
              </p:cNvPr>
              <p:cNvSpPr txBox="1"/>
              <p:nvPr/>
            </p:nvSpPr>
            <p:spPr>
              <a:xfrm>
                <a:off x="564169" y="4059632"/>
                <a:ext cx="2502732" cy="55399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3600" i="1" smtClean="0">
                          <a:latin typeface="Cambria Math" panose="02040503050406030204" pitchFamily="18" charset="0"/>
                        </a:rPr>
                        <m:t>𝐸</m:t>
                      </m:r>
                      <m:r>
                        <a:rPr lang="en-US" sz="3600" i="1" smtClean="0">
                          <a:latin typeface="Cambria Math" panose="02040503050406030204" pitchFamily="18" charset="0"/>
                        </a:rPr>
                        <m:t>=</m:t>
                      </m:r>
                      <m:r>
                        <m:rPr>
                          <m:nor/>
                        </m:rPr>
                        <a:rPr lang="en-US" sz="3600" i="1"/>
                        <m:t>h</m:t>
                      </m:r>
                      <m:r>
                        <a:rPr lang="en-US" sz="3600" i="1" smtClean="0">
                          <a:latin typeface="Cambria Math" panose="02040503050406030204" pitchFamily="18" charset="0"/>
                        </a:rPr>
                        <m:t>⋅</m:t>
                      </m:r>
                      <m:r>
                        <a:rPr lang="en-US" sz="3600" i="1" smtClean="0">
                          <a:latin typeface="Cambria Math" panose="02040503050406030204" pitchFamily="18" charset="0"/>
                        </a:rPr>
                        <m:t>𝑣</m:t>
                      </m:r>
                    </m:oMath>
                  </m:oMathPara>
                </a14:m>
                <a:endParaRPr lang="en-US" sz="3600" dirty="0"/>
              </a:p>
            </p:txBody>
          </p:sp>
        </mc:Choice>
        <mc:Fallback xmlns="">
          <p:sp>
            <p:nvSpPr>
              <p:cNvPr id="12" name="CasellaDiTesto 11">
                <a:extLst>
                  <a:ext uri="{FF2B5EF4-FFF2-40B4-BE49-F238E27FC236}">
                    <a16:creationId xmlns:a14="http://schemas.microsoft.com/office/drawing/2010/main" xmlns="" xmlns:a16="http://schemas.microsoft.com/office/drawing/2014/main" id="{54084E36-C84B-4DB8-8FB3-ECBA1F8678DE}"/>
                  </a:ext>
                </a:extLst>
              </p:cNvPr>
              <p:cNvSpPr txBox="1">
                <a:spLocks noRot="1" noChangeAspect="1" noMove="1" noResize="1" noEditPoints="1" noAdjustHandles="1" noChangeArrowheads="1" noChangeShapeType="1" noTextEdit="1"/>
              </p:cNvSpPr>
              <p:nvPr/>
            </p:nvSpPr>
            <p:spPr>
              <a:xfrm>
                <a:off x="564169" y="4059632"/>
                <a:ext cx="2502732" cy="553998"/>
              </a:xfrm>
              <a:prstGeom prst="rect">
                <a:avLst/>
              </a:prstGeom>
              <a:blipFill>
                <a:blip r:embed="rId3" cstate="print"/>
                <a:stretch>
                  <a:fillRect/>
                </a:stretch>
              </a:blipFill>
            </p:spPr>
            <p:txBody>
              <a:bodyPr/>
              <a:lstStyle/>
              <a:p>
                <a:r>
                  <a:rPr lang="en-US">
                    <a:noFill/>
                  </a:rPr>
                  <a:t> </a:t>
                </a:r>
              </a:p>
            </p:txBody>
          </p:sp>
        </mc:Fallback>
      </mc:AlternateContent>
      <p:sp>
        <p:nvSpPr>
          <p:cNvPr id="13" name="Rettangolo 12">
            <a:extLst>
              <a:ext uri="{FF2B5EF4-FFF2-40B4-BE49-F238E27FC236}">
                <a16:creationId xmlns:a16="http://schemas.microsoft.com/office/drawing/2014/main" id="{CE2A17DA-E807-46E8-ABF3-CD6A0813D3C0}"/>
              </a:ext>
            </a:extLst>
          </p:cNvPr>
          <p:cNvSpPr/>
          <p:nvPr/>
        </p:nvSpPr>
        <p:spPr>
          <a:xfrm>
            <a:off x="833536" y="4508026"/>
            <a:ext cx="1963999" cy="276999"/>
          </a:xfrm>
          <a:prstGeom prst="rect">
            <a:avLst/>
          </a:prstGeom>
        </p:spPr>
        <p:txBody>
          <a:bodyPr wrap="none">
            <a:spAutoFit/>
          </a:bodyPr>
          <a:lstStyle/>
          <a:p>
            <a:r>
              <a:rPr lang="en-US" sz="1200" b="1" dirty="0">
                <a:solidFill>
                  <a:srgbClr val="222222"/>
                </a:solidFill>
                <a:latin typeface="Arial" panose="020B0604020202020204" pitchFamily="34" charset="0"/>
              </a:rPr>
              <a:t>Planck–Einstein relation</a:t>
            </a:r>
            <a:endParaRPr lang="en-US" sz="1200" dirty="0"/>
          </a:p>
        </p:txBody>
      </p:sp>
      <mc:AlternateContent xmlns:mc="http://schemas.openxmlformats.org/markup-compatibility/2006" xmlns:p14="http://schemas.microsoft.com/office/powerpoint/2010/main">
        <mc:Choice Requires="p14">
          <p:contentPart p14:bwMode="auto" r:id="rId4">
            <p14:nvContentPartPr>
              <p14:cNvPr id="23" name="Input penna 22">
                <a:extLst>
                  <a:ext uri="{FF2B5EF4-FFF2-40B4-BE49-F238E27FC236}">
                    <a16:creationId xmlns:a16="http://schemas.microsoft.com/office/drawing/2014/main" id="{6A137AA3-AEEC-4030-A696-BB6CAB0D422C}"/>
                  </a:ext>
                </a:extLst>
              </p14:cNvPr>
              <p14:cNvContentPartPr/>
              <p14:nvPr/>
            </p14:nvContentPartPr>
            <p14:xfrm rot="20401759">
              <a:off x="1959612" y="3750587"/>
              <a:ext cx="800314" cy="361440"/>
            </p14:xfrm>
          </p:contentPart>
        </mc:Choice>
        <mc:Fallback xmlns="">
          <p:pic>
            <p:nvPicPr>
              <p:cNvPr id="23" name="Input penna 22">
                <a:extLst>
                  <a:ext uri="{FF2B5EF4-FFF2-40B4-BE49-F238E27FC236}">
                    <a16:creationId xmlns:p14="http://schemas.microsoft.com/office/powerpoint/2010/main" xmlns="" xmlns:a16="http://schemas.microsoft.com/office/drawing/2014/main" id="{6A137AA3-AEEC-4030-A696-BB6CAB0D422C}"/>
                  </a:ext>
                </a:extLst>
              </p:cNvPr>
              <p:cNvPicPr/>
              <p:nvPr/>
            </p:nvPicPr>
            <p:blipFill>
              <a:blip r:embed="rId5" cstate="print"/>
              <a:stretch>
                <a:fillRect/>
              </a:stretch>
            </p:blipFill>
            <p:spPr>
              <a:xfrm rot="20401759">
                <a:off x="1956012" y="3746987"/>
                <a:ext cx="807154" cy="368280"/>
              </a:xfrm>
              <a:prstGeom prst="rect">
                <a:avLst/>
              </a:prstGeom>
            </p:spPr>
          </p:pic>
        </mc:Fallback>
      </mc:AlternateContent>
      <p:sp>
        <p:nvSpPr>
          <p:cNvPr id="24" name="CasellaDiTesto 23">
            <a:extLst>
              <a:ext uri="{FF2B5EF4-FFF2-40B4-BE49-F238E27FC236}">
                <a16:creationId xmlns:a16="http://schemas.microsoft.com/office/drawing/2014/main" id="{E02FACBA-B04A-437C-8C86-AA4428C0B79B}"/>
              </a:ext>
            </a:extLst>
          </p:cNvPr>
          <p:cNvSpPr txBox="1"/>
          <p:nvPr/>
        </p:nvSpPr>
        <p:spPr>
          <a:xfrm>
            <a:off x="2642031" y="3474559"/>
            <a:ext cx="1944216" cy="369332"/>
          </a:xfrm>
          <a:prstGeom prst="rect">
            <a:avLst/>
          </a:prstGeom>
          <a:noFill/>
        </p:spPr>
        <p:txBody>
          <a:bodyPr wrap="square" rtlCol="0">
            <a:spAutoFit/>
          </a:bodyPr>
          <a:lstStyle/>
          <a:p>
            <a:r>
              <a:rPr lang="it-IT" dirty="0"/>
              <a:t>Costante di </a:t>
            </a:r>
            <a:r>
              <a:rPr lang="it-IT" dirty="0" err="1"/>
              <a:t>Planck</a:t>
            </a:r>
            <a:endParaRPr lang="en-US" dirty="0"/>
          </a:p>
        </p:txBody>
      </p:sp>
      <p:sp>
        <p:nvSpPr>
          <p:cNvPr id="25" name="CasellaDiTesto 24">
            <a:extLst>
              <a:ext uri="{FF2B5EF4-FFF2-40B4-BE49-F238E27FC236}">
                <a16:creationId xmlns:a16="http://schemas.microsoft.com/office/drawing/2014/main" id="{BEFC8826-C594-4059-A8EC-EF1B46868D74}"/>
              </a:ext>
            </a:extLst>
          </p:cNvPr>
          <p:cNvSpPr txBox="1"/>
          <p:nvPr/>
        </p:nvSpPr>
        <p:spPr>
          <a:xfrm>
            <a:off x="819289" y="5286953"/>
            <a:ext cx="7416824"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b="1" dirty="0"/>
              <a:t>Energia e frequenza sono direttamente proporzionali</a:t>
            </a:r>
          </a:p>
          <a:p>
            <a:r>
              <a:rPr lang="it-IT" b="1" dirty="0"/>
              <a:t>Dato un fascio di luce, l’ intensità dipende da quanti fotoni vengono trasportare nel tempo rispetto a una superficie.</a:t>
            </a:r>
          </a:p>
          <a:p>
            <a:r>
              <a:rPr lang="it-IT" b="1" dirty="0"/>
              <a:t>L’energia di ciascun fotone è sempre la stessa alla stessa frequenza</a:t>
            </a:r>
          </a:p>
        </p:txBody>
      </p:sp>
      <mc:AlternateContent xmlns:mc="http://schemas.openxmlformats.org/markup-compatibility/2006" xmlns:p14="http://schemas.microsoft.com/office/powerpoint/2010/main">
        <mc:Choice Requires="p14">
          <p:contentPart p14:bwMode="auto" r:id="rId6">
            <p14:nvContentPartPr>
              <p14:cNvPr id="26" name="Input penna 25">
                <a:extLst>
                  <a:ext uri="{FF2B5EF4-FFF2-40B4-BE49-F238E27FC236}">
                    <a16:creationId xmlns:a16="http://schemas.microsoft.com/office/drawing/2014/main" id="{231EDA71-1CD7-4168-A4D9-ABA9DC13A8A3}"/>
                  </a:ext>
                </a:extLst>
              </p14:cNvPr>
              <p14:cNvContentPartPr/>
              <p14:nvPr/>
            </p14:nvContentPartPr>
            <p14:xfrm rot="389861">
              <a:off x="2844543" y="4208067"/>
              <a:ext cx="800314" cy="361440"/>
            </p14:xfrm>
          </p:contentPart>
        </mc:Choice>
        <mc:Fallback xmlns="">
          <p:pic>
            <p:nvPicPr>
              <p:cNvPr id="26" name="Input penna 25">
                <a:extLst>
                  <a:ext uri="{FF2B5EF4-FFF2-40B4-BE49-F238E27FC236}">
                    <a16:creationId xmlns:p14="http://schemas.microsoft.com/office/powerpoint/2010/main" xmlns="" xmlns:a16="http://schemas.microsoft.com/office/drawing/2014/main" id="{231EDA71-1CD7-4168-A4D9-ABA9DC13A8A3}"/>
                  </a:ext>
                </a:extLst>
              </p:cNvPr>
              <p:cNvPicPr/>
              <p:nvPr/>
            </p:nvPicPr>
            <p:blipFill>
              <a:blip r:embed="rId5" cstate="print"/>
              <a:stretch>
                <a:fillRect/>
              </a:stretch>
            </p:blipFill>
            <p:spPr>
              <a:xfrm rot="389861">
                <a:off x="2840943" y="4204467"/>
                <a:ext cx="807154" cy="368280"/>
              </a:xfrm>
              <a:prstGeom prst="rect">
                <a:avLst/>
              </a:prstGeom>
            </p:spPr>
          </p:pic>
        </mc:Fallback>
      </mc:AlternateContent>
      <p:sp>
        <p:nvSpPr>
          <p:cNvPr id="27" name="CasellaDiTesto 26">
            <a:extLst>
              <a:ext uri="{FF2B5EF4-FFF2-40B4-BE49-F238E27FC236}">
                <a16:creationId xmlns:a16="http://schemas.microsoft.com/office/drawing/2014/main" id="{31B4B2CA-8DA1-48B3-8502-024B9D9E568F}"/>
              </a:ext>
            </a:extLst>
          </p:cNvPr>
          <p:cNvSpPr txBox="1"/>
          <p:nvPr/>
        </p:nvSpPr>
        <p:spPr>
          <a:xfrm>
            <a:off x="3691917" y="4061078"/>
            <a:ext cx="1944216" cy="369332"/>
          </a:xfrm>
          <a:prstGeom prst="rect">
            <a:avLst/>
          </a:prstGeom>
          <a:noFill/>
        </p:spPr>
        <p:txBody>
          <a:bodyPr wrap="square" rtlCol="0">
            <a:spAutoFit/>
          </a:bodyPr>
          <a:lstStyle/>
          <a:p>
            <a:r>
              <a:rPr lang="it-IT" dirty="0"/>
              <a:t>frequenza</a:t>
            </a:r>
            <a:endParaRPr lang="en-US" dirty="0"/>
          </a:p>
        </p:txBody>
      </p:sp>
      <mc:AlternateContent xmlns:mc="http://schemas.openxmlformats.org/markup-compatibility/2006" xmlns:p14="http://schemas.microsoft.com/office/powerpoint/2010/main">
        <mc:Choice Requires="p14">
          <p:contentPart p14:bwMode="auto" r:id="rId7">
            <p14:nvContentPartPr>
              <p14:cNvPr id="38" name="Input penna 37">
                <a:extLst>
                  <a:ext uri="{FF2B5EF4-FFF2-40B4-BE49-F238E27FC236}">
                    <a16:creationId xmlns:a16="http://schemas.microsoft.com/office/drawing/2014/main" id="{8A5FBAA0-6A6B-42EF-8876-7B7720C8AC52}"/>
                  </a:ext>
                </a:extLst>
              </p14:cNvPr>
              <p14:cNvContentPartPr/>
              <p14:nvPr/>
            </p14:nvContentPartPr>
            <p14:xfrm>
              <a:off x="5768574" y="3815256"/>
              <a:ext cx="144" cy="144"/>
            </p14:xfrm>
          </p:contentPart>
        </mc:Choice>
        <mc:Fallback xmlns="">
          <p:pic>
            <p:nvPicPr>
              <p:cNvPr id="38" name="Input penna 37">
                <a:extLst>
                  <a:ext uri="{FF2B5EF4-FFF2-40B4-BE49-F238E27FC236}">
                    <a16:creationId xmlns:p14="http://schemas.microsoft.com/office/powerpoint/2010/main" xmlns="" xmlns:a16="http://schemas.microsoft.com/office/drawing/2014/main" id="{8A5FBAA0-6A6B-42EF-8876-7B7720C8AC52}"/>
                  </a:ext>
                </a:extLst>
              </p:cNvPr>
              <p:cNvPicPr/>
              <p:nvPr/>
            </p:nvPicPr>
            <p:blipFill>
              <a:blip r:embed="rId8"/>
              <a:stretch>
                <a:fillRect/>
              </a:stretch>
            </p:blipFill>
            <p:spPr>
              <a:xfrm>
                <a:off x="5765694" y="3812376"/>
                <a:ext cx="5760" cy="5760"/>
              </a:xfrm>
              <a:prstGeom prst="rect">
                <a:avLst/>
              </a:prstGeom>
            </p:spPr>
          </p:pic>
        </mc:Fallback>
      </mc:AlternateContent>
      <p:cxnSp>
        <p:nvCxnSpPr>
          <p:cNvPr id="1025" name="Connettore 2 1024">
            <a:extLst>
              <a:ext uri="{FF2B5EF4-FFF2-40B4-BE49-F238E27FC236}">
                <a16:creationId xmlns:a16="http://schemas.microsoft.com/office/drawing/2014/main" id="{E5F20343-028B-4EE6-9392-E100332B4DDD}"/>
              </a:ext>
            </a:extLst>
          </p:cNvPr>
          <p:cNvCxnSpPr/>
          <p:nvPr/>
        </p:nvCxnSpPr>
        <p:spPr>
          <a:xfrm>
            <a:off x="1440484" y="1671498"/>
            <a:ext cx="2376264"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26" name="CasellaDiTesto 1025">
            <a:extLst>
              <a:ext uri="{FF2B5EF4-FFF2-40B4-BE49-F238E27FC236}">
                <a16:creationId xmlns:a16="http://schemas.microsoft.com/office/drawing/2014/main" id="{C7D697FC-DE87-4BD3-BD4A-7CD1648299E9}"/>
              </a:ext>
            </a:extLst>
          </p:cNvPr>
          <p:cNvSpPr txBox="1"/>
          <p:nvPr/>
        </p:nvSpPr>
        <p:spPr>
          <a:xfrm>
            <a:off x="1763688" y="1252701"/>
            <a:ext cx="1921039" cy="369332"/>
          </a:xfrm>
          <a:prstGeom prst="rect">
            <a:avLst/>
          </a:prstGeom>
          <a:noFill/>
        </p:spPr>
        <p:txBody>
          <a:bodyPr wrap="none" rtlCol="0">
            <a:spAutoFit/>
          </a:bodyPr>
          <a:lstStyle/>
          <a:p>
            <a:r>
              <a:rPr lang="it-IT" dirty="0"/>
              <a:t>Lunghezza d’ onda</a:t>
            </a:r>
            <a:endParaRPr lang="en-US" dirty="0"/>
          </a:p>
        </p:txBody>
      </p:sp>
      <p:cxnSp>
        <p:nvCxnSpPr>
          <p:cNvPr id="68" name="Connettore 2 67">
            <a:extLst>
              <a:ext uri="{FF2B5EF4-FFF2-40B4-BE49-F238E27FC236}">
                <a16:creationId xmlns:a16="http://schemas.microsoft.com/office/drawing/2014/main" id="{63798EBD-5A90-4BAC-A38F-1AEBB6AE1791}"/>
              </a:ext>
            </a:extLst>
          </p:cNvPr>
          <p:cNvCxnSpPr>
            <a:cxnSpLocks/>
          </p:cNvCxnSpPr>
          <p:nvPr/>
        </p:nvCxnSpPr>
        <p:spPr>
          <a:xfrm>
            <a:off x="4499992" y="1736358"/>
            <a:ext cx="0" cy="452974"/>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70" name="CasellaDiTesto 69">
            <a:extLst>
              <a:ext uri="{FF2B5EF4-FFF2-40B4-BE49-F238E27FC236}">
                <a16:creationId xmlns:a16="http://schemas.microsoft.com/office/drawing/2014/main" id="{8A336B6E-E7F6-4CE9-AD6A-1034E123B1FB}"/>
              </a:ext>
            </a:extLst>
          </p:cNvPr>
          <p:cNvSpPr txBox="1"/>
          <p:nvPr/>
        </p:nvSpPr>
        <p:spPr>
          <a:xfrm>
            <a:off x="4471476" y="1571047"/>
            <a:ext cx="2026902" cy="369332"/>
          </a:xfrm>
          <a:prstGeom prst="rect">
            <a:avLst/>
          </a:prstGeom>
          <a:noFill/>
        </p:spPr>
        <p:txBody>
          <a:bodyPr wrap="none" rtlCol="0">
            <a:spAutoFit/>
          </a:bodyPr>
          <a:lstStyle/>
          <a:p>
            <a:r>
              <a:rPr lang="it-IT" dirty="0"/>
              <a:t>Ampiezza (potenza)</a:t>
            </a:r>
            <a:endParaRPr lang="en-US" dirty="0"/>
          </a:p>
        </p:txBody>
      </p:sp>
      <p:cxnSp>
        <p:nvCxnSpPr>
          <p:cNvPr id="71" name="Connettore 2 70">
            <a:extLst>
              <a:ext uri="{FF2B5EF4-FFF2-40B4-BE49-F238E27FC236}">
                <a16:creationId xmlns:a16="http://schemas.microsoft.com/office/drawing/2014/main" id="{814AFE63-AC8E-41A4-ACA0-5C4F7B9B5E2E}"/>
              </a:ext>
            </a:extLst>
          </p:cNvPr>
          <p:cNvCxnSpPr/>
          <p:nvPr/>
        </p:nvCxnSpPr>
        <p:spPr>
          <a:xfrm>
            <a:off x="819289" y="2852936"/>
            <a:ext cx="2376264"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30" name="Connettore diritto 1029">
            <a:extLst>
              <a:ext uri="{FF2B5EF4-FFF2-40B4-BE49-F238E27FC236}">
                <a16:creationId xmlns:a16="http://schemas.microsoft.com/office/drawing/2014/main" id="{CB54D499-2DAD-4CA4-B9CE-962995929554}"/>
              </a:ext>
            </a:extLst>
          </p:cNvPr>
          <p:cNvCxnSpPr/>
          <p:nvPr/>
        </p:nvCxnSpPr>
        <p:spPr>
          <a:xfrm flipV="1">
            <a:off x="3209904" y="2165108"/>
            <a:ext cx="0" cy="663604"/>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74" name="Connettore diritto 73">
            <a:extLst>
              <a:ext uri="{FF2B5EF4-FFF2-40B4-BE49-F238E27FC236}">
                <a16:creationId xmlns:a16="http://schemas.microsoft.com/office/drawing/2014/main" id="{E92179A5-BB1A-4E40-A3DD-A4771D66D79C}"/>
              </a:ext>
            </a:extLst>
          </p:cNvPr>
          <p:cNvCxnSpPr/>
          <p:nvPr/>
        </p:nvCxnSpPr>
        <p:spPr>
          <a:xfrm flipV="1">
            <a:off x="819289" y="2165108"/>
            <a:ext cx="0" cy="663604"/>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75" name="CasellaDiTesto 74">
            <a:extLst>
              <a:ext uri="{FF2B5EF4-FFF2-40B4-BE49-F238E27FC236}">
                <a16:creationId xmlns:a16="http://schemas.microsoft.com/office/drawing/2014/main" id="{DA55C950-4A9C-499C-8CD5-B091611F224E}"/>
              </a:ext>
            </a:extLst>
          </p:cNvPr>
          <p:cNvSpPr txBox="1"/>
          <p:nvPr/>
        </p:nvSpPr>
        <p:spPr>
          <a:xfrm>
            <a:off x="1139738" y="2869660"/>
            <a:ext cx="3216238" cy="369332"/>
          </a:xfrm>
          <a:prstGeom prst="rect">
            <a:avLst/>
          </a:prstGeom>
          <a:noFill/>
        </p:spPr>
        <p:txBody>
          <a:bodyPr wrap="square" rtlCol="0">
            <a:spAutoFit/>
          </a:bodyPr>
          <a:lstStyle/>
          <a:p>
            <a:r>
              <a:rPr lang="it-IT" dirty="0"/>
              <a:t>Oscillazione</a:t>
            </a:r>
          </a:p>
        </p:txBody>
      </p:sp>
      <p:pic>
        <p:nvPicPr>
          <p:cNvPr id="20" name="Picture 2" descr="Immagine correlata">
            <a:extLst>
              <a:ext uri="{FF2B5EF4-FFF2-40B4-BE49-F238E27FC236}">
                <a16:creationId xmlns:a16="http://schemas.microsoft.com/office/drawing/2014/main" id="{6D802760-23DF-4F58-9196-86776B5E6F7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12160" y="2438892"/>
            <a:ext cx="2857500" cy="1600200"/>
          </a:xfrm>
          <a:prstGeom prst="rect">
            <a:avLst/>
          </a:prstGeom>
          <a:noFill/>
          <a:extLst>
            <a:ext uri="{909E8E84-426E-40DD-AFC4-6F175D3DCCD1}">
              <a14:hiddenFill xmlns:a14="http://schemas.microsoft.com/office/drawing/2010/main">
                <a:solidFill>
                  <a:srgbClr val="FFFFFF"/>
                </a:solidFill>
              </a14:hiddenFill>
            </a:ext>
          </a:extLst>
        </p:spPr>
      </p:pic>
      <p:sp>
        <p:nvSpPr>
          <p:cNvPr id="21" name="Rettangolo 20">
            <a:extLst>
              <a:ext uri="{FF2B5EF4-FFF2-40B4-BE49-F238E27FC236}">
                <a16:creationId xmlns:a16="http://schemas.microsoft.com/office/drawing/2014/main" id="{8EDF1705-92BA-4133-92B2-B71408F98CD1}"/>
              </a:ext>
            </a:extLst>
          </p:cNvPr>
          <p:cNvSpPr/>
          <p:nvPr/>
        </p:nvSpPr>
        <p:spPr>
          <a:xfrm>
            <a:off x="5596859" y="4323360"/>
            <a:ext cx="3555782" cy="369332"/>
          </a:xfrm>
          <a:prstGeom prst="rect">
            <a:avLst/>
          </a:prstGeom>
        </p:spPr>
        <p:txBody>
          <a:bodyPr wrap="none">
            <a:spAutoFit/>
          </a:bodyPr>
          <a:lstStyle/>
          <a:p>
            <a:r>
              <a:rPr lang="en-US" b="1" i="1" dirty="0">
                <a:solidFill>
                  <a:srgbClr val="212121"/>
                </a:solidFill>
                <a:latin typeface="arial" panose="020B0604020202020204" pitchFamily="34" charset="0"/>
              </a:rPr>
              <a:t>h </a:t>
            </a:r>
            <a:r>
              <a:rPr lang="en-US" b="1" dirty="0">
                <a:solidFill>
                  <a:srgbClr val="212121"/>
                </a:solidFill>
                <a:latin typeface="arial" panose="020B0604020202020204" pitchFamily="34" charset="0"/>
              </a:rPr>
              <a:t>= 6.62607004 × 10</a:t>
            </a:r>
            <a:r>
              <a:rPr lang="en-US" b="1" baseline="30000" dirty="0">
                <a:solidFill>
                  <a:srgbClr val="212121"/>
                </a:solidFill>
                <a:latin typeface="arial" panose="020B0604020202020204" pitchFamily="34" charset="0"/>
              </a:rPr>
              <a:t>-34</a:t>
            </a:r>
            <a:r>
              <a:rPr lang="en-US" b="1" dirty="0">
                <a:solidFill>
                  <a:srgbClr val="212121"/>
                </a:solidFill>
                <a:latin typeface="arial" panose="020B0604020202020204" pitchFamily="34" charset="0"/>
              </a:rPr>
              <a:t> m</a:t>
            </a:r>
            <a:r>
              <a:rPr lang="en-US" b="1" baseline="30000" dirty="0">
                <a:solidFill>
                  <a:srgbClr val="212121"/>
                </a:solidFill>
                <a:latin typeface="arial" panose="020B0604020202020204" pitchFamily="34" charset="0"/>
              </a:rPr>
              <a:t>2</a:t>
            </a:r>
            <a:r>
              <a:rPr lang="en-US" b="1" dirty="0">
                <a:solidFill>
                  <a:srgbClr val="212121"/>
                </a:solidFill>
                <a:latin typeface="arial" panose="020B0604020202020204" pitchFamily="34" charset="0"/>
              </a:rPr>
              <a:t> kg / s</a:t>
            </a:r>
            <a:endParaRPr lang="en-US" b="1" dirty="0"/>
          </a:p>
        </p:txBody>
      </p:sp>
    </p:spTree>
    <p:extLst>
      <p:ext uri="{BB962C8B-B14F-4D97-AF65-F5344CB8AC3E}">
        <p14:creationId xmlns:p14="http://schemas.microsoft.com/office/powerpoint/2010/main" val="2845683206"/>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7" name="Gruppo 36">
            <a:extLst>
              <a:ext uri="{FF2B5EF4-FFF2-40B4-BE49-F238E27FC236}">
                <a16:creationId xmlns:a16="http://schemas.microsoft.com/office/drawing/2014/main" id="{0A1DCB24-8E70-404C-BD2A-435F2B9798C6}"/>
              </a:ext>
            </a:extLst>
          </p:cNvPr>
          <p:cNvGrpSpPr/>
          <p:nvPr/>
        </p:nvGrpSpPr>
        <p:grpSpPr>
          <a:xfrm>
            <a:off x="398241" y="1724695"/>
            <a:ext cx="2348528" cy="1919089"/>
            <a:chOff x="398241" y="1724695"/>
            <a:chExt cx="2348528" cy="1919089"/>
          </a:xfrm>
        </p:grpSpPr>
        <p:pic>
          <p:nvPicPr>
            <p:cNvPr id="3" name="Immagine 2">
              <a:extLst>
                <a:ext uri="{FF2B5EF4-FFF2-40B4-BE49-F238E27FC236}">
                  <a16:creationId xmlns:a16="http://schemas.microsoft.com/office/drawing/2014/main" id="{6B9DEFD6-4DD6-4655-8413-5D75B874CD2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6934" y="2215034"/>
              <a:ext cx="2000250" cy="1428750"/>
            </a:xfrm>
            <a:prstGeom prst="rect">
              <a:avLst/>
            </a:prstGeom>
          </p:spPr>
        </p:pic>
        <p:sp>
          <p:nvSpPr>
            <p:cNvPr id="4" name="CasellaDiTesto 3">
              <a:extLst>
                <a:ext uri="{FF2B5EF4-FFF2-40B4-BE49-F238E27FC236}">
                  <a16:creationId xmlns:a16="http://schemas.microsoft.com/office/drawing/2014/main" id="{6056097E-630A-4F62-B256-93C4714A6EC4}"/>
                </a:ext>
              </a:extLst>
            </p:cNvPr>
            <p:cNvSpPr txBox="1"/>
            <p:nvPr/>
          </p:nvSpPr>
          <p:spPr>
            <a:xfrm>
              <a:off x="398241" y="1724695"/>
              <a:ext cx="2348528" cy="646331"/>
            </a:xfrm>
            <a:prstGeom prst="rect">
              <a:avLst/>
            </a:prstGeom>
            <a:noFill/>
          </p:spPr>
          <p:txBody>
            <a:bodyPr wrap="none" rtlCol="0">
              <a:spAutoFit/>
            </a:bodyPr>
            <a:lstStyle/>
            <a:p>
              <a:r>
                <a:rPr lang="it-IT" dirty="0" err="1"/>
                <a:t>Symmetrical</a:t>
              </a:r>
              <a:r>
                <a:rPr lang="it-IT" dirty="0"/>
                <a:t> Stretching</a:t>
              </a:r>
            </a:p>
            <a:p>
              <a:r>
                <a:rPr lang="it-IT" dirty="0"/>
                <a:t>Stiramento Simmetrico</a:t>
              </a:r>
            </a:p>
          </p:txBody>
        </p:sp>
      </p:grpSp>
      <p:grpSp>
        <p:nvGrpSpPr>
          <p:cNvPr id="42" name="Gruppo 41">
            <a:extLst>
              <a:ext uri="{FF2B5EF4-FFF2-40B4-BE49-F238E27FC236}">
                <a16:creationId xmlns:a16="http://schemas.microsoft.com/office/drawing/2014/main" id="{1EE87265-1AF9-4513-BB13-E2A61887B041}"/>
              </a:ext>
            </a:extLst>
          </p:cNvPr>
          <p:cNvGrpSpPr/>
          <p:nvPr/>
        </p:nvGrpSpPr>
        <p:grpSpPr>
          <a:xfrm>
            <a:off x="381925" y="4509120"/>
            <a:ext cx="2528834" cy="1913698"/>
            <a:chOff x="381925" y="4816260"/>
            <a:chExt cx="2528834" cy="1913698"/>
          </a:xfrm>
        </p:grpSpPr>
        <p:pic>
          <p:nvPicPr>
            <p:cNvPr id="6" name="Immagine 5">
              <a:extLst>
                <a:ext uri="{FF2B5EF4-FFF2-40B4-BE49-F238E27FC236}">
                  <a16:creationId xmlns:a16="http://schemas.microsoft.com/office/drawing/2014/main" id="{2A2FBA44-3BE6-4CF6-953B-3DB1AE7814F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2380" y="5301208"/>
              <a:ext cx="2000250" cy="1428750"/>
            </a:xfrm>
            <a:prstGeom prst="rect">
              <a:avLst/>
            </a:prstGeom>
          </p:spPr>
        </p:pic>
        <p:sp>
          <p:nvSpPr>
            <p:cNvPr id="7" name="CasellaDiTesto 6">
              <a:extLst>
                <a:ext uri="{FF2B5EF4-FFF2-40B4-BE49-F238E27FC236}">
                  <a16:creationId xmlns:a16="http://schemas.microsoft.com/office/drawing/2014/main" id="{B6BFDA12-1497-46DE-8E15-316891417453}"/>
                </a:ext>
              </a:extLst>
            </p:cNvPr>
            <p:cNvSpPr txBox="1"/>
            <p:nvPr/>
          </p:nvSpPr>
          <p:spPr>
            <a:xfrm>
              <a:off x="381925" y="4816260"/>
              <a:ext cx="2528834" cy="646331"/>
            </a:xfrm>
            <a:prstGeom prst="rect">
              <a:avLst/>
            </a:prstGeom>
            <a:noFill/>
          </p:spPr>
          <p:txBody>
            <a:bodyPr wrap="none" rtlCol="0">
              <a:spAutoFit/>
            </a:bodyPr>
            <a:lstStyle/>
            <a:p>
              <a:r>
                <a:rPr lang="it-IT" dirty="0" err="1"/>
                <a:t>Asymmetrical</a:t>
              </a:r>
              <a:r>
                <a:rPr lang="it-IT" dirty="0"/>
                <a:t> </a:t>
              </a:r>
              <a:r>
                <a:rPr lang="it-IT" dirty="0" err="1"/>
                <a:t>Streaching</a:t>
              </a:r>
              <a:endParaRPr lang="it-IT" dirty="0"/>
            </a:p>
            <a:p>
              <a:r>
                <a:rPr lang="it-IT" dirty="0"/>
                <a:t>Stiramento asimmetrico</a:t>
              </a:r>
            </a:p>
          </p:txBody>
        </p:sp>
      </p:grpSp>
      <p:grpSp>
        <p:nvGrpSpPr>
          <p:cNvPr id="41" name="Gruppo 40">
            <a:extLst>
              <a:ext uri="{FF2B5EF4-FFF2-40B4-BE49-F238E27FC236}">
                <a16:creationId xmlns:a16="http://schemas.microsoft.com/office/drawing/2014/main" id="{74E85538-FDD0-4657-A34F-C79FD3C1A28E}"/>
              </a:ext>
            </a:extLst>
          </p:cNvPr>
          <p:cNvGrpSpPr/>
          <p:nvPr/>
        </p:nvGrpSpPr>
        <p:grpSpPr>
          <a:xfrm>
            <a:off x="3467777" y="4509120"/>
            <a:ext cx="2519664" cy="1913698"/>
            <a:chOff x="3340335" y="4816260"/>
            <a:chExt cx="2519664" cy="1913698"/>
          </a:xfrm>
        </p:grpSpPr>
        <p:pic>
          <p:nvPicPr>
            <p:cNvPr id="9" name="Immagine 8">
              <a:extLst>
                <a:ext uri="{FF2B5EF4-FFF2-40B4-BE49-F238E27FC236}">
                  <a16:creationId xmlns:a16="http://schemas.microsoft.com/office/drawing/2014/main" id="{63E6BE15-FEF3-45A1-8C2A-AEA0C8D4B38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81550" y="5301208"/>
              <a:ext cx="2000250" cy="1428750"/>
            </a:xfrm>
            <a:prstGeom prst="rect">
              <a:avLst/>
            </a:prstGeom>
          </p:spPr>
        </p:pic>
        <p:sp>
          <p:nvSpPr>
            <p:cNvPr id="10" name="CasellaDiTesto 9">
              <a:extLst>
                <a:ext uri="{FF2B5EF4-FFF2-40B4-BE49-F238E27FC236}">
                  <a16:creationId xmlns:a16="http://schemas.microsoft.com/office/drawing/2014/main" id="{0424FEEC-FF14-42B9-BB95-1DC333F6D24C}"/>
                </a:ext>
              </a:extLst>
            </p:cNvPr>
            <p:cNvSpPr txBox="1"/>
            <p:nvPr/>
          </p:nvSpPr>
          <p:spPr>
            <a:xfrm>
              <a:off x="3340335" y="4816260"/>
              <a:ext cx="2519664" cy="646331"/>
            </a:xfrm>
            <a:prstGeom prst="rect">
              <a:avLst/>
            </a:prstGeom>
            <a:noFill/>
          </p:spPr>
          <p:txBody>
            <a:bodyPr wrap="none" rtlCol="0">
              <a:spAutoFit/>
            </a:bodyPr>
            <a:lstStyle/>
            <a:p>
              <a:pPr algn="ctr"/>
              <a:r>
                <a:rPr lang="it-IT" dirty="0" err="1"/>
                <a:t>Rocking</a:t>
              </a:r>
              <a:endParaRPr lang="it-IT" dirty="0"/>
            </a:p>
            <a:p>
              <a:pPr algn="ctr"/>
              <a:r>
                <a:rPr lang="it-IT" dirty="0"/>
                <a:t>Piegamento asimmetrico</a:t>
              </a:r>
              <a:endParaRPr lang="en-US" dirty="0"/>
            </a:p>
          </p:txBody>
        </p:sp>
      </p:grpSp>
      <p:grpSp>
        <p:nvGrpSpPr>
          <p:cNvPr id="38" name="Gruppo 37">
            <a:extLst>
              <a:ext uri="{FF2B5EF4-FFF2-40B4-BE49-F238E27FC236}">
                <a16:creationId xmlns:a16="http://schemas.microsoft.com/office/drawing/2014/main" id="{F8DE08F6-7FA9-421A-94E0-B81C36222C55}"/>
              </a:ext>
            </a:extLst>
          </p:cNvPr>
          <p:cNvGrpSpPr/>
          <p:nvPr/>
        </p:nvGrpSpPr>
        <p:grpSpPr>
          <a:xfrm>
            <a:off x="3531095" y="1724695"/>
            <a:ext cx="2409057" cy="1896206"/>
            <a:chOff x="3501439" y="1724695"/>
            <a:chExt cx="2409057" cy="1896206"/>
          </a:xfrm>
        </p:grpSpPr>
        <p:pic>
          <p:nvPicPr>
            <p:cNvPr id="12" name="Immagine 11">
              <a:extLst>
                <a:ext uri="{FF2B5EF4-FFF2-40B4-BE49-F238E27FC236}">
                  <a16:creationId xmlns:a16="http://schemas.microsoft.com/office/drawing/2014/main" id="{946A3DE8-FA7B-4ED9-A283-4DD2B2783B3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679415" y="2192151"/>
              <a:ext cx="2000250" cy="1428750"/>
            </a:xfrm>
            <a:prstGeom prst="rect">
              <a:avLst/>
            </a:prstGeom>
          </p:spPr>
        </p:pic>
        <p:sp>
          <p:nvSpPr>
            <p:cNvPr id="13" name="CasellaDiTesto 12">
              <a:extLst>
                <a:ext uri="{FF2B5EF4-FFF2-40B4-BE49-F238E27FC236}">
                  <a16:creationId xmlns:a16="http://schemas.microsoft.com/office/drawing/2014/main" id="{C1790B05-130C-4E23-BF30-F076D71637DA}"/>
                </a:ext>
              </a:extLst>
            </p:cNvPr>
            <p:cNvSpPr txBox="1"/>
            <p:nvPr/>
          </p:nvSpPr>
          <p:spPr>
            <a:xfrm>
              <a:off x="3501439" y="1724695"/>
              <a:ext cx="2409057" cy="646331"/>
            </a:xfrm>
            <a:prstGeom prst="rect">
              <a:avLst/>
            </a:prstGeom>
            <a:noFill/>
          </p:spPr>
          <p:txBody>
            <a:bodyPr wrap="none" rtlCol="0">
              <a:spAutoFit/>
            </a:bodyPr>
            <a:lstStyle/>
            <a:p>
              <a:pPr algn="ctr"/>
              <a:r>
                <a:rPr lang="it-IT" dirty="0" err="1"/>
                <a:t>Scissoring</a:t>
              </a:r>
              <a:endParaRPr lang="it-IT" dirty="0"/>
            </a:p>
            <a:p>
              <a:pPr algn="ctr"/>
              <a:r>
                <a:rPr lang="it-IT" dirty="0"/>
                <a:t>Piegamento simmetrico</a:t>
              </a:r>
              <a:endParaRPr lang="en-US" dirty="0"/>
            </a:p>
          </p:txBody>
        </p:sp>
      </p:grpSp>
      <p:grpSp>
        <p:nvGrpSpPr>
          <p:cNvPr id="40" name="Gruppo 39">
            <a:extLst>
              <a:ext uri="{FF2B5EF4-FFF2-40B4-BE49-F238E27FC236}">
                <a16:creationId xmlns:a16="http://schemas.microsoft.com/office/drawing/2014/main" id="{F4DE723A-3DB9-49A5-AD67-E72AF1B2B137}"/>
              </a:ext>
            </a:extLst>
          </p:cNvPr>
          <p:cNvGrpSpPr/>
          <p:nvPr/>
        </p:nvGrpSpPr>
        <p:grpSpPr>
          <a:xfrm>
            <a:off x="6712593" y="1695405"/>
            <a:ext cx="2100245" cy="1804355"/>
            <a:chOff x="6632245" y="4816260"/>
            <a:chExt cx="2100245" cy="1804355"/>
          </a:xfrm>
        </p:grpSpPr>
        <p:pic>
          <p:nvPicPr>
            <p:cNvPr id="18" name="Immagine 17">
              <a:extLst>
                <a:ext uri="{FF2B5EF4-FFF2-40B4-BE49-F238E27FC236}">
                  <a16:creationId xmlns:a16="http://schemas.microsoft.com/office/drawing/2014/main" id="{4FE98395-7167-4CA8-BE0E-62E98CE2C1B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32240" y="5191865"/>
              <a:ext cx="2000250" cy="1428750"/>
            </a:xfrm>
            <a:prstGeom prst="rect">
              <a:avLst/>
            </a:prstGeom>
          </p:spPr>
        </p:pic>
        <p:sp>
          <p:nvSpPr>
            <p:cNvPr id="16" name="CasellaDiTesto 15">
              <a:extLst>
                <a:ext uri="{FF2B5EF4-FFF2-40B4-BE49-F238E27FC236}">
                  <a16:creationId xmlns:a16="http://schemas.microsoft.com/office/drawing/2014/main" id="{4F5206C9-DC48-4A5B-B76E-2BDB19CBD737}"/>
                </a:ext>
              </a:extLst>
            </p:cNvPr>
            <p:cNvSpPr txBox="1"/>
            <p:nvPr/>
          </p:nvSpPr>
          <p:spPr>
            <a:xfrm>
              <a:off x="6632245" y="4816260"/>
              <a:ext cx="2071016" cy="646331"/>
            </a:xfrm>
            <a:prstGeom prst="rect">
              <a:avLst/>
            </a:prstGeom>
            <a:noFill/>
          </p:spPr>
          <p:txBody>
            <a:bodyPr wrap="none" rtlCol="0">
              <a:spAutoFit/>
            </a:bodyPr>
            <a:lstStyle/>
            <a:p>
              <a:pPr algn="ctr"/>
              <a:r>
                <a:rPr lang="it-IT" dirty="0" err="1"/>
                <a:t>Waggin</a:t>
              </a:r>
              <a:r>
                <a:rPr lang="en-US" dirty="0"/>
                <a:t>g</a:t>
              </a:r>
            </a:p>
            <a:p>
              <a:pPr algn="ctr"/>
              <a:r>
                <a:rPr lang="it-IT" dirty="0"/>
                <a:t>T</a:t>
              </a:r>
              <a:r>
                <a:rPr lang="en-US" dirty="0" err="1"/>
                <a:t>orsione</a:t>
              </a:r>
              <a:r>
                <a:rPr lang="en-US" dirty="0"/>
                <a:t> </a:t>
              </a:r>
              <a:r>
                <a:rPr lang="en-US" dirty="0" err="1"/>
                <a:t>simmetrica</a:t>
              </a:r>
              <a:endParaRPr lang="it-IT" dirty="0"/>
            </a:p>
          </p:txBody>
        </p:sp>
      </p:grpSp>
      <p:grpSp>
        <p:nvGrpSpPr>
          <p:cNvPr id="39" name="Gruppo 38">
            <a:extLst>
              <a:ext uri="{FF2B5EF4-FFF2-40B4-BE49-F238E27FC236}">
                <a16:creationId xmlns:a16="http://schemas.microsoft.com/office/drawing/2014/main" id="{9E4253D0-E150-47B8-B214-3DC5A57653BF}"/>
              </a:ext>
            </a:extLst>
          </p:cNvPr>
          <p:cNvGrpSpPr/>
          <p:nvPr/>
        </p:nvGrpSpPr>
        <p:grpSpPr>
          <a:xfrm>
            <a:off x="6696171" y="4437112"/>
            <a:ext cx="2181624" cy="1896206"/>
            <a:chOff x="6490548" y="1724695"/>
            <a:chExt cx="2181624" cy="1896206"/>
          </a:xfrm>
        </p:grpSpPr>
        <p:pic>
          <p:nvPicPr>
            <p:cNvPr id="15" name="Immagine 14">
              <a:extLst>
                <a:ext uri="{FF2B5EF4-FFF2-40B4-BE49-F238E27FC236}">
                  <a16:creationId xmlns:a16="http://schemas.microsoft.com/office/drawing/2014/main" id="{55974722-EF46-4567-AC55-A6AA9736E36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96080" y="2192151"/>
              <a:ext cx="2000250" cy="1428750"/>
            </a:xfrm>
            <a:prstGeom prst="rect">
              <a:avLst/>
            </a:prstGeom>
          </p:spPr>
        </p:pic>
        <p:sp>
          <p:nvSpPr>
            <p:cNvPr id="19" name="CasellaDiTesto 18">
              <a:extLst>
                <a:ext uri="{FF2B5EF4-FFF2-40B4-BE49-F238E27FC236}">
                  <a16:creationId xmlns:a16="http://schemas.microsoft.com/office/drawing/2014/main" id="{EA0C96A1-3669-4AA8-B358-7BB226F3F8D9}"/>
                </a:ext>
              </a:extLst>
            </p:cNvPr>
            <p:cNvSpPr txBox="1"/>
            <p:nvPr/>
          </p:nvSpPr>
          <p:spPr>
            <a:xfrm>
              <a:off x="6490548" y="1724695"/>
              <a:ext cx="2181624" cy="646331"/>
            </a:xfrm>
            <a:prstGeom prst="rect">
              <a:avLst/>
            </a:prstGeom>
            <a:noFill/>
          </p:spPr>
          <p:txBody>
            <a:bodyPr wrap="none" rtlCol="0">
              <a:spAutoFit/>
            </a:bodyPr>
            <a:lstStyle/>
            <a:p>
              <a:pPr algn="ctr"/>
              <a:r>
                <a:rPr lang="it-IT" dirty="0" err="1"/>
                <a:t>Twisting</a:t>
              </a:r>
              <a:endParaRPr lang="it-IT" dirty="0"/>
            </a:p>
            <a:p>
              <a:pPr algn="ctr"/>
              <a:r>
                <a:rPr lang="it-IT" dirty="0"/>
                <a:t>Torsione asimmetrica</a:t>
              </a:r>
              <a:endParaRPr lang="en-US" dirty="0"/>
            </a:p>
          </p:txBody>
        </p:sp>
      </p:grpSp>
      <p:cxnSp>
        <p:nvCxnSpPr>
          <p:cNvPr id="21" name="Connettore diritto 20">
            <a:extLst>
              <a:ext uri="{FF2B5EF4-FFF2-40B4-BE49-F238E27FC236}">
                <a16:creationId xmlns:a16="http://schemas.microsoft.com/office/drawing/2014/main" id="{A263368E-AC05-4E05-A8CB-F72DBE98EA56}"/>
              </a:ext>
            </a:extLst>
          </p:cNvPr>
          <p:cNvCxnSpPr/>
          <p:nvPr/>
        </p:nvCxnSpPr>
        <p:spPr>
          <a:xfrm>
            <a:off x="0" y="1556792"/>
            <a:ext cx="9144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Connettore diritto 22">
            <a:extLst>
              <a:ext uri="{FF2B5EF4-FFF2-40B4-BE49-F238E27FC236}">
                <a16:creationId xmlns:a16="http://schemas.microsoft.com/office/drawing/2014/main" id="{62339D0C-09AA-421A-92BB-E5FAEFC129BE}"/>
              </a:ext>
            </a:extLst>
          </p:cNvPr>
          <p:cNvCxnSpPr>
            <a:cxnSpLocks/>
          </p:cNvCxnSpPr>
          <p:nvPr/>
        </p:nvCxnSpPr>
        <p:spPr>
          <a:xfrm>
            <a:off x="3186056" y="980728"/>
            <a:ext cx="17792" cy="58772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Connettore diritto 23">
            <a:extLst>
              <a:ext uri="{FF2B5EF4-FFF2-40B4-BE49-F238E27FC236}">
                <a16:creationId xmlns:a16="http://schemas.microsoft.com/office/drawing/2014/main" id="{16774E40-EB51-48C0-8DD7-51955E16C36C}"/>
              </a:ext>
            </a:extLst>
          </p:cNvPr>
          <p:cNvCxnSpPr>
            <a:cxnSpLocks/>
          </p:cNvCxnSpPr>
          <p:nvPr/>
        </p:nvCxnSpPr>
        <p:spPr>
          <a:xfrm flipH="1">
            <a:off x="0" y="4077072"/>
            <a:ext cx="9144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Connettore diritto 24">
            <a:extLst>
              <a:ext uri="{FF2B5EF4-FFF2-40B4-BE49-F238E27FC236}">
                <a16:creationId xmlns:a16="http://schemas.microsoft.com/office/drawing/2014/main" id="{59A74DC6-934A-47AC-A426-0D149167347B}"/>
              </a:ext>
            </a:extLst>
          </p:cNvPr>
          <p:cNvCxnSpPr>
            <a:cxnSpLocks/>
          </p:cNvCxnSpPr>
          <p:nvPr/>
        </p:nvCxnSpPr>
        <p:spPr>
          <a:xfrm>
            <a:off x="6234913" y="908720"/>
            <a:ext cx="62974" cy="5949280"/>
          </a:xfrm>
          <a:prstGeom prst="line">
            <a:avLst/>
          </a:prstGeom>
        </p:spPr>
        <p:style>
          <a:lnRef idx="1">
            <a:schemeClr val="accent1"/>
          </a:lnRef>
          <a:fillRef idx="0">
            <a:schemeClr val="accent1"/>
          </a:fillRef>
          <a:effectRef idx="0">
            <a:schemeClr val="accent1"/>
          </a:effectRef>
          <a:fontRef idx="minor">
            <a:schemeClr val="tx1"/>
          </a:fontRef>
        </p:style>
      </p:cxnSp>
      <p:sp>
        <p:nvSpPr>
          <p:cNvPr id="29" name="CasellaDiTesto 28">
            <a:extLst>
              <a:ext uri="{FF2B5EF4-FFF2-40B4-BE49-F238E27FC236}">
                <a16:creationId xmlns:a16="http://schemas.microsoft.com/office/drawing/2014/main" id="{C70DB978-2203-4ADE-A899-9A9069E73F44}"/>
              </a:ext>
            </a:extLst>
          </p:cNvPr>
          <p:cNvSpPr txBox="1"/>
          <p:nvPr/>
        </p:nvSpPr>
        <p:spPr>
          <a:xfrm>
            <a:off x="899592" y="1086746"/>
            <a:ext cx="1152110" cy="369332"/>
          </a:xfrm>
          <a:prstGeom prst="rect">
            <a:avLst/>
          </a:prstGeom>
          <a:noFill/>
        </p:spPr>
        <p:txBody>
          <a:bodyPr wrap="none" rtlCol="0">
            <a:spAutoFit/>
          </a:bodyPr>
          <a:lstStyle/>
          <a:p>
            <a:r>
              <a:rPr lang="it-IT" b="1" dirty="0"/>
              <a:t>Stretching</a:t>
            </a:r>
            <a:endParaRPr lang="en-US" b="1" dirty="0"/>
          </a:p>
        </p:txBody>
      </p:sp>
      <p:sp>
        <p:nvSpPr>
          <p:cNvPr id="30" name="CasellaDiTesto 29">
            <a:extLst>
              <a:ext uri="{FF2B5EF4-FFF2-40B4-BE49-F238E27FC236}">
                <a16:creationId xmlns:a16="http://schemas.microsoft.com/office/drawing/2014/main" id="{130A8F90-03E1-4084-B572-8222FB5C67EE}"/>
              </a:ext>
            </a:extLst>
          </p:cNvPr>
          <p:cNvSpPr txBox="1"/>
          <p:nvPr/>
        </p:nvSpPr>
        <p:spPr>
          <a:xfrm>
            <a:off x="4110727" y="1083632"/>
            <a:ext cx="965329" cy="369332"/>
          </a:xfrm>
          <a:prstGeom prst="rect">
            <a:avLst/>
          </a:prstGeom>
          <a:noFill/>
        </p:spPr>
        <p:txBody>
          <a:bodyPr wrap="none" rtlCol="0">
            <a:spAutoFit/>
          </a:bodyPr>
          <a:lstStyle/>
          <a:p>
            <a:r>
              <a:rPr lang="it-IT" b="1" dirty="0"/>
              <a:t>Bending</a:t>
            </a:r>
            <a:endParaRPr lang="en-US" b="1" dirty="0"/>
          </a:p>
        </p:txBody>
      </p:sp>
      <p:sp>
        <p:nvSpPr>
          <p:cNvPr id="32" name="CasellaDiTesto 31">
            <a:extLst>
              <a:ext uri="{FF2B5EF4-FFF2-40B4-BE49-F238E27FC236}">
                <a16:creationId xmlns:a16="http://schemas.microsoft.com/office/drawing/2014/main" id="{6B06C80D-86C5-452C-A5D9-B7F4474E890D}"/>
              </a:ext>
            </a:extLst>
          </p:cNvPr>
          <p:cNvSpPr txBox="1"/>
          <p:nvPr/>
        </p:nvSpPr>
        <p:spPr>
          <a:xfrm>
            <a:off x="7105108" y="1077359"/>
            <a:ext cx="965329" cy="369332"/>
          </a:xfrm>
          <a:prstGeom prst="rect">
            <a:avLst/>
          </a:prstGeom>
          <a:noFill/>
        </p:spPr>
        <p:txBody>
          <a:bodyPr wrap="none" rtlCol="0">
            <a:spAutoFit/>
          </a:bodyPr>
          <a:lstStyle/>
          <a:p>
            <a:r>
              <a:rPr lang="it-IT" b="1" dirty="0"/>
              <a:t>Bending</a:t>
            </a:r>
            <a:endParaRPr lang="en-US" b="1" dirty="0"/>
          </a:p>
        </p:txBody>
      </p:sp>
      <p:sp>
        <p:nvSpPr>
          <p:cNvPr id="35" name="Titolo 1">
            <a:extLst>
              <a:ext uri="{FF2B5EF4-FFF2-40B4-BE49-F238E27FC236}">
                <a16:creationId xmlns:a16="http://schemas.microsoft.com/office/drawing/2014/main" id="{B88BF626-8A79-4A98-B770-B2444917546A}"/>
              </a:ext>
            </a:extLst>
          </p:cNvPr>
          <p:cNvSpPr txBox="1">
            <a:spLocks/>
          </p:cNvSpPr>
          <p:nvPr/>
        </p:nvSpPr>
        <p:spPr>
          <a:xfrm>
            <a:off x="1331640" y="-27384"/>
            <a:ext cx="7077112"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Principali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Vibrazioni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Molecolari</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Tree>
    <p:extLst>
      <p:ext uri="{BB962C8B-B14F-4D97-AF65-F5344CB8AC3E}">
        <p14:creationId xmlns:p14="http://schemas.microsoft.com/office/powerpoint/2010/main" val="12949392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gtEl>
                                        <p:attrNameLst>
                                          <p:attrName>style.visibility</p:attrName>
                                        </p:attrNameLst>
                                      </p:cBhvr>
                                      <p:to>
                                        <p:strVal val="visible"/>
                                      </p:to>
                                    </p:set>
                                    <p:animEffect transition="in" filter="fade">
                                      <p:cBhvr>
                                        <p:cTn id="12" dur="500"/>
                                        <p:tgtEl>
                                          <p:spTgt spid="4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fade">
                                      <p:cBhvr>
                                        <p:cTn id="17" dur="500"/>
                                        <p:tgtEl>
                                          <p:spTgt spid="3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
                                        </p:tgtEl>
                                        <p:attrNameLst>
                                          <p:attrName>style.visibility</p:attrName>
                                        </p:attrNameLst>
                                      </p:cBhvr>
                                      <p:to>
                                        <p:strVal val="visible"/>
                                      </p:to>
                                    </p:set>
                                    <p:animEffect transition="in" filter="fade">
                                      <p:cBhvr>
                                        <p:cTn id="22" dur="500"/>
                                        <p:tgtEl>
                                          <p:spTgt spid="4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0"/>
                                        </p:tgtEl>
                                        <p:attrNameLst>
                                          <p:attrName>style.visibility</p:attrName>
                                        </p:attrNameLst>
                                      </p:cBhvr>
                                      <p:to>
                                        <p:strVal val="visible"/>
                                      </p:to>
                                    </p:set>
                                    <p:animEffect transition="in" filter="fade">
                                      <p:cBhvr>
                                        <p:cTn id="27" dur="500"/>
                                        <p:tgtEl>
                                          <p:spTgt spid="4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9"/>
                                        </p:tgtEl>
                                        <p:attrNameLst>
                                          <p:attrName>style.visibility</p:attrName>
                                        </p:attrNameLst>
                                      </p:cBhvr>
                                      <p:to>
                                        <p:strVal val="visible"/>
                                      </p:to>
                                    </p:set>
                                    <p:animEffect transition="in" filter="fade">
                                      <p:cBhvr>
                                        <p:cTn id="32"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941EA5C-5E0B-40DE-930E-A13D1E740F78}"/>
              </a:ext>
            </a:extLst>
          </p:cNvPr>
          <p:cNvSpPr txBox="1">
            <a:spLocks/>
          </p:cNvSpPr>
          <p:nvPr/>
        </p:nvSpPr>
        <p:spPr>
          <a:xfrm>
            <a:off x="1259632" y="-12304"/>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Principali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Vibrazioni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Molecolari</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lang="it-IT" sz="3200" dirty="0">
                <a:solidFill>
                  <a:schemeClr val="bg1"/>
                </a:solidFill>
                <a:highlight>
                  <a:scrgbClr r="0" g="0" b="0">
                    <a:alpha val="0"/>
                  </a:scrgbClr>
                </a:highlight>
                <a:latin typeface="Calibri"/>
                <a:ea typeface="Noto Sans CJK SC Regular" pitchFamily="2"/>
                <a:cs typeface="FreeSans" pitchFamily="2"/>
              </a:rPr>
              <a:t>…interpretazione classica</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grpSp>
        <p:nvGrpSpPr>
          <p:cNvPr id="4" name="Gruppo 3">
            <a:extLst>
              <a:ext uri="{FF2B5EF4-FFF2-40B4-BE49-F238E27FC236}">
                <a16:creationId xmlns:a16="http://schemas.microsoft.com/office/drawing/2014/main" id="{4D8EFCCB-7CA4-47BF-8F6B-E2D97F25F5D6}"/>
              </a:ext>
            </a:extLst>
          </p:cNvPr>
          <p:cNvGrpSpPr/>
          <p:nvPr/>
        </p:nvGrpSpPr>
        <p:grpSpPr>
          <a:xfrm>
            <a:off x="660223" y="1722151"/>
            <a:ext cx="3623745" cy="1175863"/>
            <a:chOff x="395680" y="3789040"/>
            <a:chExt cx="4104312" cy="1296144"/>
          </a:xfrm>
        </p:grpSpPr>
        <p:pic>
          <p:nvPicPr>
            <p:cNvPr id="1026" name="Picture 2" descr="Risultati immagini per molla">
              <a:extLst>
                <a:ext uri="{FF2B5EF4-FFF2-40B4-BE49-F238E27FC236}">
                  <a16:creationId xmlns:a16="http://schemas.microsoft.com/office/drawing/2014/main" id="{EE5A6749-E668-4066-B635-9CA2FB82E07C}"/>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34754" b="63985" l="41936" r="58063">
                          <a14:backgroundMark x1="47167" y1="49000" x2="47167" y2="49000"/>
                          <a14:backgroundMark x1="46667" y1="56167" x2="46667" y2="56167"/>
                          <a14:backgroundMark x1="46667" y1="52667" x2="46667" y2="52667"/>
                          <a14:backgroundMark x1="51667" y1="54167" x2="51667" y2="54167"/>
                          <a14:backgroundMark x1="46000" y1="59500" x2="46000" y2="59500"/>
                          <a14:backgroundMark x1="51833" y1="50333" x2="51833" y2="50333"/>
                        </a14:backgroundRemoval>
                      </a14:imgEffect>
                    </a14:imgLayer>
                  </a14:imgProps>
                </a:ext>
                <a:ext uri="{28A0092B-C50C-407E-A947-70E740481C1C}">
                  <a14:useLocalDpi xmlns:a14="http://schemas.microsoft.com/office/drawing/2010/main" val="0"/>
                </a:ext>
              </a:extLst>
            </a:blip>
            <a:srcRect l="39920" t="31100" r="39921" b="32361"/>
            <a:stretch/>
          </p:blipFill>
          <p:spPr bwMode="auto">
            <a:xfrm rot="5400000">
              <a:off x="1871700" y="3438182"/>
              <a:ext cx="1152128" cy="2088232"/>
            </a:xfrm>
            <a:prstGeom prst="rect">
              <a:avLst/>
            </a:prstGeom>
            <a:noFill/>
            <a:extLst>
              <a:ext uri="{909E8E84-426E-40DD-AFC4-6F175D3DCCD1}">
                <a14:hiddenFill xmlns:a14="http://schemas.microsoft.com/office/drawing/2010/main">
                  <a:solidFill>
                    <a:srgbClr val="FFFFFF"/>
                  </a:solidFill>
                </a14:hiddenFill>
              </a:ext>
            </a:extLst>
          </p:spPr>
        </p:pic>
        <p:sp>
          <p:nvSpPr>
            <p:cNvPr id="3" name="Ovale 2">
              <a:extLst>
                <a:ext uri="{FF2B5EF4-FFF2-40B4-BE49-F238E27FC236}">
                  <a16:creationId xmlns:a16="http://schemas.microsoft.com/office/drawing/2014/main" id="{F30F3657-1461-4640-AB95-C922C50D36B8}"/>
                </a:ext>
              </a:extLst>
            </p:cNvPr>
            <p:cNvSpPr/>
            <p:nvPr/>
          </p:nvSpPr>
          <p:spPr>
            <a:xfrm>
              <a:off x="395680" y="3789040"/>
              <a:ext cx="1296000" cy="1296144"/>
            </a:xfrm>
            <a:prstGeom prst="ellipse">
              <a:avLst/>
            </a:prstGeom>
            <a:solidFill>
              <a:schemeClr val="accent2">
                <a:lumMod val="40000"/>
                <a:lumOff val="60000"/>
                <a:alpha val="71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e 4">
              <a:extLst>
                <a:ext uri="{FF2B5EF4-FFF2-40B4-BE49-F238E27FC236}">
                  <a16:creationId xmlns:a16="http://schemas.microsoft.com/office/drawing/2014/main" id="{0FDC0748-8691-44CD-B7A9-5692AE0BDB25}"/>
                </a:ext>
              </a:extLst>
            </p:cNvPr>
            <p:cNvSpPr/>
            <p:nvPr/>
          </p:nvSpPr>
          <p:spPr>
            <a:xfrm>
              <a:off x="3203992" y="3789040"/>
              <a:ext cx="1296000" cy="1296144"/>
            </a:xfrm>
            <a:prstGeom prst="ellipse">
              <a:avLst/>
            </a:prstGeom>
            <a:solidFill>
              <a:schemeClr val="accent2">
                <a:lumMod val="40000"/>
                <a:lumOff val="60000"/>
                <a:alpha val="71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17" name="Connettore diritto 16">
            <a:extLst>
              <a:ext uri="{FF2B5EF4-FFF2-40B4-BE49-F238E27FC236}">
                <a16:creationId xmlns:a16="http://schemas.microsoft.com/office/drawing/2014/main" id="{77DB5DCC-A12B-44FB-9C76-A55A84CEC7C8}"/>
              </a:ext>
            </a:extLst>
          </p:cNvPr>
          <p:cNvCxnSpPr>
            <a:cxnSpLocks/>
          </p:cNvCxnSpPr>
          <p:nvPr/>
        </p:nvCxnSpPr>
        <p:spPr>
          <a:xfrm flipH="1">
            <a:off x="1259632" y="2276872"/>
            <a:ext cx="2448272" cy="0"/>
          </a:xfrm>
          <a:prstGeom prst="line">
            <a:avLst/>
          </a:prstGeom>
        </p:spPr>
        <p:style>
          <a:lnRef idx="1">
            <a:schemeClr val="accent2"/>
          </a:lnRef>
          <a:fillRef idx="0">
            <a:schemeClr val="accent2"/>
          </a:fillRef>
          <a:effectRef idx="0">
            <a:schemeClr val="accent2"/>
          </a:effectRef>
          <a:fontRef idx="minor">
            <a:schemeClr val="tx1"/>
          </a:fontRef>
        </p:style>
      </p:cxnSp>
      <p:grpSp>
        <p:nvGrpSpPr>
          <p:cNvPr id="22" name="Gruppo 21">
            <a:extLst>
              <a:ext uri="{FF2B5EF4-FFF2-40B4-BE49-F238E27FC236}">
                <a16:creationId xmlns:a16="http://schemas.microsoft.com/office/drawing/2014/main" id="{48494B6F-7FDF-4E59-BF94-5CAB6976BC93}"/>
              </a:ext>
            </a:extLst>
          </p:cNvPr>
          <p:cNvGrpSpPr/>
          <p:nvPr/>
        </p:nvGrpSpPr>
        <p:grpSpPr>
          <a:xfrm>
            <a:off x="611632" y="3959986"/>
            <a:ext cx="3888288" cy="2880320"/>
            <a:chOff x="2627784" y="3645024"/>
            <a:chExt cx="3888288" cy="2880320"/>
          </a:xfrm>
        </p:grpSpPr>
        <p:sp>
          <p:nvSpPr>
            <p:cNvPr id="9" name="Ovale 8">
              <a:extLst>
                <a:ext uri="{FF2B5EF4-FFF2-40B4-BE49-F238E27FC236}">
                  <a16:creationId xmlns:a16="http://schemas.microsoft.com/office/drawing/2014/main" id="{965532C9-1CC1-4AA8-8383-1B290F9B8238}"/>
                </a:ext>
              </a:extLst>
            </p:cNvPr>
            <p:cNvSpPr/>
            <p:nvPr/>
          </p:nvSpPr>
          <p:spPr>
            <a:xfrm>
              <a:off x="2627784" y="5229200"/>
              <a:ext cx="1296000" cy="1296144"/>
            </a:xfrm>
            <a:prstGeom prst="ellipse">
              <a:avLst/>
            </a:prstGeom>
            <a:solidFill>
              <a:schemeClr val="accent2">
                <a:lumMod val="40000"/>
                <a:lumOff val="60000"/>
                <a:alpha val="71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e 9">
              <a:extLst>
                <a:ext uri="{FF2B5EF4-FFF2-40B4-BE49-F238E27FC236}">
                  <a16:creationId xmlns:a16="http://schemas.microsoft.com/office/drawing/2014/main" id="{31BE4CB3-0CBB-4E19-AB45-02050859DF7E}"/>
                </a:ext>
              </a:extLst>
            </p:cNvPr>
            <p:cNvSpPr/>
            <p:nvPr/>
          </p:nvSpPr>
          <p:spPr>
            <a:xfrm>
              <a:off x="5220072" y="5229200"/>
              <a:ext cx="1296000" cy="1296144"/>
            </a:xfrm>
            <a:prstGeom prst="ellipse">
              <a:avLst/>
            </a:prstGeom>
            <a:solidFill>
              <a:schemeClr val="accent2">
                <a:lumMod val="40000"/>
                <a:lumOff val="60000"/>
                <a:alpha val="71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e 10">
              <a:extLst>
                <a:ext uri="{FF2B5EF4-FFF2-40B4-BE49-F238E27FC236}">
                  <a16:creationId xmlns:a16="http://schemas.microsoft.com/office/drawing/2014/main" id="{59129BF5-70AA-48B3-90D0-A51244B03C28}"/>
                </a:ext>
              </a:extLst>
            </p:cNvPr>
            <p:cNvSpPr/>
            <p:nvPr/>
          </p:nvSpPr>
          <p:spPr>
            <a:xfrm>
              <a:off x="3921934" y="3645024"/>
              <a:ext cx="1296000" cy="1296144"/>
            </a:xfrm>
            <a:prstGeom prst="ellipse">
              <a:avLst/>
            </a:prstGeom>
            <a:solidFill>
              <a:schemeClr val="accent2">
                <a:lumMod val="40000"/>
                <a:lumOff val="60000"/>
                <a:alpha val="71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Connettore diritto 11">
              <a:extLst>
                <a:ext uri="{FF2B5EF4-FFF2-40B4-BE49-F238E27FC236}">
                  <a16:creationId xmlns:a16="http://schemas.microsoft.com/office/drawing/2014/main" id="{14D5860A-BF4A-4942-B796-8D1347BCC934}"/>
                </a:ext>
              </a:extLst>
            </p:cNvPr>
            <p:cNvCxnSpPr/>
            <p:nvPr/>
          </p:nvCxnSpPr>
          <p:spPr>
            <a:xfrm flipV="1">
              <a:off x="3275784" y="4221088"/>
              <a:ext cx="1296216" cy="1656184"/>
            </a:xfrm>
            <a:prstGeom prst="line">
              <a:avLst/>
            </a:prstGeom>
          </p:spPr>
          <p:style>
            <a:lnRef idx="1">
              <a:schemeClr val="accent2"/>
            </a:lnRef>
            <a:fillRef idx="0">
              <a:schemeClr val="accent2"/>
            </a:fillRef>
            <a:effectRef idx="0">
              <a:schemeClr val="accent2"/>
            </a:effectRef>
            <a:fontRef idx="minor">
              <a:schemeClr val="tx1"/>
            </a:fontRef>
          </p:style>
        </p:cxnSp>
        <p:cxnSp>
          <p:nvCxnSpPr>
            <p:cNvPr id="14" name="Connettore diritto 13">
              <a:extLst>
                <a:ext uri="{FF2B5EF4-FFF2-40B4-BE49-F238E27FC236}">
                  <a16:creationId xmlns:a16="http://schemas.microsoft.com/office/drawing/2014/main" id="{095B6645-46D9-4571-8A96-7BE0884D98D9}"/>
                </a:ext>
              </a:extLst>
            </p:cNvPr>
            <p:cNvCxnSpPr>
              <a:cxnSpLocks/>
            </p:cNvCxnSpPr>
            <p:nvPr/>
          </p:nvCxnSpPr>
          <p:spPr>
            <a:xfrm flipH="1" flipV="1">
              <a:off x="4607860" y="4221088"/>
              <a:ext cx="1256224" cy="1656184"/>
            </a:xfrm>
            <a:prstGeom prst="line">
              <a:avLst/>
            </a:prstGeom>
          </p:spPr>
          <p:style>
            <a:lnRef idx="1">
              <a:schemeClr val="accent2"/>
            </a:lnRef>
            <a:fillRef idx="0">
              <a:schemeClr val="accent2"/>
            </a:fillRef>
            <a:effectRef idx="0">
              <a:schemeClr val="accent2"/>
            </a:effectRef>
            <a:fontRef idx="minor">
              <a:schemeClr val="tx1"/>
            </a:fontRef>
          </p:style>
        </p:cxnSp>
        <p:pic>
          <p:nvPicPr>
            <p:cNvPr id="19" name="Picture 2" descr="Risultati immagini per molla">
              <a:extLst>
                <a:ext uri="{FF2B5EF4-FFF2-40B4-BE49-F238E27FC236}">
                  <a16:creationId xmlns:a16="http://schemas.microsoft.com/office/drawing/2014/main" id="{E0508EB9-3802-4C89-A2DC-8B0DF523C3DF}"/>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34754" b="63985" l="41936" r="58063">
                          <a14:backgroundMark x1="47167" y1="49000" x2="47167" y2="49000"/>
                          <a14:backgroundMark x1="46667" y1="56167" x2="46667" y2="56167"/>
                          <a14:backgroundMark x1="46667" y1="52667" x2="46667" y2="52667"/>
                          <a14:backgroundMark x1="51667" y1="54167" x2="51667" y2="54167"/>
                          <a14:backgroundMark x1="46000" y1="59500" x2="46000" y2="59500"/>
                          <a14:backgroundMark x1="51833" y1="50333" x2="51833" y2="50333"/>
                        </a14:backgroundRemoval>
                      </a14:imgEffect>
                    </a14:imgLayer>
                  </a14:imgProps>
                </a:ext>
                <a:ext uri="{28A0092B-C50C-407E-A947-70E740481C1C}">
                  <a14:useLocalDpi xmlns:a14="http://schemas.microsoft.com/office/drawing/2010/main" val="0"/>
                </a:ext>
              </a:extLst>
            </a:blip>
            <a:srcRect l="39920" t="31100" r="39921" b="32361"/>
            <a:stretch/>
          </p:blipFill>
          <p:spPr bwMode="auto">
            <a:xfrm rot="5400000">
              <a:off x="4143651" y="4455756"/>
              <a:ext cx="867866" cy="1573006"/>
            </a:xfrm>
            <a:prstGeom prst="rect">
              <a:avLst/>
            </a:prstGeom>
            <a:noFill/>
            <a:extLst>
              <a:ext uri="{909E8E84-426E-40DD-AFC4-6F175D3DCCD1}">
                <a14:hiddenFill xmlns:a14="http://schemas.microsoft.com/office/drawing/2010/main">
                  <a:solidFill>
                    <a:srgbClr val="FFFFFF"/>
                  </a:solidFill>
                </a14:hiddenFill>
              </a:ext>
            </a:extLst>
          </p:spPr>
        </p:pic>
      </p:grpSp>
      <p:sp>
        <p:nvSpPr>
          <p:cNvPr id="18" name="CasellaDiTesto 17">
            <a:extLst>
              <a:ext uri="{FF2B5EF4-FFF2-40B4-BE49-F238E27FC236}">
                <a16:creationId xmlns:a16="http://schemas.microsoft.com/office/drawing/2014/main" id="{4E25E134-104C-471C-9A96-02DAACAF070E}"/>
              </a:ext>
            </a:extLst>
          </p:cNvPr>
          <p:cNvSpPr txBox="1"/>
          <p:nvPr/>
        </p:nvSpPr>
        <p:spPr>
          <a:xfrm>
            <a:off x="2267744" y="1108564"/>
            <a:ext cx="4680520"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dirty="0"/>
              <a:t>Oscillatori Armonici</a:t>
            </a:r>
            <a:endParaRPr lang="en-US" dirty="0"/>
          </a:p>
        </p:txBody>
      </p:sp>
      <p:sp>
        <p:nvSpPr>
          <p:cNvPr id="6" name="Rettangolo 5">
            <a:extLst>
              <a:ext uri="{FF2B5EF4-FFF2-40B4-BE49-F238E27FC236}">
                <a16:creationId xmlns:a16="http://schemas.microsoft.com/office/drawing/2014/main" id="{4E626485-D920-431E-9AC2-30BECDF77635}"/>
              </a:ext>
            </a:extLst>
          </p:cNvPr>
          <p:cNvSpPr/>
          <p:nvPr/>
        </p:nvSpPr>
        <p:spPr>
          <a:xfrm>
            <a:off x="5148064" y="1766081"/>
            <a:ext cx="3814763" cy="1477328"/>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it-IT" dirty="0"/>
              <a:t>La frequenza di stretching di un particolare coppia di atomi può essere calcolata in modo approssimato usando la legge di </a:t>
            </a:r>
            <a:r>
              <a:rPr lang="it-IT" dirty="0" err="1"/>
              <a:t>Hooke</a:t>
            </a:r>
            <a:r>
              <a:rPr lang="it-IT" dirty="0"/>
              <a:t> dell’oscillatore armonico semplice:</a:t>
            </a:r>
          </a:p>
        </p:txBody>
      </p:sp>
      <p:pic>
        <p:nvPicPr>
          <p:cNvPr id="13" name="Immagine 12">
            <a:extLst>
              <a:ext uri="{FF2B5EF4-FFF2-40B4-BE49-F238E27FC236}">
                <a16:creationId xmlns:a16="http://schemas.microsoft.com/office/drawing/2014/main" id="{ED43B017-85F6-4E09-A297-34CF2B30A7D4}"/>
              </a:ext>
            </a:extLst>
          </p:cNvPr>
          <p:cNvPicPr>
            <a:picLocks noChangeAspect="1"/>
          </p:cNvPicPr>
          <p:nvPr/>
        </p:nvPicPr>
        <p:blipFill>
          <a:blip r:embed="rId4"/>
          <a:stretch>
            <a:fillRect/>
          </a:stretch>
        </p:blipFill>
        <p:spPr>
          <a:xfrm>
            <a:off x="6300192" y="3426880"/>
            <a:ext cx="1676401" cy="852529"/>
          </a:xfrm>
          <a:prstGeom prst="rect">
            <a:avLst/>
          </a:prstGeom>
        </p:spPr>
      </p:pic>
      <p:sp>
        <p:nvSpPr>
          <p:cNvPr id="16" name="CasellaDiTesto 15">
            <a:extLst>
              <a:ext uri="{FF2B5EF4-FFF2-40B4-BE49-F238E27FC236}">
                <a16:creationId xmlns:a16="http://schemas.microsoft.com/office/drawing/2014/main" id="{31E1FB40-E8B6-4685-A15C-99CC934D72C6}"/>
              </a:ext>
            </a:extLst>
          </p:cNvPr>
          <p:cNvSpPr txBox="1"/>
          <p:nvPr/>
        </p:nvSpPr>
        <p:spPr>
          <a:xfrm>
            <a:off x="5193364" y="4255613"/>
            <a:ext cx="3850694" cy="1200329"/>
          </a:xfrm>
          <a:prstGeom prst="rect">
            <a:avLst/>
          </a:prstGeom>
          <a:noFill/>
        </p:spPr>
        <p:txBody>
          <a:bodyPr wrap="square" rtlCol="0">
            <a:spAutoFit/>
          </a:bodyPr>
          <a:lstStyle/>
          <a:p>
            <a:r>
              <a:rPr lang="it-IT" dirty="0" err="1"/>
              <a:t>ν</a:t>
            </a:r>
            <a:r>
              <a:rPr lang="it-IT" baseline="-25000" dirty="0" err="1"/>
              <a:t>vibr</a:t>
            </a:r>
            <a:r>
              <a:rPr lang="it-IT" dirty="0"/>
              <a:t>= frequenza di vibrazione</a:t>
            </a:r>
          </a:p>
          <a:p>
            <a:r>
              <a:rPr lang="it-IT" dirty="0"/>
              <a:t>c = velocità della luce</a:t>
            </a:r>
          </a:p>
          <a:p>
            <a:r>
              <a:rPr lang="it-IT" dirty="0"/>
              <a:t>k = costante di forza</a:t>
            </a:r>
          </a:p>
          <a:p>
            <a:r>
              <a:rPr lang="it-IT" i="1" dirty="0"/>
              <a:t>µ</a:t>
            </a:r>
            <a:r>
              <a:rPr lang="it-IT" dirty="0"/>
              <a:t> = (M</a:t>
            </a:r>
            <a:r>
              <a:rPr lang="it-IT" baseline="-25000" dirty="0"/>
              <a:t>1 </a:t>
            </a:r>
            <a:r>
              <a:rPr lang="it-IT" dirty="0"/>
              <a:t>· M</a:t>
            </a:r>
            <a:r>
              <a:rPr lang="it-IT" baseline="-25000" dirty="0"/>
              <a:t>2</a:t>
            </a:r>
            <a:r>
              <a:rPr lang="it-IT" dirty="0"/>
              <a:t>)/(M</a:t>
            </a:r>
            <a:r>
              <a:rPr lang="it-IT" baseline="-25000" dirty="0"/>
              <a:t>1</a:t>
            </a:r>
            <a:r>
              <a:rPr lang="it-IT" dirty="0"/>
              <a:t> + M</a:t>
            </a:r>
            <a:r>
              <a:rPr lang="it-IT" baseline="-25000" dirty="0"/>
              <a:t>2</a:t>
            </a:r>
            <a:r>
              <a:rPr lang="it-IT" dirty="0"/>
              <a:t>) = massa ridotta</a:t>
            </a:r>
          </a:p>
        </p:txBody>
      </p:sp>
      <p:pic>
        <p:nvPicPr>
          <p:cNvPr id="7" name="Immagine 6">
            <a:extLst>
              <a:ext uri="{FF2B5EF4-FFF2-40B4-BE49-F238E27FC236}">
                <a16:creationId xmlns:a16="http://schemas.microsoft.com/office/drawing/2014/main" id="{E846FD3B-C286-42A7-BD81-12F3C9A65629}"/>
              </a:ext>
            </a:extLst>
          </p:cNvPr>
          <p:cNvPicPr>
            <a:picLocks noChangeAspect="1"/>
          </p:cNvPicPr>
          <p:nvPr/>
        </p:nvPicPr>
        <p:blipFill>
          <a:blip r:embed="rId5"/>
          <a:stretch>
            <a:fillRect/>
          </a:stretch>
        </p:blipFill>
        <p:spPr>
          <a:xfrm>
            <a:off x="5792083" y="5661248"/>
            <a:ext cx="2228850" cy="866775"/>
          </a:xfrm>
          <a:prstGeom prst="rect">
            <a:avLst/>
          </a:prstGeom>
        </p:spPr>
      </p:pic>
    </p:spTree>
    <p:extLst>
      <p:ext uri="{BB962C8B-B14F-4D97-AF65-F5344CB8AC3E}">
        <p14:creationId xmlns:p14="http://schemas.microsoft.com/office/powerpoint/2010/main" val="12910516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harmonic_oscillator.gif">
            <a:extLst>
              <a:ext uri="{FF2B5EF4-FFF2-40B4-BE49-F238E27FC236}">
                <a16:creationId xmlns:a16="http://schemas.microsoft.com/office/drawing/2014/main" id="{A0D0D7CF-F24C-471B-B0A9-180E40D30898}"/>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412776"/>
            <a:ext cx="4279721" cy="4536504"/>
          </a:xfrm>
          <a:prstGeom prst="rect">
            <a:avLst/>
          </a:prstGeom>
          <a:noFill/>
          <a:extLst>
            <a:ext uri="{909E8E84-426E-40DD-AFC4-6F175D3DCCD1}">
              <a14:hiddenFill xmlns:a14="http://schemas.microsoft.com/office/drawing/2010/main">
                <a:solidFill>
                  <a:srgbClr val="FFFFFF"/>
                </a:solidFill>
              </a14:hiddenFill>
            </a:ext>
          </a:extLst>
        </p:spPr>
      </p:pic>
      <p:sp>
        <p:nvSpPr>
          <p:cNvPr id="3" name="Titolo 1">
            <a:extLst>
              <a:ext uri="{FF2B5EF4-FFF2-40B4-BE49-F238E27FC236}">
                <a16:creationId xmlns:a16="http://schemas.microsoft.com/office/drawing/2014/main" id="{8AC29825-4C81-4088-81DE-1E5058CADA85}"/>
              </a:ext>
            </a:extLst>
          </p:cNvPr>
          <p:cNvSpPr txBox="1">
            <a:spLocks/>
          </p:cNvSpPr>
          <p:nvPr/>
        </p:nvSpPr>
        <p:spPr>
          <a:xfrm>
            <a:off x="1259632" y="-12304"/>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lang="it-IT" sz="3200" dirty="0">
                <a:solidFill>
                  <a:schemeClr val="bg1"/>
                </a:solidFill>
                <a:highlight>
                  <a:scrgbClr r="0" g="0" b="0">
                    <a:alpha val="0"/>
                  </a:scrgbClr>
                </a:highlight>
                <a:latin typeface="Calibri"/>
                <a:ea typeface="Noto Sans CJK SC Regular" pitchFamily="2"/>
                <a:cs typeface="FreeSans" pitchFamily="2"/>
              </a:rPr>
              <a:t>Interpretazione assorbimento IR</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pic>
        <p:nvPicPr>
          <p:cNvPr id="2" name="Immagine 1">
            <a:extLst>
              <a:ext uri="{FF2B5EF4-FFF2-40B4-BE49-F238E27FC236}">
                <a16:creationId xmlns:a16="http://schemas.microsoft.com/office/drawing/2014/main" id="{66816300-B713-461A-BCBC-9A352EC977E3}"/>
              </a:ext>
            </a:extLst>
          </p:cNvPr>
          <p:cNvPicPr>
            <a:picLocks noChangeAspect="1"/>
          </p:cNvPicPr>
          <p:nvPr/>
        </p:nvPicPr>
        <p:blipFill>
          <a:blip r:embed="rId3"/>
          <a:stretch>
            <a:fillRect/>
          </a:stretch>
        </p:blipFill>
        <p:spPr>
          <a:xfrm>
            <a:off x="5652120" y="1261690"/>
            <a:ext cx="3233980" cy="2167310"/>
          </a:xfrm>
          <a:prstGeom prst="rect">
            <a:avLst/>
          </a:prstGeom>
        </p:spPr>
      </p:pic>
      <p:sp>
        <p:nvSpPr>
          <p:cNvPr id="4" name="CasellaDiTesto 3">
            <a:extLst>
              <a:ext uri="{FF2B5EF4-FFF2-40B4-BE49-F238E27FC236}">
                <a16:creationId xmlns:a16="http://schemas.microsoft.com/office/drawing/2014/main" id="{B4905922-CC30-4243-B570-8C3D130F8291}"/>
              </a:ext>
            </a:extLst>
          </p:cNvPr>
          <p:cNvSpPr txBox="1"/>
          <p:nvPr/>
        </p:nvSpPr>
        <p:spPr>
          <a:xfrm>
            <a:off x="467544" y="5934670"/>
            <a:ext cx="8208912"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Interpretazione classica (molle – sfere) il potenziale è descritto da un funzione armonica. Tenete presente che però questa approssimazione funziona bene sono per alcuni intervalli di applicabilità. Nel nostro caso è sufficiente!</a:t>
            </a:r>
          </a:p>
        </p:txBody>
      </p:sp>
      <p:cxnSp>
        <p:nvCxnSpPr>
          <p:cNvPr id="6" name="Connettore 2 5">
            <a:extLst>
              <a:ext uri="{FF2B5EF4-FFF2-40B4-BE49-F238E27FC236}">
                <a16:creationId xmlns:a16="http://schemas.microsoft.com/office/drawing/2014/main" id="{7F6A567E-CE05-4C65-8369-0B9431CE7FFA}"/>
              </a:ext>
            </a:extLst>
          </p:cNvPr>
          <p:cNvCxnSpPr/>
          <p:nvPr/>
        </p:nvCxnSpPr>
        <p:spPr>
          <a:xfrm flipV="1">
            <a:off x="4834192" y="1772816"/>
            <a:ext cx="3194192" cy="1008112"/>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7" name="CasellaDiTesto 6">
            <a:extLst>
              <a:ext uri="{FF2B5EF4-FFF2-40B4-BE49-F238E27FC236}">
                <a16:creationId xmlns:a16="http://schemas.microsoft.com/office/drawing/2014/main" id="{541F06AB-2B72-4543-AC39-B1F3C8551950}"/>
              </a:ext>
            </a:extLst>
          </p:cNvPr>
          <p:cNvSpPr txBox="1"/>
          <p:nvPr/>
        </p:nvSpPr>
        <p:spPr>
          <a:xfrm>
            <a:off x="4197960" y="2601778"/>
            <a:ext cx="1192887" cy="646331"/>
          </a:xfrm>
          <a:prstGeom prst="rect">
            <a:avLst/>
          </a:prstGeom>
          <a:noFill/>
        </p:spPr>
        <p:txBody>
          <a:bodyPr wrap="square" rtlCol="0">
            <a:spAutoFit/>
          </a:bodyPr>
          <a:lstStyle/>
          <a:p>
            <a:r>
              <a:rPr lang="it-IT" dirty="0" err="1"/>
              <a:t>Funz</a:t>
            </a:r>
            <a:r>
              <a:rPr lang="it-IT" dirty="0"/>
              <a:t>. Armonica</a:t>
            </a:r>
          </a:p>
        </p:txBody>
      </p:sp>
      <p:cxnSp>
        <p:nvCxnSpPr>
          <p:cNvPr id="9" name="Connettore 2 8">
            <a:extLst>
              <a:ext uri="{FF2B5EF4-FFF2-40B4-BE49-F238E27FC236}">
                <a16:creationId xmlns:a16="http://schemas.microsoft.com/office/drawing/2014/main" id="{476A6BC6-9342-46C9-AC5E-3AE62AA4C2F4}"/>
              </a:ext>
            </a:extLst>
          </p:cNvPr>
          <p:cNvCxnSpPr>
            <a:cxnSpLocks/>
          </p:cNvCxnSpPr>
          <p:nvPr/>
        </p:nvCxnSpPr>
        <p:spPr>
          <a:xfrm flipV="1">
            <a:off x="5724128" y="2138787"/>
            <a:ext cx="2660683" cy="21294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CasellaDiTesto 9">
            <a:extLst>
              <a:ext uri="{FF2B5EF4-FFF2-40B4-BE49-F238E27FC236}">
                <a16:creationId xmlns:a16="http://schemas.microsoft.com/office/drawing/2014/main" id="{FB4EABC2-098D-44CC-B413-C44F5AE567D8}"/>
              </a:ext>
            </a:extLst>
          </p:cNvPr>
          <p:cNvSpPr txBox="1"/>
          <p:nvPr/>
        </p:nvSpPr>
        <p:spPr>
          <a:xfrm>
            <a:off x="5222839" y="4224274"/>
            <a:ext cx="1192887" cy="369332"/>
          </a:xfrm>
          <a:prstGeom prst="rect">
            <a:avLst/>
          </a:prstGeom>
          <a:noFill/>
        </p:spPr>
        <p:txBody>
          <a:bodyPr wrap="square" rtlCol="0">
            <a:spAutoFit/>
          </a:bodyPr>
          <a:lstStyle/>
          <a:p>
            <a:r>
              <a:rPr lang="it-IT" dirty="0"/>
              <a:t>Realtà</a:t>
            </a:r>
          </a:p>
        </p:txBody>
      </p:sp>
    </p:spTree>
    <p:extLst>
      <p:ext uri="{BB962C8B-B14F-4D97-AF65-F5344CB8AC3E}">
        <p14:creationId xmlns:p14="http://schemas.microsoft.com/office/powerpoint/2010/main" val="717852864"/>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03087340-7CD8-489D-9102-F957866E6E7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43782" y="980728"/>
            <a:ext cx="3168352" cy="1782198"/>
          </a:xfrm>
          <a:prstGeom prst="rect">
            <a:avLst/>
          </a:prstGeom>
        </p:spPr>
      </p:pic>
      <mc:AlternateContent xmlns:mc="http://schemas.openxmlformats.org/markup-compatibility/2006" xmlns:a14="http://schemas.microsoft.com/office/drawing/2010/main">
        <mc:Choice Requires="a14">
          <p:sp>
            <p:nvSpPr>
              <p:cNvPr id="3" name="CasellaDiTesto 2">
                <a:extLst>
                  <a:ext uri="{FF2B5EF4-FFF2-40B4-BE49-F238E27FC236}">
                    <a16:creationId xmlns:a16="http://schemas.microsoft.com/office/drawing/2014/main" id="{31EACDF5-2A47-416D-ABC0-E022DB3D05B9}"/>
                  </a:ext>
                </a:extLst>
              </p:cNvPr>
              <p:cNvSpPr txBox="1"/>
              <p:nvPr/>
            </p:nvSpPr>
            <p:spPr>
              <a:xfrm>
                <a:off x="395536" y="2636912"/>
                <a:ext cx="8352928" cy="311226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sz="2000" dirty="0"/>
                  <a:t>Esempio Pratico:</a:t>
                </a:r>
              </a:p>
              <a:p>
                <a:pPr algn="ctr"/>
                <a:r>
                  <a:rPr lang="it-IT" sz="2000" dirty="0"/>
                  <a:t>Calcolare La frequenza del gruppo OH</a:t>
                </a:r>
              </a:p>
              <a:p>
                <a:pPr algn="ctr"/>
                <a:endParaRPr lang="it-IT" sz="2000" dirty="0"/>
              </a:p>
              <a:p>
                <a:pPr algn="ctr"/>
                <a:r>
                  <a:rPr lang="it-IT" sz="2000" dirty="0"/>
                  <a:t>costante di forza 7.7 10</a:t>
                </a:r>
                <a:r>
                  <a:rPr lang="it-IT" sz="2000" baseline="30000" dirty="0"/>
                  <a:t>5</a:t>
                </a:r>
                <a:r>
                  <a:rPr lang="it-IT" sz="2000" dirty="0"/>
                  <a:t> ; massa ridotta 1.57 10</a:t>
                </a:r>
                <a:r>
                  <a:rPr lang="it-IT" sz="2000" baseline="30000" dirty="0"/>
                  <a:t>-24</a:t>
                </a:r>
              </a:p>
              <a:p>
                <a:pPr algn="ctr"/>
                <a:endParaRPr lang="it-IT" sz="2000" baseline="30000" dirty="0"/>
              </a:p>
              <a:p>
                <a:pPr algn="ctr"/>
                <a14:m>
                  <m:oMathPara xmlns:m="http://schemas.openxmlformats.org/officeDocument/2006/math">
                    <m:oMathParaPr>
                      <m:jc m:val="centerGroup"/>
                    </m:oMathParaPr>
                    <m:oMath xmlns:m="http://schemas.openxmlformats.org/officeDocument/2006/math">
                      <m:r>
                        <a:rPr lang="it-IT" sz="2000" i="1">
                          <a:latin typeface="Cambria Math" panose="02040503050406030204" pitchFamily="18" charset="0"/>
                        </a:rPr>
                        <m:t>𝑣</m:t>
                      </m:r>
                      <m:r>
                        <a:rPr lang="it-IT" sz="2000" i="1" baseline="30000">
                          <a:latin typeface="Cambria Math" panose="02040503050406030204" pitchFamily="18" charset="0"/>
                        </a:rPr>
                        <m:t>=</m:t>
                      </m:r>
                      <m:f>
                        <m:fPr>
                          <m:ctrlPr>
                            <a:rPr lang="it-IT" sz="2000" i="1" baseline="30000">
                              <a:latin typeface="Cambria Math" panose="02040503050406030204" pitchFamily="18" charset="0"/>
                            </a:rPr>
                          </m:ctrlPr>
                        </m:fPr>
                        <m:num>
                          <m:r>
                            <a:rPr lang="it-IT" sz="2000" i="1">
                              <a:latin typeface="Cambria Math" panose="02040503050406030204" pitchFamily="18" charset="0"/>
                            </a:rPr>
                            <m:t>1</m:t>
                          </m:r>
                        </m:num>
                        <m:den>
                          <m:r>
                            <a:rPr lang="it-IT" sz="2000" i="1" baseline="30000">
                              <a:latin typeface="Cambria Math" panose="02040503050406030204" pitchFamily="18" charset="0"/>
                            </a:rPr>
                            <m:t>2</m:t>
                          </m:r>
                          <m:r>
                            <a:rPr lang="it-IT" sz="2000" i="1" baseline="30000">
                              <a:latin typeface="Cambria Math" panose="02040503050406030204" pitchFamily="18" charset="0"/>
                              <a:ea typeface="Cambria Math" panose="02040503050406030204" pitchFamily="18" charset="0"/>
                            </a:rPr>
                            <m:t>𝜋</m:t>
                          </m:r>
                        </m:den>
                      </m:f>
                      <m:rad>
                        <m:radPr>
                          <m:degHide m:val="on"/>
                          <m:ctrlPr>
                            <a:rPr lang="it-IT" sz="2000" i="1" baseline="30000">
                              <a:latin typeface="Cambria Math" panose="02040503050406030204" pitchFamily="18" charset="0"/>
                            </a:rPr>
                          </m:ctrlPr>
                        </m:radPr>
                        <m:deg/>
                        <m:e>
                          <m:f>
                            <m:fPr>
                              <m:ctrlPr>
                                <a:rPr lang="it-IT" sz="2000" i="1" baseline="30000">
                                  <a:latin typeface="Cambria Math" panose="02040503050406030204" pitchFamily="18" charset="0"/>
                                </a:rPr>
                              </m:ctrlPr>
                            </m:fPr>
                            <m:num>
                              <m:r>
                                <a:rPr lang="it-IT" sz="2000" i="1">
                                  <a:latin typeface="Cambria Math" panose="02040503050406030204" pitchFamily="18" charset="0"/>
                                </a:rPr>
                                <m:t>𝐶𝑜𝑠𝑡𝑎𝑛𝑡𝑒</m:t>
                              </m:r>
                              <m:r>
                                <a:rPr lang="it-IT" sz="2000" i="1">
                                  <a:latin typeface="Cambria Math" panose="02040503050406030204" pitchFamily="18" charset="0"/>
                                </a:rPr>
                                <m:t> </m:t>
                              </m:r>
                              <m:r>
                                <a:rPr lang="it-IT" sz="2000" i="1">
                                  <a:latin typeface="Cambria Math" panose="02040503050406030204" pitchFamily="18" charset="0"/>
                                </a:rPr>
                                <m:t>𝑑𝑖</m:t>
                              </m:r>
                              <m:r>
                                <a:rPr lang="it-IT" sz="2000" i="1">
                                  <a:latin typeface="Cambria Math" panose="02040503050406030204" pitchFamily="18" charset="0"/>
                                </a:rPr>
                                <m:t> </m:t>
                              </m:r>
                              <m:r>
                                <a:rPr lang="it-IT" sz="2000" i="1">
                                  <a:latin typeface="Cambria Math" panose="02040503050406030204" pitchFamily="18" charset="0"/>
                                </a:rPr>
                                <m:t>𝐹𝑜𝑟𝑧𝑎</m:t>
                              </m:r>
                            </m:num>
                            <m:den>
                              <m:r>
                                <a:rPr lang="it-IT" sz="2000" i="1" baseline="30000">
                                  <a:latin typeface="Cambria Math" panose="02040503050406030204" pitchFamily="18" charset="0"/>
                                </a:rPr>
                                <m:t>𝑀𝑎𝑠𝑠𝑎</m:t>
                              </m:r>
                              <m:r>
                                <a:rPr lang="it-IT" sz="2000" i="1" baseline="30000">
                                  <a:latin typeface="Cambria Math" panose="02040503050406030204" pitchFamily="18" charset="0"/>
                                </a:rPr>
                                <m:t> </m:t>
                              </m:r>
                              <m:r>
                                <a:rPr lang="it-IT" sz="2000" i="1" baseline="30000">
                                  <a:latin typeface="Cambria Math" panose="02040503050406030204" pitchFamily="18" charset="0"/>
                                </a:rPr>
                                <m:t>𝑅𝑖𝑑𝑜𝑡𝑡𝑎</m:t>
                              </m:r>
                            </m:den>
                          </m:f>
                        </m:e>
                      </m:rad>
                    </m:oMath>
                  </m:oMathPara>
                </a14:m>
                <a:endParaRPr lang="it-IT" sz="2000" dirty="0"/>
              </a:p>
              <a:p>
                <a:pPr algn="ctr"/>
                <a:endParaRPr lang="it-IT" sz="2000" dirty="0"/>
              </a:p>
              <a:p>
                <a:pPr algn="ctr"/>
                <a:r>
                  <a:rPr lang="it-IT" sz="2000" dirty="0"/>
                  <a:t>Il legame O-H che vibra spontaneamente con una frequenza di 10</a:t>
                </a:r>
                <a:r>
                  <a:rPr lang="it-IT" sz="2000" baseline="30000" dirty="0"/>
                  <a:t>14</a:t>
                </a:r>
                <a:r>
                  <a:rPr lang="it-IT" sz="2000" dirty="0"/>
                  <a:t> Hz (Hz = cicli al secondo)</a:t>
                </a:r>
                <a:endParaRPr lang="en-US" sz="2000" dirty="0"/>
              </a:p>
            </p:txBody>
          </p:sp>
        </mc:Choice>
        <mc:Fallback xmlns="">
          <p:sp>
            <p:nvSpPr>
              <p:cNvPr id="3" name="CasellaDiTesto 2">
                <a:extLst>
                  <a:ext uri="{FF2B5EF4-FFF2-40B4-BE49-F238E27FC236}">
                    <a16:creationId xmlns:a16="http://schemas.microsoft.com/office/drawing/2014/main" id="{31EACDF5-2A47-416D-ABC0-E022DB3D05B9}"/>
                  </a:ext>
                </a:extLst>
              </p:cNvPr>
              <p:cNvSpPr txBox="1">
                <a:spLocks noRot="1" noChangeAspect="1" noMove="1" noResize="1" noEditPoints="1" noAdjustHandles="1" noChangeArrowheads="1" noChangeShapeType="1" noTextEdit="1"/>
              </p:cNvSpPr>
              <p:nvPr/>
            </p:nvSpPr>
            <p:spPr>
              <a:xfrm>
                <a:off x="395536" y="2636912"/>
                <a:ext cx="8352928" cy="3112262"/>
              </a:xfrm>
              <a:prstGeom prst="rect">
                <a:avLst/>
              </a:prstGeom>
              <a:blipFill>
                <a:blip r:embed="rId3"/>
                <a:stretch>
                  <a:fillRect t="-778" b="-2335"/>
                </a:stretch>
              </a:blipFill>
            </p:spPr>
            <p:txBody>
              <a:bodyPr/>
              <a:lstStyle/>
              <a:p>
                <a:r>
                  <a:rPr lang="en-US">
                    <a:noFill/>
                  </a:rPr>
                  <a:t> </a:t>
                </a:r>
              </a:p>
            </p:txBody>
          </p:sp>
        </mc:Fallback>
      </mc:AlternateContent>
      <p:pic>
        <p:nvPicPr>
          <p:cNvPr id="4" name="Immagine 3">
            <a:extLst>
              <a:ext uri="{FF2B5EF4-FFF2-40B4-BE49-F238E27FC236}">
                <a16:creationId xmlns:a16="http://schemas.microsoft.com/office/drawing/2014/main" id="{F812E884-A2CF-41E5-ADB5-697E8078A5FE}"/>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549253" y="265392"/>
            <a:ext cx="670229" cy="576064"/>
          </a:xfrm>
          <a:prstGeom prst="rect">
            <a:avLst/>
          </a:prstGeom>
        </p:spPr>
      </p:pic>
      <p:sp>
        <p:nvSpPr>
          <p:cNvPr id="7" name="Titolo 1">
            <a:extLst>
              <a:ext uri="{FF2B5EF4-FFF2-40B4-BE49-F238E27FC236}">
                <a16:creationId xmlns:a16="http://schemas.microsoft.com/office/drawing/2014/main" id="{8E0DA9AE-80D9-4D88-8594-0EA46E5AFBB3}"/>
              </a:ext>
            </a:extLst>
          </p:cNvPr>
          <p:cNvSpPr txBox="1">
            <a:spLocks/>
          </p:cNvSpPr>
          <p:nvPr/>
        </p:nvSpPr>
        <p:spPr>
          <a:xfrm>
            <a:off x="1259632" y="-17896"/>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Principali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Vibrazioni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Molecolari</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lang="it-IT" sz="3200" dirty="0">
                <a:solidFill>
                  <a:schemeClr val="bg1"/>
                </a:solidFill>
                <a:highlight>
                  <a:scrgbClr r="0" g="0" b="0">
                    <a:alpha val="0"/>
                  </a:scrgbClr>
                </a:highlight>
                <a:latin typeface="Calibri"/>
                <a:ea typeface="Noto Sans CJK SC Regular" pitchFamily="2"/>
                <a:cs typeface="FreeSans" pitchFamily="2"/>
              </a:rPr>
              <a:t>…interpretazione classica</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Tree>
    <p:extLst>
      <p:ext uri="{BB962C8B-B14F-4D97-AF65-F5344CB8AC3E}">
        <p14:creationId xmlns:p14="http://schemas.microsoft.com/office/powerpoint/2010/main" val="3276032554"/>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a:extLst>
              <a:ext uri="{FF2B5EF4-FFF2-40B4-BE49-F238E27FC236}">
                <a16:creationId xmlns:a16="http://schemas.microsoft.com/office/drawing/2014/main" id="{F812E884-A2CF-41E5-ADB5-697E8078A5FE}"/>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884368" y="265392"/>
            <a:ext cx="670229" cy="576064"/>
          </a:xfrm>
          <a:prstGeom prst="rect">
            <a:avLst/>
          </a:prstGeom>
        </p:spPr>
      </p:pic>
      <p:sp>
        <p:nvSpPr>
          <p:cNvPr id="7" name="Titolo 1">
            <a:extLst>
              <a:ext uri="{FF2B5EF4-FFF2-40B4-BE49-F238E27FC236}">
                <a16:creationId xmlns:a16="http://schemas.microsoft.com/office/drawing/2014/main" id="{8E0DA9AE-80D9-4D88-8594-0EA46E5AFBB3}"/>
              </a:ext>
            </a:extLst>
          </p:cNvPr>
          <p:cNvSpPr txBox="1">
            <a:spLocks/>
          </p:cNvSpPr>
          <p:nvPr/>
        </p:nvSpPr>
        <p:spPr>
          <a:xfrm>
            <a:off x="1259632" y="-17896"/>
            <a:ext cx="64807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lang="it-IT" sz="3200" dirty="0">
                <a:solidFill>
                  <a:schemeClr val="bg1"/>
                </a:solidFill>
                <a:highlight>
                  <a:scrgbClr r="0" g="0" b="0">
                    <a:alpha val="0"/>
                  </a:scrgbClr>
                </a:highlight>
                <a:latin typeface="Calibri"/>
                <a:ea typeface="Noto Sans CJK SC Regular" pitchFamily="2"/>
                <a:cs typeface="FreeSans" pitchFamily="2"/>
              </a:rPr>
              <a:t>La fisica classica può funzionare anche per alcune descrizioni molecolari</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pic>
        <p:nvPicPr>
          <p:cNvPr id="2" name="Gquadruplex_zoom">
            <a:hlinkClick r:id="" action="ppaction://media"/>
            <a:extLst>
              <a:ext uri="{FF2B5EF4-FFF2-40B4-BE49-F238E27FC236}">
                <a16:creationId xmlns:a16="http://schemas.microsoft.com/office/drawing/2014/main" id="{0EC59941-69E9-41D6-8963-1B3A08473EA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1456938"/>
            <a:ext cx="9144000" cy="5143500"/>
          </a:xfrm>
          <a:prstGeom prst="rect">
            <a:avLst/>
          </a:prstGeom>
        </p:spPr>
      </p:pic>
    </p:spTree>
    <p:extLst>
      <p:ext uri="{BB962C8B-B14F-4D97-AF65-F5344CB8AC3E}">
        <p14:creationId xmlns:p14="http://schemas.microsoft.com/office/powerpoint/2010/main" val="2513964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5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805F97D9-00AE-4484-9A7E-4D6457624C07}"/>
              </a:ext>
            </a:extLst>
          </p:cNvPr>
          <p:cNvSpPr txBox="1"/>
          <p:nvPr/>
        </p:nvSpPr>
        <p:spPr>
          <a:xfrm>
            <a:off x="755576" y="1556792"/>
            <a:ext cx="7488832"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just"/>
            <a:r>
              <a:rPr lang="it-IT" sz="2000" b="1" dirty="0"/>
              <a:t>Un sistema entra in risonanza con una radiazione elettromagnetica IR solo se essa ha una frequenza coincidente con la sua frequenza naturale di oscillazione. </a:t>
            </a:r>
          </a:p>
          <a:p>
            <a:pPr algn="just"/>
            <a:r>
              <a:rPr lang="it-IT" sz="2000" b="1" dirty="0"/>
              <a:t>Il fenomeno comporta l’assorbimento della radiazione e un AUMENTO nell’ampiezza delle oscillazioni del sistema stesso</a:t>
            </a:r>
          </a:p>
        </p:txBody>
      </p:sp>
      <p:sp>
        <p:nvSpPr>
          <p:cNvPr id="5" name="CasellaDiTesto 4">
            <a:extLst>
              <a:ext uri="{FF2B5EF4-FFF2-40B4-BE49-F238E27FC236}">
                <a16:creationId xmlns:a16="http://schemas.microsoft.com/office/drawing/2014/main" id="{A72A2E4C-94BC-47E0-A451-B341273E6828}"/>
              </a:ext>
            </a:extLst>
          </p:cNvPr>
          <p:cNvSpPr txBox="1"/>
          <p:nvPr/>
        </p:nvSpPr>
        <p:spPr>
          <a:xfrm>
            <a:off x="1259632" y="188640"/>
            <a:ext cx="6840760" cy="646331"/>
          </a:xfrm>
          <a:prstGeom prst="rect">
            <a:avLst/>
          </a:prstGeom>
          <a:noFill/>
        </p:spPr>
        <p:txBody>
          <a:bodyPr wrap="square" rtlCol="0">
            <a:spAutoFit/>
          </a:bodyPr>
          <a:lstStyle/>
          <a:p>
            <a:r>
              <a:rPr lang="it-IT" sz="3600" dirty="0">
                <a:solidFill>
                  <a:schemeClr val="bg1"/>
                </a:solidFill>
              </a:rPr>
              <a:t>Spettroscopia IR,  assorbimento</a:t>
            </a:r>
            <a:endParaRPr lang="en-US" sz="3600" dirty="0">
              <a:solidFill>
                <a:schemeClr val="bg1"/>
              </a:solidFill>
            </a:endParaRPr>
          </a:p>
        </p:txBody>
      </p:sp>
      <p:sp>
        <p:nvSpPr>
          <p:cNvPr id="6" name="CasellaDiTesto 5">
            <a:extLst>
              <a:ext uri="{FF2B5EF4-FFF2-40B4-BE49-F238E27FC236}">
                <a16:creationId xmlns:a16="http://schemas.microsoft.com/office/drawing/2014/main" id="{347ECACF-2460-4E01-971C-C9EA12EC79D7}"/>
              </a:ext>
            </a:extLst>
          </p:cNvPr>
          <p:cNvSpPr txBox="1"/>
          <p:nvPr/>
        </p:nvSpPr>
        <p:spPr>
          <a:xfrm>
            <a:off x="755576" y="3673726"/>
            <a:ext cx="7488832"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just"/>
            <a:r>
              <a:rPr lang="it-IT" sz="2000" dirty="0"/>
              <a:t>OSSERVAZIONE 1.</a:t>
            </a:r>
          </a:p>
          <a:p>
            <a:pPr algn="just"/>
            <a:r>
              <a:rPr lang="it-IT" sz="2000" dirty="0"/>
              <a:t>Più «duro» è un legame, più energetiche saranno le oscillazioni  </a:t>
            </a:r>
          </a:p>
          <a:p>
            <a:pPr algn="just"/>
            <a:r>
              <a:rPr lang="it-IT" sz="2000" dirty="0"/>
              <a:t>(vibrazioni). L’assorbimento si verificherà a </a:t>
            </a:r>
            <a:r>
              <a:rPr lang="el-GR" sz="2000" dirty="0"/>
              <a:t>ν</a:t>
            </a:r>
            <a:r>
              <a:rPr lang="it-IT" sz="2000" dirty="0"/>
              <a:t> più alti (En. più alte)</a:t>
            </a:r>
          </a:p>
          <a:p>
            <a:pPr algn="just"/>
            <a:endParaRPr lang="it-IT" sz="2000" dirty="0"/>
          </a:p>
        </p:txBody>
      </p:sp>
    </p:spTree>
    <p:extLst>
      <p:ext uri="{BB962C8B-B14F-4D97-AF65-F5344CB8AC3E}">
        <p14:creationId xmlns:p14="http://schemas.microsoft.com/office/powerpoint/2010/main" val="4109232664"/>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58F15D8F-3A5D-44CB-9FAA-B8849493A972}"/>
              </a:ext>
            </a:extLst>
          </p:cNvPr>
          <p:cNvPicPr>
            <a:picLocks noChangeAspect="1"/>
          </p:cNvPicPr>
          <p:nvPr/>
        </p:nvPicPr>
        <p:blipFill>
          <a:blip r:embed="rId2" cstate="print"/>
          <a:stretch>
            <a:fillRect/>
          </a:stretch>
        </p:blipFill>
        <p:spPr>
          <a:xfrm>
            <a:off x="5796136" y="1340768"/>
            <a:ext cx="3108509" cy="2821310"/>
          </a:xfrm>
          <a:prstGeom prst="rect">
            <a:avLst/>
          </a:prstGeom>
        </p:spPr>
      </p:pic>
      <p:sp>
        <p:nvSpPr>
          <p:cNvPr id="3" name="CasellaDiTesto 2">
            <a:extLst>
              <a:ext uri="{FF2B5EF4-FFF2-40B4-BE49-F238E27FC236}">
                <a16:creationId xmlns:a16="http://schemas.microsoft.com/office/drawing/2014/main" id="{8B0DD480-74C8-4D2B-B3C8-6E53022D37C0}"/>
              </a:ext>
            </a:extLst>
          </p:cNvPr>
          <p:cNvSpPr txBox="1"/>
          <p:nvPr/>
        </p:nvSpPr>
        <p:spPr>
          <a:xfrm>
            <a:off x="1403648" y="260648"/>
            <a:ext cx="4824536" cy="584775"/>
          </a:xfrm>
          <a:prstGeom prst="rect">
            <a:avLst/>
          </a:prstGeom>
          <a:noFill/>
        </p:spPr>
        <p:txBody>
          <a:bodyPr wrap="square" rtlCol="0">
            <a:spAutoFit/>
          </a:bodyPr>
          <a:lstStyle/>
          <a:p>
            <a:r>
              <a:rPr lang="it-IT" sz="3200" dirty="0">
                <a:solidFill>
                  <a:schemeClr val="bg1"/>
                </a:solidFill>
              </a:rPr>
              <a:t>Cosa c’è dietro il segnale  </a:t>
            </a:r>
            <a:endParaRPr lang="en-US" sz="3200" dirty="0">
              <a:solidFill>
                <a:schemeClr val="bg1"/>
              </a:solidFill>
            </a:endParaRPr>
          </a:p>
        </p:txBody>
      </p:sp>
      <p:sp>
        <p:nvSpPr>
          <p:cNvPr id="6" name="CasellaDiTesto 5">
            <a:extLst>
              <a:ext uri="{FF2B5EF4-FFF2-40B4-BE49-F238E27FC236}">
                <a16:creationId xmlns:a16="http://schemas.microsoft.com/office/drawing/2014/main" id="{69686906-4D3C-4B88-B5C5-70417B738E67}"/>
              </a:ext>
            </a:extLst>
          </p:cNvPr>
          <p:cNvSpPr txBox="1"/>
          <p:nvPr/>
        </p:nvSpPr>
        <p:spPr>
          <a:xfrm>
            <a:off x="395536" y="1484784"/>
            <a:ext cx="5112568" cy="369332"/>
          </a:xfrm>
          <a:prstGeom prst="rect">
            <a:avLst/>
          </a:prstGeom>
          <a:noFill/>
        </p:spPr>
        <p:txBody>
          <a:bodyPr wrap="square" rtlCol="0">
            <a:spAutoFit/>
          </a:bodyPr>
          <a:lstStyle/>
          <a:p>
            <a:r>
              <a:rPr lang="it-IT" dirty="0"/>
              <a:t>Condizione necessaria per avere un assorbimento:</a:t>
            </a:r>
          </a:p>
        </p:txBody>
      </p:sp>
      <p:sp>
        <p:nvSpPr>
          <p:cNvPr id="7" name="CasellaDiTesto 6">
            <a:extLst>
              <a:ext uri="{FF2B5EF4-FFF2-40B4-BE49-F238E27FC236}">
                <a16:creationId xmlns:a16="http://schemas.microsoft.com/office/drawing/2014/main" id="{3F1D39C5-B5B4-463A-BC6E-04E13E7B0C09}"/>
              </a:ext>
            </a:extLst>
          </p:cNvPr>
          <p:cNvSpPr txBox="1"/>
          <p:nvPr/>
        </p:nvSpPr>
        <p:spPr>
          <a:xfrm>
            <a:off x="467544" y="1988840"/>
            <a:ext cx="5040560" cy="203132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Il movimento di vibrazione deve comportare un cambiamento di </a:t>
            </a:r>
            <a:r>
              <a:rPr lang="it-IT" b="1" dirty="0"/>
              <a:t>momento dipolare </a:t>
            </a:r>
            <a:r>
              <a:rPr lang="it-IT" b="1" i="1" dirty="0"/>
              <a:t>µ</a:t>
            </a:r>
          </a:p>
          <a:p>
            <a:endParaRPr lang="it-IT" i="1" dirty="0"/>
          </a:p>
          <a:p>
            <a:r>
              <a:rPr lang="it-IT" i="1" dirty="0"/>
              <a:t>µ = </a:t>
            </a:r>
            <a:r>
              <a:rPr lang="it-IT" i="1" dirty="0" err="1"/>
              <a:t>d·q</a:t>
            </a:r>
            <a:endParaRPr lang="it-IT" i="1" dirty="0"/>
          </a:p>
          <a:p>
            <a:endParaRPr lang="it-IT" i="1" dirty="0"/>
          </a:p>
          <a:p>
            <a:r>
              <a:rPr lang="it-IT" i="1" dirty="0"/>
              <a:t>d = distanza fra le cariche</a:t>
            </a:r>
          </a:p>
          <a:p>
            <a:r>
              <a:rPr lang="it-IT" i="1" dirty="0"/>
              <a:t>q = cariche</a:t>
            </a:r>
          </a:p>
        </p:txBody>
      </p:sp>
      <p:sp>
        <p:nvSpPr>
          <p:cNvPr id="10" name="Freccia in giù 9">
            <a:extLst>
              <a:ext uri="{FF2B5EF4-FFF2-40B4-BE49-F238E27FC236}">
                <a16:creationId xmlns:a16="http://schemas.microsoft.com/office/drawing/2014/main" id="{0A297324-9001-40F9-AF6A-D6659270F7CD}"/>
              </a:ext>
            </a:extLst>
          </p:cNvPr>
          <p:cNvSpPr/>
          <p:nvPr/>
        </p:nvSpPr>
        <p:spPr>
          <a:xfrm>
            <a:off x="2339752" y="4221088"/>
            <a:ext cx="720080" cy="504056"/>
          </a:xfrm>
          <a:prstGeom prst="down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it-IT"/>
          </a:p>
        </p:txBody>
      </p:sp>
      <p:sp>
        <p:nvSpPr>
          <p:cNvPr id="11" name="CasellaDiTesto 10">
            <a:extLst>
              <a:ext uri="{FF2B5EF4-FFF2-40B4-BE49-F238E27FC236}">
                <a16:creationId xmlns:a16="http://schemas.microsoft.com/office/drawing/2014/main" id="{C71F33F0-39F3-4F30-B948-FC993F03DD2C}"/>
              </a:ext>
            </a:extLst>
          </p:cNvPr>
          <p:cNvSpPr txBox="1"/>
          <p:nvPr/>
        </p:nvSpPr>
        <p:spPr>
          <a:xfrm>
            <a:off x="647564" y="4926067"/>
            <a:ext cx="4608512"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dirty="0"/>
              <a:t>Campo elettrico oscillante</a:t>
            </a:r>
          </a:p>
          <a:p>
            <a:pPr algn="ctr"/>
            <a:r>
              <a:rPr lang="it-IT" dirty="0"/>
              <a:t>che potrà interagire con la nostra radiazione elettromagnetica (campo Elettrico)</a:t>
            </a:r>
          </a:p>
        </p:txBody>
      </p:sp>
    </p:spTree>
    <p:extLst>
      <p:ext uri="{BB962C8B-B14F-4D97-AF65-F5344CB8AC3E}">
        <p14:creationId xmlns:p14="http://schemas.microsoft.com/office/powerpoint/2010/main" val="3719411545"/>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5764410B-F6EC-442C-9650-261FDCCA716A}"/>
              </a:ext>
            </a:extLst>
          </p:cNvPr>
          <p:cNvPicPr>
            <a:picLocks noChangeAspect="1"/>
          </p:cNvPicPr>
          <p:nvPr/>
        </p:nvPicPr>
        <p:blipFill rotWithShape="1">
          <a:blip r:embed="rId2" cstate="print"/>
          <a:srcRect b="82418"/>
          <a:stretch/>
        </p:blipFill>
        <p:spPr>
          <a:xfrm>
            <a:off x="0" y="1843913"/>
            <a:ext cx="9144000" cy="937015"/>
          </a:xfrm>
          <a:prstGeom prst="rect">
            <a:avLst/>
          </a:prstGeom>
        </p:spPr>
      </p:pic>
      <p:pic>
        <p:nvPicPr>
          <p:cNvPr id="3" name="Immagine 2">
            <a:extLst>
              <a:ext uri="{FF2B5EF4-FFF2-40B4-BE49-F238E27FC236}">
                <a16:creationId xmlns:a16="http://schemas.microsoft.com/office/drawing/2014/main" id="{473B4210-45F4-42DD-8A54-ED67B087AE30}"/>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646187" y="295741"/>
            <a:ext cx="670229" cy="576064"/>
          </a:xfrm>
          <a:prstGeom prst="rect">
            <a:avLst/>
          </a:prstGeom>
        </p:spPr>
      </p:pic>
      <p:sp>
        <p:nvSpPr>
          <p:cNvPr id="4" name="CasellaDiTesto 3">
            <a:extLst>
              <a:ext uri="{FF2B5EF4-FFF2-40B4-BE49-F238E27FC236}">
                <a16:creationId xmlns:a16="http://schemas.microsoft.com/office/drawing/2014/main" id="{8221B36D-8BE0-4705-A074-BAD8B33409BA}"/>
              </a:ext>
            </a:extLst>
          </p:cNvPr>
          <p:cNvSpPr txBox="1"/>
          <p:nvPr/>
        </p:nvSpPr>
        <p:spPr>
          <a:xfrm>
            <a:off x="755576" y="3694949"/>
            <a:ext cx="7560840" cy="25423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nSpc>
                <a:spcPct val="150000"/>
              </a:lnSpc>
            </a:pPr>
            <a:r>
              <a:rPr lang="it-IT" dirty="0"/>
              <a:t>Il momento dipolare è il risultato di una somma vettoriale. </a:t>
            </a:r>
          </a:p>
          <a:p>
            <a:pPr>
              <a:lnSpc>
                <a:spcPct val="150000"/>
              </a:lnSpc>
            </a:pPr>
            <a:r>
              <a:rPr lang="it-IT" dirty="0"/>
              <a:t>L’anidride carbonica nel suo stato fondamentale non ha un momento dipolare. Per alcuni particolari tipi di vibrazione non si verifica assorbimento perché il momento dipolare non cambia    -&gt; STRETCHING SIMMETRICO DEL CO</a:t>
            </a:r>
            <a:r>
              <a:rPr lang="it-IT" baseline="-25000" dirty="0"/>
              <a:t>2</a:t>
            </a:r>
            <a:r>
              <a:rPr lang="it-IT" dirty="0"/>
              <a:t> </a:t>
            </a:r>
          </a:p>
          <a:p>
            <a:pPr>
              <a:lnSpc>
                <a:spcPct val="150000"/>
              </a:lnSpc>
            </a:pPr>
            <a:r>
              <a:rPr lang="it-IT" dirty="0">
                <a:highlight>
                  <a:srgbClr val="FFFF00"/>
                </a:highlight>
              </a:rPr>
              <a:t>Questo tipo di stretching diversamente nello stretching asimmetrico  si verifica un cambio di momento dipolare, che assorbe-&gt; Vibrazione IR-ATTIVA</a:t>
            </a:r>
            <a:endParaRPr lang="en-US" dirty="0">
              <a:highlight>
                <a:srgbClr val="FFFF00"/>
              </a:highlight>
            </a:endParaRPr>
          </a:p>
        </p:txBody>
      </p:sp>
      <p:sp>
        <p:nvSpPr>
          <p:cNvPr id="6" name="CasellaDiTesto 5">
            <a:extLst>
              <a:ext uri="{FF2B5EF4-FFF2-40B4-BE49-F238E27FC236}">
                <a16:creationId xmlns:a16="http://schemas.microsoft.com/office/drawing/2014/main" id="{3A4F137D-BA33-4AAD-9B0B-F7BF3E08DDB4}"/>
              </a:ext>
            </a:extLst>
          </p:cNvPr>
          <p:cNvSpPr txBox="1"/>
          <p:nvPr/>
        </p:nvSpPr>
        <p:spPr>
          <a:xfrm>
            <a:off x="1187624" y="188640"/>
            <a:ext cx="7128792" cy="646331"/>
          </a:xfrm>
          <a:prstGeom prst="rect">
            <a:avLst/>
          </a:prstGeom>
          <a:noFill/>
        </p:spPr>
        <p:txBody>
          <a:bodyPr wrap="square" rtlCol="0">
            <a:spAutoFit/>
          </a:bodyPr>
          <a:lstStyle/>
          <a:p>
            <a:r>
              <a:rPr lang="it-IT" sz="3600" dirty="0">
                <a:solidFill>
                  <a:schemeClr val="bg1"/>
                </a:solidFill>
              </a:rPr>
              <a:t>Approfondimento sulle vibrazioni</a:t>
            </a:r>
            <a:endParaRPr lang="en-US" sz="3600" dirty="0">
              <a:solidFill>
                <a:schemeClr val="bg1"/>
              </a:solidFill>
            </a:endParaRPr>
          </a:p>
        </p:txBody>
      </p:sp>
    </p:spTree>
    <p:extLst>
      <p:ext uri="{BB962C8B-B14F-4D97-AF65-F5344CB8AC3E}">
        <p14:creationId xmlns:p14="http://schemas.microsoft.com/office/powerpoint/2010/main" val="2725396407"/>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llaDiTesto 2">
            <a:extLst>
              <a:ext uri="{FF2B5EF4-FFF2-40B4-BE49-F238E27FC236}">
                <a16:creationId xmlns:a16="http://schemas.microsoft.com/office/drawing/2014/main" id="{0BA2ECC2-D64F-4EC0-9226-175B6CD786EB}"/>
              </a:ext>
            </a:extLst>
          </p:cNvPr>
          <p:cNvSpPr txBox="1"/>
          <p:nvPr/>
        </p:nvSpPr>
        <p:spPr>
          <a:xfrm>
            <a:off x="1187624" y="188640"/>
            <a:ext cx="7128792" cy="646331"/>
          </a:xfrm>
          <a:prstGeom prst="rect">
            <a:avLst/>
          </a:prstGeom>
          <a:noFill/>
        </p:spPr>
        <p:txBody>
          <a:bodyPr wrap="square" rtlCol="0">
            <a:spAutoFit/>
          </a:bodyPr>
          <a:lstStyle/>
          <a:p>
            <a:r>
              <a:rPr lang="it-IT" sz="3600" dirty="0">
                <a:solidFill>
                  <a:schemeClr val="bg1"/>
                </a:solidFill>
              </a:rPr>
              <a:t>Ricapitolando</a:t>
            </a:r>
            <a:endParaRPr lang="en-US" sz="3600" dirty="0">
              <a:solidFill>
                <a:schemeClr val="bg1"/>
              </a:solidFill>
            </a:endParaRPr>
          </a:p>
        </p:txBody>
      </p:sp>
      <p:sp>
        <p:nvSpPr>
          <p:cNvPr id="4" name="CasellaDiTesto 3">
            <a:extLst>
              <a:ext uri="{FF2B5EF4-FFF2-40B4-BE49-F238E27FC236}">
                <a16:creationId xmlns:a16="http://schemas.microsoft.com/office/drawing/2014/main" id="{F76B94DF-CBC7-46BD-A0D5-C5D16068AA15}"/>
              </a:ext>
            </a:extLst>
          </p:cNvPr>
          <p:cNvSpPr txBox="1"/>
          <p:nvPr/>
        </p:nvSpPr>
        <p:spPr>
          <a:xfrm>
            <a:off x="827584" y="1558533"/>
            <a:ext cx="7416824" cy="923330"/>
          </a:xfrm>
          <a:prstGeom prst="rect">
            <a:avLst/>
          </a:prstGeom>
          <a:noFill/>
        </p:spPr>
        <p:txBody>
          <a:bodyPr wrap="square" rtlCol="0">
            <a:spAutoFit/>
          </a:bodyPr>
          <a:lstStyle/>
          <a:p>
            <a:r>
              <a:rPr lang="it-IT" u="sng" dirty="0"/>
              <a:t>REGOLE DI SELEZIONE PER LE TRANSIZIONI IR:</a:t>
            </a:r>
          </a:p>
          <a:p>
            <a:endParaRPr lang="it-IT" dirty="0"/>
          </a:p>
          <a:p>
            <a:endParaRPr lang="it-IT" dirty="0"/>
          </a:p>
        </p:txBody>
      </p:sp>
      <p:sp>
        <p:nvSpPr>
          <p:cNvPr id="6" name="CasellaDiTesto 5">
            <a:extLst>
              <a:ext uri="{FF2B5EF4-FFF2-40B4-BE49-F238E27FC236}">
                <a16:creationId xmlns:a16="http://schemas.microsoft.com/office/drawing/2014/main" id="{80C09DFF-DA3B-4B2F-B43D-9B1F63A19EB8}"/>
              </a:ext>
            </a:extLst>
          </p:cNvPr>
          <p:cNvSpPr txBox="1"/>
          <p:nvPr/>
        </p:nvSpPr>
        <p:spPr>
          <a:xfrm>
            <a:off x="539552" y="2630263"/>
            <a:ext cx="7992888"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342900" indent="-342900">
              <a:buAutoNum type="arabicParenR"/>
            </a:pPr>
            <a:r>
              <a:rPr lang="it-IT" altLang="it-IT" b="1" dirty="0">
                <a:solidFill>
                  <a:srgbClr val="000000"/>
                </a:solidFill>
                <a:latin typeface="lato"/>
              </a:rPr>
              <a:t>Deve verificarsi un cambiamento del momento di dipolo a conseguenza del moto vibrazionale per permettere l’interazione con la componente elettrica oscillante della radiazione IR.</a:t>
            </a:r>
          </a:p>
          <a:p>
            <a:pPr marL="342900" indent="-342900">
              <a:buAutoNum type="arabicParenR"/>
            </a:pPr>
            <a:r>
              <a:rPr lang="it-IT" altLang="it-IT" b="1" dirty="0">
                <a:solidFill>
                  <a:srgbClr val="000000"/>
                </a:solidFill>
                <a:latin typeface="lato"/>
              </a:rPr>
              <a:t>Se la frequenza della radiazione combacia con quella del moto vibrazionale naturale , il fotone «IR» viene assorbito causando un aumento dell’ampiezza della vibrazione.</a:t>
            </a:r>
            <a:endParaRPr lang="it-IT" b="1" dirty="0"/>
          </a:p>
        </p:txBody>
      </p:sp>
    </p:spTree>
    <p:extLst>
      <p:ext uri="{BB962C8B-B14F-4D97-AF65-F5344CB8AC3E}">
        <p14:creationId xmlns:p14="http://schemas.microsoft.com/office/powerpoint/2010/main" val="3277098234"/>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olo 1">
            <a:extLst>
              <a:ext uri="{FF2B5EF4-FFF2-40B4-BE49-F238E27FC236}">
                <a16:creationId xmlns:a16="http://schemas.microsoft.com/office/drawing/2014/main" id="{5F51A3C0-8947-48AD-8924-F9BCC461B2F9}"/>
              </a:ext>
            </a:extLst>
          </p:cNvPr>
          <p:cNvSpPr txBox="1">
            <a:spLocks/>
          </p:cNvSpPr>
          <p:nvPr/>
        </p:nvSpPr>
        <p:spPr>
          <a:xfrm>
            <a:off x="1331640" y="-99392"/>
            <a:ext cx="7077112"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Differenze Macroscopiche rispetto all’UV</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pic>
        <p:nvPicPr>
          <p:cNvPr id="4" name="Picture 4" descr="https://www.researchgate.net/profile/Amarnathreddy_Ganji/publication/267827616/figure/fig1/AS:295368970522634@1447432858747/Figure-6-FT-IR-spectra-of-Paclitaxel.png">
            <a:extLst>
              <a:ext uri="{FF2B5EF4-FFF2-40B4-BE49-F238E27FC236}">
                <a16:creationId xmlns:a16="http://schemas.microsoft.com/office/drawing/2014/main" id="{4E60F4B0-1D67-4FAC-B966-4AFC23C3933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9034" y="1196752"/>
            <a:ext cx="8424937" cy="3290280"/>
          </a:xfrm>
          <a:prstGeom prst="rect">
            <a:avLst/>
          </a:prstGeom>
          <a:noFill/>
          <a:extLst>
            <a:ext uri="{909E8E84-426E-40DD-AFC4-6F175D3DCCD1}">
              <a14:hiddenFill xmlns:a14="http://schemas.microsoft.com/office/drawing/2010/main">
                <a:solidFill>
                  <a:srgbClr val="FFFFFF"/>
                </a:solidFill>
              </a14:hiddenFill>
            </a:ext>
          </a:extLst>
        </p:spPr>
      </p:pic>
      <p:sp>
        <p:nvSpPr>
          <p:cNvPr id="5" name="CasellaDiTesto 4">
            <a:extLst>
              <a:ext uri="{FF2B5EF4-FFF2-40B4-BE49-F238E27FC236}">
                <a16:creationId xmlns:a16="http://schemas.microsoft.com/office/drawing/2014/main" id="{59A0EAD1-46C4-4575-9E3F-5F8B65D63155}"/>
              </a:ext>
            </a:extLst>
          </p:cNvPr>
          <p:cNvSpPr txBox="1"/>
          <p:nvPr/>
        </p:nvSpPr>
        <p:spPr>
          <a:xfrm>
            <a:off x="3563888" y="4525370"/>
            <a:ext cx="3456384" cy="646331"/>
          </a:xfrm>
          <a:prstGeom prst="rect">
            <a:avLst/>
          </a:prstGeom>
          <a:noFill/>
        </p:spPr>
        <p:txBody>
          <a:bodyPr wrap="square" rtlCol="0">
            <a:spAutoFit/>
          </a:bodyPr>
          <a:lstStyle/>
          <a:p>
            <a:pPr algn="ctr"/>
            <a:r>
              <a:rPr lang="it-IT" dirty="0">
                <a:solidFill>
                  <a:srgbClr val="FF0000"/>
                </a:solidFill>
              </a:rPr>
              <a:t> Numero d’ onda,  </a:t>
            </a:r>
            <a:r>
              <a:rPr lang="el-GR" dirty="0">
                <a:solidFill>
                  <a:srgbClr val="FF0000"/>
                </a:solidFill>
              </a:rPr>
              <a:t>ν</a:t>
            </a:r>
            <a:r>
              <a:rPr lang="it-IT" dirty="0">
                <a:solidFill>
                  <a:srgbClr val="FF0000"/>
                </a:solidFill>
              </a:rPr>
              <a:t>    (cm</a:t>
            </a:r>
            <a:r>
              <a:rPr lang="it-IT" baseline="30000" dirty="0">
                <a:solidFill>
                  <a:srgbClr val="FF0000"/>
                </a:solidFill>
              </a:rPr>
              <a:t>-1</a:t>
            </a:r>
            <a:r>
              <a:rPr lang="it-IT" dirty="0">
                <a:solidFill>
                  <a:srgbClr val="FF0000"/>
                </a:solidFill>
              </a:rPr>
              <a:t>)</a:t>
            </a:r>
          </a:p>
          <a:p>
            <a:pPr algn="ctr"/>
            <a:r>
              <a:rPr lang="it-IT" dirty="0">
                <a:solidFill>
                  <a:srgbClr val="FF0000"/>
                </a:solidFill>
              </a:rPr>
              <a:t>(ascisse)</a:t>
            </a:r>
            <a:endParaRPr lang="en-US" dirty="0">
              <a:solidFill>
                <a:srgbClr val="FF0000"/>
              </a:solidFill>
            </a:endParaRPr>
          </a:p>
        </p:txBody>
      </p:sp>
      <p:sp>
        <p:nvSpPr>
          <p:cNvPr id="6" name="CasellaDiTesto 5">
            <a:extLst>
              <a:ext uri="{FF2B5EF4-FFF2-40B4-BE49-F238E27FC236}">
                <a16:creationId xmlns:a16="http://schemas.microsoft.com/office/drawing/2014/main" id="{CC570EC5-F145-4BD7-A033-33AE766530E5}"/>
              </a:ext>
            </a:extLst>
          </p:cNvPr>
          <p:cNvSpPr txBox="1"/>
          <p:nvPr/>
        </p:nvSpPr>
        <p:spPr>
          <a:xfrm rot="16200000">
            <a:off x="-1394682" y="2150180"/>
            <a:ext cx="3456384" cy="646331"/>
          </a:xfrm>
          <a:prstGeom prst="rect">
            <a:avLst/>
          </a:prstGeom>
          <a:noFill/>
        </p:spPr>
        <p:txBody>
          <a:bodyPr wrap="square" rtlCol="0">
            <a:spAutoFit/>
          </a:bodyPr>
          <a:lstStyle/>
          <a:p>
            <a:pPr algn="ctr"/>
            <a:r>
              <a:rPr lang="it-IT" dirty="0">
                <a:solidFill>
                  <a:srgbClr val="FF0000"/>
                </a:solidFill>
              </a:rPr>
              <a:t>Trasmittanza Percentuale, T%</a:t>
            </a:r>
          </a:p>
          <a:p>
            <a:pPr algn="ctr"/>
            <a:r>
              <a:rPr lang="en-US" dirty="0">
                <a:solidFill>
                  <a:srgbClr val="FF0000"/>
                </a:solidFill>
              </a:rPr>
              <a:t>  (</a:t>
            </a:r>
            <a:r>
              <a:rPr lang="en-US" dirty="0" err="1">
                <a:solidFill>
                  <a:srgbClr val="FF0000"/>
                </a:solidFill>
              </a:rPr>
              <a:t>ordinata</a:t>
            </a:r>
            <a:r>
              <a:rPr lang="en-US" dirty="0">
                <a:solidFill>
                  <a:srgbClr val="FF0000"/>
                </a:solidFill>
              </a:rPr>
              <a:t>)</a:t>
            </a:r>
          </a:p>
        </p:txBody>
      </p:sp>
      <mc:AlternateContent xmlns:mc="http://schemas.openxmlformats.org/markup-compatibility/2006" xmlns:p14="http://schemas.microsoft.com/office/powerpoint/2010/main">
        <mc:Choice Requires="p14">
          <p:contentPart p14:bwMode="auto" r:id="rId3">
            <p14:nvContentPartPr>
              <p14:cNvPr id="9" name="Input penna 8">
                <a:extLst>
                  <a:ext uri="{FF2B5EF4-FFF2-40B4-BE49-F238E27FC236}">
                    <a16:creationId xmlns:a16="http://schemas.microsoft.com/office/drawing/2014/main" id="{4FBA613F-62A0-4E6B-8AB6-357D240D1282}"/>
                  </a:ext>
                </a:extLst>
              </p14:cNvPr>
              <p14:cNvContentPartPr/>
              <p14:nvPr/>
            </p14:nvContentPartPr>
            <p14:xfrm>
              <a:off x="4706640" y="5679548"/>
              <a:ext cx="144" cy="144"/>
            </p14:xfrm>
          </p:contentPart>
        </mc:Choice>
        <mc:Fallback xmlns="">
          <p:pic>
            <p:nvPicPr>
              <p:cNvPr id="9" name="Input penna 8">
                <a:extLst>
                  <a:ext uri="{FF2B5EF4-FFF2-40B4-BE49-F238E27FC236}">
                    <a16:creationId xmlns="" xmlns:a16="http://schemas.microsoft.com/office/drawing/2014/main" id="{4FBA613F-62A0-4E6B-8AB6-357D240D1282}"/>
                  </a:ext>
                </a:extLst>
              </p:cNvPr>
              <p:cNvPicPr/>
              <p:nvPr/>
            </p:nvPicPr>
            <p:blipFill>
              <a:blip r:embed="rId5"/>
              <a:stretch>
                <a:fillRect/>
              </a:stretch>
            </p:blipFill>
            <p:spPr>
              <a:xfrm>
                <a:off x="4703760" y="5676812"/>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put penna 9">
                <a:extLst>
                  <a:ext uri="{FF2B5EF4-FFF2-40B4-BE49-F238E27FC236}">
                    <a16:creationId xmlns:a16="http://schemas.microsoft.com/office/drawing/2014/main" id="{DE104B0E-1C37-48B5-BFED-8478AC72F5DA}"/>
                  </a:ext>
                </a:extLst>
              </p14:cNvPr>
              <p14:cNvContentPartPr/>
              <p14:nvPr/>
            </p14:nvContentPartPr>
            <p14:xfrm>
              <a:off x="4243536" y="6001820"/>
              <a:ext cx="144" cy="144"/>
            </p14:xfrm>
          </p:contentPart>
        </mc:Choice>
        <mc:Fallback xmlns="">
          <p:pic>
            <p:nvPicPr>
              <p:cNvPr id="10" name="Input penna 9">
                <a:extLst>
                  <a:ext uri="{FF2B5EF4-FFF2-40B4-BE49-F238E27FC236}">
                    <a16:creationId xmlns="" xmlns:a16="http://schemas.microsoft.com/office/drawing/2014/main" id="{DE104B0E-1C37-48B5-BFED-8478AC72F5DA}"/>
                  </a:ext>
                </a:extLst>
              </p:cNvPr>
              <p:cNvPicPr/>
              <p:nvPr/>
            </p:nvPicPr>
            <p:blipFill>
              <a:blip r:embed="rId5"/>
              <a:stretch>
                <a:fillRect/>
              </a:stretch>
            </p:blipFill>
            <p:spPr>
              <a:xfrm>
                <a:off x="4240656" y="5999084"/>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put penna 10">
                <a:extLst>
                  <a:ext uri="{FF2B5EF4-FFF2-40B4-BE49-F238E27FC236}">
                    <a16:creationId xmlns:a16="http://schemas.microsoft.com/office/drawing/2014/main" id="{0FEDB787-6998-4F83-9F00-6991E31ED42B}"/>
                  </a:ext>
                </a:extLst>
              </p14:cNvPr>
              <p14:cNvContentPartPr/>
              <p14:nvPr/>
            </p14:nvContentPartPr>
            <p14:xfrm>
              <a:off x="4724352" y="5726060"/>
              <a:ext cx="144" cy="144"/>
            </p14:xfrm>
          </p:contentPart>
        </mc:Choice>
        <mc:Fallback xmlns="">
          <p:pic>
            <p:nvPicPr>
              <p:cNvPr id="11" name="Input penna 10">
                <a:extLst>
                  <a:ext uri="{FF2B5EF4-FFF2-40B4-BE49-F238E27FC236}">
                    <a16:creationId xmlns="" xmlns:a16="http://schemas.microsoft.com/office/drawing/2014/main" id="{0FEDB787-6998-4F83-9F00-6991E31ED42B}"/>
                  </a:ext>
                </a:extLst>
              </p:cNvPr>
              <p:cNvPicPr/>
              <p:nvPr/>
            </p:nvPicPr>
            <p:blipFill>
              <a:blip r:embed="rId5"/>
              <a:stretch>
                <a:fillRect/>
              </a:stretch>
            </p:blipFill>
            <p:spPr>
              <a:xfrm>
                <a:off x="4721472" y="5723324"/>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put penna 11">
                <a:extLst>
                  <a:ext uri="{FF2B5EF4-FFF2-40B4-BE49-F238E27FC236}">
                    <a16:creationId xmlns:a16="http://schemas.microsoft.com/office/drawing/2014/main" id="{597FAFFD-566F-4107-A051-12B7D5509FA3}"/>
                  </a:ext>
                </a:extLst>
              </p14:cNvPr>
              <p14:cNvContentPartPr/>
              <p14:nvPr/>
            </p14:nvContentPartPr>
            <p14:xfrm>
              <a:off x="4284576" y="5919884"/>
              <a:ext cx="144" cy="144"/>
            </p14:xfrm>
          </p:contentPart>
        </mc:Choice>
        <mc:Fallback xmlns="">
          <p:pic>
            <p:nvPicPr>
              <p:cNvPr id="12" name="Input penna 11">
                <a:extLst>
                  <a:ext uri="{FF2B5EF4-FFF2-40B4-BE49-F238E27FC236}">
                    <a16:creationId xmlns="" xmlns:a16="http://schemas.microsoft.com/office/drawing/2014/main" id="{597FAFFD-566F-4107-A051-12B7D5509FA3}"/>
                  </a:ext>
                </a:extLst>
              </p:cNvPr>
              <p:cNvPicPr/>
              <p:nvPr/>
            </p:nvPicPr>
            <p:blipFill>
              <a:blip r:embed="rId5"/>
              <a:stretch>
                <a:fillRect/>
              </a:stretch>
            </p:blipFill>
            <p:spPr>
              <a:xfrm>
                <a:off x="4281696" y="5917148"/>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put penna 12">
                <a:extLst>
                  <a:ext uri="{FF2B5EF4-FFF2-40B4-BE49-F238E27FC236}">
                    <a16:creationId xmlns:a16="http://schemas.microsoft.com/office/drawing/2014/main" id="{49C25DBB-6451-403D-BC79-3F01E390AB21}"/>
                  </a:ext>
                </a:extLst>
              </p14:cNvPr>
              <p14:cNvContentPartPr/>
              <p14:nvPr/>
            </p14:nvContentPartPr>
            <p14:xfrm>
              <a:off x="4273056" y="5919884"/>
              <a:ext cx="144" cy="144"/>
            </p14:xfrm>
          </p:contentPart>
        </mc:Choice>
        <mc:Fallback xmlns="">
          <p:pic>
            <p:nvPicPr>
              <p:cNvPr id="13" name="Input penna 12">
                <a:extLst>
                  <a:ext uri="{FF2B5EF4-FFF2-40B4-BE49-F238E27FC236}">
                    <a16:creationId xmlns="" xmlns:a16="http://schemas.microsoft.com/office/drawing/2014/main" id="{49C25DBB-6451-403D-BC79-3F01E390AB21}"/>
                  </a:ext>
                </a:extLst>
              </p:cNvPr>
              <p:cNvPicPr/>
              <p:nvPr/>
            </p:nvPicPr>
            <p:blipFill>
              <a:blip r:embed="rId5"/>
              <a:stretch>
                <a:fillRect/>
              </a:stretch>
            </p:blipFill>
            <p:spPr>
              <a:xfrm>
                <a:off x="4270176" y="5917148"/>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put penna 13">
                <a:extLst>
                  <a:ext uri="{FF2B5EF4-FFF2-40B4-BE49-F238E27FC236}">
                    <a16:creationId xmlns:a16="http://schemas.microsoft.com/office/drawing/2014/main" id="{4A5167A5-D122-4838-8324-C5F79892B81F}"/>
                  </a:ext>
                </a:extLst>
              </p14:cNvPr>
              <p14:cNvContentPartPr/>
              <p14:nvPr/>
            </p14:nvContentPartPr>
            <p14:xfrm>
              <a:off x="4264704" y="5919884"/>
              <a:ext cx="8496" cy="144"/>
            </p14:xfrm>
          </p:contentPart>
        </mc:Choice>
        <mc:Fallback xmlns="">
          <p:pic>
            <p:nvPicPr>
              <p:cNvPr id="14" name="Input penna 13">
                <a:extLst>
                  <a:ext uri="{FF2B5EF4-FFF2-40B4-BE49-F238E27FC236}">
                    <a16:creationId xmlns="" xmlns:a16="http://schemas.microsoft.com/office/drawing/2014/main" id="{4A5167A5-D122-4838-8324-C5F79892B81F}"/>
                  </a:ext>
                </a:extLst>
              </p:cNvPr>
              <p:cNvPicPr/>
              <p:nvPr/>
            </p:nvPicPr>
            <p:blipFill>
              <a:blip r:embed="rId11"/>
              <a:stretch>
                <a:fillRect/>
              </a:stretch>
            </p:blipFill>
            <p:spPr>
              <a:xfrm>
                <a:off x="4261824" y="5917148"/>
                <a:ext cx="14112"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5" name="Input penna 14">
                <a:extLst>
                  <a:ext uri="{FF2B5EF4-FFF2-40B4-BE49-F238E27FC236}">
                    <a16:creationId xmlns:a16="http://schemas.microsoft.com/office/drawing/2014/main" id="{EC4F7EE8-F6E0-4BA8-A629-5314E17660A4}"/>
                  </a:ext>
                </a:extLst>
              </p14:cNvPr>
              <p14:cNvContentPartPr/>
              <p14:nvPr/>
            </p14:nvContentPartPr>
            <p14:xfrm>
              <a:off x="2916576" y="5702732"/>
              <a:ext cx="2304" cy="144"/>
            </p14:xfrm>
          </p:contentPart>
        </mc:Choice>
        <mc:Fallback xmlns="">
          <p:pic>
            <p:nvPicPr>
              <p:cNvPr id="15" name="Input penna 14">
                <a:extLst>
                  <a:ext uri="{FF2B5EF4-FFF2-40B4-BE49-F238E27FC236}">
                    <a16:creationId xmlns="" xmlns:a16="http://schemas.microsoft.com/office/drawing/2014/main" id="{EC4F7EE8-F6E0-4BA8-A629-5314E17660A4}"/>
                  </a:ext>
                </a:extLst>
              </p:cNvPr>
              <p:cNvPicPr/>
              <p:nvPr/>
            </p:nvPicPr>
            <p:blipFill>
              <a:blip r:embed="rId13"/>
              <a:stretch>
                <a:fillRect/>
              </a:stretch>
            </p:blipFill>
            <p:spPr>
              <a:xfrm>
                <a:off x="2913840" y="5699996"/>
                <a:ext cx="792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put penna 15">
                <a:extLst>
                  <a:ext uri="{FF2B5EF4-FFF2-40B4-BE49-F238E27FC236}">
                    <a16:creationId xmlns:a16="http://schemas.microsoft.com/office/drawing/2014/main" id="{40EEC6FA-24C7-4CB2-A41C-21F51907197A}"/>
                  </a:ext>
                </a:extLst>
              </p14:cNvPr>
              <p14:cNvContentPartPr/>
              <p14:nvPr/>
            </p14:nvContentPartPr>
            <p14:xfrm>
              <a:off x="2139552" y="4712588"/>
              <a:ext cx="144" cy="144"/>
            </p14:xfrm>
          </p:contentPart>
        </mc:Choice>
        <mc:Fallback xmlns="">
          <p:pic>
            <p:nvPicPr>
              <p:cNvPr id="16" name="Input penna 15">
                <a:extLst>
                  <a:ext uri="{FF2B5EF4-FFF2-40B4-BE49-F238E27FC236}">
                    <a16:creationId xmlns="" xmlns:a16="http://schemas.microsoft.com/office/drawing/2014/main" id="{40EEC6FA-24C7-4CB2-A41C-21F51907197A}"/>
                  </a:ext>
                </a:extLst>
              </p:cNvPr>
              <p:cNvPicPr/>
              <p:nvPr/>
            </p:nvPicPr>
            <p:blipFill>
              <a:blip r:embed="rId5"/>
              <a:stretch>
                <a:fillRect/>
              </a:stretch>
            </p:blipFill>
            <p:spPr>
              <a:xfrm>
                <a:off x="2136672" y="4709852"/>
                <a:ext cx="5760" cy="5760"/>
              </a:xfrm>
              <a:prstGeom prst="rect">
                <a:avLst/>
              </a:prstGeom>
            </p:spPr>
          </p:pic>
        </mc:Fallback>
      </mc:AlternateContent>
      <p:sp>
        <p:nvSpPr>
          <p:cNvPr id="19" name="CasellaDiTesto 18">
            <a:extLst>
              <a:ext uri="{FF2B5EF4-FFF2-40B4-BE49-F238E27FC236}">
                <a16:creationId xmlns:a16="http://schemas.microsoft.com/office/drawing/2014/main" id="{94CFCD2D-79F4-4264-8172-47DF665E97A3}"/>
              </a:ext>
            </a:extLst>
          </p:cNvPr>
          <p:cNvSpPr txBox="1"/>
          <p:nvPr/>
        </p:nvSpPr>
        <p:spPr>
          <a:xfrm>
            <a:off x="340935" y="5157192"/>
            <a:ext cx="8424936"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Trasmittanza T%, La percentuale di radiazione che passa attraverso il campione senza essere assorbita. ( ricordate anche ieri ne abbiamo parlato per l’UV ? )</a:t>
            </a:r>
            <a:endParaRPr lang="en-US" dirty="0"/>
          </a:p>
        </p:txBody>
      </p:sp>
      <p:sp>
        <p:nvSpPr>
          <p:cNvPr id="17" name="CasellaDiTesto 16">
            <a:extLst>
              <a:ext uri="{FF2B5EF4-FFF2-40B4-BE49-F238E27FC236}">
                <a16:creationId xmlns:a16="http://schemas.microsoft.com/office/drawing/2014/main" id="{B8E0C564-4CAE-4BDF-9E65-802BE123A92D}"/>
              </a:ext>
            </a:extLst>
          </p:cNvPr>
          <p:cNvSpPr txBox="1"/>
          <p:nvPr/>
        </p:nvSpPr>
        <p:spPr>
          <a:xfrm>
            <a:off x="333510" y="5988204"/>
            <a:ext cx="8424936"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T% = 100    -&gt;  La radiazione attraversa il campione senza essere assorbita.</a:t>
            </a:r>
          </a:p>
          <a:p>
            <a:r>
              <a:rPr lang="it-IT" dirty="0"/>
              <a:t>T% = 0   -&gt; La radiazione incidente viene completamente assorbita</a:t>
            </a:r>
            <a:endParaRPr lang="en-US" dirty="0"/>
          </a:p>
        </p:txBody>
      </p:sp>
    </p:spTree>
    <p:extLst>
      <p:ext uri="{BB962C8B-B14F-4D97-AF65-F5344CB8AC3E}">
        <p14:creationId xmlns:p14="http://schemas.microsoft.com/office/powerpoint/2010/main" val="267092951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C0595E67-C76D-482C-959C-7AA055C26DB3}"/>
              </a:ext>
            </a:extLst>
          </p:cNvPr>
          <p:cNvPicPr>
            <a:picLocks noChangeAspect="1"/>
          </p:cNvPicPr>
          <p:nvPr/>
        </p:nvPicPr>
        <p:blipFill rotWithShape="1">
          <a:blip r:embed="rId2" cstate="print"/>
          <a:srcRect r="54938" b="-4216"/>
          <a:stretch/>
        </p:blipFill>
        <p:spPr>
          <a:xfrm>
            <a:off x="49088" y="5550347"/>
            <a:ext cx="2355696" cy="739074"/>
          </a:xfrm>
          <a:prstGeom prst="rect">
            <a:avLst/>
          </a:prstGeom>
        </p:spPr>
      </p:pic>
      <p:sp>
        <p:nvSpPr>
          <p:cNvPr id="3" name="Titolo 1">
            <a:extLst>
              <a:ext uri="{FF2B5EF4-FFF2-40B4-BE49-F238E27FC236}">
                <a16:creationId xmlns:a16="http://schemas.microsoft.com/office/drawing/2014/main" id="{5F51A3C0-8947-48AD-8924-F9BCC461B2F9}"/>
              </a:ext>
            </a:extLst>
          </p:cNvPr>
          <p:cNvSpPr txBox="1">
            <a:spLocks/>
          </p:cNvSpPr>
          <p:nvPr/>
        </p:nvSpPr>
        <p:spPr>
          <a:xfrm>
            <a:off x="1331640" y="-99392"/>
            <a:ext cx="7077112"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Differenze Macroscopiche rispetto all’UV</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pic>
        <p:nvPicPr>
          <p:cNvPr id="4" name="Picture 4" descr="https://www.researchgate.net/profile/Amarnathreddy_Ganji/publication/267827616/figure/fig1/AS:295368970522634@1447432858747/Figure-6-FT-IR-spectra-of-Paclitaxel.png">
            <a:extLst>
              <a:ext uri="{FF2B5EF4-FFF2-40B4-BE49-F238E27FC236}">
                <a16:creationId xmlns:a16="http://schemas.microsoft.com/office/drawing/2014/main" id="{4E60F4B0-1D67-4FAC-B966-4AFC23C3933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4266" y="1091326"/>
            <a:ext cx="8330233" cy="3253294"/>
          </a:xfrm>
          <a:prstGeom prst="rect">
            <a:avLst/>
          </a:prstGeom>
          <a:noFill/>
          <a:extLst>
            <a:ext uri="{909E8E84-426E-40DD-AFC4-6F175D3DCCD1}">
              <a14:hiddenFill xmlns:a14="http://schemas.microsoft.com/office/drawing/2010/main">
                <a:solidFill>
                  <a:srgbClr val="FFFFFF"/>
                </a:solidFill>
              </a14:hiddenFill>
            </a:ext>
          </a:extLst>
        </p:spPr>
      </p:pic>
      <p:sp>
        <p:nvSpPr>
          <p:cNvPr id="5" name="CasellaDiTesto 4">
            <a:extLst>
              <a:ext uri="{FF2B5EF4-FFF2-40B4-BE49-F238E27FC236}">
                <a16:creationId xmlns:a16="http://schemas.microsoft.com/office/drawing/2014/main" id="{59A0EAD1-46C4-4575-9E3F-5F8B65D63155}"/>
              </a:ext>
            </a:extLst>
          </p:cNvPr>
          <p:cNvSpPr txBox="1"/>
          <p:nvPr/>
        </p:nvSpPr>
        <p:spPr>
          <a:xfrm>
            <a:off x="3142004" y="4101403"/>
            <a:ext cx="3456384" cy="369332"/>
          </a:xfrm>
          <a:prstGeom prst="rect">
            <a:avLst/>
          </a:prstGeom>
          <a:noFill/>
        </p:spPr>
        <p:txBody>
          <a:bodyPr wrap="square" rtlCol="0">
            <a:spAutoFit/>
          </a:bodyPr>
          <a:lstStyle/>
          <a:p>
            <a:r>
              <a:rPr lang="it-IT" dirty="0">
                <a:solidFill>
                  <a:srgbClr val="FF0000"/>
                </a:solidFill>
              </a:rPr>
              <a:t> Numero d’ onda,  </a:t>
            </a:r>
            <a:r>
              <a:rPr lang="el-GR" dirty="0">
                <a:solidFill>
                  <a:srgbClr val="FF0000"/>
                </a:solidFill>
              </a:rPr>
              <a:t>ν</a:t>
            </a:r>
            <a:r>
              <a:rPr lang="it-IT" dirty="0">
                <a:solidFill>
                  <a:srgbClr val="FF0000"/>
                </a:solidFill>
              </a:rPr>
              <a:t>    (cm</a:t>
            </a:r>
            <a:r>
              <a:rPr lang="it-IT" baseline="30000" dirty="0">
                <a:solidFill>
                  <a:srgbClr val="FF0000"/>
                </a:solidFill>
              </a:rPr>
              <a:t>-1</a:t>
            </a:r>
            <a:r>
              <a:rPr lang="it-IT" dirty="0">
                <a:solidFill>
                  <a:srgbClr val="FF0000"/>
                </a:solidFill>
              </a:rPr>
              <a:t>)</a:t>
            </a:r>
            <a:endParaRPr lang="en-US" dirty="0">
              <a:solidFill>
                <a:srgbClr val="FF0000"/>
              </a:solidFill>
            </a:endParaRPr>
          </a:p>
        </p:txBody>
      </p:sp>
      <p:sp>
        <p:nvSpPr>
          <p:cNvPr id="6" name="CasellaDiTesto 5">
            <a:extLst>
              <a:ext uri="{FF2B5EF4-FFF2-40B4-BE49-F238E27FC236}">
                <a16:creationId xmlns:a16="http://schemas.microsoft.com/office/drawing/2014/main" id="{CC570EC5-F145-4BD7-A033-33AE766530E5}"/>
              </a:ext>
            </a:extLst>
          </p:cNvPr>
          <p:cNvSpPr txBox="1"/>
          <p:nvPr/>
        </p:nvSpPr>
        <p:spPr>
          <a:xfrm rot="16200000">
            <a:off x="-1518141" y="2044664"/>
            <a:ext cx="3456384" cy="369332"/>
          </a:xfrm>
          <a:prstGeom prst="rect">
            <a:avLst/>
          </a:prstGeom>
          <a:noFill/>
        </p:spPr>
        <p:txBody>
          <a:bodyPr wrap="square" rtlCol="0">
            <a:spAutoFit/>
          </a:bodyPr>
          <a:lstStyle/>
          <a:p>
            <a:r>
              <a:rPr lang="it-IT" dirty="0">
                <a:solidFill>
                  <a:srgbClr val="FF0000"/>
                </a:solidFill>
              </a:rPr>
              <a:t>Trasmittanza Percentuale, T%</a:t>
            </a:r>
            <a:endParaRPr lang="en-US" dirty="0">
              <a:solidFill>
                <a:srgbClr val="FF0000"/>
              </a:solidFill>
            </a:endParaRPr>
          </a:p>
        </p:txBody>
      </p:sp>
      <mc:AlternateContent xmlns:mc="http://schemas.openxmlformats.org/markup-compatibility/2006" xmlns:p14="http://schemas.microsoft.com/office/powerpoint/2010/main">
        <mc:Choice Requires="p14">
          <p:contentPart p14:bwMode="auto" r:id="rId4">
            <p14:nvContentPartPr>
              <p14:cNvPr id="9" name="Input penna 8">
                <a:extLst>
                  <a:ext uri="{FF2B5EF4-FFF2-40B4-BE49-F238E27FC236}">
                    <a16:creationId xmlns:a16="http://schemas.microsoft.com/office/drawing/2014/main" id="{4FBA613F-62A0-4E6B-8AB6-357D240D1282}"/>
                  </a:ext>
                </a:extLst>
              </p14:cNvPr>
              <p14:cNvContentPartPr/>
              <p14:nvPr/>
            </p14:nvContentPartPr>
            <p14:xfrm>
              <a:off x="4706640" y="5679548"/>
              <a:ext cx="144" cy="144"/>
            </p14:xfrm>
          </p:contentPart>
        </mc:Choice>
        <mc:Fallback xmlns="">
          <p:pic>
            <p:nvPicPr>
              <p:cNvPr id="9" name="Input penna 8">
                <a:extLst>
                  <a:ext uri="{FF2B5EF4-FFF2-40B4-BE49-F238E27FC236}">
                    <a16:creationId xmlns="" xmlns:a16="http://schemas.microsoft.com/office/drawing/2014/main" id="{4FBA613F-62A0-4E6B-8AB6-357D240D1282}"/>
                  </a:ext>
                </a:extLst>
              </p:cNvPr>
              <p:cNvPicPr/>
              <p:nvPr/>
            </p:nvPicPr>
            <p:blipFill>
              <a:blip r:embed="rId5"/>
              <a:stretch>
                <a:fillRect/>
              </a:stretch>
            </p:blipFill>
            <p:spPr>
              <a:xfrm>
                <a:off x="4703760" y="5676812"/>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put penna 9">
                <a:extLst>
                  <a:ext uri="{FF2B5EF4-FFF2-40B4-BE49-F238E27FC236}">
                    <a16:creationId xmlns:a16="http://schemas.microsoft.com/office/drawing/2014/main" id="{DE104B0E-1C37-48B5-BFED-8478AC72F5DA}"/>
                  </a:ext>
                </a:extLst>
              </p14:cNvPr>
              <p14:cNvContentPartPr/>
              <p14:nvPr/>
            </p14:nvContentPartPr>
            <p14:xfrm>
              <a:off x="4243536" y="6001820"/>
              <a:ext cx="144" cy="144"/>
            </p14:xfrm>
          </p:contentPart>
        </mc:Choice>
        <mc:Fallback xmlns="">
          <p:pic>
            <p:nvPicPr>
              <p:cNvPr id="10" name="Input penna 9">
                <a:extLst>
                  <a:ext uri="{FF2B5EF4-FFF2-40B4-BE49-F238E27FC236}">
                    <a16:creationId xmlns="" xmlns:a16="http://schemas.microsoft.com/office/drawing/2014/main" id="{DE104B0E-1C37-48B5-BFED-8478AC72F5DA}"/>
                  </a:ext>
                </a:extLst>
              </p:cNvPr>
              <p:cNvPicPr/>
              <p:nvPr/>
            </p:nvPicPr>
            <p:blipFill>
              <a:blip r:embed="rId5"/>
              <a:stretch>
                <a:fillRect/>
              </a:stretch>
            </p:blipFill>
            <p:spPr>
              <a:xfrm>
                <a:off x="4240656" y="5999084"/>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put penna 10">
                <a:extLst>
                  <a:ext uri="{FF2B5EF4-FFF2-40B4-BE49-F238E27FC236}">
                    <a16:creationId xmlns:a16="http://schemas.microsoft.com/office/drawing/2014/main" id="{0FEDB787-6998-4F83-9F00-6991E31ED42B}"/>
                  </a:ext>
                </a:extLst>
              </p14:cNvPr>
              <p14:cNvContentPartPr/>
              <p14:nvPr/>
            </p14:nvContentPartPr>
            <p14:xfrm>
              <a:off x="4724352" y="5726060"/>
              <a:ext cx="144" cy="144"/>
            </p14:xfrm>
          </p:contentPart>
        </mc:Choice>
        <mc:Fallback xmlns="">
          <p:pic>
            <p:nvPicPr>
              <p:cNvPr id="11" name="Input penna 10">
                <a:extLst>
                  <a:ext uri="{FF2B5EF4-FFF2-40B4-BE49-F238E27FC236}">
                    <a16:creationId xmlns="" xmlns:a16="http://schemas.microsoft.com/office/drawing/2014/main" id="{0FEDB787-6998-4F83-9F00-6991E31ED42B}"/>
                  </a:ext>
                </a:extLst>
              </p:cNvPr>
              <p:cNvPicPr/>
              <p:nvPr/>
            </p:nvPicPr>
            <p:blipFill>
              <a:blip r:embed="rId5"/>
              <a:stretch>
                <a:fillRect/>
              </a:stretch>
            </p:blipFill>
            <p:spPr>
              <a:xfrm>
                <a:off x="4721472" y="5723324"/>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put penna 11">
                <a:extLst>
                  <a:ext uri="{FF2B5EF4-FFF2-40B4-BE49-F238E27FC236}">
                    <a16:creationId xmlns:a16="http://schemas.microsoft.com/office/drawing/2014/main" id="{597FAFFD-566F-4107-A051-12B7D5509FA3}"/>
                  </a:ext>
                </a:extLst>
              </p14:cNvPr>
              <p14:cNvContentPartPr/>
              <p14:nvPr/>
            </p14:nvContentPartPr>
            <p14:xfrm>
              <a:off x="4284576" y="5919884"/>
              <a:ext cx="144" cy="144"/>
            </p14:xfrm>
          </p:contentPart>
        </mc:Choice>
        <mc:Fallback xmlns="">
          <p:pic>
            <p:nvPicPr>
              <p:cNvPr id="12" name="Input penna 11">
                <a:extLst>
                  <a:ext uri="{FF2B5EF4-FFF2-40B4-BE49-F238E27FC236}">
                    <a16:creationId xmlns="" xmlns:a16="http://schemas.microsoft.com/office/drawing/2014/main" id="{597FAFFD-566F-4107-A051-12B7D5509FA3}"/>
                  </a:ext>
                </a:extLst>
              </p:cNvPr>
              <p:cNvPicPr/>
              <p:nvPr/>
            </p:nvPicPr>
            <p:blipFill>
              <a:blip r:embed="rId5"/>
              <a:stretch>
                <a:fillRect/>
              </a:stretch>
            </p:blipFill>
            <p:spPr>
              <a:xfrm>
                <a:off x="4281696" y="5917148"/>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put penna 12">
                <a:extLst>
                  <a:ext uri="{FF2B5EF4-FFF2-40B4-BE49-F238E27FC236}">
                    <a16:creationId xmlns:a16="http://schemas.microsoft.com/office/drawing/2014/main" id="{49C25DBB-6451-403D-BC79-3F01E390AB21}"/>
                  </a:ext>
                </a:extLst>
              </p14:cNvPr>
              <p14:cNvContentPartPr/>
              <p14:nvPr/>
            </p14:nvContentPartPr>
            <p14:xfrm>
              <a:off x="4273056" y="5919884"/>
              <a:ext cx="144" cy="144"/>
            </p14:xfrm>
          </p:contentPart>
        </mc:Choice>
        <mc:Fallback xmlns="">
          <p:pic>
            <p:nvPicPr>
              <p:cNvPr id="13" name="Input penna 12">
                <a:extLst>
                  <a:ext uri="{FF2B5EF4-FFF2-40B4-BE49-F238E27FC236}">
                    <a16:creationId xmlns="" xmlns:a16="http://schemas.microsoft.com/office/drawing/2014/main" id="{49C25DBB-6451-403D-BC79-3F01E390AB21}"/>
                  </a:ext>
                </a:extLst>
              </p:cNvPr>
              <p:cNvPicPr/>
              <p:nvPr/>
            </p:nvPicPr>
            <p:blipFill>
              <a:blip r:embed="rId5"/>
              <a:stretch>
                <a:fillRect/>
              </a:stretch>
            </p:blipFill>
            <p:spPr>
              <a:xfrm>
                <a:off x="4270176" y="5917148"/>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put penna 13">
                <a:extLst>
                  <a:ext uri="{FF2B5EF4-FFF2-40B4-BE49-F238E27FC236}">
                    <a16:creationId xmlns:a16="http://schemas.microsoft.com/office/drawing/2014/main" id="{4A5167A5-D122-4838-8324-C5F79892B81F}"/>
                  </a:ext>
                </a:extLst>
              </p14:cNvPr>
              <p14:cNvContentPartPr/>
              <p14:nvPr/>
            </p14:nvContentPartPr>
            <p14:xfrm>
              <a:off x="4264704" y="5919884"/>
              <a:ext cx="8496" cy="144"/>
            </p14:xfrm>
          </p:contentPart>
        </mc:Choice>
        <mc:Fallback xmlns="">
          <p:pic>
            <p:nvPicPr>
              <p:cNvPr id="14" name="Input penna 13">
                <a:extLst>
                  <a:ext uri="{FF2B5EF4-FFF2-40B4-BE49-F238E27FC236}">
                    <a16:creationId xmlns="" xmlns:a16="http://schemas.microsoft.com/office/drawing/2014/main" id="{4A5167A5-D122-4838-8324-C5F79892B81F}"/>
                  </a:ext>
                </a:extLst>
              </p:cNvPr>
              <p:cNvPicPr/>
              <p:nvPr/>
            </p:nvPicPr>
            <p:blipFill>
              <a:blip r:embed="rId11"/>
              <a:stretch>
                <a:fillRect/>
              </a:stretch>
            </p:blipFill>
            <p:spPr>
              <a:xfrm>
                <a:off x="4261824" y="5917148"/>
                <a:ext cx="14112"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5" name="Input penna 14">
                <a:extLst>
                  <a:ext uri="{FF2B5EF4-FFF2-40B4-BE49-F238E27FC236}">
                    <a16:creationId xmlns:a16="http://schemas.microsoft.com/office/drawing/2014/main" id="{EC4F7EE8-F6E0-4BA8-A629-5314E17660A4}"/>
                  </a:ext>
                </a:extLst>
              </p14:cNvPr>
              <p14:cNvContentPartPr/>
              <p14:nvPr/>
            </p14:nvContentPartPr>
            <p14:xfrm>
              <a:off x="2916576" y="5702732"/>
              <a:ext cx="2304" cy="144"/>
            </p14:xfrm>
          </p:contentPart>
        </mc:Choice>
        <mc:Fallback xmlns="">
          <p:pic>
            <p:nvPicPr>
              <p:cNvPr id="15" name="Input penna 14">
                <a:extLst>
                  <a:ext uri="{FF2B5EF4-FFF2-40B4-BE49-F238E27FC236}">
                    <a16:creationId xmlns="" xmlns:a16="http://schemas.microsoft.com/office/drawing/2014/main" id="{EC4F7EE8-F6E0-4BA8-A629-5314E17660A4}"/>
                  </a:ext>
                </a:extLst>
              </p:cNvPr>
              <p:cNvPicPr/>
              <p:nvPr/>
            </p:nvPicPr>
            <p:blipFill>
              <a:blip r:embed="rId13"/>
              <a:stretch>
                <a:fillRect/>
              </a:stretch>
            </p:blipFill>
            <p:spPr>
              <a:xfrm>
                <a:off x="2913840" y="5699996"/>
                <a:ext cx="792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put penna 15">
                <a:extLst>
                  <a:ext uri="{FF2B5EF4-FFF2-40B4-BE49-F238E27FC236}">
                    <a16:creationId xmlns:a16="http://schemas.microsoft.com/office/drawing/2014/main" id="{40EEC6FA-24C7-4CB2-A41C-21F51907197A}"/>
                  </a:ext>
                </a:extLst>
              </p14:cNvPr>
              <p14:cNvContentPartPr/>
              <p14:nvPr/>
            </p14:nvContentPartPr>
            <p14:xfrm>
              <a:off x="2139552" y="4712588"/>
              <a:ext cx="144" cy="144"/>
            </p14:xfrm>
          </p:contentPart>
        </mc:Choice>
        <mc:Fallback xmlns="">
          <p:pic>
            <p:nvPicPr>
              <p:cNvPr id="16" name="Input penna 15">
                <a:extLst>
                  <a:ext uri="{FF2B5EF4-FFF2-40B4-BE49-F238E27FC236}">
                    <a16:creationId xmlns="" xmlns:a16="http://schemas.microsoft.com/office/drawing/2014/main" id="{40EEC6FA-24C7-4CB2-A41C-21F51907197A}"/>
                  </a:ext>
                </a:extLst>
              </p:cNvPr>
              <p:cNvPicPr/>
              <p:nvPr/>
            </p:nvPicPr>
            <p:blipFill>
              <a:blip r:embed="rId5"/>
              <a:stretch>
                <a:fillRect/>
              </a:stretch>
            </p:blipFill>
            <p:spPr>
              <a:xfrm>
                <a:off x="2136672" y="4709852"/>
                <a:ext cx="5760" cy="5760"/>
              </a:xfrm>
              <a:prstGeom prst="rect">
                <a:avLst/>
              </a:prstGeom>
            </p:spPr>
          </p:pic>
        </mc:Fallback>
      </mc:AlternateContent>
      <p:sp>
        <p:nvSpPr>
          <p:cNvPr id="19" name="CasellaDiTesto 18">
            <a:extLst>
              <a:ext uri="{FF2B5EF4-FFF2-40B4-BE49-F238E27FC236}">
                <a16:creationId xmlns:a16="http://schemas.microsoft.com/office/drawing/2014/main" id="{94CFCD2D-79F4-4264-8172-47DF665E97A3}"/>
              </a:ext>
            </a:extLst>
          </p:cNvPr>
          <p:cNvSpPr txBox="1"/>
          <p:nvPr/>
        </p:nvSpPr>
        <p:spPr>
          <a:xfrm>
            <a:off x="173078" y="4538860"/>
            <a:ext cx="8719401"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Il </a:t>
            </a:r>
            <a:r>
              <a:rPr lang="it-IT" b="1" dirty="0"/>
              <a:t>numero d’ onda </a:t>
            </a:r>
            <a:r>
              <a:rPr lang="el-GR" b="1" dirty="0"/>
              <a:t>ν</a:t>
            </a:r>
            <a:r>
              <a:rPr lang="it-IT" dirty="0"/>
              <a:t>, e il numero di oscillazioni di un’onda nell’unità di lunghezza. E’ il reciproco della lunghezza d’onda!  In spettroscopia IR viene usato il cm come unità.</a:t>
            </a:r>
            <a:endParaRPr lang="en-US" dirty="0"/>
          </a:p>
        </p:txBody>
      </p:sp>
      <p:sp>
        <p:nvSpPr>
          <p:cNvPr id="17" name="CasellaDiTesto 16">
            <a:extLst>
              <a:ext uri="{FF2B5EF4-FFF2-40B4-BE49-F238E27FC236}">
                <a16:creationId xmlns:a16="http://schemas.microsoft.com/office/drawing/2014/main" id="{8D4CC193-A330-470E-83C6-0920A61220E0}"/>
              </a:ext>
            </a:extLst>
          </p:cNvPr>
          <p:cNvSpPr txBox="1"/>
          <p:nvPr/>
        </p:nvSpPr>
        <p:spPr>
          <a:xfrm>
            <a:off x="2458623" y="5301208"/>
            <a:ext cx="6433856"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err="1"/>
              <a:t>Migliore</a:t>
            </a:r>
            <a:r>
              <a:rPr lang="en-US" dirty="0"/>
              <a:t> </a:t>
            </a:r>
            <a:r>
              <a:rPr lang="en-US" dirty="0" err="1"/>
              <a:t>definizione</a:t>
            </a:r>
            <a:r>
              <a:rPr lang="en-US" dirty="0"/>
              <a:t> (</a:t>
            </a:r>
            <a:r>
              <a:rPr lang="en-US" dirty="0" err="1"/>
              <a:t>en.wikipedia</a:t>
            </a:r>
            <a:r>
              <a:rPr lang="en-US" dirty="0"/>
              <a:t>):</a:t>
            </a:r>
          </a:p>
          <a:p>
            <a:r>
              <a:rPr lang="en-US" i="1" dirty="0"/>
              <a:t>“It is the </a:t>
            </a:r>
            <a:r>
              <a:rPr lang="en-US" i="1" dirty="0">
                <a:hlinkClick r:id="rId15" tooltip="Spatial frequency"/>
              </a:rPr>
              <a:t>spatial frequency</a:t>
            </a:r>
            <a:r>
              <a:rPr lang="en-US" i="1" dirty="0"/>
              <a:t> of a </a:t>
            </a:r>
            <a:r>
              <a:rPr lang="en-US" i="1" dirty="0">
                <a:hlinkClick r:id="rId16" tooltip="Wave"/>
              </a:rPr>
              <a:t>wave</a:t>
            </a:r>
            <a:r>
              <a:rPr lang="en-US" i="1" dirty="0"/>
              <a:t>, measured in cycles per unit distance or radians per unit distance. Whereas temporal </a:t>
            </a:r>
            <a:r>
              <a:rPr lang="en-US" i="1" dirty="0">
                <a:hlinkClick r:id="rId17" tooltip="Frequency"/>
              </a:rPr>
              <a:t>frequency</a:t>
            </a:r>
            <a:r>
              <a:rPr lang="en-US" i="1" dirty="0"/>
              <a:t> can be thought of as the number of waves per unit time, wavenumber is the number of waves per unit distance.”</a:t>
            </a:r>
          </a:p>
        </p:txBody>
      </p:sp>
    </p:spTree>
    <p:extLst>
      <p:ext uri="{BB962C8B-B14F-4D97-AF65-F5344CB8AC3E}">
        <p14:creationId xmlns:p14="http://schemas.microsoft.com/office/powerpoint/2010/main" val="168663106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FDE8D096-E56A-49A1-8E55-DCD0943550E5}"/>
              </a:ext>
            </a:extLst>
          </p:cNvPr>
          <p:cNvSpPr txBox="1"/>
          <p:nvPr/>
        </p:nvSpPr>
        <p:spPr>
          <a:xfrm>
            <a:off x="1403648" y="260648"/>
            <a:ext cx="5904656" cy="1077218"/>
          </a:xfrm>
          <a:prstGeom prst="rect">
            <a:avLst/>
          </a:prstGeom>
          <a:noFill/>
        </p:spPr>
        <p:txBody>
          <a:bodyPr wrap="square" rtlCol="0">
            <a:spAutoFit/>
          </a:bodyPr>
          <a:lstStyle/>
          <a:p>
            <a:r>
              <a:rPr lang="it-IT" altLang="en-US" sz="3200" b="1" dirty="0">
                <a:solidFill>
                  <a:schemeClr val="bg1"/>
                </a:solidFill>
                <a:ea typeface="MS Mincho" panose="02020609040205080304" pitchFamily="49" charset="-128"/>
              </a:rPr>
              <a:t>Spettrofotometro: IR e FT-IR</a:t>
            </a:r>
            <a:endParaRPr lang="it-IT" altLang="en-US" sz="3200" dirty="0">
              <a:solidFill>
                <a:schemeClr val="bg1"/>
              </a:solidFill>
              <a:ea typeface="MS Mincho" panose="02020609040205080304" pitchFamily="49" charset="-128"/>
            </a:endParaRPr>
          </a:p>
          <a:p>
            <a:endParaRPr lang="en-US" sz="3200" dirty="0">
              <a:solidFill>
                <a:schemeClr val="bg1"/>
              </a:solidFill>
            </a:endParaRPr>
          </a:p>
        </p:txBody>
      </p:sp>
      <p:sp>
        <p:nvSpPr>
          <p:cNvPr id="3" name="CasellaDiTesto 2">
            <a:extLst>
              <a:ext uri="{FF2B5EF4-FFF2-40B4-BE49-F238E27FC236}">
                <a16:creationId xmlns:a16="http://schemas.microsoft.com/office/drawing/2014/main" id="{04705B45-0071-4501-AA69-F2CF83B52BCE}"/>
              </a:ext>
            </a:extLst>
          </p:cNvPr>
          <p:cNvSpPr txBox="1"/>
          <p:nvPr/>
        </p:nvSpPr>
        <p:spPr>
          <a:xfrm>
            <a:off x="251520" y="1340768"/>
            <a:ext cx="8640960" cy="535531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just"/>
            <a:r>
              <a:rPr lang="it-IT" dirty="0"/>
              <a:t>Esistono diversi tipi di spettrofotometri IR. I primi in commercio non sono molto diversi dagli strumenti UV-VIS, Tuttavia ai giorni nostri quasi tutti gli strumenti utilizzano una metodologia differente basata sull’interferometro di Michelson e sul operatore matematico </a:t>
            </a:r>
            <a:r>
              <a:rPr lang="it-IT" b="1" dirty="0"/>
              <a:t>Trasformata di Fourier</a:t>
            </a:r>
            <a:r>
              <a:rPr lang="it-IT" dirty="0"/>
              <a:t>.</a:t>
            </a:r>
          </a:p>
          <a:p>
            <a:pPr algn="just"/>
            <a:endParaRPr lang="it-IT" dirty="0"/>
          </a:p>
          <a:p>
            <a:pPr algn="just"/>
            <a:r>
              <a:rPr lang="it-IT" dirty="0"/>
              <a:t>Strumento di prima generazione:  </a:t>
            </a:r>
            <a:r>
              <a:rPr lang="it-IT" i="1" dirty="0"/>
              <a:t>scanning monochromator method. </a:t>
            </a:r>
            <a:r>
              <a:rPr lang="it-IT" dirty="0"/>
              <a:t>Scansione progressiva di radiazione monocromatiche (Il campione è irraggiato sequenzialmente variando la lunghezza d’onda).  (COME GLI STRUMENTI UV-VIS)</a:t>
            </a:r>
          </a:p>
          <a:p>
            <a:pPr algn="just"/>
            <a:endParaRPr lang="it-IT" i="1" dirty="0"/>
          </a:p>
          <a:p>
            <a:pPr algn="just"/>
            <a:r>
              <a:rPr lang="it-IT" dirty="0"/>
              <a:t>Strumenti FT-IR: FT-IR sta per (Fourier Transform InfraRed). E’ uno strumento che opera in modo differente. </a:t>
            </a:r>
            <a:r>
              <a:rPr lang="it-IT" b="1" dirty="0"/>
              <a:t>La differenza tangibile per l’utente è il fatto che non effettua una scansione monocromatica ma registra tutto spettro in un unico irraggiamento. </a:t>
            </a:r>
            <a:r>
              <a:rPr lang="it-IT" dirty="0"/>
              <a:t>Le frequenze vengono «combinate» assieme da un interferometro creando appunto un interferogramma a seguito della variazione della lunghezza del cammino ottico (v. immagine dopo). La funzione di trasformata di Fourier trasformerà il domino dello spazio (la variazione del cammino ottico) nel dominio delle  frequenze. </a:t>
            </a:r>
            <a:r>
              <a:rPr lang="it-IT" b="1" dirty="0"/>
              <a:t>Il vantaggio consiste nel fatto che un singolo esperimento viene eseguito in pochi secondi e di conseguenza si possono accumulare molti esperimenti consecutivi  per aumentare la qualità dello spettro.</a:t>
            </a:r>
          </a:p>
        </p:txBody>
      </p:sp>
    </p:spTree>
    <p:extLst>
      <p:ext uri="{BB962C8B-B14F-4D97-AF65-F5344CB8AC3E}">
        <p14:creationId xmlns:p14="http://schemas.microsoft.com/office/powerpoint/2010/main" val="4134410589"/>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FDE8D096-E56A-49A1-8E55-DCD0943550E5}"/>
              </a:ext>
            </a:extLst>
          </p:cNvPr>
          <p:cNvSpPr txBox="1"/>
          <p:nvPr/>
        </p:nvSpPr>
        <p:spPr>
          <a:xfrm>
            <a:off x="1331640" y="258147"/>
            <a:ext cx="4142224" cy="1077218"/>
          </a:xfrm>
          <a:prstGeom prst="rect">
            <a:avLst/>
          </a:prstGeom>
          <a:noFill/>
        </p:spPr>
        <p:txBody>
          <a:bodyPr wrap="none" rtlCol="0">
            <a:spAutoFit/>
          </a:bodyPr>
          <a:lstStyle/>
          <a:p>
            <a:r>
              <a:rPr lang="it-IT" altLang="en-US" sz="3200" b="1" dirty="0">
                <a:solidFill>
                  <a:schemeClr val="bg1"/>
                </a:solidFill>
                <a:ea typeface="MS Mincho" panose="02020609040205080304" pitchFamily="49" charset="-128"/>
              </a:rPr>
              <a:t>Spettrofotometro FT-IR</a:t>
            </a:r>
            <a:endParaRPr lang="it-IT" altLang="en-US" sz="3200" dirty="0">
              <a:solidFill>
                <a:schemeClr val="bg1"/>
              </a:solidFill>
              <a:ea typeface="MS Mincho" panose="02020609040205080304" pitchFamily="49" charset="-128"/>
            </a:endParaRPr>
          </a:p>
          <a:p>
            <a:endParaRPr lang="en-US" sz="3200" dirty="0">
              <a:solidFill>
                <a:schemeClr val="bg1"/>
              </a:solidFill>
            </a:endParaRPr>
          </a:p>
        </p:txBody>
      </p:sp>
      <p:pic>
        <p:nvPicPr>
          <p:cNvPr id="5" name="ftir-basics-principles-of-infrared-spectroscopy">
            <a:hlinkClick r:id="" action="ppaction://media"/>
            <a:extLst>
              <a:ext uri="{FF2B5EF4-FFF2-40B4-BE49-F238E27FC236}">
                <a16:creationId xmlns:a16="http://schemas.microsoft.com/office/drawing/2014/main" id="{BFA1E851-FD97-4232-9C8C-7EFF2567D6F0}"/>
              </a:ext>
            </a:extLst>
          </p:cNvPr>
          <p:cNvPicPr>
            <a:picLocks noChangeAspect="1"/>
          </p:cNvPicPr>
          <p:nvPr>
            <a:videoFile r:link="rId1"/>
            <p:extLst>
              <p:ext uri="{DAA4B4D4-6D71-4841-9C94-3DE7FCFB9230}">
                <p14:media xmlns:p14="http://schemas.microsoft.com/office/powerpoint/2010/main" r:embed="rId2">
                  <p14:trim st="108000" end="45401"/>
                </p14:media>
              </p:ext>
            </p:extLst>
          </p:nvPr>
        </p:nvPicPr>
        <p:blipFill>
          <a:blip r:embed="rId4"/>
          <a:stretch>
            <a:fillRect/>
          </a:stretch>
        </p:blipFill>
        <p:spPr>
          <a:xfrm>
            <a:off x="377788" y="1069755"/>
            <a:ext cx="8388424" cy="4718489"/>
          </a:xfrm>
          <a:prstGeom prst="rect">
            <a:avLst/>
          </a:prstGeom>
        </p:spPr>
      </p:pic>
      <p:sp>
        <p:nvSpPr>
          <p:cNvPr id="6" name="CasellaDiTesto 5">
            <a:extLst>
              <a:ext uri="{FF2B5EF4-FFF2-40B4-BE49-F238E27FC236}">
                <a16:creationId xmlns:a16="http://schemas.microsoft.com/office/drawing/2014/main" id="{07A12EE6-F7C8-4979-9DCF-EEF6B95B5C24}"/>
              </a:ext>
            </a:extLst>
          </p:cNvPr>
          <p:cNvSpPr txBox="1"/>
          <p:nvPr/>
        </p:nvSpPr>
        <p:spPr>
          <a:xfrm>
            <a:off x="1907704" y="6524584"/>
            <a:ext cx="5133008" cy="369332"/>
          </a:xfrm>
          <a:prstGeom prst="rect">
            <a:avLst/>
          </a:prstGeom>
          <a:noFill/>
        </p:spPr>
        <p:txBody>
          <a:bodyPr wrap="none" rtlCol="0">
            <a:spAutoFit/>
          </a:bodyPr>
          <a:lstStyle/>
          <a:p>
            <a:r>
              <a:rPr lang="en-US" dirty="0">
                <a:hlinkClick r:id="rId5"/>
              </a:rPr>
              <a:t>https://www.youtube.com/watch?v=KRoWMB3AR3s</a:t>
            </a:r>
            <a:endParaRPr lang="en-US" dirty="0"/>
          </a:p>
        </p:txBody>
      </p:sp>
    </p:spTree>
    <p:extLst>
      <p:ext uri="{BB962C8B-B14F-4D97-AF65-F5344CB8AC3E}">
        <p14:creationId xmlns:p14="http://schemas.microsoft.com/office/powerpoint/2010/main" val="18896217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79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Risultati immagini per FT-IR">
            <a:extLst>
              <a:ext uri="{FF2B5EF4-FFF2-40B4-BE49-F238E27FC236}">
                <a16:creationId xmlns:a16="http://schemas.microsoft.com/office/drawing/2014/main" id="{971FAD25-591A-4F15-94BD-DE54CA536C1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268760"/>
            <a:ext cx="8749278" cy="5380653"/>
          </a:xfrm>
          <a:prstGeom prst="rect">
            <a:avLst/>
          </a:prstGeom>
          <a:noFill/>
          <a:extLst>
            <a:ext uri="{909E8E84-426E-40DD-AFC4-6F175D3DCCD1}">
              <a14:hiddenFill xmlns:a14="http://schemas.microsoft.com/office/drawing/2010/main">
                <a:solidFill>
                  <a:srgbClr val="FFFFFF"/>
                </a:solidFill>
              </a14:hiddenFill>
            </a:ext>
          </a:extLst>
        </p:spPr>
      </p:pic>
      <p:sp>
        <p:nvSpPr>
          <p:cNvPr id="4" name="CasellaDiTesto 3">
            <a:extLst>
              <a:ext uri="{FF2B5EF4-FFF2-40B4-BE49-F238E27FC236}">
                <a16:creationId xmlns:a16="http://schemas.microsoft.com/office/drawing/2014/main" id="{FDE8D096-E56A-49A1-8E55-DCD0943550E5}"/>
              </a:ext>
            </a:extLst>
          </p:cNvPr>
          <p:cNvSpPr txBox="1"/>
          <p:nvPr/>
        </p:nvSpPr>
        <p:spPr>
          <a:xfrm>
            <a:off x="1331640" y="258147"/>
            <a:ext cx="5676297" cy="1077218"/>
          </a:xfrm>
          <a:prstGeom prst="rect">
            <a:avLst/>
          </a:prstGeom>
          <a:noFill/>
        </p:spPr>
        <p:txBody>
          <a:bodyPr wrap="none" rtlCol="0">
            <a:spAutoFit/>
          </a:bodyPr>
          <a:lstStyle/>
          <a:p>
            <a:r>
              <a:rPr lang="it-IT" altLang="en-US" sz="3200" b="1" dirty="0">
                <a:solidFill>
                  <a:schemeClr val="bg1"/>
                </a:solidFill>
                <a:ea typeface="MS Mincho" panose="02020609040205080304" pitchFamily="49" charset="-128"/>
              </a:rPr>
              <a:t>Spettrofotometro FT-IR: Schema</a:t>
            </a:r>
            <a:endParaRPr lang="it-IT" altLang="en-US" sz="3200" dirty="0">
              <a:solidFill>
                <a:schemeClr val="bg1"/>
              </a:solidFill>
              <a:ea typeface="MS Mincho" panose="02020609040205080304" pitchFamily="49" charset="-128"/>
            </a:endParaRPr>
          </a:p>
          <a:p>
            <a:endParaRPr lang="en-US" sz="3200" dirty="0">
              <a:solidFill>
                <a:schemeClr val="bg1"/>
              </a:solidFill>
            </a:endParaRPr>
          </a:p>
        </p:txBody>
      </p:sp>
    </p:spTree>
    <p:extLst>
      <p:ext uri="{BB962C8B-B14F-4D97-AF65-F5344CB8AC3E}">
        <p14:creationId xmlns:p14="http://schemas.microsoft.com/office/powerpoint/2010/main" val="4261833430"/>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llaDiTesto 2">
            <a:extLst>
              <a:ext uri="{FF2B5EF4-FFF2-40B4-BE49-F238E27FC236}">
                <a16:creationId xmlns:a16="http://schemas.microsoft.com/office/drawing/2014/main" id="{F811E318-4A6B-4606-91D5-53DF0D6CD033}"/>
              </a:ext>
            </a:extLst>
          </p:cNvPr>
          <p:cNvSpPr txBox="1"/>
          <p:nvPr/>
        </p:nvSpPr>
        <p:spPr>
          <a:xfrm>
            <a:off x="1331640" y="258147"/>
            <a:ext cx="3749488" cy="1077218"/>
          </a:xfrm>
          <a:prstGeom prst="rect">
            <a:avLst/>
          </a:prstGeom>
          <a:noFill/>
        </p:spPr>
        <p:txBody>
          <a:bodyPr wrap="none" rtlCol="0">
            <a:spAutoFit/>
          </a:bodyPr>
          <a:lstStyle/>
          <a:p>
            <a:r>
              <a:rPr lang="it-IT" altLang="en-US" sz="3200" b="1" dirty="0">
                <a:solidFill>
                  <a:schemeClr val="bg1"/>
                </a:solidFill>
                <a:ea typeface="MS Mincho" panose="02020609040205080304" pitchFamily="49" charset="-128"/>
              </a:rPr>
              <a:t>Spettrofotometro IR</a:t>
            </a:r>
            <a:endParaRPr lang="it-IT" altLang="en-US" sz="3200" dirty="0">
              <a:solidFill>
                <a:schemeClr val="bg1"/>
              </a:solidFill>
              <a:ea typeface="MS Mincho" panose="02020609040205080304" pitchFamily="49" charset="-128"/>
            </a:endParaRPr>
          </a:p>
          <a:p>
            <a:endParaRPr lang="en-US" sz="3200" dirty="0">
              <a:solidFill>
                <a:schemeClr val="bg1"/>
              </a:solidFill>
            </a:endParaRPr>
          </a:p>
        </p:txBody>
      </p:sp>
      <p:pic>
        <p:nvPicPr>
          <p:cNvPr id="4" name="Immagine 3">
            <a:extLst>
              <a:ext uri="{FF2B5EF4-FFF2-40B4-BE49-F238E27FC236}">
                <a16:creationId xmlns:a16="http://schemas.microsoft.com/office/drawing/2014/main" id="{B732FE18-64D5-42E6-B8C0-D22907C09D62}"/>
              </a:ext>
            </a:extLst>
          </p:cNvPr>
          <p:cNvPicPr>
            <a:picLocks noChangeAspect="1"/>
          </p:cNvPicPr>
          <p:nvPr/>
        </p:nvPicPr>
        <p:blipFill>
          <a:blip r:embed="rId2"/>
          <a:stretch>
            <a:fillRect/>
          </a:stretch>
        </p:blipFill>
        <p:spPr>
          <a:xfrm>
            <a:off x="6220543" y="1217211"/>
            <a:ext cx="2412863" cy="2427813"/>
          </a:xfrm>
          <a:prstGeom prst="rect">
            <a:avLst/>
          </a:prstGeom>
        </p:spPr>
      </p:pic>
      <p:pic>
        <p:nvPicPr>
          <p:cNvPr id="6" name="Immagine 5">
            <a:extLst>
              <a:ext uri="{FF2B5EF4-FFF2-40B4-BE49-F238E27FC236}">
                <a16:creationId xmlns:a16="http://schemas.microsoft.com/office/drawing/2014/main" id="{565EE601-609E-4079-8930-4BFCC245C63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38148" y="4293096"/>
            <a:ext cx="2183904" cy="2183904"/>
          </a:xfrm>
          <a:prstGeom prst="rect">
            <a:avLst/>
          </a:prstGeom>
        </p:spPr>
      </p:pic>
      <p:pic>
        <p:nvPicPr>
          <p:cNvPr id="7" name="Picture 9">
            <a:extLst>
              <a:ext uri="{FF2B5EF4-FFF2-40B4-BE49-F238E27FC236}">
                <a16:creationId xmlns:a16="http://schemas.microsoft.com/office/drawing/2014/main" id="{D18B87D3-F003-4BB3-A5FA-16FE2ED919D7}"/>
              </a:ext>
            </a:extLst>
          </p:cNvPr>
          <p:cNvPicPr>
            <a:picLocks noChangeAspect="1" noChangeArrowheads="1"/>
          </p:cNvPicPr>
          <p:nvPr/>
        </p:nvPicPr>
        <p:blipFill>
          <a:blip r:embed="rId4" cstate="print"/>
          <a:srcRect/>
          <a:stretch>
            <a:fillRect/>
          </a:stretch>
        </p:blipFill>
        <p:spPr bwMode="auto">
          <a:xfrm>
            <a:off x="442519" y="1628800"/>
            <a:ext cx="4638610" cy="3492388"/>
          </a:xfrm>
          <a:prstGeom prst="rect">
            <a:avLst/>
          </a:prstGeom>
          <a:noFill/>
          <a:ln w="9525">
            <a:noFill/>
            <a:miter lim="800000"/>
            <a:headEnd/>
            <a:tailEnd/>
          </a:ln>
          <a:effectLst>
            <a:softEdge rad="63500"/>
          </a:effectLst>
        </p:spPr>
      </p:pic>
      <p:sp>
        <p:nvSpPr>
          <p:cNvPr id="8" name="CasellaDiTesto 7">
            <a:extLst>
              <a:ext uri="{FF2B5EF4-FFF2-40B4-BE49-F238E27FC236}">
                <a16:creationId xmlns:a16="http://schemas.microsoft.com/office/drawing/2014/main" id="{D241153B-396D-428C-8AB6-8CF9247FF9D0}"/>
              </a:ext>
            </a:extLst>
          </p:cNvPr>
          <p:cNvSpPr txBox="1"/>
          <p:nvPr/>
        </p:nvSpPr>
        <p:spPr>
          <a:xfrm>
            <a:off x="1814672" y="5123496"/>
            <a:ext cx="2611612" cy="369332"/>
          </a:xfrm>
          <a:prstGeom prst="rect">
            <a:avLst/>
          </a:prstGeom>
          <a:noFill/>
        </p:spPr>
        <p:txBody>
          <a:bodyPr wrap="none" rtlCol="0">
            <a:spAutoFit/>
          </a:bodyPr>
          <a:lstStyle/>
          <a:p>
            <a:r>
              <a:rPr lang="it-IT" dirty="0"/>
              <a:t>Lab. Analisi dei Medicinali</a:t>
            </a:r>
            <a:endParaRPr lang="en-US" dirty="0"/>
          </a:p>
        </p:txBody>
      </p:sp>
      <p:sp>
        <p:nvSpPr>
          <p:cNvPr id="9" name="CasellaDiTesto 8">
            <a:extLst>
              <a:ext uri="{FF2B5EF4-FFF2-40B4-BE49-F238E27FC236}">
                <a16:creationId xmlns:a16="http://schemas.microsoft.com/office/drawing/2014/main" id="{55D476C8-E47B-4279-8143-94EBFAE0782B}"/>
              </a:ext>
            </a:extLst>
          </p:cNvPr>
          <p:cNvSpPr txBox="1"/>
          <p:nvPr/>
        </p:nvSpPr>
        <p:spPr>
          <a:xfrm>
            <a:off x="6253501" y="3763457"/>
            <a:ext cx="2553199" cy="369332"/>
          </a:xfrm>
          <a:prstGeom prst="rect">
            <a:avLst/>
          </a:prstGeom>
          <a:noFill/>
        </p:spPr>
        <p:txBody>
          <a:bodyPr wrap="none" rtlCol="0">
            <a:spAutoFit/>
          </a:bodyPr>
          <a:lstStyle/>
          <a:p>
            <a:r>
              <a:rPr lang="it-IT" dirty="0"/>
              <a:t>Controllo droghe d’abuso</a:t>
            </a:r>
            <a:endParaRPr lang="en-US" dirty="0"/>
          </a:p>
        </p:txBody>
      </p:sp>
      <p:sp>
        <p:nvSpPr>
          <p:cNvPr id="10" name="CasellaDiTesto 9">
            <a:extLst>
              <a:ext uri="{FF2B5EF4-FFF2-40B4-BE49-F238E27FC236}">
                <a16:creationId xmlns:a16="http://schemas.microsoft.com/office/drawing/2014/main" id="{E7994CCE-0A4D-4A6D-93B3-456BFA56BE04}"/>
              </a:ext>
            </a:extLst>
          </p:cNvPr>
          <p:cNvSpPr txBox="1"/>
          <p:nvPr/>
        </p:nvSpPr>
        <p:spPr>
          <a:xfrm>
            <a:off x="6857480" y="6452641"/>
            <a:ext cx="1345240" cy="369332"/>
          </a:xfrm>
          <a:prstGeom prst="rect">
            <a:avLst/>
          </a:prstGeom>
          <a:noFill/>
        </p:spPr>
        <p:txBody>
          <a:bodyPr wrap="none" rtlCol="0">
            <a:spAutoFit/>
          </a:bodyPr>
          <a:lstStyle/>
          <a:p>
            <a:r>
              <a:rPr lang="it-IT" dirty="0"/>
              <a:t>Smartphone</a:t>
            </a:r>
            <a:endParaRPr lang="en-US" dirty="0"/>
          </a:p>
        </p:txBody>
      </p:sp>
    </p:spTree>
    <p:extLst>
      <p:ext uri="{BB962C8B-B14F-4D97-AF65-F5344CB8AC3E}">
        <p14:creationId xmlns:p14="http://schemas.microsoft.com/office/powerpoint/2010/main" val="63064499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2F1FE651-D333-4F00-831C-522E3E21975A}"/>
              </a:ext>
            </a:extLst>
          </p:cNvPr>
          <p:cNvPicPr>
            <a:picLocks noChangeAspect="1"/>
          </p:cNvPicPr>
          <p:nvPr/>
        </p:nvPicPr>
        <p:blipFill>
          <a:blip r:embed="rId2" cstate="print"/>
          <a:stretch>
            <a:fillRect/>
          </a:stretch>
        </p:blipFill>
        <p:spPr>
          <a:xfrm>
            <a:off x="251520" y="1829255"/>
            <a:ext cx="6564284" cy="5028745"/>
          </a:xfrm>
          <a:prstGeom prst="rect">
            <a:avLst/>
          </a:prstGeom>
        </p:spPr>
      </p:pic>
      <p:sp>
        <p:nvSpPr>
          <p:cNvPr id="4" name="Titolo 1">
            <a:extLst>
              <a:ext uri="{FF2B5EF4-FFF2-40B4-BE49-F238E27FC236}">
                <a16:creationId xmlns:a16="http://schemas.microsoft.com/office/drawing/2014/main" id="{69EB5957-F4F2-4AB2-BCC0-EFE24A5E5C5B}"/>
              </a:ext>
            </a:extLst>
          </p:cNvPr>
          <p:cNvSpPr txBox="1">
            <a:spLocks/>
          </p:cNvSpPr>
          <p:nvPr/>
        </p:nvSpPr>
        <p:spPr>
          <a:xfrm>
            <a:off x="1259631" y="-99392"/>
            <a:ext cx="7169191"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Spettroscopia IR: preparazione campione</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graphicFrame>
        <p:nvGraphicFramePr>
          <p:cNvPr id="5" name="Tabella 4">
            <a:extLst>
              <a:ext uri="{FF2B5EF4-FFF2-40B4-BE49-F238E27FC236}">
                <a16:creationId xmlns:a16="http://schemas.microsoft.com/office/drawing/2014/main" id="{1575E40B-72DB-483C-8A53-4F58D3DECC43}"/>
              </a:ext>
            </a:extLst>
          </p:cNvPr>
          <p:cNvGraphicFramePr>
            <a:graphicFrameLocks noGrp="1"/>
          </p:cNvGraphicFramePr>
          <p:nvPr>
            <p:extLst>
              <p:ext uri="{D42A27DB-BD31-4B8C-83A1-F6EECF244321}">
                <p14:modId xmlns:p14="http://schemas.microsoft.com/office/powerpoint/2010/main" val="1835958078"/>
              </p:ext>
            </p:extLst>
          </p:nvPr>
        </p:nvGraphicFramePr>
        <p:xfrm>
          <a:off x="7375432" y="5989320"/>
          <a:ext cx="1699260" cy="868680"/>
        </p:xfrm>
        <a:graphic>
          <a:graphicData uri="http://schemas.openxmlformats.org/drawingml/2006/table">
            <a:tbl>
              <a:tblPr/>
              <a:tblGrid>
                <a:gridCol w="1699260">
                  <a:extLst>
                    <a:ext uri="{9D8B030D-6E8A-4147-A177-3AD203B41FA5}">
                      <a16:colId xmlns:a16="http://schemas.microsoft.com/office/drawing/2014/main" val="830793720"/>
                    </a:ext>
                  </a:extLst>
                </a:gridCol>
              </a:tblGrid>
              <a:tr h="0">
                <a:tc>
                  <a:txBody>
                    <a:bodyPr/>
                    <a:lstStyle/>
                    <a:p>
                      <a:r>
                        <a:rPr lang="en-US" sz="900" b="0" i="1" dirty="0">
                          <a:solidFill>
                            <a:srgbClr val="000000"/>
                          </a:solidFill>
                          <a:effectLst/>
                          <a:latin typeface="Times-Italic"/>
                        </a:rPr>
                        <a:t>Modern Infrared Spectroscopy</a:t>
                      </a:r>
                      <a:r>
                        <a:rPr lang="en-US" sz="900" b="0" i="0" dirty="0">
                          <a:solidFill>
                            <a:srgbClr val="000000"/>
                          </a:solidFill>
                          <a:effectLst/>
                          <a:latin typeface="Times-Roman"/>
                        </a:rPr>
                        <a:t>, ACOL Series, Wiley, Chichester, UK,</a:t>
                      </a:r>
                      <a:endParaRPr lang="en-US" dirty="0">
                        <a:effectLst/>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21347568"/>
                  </a:ext>
                </a:extLst>
              </a:tr>
              <a:tr h="0">
                <a:tc>
                  <a:txBody>
                    <a:bodyPr/>
                    <a:lstStyle/>
                    <a:p>
                      <a:r>
                        <a:rPr lang="en-US" sz="900" b="0" i="0" dirty="0">
                          <a:solidFill>
                            <a:srgbClr val="000000"/>
                          </a:solidFill>
                          <a:effectLst/>
                          <a:latin typeface="Times-Roman"/>
                        </a:rPr>
                        <a:t>1996. </a:t>
                      </a:r>
                      <a:r>
                        <a:rPr lang="en-US" sz="900" b="0" i="0" dirty="0">
                          <a:solidFill>
                            <a:srgbClr val="000000"/>
                          </a:solidFill>
                          <a:effectLst/>
                          <a:latin typeface="Symbol" panose="05050102010706020507" pitchFamily="18" charset="2"/>
                        </a:rPr>
                        <a:t> </a:t>
                      </a:r>
                      <a:r>
                        <a:rPr lang="en-US" sz="900" b="0" i="0" dirty="0">
                          <a:solidFill>
                            <a:srgbClr val="000000"/>
                          </a:solidFill>
                          <a:effectLst/>
                          <a:latin typeface="Times-Roman"/>
                        </a:rPr>
                        <a:t>University of Greenwich,</a:t>
                      </a:r>
                      <a:endParaRPr lang="en-US" dirty="0">
                        <a:effectLst/>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87786620"/>
                  </a:ext>
                </a:extLst>
              </a:tr>
            </a:tbl>
          </a:graphicData>
        </a:graphic>
      </p:graphicFrame>
      <p:sp>
        <p:nvSpPr>
          <p:cNvPr id="6" name="Rectangle 1">
            <a:extLst>
              <a:ext uri="{FF2B5EF4-FFF2-40B4-BE49-F238E27FC236}">
                <a16:creationId xmlns:a16="http://schemas.microsoft.com/office/drawing/2014/main" id="{9EF3DF0F-5C16-475D-A6F5-8E5D7789E7F4}"/>
              </a:ext>
            </a:extLst>
          </p:cNvPr>
          <p:cNvSpPr>
            <a:spLocks noChangeArrowheads="1"/>
          </p:cNvSpPr>
          <p:nvPr/>
        </p:nvSpPr>
        <p:spPr bwMode="auto">
          <a:xfrm>
            <a:off x="4428302" y="573341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 Box 2">
            <a:extLst>
              <a:ext uri="{FF2B5EF4-FFF2-40B4-BE49-F238E27FC236}">
                <a16:creationId xmlns:a16="http://schemas.microsoft.com/office/drawing/2014/main" id="{9622F934-F767-493C-B578-9358192C87E8}"/>
              </a:ext>
            </a:extLst>
          </p:cNvPr>
          <p:cNvSpPr txBox="1">
            <a:spLocks noChangeArrowheads="1"/>
          </p:cNvSpPr>
          <p:nvPr/>
        </p:nvSpPr>
        <p:spPr bwMode="auto">
          <a:xfrm>
            <a:off x="161102" y="1251585"/>
            <a:ext cx="85344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spcBef>
                <a:spcPct val="50000"/>
              </a:spcBef>
            </a:pPr>
            <a:r>
              <a:rPr lang="it-IT" altLang="en-US" dirty="0"/>
              <a:t>Dato che quarzo e vetro NON sono trasparenti all’IR, si usano Sali  </a:t>
            </a:r>
          </a:p>
        </p:txBody>
      </p:sp>
    </p:spTree>
    <p:extLst>
      <p:ext uri="{BB962C8B-B14F-4D97-AF65-F5344CB8AC3E}">
        <p14:creationId xmlns:p14="http://schemas.microsoft.com/office/powerpoint/2010/main" val="121088634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1">
            <a:extLst>
              <a:ext uri="{FF2B5EF4-FFF2-40B4-BE49-F238E27FC236}">
                <a16:creationId xmlns:a16="http://schemas.microsoft.com/office/drawing/2014/main" id="{69EB5957-F4F2-4AB2-BCC0-EFE24A5E5C5B}"/>
              </a:ext>
            </a:extLst>
          </p:cNvPr>
          <p:cNvSpPr txBox="1">
            <a:spLocks/>
          </p:cNvSpPr>
          <p:nvPr/>
        </p:nvSpPr>
        <p:spPr>
          <a:xfrm>
            <a:off x="1331639" y="-99392"/>
            <a:ext cx="7097183"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Spettroscopia IR: preparazione campione</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
        <p:nvSpPr>
          <p:cNvPr id="6" name="Rectangle 1">
            <a:extLst>
              <a:ext uri="{FF2B5EF4-FFF2-40B4-BE49-F238E27FC236}">
                <a16:creationId xmlns:a16="http://schemas.microsoft.com/office/drawing/2014/main" id="{9EF3DF0F-5C16-475D-A6F5-8E5D7789E7F4}"/>
              </a:ext>
            </a:extLst>
          </p:cNvPr>
          <p:cNvSpPr>
            <a:spLocks noChangeArrowheads="1"/>
          </p:cNvSpPr>
          <p:nvPr/>
        </p:nvSpPr>
        <p:spPr bwMode="auto">
          <a:xfrm>
            <a:off x="4428302" y="573341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Immagine 7">
            <a:extLst>
              <a:ext uri="{FF2B5EF4-FFF2-40B4-BE49-F238E27FC236}">
                <a16:creationId xmlns:a16="http://schemas.microsoft.com/office/drawing/2014/main" id="{BD7CBAC4-5665-4664-8A28-79A200DF564F}"/>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rcRect l="31603" t="6756" r="10687" b="31928"/>
          <a:stretch/>
        </p:blipFill>
        <p:spPr>
          <a:xfrm>
            <a:off x="251520" y="1268760"/>
            <a:ext cx="2516044" cy="4752527"/>
          </a:xfrm>
          <a:prstGeom prst="rect">
            <a:avLst/>
          </a:prstGeom>
        </p:spPr>
      </p:pic>
      <p:sp>
        <p:nvSpPr>
          <p:cNvPr id="9" name="CasellaDiTesto 8">
            <a:extLst>
              <a:ext uri="{FF2B5EF4-FFF2-40B4-BE49-F238E27FC236}">
                <a16:creationId xmlns:a16="http://schemas.microsoft.com/office/drawing/2014/main" id="{191D3FA0-5D44-4745-B1CA-A5A3C555C8E4}"/>
              </a:ext>
            </a:extLst>
          </p:cNvPr>
          <p:cNvSpPr txBox="1"/>
          <p:nvPr/>
        </p:nvSpPr>
        <p:spPr>
          <a:xfrm>
            <a:off x="4283968" y="1556792"/>
            <a:ext cx="396044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Preparazione pastiglie in pressa manuale, rapporto sostanza KBr 5 a 1</a:t>
            </a:r>
            <a:endParaRPr lang="en-US" dirty="0"/>
          </a:p>
        </p:txBody>
      </p:sp>
      <p:pic>
        <p:nvPicPr>
          <p:cNvPr id="1026" name="Picture 2" descr="Risultati immagini per IR press">
            <a:extLst>
              <a:ext uri="{FF2B5EF4-FFF2-40B4-BE49-F238E27FC236}">
                <a16:creationId xmlns:a16="http://schemas.microsoft.com/office/drawing/2014/main" id="{0F113D13-9945-455C-BFBB-FC0AF1F063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5966" y="3127284"/>
            <a:ext cx="3024336" cy="3024336"/>
          </a:xfrm>
          <a:prstGeom prst="rect">
            <a:avLst/>
          </a:prstGeom>
          <a:noFill/>
          <a:extLst>
            <a:ext uri="{909E8E84-426E-40DD-AFC4-6F175D3DCCD1}">
              <a14:hiddenFill xmlns:a14="http://schemas.microsoft.com/office/drawing/2010/main">
                <a:solidFill>
                  <a:srgbClr val="FFFFFF"/>
                </a:solidFill>
              </a14:hiddenFill>
            </a:ext>
          </a:extLst>
        </p:spPr>
      </p:pic>
      <p:sp>
        <p:nvSpPr>
          <p:cNvPr id="2" name="CasellaDiTesto 1">
            <a:extLst>
              <a:ext uri="{FF2B5EF4-FFF2-40B4-BE49-F238E27FC236}">
                <a16:creationId xmlns:a16="http://schemas.microsoft.com/office/drawing/2014/main" id="{204DB047-80C7-4390-BD54-5545A31BFC97}"/>
              </a:ext>
            </a:extLst>
          </p:cNvPr>
          <p:cNvSpPr txBox="1"/>
          <p:nvPr/>
        </p:nvSpPr>
        <p:spPr>
          <a:xfrm>
            <a:off x="1115616" y="6151620"/>
            <a:ext cx="1015021" cy="369332"/>
          </a:xfrm>
          <a:prstGeom prst="rect">
            <a:avLst/>
          </a:prstGeom>
          <a:noFill/>
        </p:spPr>
        <p:txBody>
          <a:bodyPr wrap="none" rtlCol="0">
            <a:spAutoFit/>
          </a:bodyPr>
          <a:lstStyle/>
          <a:p>
            <a:r>
              <a:rPr lang="it-IT" dirty="0"/>
              <a:t>Manuale</a:t>
            </a:r>
            <a:endParaRPr lang="en-US" dirty="0"/>
          </a:p>
        </p:txBody>
      </p:sp>
      <p:sp>
        <p:nvSpPr>
          <p:cNvPr id="10" name="CasellaDiTesto 9">
            <a:extLst>
              <a:ext uri="{FF2B5EF4-FFF2-40B4-BE49-F238E27FC236}">
                <a16:creationId xmlns:a16="http://schemas.microsoft.com/office/drawing/2014/main" id="{008CF274-C6AE-4E49-89EF-B1FE956FC151}"/>
              </a:ext>
            </a:extLst>
          </p:cNvPr>
          <p:cNvSpPr txBox="1"/>
          <p:nvPr/>
        </p:nvSpPr>
        <p:spPr>
          <a:xfrm>
            <a:off x="6980623" y="6196504"/>
            <a:ext cx="785984" cy="369332"/>
          </a:xfrm>
          <a:prstGeom prst="rect">
            <a:avLst/>
          </a:prstGeom>
          <a:noFill/>
        </p:spPr>
        <p:txBody>
          <a:bodyPr wrap="none" rtlCol="0">
            <a:spAutoFit/>
          </a:bodyPr>
          <a:lstStyle/>
          <a:p>
            <a:r>
              <a:rPr lang="it-IT" dirty="0"/>
              <a:t>Pressa</a:t>
            </a:r>
            <a:endParaRPr lang="en-US" dirty="0"/>
          </a:p>
        </p:txBody>
      </p:sp>
      <p:pic>
        <p:nvPicPr>
          <p:cNvPr id="1028" name="Picture 4" descr="Risultati immagini per IR press">
            <a:extLst>
              <a:ext uri="{FF2B5EF4-FFF2-40B4-BE49-F238E27FC236}">
                <a16:creationId xmlns:a16="http://schemas.microsoft.com/office/drawing/2014/main" id="{EEC8E4BD-6316-4707-8BFF-ACE4E8FFB27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67564" y="4253631"/>
            <a:ext cx="1904770" cy="1767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9394863"/>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internationalcrystal.net/figure3a.gif">
            <a:extLst>
              <a:ext uri="{FF2B5EF4-FFF2-40B4-BE49-F238E27FC236}">
                <a16:creationId xmlns:a16="http://schemas.microsoft.com/office/drawing/2014/main" id="{FAE59C4D-6DB7-4057-8120-53C37B7F171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2214" y="1144089"/>
            <a:ext cx="3577698" cy="1843967"/>
          </a:xfrm>
          <a:prstGeom prst="rect">
            <a:avLst/>
          </a:prstGeom>
          <a:noFill/>
          <a:extLst>
            <a:ext uri="{909E8E84-426E-40DD-AFC4-6F175D3DCCD1}">
              <a14:hiddenFill xmlns:a14="http://schemas.microsoft.com/office/drawing/2010/main">
                <a:solidFill>
                  <a:srgbClr val="FFFFFF"/>
                </a:solidFill>
              </a14:hiddenFill>
            </a:ext>
          </a:extLst>
        </p:spPr>
      </p:pic>
      <p:sp>
        <p:nvSpPr>
          <p:cNvPr id="2" name="CasellaDiTesto 1">
            <a:extLst>
              <a:ext uri="{FF2B5EF4-FFF2-40B4-BE49-F238E27FC236}">
                <a16:creationId xmlns:a16="http://schemas.microsoft.com/office/drawing/2014/main" id="{C80ADBAB-9729-470E-8A97-91F17B23B3C7}"/>
              </a:ext>
            </a:extLst>
          </p:cNvPr>
          <p:cNvSpPr txBox="1"/>
          <p:nvPr/>
        </p:nvSpPr>
        <p:spPr>
          <a:xfrm>
            <a:off x="4788024" y="1916832"/>
            <a:ext cx="1656184" cy="461665"/>
          </a:xfrm>
          <a:prstGeom prst="rect">
            <a:avLst/>
          </a:prstGeom>
          <a:noFill/>
        </p:spPr>
        <p:txBody>
          <a:bodyPr wrap="square" rtlCol="0">
            <a:spAutoFit/>
          </a:bodyPr>
          <a:lstStyle/>
          <a:p>
            <a:r>
              <a:rPr lang="it-IT" sz="2400" dirty="0"/>
              <a:t>NaCl</a:t>
            </a:r>
            <a:endParaRPr lang="en-US" sz="2400" dirty="0"/>
          </a:p>
        </p:txBody>
      </p:sp>
      <p:pic>
        <p:nvPicPr>
          <p:cNvPr id="8198" name="Picture 6" descr="http://www.internationalcrystal.net/figure5a.gif">
            <a:extLst>
              <a:ext uri="{FF2B5EF4-FFF2-40B4-BE49-F238E27FC236}">
                <a16:creationId xmlns:a16="http://schemas.microsoft.com/office/drawing/2014/main" id="{5E78CCD5-C67C-4A4C-A38F-4FE3A5C7A8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4990697"/>
            <a:ext cx="3744416" cy="1822679"/>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http://www.internationalcrystal.net/figure4a.gif">
            <a:extLst>
              <a:ext uri="{FF2B5EF4-FFF2-40B4-BE49-F238E27FC236}">
                <a16:creationId xmlns:a16="http://schemas.microsoft.com/office/drawing/2014/main" id="{8A7EBC83-818F-4B46-B141-B1C4365F24A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3031" y="3073035"/>
            <a:ext cx="3484873" cy="1796125"/>
          </a:xfrm>
          <a:prstGeom prst="rect">
            <a:avLst/>
          </a:prstGeom>
          <a:noFill/>
          <a:extLst>
            <a:ext uri="{909E8E84-426E-40DD-AFC4-6F175D3DCCD1}">
              <a14:hiddenFill xmlns:a14="http://schemas.microsoft.com/office/drawing/2010/main">
                <a:solidFill>
                  <a:srgbClr val="FFFFFF"/>
                </a:solidFill>
              </a14:hiddenFill>
            </a:ext>
          </a:extLst>
        </p:spPr>
      </p:pic>
      <p:sp>
        <p:nvSpPr>
          <p:cNvPr id="7" name="CasellaDiTesto 6">
            <a:extLst>
              <a:ext uri="{FF2B5EF4-FFF2-40B4-BE49-F238E27FC236}">
                <a16:creationId xmlns:a16="http://schemas.microsoft.com/office/drawing/2014/main" id="{451B2E25-38AB-437D-8EE2-2E2B6FD3F38C}"/>
              </a:ext>
            </a:extLst>
          </p:cNvPr>
          <p:cNvSpPr txBox="1"/>
          <p:nvPr/>
        </p:nvSpPr>
        <p:spPr>
          <a:xfrm>
            <a:off x="4788024" y="3861048"/>
            <a:ext cx="1656184" cy="461665"/>
          </a:xfrm>
          <a:prstGeom prst="rect">
            <a:avLst/>
          </a:prstGeom>
          <a:noFill/>
        </p:spPr>
        <p:txBody>
          <a:bodyPr wrap="square" rtlCol="0">
            <a:spAutoFit/>
          </a:bodyPr>
          <a:lstStyle/>
          <a:p>
            <a:r>
              <a:rPr lang="it-IT" sz="2400" dirty="0"/>
              <a:t>KCl</a:t>
            </a:r>
            <a:endParaRPr lang="en-US" sz="2400" dirty="0"/>
          </a:p>
        </p:txBody>
      </p:sp>
      <p:sp>
        <p:nvSpPr>
          <p:cNvPr id="8" name="CasellaDiTesto 7">
            <a:extLst>
              <a:ext uri="{FF2B5EF4-FFF2-40B4-BE49-F238E27FC236}">
                <a16:creationId xmlns:a16="http://schemas.microsoft.com/office/drawing/2014/main" id="{C6A3C17B-6342-4CF5-A590-B3E9E460CB5A}"/>
              </a:ext>
            </a:extLst>
          </p:cNvPr>
          <p:cNvSpPr txBox="1"/>
          <p:nvPr/>
        </p:nvSpPr>
        <p:spPr>
          <a:xfrm>
            <a:off x="4788024" y="5723964"/>
            <a:ext cx="1656184" cy="461665"/>
          </a:xfrm>
          <a:prstGeom prst="rect">
            <a:avLst/>
          </a:prstGeom>
          <a:noFill/>
        </p:spPr>
        <p:txBody>
          <a:bodyPr wrap="square" rtlCol="0">
            <a:spAutoFit/>
          </a:bodyPr>
          <a:lstStyle/>
          <a:p>
            <a:r>
              <a:rPr lang="it-IT" sz="2400" dirty="0"/>
              <a:t>KBr</a:t>
            </a:r>
            <a:endParaRPr lang="en-US" sz="2400" dirty="0"/>
          </a:p>
        </p:txBody>
      </p:sp>
      <p:sp>
        <p:nvSpPr>
          <p:cNvPr id="3" name="CasellaDiTesto 2">
            <a:extLst>
              <a:ext uri="{FF2B5EF4-FFF2-40B4-BE49-F238E27FC236}">
                <a16:creationId xmlns:a16="http://schemas.microsoft.com/office/drawing/2014/main" id="{115F5268-AA3B-42DB-8C0D-196A6BB44A07}"/>
              </a:ext>
            </a:extLst>
          </p:cNvPr>
          <p:cNvSpPr txBox="1"/>
          <p:nvPr/>
        </p:nvSpPr>
        <p:spPr>
          <a:xfrm>
            <a:off x="4427984" y="6623774"/>
            <a:ext cx="5040560" cy="261610"/>
          </a:xfrm>
          <a:prstGeom prst="rect">
            <a:avLst/>
          </a:prstGeom>
          <a:noFill/>
        </p:spPr>
        <p:txBody>
          <a:bodyPr wrap="square" rtlCol="0">
            <a:spAutoFit/>
          </a:bodyPr>
          <a:lstStyle/>
          <a:p>
            <a:r>
              <a:rPr lang="en-US" sz="1100" dirty="0"/>
              <a:t>Spectrometric Identification of Organic Compound. Silvestein, Basler, Morril</a:t>
            </a:r>
          </a:p>
        </p:txBody>
      </p:sp>
      <p:sp>
        <p:nvSpPr>
          <p:cNvPr id="11" name="Titolo 1">
            <a:extLst>
              <a:ext uri="{FF2B5EF4-FFF2-40B4-BE49-F238E27FC236}">
                <a16:creationId xmlns:a16="http://schemas.microsoft.com/office/drawing/2014/main" id="{DFA55792-BCB4-4102-83FA-F750282FED07}"/>
              </a:ext>
            </a:extLst>
          </p:cNvPr>
          <p:cNvSpPr txBox="1">
            <a:spLocks/>
          </p:cNvSpPr>
          <p:nvPr/>
        </p:nvSpPr>
        <p:spPr>
          <a:xfrm>
            <a:off x="1363249" y="-17896"/>
            <a:ext cx="7097183"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Spettroscopia IR: preparazione campione</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Tree>
    <p:extLst>
      <p:ext uri="{BB962C8B-B14F-4D97-AF65-F5344CB8AC3E}">
        <p14:creationId xmlns:p14="http://schemas.microsoft.com/office/powerpoint/2010/main" val="1399837206"/>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636BFE9B-20F7-4A21-BF8F-1350DF0648F1}"/>
              </a:ext>
            </a:extLst>
          </p:cNvPr>
          <p:cNvPicPr>
            <a:picLocks noChangeAspect="1"/>
          </p:cNvPicPr>
          <p:nvPr/>
        </p:nvPicPr>
        <p:blipFill>
          <a:blip r:embed="rId2" cstate="print"/>
          <a:stretch>
            <a:fillRect/>
          </a:stretch>
        </p:blipFill>
        <p:spPr>
          <a:xfrm>
            <a:off x="395536" y="1700808"/>
            <a:ext cx="8279904" cy="3059342"/>
          </a:xfrm>
          <a:prstGeom prst="rect">
            <a:avLst/>
          </a:prstGeom>
        </p:spPr>
      </p:pic>
      <p:sp>
        <p:nvSpPr>
          <p:cNvPr id="3" name="Titolo 1">
            <a:extLst>
              <a:ext uri="{FF2B5EF4-FFF2-40B4-BE49-F238E27FC236}">
                <a16:creationId xmlns:a16="http://schemas.microsoft.com/office/drawing/2014/main" id="{BA2297AB-70A8-4ED7-B5F2-83327373C163}"/>
              </a:ext>
            </a:extLst>
          </p:cNvPr>
          <p:cNvSpPr txBox="1">
            <a:spLocks/>
          </p:cNvSpPr>
          <p:nvPr/>
        </p:nvSpPr>
        <p:spPr>
          <a:xfrm>
            <a:off x="1259631" y="-99392"/>
            <a:ext cx="7169191"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Spettroscopia IR: preparazione campione</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
        <p:nvSpPr>
          <p:cNvPr id="4" name="CasellaDiTesto 3">
            <a:extLst>
              <a:ext uri="{FF2B5EF4-FFF2-40B4-BE49-F238E27FC236}">
                <a16:creationId xmlns:a16="http://schemas.microsoft.com/office/drawing/2014/main" id="{59EC5F54-5B91-4637-BF4C-07DCFCF7A2CF}"/>
              </a:ext>
            </a:extLst>
          </p:cNvPr>
          <p:cNvSpPr txBox="1"/>
          <p:nvPr/>
        </p:nvSpPr>
        <p:spPr>
          <a:xfrm>
            <a:off x="467544" y="1844824"/>
            <a:ext cx="1656184" cy="461665"/>
          </a:xfrm>
          <a:prstGeom prst="rect">
            <a:avLst/>
          </a:prstGeom>
          <a:noFill/>
        </p:spPr>
        <p:txBody>
          <a:bodyPr wrap="square" rtlCol="0">
            <a:spAutoFit/>
          </a:bodyPr>
          <a:lstStyle/>
          <a:p>
            <a:r>
              <a:rPr lang="it-IT" sz="2400" dirty="0"/>
              <a:t>Nujol</a:t>
            </a:r>
            <a:endParaRPr lang="en-US" sz="2400" dirty="0"/>
          </a:p>
        </p:txBody>
      </p:sp>
    </p:spTree>
    <p:extLst>
      <p:ext uri="{BB962C8B-B14F-4D97-AF65-F5344CB8AC3E}">
        <p14:creationId xmlns:p14="http://schemas.microsoft.com/office/powerpoint/2010/main" val="2397675140"/>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asellaDiTesto 4">
            <a:extLst>
              <a:ext uri="{FF2B5EF4-FFF2-40B4-BE49-F238E27FC236}">
                <a16:creationId xmlns:a16="http://schemas.microsoft.com/office/drawing/2014/main" id="{A72A2E4C-94BC-47E0-A451-B341273E6828}"/>
              </a:ext>
            </a:extLst>
          </p:cNvPr>
          <p:cNvSpPr txBox="1"/>
          <p:nvPr/>
        </p:nvSpPr>
        <p:spPr>
          <a:xfrm>
            <a:off x="1259632" y="47526"/>
            <a:ext cx="6768752" cy="1077218"/>
          </a:xfrm>
          <a:prstGeom prst="rect">
            <a:avLst/>
          </a:prstGeom>
          <a:noFill/>
        </p:spPr>
        <p:txBody>
          <a:bodyPr wrap="square" rtlCol="0">
            <a:spAutoFit/>
          </a:bodyPr>
          <a:lstStyle/>
          <a:p>
            <a:r>
              <a:rPr lang="it-IT" sz="3200" dirty="0">
                <a:solidFill>
                  <a:schemeClr val="bg1"/>
                </a:solidFill>
              </a:rPr>
              <a:t>Cosa valutiamo nello spettro IR:</a:t>
            </a:r>
          </a:p>
          <a:p>
            <a:r>
              <a:rPr lang="it-IT" sz="3200" dirty="0">
                <a:solidFill>
                  <a:schemeClr val="bg1"/>
                </a:solidFill>
              </a:rPr>
              <a:t> Torniamo al LSD</a:t>
            </a:r>
            <a:endParaRPr lang="en-US" sz="3200" dirty="0">
              <a:solidFill>
                <a:schemeClr val="bg1"/>
              </a:solidFill>
            </a:endParaRPr>
          </a:p>
        </p:txBody>
      </p:sp>
      <p:sp>
        <p:nvSpPr>
          <p:cNvPr id="6" name="CasellaDiTesto 5">
            <a:extLst>
              <a:ext uri="{FF2B5EF4-FFF2-40B4-BE49-F238E27FC236}">
                <a16:creationId xmlns:a16="http://schemas.microsoft.com/office/drawing/2014/main" id="{347ECACF-2460-4E01-971C-C9EA12EC79D7}"/>
              </a:ext>
            </a:extLst>
          </p:cNvPr>
          <p:cNvSpPr txBox="1"/>
          <p:nvPr/>
        </p:nvSpPr>
        <p:spPr>
          <a:xfrm>
            <a:off x="251520" y="1268760"/>
            <a:ext cx="7416824" cy="295786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just">
              <a:lnSpc>
                <a:spcPct val="150000"/>
              </a:lnSpc>
            </a:pPr>
            <a:r>
              <a:rPr lang="it-IT" dirty="0"/>
              <a:t>Lo Spettro IR si presenta come una serie di bande di assorbimento registrate in funzione della lunghezza d’ onda o del numero d’onda. </a:t>
            </a:r>
          </a:p>
          <a:p>
            <a:pPr algn="just">
              <a:lnSpc>
                <a:spcPct val="150000"/>
              </a:lnSpc>
            </a:pPr>
            <a:endParaRPr lang="it-IT" dirty="0"/>
          </a:p>
          <a:p>
            <a:pPr algn="just">
              <a:lnSpc>
                <a:spcPct val="150000"/>
              </a:lnSpc>
            </a:pPr>
            <a:r>
              <a:rPr lang="it-IT" b="1" dirty="0"/>
              <a:t>I parametri che caratterizzano una banda di assorbimento sono tre:</a:t>
            </a:r>
          </a:p>
          <a:p>
            <a:pPr marL="457200" indent="-457200" algn="just">
              <a:lnSpc>
                <a:spcPct val="150000"/>
              </a:lnSpc>
              <a:buFont typeface="+mj-lt"/>
              <a:buAutoNum type="arabicPeriod"/>
            </a:pPr>
            <a:r>
              <a:rPr lang="it-IT" dirty="0"/>
              <a:t>Posizione  (numero d’ onda)</a:t>
            </a:r>
          </a:p>
          <a:p>
            <a:pPr marL="457200" indent="-457200" algn="just">
              <a:lnSpc>
                <a:spcPct val="150000"/>
              </a:lnSpc>
              <a:buFont typeface="+mj-lt"/>
              <a:buAutoNum type="arabicPeriod"/>
            </a:pPr>
            <a:r>
              <a:rPr lang="it-IT" dirty="0"/>
              <a:t>Intensità (forte, media, debole)</a:t>
            </a:r>
          </a:p>
          <a:p>
            <a:pPr marL="457200" indent="-457200" algn="just">
              <a:lnSpc>
                <a:spcPct val="150000"/>
              </a:lnSpc>
              <a:buFont typeface="+mj-lt"/>
              <a:buAutoNum type="arabicPeriod"/>
            </a:pPr>
            <a:r>
              <a:rPr lang="it-IT" dirty="0"/>
              <a:t>Forma (stretta, Larga)</a:t>
            </a:r>
          </a:p>
        </p:txBody>
      </p:sp>
      <p:pic>
        <p:nvPicPr>
          <p:cNvPr id="4" name="Immagine 3">
            <a:extLst>
              <a:ext uri="{FF2B5EF4-FFF2-40B4-BE49-F238E27FC236}">
                <a16:creationId xmlns:a16="http://schemas.microsoft.com/office/drawing/2014/main" id="{ACE872F4-6C58-42AD-BEB9-7728ADEA6EB7}"/>
              </a:ext>
            </a:extLst>
          </p:cNvPr>
          <p:cNvPicPr>
            <a:picLocks noChangeAspect="1"/>
          </p:cNvPicPr>
          <p:nvPr/>
        </p:nvPicPr>
        <p:blipFill>
          <a:blip r:embed="rId2"/>
          <a:stretch>
            <a:fillRect/>
          </a:stretch>
        </p:blipFill>
        <p:spPr>
          <a:xfrm>
            <a:off x="4011528" y="3262280"/>
            <a:ext cx="5132472" cy="3559848"/>
          </a:xfrm>
          <a:prstGeom prst="rect">
            <a:avLst/>
          </a:prstGeom>
          <a:ln>
            <a:noFill/>
          </a:ln>
          <a:effectLst>
            <a:outerShdw blurRad="292100" dist="139700" dir="2700000" algn="tl" rotWithShape="0">
              <a:srgbClr val="333333">
                <a:alpha val="65000"/>
              </a:srgbClr>
            </a:outerShdw>
          </a:effectLst>
        </p:spPr>
      </p:pic>
      <p:pic>
        <p:nvPicPr>
          <p:cNvPr id="7" name="Picture 2" descr="Struttura dell'acido lisergico.">
            <a:extLst>
              <a:ext uri="{FF2B5EF4-FFF2-40B4-BE49-F238E27FC236}">
                <a16:creationId xmlns:a16="http://schemas.microsoft.com/office/drawing/2014/main" id="{C3D399E5-51BD-4D75-ABC5-5E052139F3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8543" y="1533057"/>
            <a:ext cx="1373409" cy="977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996277"/>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Risultati immagini per ir of water">
            <a:extLst>
              <a:ext uri="{FF2B5EF4-FFF2-40B4-BE49-F238E27FC236}">
                <a16:creationId xmlns:a16="http://schemas.microsoft.com/office/drawing/2014/main" id="{9BCEFF3E-95F0-4DC0-AD74-A8F20B798C3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496" y="2276872"/>
            <a:ext cx="6217873" cy="3730724"/>
          </a:xfrm>
          <a:prstGeom prst="rect">
            <a:avLst/>
          </a:prstGeom>
          <a:noFill/>
          <a:extLst>
            <a:ext uri="{909E8E84-426E-40DD-AFC4-6F175D3DCCD1}">
              <a14:hiddenFill xmlns:a14="http://schemas.microsoft.com/office/drawing/2010/main">
                <a:solidFill>
                  <a:srgbClr val="FFFFFF"/>
                </a:solidFill>
              </a14:hiddenFill>
            </a:ext>
          </a:extLst>
        </p:spPr>
      </p:pic>
      <p:pic>
        <p:nvPicPr>
          <p:cNvPr id="3" name="Immagine 2">
            <a:extLst>
              <a:ext uri="{FF2B5EF4-FFF2-40B4-BE49-F238E27FC236}">
                <a16:creationId xmlns:a16="http://schemas.microsoft.com/office/drawing/2014/main" id="{C97B0768-D4DF-44A9-A205-CC9094348F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43782" y="980728"/>
            <a:ext cx="3168352" cy="1782198"/>
          </a:xfrm>
          <a:prstGeom prst="rect">
            <a:avLst/>
          </a:prstGeom>
        </p:spPr>
      </p:pic>
      <p:sp>
        <p:nvSpPr>
          <p:cNvPr id="4" name="CasellaDiTesto 3">
            <a:extLst>
              <a:ext uri="{FF2B5EF4-FFF2-40B4-BE49-F238E27FC236}">
                <a16:creationId xmlns:a16="http://schemas.microsoft.com/office/drawing/2014/main" id="{BAB04B57-0B2D-457C-AA66-31A368812B05}"/>
              </a:ext>
            </a:extLst>
          </p:cNvPr>
          <p:cNvSpPr txBox="1"/>
          <p:nvPr/>
        </p:nvSpPr>
        <p:spPr>
          <a:xfrm>
            <a:off x="1290801" y="142518"/>
            <a:ext cx="3837269" cy="707886"/>
          </a:xfrm>
          <a:prstGeom prst="rect">
            <a:avLst/>
          </a:prstGeom>
          <a:noFill/>
        </p:spPr>
        <p:txBody>
          <a:bodyPr wrap="none" rtlCol="0">
            <a:spAutoFit/>
          </a:bodyPr>
          <a:lstStyle/>
          <a:p>
            <a:r>
              <a:rPr lang="it-IT" sz="4000" dirty="0">
                <a:solidFill>
                  <a:schemeClr val="bg1"/>
                </a:solidFill>
              </a:rPr>
              <a:t>Spettro del acqua</a:t>
            </a:r>
            <a:endParaRPr lang="en-US" sz="4000" dirty="0">
              <a:solidFill>
                <a:schemeClr val="bg1"/>
              </a:solidFill>
            </a:endParaRPr>
          </a:p>
        </p:txBody>
      </p:sp>
      <p:sp>
        <p:nvSpPr>
          <p:cNvPr id="5" name="CasellaDiTesto 4">
            <a:extLst>
              <a:ext uri="{FF2B5EF4-FFF2-40B4-BE49-F238E27FC236}">
                <a16:creationId xmlns:a16="http://schemas.microsoft.com/office/drawing/2014/main" id="{85DFBD79-589D-4C30-BB05-412BAABE85EA}"/>
              </a:ext>
            </a:extLst>
          </p:cNvPr>
          <p:cNvSpPr txBox="1"/>
          <p:nvPr/>
        </p:nvSpPr>
        <p:spPr>
          <a:xfrm>
            <a:off x="1259632" y="1772816"/>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 </a:t>
            </a:r>
            <a:r>
              <a:rPr lang="it-IT" sz="1200" dirty="0"/>
              <a:t>Stretching</a:t>
            </a:r>
            <a:endParaRPr lang="en-US" dirty="0"/>
          </a:p>
        </p:txBody>
      </p:sp>
      <p:cxnSp>
        <p:nvCxnSpPr>
          <p:cNvPr id="7" name="Connettore 2 6">
            <a:extLst>
              <a:ext uri="{FF2B5EF4-FFF2-40B4-BE49-F238E27FC236}">
                <a16:creationId xmlns:a16="http://schemas.microsoft.com/office/drawing/2014/main" id="{DF6A584A-B601-43D2-98E9-5A300BAE67D3}"/>
              </a:ext>
            </a:extLst>
          </p:cNvPr>
          <p:cNvCxnSpPr>
            <a:cxnSpLocks/>
            <a:stCxn id="5" idx="2"/>
          </p:cNvCxnSpPr>
          <p:nvPr/>
        </p:nvCxnSpPr>
        <p:spPr>
          <a:xfrm flipH="1">
            <a:off x="1475656" y="2419147"/>
            <a:ext cx="252028" cy="2247636"/>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0" name="CasellaDiTesto 9">
            <a:extLst>
              <a:ext uri="{FF2B5EF4-FFF2-40B4-BE49-F238E27FC236}">
                <a16:creationId xmlns:a16="http://schemas.microsoft.com/office/drawing/2014/main" id="{C34C54F9-9A6A-490D-813D-ED4AD666D79E}"/>
              </a:ext>
            </a:extLst>
          </p:cNvPr>
          <p:cNvSpPr txBox="1"/>
          <p:nvPr/>
        </p:nvSpPr>
        <p:spPr>
          <a:xfrm>
            <a:off x="4067944" y="1449650"/>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 </a:t>
            </a:r>
            <a:r>
              <a:rPr lang="it-IT" sz="1200" dirty="0"/>
              <a:t>Bending</a:t>
            </a:r>
            <a:endParaRPr lang="en-US" dirty="0"/>
          </a:p>
        </p:txBody>
      </p:sp>
      <p:cxnSp>
        <p:nvCxnSpPr>
          <p:cNvPr id="11" name="Connettore 2 10">
            <a:extLst>
              <a:ext uri="{FF2B5EF4-FFF2-40B4-BE49-F238E27FC236}">
                <a16:creationId xmlns:a16="http://schemas.microsoft.com/office/drawing/2014/main" id="{1965FC1F-030C-4015-9E7E-C9FD07D3E0A9}"/>
              </a:ext>
            </a:extLst>
          </p:cNvPr>
          <p:cNvCxnSpPr>
            <a:cxnSpLocks/>
          </p:cNvCxnSpPr>
          <p:nvPr/>
        </p:nvCxnSpPr>
        <p:spPr>
          <a:xfrm flipH="1">
            <a:off x="4211960" y="2060848"/>
            <a:ext cx="324036" cy="1307613"/>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1962855762"/>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F3DD0F42-2432-4FA7-A52A-004F77FC8CCF}"/>
              </a:ext>
            </a:extLst>
          </p:cNvPr>
          <p:cNvSpPr txBox="1">
            <a:spLocks noChangeArrowheads="1"/>
          </p:cNvSpPr>
          <p:nvPr/>
        </p:nvSpPr>
        <p:spPr bwMode="auto">
          <a:xfrm>
            <a:off x="125984" y="1268760"/>
            <a:ext cx="8839200" cy="646331"/>
          </a:xfrm>
          <a:prstGeom prst="rect">
            <a:avLst/>
          </a:prstGeom>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2">
            <a:schemeClr val="accent2"/>
          </a:lnRef>
          <a:fillRef idx="1">
            <a:schemeClr val="lt1"/>
          </a:fillRef>
          <a:effectRef idx="0">
            <a:schemeClr val="accent2"/>
          </a:effectRef>
          <a:fontRef idx="minor">
            <a:schemeClr val="dk1"/>
          </a:fontRef>
        </p:style>
        <p:txBody>
          <a:bodyPr>
            <a:spAutoFit/>
          </a:bodyPr>
          <a:lstStyle/>
          <a:p>
            <a:pPr>
              <a:spcBef>
                <a:spcPct val="50000"/>
              </a:spcBef>
            </a:pPr>
            <a:r>
              <a:rPr lang="en-US" dirty="0"/>
              <a:t>The 1450 - 500 cm</a:t>
            </a:r>
            <a:r>
              <a:rPr lang="en-US" baseline="30000" dirty="0"/>
              <a:t>-1</a:t>
            </a:r>
            <a:r>
              <a:rPr lang="en-US" dirty="0"/>
              <a:t> range of an infrared spectrum. Called fingerprint region because (like a human fingerprint) this region of the spectrum is almost unique for any given compound.</a:t>
            </a:r>
            <a:endParaRPr lang="it-IT" altLang="en-US" sz="2000" dirty="0">
              <a:latin typeface="Courier New" panose="02070309020205020404" pitchFamily="49" charset="0"/>
              <a:cs typeface="Times New Roman" panose="02020603050405020304" pitchFamily="18" charset="0"/>
            </a:endParaRPr>
          </a:p>
        </p:txBody>
      </p:sp>
      <p:sp>
        <p:nvSpPr>
          <p:cNvPr id="7" name="CasellaDiTesto 6">
            <a:extLst>
              <a:ext uri="{FF2B5EF4-FFF2-40B4-BE49-F238E27FC236}">
                <a16:creationId xmlns:a16="http://schemas.microsoft.com/office/drawing/2014/main" id="{4DC77B13-A882-4913-906D-A0D0F74F1CBE}"/>
              </a:ext>
            </a:extLst>
          </p:cNvPr>
          <p:cNvSpPr txBox="1"/>
          <p:nvPr/>
        </p:nvSpPr>
        <p:spPr>
          <a:xfrm>
            <a:off x="1259632" y="116632"/>
            <a:ext cx="5873603" cy="1077218"/>
          </a:xfrm>
          <a:prstGeom prst="rect">
            <a:avLst/>
          </a:prstGeom>
          <a:noFill/>
        </p:spPr>
        <p:txBody>
          <a:bodyPr wrap="square" rtlCol="0">
            <a:spAutoFit/>
          </a:bodyPr>
          <a:lstStyle/>
          <a:p>
            <a:r>
              <a:rPr lang="it-IT" altLang="en-US" sz="3200" b="1" dirty="0">
                <a:solidFill>
                  <a:schemeClr val="bg1"/>
                </a:solidFill>
                <a:ea typeface="MS Mincho" panose="02020609040205080304" pitchFamily="49" charset="-128"/>
              </a:rPr>
              <a:t>Spettrofotometria infrarossa: Fingerprint</a:t>
            </a:r>
            <a:endParaRPr lang="it-IT" altLang="en-US" sz="3200" dirty="0">
              <a:solidFill>
                <a:schemeClr val="bg1"/>
              </a:solidFill>
              <a:ea typeface="MS Mincho" panose="02020609040205080304" pitchFamily="49" charset="-128"/>
            </a:endParaRPr>
          </a:p>
        </p:txBody>
      </p:sp>
      <p:pic>
        <p:nvPicPr>
          <p:cNvPr id="9220" name="Picture 4" descr="https://www.researchgate.net/profile/Amarnathreddy_Ganji/publication/267827616/figure/fig1/AS:295368970522634@1447432858747/Figure-6-FT-IR-spectra-of-Paclitaxel.png">
            <a:extLst>
              <a:ext uri="{FF2B5EF4-FFF2-40B4-BE49-F238E27FC236}">
                <a16:creationId xmlns:a16="http://schemas.microsoft.com/office/drawing/2014/main" id="{DE7C84D9-ADE8-44CA-A5C1-C5AFA8791BD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492896"/>
            <a:ext cx="8820472" cy="3444752"/>
          </a:xfrm>
          <a:prstGeom prst="rect">
            <a:avLst/>
          </a:prstGeom>
          <a:noFill/>
          <a:extLst>
            <a:ext uri="{909E8E84-426E-40DD-AFC4-6F175D3DCCD1}">
              <a14:hiddenFill xmlns:a14="http://schemas.microsoft.com/office/drawing/2010/main">
                <a:solidFill>
                  <a:srgbClr val="FFFFFF"/>
                </a:solidFill>
              </a14:hiddenFill>
            </a:ext>
          </a:extLst>
        </p:spPr>
      </p:pic>
      <p:sp>
        <p:nvSpPr>
          <p:cNvPr id="8" name="Rettangolo 7">
            <a:extLst>
              <a:ext uri="{FF2B5EF4-FFF2-40B4-BE49-F238E27FC236}">
                <a16:creationId xmlns:a16="http://schemas.microsoft.com/office/drawing/2014/main" id="{6D371D83-2502-4DB6-A9F0-E6D067A09891}"/>
              </a:ext>
            </a:extLst>
          </p:cNvPr>
          <p:cNvSpPr/>
          <p:nvPr/>
        </p:nvSpPr>
        <p:spPr>
          <a:xfrm>
            <a:off x="5873094" y="2060848"/>
            <a:ext cx="3163401" cy="3960440"/>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3" descr="D:\Document\DIDATTIK\LezioniPWP\LezADM\Immagini\fingerprint.gif">
            <a:extLst>
              <a:ext uri="{FF2B5EF4-FFF2-40B4-BE49-F238E27FC236}">
                <a16:creationId xmlns:a16="http://schemas.microsoft.com/office/drawing/2014/main" id="{105808D2-FF1B-4038-98C6-6C0D4CD3262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5752076"/>
            <a:ext cx="692442" cy="1009273"/>
          </a:xfrm>
          <a:prstGeom prst="rect">
            <a:avLst/>
          </a:prstGeom>
          <a:noFill/>
          <a:extLst>
            <a:ext uri="{909E8E84-426E-40DD-AFC4-6F175D3DCCD1}">
              <a14:hiddenFill xmlns:a14="http://schemas.microsoft.com/office/drawing/2010/main">
                <a:solidFill>
                  <a:srgbClr val="FFFFFF"/>
                </a:solidFill>
              </a14:hiddenFill>
            </a:ext>
          </a:extLst>
        </p:spPr>
      </p:pic>
      <p:sp>
        <p:nvSpPr>
          <p:cNvPr id="9" name="CasellaDiTesto 8">
            <a:extLst>
              <a:ext uri="{FF2B5EF4-FFF2-40B4-BE49-F238E27FC236}">
                <a16:creationId xmlns:a16="http://schemas.microsoft.com/office/drawing/2014/main" id="{7F044E62-5BDE-4CD8-9A97-BCA8E5B46563}"/>
              </a:ext>
            </a:extLst>
          </p:cNvPr>
          <p:cNvSpPr txBox="1"/>
          <p:nvPr/>
        </p:nvSpPr>
        <p:spPr>
          <a:xfrm>
            <a:off x="1835696" y="6381328"/>
            <a:ext cx="6696744"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dirty="0"/>
              <a:t>NOI NON GUARDAREMO MAI AL SOTTO DEI 1450</a:t>
            </a:r>
            <a:endParaRPr lang="en-US" dirty="0"/>
          </a:p>
        </p:txBody>
      </p:sp>
    </p:spTree>
    <p:extLst>
      <p:ext uri="{BB962C8B-B14F-4D97-AF65-F5344CB8AC3E}">
        <p14:creationId xmlns:p14="http://schemas.microsoft.com/office/powerpoint/2010/main" val="75057105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a:extLst>
              <a:ext uri="{FF2B5EF4-FFF2-40B4-BE49-F238E27FC236}">
                <a16:creationId xmlns:a16="http://schemas.microsoft.com/office/drawing/2014/main" id="{F812E884-A2CF-41E5-ADB5-697E8078A5FE}"/>
              </a:ext>
            </a:extLst>
          </p:cNvPr>
          <p:cNvPicPr>
            <a:picLocks noChangeAspect="1"/>
          </p:cNvPicPr>
          <p:nvPr/>
        </p:nvPicPr>
        <p:blipFill>
          <a:blip r:embed="rId2" cstate="print">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549253" y="265392"/>
            <a:ext cx="670229" cy="576064"/>
          </a:xfrm>
          <a:prstGeom prst="rect">
            <a:avLst/>
          </a:prstGeom>
        </p:spPr>
      </p:pic>
      <p:sp>
        <p:nvSpPr>
          <p:cNvPr id="7" name="Titolo 1">
            <a:extLst>
              <a:ext uri="{FF2B5EF4-FFF2-40B4-BE49-F238E27FC236}">
                <a16:creationId xmlns:a16="http://schemas.microsoft.com/office/drawing/2014/main" id="{8E0DA9AE-80D9-4D88-8594-0EA46E5AFBB3}"/>
              </a:ext>
            </a:extLst>
          </p:cNvPr>
          <p:cNvSpPr txBox="1">
            <a:spLocks/>
          </p:cNvSpPr>
          <p:nvPr/>
        </p:nvSpPr>
        <p:spPr>
          <a:xfrm>
            <a:off x="1267205" y="72765"/>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Da </a:t>
            </a:r>
            <a:r>
              <a:rPr kumimoji="0" lang="en-US" sz="28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cosa</a:t>
            </a: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28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dipende</a:t>
            </a: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la </a:t>
            </a:r>
            <a:r>
              <a:rPr kumimoji="0" lang="en-US" sz="28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posizione</a:t>
            </a: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28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nello</a:t>
            </a: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28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spettro</a:t>
            </a: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a:t>
            </a:r>
          </a:p>
        </p:txBody>
      </p:sp>
      <p:pic>
        <p:nvPicPr>
          <p:cNvPr id="2" name="Immagine 1">
            <a:extLst>
              <a:ext uri="{FF2B5EF4-FFF2-40B4-BE49-F238E27FC236}">
                <a16:creationId xmlns:a16="http://schemas.microsoft.com/office/drawing/2014/main" id="{4CCC9015-0D47-4DFD-805A-FDA7BA529FF5}"/>
              </a:ext>
            </a:extLst>
          </p:cNvPr>
          <p:cNvPicPr>
            <a:picLocks noChangeAspect="1"/>
          </p:cNvPicPr>
          <p:nvPr/>
        </p:nvPicPr>
        <p:blipFill>
          <a:blip r:embed="rId4"/>
          <a:stretch>
            <a:fillRect/>
          </a:stretch>
        </p:blipFill>
        <p:spPr>
          <a:xfrm>
            <a:off x="0" y="2953720"/>
            <a:ext cx="9144000" cy="1267368"/>
          </a:xfrm>
          <a:prstGeom prst="rect">
            <a:avLst/>
          </a:prstGeom>
        </p:spPr>
      </p:pic>
      <p:pic>
        <p:nvPicPr>
          <p:cNvPr id="8" name="Immagine 7">
            <a:extLst>
              <a:ext uri="{FF2B5EF4-FFF2-40B4-BE49-F238E27FC236}">
                <a16:creationId xmlns:a16="http://schemas.microsoft.com/office/drawing/2014/main" id="{FABA0419-5D08-4C9D-9458-5F54B48A65B7}"/>
              </a:ext>
            </a:extLst>
          </p:cNvPr>
          <p:cNvPicPr>
            <a:picLocks noChangeAspect="1"/>
          </p:cNvPicPr>
          <p:nvPr/>
        </p:nvPicPr>
        <p:blipFill rotWithShape="1">
          <a:blip r:embed="rId5"/>
          <a:srcRect t="8233" b="-1"/>
          <a:stretch/>
        </p:blipFill>
        <p:spPr>
          <a:xfrm>
            <a:off x="611560" y="1628800"/>
            <a:ext cx="6805390" cy="802666"/>
          </a:xfrm>
          <a:prstGeom prst="rect">
            <a:avLst/>
          </a:prstGeom>
        </p:spPr>
      </p:pic>
      <p:pic>
        <p:nvPicPr>
          <p:cNvPr id="10" name="Immagine 9">
            <a:extLst>
              <a:ext uri="{FF2B5EF4-FFF2-40B4-BE49-F238E27FC236}">
                <a16:creationId xmlns:a16="http://schemas.microsoft.com/office/drawing/2014/main" id="{A6B81FEE-FB6B-420B-A5A2-B7D9CD3224CF}"/>
              </a:ext>
            </a:extLst>
          </p:cNvPr>
          <p:cNvPicPr>
            <a:picLocks noChangeAspect="1"/>
          </p:cNvPicPr>
          <p:nvPr/>
        </p:nvPicPr>
        <p:blipFill>
          <a:blip r:embed="rId6"/>
          <a:stretch>
            <a:fillRect/>
          </a:stretch>
        </p:blipFill>
        <p:spPr>
          <a:xfrm>
            <a:off x="1267205" y="2578374"/>
            <a:ext cx="7452320" cy="226285"/>
          </a:xfrm>
          <a:prstGeom prst="rect">
            <a:avLst/>
          </a:prstGeom>
        </p:spPr>
      </p:pic>
      <p:pic>
        <p:nvPicPr>
          <p:cNvPr id="3" name="Immagine 2">
            <a:extLst>
              <a:ext uri="{FF2B5EF4-FFF2-40B4-BE49-F238E27FC236}">
                <a16:creationId xmlns:a16="http://schemas.microsoft.com/office/drawing/2014/main" id="{DF756C96-848E-4F10-8CBD-23B7C612FE31}"/>
              </a:ext>
            </a:extLst>
          </p:cNvPr>
          <p:cNvPicPr>
            <a:picLocks noChangeAspect="1"/>
          </p:cNvPicPr>
          <p:nvPr/>
        </p:nvPicPr>
        <p:blipFill>
          <a:blip r:embed="rId7"/>
          <a:stretch>
            <a:fillRect/>
          </a:stretch>
        </p:blipFill>
        <p:spPr>
          <a:xfrm>
            <a:off x="36512" y="4509120"/>
            <a:ext cx="9144000" cy="1960636"/>
          </a:xfrm>
          <a:prstGeom prst="rect">
            <a:avLst/>
          </a:prstGeom>
        </p:spPr>
      </p:pic>
      <p:sp>
        <p:nvSpPr>
          <p:cNvPr id="5" name="Rettangolo 4">
            <a:extLst>
              <a:ext uri="{FF2B5EF4-FFF2-40B4-BE49-F238E27FC236}">
                <a16:creationId xmlns:a16="http://schemas.microsoft.com/office/drawing/2014/main" id="{4E747805-4CCD-4B8D-8476-410C4DD171A0}"/>
              </a:ext>
            </a:extLst>
          </p:cNvPr>
          <p:cNvSpPr/>
          <p:nvPr/>
        </p:nvSpPr>
        <p:spPr>
          <a:xfrm>
            <a:off x="5965981" y="6407942"/>
            <a:ext cx="5590795" cy="461665"/>
          </a:xfrm>
          <a:prstGeom prst="rect">
            <a:avLst/>
          </a:prstGeom>
        </p:spPr>
        <p:txBody>
          <a:bodyPr wrap="square">
            <a:spAutoFit/>
          </a:bodyPr>
          <a:lstStyle/>
          <a:p>
            <a:r>
              <a:rPr lang="it-IT" sz="1200" dirty="0" err="1">
                <a:hlinkClick r:id="rId8"/>
              </a:rPr>
              <a:t>A_Physical_Chemistry</a:t>
            </a:r>
            <a:r>
              <a:rPr lang="it-IT" sz="1200" dirty="0">
                <a:hlinkClick r:id="rId8"/>
              </a:rPr>
              <a:t>_(</a:t>
            </a:r>
            <a:r>
              <a:rPr lang="it-IT" sz="1200" dirty="0" err="1">
                <a:hlinkClick r:id="rId8"/>
              </a:rPr>
              <a:t>McQuarrie_and_Simon</a:t>
            </a:r>
            <a:r>
              <a:rPr lang="it-IT" sz="1200" dirty="0">
                <a:hlinkClick r:id="rId8"/>
              </a:rPr>
              <a:t>)</a:t>
            </a:r>
            <a:endParaRPr lang="it-IT" sz="1200" dirty="0"/>
          </a:p>
          <a:p>
            <a:endParaRPr lang="it-IT" sz="1200" dirty="0"/>
          </a:p>
        </p:txBody>
      </p:sp>
    </p:spTree>
    <p:extLst>
      <p:ext uri="{BB962C8B-B14F-4D97-AF65-F5344CB8AC3E}">
        <p14:creationId xmlns:p14="http://schemas.microsoft.com/office/powerpoint/2010/main" val="765668836"/>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77C13217-876E-4E5E-936B-F9C07FC346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3528" y="980728"/>
            <a:ext cx="7416824" cy="3052928"/>
          </a:xfrm>
          <a:prstGeom prst="rect">
            <a:avLst/>
          </a:prstGeom>
        </p:spPr>
      </p:pic>
      <p:sp>
        <p:nvSpPr>
          <p:cNvPr id="4" name="CasellaDiTesto 3">
            <a:extLst>
              <a:ext uri="{FF2B5EF4-FFF2-40B4-BE49-F238E27FC236}">
                <a16:creationId xmlns:a16="http://schemas.microsoft.com/office/drawing/2014/main" id="{0F8CC9D9-B854-45D5-B3EC-8D99478ADDA4}"/>
              </a:ext>
            </a:extLst>
          </p:cNvPr>
          <p:cNvSpPr txBox="1"/>
          <p:nvPr/>
        </p:nvSpPr>
        <p:spPr>
          <a:xfrm>
            <a:off x="7812360" y="1412776"/>
            <a:ext cx="1008112"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Etanolo</a:t>
            </a:r>
            <a:endParaRPr lang="en-US" dirty="0"/>
          </a:p>
        </p:txBody>
      </p:sp>
      <p:sp>
        <p:nvSpPr>
          <p:cNvPr id="6" name="CasellaDiTesto 5">
            <a:extLst>
              <a:ext uri="{FF2B5EF4-FFF2-40B4-BE49-F238E27FC236}">
                <a16:creationId xmlns:a16="http://schemas.microsoft.com/office/drawing/2014/main" id="{EF3E3A96-59D3-4A47-814C-A44050F1FBFD}"/>
              </a:ext>
            </a:extLst>
          </p:cNvPr>
          <p:cNvSpPr txBox="1"/>
          <p:nvPr/>
        </p:nvSpPr>
        <p:spPr>
          <a:xfrm>
            <a:off x="1242265" y="118954"/>
            <a:ext cx="6642103" cy="861774"/>
          </a:xfrm>
          <a:prstGeom prst="rect">
            <a:avLst/>
          </a:prstGeom>
          <a:noFill/>
        </p:spPr>
        <p:txBody>
          <a:bodyPr wrap="square" rtlCol="0">
            <a:spAutoFit/>
          </a:bodyPr>
          <a:lstStyle/>
          <a:p>
            <a:r>
              <a:rPr lang="it-IT" sz="3200" b="1" dirty="0">
                <a:solidFill>
                  <a:schemeClr val="bg1"/>
                </a:solidFill>
                <a:ea typeface="MS Mincho" panose="02020609040205080304" pitchFamily="49" charset="-128"/>
              </a:rPr>
              <a:t>Raggruppamento dei segnali:</a:t>
            </a:r>
          </a:p>
          <a:p>
            <a:r>
              <a:rPr lang="it-IT" b="1" dirty="0">
                <a:solidFill>
                  <a:schemeClr val="bg1"/>
                </a:solidFill>
                <a:ea typeface="MS Mincho" panose="02020609040205080304" pitchFamily="49" charset="-128"/>
              </a:rPr>
              <a:t>Test case: Spettro IR di una sostanza psicoattiva</a:t>
            </a:r>
            <a:endParaRPr lang="en-US" dirty="0">
              <a:solidFill>
                <a:schemeClr val="bg1"/>
              </a:solidFill>
            </a:endParaRPr>
          </a:p>
        </p:txBody>
      </p:sp>
      <p:grpSp>
        <p:nvGrpSpPr>
          <p:cNvPr id="39" name="Gruppo 38">
            <a:extLst>
              <a:ext uri="{FF2B5EF4-FFF2-40B4-BE49-F238E27FC236}">
                <a16:creationId xmlns:a16="http://schemas.microsoft.com/office/drawing/2014/main" id="{48747469-15B6-43F1-8F28-6E010601311E}"/>
              </a:ext>
            </a:extLst>
          </p:cNvPr>
          <p:cNvGrpSpPr/>
          <p:nvPr/>
        </p:nvGrpSpPr>
        <p:grpSpPr>
          <a:xfrm>
            <a:off x="971600" y="4581128"/>
            <a:ext cx="6552728" cy="2276872"/>
            <a:chOff x="971600" y="4581128"/>
            <a:chExt cx="6552728" cy="2276872"/>
          </a:xfrm>
        </p:grpSpPr>
        <p:cxnSp>
          <p:nvCxnSpPr>
            <p:cNvPr id="8" name="Connettore diritto 7">
              <a:extLst>
                <a:ext uri="{FF2B5EF4-FFF2-40B4-BE49-F238E27FC236}">
                  <a16:creationId xmlns:a16="http://schemas.microsoft.com/office/drawing/2014/main" id="{32AF8A43-6A88-4217-8B47-97E6C96ABF78}"/>
                </a:ext>
              </a:extLst>
            </p:cNvPr>
            <p:cNvCxnSpPr/>
            <p:nvPr/>
          </p:nvCxnSpPr>
          <p:spPr>
            <a:xfrm>
              <a:off x="971600" y="4581128"/>
              <a:ext cx="0" cy="2276872"/>
            </a:xfrm>
            <a:prstGeom prst="line">
              <a:avLst/>
            </a:prstGeom>
          </p:spPr>
          <p:style>
            <a:lnRef idx="1">
              <a:schemeClr val="dk1"/>
            </a:lnRef>
            <a:fillRef idx="0">
              <a:schemeClr val="dk1"/>
            </a:fillRef>
            <a:effectRef idx="0">
              <a:schemeClr val="dk1"/>
            </a:effectRef>
            <a:fontRef idx="minor">
              <a:schemeClr val="tx1"/>
            </a:fontRef>
          </p:style>
        </p:cxnSp>
        <p:cxnSp>
          <p:nvCxnSpPr>
            <p:cNvPr id="9" name="Connettore diritto 8">
              <a:extLst>
                <a:ext uri="{FF2B5EF4-FFF2-40B4-BE49-F238E27FC236}">
                  <a16:creationId xmlns:a16="http://schemas.microsoft.com/office/drawing/2014/main" id="{1AB310AA-AD3F-426A-809E-C8D3FAE5BF4F}"/>
                </a:ext>
              </a:extLst>
            </p:cNvPr>
            <p:cNvCxnSpPr/>
            <p:nvPr/>
          </p:nvCxnSpPr>
          <p:spPr>
            <a:xfrm>
              <a:off x="2339752" y="4581128"/>
              <a:ext cx="0" cy="2276872"/>
            </a:xfrm>
            <a:prstGeom prst="line">
              <a:avLst/>
            </a:prstGeom>
          </p:spPr>
          <p:style>
            <a:lnRef idx="1">
              <a:schemeClr val="dk1"/>
            </a:lnRef>
            <a:fillRef idx="0">
              <a:schemeClr val="dk1"/>
            </a:fillRef>
            <a:effectRef idx="0">
              <a:schemeClr val="dk1"/>
            </a:effectRef>
            <a:fontRef idx="minor">
              <a:schemeClr val="tx1"/>
            </a:fontRef>
          </p:style>
        </p:cxnSp>
        <p:cxnSp>
          <p:nvCxnSpPr>
            <p:cNvPr id="10" name="Connettore diritto 9">
              <a:extLst>
                <a:ext uri="{FF2B5EF4-FFF2-40B4-BE49-F238E27FC236}">
                  <a16:creationId xmlns:a16="http://schemas.microsoft.com/office/drawing/2014/main" id="{3F3B0F86-0B07-40E9-817C-5AB73E7A5C3C}"/>
                </a:ext>
              </a:extLst>
            </p:cNvPr>
            <p:cNvCxnSpPr/>
            <p:nvPr/>
          </p:nvCxnSpPr>
          <p:spPr>
            <a:xfrm>
              <a:off x="3635896" y="4581128"/>
              <a:ext cx="0" cy="2276872"/>
            </a:xfrm>
            <a:prstGeom prst="line">
              <a:avLst/>
            </a:prstGeom>
          </p:spPr>
          <p:style>
            <a:lnRef idx="1">
              <a:schemeClr val="dk1"/>
            </a:lnRef>
            <a:fillRef idx="0">
              <a:schemeClr val="dk1"/>
            </a:fillRef>
            <a:effectRef idx="0">
              <a:schemeClr val="dk1"/>
            </a:effectRef>
            <a:fontRef idx="minor">
              <a:schemeClr val="tx1"/>
            </a:fontRef>
          </p:style>
        </p:cxnSp>
        <p:cxnSp>
          <p:nvCxnSpPr>
            <p:cNvPr id="11" name="Connettore diritto 10">
              <a:extLst>
                <a:ext uri="{FF2B5EF4-FFF2-40B4-BE49-F238E27FC236}">
                  <a16:creationId xmlns:a16="http://schemas.microsoft.com/office/drawing/2014/main" id="{E98D564B-E30F-41D3-AE2D-7967F0987CC4}"/>
                </a:ext>
              </a:extLst>
            </p:cNvPr>
            <p:cNvCxnSpPr/>
            <p:nvPr/>
          </p:nvCxnSpPr>
          <p:spPr>
            <a:xfrm>
              <a:off x="4788024" y="4581128"/>
              <a:ext cx="0" cy="2276872"/>
            </a:xfrm>
            <a:prstGeom prst="line">
              <a:avLst/>
            </a:prstGeom>
          </p:spPr>
          <p:style>
            <a:lnRef idx="1">
              <a:schemeClr val="dk1"/>
            </a:lnRef>
            <a:fillRef idx="0">
              <a:schemeClr val="dk1"/>
            </a:fillRef>
            <a:effectRef idx="0">
              <a:schemeClr val="dk1"/>
            </a:effectRef>
            <a:fontRef idx="minor">
              <a:schemeClr val="tx1"/>
            </a:fontRef>
          </p:style>
        </p:cxnSp>
        <p:cxnSp>
          <p:nvCxnSpPr>
            <p:cNvPr id="12" name="Connettore diritto 11">
              <a:extLst>
                <a:ext uri="{FF2B5EF4-FFF2-40B4-BE49-F238E27FC236}">
                  <a16:creationId xmlns:a16="http://schemas.microsoft.com/office/drawing/2014/main" id="{A4190EE6-3468-4ED5-9C36-42CFB4ED121A}"/>
                </a:ext>
              </a:extLst>
            </p:cNvPr>
            <p:cNvCxnSpPr/>
            <p:nvPr/>
          </p:nvCxnSpPr>
          <p:spPr>
            <a:xfrm>
              <a:off x="6012160" y="4581128"/>
              <a:ext cx="0" cy="2276872"/>
            </a:xfrm>
            <a:prstGeom prst="line">
              <a:avLst/>
            </a:prstGeom>
          </p:spPr>
          <p:style>
            <a:lnRef idx="1">
              <a:schemeClr val="dk1"/>
            </a:lnRef>
            <a:fillRef idx="0">
              <a:schemeClr val="dk1"/>
            </a:fillRef>
            <a:effectRef idx="0">
              <a:schemeClr val="dk1"/>
            </a:effectRef>
            <a:fontRef idx="minor">
              <a:schemeClr val="tx1"/>
            </a:fontRef>
          </p:style>
        </p:cxnSp>
        <p:cxnSp>
          <p:nvCxnSpPr>
            <p:cNvPr id="14" name="Connettore diritto 13">
              <a:extLst>
                <a:ext uri="{FF2B5EF4-FFF2-40B4-BE49-F238E27FC236}">
                  <a16:creationId xmlns:a16="http://schemas.microsoft.com/office/drawing/2014/main" id="{FA9B6FDB-B687-4398-B476-81E6159BB68D}"/>
                </a:ext>
              </a:extLst>
            </p:cNvPr>
            <p:cNvCxnSpPr>
              <a:cxnSpLocks/>
            </p:cNvCxnSpPr>
            <p:nvPr/>
          </p:nvCxnSpPr>
          <p:spPr>
            <a:xfrm>
              <a:off x="971600" y="4581128"/>
              <a:ext cx="6552728" cy="0"/>
            </a:xfrm>
            <a:prstGeom prst="line">
              <a:avLst/>
            </a:prstGeom>
            <a:ln w="34925"/>
          </p:spPr>
          <p:style>
            <a:lnRef idx="1">
              <a:schemeClr val="dk1"/>
            </a:lnRef>
            <a:fillRef idx="0">
              <a:schemeClr val="dk1"/>
            </a:fillRef>
            <a:effectRef idx="0">
              <a:schemeClr val="dk1"/>
            </a:effectRef>
            <a:fontRef idx="minor">
              <a:schemeClr val="tx1"/>
            </a:fontRef>
          </p:style>
        </p:cxnSp>
        <p:cxnSp>
          <p:nvCxnSpPr>
            <p:cNvPr id="16" name="Connettore diritto 15">
              <a:extLst>
                <a:ext uri="{FF2B5EF4-FFF2-40B4-BE49-F238E27FC236}">
                  <a16:creationId xmlns:a16="http://schemas.microsoft.com/office/drawing/2014/main" id="{C95A4C2C-B6BF-47B6-B6BE-C0CBF5C8477E}"/>
                </a:ext>
              </a:extLst>
            </p:cNvPr>
            <p:cNvCxnSpPr/>
            <p:nvPr/>
          </p:nvCxnSpPr>
          <p:spPr>
            <a:xfrm>
              <a:off x="7524328" y="4581128"/>
              <a:ext cx="0" cy="2276872"/>
            </a:xfrm>
            <a:prstGeom prst="line">
              <a:avLst/>
            </a:prstGeom>
          </p:spPr>
          <p:style>
            <a:lnRef idx="1">
              <a:schemeClr val="dk1"/>
            </a:lnRef>
            <a:fillRef idx="0">
              <a:schemeClr val="dk1"/>
            </a:fillRef>
            <a:effectRef idx="0">
              <a:schemeClr val="dk1"/>
            </a:effectRef>
            <a:fontRef idx="minor">
              <a:schemeClr val="tx1"/>
            </a:fontRef>
          </p:style>
        </p:cxnSp>
      </p:grpSp>
      <p:sp>
        <p:nvSpPr>
          <p:cNvPr id="17" name="CasellaDiTesto 16">
            <a:extLst>
              <a:ext uri="{FF2B5EF4-FFF2-40B4-BE49-F238E27FC236}">
                <a16:creationId xmlns:a16="http://schemas.microsoft.com/office/drawing/2014/main" id="{0B264A2A-02F2-4A53-937F-F7FAB6D0A5F1}"/>
              </a:ext>
            </a:extLst>
          </p:cNvPr>
          <p:cNvSpPr txBox="1"/>
          <p:nvPr/>
        </p:nvSpPr>
        <p:spPr>
          <a:xfrm>
            <a:off x="1043608" y="4653136"/>
            <a:ext cx="1008112" cy="523220"/>
          </a:xfrm>
          <a:prstGeom prst="rect">
            <a:avLst/>
          </a:prstGeom>
          <a:noFill/>
        </p:spPr>
        <p:txBody>
          <a:bodyPr wrap="square" rtlCol="0">
            <a:spAutoFit/>
          </a:bodyPr>
          <a:lstStyle/>
          <a:p>
            <a:pPr algn="ctr"/>
            <a:r>
              <a:rPr lang="it-IT" sz="1400" dirty="0"/>
              <a:t>Legami con</a:t>
            </a:r>
          </a:p>
          <a:p>
            <a:pPr algn="ctr"/>
            <a:r>
              <a:rPr lang="it-IT" sz="1400" dirty="0"/>
              <a:t>idrogeno</a:t>
            </a:r>
            <a:endParaRPr lang="en-US" sz="1400" dirty="0"/>
          </a:p>
        </p:txBody>
      </p:sp>
      <p:sp>
        <p:nvSpPr>
          <p:cNvPr id="18" name="CasellaDiTesto 17">
            <a:extLst>
              <a:ext uri="{FF2B5EF4-FFF2-40B4-BE49-F238E27FC236}">
                <a16:creationId xmlns:a16="http://schemas.microsoft.com/office/drawing/2014/main" id="{29EFD7F9-6B6B-404E-BFCF-BE41F1D1C64B}"/>
              </a:ext>
            </a:extLst>
          </p:cNvPr>
          <p:cNvSpPr txBox="1"/>
          <p:nvPr/>
        </p:nvSpPr>
        <p:spPr>
          <a:xfrm>
            <a:off x="2339752" y="4653136"/>
            <a:ext cx="1008112" cy="523220"/>
          </a:xfrm>
          <a:prstGeom prst="rect">
            <a:avLst/>
          </a:prstGeom>
          <a:noFill/>
        </p:spPr>
        <p:txBody>
          <a:bodyPr wrap="square" rtlCol="0">
            <a:spAutoFit/>
          </a:bodyPr>
          <a:lstStyle/>
          <a:p>
            <a:pPr algn="ctr"/>
            <a:r>
              <a:rPr lang="it-IT" sz="1400" dirty="0"/>
              <a:t>Legami</a:t>
            </a:r>
          </a:p>
          <a:p>
            <a:pPr algn="ctr"/>
            <a:r>
              <a:rPr lang="it-IT" sz="1400" dirty="0"/>
              <a:t>Tripli</a:t>
            </a:r>
          </a:p>
        </p:txBody>
      </p:sp>
      <p:sp>
        <p:nvSpPr>
          <p:cNvPr id="19" name="CasellaDiTesto 18">
            <a:extLst>
              <a:ext uri="{FF2B5EF4-FFF2-40B4-BE49-F238E27FC236}">
                <a16:creationId xmlns:a16="http://schemas.microsoft.com/office/drawing/2014/main" id="{76C38885-5A1C-4A8C-9D3B-43FB183A176F}"/>
              </a:ext>
            </a:extLst>
          </p:cNvPr>
          <p:cNvSpPr txBox="1"/>
          <p:nvPr/>
        </p:nvSpPr>
        <p:spPr>
          <a:xfrm>
            <a:off x="3635896" y="4653136"/>
            <a:ext cx="1008112" cy="523220"/>
          </a:xfrm>
          <a:prstGeom prst="rect">
            <a:avLst/>
          </a:prstGeom>
          <a:noFill/>
        </p:spPr>
        <p:txBody>
          <a:bodyPr wrap="square" rtlCol="0">
            <a:spAutoFit/>
          </a:bodyPr>
          <a:lstStyle/>
          <a:p>
            <a:pPr algn="ctr"/>
            <a:r>
              <a:rPr lang="it-IT" sz="1400" dirty="0"/>
              <a:t>Legami</a:t>
            </a:r>
          </a:p>
          <a:p>
            <a:pPr algn="ctr"/>
            <a:r>
              <a:rPr lang="it-IT" sz="1400" dirty="0"/>
              <a:t>doppi</a:t>
            </a:r>
          </a:p>
        </p:txBody>
      </p:sp>
      <p:sp>
        <p:nvSpPr>
          <p:cNvPr id="20" name="CasellaDiTesto 19">
            <a:extLst>
              <a:ext uri="{FF2B5EF4-FFF2-40B4-BE49-F238E27FC236}">
                <a16:creationId xmlns:a16="http://schemas.microsoft.com/office/drawing/2014/main" id="{C4FA5A1A-1DA7-4E9B-9934-69097965961D}"/>
              </a:ext>
            </a:extLst>
          </p:cNvPr>
          <p:cNvSpPr txBox="1"/>
          <p:nvPr/>
        </p:nvSpPr>
        <p:spPr>
          <a:xfrm>
            <a:off x="4932040" y="4653136"/>
            <a:ext cx="1008112" cy="523220"/>
          </a:xfrm>
          <a:prstGeom prst="rect">
            <a:avLst/>
          </a:prstGeom>
          <a:noFill/>
        </p:spPr>
        <p:txBody>
          <a:bodyPr wrap="square" rtlCol="0">
            <a:spAutoFit/>
          </a:bodyPr>
          <a:lstStyle/>
          <a:p>
            <a:pPr algn="ctr"/>
            <a:r>
              <a:rPr lang="it-IT" sz="1400" dirty="0"/>
              <a:t>Legami</a:t>
            </a:r>
          </a:p>
          <a:p>
            <a:pPr algn="ctr"/>
            <a:r>
              <a:rPr lang="it-IT" sz="1400" dirty="0"/>
              <a:t>singoli</a:t>
            </a:r>
          </a:p>
        </p:txBody>
      </p:sp>
      <p:pic>
        <p:nvPicPr>
          <p:cNvPr id="22" name="Immagine 21">
            <a:extLst>
              <a:ext uri="{FF2B5EF4-FFF2-40B4-BE49-F238E27FC236}">
                <a16:creationId xmlns:a16="http://schemas.microsoft.com/office/drawing/2014/main" id="{11A4BC28-B3C1-4ED9-9271-0D7914E64984}"/>
              </a:ext>
            </a:extLst>
          </p:cNvPr>
          <p:cNvPicPr>
            <a:picLocks noChangeAspect="1"/>
          </p:cNvPicPr>
          <p:nvPr/>
        </p:nvPicPr>
        <p:blipFill>
          <a:blip r:embed="rId3" cstate="print"/>
          <a:stretch>
            <a:fillRect/>
          </a:stretch>
        </p:blipFill>
        <p:spPr>
          <a:xfrm>
            <a:off x="1170257" y="5373216"/>
            <a:ext cx="720080" cy="1187255"/>
          </a:xfrm>
          <a:prstGeom prst="rect">
            <a:avLst/>
          </a:prstGeom>
        </p:spPr>
      </p:pic>
      <p:pic>
        <p:nvPicPr>
          <p:cNvPr id="23" name="Immagine 22">
            <a:extLst>
              <a:ext uri="{FF2B5EF4-FFF2-40B4-BE49-F238E27FC236}">
                <a16:creationId xmlns:a16="http://schemas.microsoft.com/office/drawing/2014/main" id="{001CF3DA-4753-4E63-A412-056A67E8E20C}"/>
              </a:ext>
            </a:extLst>
          </p:cNvPr>
          <p:cNvPicPr>
            <a:picLocks noChangeAspect="1"/>
          </p:cNvPicPr>
          <p:nvPr/>
        </p:nvPicPr>
        <p:blipFill>
          <a:blip r:embed="rId4" cstate="print"/>
          <a:stretch>
            <a:fillRect/>
          </a:stretch>
        </p:blipFill>
        <p:spPr>
          <a:xfrm>
            <a:off x="2366074" y="5527579"/>
            <a:ext cx="910324" cy="1067880"/>
          </a:xfrm>
          <a:prstGeom prst="rect">
            <a:avLst/>
          </a:prstGeom>
        </p:spPr>
      </p:pic>
      <p:pic>
        <p:nvPicPr>
          <p:cNvPr id="24" name="Immagine 23">
            <a:extLst>
              <a:ext uri="{FF2B5EF4-FFF2-40B4-BE49-F238E27FC236}">
                <a16:creationId xmlns:a16="http://schemas.microsoft.com/office/drawing/2014/main" id="{527D1C6A-BF4B-4A50-8EA7-84BB46CEDE52}"/>
              </a:ext>
            </a:extLst>
          </p:cNvPr>
          <p:cNvPicPr>
            <a:picLocks noChangeAspect="1"/>
          </p:cNvPicPr>
          <p:nvPr/>
        </p:nvPicPr>
        <p:blipFill>
          <a:blip r:embed="rId5" cstate="print"/>
          <a:stretch>
            <a:fillRect/>
          </a:stretch>
        </p:blipFill>
        <p:spPr>
          <a:xfrm>
            <a:off x="3677239" y="5445224"/>
            <a:ext cx="904351" cy="1046357"/>
          </a:xfrm>
          <a:prstGeom prst="rect">
            <a:avLst/>
          </a:prstGeom>
        </p:spPr>
      </p:pic>
      <p:pic>
        <p:nvPicPr>
          <p:cNvPr id="26" name="Immagine 25">
            <a:extLst>
              <a:ext uri="{FF2B5EF4-FFF2-40B4-BE49-F238E27FC236}">
                <a16:creationId xmlns:a16="http://schemas.microsoft.com/office/drawing/2014/main" id="{0BF0D1DC-B138-49DF-A928-8897DD063075}"/>
              </a:ext>
            </a:extLst>
          </p:cNvPr>
          <p:cNvPicPr>
            <a:picLocks noChangeAspect="1"/>
          </p:cNvPicPr>
          <p:nvPr/>
        </p:nvPicPr>
        <p:blipFill>
          <a:blip r:embed="rId6" cstate="print"/>
          <a:stretch>
            <a:fillRect/>
          </a:stretch>
        </p:blipFill>
        <p:spPr>
          <a:xfrm>
            <a:off x="5047712" y="5445224"/>
            <a:ext cx="776769" cy="830015"/>
          </a:xfrm>
          <a:prstGeom prst="rect">
            <a:avLst/>
          </a:prstGeom>
        </p:spPr>
      </p:pic>
      <p:cxnSp>
        <p:nvCxnSpPr>
          <p:cNvPr id="28" name="Connettore 2 27">
            <a:extLst>
              <a:ext uri="{FF2B5EF4-FFF2-40B4-BE49-F238E27FC236}">
                <a16:creationId xmlns:a16="http://schemas.microsoft.com/office/drawing/2014/main" id="{0C0BCD92-CBA3-4F59-9BC6-DDEBE37DC495}"/>
              </a:ext>
            </a:extLst>
          </p:cNvPr>
          <p:cNvCxnSpPr>
            <a:cxnSpLocks/>
          </p:cNvCxnSpPr>
          <p:nvPr/>
        </p:nvCxnSpPr>
        <p:spPr>
          <a:xfrm>
            <a:off x="7020272" y="4293096"/>
            <a:ext cx="504056" cy="0"/>
          </a:xfrm>
          <a:prstGeom prst="straightConnector1">
            <a:avLst/>
          </a:prstGeom>
          <a:ln w="508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0" name="Connettore 2 29">
            <a:extLst>
              <a:ext uri="{FF2B5EF4-FFF2-40B4-BE49-F238E27FC236}">
                <a16:creationId xmlns:a16="http://schemas.microsoft.com/office/drawing/2014/main" id="{9141FA66-F7AB-4ED4-8848-EAC0A5D5F797}"/>
              </a:ext>
            </a:extLst>
          </p:cNvPr>
          <p:cNvCxnSpPr>
            <a:cxnSpLocks/>
          </p:cNvCxnSpPr>
          <p:nvPr/>
        </p:nvCxnSpPr>
        <p:spPr>
          <a:xfrm>
            <a:off x="5572453" y="4293096"/>
            <a:ext cx="504056" cy="0"/>
          </a:xfrm>
          <a:prstGeom prst="straightConnector1">
            <a:avLst/>
          </a:prstGeom>
          <a:ln w="50800">
            <a:solidFill>
              <a:schemeClr val="accent2"/>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31" name="CasellaDiTesto 30">
            <a:extLst>
              <a:ext uri="{FF2B5EF4-FFF2-40B4-BE49-F238E27FC236}">
                <a16:creationId xmlns:a16="http://schemas.microsoft.com/office/drawing/2014/main" id="{ACDE5E67-DDBB-432E-8FE6-E6BF61FBB4B1}"/>
              </a:ext>
            </a:extLst>
          </p:cNvPr>
          <p:cNvSpPr txBox="1"/>
          <p:nvPr/>
        </p:nvSpPr>
        <p:spPr>
          <a:xfrm>
            <a:off x="6084168" y="4108430"/>
            <a:ext cx="936104"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dirty="0"/>
              <a:t>FP</a:t>
            </a:r>
            <a:endParaRPr lang="en-US" dirty="0"/>
          </a:p>
        </p:txBody>
      </p:sp>
      <p:cxnSp>
        <p:nvCxnSpPr>
          <p:cNvPr id="33" name="Connettore diritto 32">
            <a:extLst>
              <a:ext uri="{FF2B5EF4-FFF2-40B4-BE49-F238E27FC236}">
                <a16:creationId xmlns:a16="http://schemas.microsoft.com/office/drawing/2014/main" id="{AF50B98F-9D93-428A-A80E-8240F5359A04}"/>
              </a:ext>
            </a:extLst>
          </p:cNvPr>
          <p:cNvCxnSpPr/>
          <p:nvPr/>
        </p:nvCxnSpPr>
        <p:spPr>
          <a:xfrm>
            <a:off x="5508104" y="1259305"/>
            <a:ext cx="1872208" cy="2335614"/>
          </a:xfrm>
          <a:prstGeom prst="line">
            <a:avLst/>
          </a:prstGeom>
          <a:ln w="603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 name="Connettore diritto 33">
            <a:extLst>
              <a:ext uri="{FF2B5EF4-FFF2-40B4-BE49-F238E27FC236}">
                <a16:creationId xmlns:a16="http://schemas.microsoft.com/office/drawing/2014/main" id="{92975570-6A82-416B-B79F-0ADB4099492F}"/>
              </a:ext>
            </a:extLst>
          </p:cNvPr>
          <p:cNvCxnSpPr>
            <a:cxnSpLocks/>
          </p:cNvCxnSpPr>
          <p:nvPr/>
        </p:nvCxnSpPr>
        <p:spPr>
          <a:xfrm flipH="1">
            <a:off x="5580113" y="1259305"/>
            <a:ext cx="1800198" cy="2335614"/>
          </a:xfrm>
          <a:prstGeom prst="line">
            <a:avLst/>
          </a:prstGeom>
          <a:ln w="60325">
            <a:solidFill>
              <a:srgbClr val="FF0000"/>
            </a:solidFill>
          </a:ln>
        </p:spPr>
        <p:style>
          <a:lnRef idx="1">
            <a:schemeClr val="accent1"/>
          </a:lnRef>
          <a:fillRef idx="0">
            <a:schemeClr val="accent1"/>
          </a:fillRef>
          <a:effectRef idx="0">
            <a:schemeClr val="accent1"/>
          </a:effectRef>
          <a:fontRef idx="minor">
            <a:schemeClr val="tx1"/>
          </a:fontRef>
        </p:style>
      </p:cxnSp>
      <p:pic>
        <p:nvPicPr>
          <p:cNvPr id="2050" name="Picture 2">
            <a:extLst>
              <a:ext uri="{FF2B5EF4-FFF2-40B4-BE49-F238E27FC236}">
                <a16:creationId xmlns:a16="http://schemas.microsoft.com/office/drawing/2014/main" id="{BE4C5032-4F75-47CD-9A4D-60EE9A5F3D06}"/>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flipH="1">
            <a:off x="7069169" y="2138036"/>
            <a:ext cx="1630397" cy="1117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54312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cBhvr>
                                        <p:cTn id="12" dur="500"/>
                                        <p:tgtEl>
                                          <p:spTgt spid="3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fade">
                                      <p:cBhvr>
                                        <p:cTn id="17" dur="500"/>
                                        <p:tgtEl>
                                          <p:spTgt spid="33"/>
                                        </p:tgtEl>
                                      </p:cBhvr>
                                    </p:animEffect>
                                  </p:childTnLst>
                                </p:cTn>
                              </p:par>
                              <p:par>
                                <p:cTn id="18" presetID="10" presetClass="entr" presetSubtype="0" fill="hold" nodeType="withEffect">
                                  <p:stCondLst>
                                    <p:cond delay="0"/>
                                  </p:stCondLst>
                                  <p:childTnLst>
                                    <p:set>
                                      <p:cBhvr>
                                        <p:cTn id="19" dur="1" fill="hold">
                                          <p:stCondLst>
                                            <p:cond delay="0"/>
                                          </p:stCondLst>
                                        </p:cTn>
                                        <p:tgtEl>
                                          <p:spTgt spid="34"/>
                                        </p:tgtEl>
                                        <p:attrNameLst>
                                          <p:attrName>style.visibility</p:attrName>
                                        </p:attrNameLst>
                                      </p:cBhvr>
                                      <p:to>
                                        <p:strVal val="visible"/>
                                      </p:to>
                                    </p:set>
                                    <p:animEffect transition="in" filter="fade">
                                      <p:cBhvr>
                                        <p:cTn id="20" dur="500"/>
                                        <p:tgtEl>
                                          <p:spTgt spid="3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500"/>
                                        <p:tgtEl>
                                          <p:spTgt spid="17"/>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500"/>
                                        <p:tgtEl>
                                          <p:spTgt spid="1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fade">
                                      <p:cBhvr>
                                        <p:cTn id="36" dur="500"/>
                                        <p:tgtEl>
                                          <p:spTgt spid="19"/>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500"/>
                                        <p:tgtEl>
                                          <p:spTgt spid="2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22"/>
                                        </p:tgtEl>
                                        <p:attrNameLst>
                                          <p:attrName>style.visibility</p:attrName>
                                        </p:attrNameLst>
                                      </p:cBhvr>
                                      <p:to>
                                        <p:strVal val="visible"/>
                                      </p:to>
                                    </p:set>
                                    <p:animEffect transition="in" filter="fade">
                                      <p:cBhvr>
                                        <p:cTn id="44" dur="500"/>
                                        <p:tgtEl>
                                          <p:spTgt spid="22"/>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fade">
                                      <p:cBhvr>
                                        <p:cTn id="54" dur="500"/>
                                        <p:tgtEl>
                                          <p:spTgt spid="24"/>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26"/>
                                        </p:tgtEl>
                                        <p:attrNameLst>
                                          <p:attrName>style.visibility</p:attrName>
                                        </p:attrNameLst>
                                      </p:cBhvr>
                                      <p:to>
                                        <p:strVal val="visible"/>
                                      </p:to>
                                    </p:set>
                                    <p:animEffect transition="in" filter="fade">
                                      <p:cBhvr>
                                        <p:cTn id="59"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7" grpId="0"/>
      <p:bldP spid="18" grpId="0"/>
      <p:bldP spid="19" grpId="0"/>
      <p:bldP spid="20" grpId="0"/>
      <p:bldP spid="3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9A5CB8CA-EC79-4D8C-8ED2-ADBD83790198}"/>
              </a:ext>
            </a:extLst>
          </p:cNvPr>
          <p:cNvPicPr>
            <a:picLocks noChangeAspect="1"/>
          </p:cNvPicPr>
          <p:nvPr/>
        </p:nvPicPr>
        <p:blipFill>
          <a:blip r:embed="rId2" cstate="print"/>
          <a:stretch>
            <a:fillRect/>
          </a:stretch>
        </p:blipFill>
        <p:spPr>
          <a:xfrm>
            <a:off x="1979712" y="1196752"/>
            <a:ext cx="5104800" cy="2086459"/>
          </a:xfrm>
          <a:prstGeom prst="rect">
            <a:avLst/>
          </a:prstGeom>
        </p:spPr>
      </p:pic>
      <p:pic>
        <p:nvPicPr>
          <p:cNvPr id="3" name="Immagine 2">
            <a:extLst>
              <a:ext uri="{FF2B5EF4-FFF2-40B4-BE49-F238E27FC236}">
                <a16:creationId xmlns:a16="http://schemas.microsoft.com/office/drawing/2014/main" id="{DFCD9180-6D2F-40B3-A968-6D23958B7597}"/>
              </a:ext>
            </a:extLst>
          </p:cNvPr>
          <p:cNvPicPr>
            <a:picLocks noChangeAspect="1"/>
          </p:cNvPicPr>
          <p:nvPr/>
        </p:nvPicPr>
        <p:blipFill>
          <a:blip r:embed="rId3" cstate="print"/>
          <a:stretch>
            <a:fillRect/>
          </a:stretch>
        </p:blipFill>
        <p:spPr>
          <a:xfrm>
            <a:off x="1979712" y="3262828"/>
            <a:ext cx="5105349" cy="3348000"/>
          </a:xfrm>
          <a:prstGeom prst="rect">
            <a:avLst/>
          </a:prstGeom>
        </p:spPr>
      </p:pic>
      <p:sp>
        <p:nvSpPr>
          <p:cNvPr id="4" name="CasellaDiTesto 3">
            <a:extLst>
              <a:ext uri="{FF2B5EF4-FFF2-40B4-BE49-F238E27FC236}">
                <a16:creationId xmlns:a16="http://schemas.microsoft.com/office/drawing/2014/main" id="{AF616EFE-A62D-47ED-8A08-1D5233A6FC0E}"/>
              </a:ext>
            </a:extLst>
          </p:cNvPr>
          <p:cNvSpPr txBox="1"/>
          <p:nvPr/>
        </p:nvSpPr>
        <p:spPr>
          <a:xfrm>
            <a:off x="1403648" y="44624"/>
            <a:ext cx="6642103" cy="1077218"/>
          </a:xfrm>
          <a:prstGeom prst="rect">
            <a:avLst/>
          </a:prstGeom>
          <a:noFill/>
        </p:spPr>
        <p:txBody>
          <a:bodyPr wrap="square" rtlCol="0">
            <a:spAutoFit/>
          </a:bodyPr>
          <a:lstStyle/>
          <a:p>
            <a:r>
              <a:rPr lang="it-IT" sz="3200" b="1" dirty="0">
                <a:solidFill>
                  <a:schemeClr val="bg1"/>
                </a:solidFill>
                <a:ea typeface="MS Mincho" panose="02020609040205080304" pitchFamily="49" charset="-128"/>
              </a:rPr>
              <a:t>Tabella dei gruppi funzionali e rispettiva frequenza di assorbimento</a:t>
            </a:r>
            <a:endParaRPr lang="en-US" dirty="0">
              <a:solidFill>
                <a:schemeClr val="bg1"/>
              </a:solidFill>
            </a:endParaRPr>
          </a:p>
        </p:txBody>
      </p:sp>
    </p:spTree>
    <p:extLst>
      <p:ext uri="{BB962C8B-B14F-4D97-AF65-F5344CB8AC3E}">
        <p14:creationId xmlns:p14="http://schemas.microsoft.com/office/powerpoint/2010/main" val="962921172"/>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928F6DBF-6307-4FF7-AFA5-EA95BF82F8A8}"/>
              </a:ext>
            </a:extLst>
          </p:cNvPr>
          <p:cNvSpPr txBox="1">
            <a:spLocks noChangeArrowheads="1"/>
          </p:cNvSpPr>
          <p:nvPr/>
        </p:nvSpPr>
        <p:spPr bwMode="auto">
          <a:xfrm>
            <a:off x="179512" y="1700808"/>
            <a:ext cx="8686800" cy="2585323"/>
          </a:xfrm>
          <a:prstGeom prst="rect">
            <a:avLst/>
          </a:prstGeom>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2">
            <a:schemeClr val="accent2"/>
          </a:lnRef>
          <a:fillRef idx="1">
            <a:schemeClr val="lt1"/>
          </a:fillRef>
          <a:effectRef idx="0">
            <a:schemeClr val="accent2"/>
          </a:effectRef>
          <a:fontRef idx="minor">
            <a:schemeClr val="dk1"/>
          </a:fontRef>
        </p:style>
        <p:txBody>
          <a:bodyPr>
            <a:spAutoFit/>
          </a:bodyPr>
          <a:lstStyle/>
          <a:p>
            <a:pPr algn="just">
              <a:spcBef>
                <a:spcPct val="50000"/>
              </a:spcBef>
            </a:pPr>
            <a:r>
              <a:rPr lang="it-IT" altLang="en-US" dirty="0"/>
              <a:t>Il metodo di interpretazione degli spettri IR consiste essenzialmente nell’identificazione delle risonanze caratteristiche di uno o più gruppi funzionali.</a:t>
            </a:r>
          </a:p>
          <a:p>
            <a:pPr algn="just">
              <a:spcBef>
                <a:spcPct val="50000"/>
              </a:spcBef>
            </a:pPr>
            <a:r>
              <a:rPr lang="it-IT" altLang="en-US" dirty="0"/>
              <a:t>Quindi una volta ipotizzata la presenza di un particolare gruppo funzionale, bisogna identificare </a:t>
            </a:r>
            <a:r>
              <a:rPr lang="it-IT" altLang="en-US" b="1" dirty="0"/>
              <a:t>tutte</a:t>
            </a:r>
            <a:r>
              <a:rPr lang="it-IT" altLang="en-US" dirty="0"/>
              <a:t> le risonanze dovute ai vari tipi di vibrazione possibili per quel particolare gruppo funzionale.</a:t>
            </a:r>
          </a:p>
          <a:p>
            <a:pPr algn="just">
              <a:spcBef>
                <a:spcPct val="50000"/>
              </a:spcBef>
            </a:pPr>
            <a:r>
              <a:rPr lang="it-IT" altLang="en-US" dirty="0"/>
              <a:t>Infatti l’effetto dell’immediato intorno chimico complessivo nella molecola in esame sul gruppo in esame fa si che un determinato gruppo funzionale abbia un certo numero di frequenze di risonanza caratteristiche. </a:t>
            </a:r>
          </a:p>
        </p:txBody>
      </p:sp>
      <p:sp>
        <p:nvSpPr>
          <p:cNvPr id="3" name="CasellaDiTesto 2">
            <a:extLst>
              <a:ext uri="{FF2B5EF4-FFF2-40B4-BE49-F238E27FC236}">
                <a16:creationId xmlns:a16="http://schemas.microsoft.com/office/drawing/2014/main" id="{9BBE72A8-2D01-4A32-B5A0-179482A04BF6}"/>
              </a:ext>
            </a:extLst>
          </p:cNvPr>
          <p:cNvSpPr txBox="1"/>
          <p:nvPr/>
        </p:nvSpPr>
        <p:spPr>
          <a:xfrm>
            <a:off x="1259632" y="260648"/>
            <a:ext cx="4603311"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a:t>
            </a:r>
          </a:p>
        </p:txBody>
      </p:sp>
    </p:spTree>
    <p:extLst>
      <p:ext uri="{BB962C8B-B14F-4D97-AF65-F5344CB8AC3E}">
        <p14:creationId xmlns:p14="http://schemas.microsoft.com/office/powerpoint/2010/main" val="1772240040"/>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B4179F3E-4B4B-4CBA-A4F6-AF946B7BCEC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226" y="980728"/>
            <a:ext cx="7548554" cy="5838252"/>
          </a:xfrm>
          <a:prstGeom prst="rect">
            <a:avLst/>
          </a:prstGeom>
        </p:spPr>
      </p:pic>
      <p:sp>
        <p:nvSpPr>
          <p:cNvPr id="4" name="CasellaDiTesto 3">
            <a:extLst>
              <a:ext uri="{FF2B5EF4-FFF2-40B4-BE49-F238E27FC236}">
                <a16:creationId xmlns:a16="http://schemas.microsoft.com/office/drawing/2014/main" id="{AA5FC5E2-B69B-4F15-9DA2-5FDFFC6B7A9A}"/>
              </a:ext>
            </a:extLst>
          </p:cNvPr>
          <p:cNvSpPr txBox="1"/>
          <p:nvPr/>
        </p:nvSpPr>
        <p:spPr>
          <a:xfrm>
            <a:off x="2123728" y="1268760"/>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C-H </a:t>
            </a:r>
            <a:r>
              <a:rPr lang="it-IT" sz="1400" dirty="0"/>
              <a:t>Ar</a:t>
            </a:r>
            <a:endParaRPr lang="en-US" dirty="0"/>
          </a:p>
        </p:txBody>
      </p:sp>
      <p:cxnSp>
        <p:nvCxnSpPr>
          <p:cNvPr id="6" name="Connettore 2 5">
            <a:extLst>
              <a:ext uri="{FF2B5EF4-FFF2-40B4-BE49-F238E27FC236}">
                <a16:creationId xmlns:a16="http://schemas.microsoft.com/office/drawing/2014/main" id="{BDC45CC0-82DC-46F2-86BD-7651137FCBE0}"/>
              </a:ext>
            </a:extLst>
          </p:cNvPr>
          <p:cNvCxnSpPr>
            <a:cxnSpLocks/>
            <a:stCxn id="4" idx="2"/>
          </p:cNvCxnSpPr>
          <p:nvPr/>
        </p:nvCxnSpPr>
        <p:spPr>
          <a:xfrm flipH="1">
            <a:off x="1763688" y="1638092"/>
            <a:ext cx="828092" cy="2006932"/>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0" name="CasellaDiTesto 9">
            <a:extLst>
              <a:ext uri="{FF2B5EF4-FFF2-40B4-BE49-F238E27FC236}">
                <a16:creationId xmlns:a16="http://schemas.microsoft.com/office/drawing/2014/main" id="{5FF86DF4-0DDD-44D7-A891-78D9CB61AC64}"/>
              </a:ext>
            </a:extLst>
          </p:cNvPr>
          <p:cNvSpPr txBox="1"/>
          <p:nvPr/>
        </p:nvSpPr>
        <p:spPr>
          <a:xfrm>
            <a:off x="4775448" y="1268760"/>
            <a:ext cx="948680"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it-IT" dirty="0"/>
              <a:t>C=C </a:t>
            </a:r>
          </a:p>
        </p:txBody>
      </p:sp>
      <p:cxnSp>
        <p:nvCxnSpPr>
          <p:cNvPr id="11" name="Connettore 2 10">
            <a:extLst>
              <a:ext uri="{FF2B5EF4-FFF2-40B4-BE49-F238E27FC236}">
                <a16:creationId xmlns:a16="http://schemas.microsoft.com/office/drawing/2014/main" id="{FC1B3181-EB7A-42A9-9124-D3F49F085184}"/>
              </a:ext>
            </a:extLst>
          </p:cNvPr>
          <p:cNvCxnSpPr>
            <a:cxnSpLocks/>
          </p:cNvCxnSpPr>
          <p:nvPr/>
        </p:nvCxnSpPr>
        <p:spPr>
          <a:xfrm flipH="1">
            <a:off x="4572000" y="1822758"/>
            <a:ext cx="707486" cy="2077096"/>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8" name="CasellaDiTesto 17">
            <a:extLst>
              <a:ext uri="{FF2B5EF4-FFF2-40B4-BE49-F238E27FC236}">
                <a16:creationId xmlns:a16="http://schemas.microsoft.com/office/drawing/2014/main" id="{F20016D7-D7CD-4713-8FF7-5FB9BD851DE4}"/>
              </a:ext>
            </a:extLst>
          </p:cNvPr>
          <p:cNvSpPr txBox="1"/>
          <p:nvPr/>
        </p:nvSpPr>
        <p:spPr>
          <a:xfrm>
            <a:off x="1331640" y="247582"/>
            <a:ext cx="5598777"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C-H</a:t>
            </a:r>
          </a:p>
        </p:txBody>
      </p:sp>
      <p:sp>
        <p:nvSpPr>
          <p:cNvPr id="17" name="CasellaDiTesto 16">
            <a:extLst>
              <a:ext uri="{FF2B5EF4-FFF2-40B4-BE49-F238E27FC236}">
                <a16:creationId xmlns:a16="http://schemas.microsoft.com/office/drawing/2014/main" id="{7C4A5B2D-E0EC-4718-9FE8-214E161B9001}"/>
              </a:ext>
            </a:extLst>
          </p:cNvPr>
          <p:cNvSpPr txBox="1"/>
          <p:nvPr/>
        </p:nvSpPr>
        <p:spPr>
          <a:xfrm>
            <a:off x="7562219" y="1904384"/>
            <a:ext cx="1512168" cy="107721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sz="1600" dirty="0"/>
              <a:t>NOI GUARDEREMO SOLO LO STRETCHING!!</a:t>
            </a:r>
            <a:endParaRPr lang="en-US" sz="1600" dirty="0"/>
          </a:p>
        </p:txBody>
      </p:sp>
    </p:spTree>
    <p:extLst>
      <p:ext uri="{BB962C8B-B14F-4D97-AF65-F5344CB8AC3E}">
        <p14:creationId xmlns:p14="http://schemas.microsoft.com/office/powerpoint/2010/main" val="388845172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F6ED854B-27AD-4DE5-B03A-8A356226A75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4754" y="1236191"/>
            <a:ext cx="6810375" cy="5267325"/>
          </a:xfrm>
          <a:prstGeom prst="rect">
            <a:avLst/>
          </a:prstGeom>
        </p:spPr>
      </p:pic>
      <p:pic>
        <p:nvPicPr>
          <p:cNvPr id="12290" name="Picture 2" descr="Ball-and-stick model of the N-butylamine molecule">
            <a:extLst>
              <a:ext uri="{FF2B5EF4-FFF2-40B4-BE49-F238E27FC236}">
                <a16:creationId xmlns:a16="http://schemas.microsoft.com/office/drawing/2014/main" id="{ECE0DACD-31CF-4491-815D-0ABC328445B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5566403"/>
            <a:ext cx="1714500" cy="942975"/>
          </a:xfrm>
          <a:prstGeom prst="rect">
            <a:avLst/>
          </a:prstGeom>
          <a:noFill/>
          <a:extLst>
            <a:ext uri="{909E8E84-426E-40DD-AFC4-6F175D3DCCD1}">
              <a14:hiddenFill xmlns:a14="http://schemas.microsoft.com/office/drawing/2010/main">
                <a:solidFill>
                  <a:srgbClr val="FFFFFF"/>
                </a:solidFill>
              </a14:hiddenFill>
            </a:ext>
          </a:extLst>
        </p:spPr>
      </p:pic>
      <p:sp>
        <p:nvSpPr>
          <p:cNvPr id="8" name="CasellaDiTesto 7">
            <a:extLst>
              <a:ext uri="{FF2B5EF4-FFF2-40B4-BE49-F238E27FC236}">
                <a16:creationId xmlns:a16="http://schemas.microsoft.com/office/drawing/2014/main" id="{8B44F21C-5FB4-4032-8F3E-F719D4C6D0B9}"/>
              </a:ext>
            </a:extLst>
          </p:cNvPr>
          <p:cNvSpPr txBox="1"/>
          <p:nvPr/>
        </p:nvSpPr>
        <p:spPr>
          <a:xfrm>
            <a:off x="1403648" y="254019"/>
            <a:ext cx="5598777"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N-H</a:t>
            </a:r>
          </a:p>
        </p:txBody>
      </p:sp>
      <p:sp>
        <p:nvSpPr>
          <p:cNvPr id="9" name="CasellaDiTesto 8">
            <a:extLst>
              <a:ext uri="{FF2B5EF4-FFF2-40B4-BE49-F238E27FC236}">
                <a16:creationId xmlns:a16="http://schemas.microsoft.com/office/drawing/2014/main" id="{81B17E42-DACC-4224-81EC-AB93816C2A5D}"/>
              </a:ext>
            </a:extLst>
          </p:cNvPr>
          <p:cNvSpPr txBox="1"/>
          <p:nvPr/>
        </p:nvSpPr>
        <p:spPr>
          <a:xfrm>
            <a:off x="2483768" y="1403484"/>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N-H</a:t>
            </a:r>
            <a:endParaRPr lang="en-US" dirty="0"/>
          </a:p>
        </p:txBody>
      </p:sp>
      <p:cxnSp>
        <p:nvCxnSpPr>
          <p:cNvPr id="10" name="Connettore 2 9">
            <a:extLst>
              <a:ext uri="{FF2B5EF4-FFF2-40B4-BE49-F238E27FC236}">
                <a16:creationId xmlns:a16="http://schemas.microsoft.com/office/drawing/2014/main" id="{BC3CCBD2-267C-495D-AD84-62307FE46D76}"/>
              </a:ext>
            </a:extLst>
          </p:cNvPr>
          <p:cNvCxnSpPr>
            <a:cxnSpLocks/>
            <a:stCxn id="9" idx="2"/>
          </p:cNvCxnSpPr>
          <p:nvPr/>
        </p:nvCxnSpPr>
        <p:spPr>
          <a:xfrm flipH="1">
            <a:off x="2123728" y="1772816"/>
            <a:ext cx="828092" cy="1368152"/>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2344851605"/>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EF7B452E-A292-42F4-B962-BD9BD695E24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1340768"/>
            <a:ext cx="6810375" cy="5267325"/>
          </a:xfrm>
          <a:prstGeom prst="rect">
            <a:avLst/>
          </a:prstGeom>
        </p:spPr>
      </p:pic>
      <p:sp>
        <p:nvSpPr>
          <p:cNvPr id="4" name="CasellaDiTesto 3">
            <a:extLst>
              <a:ext uri="{FF2B5EF4-FFF2-40B4-BE49-F238E27FC236}">
                <a16:creationId xmlns:a16="http://schemas.microsoft.com/office/drawing/2014/main" id="{488474B2-622F-446F-AF78-566ED0FC43E2}"/>
              </a:ext>
            </a:extLst>
          </p:cNvPr>
          <p:cNvSpPr txBox="1"/>
          <p:nvPr/>
        </p:nvSpPr>
        <p:spPr>
          <a:xfrm>
            <a:off x="1367136" y="241725"/>
            <a:ext cx="7776864" cy="584775"/>
          </a:xfrm>
          <a:prstGeom prst="rect">
            <a:avLst/>
          </a:prstGeom>
          <a:noFill/>
        </p:spPr>
        <p:txBody>
          <a:bodyPr wrap="square" rtlCol="0">
            <a:spAutoFit/>
          </a:bodyPr>
          <a:lstStyle/>
          <a:p>
            <a:r>
              <a:rPr lang="it-IT" sz="3200" dirty="0">
                <a:solidFill>
                  <a:schemeClr val="bg1"/>
                </a:solidFill>
              </a:rPr>
              <a:t>Spettro IR: semplifichiamoci la vita</a:t>
            </a:r>
          </a:p>
        </p:txBody>
      </p:sp>
      <p:sp>
        <p:nvSpPr>
          <p:cNvPr id="5" name="CasellaDiTesto 4">
            <a:extLst>
              <a:ext uri="{FF2B5EF4-FFF2-40B4-BE49-F238E27FC236}">
                <a16:creationId xmlns:a16="http://schemas.microsoft.com/office/drawing/2014/main" id="{B7E5BF66-C7DC-442B-844F-1B78F78869CB}"/>
              </a:ext>
            </a:extLst>
          </p:cNvPr>
          <p:cNvSpPr txBox="1"/>
          <p:nvPr/>
        </p:nvSpPr>
        <p:spPr>
          <a:xfrm>
            <a:off x="2411760" y="1556792"/>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N-H</a:t>
            </a:r>
            <a:endParaRPr lang="en-US" dirty="0"/>
          </a:p>
        </p:txBody>
      </p:sp>
      <p:cxnSp>
        <p:nvCxnSpPr>
          <p:cNvPr id="6" name="Connettore 2 5">
            <a:extLst>
              <a:ext uri="{FF2B5EF4-FFF2-40B4-BE49-F238E27FC236}">
                <a16:creationId xmlns:a16="http://schemas.microsoft.com/office/drawing/2014/main" id="{3545A01A-7952-47E6-A365-E4867E4FE08A}"/>
              </a:ext>
            </a:extLst>
          </p:cNvPr>
          <p:cNvCxnSpPr>
            <a:cxnSpLocks/>
            <a:stCxn id="5" idx="2"/>
          </p:cNvCxnSpPr>
          <p:nvPr/>
        </p:nvCxnSpPr>
        <p:spPr>
          <a:xfrm flipH="1">
            <a:off x="2195736" y="1926124"/>
            <a:ext cx="684076" cy="1934924"/>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8" name="Rettangolo 7">
            <a:extLst>
              <a:ext uri="{FF2B5EF4-FFF2-40B4-BE49-F238E27FC236}">
                <a16:creationId xmlns:a16="http://schemas.microsoft.com/office/drawing/2014/main" id="{1A5367F3-558E-4B23-B753-E012F51094AC}"/>
              </a:ext>
            </a:extLst>
          </p:cNvPr>
          <p:cNvSpPr/>
          <p:nvPr/>
        </p:nvSpPr>
        <p:spPr>
          <a:xfrm>
            <a:off x="6444208" y="2276872"/>
            <a:ext cx="45719" cy="302433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9" name="Connettore 1 14">
            <a:extLst>
              <a:ext uri="{FF2B5EF4-FFF2-40B4-BE49-F238E27FC236}">
                <a16:creationId xmlns:a16="http://schemas.microsoft.com/office/drawing/2014/main" id="{AD5ADF72-9F1D-434C-9ECD-E054B3C6DB02}"/>
              </a:ext>
            </a:extLst>
          </p:cNvPr>
          <p:cNvCxnSpPr>
            <a:cxnSpLocks/>
          </p:cNvCxnSpPr>
          <p:nvPr/>
        </p:nvCxnSpPr>
        <p:spPr>
          <a:xfrm flipH="1" flipV="1">
            <a:off x="1403648" y="2295456"/>
            <a:ext cx="5040560" cy="1925632"/>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553842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962D5E99-9962-41C3-9014-680053296177}"/>
              </a:ext>
            </a:extLst>
          </p:cNvPr>
          <p:cNvSpPr txBox="1"/>
          <p:nvPr/>
        </p:nvSpPr>
        <p:spPr>
          <a:xfrm>
            <a:off x="1115616" y="44624"/>
            <a:ext cx="7632848" cy="1077218"/>
          </a:xfrm>
          <a:prstGeom prst="rect">
            <a:avLst/>
          </a:prstGeom>
          <a:noFill/>
        </p:spPr>
        <p:txBody>
          <a:bodyPr wrap="square" rtlCol="0">
            <a:spAutoFit/>
          </a:bodyPr>
          <a:lstStyle/>
          <a:p>
            <a:r>
              <a:rPr lang="it-IT" sz="3200" dirty="0">
                <a:solidFill>
                  <a:schemeClr val="bg1"/>
                </a:solidFill>
              </a:rPr>
              <a:t>ESEMPIO D’UTILIZZO:</a:t>
            </a:r>
          </a:p>
          <a:p>
            <a:r>
              <a:rPr lang="it-IT" sz="3200" dirty="0">
                <a:solidFill>
                  <a:schemeClr val="bg1"/>
                </a:solidFill>
              </a:rPr>
              <a:t>Verifica identità prodotto di sintesi di un P.A.</a:t>
            </a:r>
          </a:p>
        </p:txBody>
      </p:sp>
      <p:pic>
        <p:nvPicPr>
          <p:cNvPr id="5" name="Immagine 4">
            <a:extLst>
              <a:ext uri="{FF2B5EF4-FFF2-40B4-BE49-F238E27FC236}">
                <a16:creationId xmlns:a16="http://schemas.microsoft.com/office/drawing/2014/main" id="{AD082672-300D-4F1C-9C01-A2F27E0E64D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07967" y="3367421"/>
            <a:ext cx="5572545" cy="3343527"/>
          </a:xfrm>
          <a:prstGeom prst="rect">
            <a:avLst/>
          </a:prstGeom>
        </p:spPr>
      </p:pic>
      <p:pic>
        <p:nvPicPr>
          <p:cNvPr id="6" name="Picture 2" descr="https://upload.wikimedia.org/wikipedia/commons/thumb/4/4d/Racemic_methamphetamine.svg/238px-Racemic_methamphetamine.svg.png">
            <a:extLst>
              <a:ext uri="{FF2B5EF4-FFF2-40B4-BE49-F238E27FC236}">
                <a16:creationId xmlns:a16="http://schemas.microsoft.com/office/drawing/2014/main" id="{6C10CFF3-134A-4769-A903-145768EDB3B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5258" y="1561910"/>
            <a:ext cx="2881593" cy="1368152"/>
          </a:xfrm>
          <a:prstGeom prst="rect">
            <a:avLst/>
          </a:prstGeom>
          <a:noFill/>
          <a:extLst>
            <a:ext uri="{909E8E84-426E-40DD-AFC4-6F175D3DCCD1}">
              <a14:hiddenFill xmlns:a14="http://schemas.microsoft.com/office/drawing/2010/main">
                <a:solidFill>
                  <a:srgbClr val="FFFFFF"/>
                </a:solidFill>
              </a14:hiddenFill>
            </a:ext>
          </a:extLst>
        </p:spPr>
      </p:pic>
      <p:sp>
        <p:nvSpPr>
          <p:cNvPr id="12" name="CasellaDiTesto 11">
            <a:extLst>
              <a:ext uri="{FF2B5EF4-FFF2-40B4-BE49-F238E27FC236}">
                <a16:creationId xmlns:a16="http://schemas.microsoft.com/office/drawing/2014/main" id="{E6EE3B84-89CD-47AD-B986-FB6D45511CFF}"/>
              </a:ext>
            </a:extLst>
          </p:cNvPr>
          <p:cNvSpPr txBox="1"/>
          <p:nvPr/>
        </p:nvSpPr>
        <p:spPr>
          <a:xfrm>
            <a:off x="3939154" y="1642180"/>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C-H</a:t>
            </a:r>
            <a:endParaRPr lang="en-US" dirty="0"/>
          </a:p>
        </p:txBody>
      </p:sp>
      <p:cxnSp>
        <p:nvCxnSpPr>
          <p:cNvPr id="13" name="Connettore 2 12">
            <a:extLst>
              <a:ext uri="{FF2B5EF4-FFF2-40B4-BE49-F238E27FC236}">
                <a16:creationId xmlns:a16="http://schemas.microsoft.com/office/drawing/2014/main" id="{296CEA85-2C9B-477D-B502-F97572B0FE2F}"/>
              </a:ext>
            </a:extLst>
          </p:cNvPr>
          <p:cNvCxnSpPr>
            <a:cxnSpLocks/>
            <a:stCxn id="12" idx="2"/>
          </p:cNvCxnSpPr>
          <p:nvPr/>
        </p:nvCxnSpPr>
        <p:spPr>
          <a:xfrm>
            <a:off x="4407206" y="2011512"/>
            <a:ext cx="1100898" cy="2641624"/>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5" name="CasellaDiTesto 14">
            <a:extLst>
              <a:ext uri="{FF2B5EF4-FFF2-40B4-BE49-F238E27FC236}">
                <a16:creationId xmlns:a16="http://schemas.microsoft.com/office/drawing/2014/main" id="{DD620691-BFF3-4896-BAFB-CF03D4434E8E}"/>
              </a:ext>
            </a:extLst>
          </p:cNvPr>
          <p:cNvSpPr txBox="1"/>
          <p:nvPr/>
        </p:nvSpPr>
        <p:spPr>
          <a:xfrm>
            <a:off x="3795710" y="2998089"/>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N-H </a:t>
            </a:r>
            <a:endParaRPr lang="en-US" dirty="0"/>
          </a:p>
        </p:txBody>
      </p:sp>
      <p:cxnSp>
        <p:nvCxnSpPr>
          <p:cNvPr id="16" name="Connettore 2 15">
            <a:extLst>
              <a:ext uri="{FF2B5EF4-FFF2-40B4-BE49-F238E27FC236}">
                <a16:creationId xmlns:a16="http://schemas.microsoft.com/office/drawing/2014/main" id="{5F2F5D28-4440-4430-8463-F49F31B924EA}"/>
              </a:ext>
            </a:extLst>
          </p:cNvPr>
          <p:cNvCxnSpPr>
            <a:cxnSpLocks/>
          </p:cNvCxnSpPr>
          <p:nvPr/>
        </p:nvCxnSpPr>
        <p:spPr>
          <a:xfrm>
            <a:off x="4498610" y="3401198"/>
            <a:ext cx="900910" cy="1068783"/>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8" name="CasellaDiTesto 17">
            <a:extLst>
              <a:ext uri="{FF2B5EF4-FFF2-40B4-BE49-F238E27FC236}">
                <a16:creationId xmlns:a16="http://schemas.microsoft.com/office/drawing/2014/main" id="{FB9DB8EE-E298-44A6-A89C-4C9D12DD9F64}"/>
              </a:ext>
            </a:extLst>
          </p:cNvPr>
          <p:cNvSpPr txBox="1"/>
          <p:nvPr/>
        </p:nvSpPr>
        <p:spPr>
          <a:xfrm>
            <a:off x="5989432" y="3028310"/>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C-H</a:t>
            </a:r>
            <a:endParaRPr lang="en-US" dirty="0"/>
          </a:p>
        </p:txBody>
      </p:sp>
      <p:cxnSp>
        <p:nvCxnSpPr>
          <p:cNvPr id="19" name="Connettore 2 18">
            <a:extLst>
              <a:ext uri="{FF2B5EF4-FFF2-40B4-BE49-F238E27FC236}">
                <a16:creationId xmlns:a16="http://schemas.microsoft.com/office/drawing/2014/main" id="{557CA5E2-CAC8-4E90-9C93-CC106AB3C260}"/>
              </a:ext>
            </a:extLst>
          </p:cNvPr>
          <p:cNvCxnSpPr>
            <a:cxnSpLocks/>
          </p:cNvCxnSpPr>
          <p:nvPr/>
        </p:nvCxnSpPr>
        <p:spPr>
          <a:xfrm flipH="1">
            <a:off x="5667666" y="3431419"/>
            <a:ext cx="855452" cy="1144698"/>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pic>
        <p:nvPicPr>
          <p:cNvPr id="1026" name="Picture 2" descr="Risultati immagini per white pinkman pharmaceuticals">
            <a:extLst>
              <a:ext uri="{FF2B5EF4-FFF2-40B4-BE49-F238E27FC236}">
                <a16:creationId xmlns:a16="http://schemas.microsoft.com/office/drawing/2014/main" id="{049A8636-52E5-425C-A291-4F06DB053D1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296" t="22281" r="53178" b="22709"/>
          <a:stretch/>
        </p:blipFill>
        <p:spPr bwMode="auto">
          <a:xfrm>
            <a:off x="1909264" y="4453776"/>
            <a:ext cx="1137277" cy="162387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isultati immagini per breaking bad">
            <a:extLst>
              <a:ext uri="{FF2B5EF4-FFF2-40B4-BE49-F238E27FC236}">
                <a16:creationId xmlns:a16="http://schemas.microsoft.com/office/drawing/2014/main" id="{70339375-5C9C-44F4-9FBC-04C80ED3A44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70" y="1017302"/>
            <a:ext cx="3028310" cy="3028310"/>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Immagine correlata">
            <a:extLst>
              <a:ext uri="{FF2B5EF4-FFF2-40B4-BE49-F238E27FC236}">
                <a16:creationId xmlns:a16="http://schemas.microsoft.com/office/drawing/2014/main" id="{A1859256-48B7-40A0-A730-957D798E988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40236"/>
          <a:stretch/>
        </p:blipFill>
        <p:spPr bwMode="auto">
          <a:xfrm>
            <a:off x="-3892" y="3343370"/>
            <a:ext cx="1828702" cy="3514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54354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par>
                                <p:cTn id="16" presetID="10" presetClass="entr" presetSubtype="0" fill="hold"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par>
                                <p:cTn id="24" presetID="10" presetClass="entr" presetSubtype="0" fill="hold" nodeType="with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5" grpId="0" animBg="1"/>
      <p:bldP spid="1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a:extLst>
              <a:ext uri="{FF2B5EF4-FFF2-40B4-BE49-F238E27FC236}">
                <a16:creationId xmlns:a16="http://schemas.microsoft.com/office/drawing/2014/main" id="{87E734C3-859A-47F7-ACC0-74EC6568329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1042" y="1268759"/>
            <a:ext cx="6981916" cy="5400000"/>
          </a:xfrm>
          <a:prstGeom prst="rect">
            <a:avLst/>
          </a:prstGeom>
        </p:spPr>
      </p:pic>
      <p:sp>
        <p:nvSpPr>
          <p:cNvPr id="7" name="CasellaDiTesto 6">
            <a:extLst>
              <a:ext uri="{FF2B5EF4-FFF2-40B4-BE49-F238E27FC236}">
                <a16:creationId xmlns:a16="http://schemas.microsoft.com/office/drawing/2014/main" id="{98D7C656-E1FD-4898-ABBA-EC2C005921B7}"/>
              </a:ext>
            </a:extLst>
          </p:cNvPr>
          <p:cNvSpPr txBox="1"/>
          <p:nvPr/>
        </p:nvSpPr>
        <p:spPr>
          <a:xfrm>
            <a:off x="1259632" y="247289"/>
            <a:ext cx="5696559"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C=O</a:t>
            </a:r>
          </a:p>
        </p:txBody>
      </p:sp>
      <p:sp>
        <p:nvSpPr>
          <p:cNvPr id="8" name="CasellaDiTesto 7">
            <a:extLst>
              <a:ext uri="{FF2B5EF4-FFF2-40B4-BE49-F238E27FC236}">
                <a16:creationId xmlns:a16="http://schemas.microsoft.com/office/drawing/2014/main" id="{E94D4F6E-57FB-4748-A896-AD38E9290906}"/>
              </a:ext>
            </a:extLst>
          </p:cNvPr>
          <p:cNvSpPr txBox="1"/>
          <p:nvPr/>
        </p:nvSpPr>
        <p:spPr>
          <a:xfrm>
            <a:off x="5004048" y="1772816"/>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C=O</a:t>
            </a:r>
            <a:endParaRPr lang="en-US" dirty="0"/>
          </a:p>
        </p:txBody>
      </p:sp>
      <p:cxnSp>
        <p:nvCxnSpPr>
          <p:cNvPr id="9" name="Connettore 2 8">
            <a:extLst>
              <a:ext uri="{FF2B5EF4-FFF2-40B4-BE49-F238E27FC236}">
                <a16:creationId xmlns:a16="http://schemas.microsoft.com/office/drawing/2014/main" id="{DCEDA0C5-972E-4585-A16F-636309407BB2}"/>
              </a:ext>
            </a:extLst>
          </p:cNvPr>
          <p:cNvCxnSpPr>
            <a:cxnSpLocks/>
            <a:stCxn id="8" idx="2"/>
          </p:cNvCxnSpPr>
          <p:nvPr/>
        </p:nvCxnSpPr>
        <p:spPr>
          <a:xfrm flipH="1">
            <a:off x="4716016" y="2142148"/>
            <a:ext cx="756084" cy="1934924"/>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2244382243"/>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849F6D3B-CFD8-4E80-AB6D-6AD1D0509C5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1042" y="1124743"/>
            <a:ext cx="6981916" cy="5400000"/>
          </a:xfrm>
          <a:prstGeom prst="rect">
            <a:avLst/>
          </a:prstGeom>
        </p:spPr>
      </p:pic>
      <p:sp>
        <p:nvSpPr>
          <p:cNvPr id="7" name="CasellaDiTesto 6">
            <a:extLst>
              <a:ext uri="{FF2B5EF4-FFF2-40B4-BE49-F238E27FC236}">
                <a16:creationId xmlns:a16="http://schemas.microsoft.com/office/drawing/2014/main" id="{6A23419F-F35D-4077-A83D-630FB355BA41}"/>
              </a:ext>
            </a:extLst>
          </p:cNvPr>
          <p:cNvSpPr txBox="1"/>
          <p:nvPr/>
        </p:nvSpPr>
        <p:spPr>
          <a:xfrm>
            <a:off x="1331640" y="248452"/>
            <a:ext cx="5696559"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C=O</a:t>
            </a:r>
          </a:p>
        </p:txBody>
      </p:sp>
      <p:sp>
        <p:nvSpPr>
          <p:cNvPr id="8" name="CasellaDiTesto 7">
            <a:extLst>
              <a:ext uri="{FF2B5EF4-FFF2-40B4-BE49-F238E27FC236}">
                <a16:creationId xmlns:a16="http://schemas.microsoft.com/office/drawing/2014/main" id="{91EE91EA-7F22-4CAA-9551-6FDD33A7B6C4}"/>
              </a:ext>
            </a:extLst>
          </p:cNvPr>
          <p:cNvSpPr txBox="1"/>
          <p:nvPr/>
        </p:nvSpPr>
        <p:spPr>
          <a:xfrm>
            <a:off x="5004048" y="1772816"/>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C=O</a:t>
            </a:r>
          </a:p>
          <a:p>
            <a:pPr algn="ctr"/>
            <a:r>
              <a:rPr lang="it-IT" dirty="0"/>
              <a:t>1700</a:t>
            </a:r>
            <a:endParaRPr lang="en-US" dirty="0"/>
          </a:p>
        </p:txBody>
      </p:sp>
      <p:cxnSp>
        <p:nvCxnSpPr>
          <p:cNvPr id="9" name="Connettore 2 8">
            <a:extLst>
              <a:ext uri="{FF2B5EF4-FFF2-40B4-BE49-F238E27FC236}">
                <a16:creationId xmlns:a16="http://schemas.microsoft.com/office/drawing/2014/main" id="{5ABD2E89-BC68-478E-BD6E-CB9C0DB61907}"/>
              </a:ext>
            </a:extLst>
          </p:cNvPr>
          <p:cNvCxnSpPr>
            <a:cxnSpLocks/>
            <a:stCxn id="8" idx="2"/>
          </p:cNvCxnSpPr>
          <p:nvPr/>
        </p:nvCxnSpPr>
        <p:spPr>
          <a:xfrm flipH="1">
            <a:off x="4716016" y="2419147"/>
            <a:ext cx="756084" cy="1657925"/>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4294250251"/>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6B2A4C24-058E-44DE-AF1B-46301DCDE83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9632" y="1340768"/>
            <a:ext cx="6810375" cy="5267325"/>
          </a:xfrm>
          <a:prstGeom prst="rect">
            <a:avLst/>
          </a:prstGeom>
        </p:spPr>
      </p:pic>
      <p:sp>
        <p:nvSpPr>
          <p:cNvPr id="5" name="CasellaDiTesto 4">
            <a:extLst>
              <a:ext uri="{FF2B5EF4-FFF2-40B4-BE49-F238E27FC236}">
                <a16:creationId xmlns:a16="http://schemas.microsoft.com/office/drawing/2014/main" id="{89A069F3-4248-4FF6-8598-08BD8E1D3DE0}"/>
              </a:ext>
            </a:extLst>
          </p:cNvPr>
          <p:cNvSpPr txBox="1"/>
          <p:nvPr/>
        </p:nvSpPr>
        <p:spPr>
          <a:xfrm>
            <a:off x="1289922" y="249907"/>
            <a:ext cx="5658087"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O-H</a:t>
            </a:r>
          </a:p>
        </p:txBody>
      </p:sp>
      <p:sp>
        <p:nvSpPr>
          <p:cNvPr id="6" name="CasellaDiTesto 5">
            <a:extLst>
              <a:ext uri="{FF2B5EF4-FFF2-40B4-BE49-F238E27FC236}">
                <a16:creationId xmlns:a16="http://schemas.microsoft.com/office/drawing/2014/main" id="{061BCF14-4A9F-411F-9A72-0E931B153273}"/>
              </a:ext>
            </a:extLst>
          </p:cNvPr>
          <p:cNvSpPr txBox="1"/>
          <p:nvPr/>
        </p:nvSpPr>
        <p:spPr>
          <a:xfrm>
            <a:off x="2915816" y="1700808"/>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&gt;3000</a:t>
            </a:r>
            <a:endParaRPr lang="en-US" dirty="0"/>
          </a:p>
        </p:txBody>
      </p:sp>
      <p:cxnSp>
        <p:nvCxnSpPr>
          <p:cNvPr id="7" name="Connettore 2 6">
            <a:extLst>
              <a:ext uri="{FF2B5EF4-FFF2-40B4-BE49-F238E27FC236}">
                <a16:creationId xmlns:a16="http://schemas.microsoft.com/office/drawing/2014/main" id="{D8991CAC-0154-40B3-9E10-CE127AEBE882}"/>
              </a:ext>
            </a:extLst>
          </p:cNvPr>
          <p:cNvCxnSpPr>
            <a:cxnSpLocks/>
            <a:stCxn id="6" idx="2"/>
          </p:cNvCxnSpPr>
          <p:nvPr/>
        </p:nvCxnSpPr>
        <p:spPr>
          <a:xfrm flipH="1">
            <a:off x="2627784" y="2347139"/>
            <a:ext cx="756084" cy="1657925"/>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849533709"/>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6DB4F6CE-29F0-47C3-A0E0-A9072C30B4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1196752"/>
            <a:ext cx="6810375" cy="5267325"/>
          </a:xfrm>
          <a:prstGeom prst="rect">
            <a:avLst/>
          </a:prstGeom>
        </p:spPr>
      </p:pic>
      <p:sp>
        <p:nvSpPr>
          <p:cNvPr id="4" name="CasellaDiTesto 3">
            <a:extLst>
              <a:ext uri="{FF2B5EF4-FFF2-40B4-BE49-F238E27FC236}">
                <a16:creationId xmlns:a16="http://schemas.microsoft.com/office/drawing/2014/main" id="{5FFA85BF-8737-4B5E-8E22-3EE74B9C517C}"/>
              </a:ext>
            </a:extLst>
          </p:cNvPr>
          <p:cNvSpPr txBox="1"/>
          <p:nvPr/>
        </p:nvSpPr>
        <p:spPr>
          <a:xfrm>
            <a:off x="1331640" y="249323"/>
            <a:ext cx="5658087"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O-H</a:t>
            </a:r>
          </a:p>
        </p:txBody>
      </p:sp>
      <p:sp>
        <p:nvSpPr>
          <p:cNvPr id="7" name="CasellaDiTesto 6">
            <a:extLst>
              <a:ext uri="{FF2B5EF4-FFF2-40B4-BE49-F238E27FC236}">
                <a16:creationId xmlns:a16="http://schemas.microsoft.com/office/drawing/2014/main" id="{DDBE2034-60BF-48E5-95E4-3061C99D1716}"/>
              </a:ext>
            </a:extLst>
          </p:cNvPr>
          <p:cNvSpPr txBox="1"/>
          <p:nvPr/>
        </p:nvSpPr>
        <p:spPr>
          <a:xfrm>
            <a:off x="2699792" y="1702549"/>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&gt;3000</a:t>
            </a:r>
            <a:endParaRPr lang="en-US" dirty="0"/>
          </a:p>
        </p:txBody>
      </p:sp>
      <p:cxnSp>
        <p:nvCxnSpPr>
          <p:cNvPr id="8" name="Connettore 2 7">
            <a:extLst>
              <a:ext uri="{FF2B5EF4-FFF2-40B4-BE49-F238E27FC236}">
                <a16:creationId xmlns:a16="http://schemas.microsoft.com/office/drawing/2014/main" id="{461C17B4-27C9-4257-B26C-76217977986A}"/>
              </a:ext>
            </a:extLst>
          </p:cNvPr>
          <p:cNvCxnSpPr>
            <a:cxnSpLocks/>
            <a:stCxn id="7" idx="2"/>
          </p:cNvCxnSpPr>
          <p:nvPr/>
        </p:nvCxnSpPr>
        <p:spPr>
          <a:xfrm flipH="1">
            <a:off x="2411760" y="2348880"/>
            <a:ext cx="756084" cy="1657925"/>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4146060262"/>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D2891A90-F801-4E46-92FB-E9C879DC13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5616" y="1412776"/>
            <a:ext cx="6810375" cy="5267325"/>
          </a:xfrm>
          <a:prstGeom prst="rect">
            <a:avLst/>
          </a:prstGeom>
        </p:spPr>
      </p:pic>
      <p:sp>
        <p:nvSpPr>
          <p:cNvPr id="7" name="CasellaDiTesto 6">
            <a:extLst>
              <a:ext uri="{FF2B5EF4-FFF2-40B4-BE49-F238E27FC236}">
                <a16:creationId xmlns:a16="http://schemas.microsoft.com/office/drawing/2014/main" id="{4DC1C433-B532-49CB-9679-F108C830E813}"/>
              </a:ext>
            </a:extLst>
          </p:cNvPr>
          <p:cNvSpPr txBox="1"/>
          <p:nvPr/>
        </p:nvSpPr>
        <p:spPr>
          <a:xfrm>
            <a:off x="1367644" y="212448"/>
            <a:ext cx="6696744" cy="584775"/>
          </a:xfrm>
          <a:prstGeom prst="rect">
            <a:avLst/>
          </a:prstGeom>
          <a:noFill/>
        </p:spPr>
        <p:txBody>
          <a:bodyPr wrap="square" rtlCol="0">
            <a:spAutoFit/>
          </a:bodyPr>
          <a:lstStyle/>
          <a:p>
            <a:r>
              <a:rPr lang="it-IT" sz="3200" b="1" dirty="0">
                <a:solidFill>
                  <a:schemeClr val="bg1"/>
                </a:solidFill>
                <a:ea typeface="MS Mincho" panose="02020609040205080304" pitchFamily="49" charset="-128"/>
              </a:rPr>
              <a:t>Interpretazione Spettro IR:   -COOH</a:t>
            </a:r>
          </a:p>
        </p:txBody>
      </p:sp>
      <p:sp>
        <p:nvSpPr>
          <p:cNvPr id="8" name="CasellaDiTesto 7">
            <a:extLst>
              <a:ext uri="{FF2B5EF4-FFF2-40B4-BE49-F238E27FC236}">
                <a16:creationId xmlns:a16="http://schemas.microsoft.com/office/drawing/2014/main" id="{CDDDFCEF-16B0-457A-B5DA-E892631C3DB7}"/>
              </a:ext>
            </a:extLst>
          </p:cNvPr>
          <p:cNvSpPr txBox="1"/>
          <p:nvPr/>
        </p:nvSpPr>
        <p:spPr>
          <a:xfrm>
            <a:off x="2843808" y="1700808"/>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3000</a:t>
            </a:r>
            <a:endParaRPr lang="en-US" dirty="0"/>
          </a:p>
        </p:txBody>
      </p:sp>
      <p:cxnSp>
        <p:nvCxnSpPr>
          <p:cNvPr id="9" name="Connettore 2 8">
            <a:extLst>
              <a:ext uri="{FF2B5EF4-FFF2-40B4-BE49-F238E27FC236}">
                <a16:creationId xmlns:a16="http://schemas.microsoft.com/office/drawing/2014/main" id="{48E26480-F7C4-469D-B3BC-DF953A6ADCC5}"/>
              </a:ext>
            </a:extLst>
          </p:cNvPr>
          <p:cNvCxnSpPr>
            <a:cxnSpLocks/>
            <a:stCxn id="8" idx="2"/>
          </p:cNvCxnSpPr>
          <p:nvPr/>
        </p:nvCxnSpPr>
        <p:spPr>
          <a:xfrm flipH="1">
            <a:off x="2771800" y="2347139"/>
            <a:ext cx="540060" cy="936104"/>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1" name="CasellaDiTesto 10">
            <a:extLst>
              <a:ext uri="{FF2B5EF4-FFF2-40B4-BE49-F238E27FC236}">
                <a16:creationId xmlns:a16="http://schemas.microsoft.com/office/drawing/2014/main" id="{DB703115-40CE-49E7-9487-96EC3619CD22}"/>
              </a:ext>
            </a:extLst>
          </p:cNvPr>
          <p:cNvSpPr txBox="1"/>
          <p:nvPr/>
        </p:nvSpPr>
        <p:spPr>
          <a:xfrm>
            <a:off x="5004048" y="1772816"/>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C=O</a:t>
            </a:r>
          </a:p>
          <a:p>
            <a:pPr algn="ctr"/>
            <a:r>
              <a:rPr lang="it-IT" dirty="0"/>
              <a:t>1700</a:t>
            </a:r>
            <a:endParaRPr lang="en-US" dirty="0"/>
          </a:p>
        </p:txBody>
      </p:sp>
      <p:cxnSp>
        <p:nvCxnSpPr>
          <p:cNvPr id="12" name="Connettore 2 11">
            <a:extLst>
              <a:ext uri="{FF2B5EF4-FFF2-40B4-BE49-F238E27FC236}">
                <a16:creationId xmlns:a16="http://schemas.microsoft.com/office/drawing/2014/main" id="{7462B1F3-0598-442E-B08B-2D747DEBE690}"/>
              </a:ext>
            </a:extLst>
          </p:cNvPr>
          <p:cNvCxnSpPr>
            <a:cxnSpLocks/>
            <a:stCxn id="11" idx="2"/>
          </p:cNvCxnSpPr>
          <p:nvPr/>
        </p:nvCxnSpPr>
        <p:spPr>
          <a:xfrm flipH="1">
            <a:off x="4716016" y="2419147"/>
            <a:ext cx="756084" cy="1657925"/>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1753530336"/>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6DB4F6CE-29F0-47C3-A0E0-A9072C30B4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1196752"/>
            <a:ext cx="6810375" cy="5267325"/>
          </a:xfrm>
          <a:prstGeom prst="rect">
            <a:avLst/>
          </a:prstGeom>
        </p:spPr>
      </p:pic>
      <p:sp>
        <p:nvSpPr>
          <p:cNvPr id="4" name="CasellaDiTesto 3">
            <a:extLst>
              <a:ext uri="{FF2B5EF4-FFF2-40B4-BE49-F238E27FC236}">
                <a16:creationId xmlns:a16="http://schemas.microsoft.com/office/drawing/2014/main" id="{5FFA85BF-8737-4B5E-8E22-3EE74B9C517C}"/>
              </a:ext>
            </a:extLst>
          </p:cNvPr>
          <p:cNvSpPr txBox="1"/>
          <p:nvPr/>
        </p:nvSpPr>
        <p:spPr>
          <a:xfrm>
            <a:off x="1187624" y="0"/>
            <a:ext cx="7348743" cy="1077218"/>
          </a:xfrm>
          <a:prstGeom prst="rect">
            <a:avLst/>
          </a:prstGeom>
          <a:noFill/>
        </p:spPr>
        <p:txBody>
          <a:bodyPr wrap="none" rtlCol="0">
            <a:spAutoFit/>
          </a:bodyPr>
          <a:lstStyle/>
          <a:p>
            <a:r>
              <a:rPr lang="it-IT" sz="3200" dirty="0">
                <a:solidFill>
                  <a:schemeClr val="bg1"/>
                </a:solidFill>
              </a:rPr>
              <a:t>Allargamento della banda di assorbimento:</a:t>
            </a:r>
          </a:p>
          <a:p>
            <a:r>
              <a:rPr lang="it-IT" sz="3200" dirty="0">
                <a:solidFill>
                  <a:schemeClr val="bg1"/>
                </a:solidFill>
              </a:rPr>
              <a:t>Torniamo all’amico Fenolo</a:t>
            </a:r>
          </a:p>
        </p:txBody>
      </p:sp>
      <p:sp>
        <p:nvSpPr>
          <p:cNvPr id="7" name="CasellaDiTesto 6">
            <a:extLst>
              <a:ext uri="{FF2B5EF4-FFF2-40B4-BE49-F238E27FC236}">
                <a16:creationId xmlns:a16="http://schemas.microsoft.com/office/drawing/2014/main" id="{DDBE2034-60BF-48E5-95E4-3061C99D1716}"/>
              </a:ext>
            </a:extLst>
          </p:cNvPr>
          <p:cNvSpPr txBox="1"/>
          <p:nvPr/>
        </p:nvSpPr>
        <p:spPr>
          <a:xfrm>
            <a:off x="2699792" y="1702549"/>
            <a:ext cx="1512168" cy="92333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&gt;3000</a:t>
            </a:r>
          </a:p>
          <a:p>
            <a:pPr algn="ctr"/>
            <a:r>
              <a:rPr lang="it-IT" b="1" dirty="0"/>
              <a:t>PICCO LARGO</a:t>
            </a:r>
            <a:endParaRPr lang="en-US" b="1" dirty="0"/>
          </a:p>
        </p:txBody>
      </p:sp>
      <p:cxnSp>
        <p:nvCxnSpPr>
          <p:cNvPr id="8" name="Connettore 2 7">
            <a:extLst>
              <a:ext uri="{FF2B5EF4-FFF2-40B4-BE49-F238E27FC236}">
                <a16:creationId xmlns:a16="http://schemas.microsoft.com/office/drawing/2014/main" id="{461C17B4-27C9-4257-B26C-76217977986A}"/>
              </a:ext>
            </a:extLst>
          </p:cNvPr>
          <p:cNvCxnSpPr>
            <a:cxnSpLocks/>
            <a:stCxn id="7" idx="2"/>
          </p:cNvCxnSpPr>
          <p:nvPr/>
        </p:nvCxnSpPr>
        <p:spPr>
          <a:xfrm flipH="1">
            <a:off x="2411760" y="2625879"/>
            <a:ext cx="1044116" cy="1380926"/>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4146060262"/>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91299393-6A3E-485F-AE93-F73314934A8B}"/>
              </a:ext>
            </a:extLst>
          </p:cNvPr>
          <p:cNvSpPr txBox="1"/>
          <p:nvPr/>
        </p:nvSpPr>
        <p:spPr>
          <a:xfrm>
            <a:off x="1367136" y="260648"/>
            <a:ext cx="7776864" cy="584775"/>
          </a:xfrm>
          <a:prstGeom prst="rect">
            <a:avLst/>
          </a:prstGeom>
          <a:noFill/>
        </p:spPr>
        <p:txBody>
          <a:bodyPr wrap="square" rtlCol="0">
            <a:spAutoFit/>
          </a:bodyPr>
          <a:lstStyle/>
          <a:p>
            <a:r>
              <a:rPr lang="it-IT" sz="3200" dirty="0">
                <a:solidFill>
                  <a:schemeClr val="bg1"/>
                </a:solidFill>
              </a:rPr>
              <a:t>Ricapitolando le puntate precedenti</a:t>
            </a:r>
          </a:p>
        </p:txBody>
      </p:sp>
      <p:sp>
        <p:nvSpPr>
          <p:cNvPr id="3" name="CasellaDiTesto 2">
            <a:extLst>
              <a:ext uri="{FF2B5EF4-FFF2-40B4-BE49-F238E27FC236}">
                <a16:creationId xmlns:a16="http://schemas.microsoft.com/office/drawing/2014/main" id="{AA0322A4-53CD-42B1-9148-A3321AB9FBD4}"/>
              </a:ext>
            </a:extLst>
          </p:cNvPr>
          <p:cNvSpPr txBox="1"/>
          <p:nvPr/>
        </p:nvSpPr>
        <p:spPr>
          <a:xfrm>
            <a:off x="503548" y="1303015"/>
            <a:ext cx="8136904" cy="5078313"/>
          </a:xfrm>
          <a:prstGeom prst="rect">
            <a:avLst/>
          </a:prstGeom>
          <a:noFill/>
        </p:spPr>
        <p:txBody>
          <a:bodyPr wrap="square" rtlCol="0">
            <a:spAutoFit/>
          </a:bodyPr>
          <a:lstStyle/>
          <a:p>
            <a:r>
              <a:rPr lang="it-IT" b="1" dirty="0"/>
              <a:t>Gruppo		wn (cm</a:t>
            </a:r>
            <a:r>
              <a:rPr lang="it-IT" b="1" baseline="30000" dirty="0"/>
              <a:t>-1</a:t>
            </a:r>
            <a:r>
              <a:rPr lang="it-IT" b="1" dirty="0"/>
              <a:t>)</a:t>
            </a:r>
            <a:r>
              <a:rPr lang="it-IT" b="1" baseline="30000" dirty="0"/>
              <a:t>		</a:t>
            </a:r>
            <a:r>
              <a:rPr lang="it-IT" b="1" dirty="0"/>
              <a:t>NOTE</a:t>
            </a:r>
            <a:endParaRPr lang="it-IT" b="1" baseline="30000" dirty="0"/>
          </a:p>
          <a:p>
            <a:endParaRPr lang="it-IT" dirty="0"/>
          </a:p>
          <a:p>
            <a:r>
              <a:rPr lang="it-IT" dirty="0"/>
              <a:t>N-H           -&gt;            3000-3500                 posizione: molto variabile</a:t>
            </a:r>
          </a:p>
          <a:p>
            <a:r>
              <a:rPr lang="it-IT" dirty="0"/>
              <a:t>				intensità: ammine media, ammidi grande</a:t>
            </a:r>
          </a:p>
          <a:p>
            <a:r>
              <a:rPr lang="it-IT" dirty="0"/>
              <a:t>				forma: ammine primarie doppietto(se 					ben definito)   </a:t>
            </a:r>
          </a:p>
          <a:p>
            <a:r>
              <a:rPr lang="it-IT" dirty="0"/>
              <a:t>O-H           -&gt;           &gt;3000		posizione: molto variabile </a:t>
            </a:r>
          </a:p>
          <a:p>
            <a:r>
              <a:rPr lang="it-IT" dirty="0"/>
              <a:t>				intensità e forma: grande e generalmente 				allargata</a:t>
            </a:r>
          </a:p>
          <a:p>
            <a:r>
              <a:rPr lang="it-IT" dirty="0"/>
              <a:t>  				influenzata da legami a idrogeno</a:t>
            </a:r>
          </a:p>
          <a:p>
            <a:r>
              <a:rPr lang="it-IT" dirty="0"/>
              <a:t>C-H	-&gt;	2800-3100	posizione: influenzata da insaturazione 				del carbonio</a:t>
            </a:r>
          </a:p>
          <a:p>
            <a:r>
              <a:rPr lang="it-IT" dirty="0"/>
              <a:t>				intensità: variabile</a:t>
            </a:r>
          </a:p>
          <a:p>
            <a:r>
              <a:rPr lang="it-IT" dirty="0"/>
              <a:t>C=O	-&gt;	1750-1640	posizione: influenzata dal gruppo in cui 				compare e dai vicini</a:t>
            </a:r>
          </a:p>
          <a:p>
            <a:r>
              <a:rPr lang="it-IT" dirty="0"/>
              <a:t>				intensità: molto intensa</a:t>
            </a:r>
          </a:p>
          <a:p>
            <a:r>
              <a:rPr lang="it-IT" dirty="0"/>
              <a:t>C=C	-&gt;	1680-1600	intensità: media, a volte bassa</a:t>
            </a:r>
          </a:p>
          <a:p>
            <a:endParaRPr lang="en-US" dirty="0"/>
          </a:p>
        </p:txBody>
      </p:sp>
    </p:spTree>
    <p:extLst>
      <p:ext uri="{BB962C8B-B14F-4D97-AF65-F5344CB8AC3E}">
        <p14:creationId xmlns:p14="http://schemas.microsoft.com/office/powerpoint/2010/main" val="1768314103"/>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phenol.png"/>
          <p:cNvPicPr>
            <a:picLocks noChangeAspect="1"/>
          </p:cNvPicPr>
          <p:nvPr/>
        </p:nvPicPr>
        <p:blipFill>
          <a:blip r:embed="rId2" cstate="print">
            <a:clrChange>
              <a:clrFrom>
                <a:srgbClr val="FFFFFF"/>
              </a:clrFrom>
              <a:clrTo>
                <a:srgbClr val="FFFFFF">
                  <a:alpha val="0"/>
                </a:srgbClr>
              </a:clrTo>
            </a:clrChange>
          </a:blip>
          <a:srcRect l="34007" r="33987" b="21120"/>
          <a:stretch>
            <a:fillRect/>
          </a:stretch>
        </p:blipFill>
        <p:spPr>
          <a:xfrm>
            <a:off x="1259632" y="980728"/>
            <a:ext cx="2304256" cy="2880320"/>
          </a:xfrm>
          <a:prstGeom prst="rect">
            <a:avLst/>
          </a:prstGeom>
        </p:spPr>
      </p:pic>
      <p:sp>
        <p:nvSpPr>
          <p:cNvPr id="4" name="CasellaDiTesto 3">
            <a:extLst>
              <a:ext uri="{FF2B5EF4-FFF2-40B4-BE49-F238E27FC236}">
                <a16:creationId xmlns:a16="http://schemas.microsoft.com/office/drawing/2014/main" id="{5FFA85BF-8737-4B5E-8E22-3EE74B9C517C}"/>
              </a:ext>
            </a:extLst>
          </p:cNvPr>
          <p:cNvSpPr txBox="1"/>
          <p:nvPr/>
        </p:nvSpPr>
        <p:spPr>
          <a:xfrm>
            <a:off x="1205473" y="52333"/>
            <a:ext cx="7348743" cy="1077218"/>
          </a:xfrm>
          <a:prstGeom prst="rect">
            <a:avLst/>
          </a:prstGeom>
          <a:noFill/>
        </p:spPr>
        <p:txBody>
          <a:bodyPr wrap="none" rtlCol="0">
            <a:spAutoFit/>
          </a:bodyPr>
          <a:lstStyle/>
          <a:p>
            <a:r>
              <a:rPr lang="it-IT" sz="3200" dirty="0">
                <a:solidFill>
                  <a:schemeClr val="bg1"/>
                </a:solidFill>
              </a:rPr>
              <a:t>Allargamento della banda di assorbimento:</a:t>
            </a:r>
          </a:p>
          <a:p>
            <a:r>
              <a:rPr lang="it-IT" sz="3200" dirty="0">
                <a:solidFill>
                  <a:schemeClr val="bg1"/>
                </a:solidFill>
              </a:rPr>
              <a:t>Torniamo all’amico Fenolo</a:t>
            </a:r>
          </a:p>
        </p:txBody>
      </p:sp>
      <p:pic>
        <p:nvPicPr>
          <p:cNvPr id="5" name="Immagine 4" descr="BHT_2d_ok.png"/>
          <p:cNvPicPr>
            <a:picLocks noChangeAspect="1"/>
          </p:cNvPicPr>
          <p:nvPr/>
        </p:nvPicPr>
        <p:blipFill>
          <a:blip r:embed="rId3" cstate="print">
            <a:clrChange>
              <a:clrFrom>
                <a:srgbClr val="FFFFFF"/>
              </a:clrFrom>
              <a:clrTo>
                <a:srgbClr val="FFFFFF">
                  <a:alpha val="0"/>
                </a:srgbClr>
              </a:clrTo>
            </a:clrChange>
          </a:blip>
          <a:srcRect l="23995" r="20994" b="20420"/>
          <a:stretch>
            <a:fillRect/>
          </a:stretch>
        </p:blipFill>
        <p:spPr>
          <a:xfrm>
            <a:off x="3779912" y="980728"/>
            <a:ext cx="3960440" cy="2905876"/>
          </a:xfrm>
          <a:prstGeom prst="rect">
            <a:avLst/>
          </a:prstGeom>
        </p:spPr>
      </p:pic>
      <p:sp>
        <p:nvSpPr>
          <p:cNvPr id="6" name="CasellaDiTesto 5"/>
          <p:cNvSpPr txBox="1"/>
          <p:nvPr/>
        </p:nvSpPr>
        <p:spPr>
          <a:xfrm>
            <a:off x="4067944" y="3789040"/>
            <a:ext cx="3240360" cy="369332"/>
          </a:xfrm>
          <a:prstGeom prst="rect">
            <a:avLst/>
          </a:prstGeom>
          <a:noFill/>
        </p:spPr>
        <p:txBody>
          <a:bodyPr wrap="square" rtlCol="0">
            <a:spAutoFit/>
          </a:bodyPr>
          <a:lstStyle/>
          <a:p>
            <a:pPr algn="ctr"/>
            <a:r>
              <a:rPr lang="it-IT" dirty="0"/>
              <a:t>idrossitoluene butilato</a:t>
            </a:r>
            <a:endParaRPr lang="en-US" dirty="0"/>
          </a:p>
        </p:txBody>
      </p:sp>
      <p:sp>
        <p:nvSpPr>
          <p:cNvPr id="7" name="CasellaDiTesto 6"/>
          <p:cNvSpPr txBox="1"/>
          <p:nvPr/>
        </p:nvSpPr>
        <p:spPr>
          <a:xfrm>
            <a:off x="827584" y="3933056"/>
            <a:ext cx="3240360" cy="369332"/>
          </a:xfrm>
          <a:prstGeom prst="rect">
            <a:avLst/>
          </a:prstGeom>
          <a:noFill/>
        </p:spPr>
        <p:txBody>
          <a:bodyPr wrap="square" rtlCol="0">
            <a:spAutoFit/>
          </a:bodyPr>
          <a:lstStyle/>
          <a:p>
            <a:pPr algn="ctr"/>
            <a:r>
              <a:rPr lang="it-IT" dirty="0"/>
              <a:t>Fenolo</a:t>
            </a:r>
            <a:endParaRPr lang="en-US" dirty="0"/>
          </a:p>
        </p:txBody>
      </p:sp>
      <p:pic>
        <p:nvPicPr>
          <p:cNvPr id="8" name="Immagine 7">
            <a:extLst>
              <a:ext uri="{FF2B5EF4-FFF2-40B4-BE49-F238E27FC236}">
                <a16:creationId xmlns:a16="http://schemas.microsoft.com/office/drawing/2014/main" id="{94D311E9-57A5-466D-83FA-DF7D01BE22D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93184" y="4284920"/>
            <a:ext cx="2997744" cy="2520747"/>
          </a:xfrm>
          <a:prstGeom prst="rect">
            <a:avLst/>
          </a:prstGeom>
        </p:spPr>
      </p:pic>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488474B2-622F-446F-AF78-566ED0FC43E2}"/>
              </a:ext>
            </a:extLst>
          </p:cNvPr>
          <p:cNvSpPr txBox="1"/>
          <p:nvPr/>
        </p:nvSpPr>
        <p:spPr>
          <a:xfrm>
            <a:off x="1350570" y="283586"/>
            <a:ext cx="7776864" cy="584775"/>
          </a:xfrm>
          <a:prstGeom prst="rect">
            <a:avLst/>
          </a:prstGeom>
          <a:noFill/>
        </p:spPr>
        <p:txBody>
          <a:bodyPr wrap="square" rtlCol="0">
            <a:spAutoFit/>
          </a:bodyPr>
          <a:lstStyle/>
          <a:p>
            <a:r>
              <a:rPr lang="it-IT" sz="3200" dirty="0">
                <a:solidFill>
                  <a:schemeClr val="bg1"/>
                </a:solidFill>
              </a:rPr>
              <a:t>Il ruolo dei legami a idrogeno </a:t>
            </a:r>
          </a:p>
        </p:txBody>
      </p:sp>
      <p:sp>
        <p:nvSpPr>
          <p:cNvPr id="5" name="CasellaDiTesto 4"/>
          <p:cNvSpPr txBox="1"/>
          <p:nvPr/>
        </p:nvSpPr>
        <p:spPr>
          <a:xfrm>
            <a:off x="5724128" y="1052736"/>
            <a:ext cx="3240360" cy="369332"/>
          </a:xfrm>
          <a:prstGeom prst="rect">
            <a:avLst/>
          </a:prstGeom>
          <a:noFill/>
        </p:spPr>
        <p:txBody>
          <a:bodyPr wrap="square" rtlCol="0">
            <a:spAutoFit/>
          </a:bodyPr>
          <a:lstStyle/>
          <a:p>
            <a:pPr algn="ctr"/>
            <a:r>
              <a:rPr lang="it-IT" dirty="0"/>
              <a:t>idrossitoluene butilato</a:t>
            </a:r>
            <a:endParaRPr lang="en-US" dirty="0"/>
          </a:p>
        </p:txBody>
      </p:sp>
      <p:pic>
        <p:nvPicPr>
          <p:cNvPr id="7" name="Immagine 6" descr="BHT_nujol.gif"/>
          <p:cNvPicPr>
            <a:picLocks noChangeAspect="1"/>
          </p:cNvPicPr>
          <p:nvPr/>
        </p:nvPicPr>
        <p:blipFill>
          <a:blip r:embed="rId2" cstate="print"/>
          <a:stretch>
            <a:fillRect/>
          </a:stretch>
        </p:blipFill>
        <p:spPr>
          <a:xfrm>
            <a:off x="1187624" y="1484784"/>
            <a:ext cx="6646612" cy="5140666"/>
          </a:xfrm>
          <a:prstGeom prst="rect">
            <a:avLst/>
          </a:prstGeom>
        </p:spPr>
      </p:pic>
      <p:sp>
        <p:nvSpPr>
          <p:cNvPr id="8" name="CasellaDiTesto 7">
            <a:extLst>
              <a:ext uri="{FF2B5EF4-FFF2-40B4-BE49-F238E27FC236}">
                <a16:creationId xmlns:a16="http://schemas.microsoft.com/office/drawing/2014/main" id="{DDBE2034-60BF-48E5-95E4-3061C99D1716}"/>
              </a:ext>
            </a:extLst>
          </p:cNvPr>
          <p:cNvSpPr txBox="1"/>
          <p:nvPr/>
        </p:nvSpPr>
        <p:spPr>
          <a:xfrm>
            <a:off x="2267744" y="1268760"/>
            <a:ext cx="1512168" cy="92333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&gt;3000</a:t>
            </a:r>
          </a:p>
          <a:p>
            <a:pPr algn="ctr"/>
            <a:r>
              <a:rPr lang="it-IT" b="1" dirty="0"/>
              <a:t>PICCO Stretto</a:t>
            </a:r>
            <a:endParaRPr lang="en-US" b="1" dirty="0"/>
          </a:p>
        </p:txBody>
      </p:sp>
      <p:cxnSp>
        <p:nvCxnSpPr>
          <p:cNvPr id="9" name="Connettore 2 8">
            <a:extLst>
              <a:ext uri="{FF2B5EF4-FFF2-40B4-BE49-F238E27FC236}">
                <a16:creationId xmlns:a16="http://schemas.microsoft.com/office/drawing/2014/main" id="{461C17B4-27C9-4257-B26C-76217977986A}"/>
              </a:ext>
            </a:extLst>
          </p:cNvPr>
          <p:cNvCxnSpPr>
            <a:cxnSpLocks/>
            <a:stCxn id="8" idx="2"/>
          </p:cNvCxnSpPr>
          <p:nvPr/>
        </p:nvCxnSpPr>
        <p:spPr>
          <a:xfrm flipH="1">
            <a:off x="1979712" y="2192090"/>
            <a:ext cx="1044116" cy="1380926"/>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2565078388"/>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488474B2-622F-446F-AF78-566ED0FC43E2}"/>
              </a:ext>
            </a:extLst>
          </p:cNvPr>
          <p:cNvSpPr txBox="1"/>
          <p:nvPr/>
        </p:nvSpPr>
        <p:spPr>
          <a:xfrm>
            <a:off x="1350570" y="283586"/>
            <a:ext cx="7776864" cy="584775"/>
          </a:xfrm>
          <a:prstGeom prst="rect">
            <a:avLst/>
          </a:prstGeom>
          <a:noFill/>
        </p:spPr>
        <p:txBody>
          <a:bodyPr wrap="square" rtlCol="0">
            <a:spAutoFit/>
          </a:bodyPr>
          <a:lstStyle/>
          <a:p>
            <a:r>
              <a:rPr lang="it-IT" sz="3200" dirty="0">
                <a:solidFill>
                  <a:schemeClr val="bg1"/>
                </a:solidFill>
              </a:rPr>
              <a:t>Il ruolo dei legami a idrogeno </a:t>
            </a:r>
          </a:p>
        </p:txBody>
      </p:sp>
      <p:sp>
        <p:nvSpPr>
          <p:cNvPr id="5" name="CasellaDiTesto 4"/>
          <p:cNvSpPr txBox="1"/>
          <p:nvPr/>
        </p:nvSpPr>
        <p:spPr>
          <a:xfrm>
            <a:off x="5724128" y="1052736"/>
            <a:ext cx="3240360" cy="369332"/>
          </a:xfrm>
          <a:prstGeom prst="rect">
            <a:avLst/>
          </a:prstGeom>
          <a:noFill/>
        </p:spPr>
        <p:txBody>
          <a:bodyPr wrap="square" rtlCol="0">
            <a:spAutoFit/>
          </a:bodyPr>
          <a:lstStyle/>
          <a:p>
            <a:pPr algn="ctr"/>
            <a:r>
              <a:rPr lang="it-IT" dirty="0"/>
              <a:t>Acido Acetico</a:t>
            </a:r>
            <a:endParaRPr lang="en-US" dirty="0"/>
          </a:p>
        </p:txBody>
      </p:sp>
      <p:pic>
        <p:nvPicPr>
          <p:cNvPr id="2" name="Immagine 1">
            <a:extLst>
              <a:ext uri="{FF2B5EF4-FFF2-40B4-BE49-F238E27FC236}">
                <a16:creationId xmlns:a16="http://schemas.microsoft.com/office/drawing/2014/main" id="{D0AA233F-D684-4C74-91A5-5E432C49510F}"/>
              </a:ext>
            </a:extLst>
          </p:cNvPr>
          <p:cNvPicPr>
            <a:picLocks noChangeAspect="1"/>
          </p:cNvPicPr>
          <p:nvPr/>
        </p:nvPicPr>
        <p:blipFill>
          <a:blip r:embed="rId3"/>
          <a:stretch>
            <a:fillRect/>
          </a:stretch>
        </p:blipFill>
        <p:spPr>
          <a:xfrm>
            <a:off x="1804053" y="1422068"/>
            <a:ext cx="6800942" cy="5031268"/>
          </a:xfrm>
          <a:prstGeom prst="rect">
            <a:avLst/>
          </a:prstGeom>
        </p:spPr>
      </p:pic>
      <p:sp>
        <p:nvSpPr>
          <p:cNvPr id="3" name="CasellaDiTesto 2">
            <a:extLst>
              <a:ext uri="{FF2B5EF4-FFF2-40B4-BE49-F238E27FC236}">
                <a16:creationId xmlns:a16="http://schemas.microsoft.com/office/drawing/2014/main" id="{2FF67373-C139-47B2-83FC-56F7C434D6D6}"/>
              </a:ext>
            </a:extLst>
          </p:cNvPr>
          <p:cNvSpPr txBox="1"/>
          <p:nvPr/>
        </p:nvSpPr>
        <p:spPr>
          <a:xfrm>
            <a:off x="0" y="5478502"/>
            <a:ext cx="5076056"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b="1" dirty="0"/>
              <a:t>Perché è ancor più largo del OH fenolico?</a:t>
            </a:r>
          </a:p>
          <a:p>
            <a:endParaRPr lang="it-IT" b="1" dirty="0"/>
          </a:p>
          <a:p>
            <a:r>
              <a:rPr lang="it-IT" b="1" dirty="0"/>
              <a:t>5 punti scienza in palio!</a:t>
            </a:r>
          </a:p>
        </p:txBody>
      </p:sp>
      <p:pic>
        <p:nvPicPr>
          <p:cNvPr id="1026" name="Picture 2" descr="Roberto Culocane | Scottecs Wiki | Fandom">
            <a:extLst>
              <a:ext uri="{FF2B5EF4-FFF2-40B4-BE49-F238E27FC236}">
                <a16:creationId xmlns:a16="http://schemas.microsoft.com/office/drawing/2014/main" id="{C6C48E19-19CB-4437-BDE3-06AB45DAACB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39952" y="5580951"/>
            <a:ext cx="590968" cy="71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3539159"/>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488474B2-622F-446F-AF78-566ED0FC43E2}"/>
              </a:ext>
            </a:extLst>
          </p:cNvPr>
          <p:cNvSpPr txBox="1"/>
          <p:nvPr/>
        </p:nvSpPr>
        <p:spPr>
          <a:xfrm>
            <a:off x="1350570" y="283586"/>
            <a:ext cx="7776864" cy="584775"/>
          </a:xfrm>
          <a:prstGeom prst="rect">
            <a:avLst/>
          </a:prstGeom>
          <a:noFill/>
        </p:spPr>
        <p:txBody>
          <a:bodyPr wrap="square" rtlCol="0">
            <a:spAutoFit/>
          </a:bodyPr>
          <a:lstStyle/>
          <a:p>
            <a:r>
              <a:rPr lang="it-IT" sz="3200" dirty="0">
                <a:solidFill>
                  <a:schemeClr val="bg1"/>
                </a:solidFill>
              </a:rPr>
              <a:t>Il ruolo dei legami a idrogeno </a:t>
            </a:r>
          </a:p>
        </p:txBody>
      </p:sp>
      <p:sp>
        <p:nvSpPr>
          <p:cNvPr id="5" name="CasellaDiTesto 4"/>
          <p:cNvSpPr txBox="1"/>
          <p:nvPr/>
        </p:nvSpPr>
        <p:spPr>
          <a:xfrm>
            <a:off x="5724128" y="1052736"/>
            <a:ext cx="3240360" cy="369332"/>
          </a:xfrm>
          <a:prstGeom prst="rect">
            <a:avLst/>
          </a:prstGeom>
          <a:noFill/>
        </p:spPr>
        <p:txBody>
          <a:bodyPr wrap="square" rtlCol="0">
            <a:spAutoFit/>
          </a:bodyPr>
          <a:lstStyle/>
          <a:p>
            <a:pPr algn="ctr"/>
            <a:r>
              <a:rPr lang="it-IT" dirty="0"/>
              <a:t>Acido Acetico</a:t>
            </a:r>
            <a:endParaRPr lang="en-US" dirty="0"/>
          </a:p>
        </p:txBody>
      </p:sp>
      <p:pic>
        <p:nvPicPr>
          <p:cNvPr id="2" name="Immagine 1">
            <a:extLst>
              <a:ext uri="{FF2B5EF4-FFF2-40B4-BE49-F238E27FC236}">
                <a16:creationId xmlns:a16="http://schemas.microsoft.com/office/drawing/2014/main" id="{D0AA233F-D684-4C74-91A5-5E432C49510F}"/>
              </a:ext>
            </a:extLst>
          </p:cNvPr>
          <p:cNvPicPr>
            <a:picLocks noChangeAspect="1"/>
          </p:cNvPicPr>
          <p:nvPr/>
        </p:nvPicPr>
        <p:blipFill>
          <a:blip r:embed="rId3"/>
          <a:stretch>
            <a:fillRect/>
          </a:stretch>
        </p:blipFill>
        <p:spPr>
          <a:xfrm>
            <a:off x="1804053" y="1422068"/>
            <a:ext cx="6800942" cy="5031268"/>
          </a:xfrm>
          <a:prstGeom prst="rect">
            <a:avLst/>
          </a:prstGeom>
        </p:spPr>
      </p:pic>
      <p:sp>
        <p:nvSpPr>
          <p:cNvPr id="3" name="CasellaDiTesto 2">
            <a:extLst>
              <a:ext uri="{FF2B5EF4-FFF2-40B4-BE49-F238E27FC236}">
                <a16:creationId xmlns:a16="http://schemas.microsoft.com/office/drawing/2014/main" id="{2FF67373-C139-47B2-83FC-56F7C434D6D6}"/>
              </a:ext>
            </a:extLst>
          </p:cNvPr>
          <p:cNvSpPr txBox="1"/>
          <p:nvPr/>
        </p:nvSpPr>
        <p:spPr>
          <a:xfrm>
            <a:off x="0" y="5478502"/>
            <a:ext cx="5076056"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b="1" dirty="0"/>
              <a:t>Perché è ancor più largo del OH fenolico?</a:t>
            </a:r>
          </a:p>
          <a:p>
            <a:endParaRPr lang="it-IT" b="1" dirty="0"/>
          </a:p>
          <a:p>
            <a:r>
              <a:rPr lang="it-IT" b="1" dirty="0"/>
              <a:t>5 punti scienza in palio!</a:t>
            </a:r>
          </a:p>
        </p:txBody>
      </p:sp>
      <p:pic>
        <p:nvPicPr>
          <p:cNvPr id="1026" name="Picture 2" descr="Roberto Culocane | Scottecs Wiki | Fandom">
            <a:extLst>
              <a:ext uri="{FF2B5EF4-FFF2-40B4-BE49-F238E27FC236}">
                <a16:creationId xmlns:a16="http://schemas.microsoft.com/office/drawing/2014/main" id="{C6C48E19-19CB-4437-BDE3-06AB45DAACB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39952" y="5580951"/>
            <a:ext cx="590968" cy="71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1016642"/>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ttangolo 1"/>
          <p:cNvSpPr/>
          <p:nvPr/>
        </p:nvSpPr>
        <p:spPr>
          <a:xfrm>
            <a:off x="107504" y="1508006"/>
            <a:ext cx="8640960" cy="4524315"/>
          </a:xfrm>
          <a:prstGeom prst="rect">
            <a:avLst/>
          </a:prstGeom>
        </p:spPr>
        <p:txBody>
          <a:bodyPr wrap="square">
            <a:spAutoFit/>
          </a:bodyPr>
          <a:lstStyle/>
          <a:p>
            <a:r>
              <a:rPr lang="it-IT" b="1" dirty="0"/>
              <a:t>Caratteristiche spettro IR:</a:t>
            </a:r>
          </a:p>
          <a:p>
            <a:pPr>
              <a:buFont typeface="Arial" pitchFamily="34" charset="0"/>
              <a:buChar char="•"/>
            </a:pPr>
            <a:r>
              <a:rPr lang="it-IT" dirty="0"/>
              <a:t>Posizione del segnale       -&gt;      ≈ forza del legame</a:t>
            </a:r>
          </a:p>
          <a:p>
            <a:pPr>
              <a:buFont typeface="Arial" pitchFamily="34" charset="0"/>
              <a:buChar char="•"/>
            </a:pPr>
            <a:endParaRPr lang="it-IT" dirty="0"/>
          </a:p>
          <a:p>
            <a:pPr>
              <a:buFont typeface="Arial" pitchFamily="34" charset="0"/>
              <a:buChar char="•"/>
            </a:pPr>
            <a:r>
              <a:rPr lang="it-IT" dirty="0"/>
              <a:t>Intensità del segnale        -&gt;      variazione momento di dipolo</a:t>
            </a:r>
          </a:p>
          <a:p>
            <a:pPr>
              <a:buFont typeface="Arial" pitchFamily="34" charset="0"/>
              <a:buChar char="•"/>
            </a:pPr>
            <a:endParaRPr lang="it-IT" dirty="0"/>
          </a:p>
          <a:p>
            <a:pPr>
              <a:buFont typeface="Arial" pitchFamily="34" charset="0"/>
              <a:buChar char="•"/>
            </a:pPr>
            <a:r>
              <a:rPr lang="it-IT" dirty="0"/>
              <a:t>Larghezza del segnale      -&gt;     legami a idrogeno</a:t>
            </a:r>
          </a:p>
          <a:p>
            <a:endParaRPr lang="it-IT" dirty="0"/>
          </a:p>
          <a:p>
            <a:endParaRPr lang="it-IT" dirty="0"/>
          </a:p>
          <a:p>
            <a:r>
              <a:rPr lang="it-IT" b="1" dirty="0"/>
              <a:t>Applicazioni IR:</a:t>
            </a:r>
            <a:endParaRPr lang="it-IT" dirty="0"/>
          </a:p>
          <a:p>
            <a:pPr>
              <a:buFont typeface="Arial" pitchFamily="34" charset="0"/>
              <a:buChar char="•"/>
            </a:pPr>
            <a:r>
              <a:rPr lang="it-IT" dirty="0"/>
              <a:t>Identificazione dei gruppi funzionali presenti</a:t>
            </a:r>
          </a:p>
          <a:p>
            <a:pPr>
              <a:buFont typeface="Arial" pitchFamily="34" charset="0"/>
              <a:buChar char="•"/>
            </a:pPr>
            <a:endParaRPr lang="it-IT" dirty="0"/>
          </a:p>
          <a:p>
            <a:pPr>
              <a:buFont typeface="Arial" pitchFamily="34" charset="0"/>
              <a:buChar char="•"/>
            </a:pPr>
            <a:r>
              <a:rPr lang="it-IT" dirty="0"/>
              <a:t>Determinazione della struttura (insieme ad altri metodi)</a:t>
            </a:r>
          </a:p>
          <a:p>
            <a:pPr>
              <a:buFont typeface="Arial" pitchFamily="34" charset="0"/>
              <a:buChar char="•"/>
            </a:pPr>
            <a:endParaRPr lang="it-IT" dirty="0"/>
          </a:p>
          <a:p>
            <a:pPr>
              <a:buFont typeface="Arial" pitchFamily="34" charset="0"/>
              <a:buChar char="•"/>
            </a:pPr>
            <a:r>
              <a:rPr lang="it-IT" dirty="0"/>
              <a:t>Purezza (confronto con composto noto)</a:t>
            </a:r>
          </a:p>
          <a:p>
            <a:pPr>
              <a:buFont typeface="Arial" pitchFamily="34" charset="0"/>
              <a:buChar char="•"/>
            </a:pPr>
            <a:endParaRPr lang="it-IT" dirty="0"/>
          </a:p>
          <a:p>
            <a:pPr>
              <a:buFont typeface="Arial" pitchFamily="34" charset="0"/>
              <a:buChar char="•"/>
            </a:pPr>
            <a:r>
              <a:rPr lang="it-IT" dirty="0"/>
              <a:t>Riconoscimento di un composto (confronto con librerie utilizzando la regione di FP)</a:t>
            </a:r>
          </a:p>
        </p:txBody>
      </p:sp>
      <p:sp>
        <p:nvSpPr>
          <p:cNvPr id="4" name="CasellaDiTesto 3">
            <a:extLst>
              <a:ext uri="{FF2B5EF4-FFF2-40B4-BE49-F238E27FC236}">
                <a16:creationId xmlns:a16="http://schemas.microsoft.com/office/drawing/2014/main" id="{488474B2-622F-446F-AF78-566ED0FC43E2}"/>
              </a:ext>
            </a:extLst>
          </p:cNvPr>
          <p:cNvSpPr txBox="1"/>
          <p:nvPr/>
        </p:nvSpPr>
        <p:spPr>
          <a:xfrm>
            <a:off x="1332991" y="265379"/>
            <a:ext cx="7776864" cy="584775"/>
          </a:xfrm>
          <a:prstGeom prst="rect">
            <a:avLst/>
          </a:prstGeom>
          <a:noFill/>
        </p:spPr>
        <p:txBody>
          <a:bodyPr wrap="square" rtlCol="0">
            <a:spAutoFit/>
          </a:bodyPr>
          <a:lstStyle/>
          <a:p>
            <a:r>
              <a:rPr lang="it-IT" sz="3200" dirty="0">
                <a:solidFill>
                  <a:schemeClr val="bg1"/>
                </a:solidFill>
              </a:rPr>
              <a:t>Ricapitolando le puntate precedenti</a:t>
            </a:r>
          </a:p>
        </p:txBody>
      </p:sp>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488474B2-622F-446F-AF78-566ED0FC43E2}"/>
              </a:ext>
            </a:extLst>
          </p:cNvPr>
          <p:cNvSpPr txBox="1"/>
          <p:nvPr/>
        </p:nvSpPr>
        <p:spPr>
          <a:xfrm>
            <a:off x="1259632" y="233756"/>
            <a:ext cx="7776864" cy="584775"/>
          </a:xfrm>
          <a:prstGeom prst="rect">
            <a:avLst/>
          </a:prstGeom>
          <a:noFill/>
        </p:spPr>
        <p:txBody>
          <a:bodyPr wrap="square" rtlCol="0">
            <a:spAutoFit/>
          </a:bodyPr>
          <a:lstStyle/>
          <a:p>
            <a:r>
              <a:rPr lang="it-IT" sz="3200" dirty="0">
                <a:solidFill>
                  <a:schemeClr val="bg1"/>
                </a:solidFill>
              </a:rPr>
              <a:t>Iniziamo ad assegnare lo spettro IR</a:t>
            </a:r>
          </a:p>
        </p:txBody>
      </p:sp>
      <p:sp>
        <p:nvSpPr>
          <p:cNvPr id="4" name="CasellaDiTesto 3"/>
          <p:cNvSpPr txBox="1"/>
          <p:nvPr/>
        </p:nvSpPr>
        <p:spPr>
          <a:xfrm>
            <a:off x="-4012" y="1484784"/>
            <a:ext cx="5872156" cy="923330"/>
          </a:xfrm>
          <a:prstGeom prst="rect">
            <a:avLst/>
          </a:prstGeom>
          <a:noFill/>
        </p:spPr>
        <p:txBody>
          <a:bodyPr wrap="square" rtlCol="0">
            <a:spAutoFit/>
          </a:bodyPr>
          <a:lstStyle/>
          <a:p>
            <a:pPr marL="342900" indent="-342900">
              <a:buFont typeface="+mj-lt"/>
              <a:buAutoNum type="arabicPeriod"/>
            </a:pPr>
            <a:r>
              <a:rPr lang="en-US" b="1" u="sng" dirty="0"/>
              <a:t>IDENTIFICARE I GRUPPI FUNZIONALI NELLA MOLECOLA</a:t>
            </a:r>
          </a:p>
          <a:p>
            <a:pPr marL="800100" lvl="1" indent="-342900">
              <a:buFont typeface="Arial" pitchFamily="34" charset="0"/>
              <a:buChar char="•"/>
            </a:pPr>
            <a:endParaRPr lang="en-US" dirty="0"/>
          </a:p>
          <a:p>
            <a:pPr marL="342900" indent="-342900"/>
            <a:endParaRPr lang="en-US" dirty="0"/>
          </a:p>
        </p:txBody>
      </p:sp>
      <p:pic>
        <p:nvPicPr>
          <p:cNvPr id="5" name="Immagine 4" descr="paracetamolo.png"/>
          <p:cNvPicPr>
            <a:picLocks noChangeAspect="1"/>
          </p:cNvPicPr>
          <p:nvPr/>
        </p:nvPicPr>
        <p:blipFill>
          <a:blip r:embed="rId2" cstate="print"/>
          <a:stretch>
            <a:fillRect/>
          </a:stretch>
        </p:blipFill>
        <p:spPr>
          <a:xfrm>
            <a:off x="6660232" y="2852936"/>
            <a:ext cx="2383270" cy="1733287"/>
          </a:xfrm>
          <a:prstGeom prst="rect">
            <a:avLst/>
          </a:prstGeom>
        </p:spPr>
      </p:pic>
      <p:pic>
        <p:nvPicPr>
          <p:cNvPr id="6" name="Immagine 5" descr="paracetamolo2d.png"/>
          <p:cNvPicPr>
            <a:picLocks noChangeAspect="1"/>
          </p:cNvPicPr>
          <p:nvPr/>
        </p:nvPicPr>
        <p:blipFill>
          <a:blip r:embed="rId3" cstate="print"/>
          <a:stretch>
            <a:fillRect/>
          </a:stretch>
        </p:blipFill>
        <p:spPr>
          <a:xfrm>
            <a:off x="6156176" y="1124744"/>
            <a:ext cx="2768128" cy="1484723"/>
          </a:xfrm>
          <a:prstGeom prst="rect">
            <a:avLst/>
          </a:prstGeom>
        </p:spPr>
      </p:pic>
      <p:sp>
        <p:nvSpPr>
          <p:cNvPr id="7" name="Rettangolo arrotondato 6"/>
          <p:cNvSpPr/>
          <p:nvPr/>
        </p:nvSpPr>
        <p:spPr>
          <a:xfrm>
            <a:off x="6372200" y="4005064"/>
            <a:ext cx="720080" cy="648072"/>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8" name="Rettangolo arrotondato 7"/>
          <p:cNvSpPr/>
          <p:nvPr/>
        </p:nvSpPr>
        <p:spPr>
          <a:xfrm>
            <a:off x="8402415" y="2796177"/>
            <a:ext cx="648072" cy="648072"/>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9" name="Rettangolo arrotondato 8"/>
          <p:cNvSpPr/>
          <p:nvPr/>
        </p:nvSpPr>
        <p:spPr>
          <a:xfrm>
            <a:off x="8172400" y="3501008"/>
            <a:ext cx="648072" cy="648072"/>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10" name="Rettangolo arrotondato 9"/>
          <p:cNvSpPr/>
          <p:nvPr/>
        </p:nvSpPr>
        <p:spPr>
          <a:xfrm>
            <a:off x="7668344" y="2996952"/>
            <a:ext cx="648072" cy="648072"/>
          </a:xfrm>
          <a:prstGeom prst="roundRect">
            <a:avLst/>
          </a:prstGeom>
          <a:solidFill>
            <a:schemeClr val="tx2">
              <a:lumMod val="40000"/>
              <a:lumOff val="60000"/>
              <a:alpha val="31000"/>
            </a:schemeClr>
          </a:solidFill>
          <a:ln>
            <a:solidFill>
              <a:schemeClr val="tx2">
                <a:lumMod val="60000"/>
                <a:lumOff val="40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11" name="Rettangolo arrotondato 10"/>
          <p:cNvSpPr/>
          <p:nvPr/>
        </p:nvSpPr>
        <p:spPr>
          <a:xfrm>
            <a:off x="6638968" y="3120213"/>
            <a:ext cx="648072" cy="648072"/>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14" name="CasellaDiTesto 13"/>
          <p:cNvSpPr txBox="1"/>
          <p:nvPr/>
        </p:nvSpPr>
        <p:spPr>
          <a:xfrm>
            <a:off x="899592" y="1844824"/>
            <a:ext cx="3168352" cy="2031325"/>
          </a:xfrm>
          <a:prstGeom prst="rect">
            <a:avLst/>
          </a:prstGeom>
          <a:noFill/>
        </p:spPr>
        <p:txBody>
          <a:bodyPr wrap="square" rtlCol="0">
            <a:spAutoFit/>
          </a:bodyPr>
          <a:lstStyle/>
          <a:p>
            <a:pPr marL="800100" lvl="1" indent="-342900">
              <a:buFont typeface="Wingdings" pitchFamily="2" charset="2"/>
              <a:buChar char="ü"/>
            </a:pPr>
            <a:r>
              <a:rPr lang="en-US" dirty="0">
                <a:solidFill>
                  <a:srgbClr val="92D050"/>
                </a:solidFill>
              </a:rPr>
              <a:t>• </a:t>
            </a:r>
            <a:r>
              <a:rPr lang="en-US" b="1" dirty="0"/>
              <a:t>O-H</a:t>
            </a:r>
            <a:endParaRPr lang="en-US" b="1" dirty="0">
              <a:solidFill>
                <a:srgbClr val="92D050"/>
              </a:solidFill>
            </a:endParaRPr>
          </a:p>
          <a:p>
            <a:pPr marL="800100" lvl="1" indent="-342900">
              <a:buFont typeface="Wingdings" pitchFamily="2" charset="2"/>
              <a:buChar char="ü"/>
            </a:pPr>
            <a:r>
              <a:rPr lang="en-US" b="1" dirty="0">
                <a:solidFill>
                  <a:srgbClr val="FFFF00"/>
                </a:solidFill>
              </a:rPr>
              <a:t>• </a:t>
            </a:r>
            <a:r>
              <a:rPr lang="en-US" b="1" dirty="0"/>
              <a:t>C</a:t>
            </a:r>
            <a:r>
              <a:rPr lang="en-US" b="1" baseline="-25000" dirty="0"/>
              <a:t>al</a:t>
            </a:r>
            <a:r>
              <a:rPr lang="en-US" b="1" dirty="0"/>
              <a:t>-H</a:t>
            </a:r>
            <a:r>
              <a:rPr lang="en-US" b="1" dirty="0">
                <a:solidFill>
                  <a:srgbClr val="FFFF00"/>
                </a:solidFill>
              </a:rPr>
              <a:t> </a:t>
            </a:r>
          </a:p>
          <a:p>
            <a:pPr marL="800100" lvl="1" indent="-342900">
              <a:buFont typeface="Wingdings" pitchFamily="2" charset="2"/>
              <a:buChar char="ü"/>
            </a:pPr>
            <a:r>
              <a:rPr lang="en-US" b="1" dirty="0">
                <a:solidFill>
                  <a:srgbClr val="FF0000"/>
                </a:solidFill>
              </a:rPr>
              <a:t>• </a:t>
            </a:r>
            <a:r>
              <a:rPr lang="en-US" b="1" dirty="0"/>
              <a:t>C</a:t>
            </a:r>
            <a:r>
              <a:rPr lang="en-US" b="1" baseline="-25000" dirty="0"/>
              <a:t>ar</a:t>
            </a:r>
            <a:r>
              <a:rPr lang="en-US" b="1" dirty="0"/>
              <a:t>-H</a:t>
            </a:r>
          </a:p>
          <a:p>
            <a:pPr marL="800100" lvl="1" indent="-342900">
              <a:buFont typeface="Wingdings" pitchFamily="2" charset="2"/>
              <a:buChar char="ü"/>
            </a:pPr>
            <a:r>
              <a:rPr lang="en-US" b="1" dirty="0">
                <a:solidFill>
                  <a:srgbClr val="00B0F0"/>
                </a:solidFill>
              </a:rPr>
              <a:t>• </a:t>
            </a:r>
            <a:r>
              <a:rPr lang="en-US" b="1" dirty="0"/>
              <a:t>N-H</a:t>
            </a:r>
            <a:endParaRPr lang="en-US" b="1" dirty="0">
              <a:solidFill>
                <a:srgbClr val="00B0F0"/>
              </a:solidFill>
            </a:endParaRPr>
          </a:p>
          <a:p>
            <a:pPr marL="800100" lvl="1" indent="-342900">
              <a:buFont typeface="Wingdings" pitchFamily="2" charset="2"/>
              <a:buChar char="ü"/>
            </a:pPr>
            <a:r>
              <a:rPr lang="en-US" b="1" dirty="0">
                <a:solidFill>
                  <a:srgbClr val="7030A0"/>
                </a:solidFill>
              </a:rPr>
              <a:t>• </a:t>
            </a:r>
            <a:r>
              <a:rPr lang="en-US" b="1" dirty="0"/>
              <a:t>C=O</a:t>
            </a:r>
          </a:p>
          <a:p>
            <a:pPr marL="800100" lvl="1" indent="-342900">
              <a:buFont typeface="Wingdings" pitchFamily="2" charset="2"/>
              <a:buChar char="ü"/>
            </a:pPr>
            <a:r>
              <a:rPr lang="en-US" b="1" dirty="0">
                <a:solidFill>
                  <a:srgbClr val="FFC000"/>
                </a:solidFill>
              </a:rPr>
              <a:t>•</a:t>
            </a:r>
            <a:r>
              <a:rPr lang="en-US" b="1" dirty="0">
                <a:solidFill>
                  <a:srgbClr val="7030A0"/>
                </a:solidFill>
              </a:rPr>
              <a:t> </a:t>
            </a:r>
            <a:r>
              <a:rPr lang="en-US" b="1" dirty="0"/>
              <a:t>C=C</a:t>
            </a:r>
          </a:p>
          <a:p>
            <a:pPr marL="800100" lvl="1" indent="-342900">
              <a:buFont typeface="Wingdings" pitchFamily="2" charset="2"/>
              <a:buChar char="ü"/>
            </a:pPr>
            <a:endParaRPr lang="en-US" b="1" dirty="0">
              <a:solidFill>
                <a:srgbClr val="7030A0"/>
              </a:solidFill>
            </a:endParaRPr>
          </a:p>
        </p:txBody>
      </p:sp>
      <p:sp>
        <p:nvSpPr>
          <p:cNvPr id="15" name="CasellaDiTesto 14"/>
          <p:cNvSpPr txBox="1"/>
          <p:nvPr/>
        </p:nvSpPr>
        <p:spPr>
          <a:xfrm>
            <a:off x="0" y="3645024"/>
            <a:ext cx="5872156" cy="923330"/>
          </a:xfrm>
          <a:prstGeom prst="rect">
            <a:avLst/>
          </a:prstGeom>
          <a:noFill/>
        </p:spPr>
        <p:txBody>
          <a:bodyPr wrap="square" rtlCol="0">
            <a:spAutoFit/>
          </a:bodyPr>
          <a:lstStyle/>
          <a:p>
            <a:pPr marL="342900" indent="-342900"/>
            <a:r>
              <a:rPr lang="en-US" b="1" u="sng" dirty="0"/>
              <a:t>2. 	PREDIRE LO SPETTRO SU CARTA</a:t>
            </a:r>
          </a:p>
          <a:p>
            <a:pPr marL="800100" lvl="1" indent="-342900">
              <a:buFont typeface="Arial" pitchFamily="34" charset="0"/>
              <a:buChar char="•"/>
            </a:pPr>
            <a:endParaRPr lang="en-US" dirty="0"/>
          </a:p>
          <a:p>
            <a:pPr marL="342900" indent="-342900"/>
            <a:endParaRPr lang="en-US" dirty="0"/>
          </a:p>
        </p:txBody>
      </p:sp>
      <p:cxnSp>
        <p:nvCxnSpPr>
          <p:cNvPr id="17" name="Connettore 1 16"/>
          <p:cNvCxnSpPr/>
          <p:nvPr/>
        </p:nvCxnSpPr>
        <p:spPr>
          <a:xfrm>
            <a:off x="683568" y="4005064"/>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18" name="Connettore 1 17"/>
          <p:cNvCxnSpPr/>
          <p:nvPr/>
        </p:nvCxnSpPr>
        <p:spPr>
          <a:xfrm flipH="1" flipV="1">
            <a:off x="683568" y="6298032"/>
            <a:ext cx="5400600" cy="0"/>
          </a:xfrm>
          <a:prstGeom prst="line">
            <a:avLst/>
          </a:prstGeom>
          <a:ln w="38100"/>
        </p:spPr>
        <p:style>
          <a:lnRef idx="1">
            <a:schemeClr val="dk1"/>
          </a:lnRef>
          <a:fillRef idx="0">
            <a:schemeClr val="dk1"/>
          </a:fillRef>
          <a:effectRef idx="0">
            <a:schemeClr val="dk1"/>
          </a:effectRef>
          <a:fontRef idx="minor">
            <a:schemeClr val="tx1"/>
          </a:fontRef>
        </p:style>
      </p:cxnSp>
      <p:sp>
        <p:nvSpPr>
          <p:cNvPr id="22" name="CasellaDiTesto 21"/>
          <p:cNvSpPr txBox="1"/>
          <p:nvPr/>
        </p:nvSpPr>
        <p:spPr>
          <a:xfrm>
            <a:off x="107504" y="4437112"/>
            <a:ext cx="504056" cy="338554"/>
          </a:xfrm>
          <a:prstGeom prst="rect">
            <a:avLst/>
          </a:prstGeom>
          <a:noFill/>
        </p:spPr>
        <p:txBody>
          <a:bodyPr wrap="square" rtlCol="0">
            <a:spAutoFit/>
          </a:bodyPr>
          <a:lstStyle/>
          <a:p>
            <a:r>
              <a:rPr lang="en-US" sz="1600" b="1" dirty="0"/>
              <a:t>T%</a:t>
            </a:r>
          </a:p>
        </p:txBody>
      </p:sp>
      <p:sp>
        <p:nvSpPr>
          <p:cNvPr id="23" name="CasellaDiTesto 22"/>
          <p:cNvSpPr txBox="1"/>
          <p:nvPr/>
        </p:nvSpPr>
        <p:spPr>
          <a:xfrm>
            <a:off x="6948264" y="6453336"/>
            <a:ext cx="2376264" cy="338554"/>
          </a:xfrm>
          <a:prstGeom prst="rect">
            <a:avLst/>
          </a:prstGeom>
          <a:noFill/>
        </p:spPr>
        <p:txBody>
          <a:bodyPr wrap="square" rtlCol="0">
            <a:spAutoFit/>
          </a:bodyPr>
          <a:lstStyle/>
          <a:p>
            <a:r>
              <a:rPr lang="en-US" sz="1600" b="1" dirty="0"/>
              <a:t>Numero d’onda</a:t>
            </a:r>
          </a:p>
        </p:txBody>
      </p:sp>
      <p:cxnSp>
        <p:nvCxnSpPr>
          <p:cNvPr id="25" name="Connettore 1 24"/>
          <p:cNvCxnSpPr/>
          <p:nvPr/>
        </p:nvCxnSpPr>
        <p:spPr>
          <a:xfrm>
            <a:off x="2267744" y="628810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Connettore 1 26"/>
          <p:cNvCxnSpPr/>
          <p:nvPr/>
        </p:nvCxnSpPr>
        <p:spPr>
          <a:xfrm>
            <a:off x="1187624" y="6309320"/>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Connettore 1 27"/>
          <p:cNvCxnSpPr/>
          <p:nvPr/>
        </p:nvCxnSpPr>
        <p:spPr>
          <a:xfrm>
            <a:off x="4860032" y="6309320"/>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Connettore 1 28"/>
          <p:cNvCxnSpPr/>
          <p:nvPr/>
        </p:nvCxnSpPr>
        <p:spPr>
          <a:xfrm>
            <a:off x="3779912" y="6309320"/>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30" name="CasellaDiTesto 29"/>
          <p:cNvSpPr txBox="1"/>
          <p:nvPr/>
        </p:nvSpPr>
        <p:spPr>
          <a:xfrm>
            <a:off x="2051720" y="6381328"/>
            <a:ext cx="504056" cy="307777"/>
          </a:xfrm>
          <a:prstGeom prst="rect">
            <a:avLst/>
          </a:prstGeom>
          <a:noFill/>
        </p:spPr>
        <p:txBody>
          <a:bodyPr wrap="square" rtlCol="0">
            <a:spAutoFit/>
          </a:bodyPr>
          <a:lstStyle/>
          <a:p>
            <a:r>
              <a:rPr lang="en-US" sz="1400" b="1" dirty="0"/>
              <a:t>3K</a:t>
            </a:r>
          </a:p>
        </p:txBody>
      </p:sp>
      <p:sp>
        <p:nvSpPr>
          <p:cNvPr id="31" name="CasellaDiTesto 30"/>
          <p:cNvSpPr txBox="1"/>
          <p:nvPr/>
        </p:nvSpPr>
        <p:spPr>
          <a:xfrm>
            <a:off x="3635896" y="6381328"/>
            <a:ext cx="504056" cy="307777"/>
          </a:xfrm>
          <a:prstGeom prst="rect">
            <a:avLst/>
          </a:prstGeom>
          <a:noFill/>
        </p:spPr>
        <p:txBody>
          <a:bodyPr wrap="square" rtlCol="0">
            <a:spAutoFit/>
          </a:bodyPr>
          <a:lstStyle/>
          <a:p>
            <a:r>
              <a:rPr lang="en-US" sz="1400" b="1" dirty="0"/>
              <a:t>2K</a:t>
            </a:r>
          </a:p>
        </p:txBody>
      </p:sp>
      <p:sp>
        <p:nvSpPr>
          <p:cNvPr id="32" name="CasellaDiTesto 31"/>
          <p:cNvSpPr txBox="1"/>
          <p:nvPr/>
        </p:nvSpPr>
        <p:spPr>
          <a:xfrm>
            <a:off x="4644008" y="6381328"/>
            <a:ext cx="648072" cy="307777"/>
          </a:xfrm>
          <a:prstGeom prst="rect">
            <a:avLst/>
          </a:prstGeom>
          <a:noFill/>
        </p:spPr>
        <p:txBody>
          <a:bodyPr wrap="square" rtlCol="0">
            <a:spAutoFit/>
          </a:bodyPr>
          <a:lstStyle/>
          <a:p>
            <a:r>
              <a:rPr lang="en-US" sz="1400" b="1" dirty="0"/>
              <a:t>1.5K</a:t>
            </a:r>
          </a:p>
        </p:txBody>
      </p:sp>
      <p:sp>
        <p:nvSpPr>
          <p:cNvPr id="34" name="CasellaDiTesto 33"/>
          <p:cNvSpPr txBox="1"/>
          <p:nvPr/>
        </p:nvSpPr>
        <p:spPr>
          <a:xfrm>
            <a:off x="971600" y="6381328"/>
            <a:ext cx="576064" cy="307777"/>
          </a:xfrm>
          <a:prstGeom prst="rect">
            <a:avLst/>
          </a:prstGeom>
          <a:noFill/>
        </p:spPr>
        <p:txBody>
          <a:bodyPr wrap="square" rtlCol="0">
            <a:spAutoFit/>
          </a:bodyPr>
          <a:lstStyle/>
          <a:p>
            <a:r>
              <a:rPr lang="en-US" sz="1400" b="1" dirty="0"/>
              <a:t>3.5K</a:t>
            </a:r>
          </a:p>
        </p:txBody>
      </p:sp>
      <p:sp>
        <p:nvSpPr>
          <p:cNvPr id="37" name="Rettangolo arrotondato 36"/>
          <p:cNvSpPr/>
          <p:nvPr/>
        </p:nvSpPr>
        <p:spPr>
          <a:xfrm>
            <a:off x="7287040" y="3829152"/>
            <a:ext cx="648072" cy="648072"/>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20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2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20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7"/>
                                        </p:tgtEl>
                                        <p:attrNameLst>
                                          <p:attrName>style.visibility</p:attrName>
                                        </p:attrNameLst>
                                      </p:cBhvr>
                                      <p:to>
                                        <p:strVal val="visible"/>
                                      </p:to>
                                    </p:set>
                                    <p:animEffect transition="in" filter="fade">
                                      <p:cBhvr>
                                        <p:cTn id="32" dur="2000"/>
                                        <p:tgtEl>
                                          <p:spTgt spid="37"/>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1000"/>
                                        <p:tgtEl>
                                          <p:spTgt spid="14"/>
                                        </p:tgtEl>
                                      </p:cBhvr>
                                    </p:animEffect>
                                    <p:anim calcmode="lin" valueType="num">
                                      <p:cBhvr>
                                        <p:cTn id="38" dur="1000" fill="hold"/>
                                        <p:tgtEl>
                                          <p:spTgt spid="14"/>
                                        </p:tgtEl>
                                        <p:attrNameLst>
                                          <p:attrName>ppt_x</p:attrName>
                                        </p:attrNameLst>
                                      </p:cBhvr>
                                      <p:tavLst>
                                        <p:tav tm="0">
                                          <p:val>
                                            <p:strVal val="#ppt_x"/>
                                          </p:val>
                                        </p:tav>
                                        <p:tav tm="100000">
                                          <p:val>
                                            <p:strVal val="#ppt_x"/>
                                          </p:val>
                                        </p:tav>
                                      </p:tavLst>
                                    </p:anim>
                                    <p:anim calcmode="lin" valueType="num">
                                      <p:cBhvr>
                                        <p:cTn id="3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4" grpId="0"/>
      <p:bldP spid="3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488474B2-622F-446F-AF78-566ED0FC43E2}"/>
              </a:ext>
            </a:extLst>
          </p:cNvPr>
          <p:cNvSpPr txBox="1"/>
          <p:nvPr/>
        </p:nvSpPr>
        <p:spPr>
          <a:xfrm>
            <a:off x="1259632" y="232192"/>
            <a:ext cx="7776864" cy="584775"/>
          </a:xfrm>
          <a:prstGeom prst="rect">
            <a:avLst/>
          </a:prstGeom>
          <a:noFill/>
        </p:spPr>
        <p:txBody>
          <a:bodyPr wrap="square" rtlCol="0">
            <a:spAutoFit/>
          </a:bodyPr>
          <a:lstStyle/>
          <a:p>
            <a:r>
              <a:rPr lang="it-IT" sz="3200" dirty="0">
                <a:solidFill>
                  <a:schemeClr val="bg1"/>
                </a:solidFill>
              </a:rPr>
              <a:t>Iniziamo ad assegnare lo spettro IR</a:t>
            </a:r>
          </a:p>
        </p:txBody>
      </p:sp>
      <p:graphicFrame>
        <p:nvGraphicFramePr>
          <p:cNvPr id="3" name="Tabella 2"/>
          <p:cNvGraphicFramePr>
            <a:graphicFrameLocks noGrp="1"/>
          </p:cNvGraphicFramePr>
          <p:nvPr/>
        </p:nvGraphicFramePr>
        <p:xfrm>
          <a:off x="7308304" y="1124744"/>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4" name="CasellaDiTesto 3"/>
          <p:cNvSpPr txBox="1"/>
          <p:nvPr/>
        </p:nvSpPr>
        <p:spPr>
          <a:xfrm>
            <a:off x="107504" y="1052736"/>
            <a:ext cx="5872156" cy="923330"/>
          </a:xfrm>
          <a:prstGeom prst="rect">
            <a:avLst/>
          </a:prstGeom>
          <a:noFill/>
        </p:spPr>
        <p:txBody>
          <a:bodyPr wrap="square" rtlCol="0">
            <a:spAutoFit/>
          </a:bodyPr>
          <a:lstStyle/>
          <a:p>
            <a:pPr marL="342900" indent="-342900"/>
            <a:r>
              <a:rPr lang="en-US" b="1" u="sng" dirty="0"/>
              <a:t>2. 	PREDIRE LO SPETTRO SU CARTA</a:t>
            </a:r>
          </a:p>
          <a:p>
            <a:pPr marL="800100" lvl="1" indent="-342900">
              <a:buFont typeface="Arial" pitchFamily="34" charset="0"/>
              <a:buChar char="•"/>
            </a:pPr>
            <a:endParaRPr lang="en-US" dirty="0"/>
          </a:p>
          <a:p>
            <a:pPr marL="342900" indent="-342900"/>
            <a:endParaRPr lang="en-US" dirty="0"/>
          </a:p>
        </p:txBody>
      </p:sp>
      <p:pic>
        <p:nvPicPr>
          <p:cNvPr id="23" name="Immagine 22" descr="paracetamolo.png"/>
          <p:cNvPicPr>
            <a:picLocks noChangeAspect="1"/>
          </p:cNvPicPr>
          <p:nvPr/>
        </p:nvPicPr>
        <p:blipFill>
          <a:blip r:embed="rId2" cstate="print"/>
          <a:stretch>
            <a:fillRect/>
          </a:stretch>
        </p:blipFill>
        <p:spPr>
          <a:xfrm>
            <a:off x="2699792" y="1268760"/>
            <a:ext cx="2383270" cy="1733287"/>
          </a:xfrm>
          <a:prstGeom prst="rect">
            <a:avLst/>
          </a:prstGeom>
        </p:spPr>
      </p:pic>
      <p:sp>
        <p:nvSpPr>
          <p:cNvPr id="24" name="Rettangolo arrotondato 23"/>
          <p:cNvSpPr/>
          <p:nvPr/>
        </p:nvSpPr>
        <p:spPr>
          <a:xfrm>
            <a:off x="2411760" y="2420888"/>
            <a:ext cx="720080" cy="648072"/>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5" name="Rettangolo arrotondato 24"/>
          <p:cNvSpPr/>
          <p:nvPr/>
        </p:nvSpPr>
        <p:spPr>
          <a:xfrm>
            <a:off x="2699792" y="1628800"/>
            <a:ext cx="648072" cy="648072"/>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6" name="Rettangolo arrotondato 25"/>
          <p:cNvSpPr/>
          <p:nvPr/>
        </p:nvSpPr>
        <p:spPr>
          <a:xfrm>
            <a:off x="4211960" y="1916832"/>
            <a:ext cx="648072" cy="648072"/>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7" name="Rettangolo arrotondato 26"/>
          <p:cNvSpPr/>
          <p:nvPr/>
        </p:nvSpPr>
        <p:spPr>
          <a:xfrm>
            <a:off x="3707904" y="1412776"/>
            <a:ext cx="648072" cy="648072"/>
          </a:xfrm>
          <a:prstGeom prst="roundRect">
            <a:avLst/>
          </a:prstGeom>
          <a:solidFill>
            <a:schemeClr val="tx2">
              <a:lumMod val="40000"/>
              <a:lumOff val="60000"/>
              <a:alpha val="31000"/>
            </a:schemeClr>
          </a:solidFill>
          <a:ln>
            <a:solidFill>
              <a:schemeClr val="tx2">
                <a:lumMod val="60000"/>
                <a:lumOff val="40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8" name="Rettangolo arrotondato 27"/>
          <p:cNvSpPr/>
          <p:nvPr/>
        </p:nvSpPr>
        <p:spPr>
          <a:xfrm>
            <a:off x="4499992" y="1196752"/>
            <a:ext cx="648072" cy="648072"/>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9" name="Fusione 28"/>
          <p:cNvSpPr/>
          <p:nvPr/>
        </p:nvSpPr>
        <p:spPr>
          <a:xfrm>
            <a:off x="1259632" y="4005064"/>
            <a:ext cx="288032" cy="1800200"/>
          </a:xfrm>
          <a:prstGeom prst="flowChartMerge">
            <a:avLst/>
          </a:prstGeom>
          <a:solidFill>
            <a:schemeClr val="accent3">
              <a:lumMod val="20000"/>
              <a:lumOff val="8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0" name="Fusione 29"/>
          <p:cNvSpPr/>
          <p:nvPr/>
        </p:nvSpPr>
        <p:spPr>
          <a:xfrm>
            <a:off x="1475656" y="4005064"/>
            <a:ext cx="288032" cy="1584176"/>
          </a:xfrm>
          <a:prstGeom prst="flowChartMerge">
            <a:avLst/>
          </a:prstGeom>
          <a:solidFill>
            <a:schemeClr val="accent1">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31" name="Fusione 30"/>
          <p:cNvSpPr/>
          <p:nvPr/>
        </p:nvSpPr>
        <p:spPr>
          <a:xfrm>
            <a:off x="1763688" y="4005064"/>
            <a:ext cx="288032" cy="1584176"/>
          </a:xfrm>
          <a:prstGeom prst="flowChartMerge">
            <a:avLst/>
          </a:prstGeom>
          <a:solidFill>
            <a:srgbClr val="FFFFCC"/>
          </a:solidFill>
          <a:ln>
            <a:solidFill>
              <a:srgbClr val="FFFF00"/>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2" name="Fusione 31"/>
          <p:cNvSpPr/>
          <p:nvPr/>
        </p:nvSpPr>
        <p:spPr>
          <a:xfrm>
            <a:off x="1907704" y="4005064"/>
            <a:ext cx="288032" cy="1584176"/>
          </a:xfrm>
          <a:prstGeom prst="flowChartMerge">
            <a:avLst/>
          </a:prstGeom>
          <a:solidFill>
            <a:schemeClr val="accent2">
              <a:lumMod val="40000"/>
              <a:lumOff val="60000"/>
            </a:schemeClr>
          </a:solidFill>
          <a:ln>
            <a:solidFill>
              <a:schemeClr val="accent2">
                <a:lumMod val="75000"/>
              </a:schemeClr>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3" name="Fusione 32"/>
          <p:cNvSpPr/>
          <p:nvPr/>
        </p:nvSpPr>
        <p:spPr>
          <a:xfrm>
            <a:off x="4355976" y="3933056"/>
            <a:ext cx="288032" cy="1800200"/>
          </a:xfrm>
          <a:prstGeom prst="flowChartMerge">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36" name="Rettangolo arrotondato 35"/>
          <p:cNvSpPr/>
          <p:nvPr/>
        </p:nvSpPr>
        <p:spPr>
          <a:xfrm>
            <a:off x="3275856" y="2204864"/>
            <a:ext cx="648072" cy="648072"/>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cxnSp>
        <p:nvCxnSpPr>
          <p:cNvPr id="38" name="Connettore 1 37"/>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39" name="Connettore 1 38"/>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40" name="CasellaDiTesto 39"/>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41" name="CasellaDiTesto 40"/>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42" name="Connettore 1 41"/>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Connettore 1 42"/>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Connettore 1 43"/>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Connettore 1 44"/>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CasellaDiTesto 45"/>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47" name="CasellaDiTesto 46"/>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48" name="CasellaDiTesto 47"/>
          <p:cNvSpPr txBox="1"/>
          <p:nvPr/>
        </p:nvSpPr>
        <p:spPr>
          <a:xfrm>
            <a:off x="4747912" y="6330806"/>
            <a:ext cx="648072" cy="307777"/>
          </a:xfrm>
          <a:prstGeom prst="rect">
            <a:avLst/>
          </a:prstGeom>
          <a:noFill/>
        </p:spPr>
        <p:txBody>
          <a:bodyPr wrap="square" rtlCol="0">
            <a:spAutoFit/>
          </a:bodyPr>
          <a:lstStyle/>
          <a:p>
            <a:r>
              <a:rPr lang="en-US" sz="1400" b="1" dirty="0"/>
              <a:t>1.5K</a:t>
            </a:r>
          </a:p>
        </p:txBody>
      </p:sp>
      <p:sp>
        <p:nvSpPr>
          <p:cNvPr id="49" name="CasellaDiTesto 48"/>
          <p:cNvSpPr txBox="1"/>
          <p:nvPr/>
        </p:nvSpPr>
        <p:spPr>
          <a:xfrm>
            <a:off x="1115616" y="6330806"/>
            <a:ext cx="576064" cy="307777"/>
          </a:xfrm>
          <a:prstGeom prst="rect">
            <a:avLst/>
          </a:prstGeom>
          <a:noFill/>
        </p:spPr>
        <p:txBody>
          <a:bodyPr wrap="square" rtlCol="0">
            <a:spAutoFit/>
          </a:bodyPr>
          <a:lstStyle/>
          <a:p>
            <a:r>
              <a:rPr lang="en-US" sz="1400" b="1" dirty="0"/>
              <a:t>3.5K</a:t>
            </a:r>
          </a:p>
        </p:txBody>
      </p:sp>
      <p:sp>
        <p:nvSpPr>
          <p:cNvPr id="50" name="Fusione 49"/>
          <p:cNvSpPr/>
          <p:nvPr/>
        </p:nvSpPr>
        <p:spPr>
          <a:xfrm>
            <a:off x="456136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1" name="Fusione 50"/>
          <p:cNvSpPr/>
          <p:nvPr/>
        </p:nvSpPr>
        <p:spPr>
          <a:xfrm>
            <a:off x="500404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500" fill="hold"/>
                                        <p:tgtEl>
                                          <p:spTgt spid="24"/>
                                        </p:tgtEl>
                                        <p:attrNameLst>
                                          <p:attrName>ppt_x</p:attrName>
                                        </p:attrNameLst>
                                      </p:cBhvr>
                                      <p:tavLst>
                                        <p:tav tm="0">
                                          <p:val>
                                            <p:strVal val="#ppt_x"/>
                                          </p:val>
                                        </p:tav>
                                        <p:tav tm="100000">
                                          <p:val>
                                            <p:strVal val="#ppt_x"/>
                                          </p:val>
                                        </p:tav>
                                      </p:tavLst>
                                    </p:anim>
                                    <p:anim calcmode="lin" valueType="num">
                                      <p:cBhvr additive="base">
                                        <p:cTn id="1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7"/>
                                        </p:tgtEl>
                                        <p:attrNameLst>
                                          <p:attrName>style.visibility</p:attrName>
                                        </p:attrNameLst>
                                      </p:cBhvr>
                                      <p:to>
                                        <p:strVal val="visible"/>
                                      </p:to>
                                    </p:set>
                                    <p:anim calcmode="lin" valueType="num">
                                      <p:cBhvr additive="base">
                                        <p:cTn id="17" dur="500" fill="hold"/>
                                        <p:tgtEl>
                                          <p:spTgt spid="27"/>
                                        </p:tgtEl>
                                        <p:attrNameLst>
                                          <p:attrName>ppt_x</p:attrName>
                                        </p:attrNameLst>
                                      </p:cBhvr>
                                      <p:tavLst>
                                        <p:tav tm="0">
                                          <p:val>
                                            <p:strVal val="#ppt_x"/>
                                          </p:val>
                                        </p:tav>
                                        <p:tav tm="100000">
                                          <p:val>
                                            <p:strVal val="#ppt_x"/>
                                          </p:val>
                                        </p:tav>
                                      </p:tavLst>
                                    </p:anim>
                                    <p:anim calcmode="lin" valueType="num">
                                      <p:cBhvr additive="base">
                                        <p:cTn id="18" dur="500" fill="hold"/>
                                        <p:tgtEl>
                                          <p:spTgt spid="2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0"/>
                                        </p:tgtEl>
                                        <p:attrNameLst>
                                          <p:attrName>style.visibility</p:attrName>
                                        </p:attrNameLst>
                                      </p:cBhvr>
                                      <p:to>
                                        <p:strVal val="visible"/>
                                      </p:to>
                                    </p:set>
                                    <p:anim calcmode="lin" valueType="num">
                                      <p:cBhvr additive="base">
                                        <p:cTn id="21" dur="500" fill="hold"/>
                                        <p:tgtEl>
                                          <p:spTgt spid="30"/>
                                        </p:tgtEl>
                                        <p:attrNameLst>
                                          <p:attrName>ppt_x</p:attrName>
                                        </p:attrNameLst>
                                      </p:cBhvr>
                                      <p:tavLst>
                                        <p:tav tm="0">
                                          <p:val>
                                            <p:strVal val="#ppt_x"/>
                                          </p:val>
                                        </p:tav>
                                        <p:tav tm="100000">
                                          <p:val>
                                            <p:strVal val="#ppt_x"/>
                                          </p:val>
                                        </p:tav>
                                      </p:tavLst>
                                    </p:anim>
                                    <p:anim calcmode="lin" valueType="num">
                                      <p:cBhvr additive="base">
                                        <p:cTn id="22"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2"/>
                                        </p:tgtEl>
                                        <p:attrNameLst>
                                          <p:attrName>style.visibility</p:attrName>
                                        </p:attrNameLst>
                                      </p:cBhvr>
                                      <p:to>
                                        <p:strVal val="visible"/>
                                      </p:to>
                                    </p:set>
                                    <p:anim calcmode="lin" valueType="num">
                                      <p:cBhvr additive="base">
                                        <p:cTn id="31" dur="500" fill="hold"/>
                                        <p:tgtEl>
                                          <p:spTgt spid="32"/>
                                        </p:tgtEl>
                                        <p:attrNameLst>
                                          <p:attrName>ppt_x</p:attrName>
                                        </p:attrNameLst>
                                      </p:cBhvr>
                                      <p:tavLst>
                                        <p:tav tm="0">
                                          <p:val>
                                            <p:strVal val="#ppt_x"/>
                                          </p:val>
                                        </p:tav>
                                        <p:tav tm="100000">
                                          <p:val>
                                            <p:strVal val="#ppt_x"/>
                                          </p:val>
                                        </p:tav>
                                      </p:tavLst>
                                    </p:anim>
                                    <p:anim calcmode="lin" valueType="num">
                                      <p:cBhvr additive="base">
                                        <p:cTn id="32"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1"/>
                                        </p:tgtEl>
                                        <p:attrNameLst>
                                          <p:attrName>style.visibility</p:attrName>
                                        </p:attrNameLst>
                                      </p:cBhvr>
                                      <p:to>
                                        <p:strVal val="visible"/>
                                      </p:to>
                                    </p:set>
                                    <p:anim calcmode="lin" valueType="num">
                                      <p:cBhvr additive="base">
                                        <p:cTn id="37" dur="500" fill="hold"/>
                                        <p:tgtEl>
                                          <p:spTgt spid="31"/>
                                        </p:tgtEl>
                                        <p:attrNameLst>
                                          <p:attrName>ppt_x</p:attrName>
                                        </p:attrNameLst>
                                      </p:cBhvr>
                                      <p:tavLst>
                                        <p:tav tm="0">
                                          <p:val>
                                            <p:strVal val="#ppt_x"/>
                                          </p:val>
                                        </p:tav>
                                        <p:tav tm="100000">
                                          <p:val>
                                            <p:strVal val="#ppt_x"/>
                                          </p:val>
                                        </p:tav>
                                      </p:tavLst>
                                    </p:anim>
                                    <p:anim calcmode="lin" valueType="num">
                                      <p:cBhvr additive="base">
                                        <p:cTn id="38" dur="500" fill="hold"/>
                                        <p:tgtEl>
                                          <p:spTgt spid="31"/>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 calcmode="lin" valueType="num">
                                      <p:cBhvr additive="base">
                                        <p:cTn id="41" dur="500" fill="hold"/>
                                        <p:tgtEl>
                                          <p:spTgt spid="25"/>
                                        </p:tgtEl>
                                        <p:attrNameLst>
                                          <p:attrName>ppt_x</p:attrName>
                                        </p:attrNameLst>
                                      </p:cBhvr>
                                      <p:tavLst>
                                        <p:tav tm="0">
                                          <p:val>
                                            <p:strVal val="#ppt_x"/>
                                          </p:val>
                                        </p:tav>
                                        <p:tav tm="100000">
                                          <p:val>
                                            <p:strVal val="#ppt_x"/>
                                          </p:val>
                                        </p:tav>
                                      </p:tavLst>
                                    </p:anim>
                                    <p:anim calcmode="lin" valueType="num">
                                      <p:cBhvr additive="base">
                                        <p:cTn id="4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3"/>
                                        </p:tgtEl>
                                        <p:attrNameLst>
                                          <p:attrName>style.visibility</p:attrName>
                                        </p:attrNameLst>
                                      </p:cBhvr>
                                      <p:to>
                                        <p:strVal val="visible"/>
                                      </p:to>
                                    </p:set>
                                    <p:anim calcmode="lin" valueType="num">
                                      <p:cBhvr additive="base">
                                        <p:cTn id="47" dur="500" fill="hold"/>
                                        <p:tgtEl>
                                          <p:spTgt spid="33"/>
                                        </p:tgtEl>
                                        <p:attrNameLst>
                                          <p:attrName>ppt_x</p:attrName>
                                        </p:attrNameLst>
                                      </p:cBhvr>
                                      <p:tavLst>
                                        <p:tav tm="0">
                                          <p:val>
                                            <p:strVal val="#ppt_x"/>
                                          </p:val>
                                        </p:tav>
                                        <p:tav tm="100000">
                                          <p:val>
                                            <p:strVal val="#ppt_x"/>
                                          </p:val>
                                        </p:tav>
                                      </p:tavLst>
                                    </p:anim>
                                    <p:anim calcmode="lin" valueType="num">
                                      <p:cBhvr additive="base">
                                        <p:cTn id="48" dur="500" fill="hold"/>
                                        <p:tgtEl>
                                          <p:spTgt spid="33"/>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6"/>
                                        </p:tgtEl>
                                        <p:attrNameLst>
                                          <p:attrName>style.visibility</p:attrName>
                                        </p:attrNameLst>
                                      </p:cBhvr>
                                      <p:to>
                                        <p:strVal val="visible"/>
                                      </p:to>
                                    </p:set>
                                    <p:anim calcmode="lin" valueType="num">
                                      <p:cBhvr additive="base">
                                        <p:cTn id="51" dur="500" fill="hold"/>
                                        <p:tgtEl>
                                          <p:spTgt spid="26"/>
                                        </p:tgtEl>
                                        <p:attrNameLst>
                                          <p:attrName>ppt_x</p:attrName>
                                        </p:attrNameLst>
                                      </p:cBhvr>
                                      <p:tavLst>
                                        <p:tav tm="0">
                                          <p:val>
                                            <p:strVal val="#ppt_x"/>
                                          </p:val>
                                        </p:tav>
                                        <p:tav tm="100000">
                                          <p:val>
                                            <p:strVal val="#ppt_x"/>
                                          </p:val>
                                        </p:tav>
                                      </p:tavLst>
                                    </p:anim>
                                    <p:anim calcmode="lin" valueType="num">
                                      <p:cBhvr additive="base">
                                        <p:cTn id="5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6"/>
                                        </p:tgtEl>
                                        <p:attrNameLst>
                                          <p:attrName>style.visibility</p:attrName>
                                        </p:attrNameLst>
                                      </p:cBhvr>
                                      <p:to>
                                        <p:strVal val="visible"/>
                                      </p:to>
                                    </p:set>
                                    <p:animEffect transition="in" filter="fade">
                                      <p:cBhvr>
                                        <p:cTn id="57" dur="2000"/>
                                        <p:tgtEl>
                                          <p:spTgt spid="36"/>
                                        </p:tgtEl>
                                      </p:cBhvr>
                                    </p:animEffect>
                                  </p:childTnLst>
                                </p:cTn>
                              </p:par>
                              <p:par>
                                <p:cTn id="58" presetID="2" presetClass="entr" presetSubtype="4" fill="hold" grpId="0" nodeType="withEffect">
                                  <p:stCondLst>
                                    <p:cond delay="0"/>
                                  </p:stCondLst>
                                  <p:childTnLst>
                                    <p:set>
                                      <p:cBhvr>
                                        <p:cTn id="59" dur="1" fill="hold">
                                          <p:stCondLst>
                                            <p:cond delay="0"/>
                                          </p:stCondLst>
                                        </p:cTn>
                                        <p:tgtEl>
                                          <p:spTgt spid="50"/>
                                        </p:tgtEl>
                                        <p:attrNameLst>
                                          <p:attrName>style.visibility</p:attrName>
                                        </p:attrNameLst>
                                      </p:cBhvr>
                                      <p:to>
                                        <p:strVal val="visible"/>
                                      </p:to>
                                    </p:set>
                                    <p:anim calcmode="lin" valueType="num">
                                      <p:cBhvr additive="base">
                                        <p:cTn id="60" dur="500" fill="hold"/>
                                        <p:tgtEl>
                                          <p:spTgt spid="50"/>
                                        </p:tgtEl>
                                        <p:attrNameLst>
                                          <p:attrName>ppt_x</p:attrName>
                                        </p:attrNameLst>
                                      </p:cBhvr>
                                      <p:tavLst>
                                        <p:tav tm="0">
                                          <p:val>
                                            <p:strVal val="#ppt_x"/>
                                          </p:val>
                                        </p:tav>
                                        <p:tav tm="100000">
                                          <p:val>
                                            <p:strVal val="#ppt_x"/>
                                          </p:val>
                                        </p:tav>
                                      </p:tavLst>
                                    </p:anim>
                                    <p:anim calcmode="lin" valueType="num">
                                      <p:cBhvr additive="base">
                                        <p:cTn id="61" dur="500" fill="hold"/>
                                        <p:tgtEl>
                                          <p:spTgt spid="50"/>
                                        </p:tgtEl>
                                        <p:attrNameLst>
                                          <p:attrName>ppt_y</p:attrName>
                                        </p:attrNameLst>
                                      </p:cBhvr>
                                      <p:tavLst>
                                        <p:tav tm="0">
                                          <p:val>
                                            <p:strVal val="1+#ppt_h/2"/>
                                          </p:val>
                                        </p:tav>
                                        <p:tav tm="100000">
                                          <p:val>
                                            <p:strVal val="#ppt_y"/>
                                          </p:val>
                                        </p:tav>
                                      </p:tavLst>
                                    </p:anim>
                                  </p:childTnLst>
                                </p:cTn>
                              </p:par>
                              <p:par>
                                <p:cTn id="62" presetID="2" presetClass="entr" presetSubtype="4" fill="hold" grpId="0" nodeType="withEffect">
                                  <p:stCondLst>
                                    <p:cond delay="0"/>
                                  </p:stCondLst>
                                  <p:childTnLst>
                                    <p:set>
                                      <p:cBhvr>
                                        <p:cTn id="63" dur="1" fill="hold">
                                          <p:stCondLst>
                                            <p:cond delay="0"/>
                                          </p:stCondLst>
                                        </p:cTn>
                                        <p:tgtEl>
                                          <p:spTgt spid="51"/>
                                        </p:tgtEl>
                                        <p:attrNameLst>
                                          <p:attrName>style.visibility</p:attrName>
                                        </p:attrNameLst>
                                      </p:cBhvr>
                                      <p:to>
                                        <p:strVal val="visible"/>
                                      </p:to>
                                    </p:set>
                                    <p:anim calcmode="lin" valueType="num">
                                      <p:cBhvr additive="base">
                                        <p:cTn id="64" dur="500" fill="hold"/>
                                        <p:tgtEl>
                                          <p:spTgt spid="51"/>
                                        </p:tgtEl>
                                        <p:attrNameLst>
                                          <p:attrName>ppt_x</p:attrName>
                                        </p:attrNameLst>
                                      </p:cBhvr>
                                      <p:tavLst>
                                        <p:tav tm="0">
                                          <p:val>
                                            <p:strVal val="#ppt_x"/>
                                          </p:val>
                                        </p:tav>
                                        <p:tav tm="100000">
                                          <p:val>
                                            <p:strVal val="#ppt_x"/>
                                          </p:val>
                                        </p:tav>
                                      </p:tavLst>
                                    </p:anim>
                                    <p:anim calcmode="lin" valueType="num">
                                      <p:cBhvr additive="base">
                                        <p:cTn id="65"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6" grpId="0" animBg="1"/>
      <p:bldP spid="50" grpId="0" animBg="1"/>
      <p:bldP spid="51"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Immagine 34" descr="paracetamolo_IR.gif"/>
          <p:cNvPicPr>
            <a:picLocks noChangeAspect="1"/>
          </p:cNvPicPr>
          <p:nvPr/>
        </p:nvPicPr>
        <p:blipFill>
          <a:blip r:embed="rId2" cstate="print">
            <a:clrChange>
              <a:clrFrom>
                <a:srgbClr val="FFFFFF"/>
              </a:clrFrom>
              <a:clrTo>
                <a:srgbClr val="FFFFFF">
                  <a:alpha val="0"/>
                </a:srgbClr>
              </a:clrTo>
            </a:clrChange>
          </a:blip>
          <a:srcRect t="15971" r="17099" b="19718"/>
          <a:stretch>
            <a:fillRect/>
          </a:stretch>
        </p:blipFill>
        <p:spPr>
          <a:xfrm>
            <a:off x="323528" y="1124744"/>
            <a:ext cx="6480720" cy="3672408"/>
          </a:xfrm>
          <a:prstGeom prst="rect">
            <a:avLst/>
          </a:prstGeom>
        </p:spPr>
      </p:pic>
      <p:sp>
        <p:nvSpPr>
          <p:cNvPr id="2" name="CasellaDiTesto 1">
            <a:extLst>
              <a:ext uri="{FF2B5EF4-FFF2-40B4-BE49-F238E27FC236}">
                <a16:creationId xmlns:a16="http://schemas.microsoft.com/office/drawing/2014/main" id="{488474B2-622F-446F-AF78-566ED0FC43E2}"/>
              </a:ext>
            </a:extLst>
          </p:cNvPr>
          <p:cNvSpPr txBox="1"/>
          <p:nvPr/>
        </p:nvSpPr>
        <p:spPr>
          <a:xfrm>
            <a:off x="1259632" y="222871"/>
            <a:ext cx="7776864" cy="584775"/>
          </a:xfrm>
          <a:prstGeom prst="rect">
            <a:avLst/>
          </a:prstGeom>
          <a:noFill/>
        </p:spPr>
        <p:txBody>
          <a:bodyPr wrap="square" rtlCol="0">
            <a:spAutoFit/>
          </a:bodyPr>
          <a:lstStyle/>
          <a:p>
            <a:r>
              <a:rPr lang="it-IT" sz="3200" dirty="0">
                <a:solidFill>
                  <a:schemeClr val="bg1"/>
                </a:solidFill>
              </a:rPr>
              <a:t>Iniziamo ad assegnare lo spettro IR</a:t>
            </a:r>
          </a:p>
        </p:txBody>
      </p:sp>
      <p:graphicFrame>
        <p:nvGraphicFramePr>
          <p:cNvPr id="3" name="Tabella 2"/>
          <p:cNvGraphicFramePr>
            <a:graphicFrameLocks noGrp="1"/>
          </p:cNvGraphicFramePr>
          <p:nvPr/>
        </p:nvGraphicFramePr>
        <p:xfrm>
          <a:off x="7308304" y="1124744"/>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4" name="CasellaDiTesto 3"/>
          <p:cNvSpPr txBox="1"/>
          <p:nvPr/>
        </p:nvSpPr>
        <p:spPr>
          <a:xfrm>
            <a:off x="107504" y="921494"/>
            <a:ext cx="5872156" cy="923330"/>
          </a:xfrm>
          <a:prstGeom prst="rect">
            <a:avLst/>
          </a:prstGeom>
          <a:noFill/>
        </p:spPr>
        <p:txBody>
          <a:bodyPr wrap="square" rtlCol="0">
            <a:spAutoFit/>
          </a:bodyPr>
          <a:lstStyle/>
          <a:p>
            <a:pPr marL="342900" indent="-342900"/>
            <a:r>
              <a:rPr lang="en-US" b="1" u="sng" dirty="0"/>
              <a:t>2. 	PREDIRE LO SPETTRO SU CARTA</a:t>
            </a:r>
          </a:p>
          <a:p>
            <a:pPr marL="800100" lvl="1" indent="-342900">
              <a:buFont typeface="Arial" pitchFamily="34" charset="0"/>
              <a:buChar char="•"/>
            </a:pPr>
            <a:endParaRPr lang="en-US" dirty="0"/>
          </a:p>
          <a:p>
            <a:pPr marL="342900" indent="-342900"/>
            <a:endParaRPr lang="en-US" dirty="0"/>
          </a:p>
        </p:txBody>
      </p:sp>
      <p:sp>
        <p:nvSpPr>
          <p:cNvPr id="29" name="Fusione 28"/>
          <p:cNvSpPr/>
          <p:nvPr/>
        </p:nvSpPr>
        <p:spPr>
          <a:xfrm>
            <a:off x="1259632" y="4005064"/>
            <a:ext cx="288032" cy="1800200"/>
          </a:xfrm>
          <a:prstGeom prst="flowChartMerge">
            <a:avLst/>
          </a:prstGeom>
          <a:solidFill>
            <a:schemeClr val="accent3">
              <a:lumMod val="20000"/>
              <a:lumOff val="8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0" name="Fusione 29"/>
          <p:cNvSpPr/>
          <p:nvPr/>
        </p:nvSpPr>
        <p:spPr>
          <a:xfrm>
            <a:off x="1475656" y="4005064"/>
            <a:ext cx="288032" cy="1584176"/>
          </a:xfrm>
          <a:prstGeom prst="flowChartMerge">
            <a:avLst/>
          </a:prstGeom>
          <a:solidFill>
            <a:schemeClr val="accent1">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31" name="Fusione 30"/>
          <p:cNvSpPr/>
          <p:nvPr/>
        </p:nvSpPr>
        <p:spPr>
          <a:xfrm>
            <a:off x="1763688" y="4005064"/>
            <a:ext cx="288032" cy="1584176"/>
          </a:xfrm>
          <a:prstGeom prst="flowChartMerge">
            <a:avLst/>
          </a:prstGeom>
          <a:solidFill>
            <a:srgbClr val="FFFFCC"/>
          </a:solidFill>
          <a:ln>
            <a:solidFill>
              <a:srgbClr val="FFFF00"/>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2" name="Fusione 31"/>
          <p:cNvSpPr/>
          <p:nvPr/>
        </p:nvSpPr>
        <p:spPr>
          <a:xfrm>
            <a:off x="1907704" y="4005064"/>
            <a:ext cx="288032" cy="1584176"/>
          </a:xfrm>
          <a:prstGeom prst="flowChartMerge">
            <a:avLst/>
          </a:prstGeom>
          <a:solidFill>
            <a:schemeClr val="accent2">
              <a:lumMod val="40000"/>
              <a:lumOff val="60000"/>
            </a:schemeClr>
          </a:solidFill>
          <a:ln>
            <a:solidFill>
              <a:schemeClr val="accent2">
                <a:lumMod val="75000"/>
              </a:schemeClr>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3" name="Fusione 32"/>
          <p:cNvSpPr/>
          <p:nvPr/>
        </p:nvSpPr>
        <p:spPr>
          <a:xfrm>
            <a:off x="4355976" y="3933056"/>
            <a:ext cx="288032" cy="1800200"/>
          </a:xfrm>
          <a:prstGeom prst="flowChartMerge">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46" name="CasellaDiTesto 45"/>
          <p:cNvSpPr txBox="1"/>
          <p:nvPr/>
        </p:nvSpPr>
        <p:spPr>
          <a:xfrm>
            <a:off x="1832796" y="6330806"/>
            <a:ext cx="504056" cy="307777"/>
          </a:xfrm>
          <a:prstGeom prst="rect">
            <a:avLst/>
          </a:prstGeom>
          <a:noFill/>
        </p:spPr>
        <p:txBody>
          <a:bodyPr wrap="square" rtlCol="0">
            <a:spAutoFit/>
          </a:bodyPr>
          <a:lstStyle/>
          <a:p>
            <a:r>
              <a:rPr lang="en-US" sz="1400" b="1" dirty="0"/>
              <a:t>3K</a:t>
            </a:r>
          </a:p>
        </p:txBody>
      </p:sp>
      <p:grpSp>
        <p:nvGrpSpPr>
          <p:cNvPr id="5" name="Gruppo 4">
            <a:extLst>
              <a:ext uri="{FF2B5EF4-FFF2-40B4-BE49-F238E27FC236}">
                <a16:creationId xmlns:a16="http://schemas.microsoft.com/office/drawing/2014/main" id="{20406C9E-F081-4DC9-9D16-03AB17D60CA9}"/>
              </a:ext>
            </a:extLst>
          </p:cNvPr>
          <p:cNvGrpSpPr/>
          <p:nvPr/>
        </p:nvGrpSpPr>
        <p:grpSpPr>
          <a:xfrm>
            <a:off x="67392" y="3954542"/>
            <a:ext cx="6480064" cy="2909356"/>
            <a:chOff x="67392" y="3954542"/>
            <a:chExt cx="6480064" cy="2909356"/>
          </a:xfrm>
        </p:grpSpPr>
        <p:cxnSp>
          <p:nvCxnSpPr>
            <p:cNvPr id="38" name="Connettore 1 37"/>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39" name="Connettore 1 38"/>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40" name="CasellaDiTesto 39"/>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41" name="CasellaDiTesto 40"/>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42" name="Connettore 1 41"/>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Connettore 1 42"/>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Connettore 1 43"/>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Connettore 1 44"/>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47" name="CasellaDiTesto 46"/>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48" name="CasellaDiTesto 47"/>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49" name="CasellaDiTesto 48"/>
          <p:cNvSpPr txBox="1"/>
          <p:nvPr/>
        </p:nvSpPr>
        <p:spPr>
          <a:xfrm>
            <a:off x="1115616" y="6330806"/>
            <a:ext cx="576064" cy="307777"/>
          </a:xfrm>
          <a:prstGeom prst="rect">
            <a:avLst/>
          </a:prstGeom>
          <a:noFill/>
        </p:spPr>
        <p:txBody>
          <a:bodyPr wrap="square" rtlCol="0">
            <a:spAutoFit/>
          </a:bodyPr>
          <a:lstStyle/>
          <a:p>
            <a:r>
              <a:rPr lang="en-US" sz="1400" b="1" dirty="0"/>
              <a:t>3.5K</a:t>
            </a:r>
          </a:p>
        </p:txBody>
      </p:sp>
      <p:sp>
        <p:nvSpPr>
          <p:cNvPr id="50" name="Fusione 49"/>
          <p:cNvSpPr/>
          <p:nvPr/>
        </p:nvSpPr>
        <p:spPr>
          <a:xfrm>
            <a:off x="456136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1" name="Fusione 50"/>
          <p:cNvSpPr/>
          <p:nvPr/>
        </p:nvSpPr>
        <p:spPr>
          <a:xfrm>
            <a:off x="500404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0"/>
                                        </p:tgtEl>
                                        <p:attrNameLst>
                                          <p:attrName>style.visibility</p:attrName>
                                        </p:attrNameLst>
                                      </p:cBhvr>
                                      <p:to>
                                        <p:strVal val="visible"/>
                                      </p:to>
                                    </p:set>
                                    <p:anim calcmode="lin" valueType="num">
                                      <p:cBhvr additive="base">
                                        <p:cTn id="11" dur="500" fill="hold"/>
                                        <p:tgtEl>
                                          <p:spTgt spid="30"/>
                                        </p:tgtEl>
                                        <p:attrNameLst>
                                          <p:attrName>ppt_x</p:attrName>
                                        </p:attrNameLst>
                                      </p:cBhvr>
                                      <p:tavLst>
                                        <p:tav tm="0">
                                          <p:val>
                                            <p:strVal val="#ppt_x"/>
                                          </p:val>
                                        </p:tav>
                                        <p:tav tm="100000">
                                          <p:val>
                                            <p:strVal val="#ppt_x"/>
                                          </p:val>
                                        </p:tav>
                                      </p:tavLst>
                                    </p:anim>
                                    <p:anim calcmode="lin" valueType="num">
                                      <p:cBhvr additive="base">
                                        <p:cTn id="12" dur="500" fill="hold"/>
                                        <p:tgtEl>
                                          <p:spTgt spid="30"/>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2"/>
                                        </p:tgtEl>
                                        <p:attrNameLst>
                                          <p:attrName>style.visibility</p:attrName>
                                        </p:attrNameLst>
                                      </p:cBhvr>
                                      <p:to>
                                        <p:strVal val="visible"/>
                                      </p:to>
                                    </p:set>
                                    <p:anim calcmode="lin" valueType="num">
                                      <p:cBhvr additive="base">
                                        <p:cTn id="15" dur="500" fill="hold"/>
                                        <p:tgtEl>
                                          <p:spTgt spid="32"/>
                                        </p:tgtEl>
                                        <p:attrNameLst>
                                          <p:attrName>ppt_x</p:attrName>
                                        </p:attrNameLst>
                                      </p:cBhvr>
                                      <p:tavLst>
                                        <p:tav tm="0">
                                          <p:val>
                                            <p:strVal val="#ppt_x"/>
                                          </p:val>
                                        </p:tav>
                                        <p:tav tm="100000">
                                          <p:val>
                                            <p:strVal val="#ppt_x"/>
                                          </p:val>
                                        </p:tav>
                                      </p:tavLst>
                                    </p:anim>
                                    <p:anim calcmode="lin" valueType="num">
                                      <p:cBhvr additive="base">
                                        <p:cTn id="16"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1"/>
                                        </p:tgtEl>
                                        <p:attrNameLst>
                                          <p:attrName>style.visibility</p:attrName>
                                        </p:attrNameLst>
                                      </p:cBhvr>
                                      <p:to>
                                        <p:strVal val="visible"/>
                                      </p:to>
                                    </p:set>
                                    <p:anim calcmode="lin" valueType="num">
                                      <p:cBhvr additive="base">
                                        <p:cTn id="21" dur="500" fill="hold"/>
                                        <p:tgtEl>
                                          <p:spTgt spid="31"/>
                                        </p:tgtEl>
                                        <p:attrNameLst>
                                          <p:attrName>ppt_x</p:attrName>
                                        </p:attrNameLst>
                                      </p:cBhvr>
                                      <p:tavLst>
                                        <p:tav tm="0">
                                          <p:val>
                                            <p:strVal val="#ppt_x"/>
                                          </p:val>
                                        </p:tav>
                                        <p:tav tm="100000">
                                          <p:val>
                                            <p:strVal val="#ppt_x"/>
                                          </p:val>
                                        </p:tav>
                                      </p:tavLst>
                                    </p:anim>
                                    <p:anim calcmode="lin" valueType="num">
                                      <p:cBhvr additive="base">
                                        <p:cTn id="22"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3"/>
                                        </p:tgtEl>
                                        <p:attrNameLst>
                                          <p:attrName>style.visibility</p:attrName>
                                        </p:attrNameLst>
                                      </p:cBhvr>
                                      <p:to>
                                        <p:strVal val="visible"/>
                                      </p:to>
                                    </p:set>
                                    <p:anim calcmode="lin" valueType="num">
                                      <p:cBhvr additive="base">
                                        <p:cTn id="27" dur="500" fill="hold"/>
                                        <p:tgtEl>
                                          <p:spTgt spid="33"/>
                                        </p:tgtEl>
                                        <p:attrNameLst>
                                          <p:attrName>ppt_x</p:attrName>
                                        </p:attrNameLst>
                                      </p:cBhvr>
                                      <p:tavLst>
                                        <p:tav tm="0">
                                          <p:val>
                                            <p:strVal val="#ppt_x"/>
                                          </p:val>
                                        </p:tav>
                                        <p:tav tm="100000">
                                          <p:val>
                                            <p:strVal val="#ppt_x"/>
                                          </p:val>
                                        </p:tav>
                                      </p:tavLst>
                                    </p:anim>
                                    <p:anim calcmode="lin" valueType="num">
                                      <p:cBhvr additive="base">
                                        <p:cTn id="2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50"/>
                                        </p:tgtEl>
                                        <p:attrNameLst>
                                          <p:attrName>style.visibility</p:attrName>
                                        </p:attrNameLst>
                                      </p:cBhvr>
                                      <p:to>
                                        <p:strVal val="visible"/>
                                      </p:to>
                                    </p:set>
                                    <p:anim calcmode="lin" valueType="num">
                                      <p:cBhvr additive="base">
                                        <p:cTn id="33" dur="500" fill="hold"/>
                                        <p:tgtEl>
                                          <p:spTgt spid="50"/>
                                        </p:tgtEl>
                                        <p:attrNameLst>
                                          <p:attrName>ppt_x</p:attrName>
                                        </p:attrNameLst>
                                      </p:cBhvr>
                                      <p:tavLst>
                                        <p:tav tm="0">
                                          <p:val>
                                            <p:strVal val="#ppt_x"/>
                                          </p:val>
                                        </p:tav>
                                        <p:tav tm="100000">
                                          <p:val>
                                            <p:strVal val="#ppt_x"/>
                                          </p:val>
                                        </p:tav>
                                      </p:tavLst>
                                    </p:anim>
                                    <p:anim calcmode="lin" valueType="num">
                                      <p:cBhvr additive="base">
                                        <p:cTn id="34" dur="500" fill="hold"/>
                                        <p:tgtEl>
                                          <p:spTgt spid="50"/>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51"/>
                                        </p:tgtEl>
                                        <p:attrNameLst>
                                          <p:attrName>style.visibility</p:attrName>
                                        </p:attrNameLst>
                                      </p:cBhvr>
                                      <p:to>
                                        <p:strVal val="visible"/>
                                      </p:to>
                                    </p:set>
                                    <p:anim calcmode="lin" valueType="num">
                                      <p:cBhvr additive="base">
                                        <p:cTn id="39" dur="500" fill="hold"/>
                                        <p:tgtEl>
                                          <p:spTgt spid="51"/>
                                        </p:tgtEl>
                                        <p:attrNameLst>
                                          <p:attrName>ppt_x</p:attrName>
                                        </p:attrNameLst>
                                      </p:cBhvr>
                                      <p:tavLst>
                                        <p:tav tm="0">
                                          <p:val>
                                            <p:strVal val="#ppt_x"/>
                                          </p:val>
                                        </p:tav>
                                        <p:tav tm="100000">
                                          <p:val>
                                            <p:strVal val="#ppt_x"/>
                                          </p:val>
                                        </p:tav>
                                      </p:tavLst>
                                    </p:anim>
                                    <p:anim calcmode="lin" valueType="num">
                                      <p:cBhvr additive="base">
                                        <p:cTn id="40"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1" grpId="0" animBg="1"/>
      <p:bldP spid="32" grpId="0" animBg="1"/>
      <p:bldP spid="33" grpId="0" animBg="1"/>
      <p:bldP spid="50" grpId="0" animBg="1"/>
      <p:bldP spid="51"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llaDiTesto 5">
            <a:extLst>
              <a:ext uri="{FF2B5EF4-FFF2-40B4-BE49-F238E27FC236}">
                <a16:creationId xmlns:a16="http://schemas.microsoft.com/office/drawing/2014/main" id="{336E5BFB-FA6A-4F22-82CF-F1B7132C6164}"/>
              </a:ext>
            </a:extLst>
          </p:cNvPr>
          <p:cNvSpPr txBox="1"/>
          <p:nvPr/>
        </p:nvSpPr>
        <p:spPr>
          <a:xfrm>
            <a:off x="1341375" y="301903"/>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8" name="CasellaDiTesto 7">
            <a:extLst>
              <a:ext uri="{FF2B5EF4-FFF2-40B4-BE49-F238E27FC236}">
                <a16:creationId xmlns:a16="http://schemas.microsoft.com/office/drawing/2014/main" id="{43376941-A67D-4373-806C-6BA5CBBDD42D}"/>
              </a:ext>
            </a:extLst>
          </p:cNvPr>
          <p:cNvSpPr txBox="1"/>
          <p:nvPr/>
        </p:nvSpPr>
        <p:spPr>
          <a:xfrm>
            <a:off x="209811" y="2060848"/>
            <a:ext cx="424847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it-IT" dirty="0"/>
              <a:t>PROCAINA CLOROIDRATA</a:t>
            </a:r>
            <a:endParaRPr lang="en-US" dirty="0"/>
          </a:p>
        </p:txBody>
      </p:sp>
      <p:sp>
        <p:nvSpPr>
          <p:cNvPr id="9" name="CasellaDiTesto 8">
            <a:extLst>
              <a:ext uri="{FF2B5EF4-FFF2-40B4-BE49-F238E27FC236}">
                <a16:creationId xmlns:a16="http://schemas.microsoft.com/office/drawing/2014/main" id="{F70EEB88-90ED-4703-8603-011AA5970C8B}"/>
              </a:ext>
            </a:extLst>
          </p:cNvPr>
          <p:cNvSpPr txBox="1"/>
          <p:nvPr/>
        </p:nvSpPr>
        <p:spPr>
          <a:xfrm>
            <a:off x="251520" y="1268760"/>
            <a:ext cx="828092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Mettiamo il caso che stiate analizzando un incognito e che i risultati vi portino a supporre che sia la Procaina </a:t>
            </a:r>
            <a:r>
              <a:rPr lang="it-IT" dirty="0" err="1"/>
              <a:t>Cloroidrato</a:t>
            </a:r>
            <a:endParaRPr lang="en-US" dirty="0"/>
          </a:p>
        </p:txBody>
      </p:sp>
      <p:sp>
        <p:nvSpPr>
          <p:cNvPr id="11" name="Rettangolo 10">
            <a:extLst>
              <a:ext uri="{FF2B5EF4-FFF2-40B4-BE49-F238E27FC236}">
                <a16:creationId xmlns:a16="http://schemas.microsoft.com/office/drawing/2014/main" id="{81D90A63-2823-42FE-8CCD-55F310186275}"/>
              </a:ext>
            </a:extLst>
          </p:cNvPr>
          <p:cNvSpPr/>
          <p:nvPr/>
        </p:nvSpPr>
        <p:spPr>
          <a:xfrm>
            <a:off x="4788024" y="2132856"/>
            <a:ext cx="3221070" cy="646331"/>
          </a:xfrm>
          <a:prstGeom prst="rect">
            <a:avLst/>
          </a:prstGeom>
        </p:spPr>
        <p:txBody>
          <a:bodyPr wrap="square">
            <a:spAutoFit/>
          </a:bodyPr>
          <a:lstStyle/>
          <a:p>
            <a:pPr lvl="0">
              <a:spcBef>
                <a:spcPts val="0"/>
              </a:spcBef>
              <a:buClr>
                <a:schemeClr val="dk1"/>
              </a:buClr>
              <a:buSzPct val="100000"/>
              <a:buFont typeface="Arial"/>
              <a:buNone/>
            </a:pPr>
            <a:r>
              <a:rPr lang="en-US" sz="1200" b="1" dirty="0">
                <a:solidFill>
                  <a:schemeClr val="dk1"/>
                </a:solidFill>
              </a:rPr>
              <a:t>SDBS No.: </a:t>
            </a:r>
            <a:r>
              <a:rPr lang="en-US" sz="1200" dirty="0">
                <a:solidFill>
                  <a:schemeClr val="dk1"/>
                </a:solidFill>
              </a:rPr>
              <a:t>22541</a:t>
            </a:r>
          </a:p>
          <a:p>
            <a:pPr lvl="0">
              <a:spcBef>
                <a:spcPts val="0"/>
              </a:spcBef>
              <a:buClr>
                <a:schemeClr val="dk1"/>
              </a:buClr>
              <a:buSzPct val="100000"/>
              <a:buFont typeface="Arial"/>
              <a:buNone/>
            </a:pPr>
            <a:r>
              <a:rPr lang="en-US" sz="1200" b="1" dirty="0">
                <a:solidFill>
                  <a:schemeClr val="dk1"/>
                </a:solidFill>
              </a:rPr>
              <a:t>Compound Name: PROCAINE</a:t>
            </a:r>
          </a:p>
          <a:p>
            <a:pPr lvl="0">
              <a:spcBef>
                <a:spcPts val="0"/>
              </a:spcBef>
              <a:buClr>
                <a:schemeClr val="dk1"/>
              </a:buClr>
              <a:buSzPct val="100000"/>
              <a:buFont typeface="Arial"/>
              <a:buNone/>
            </a:pPr>
            <a:r>
              <a:rPr lang="en-US" sz="1200" b="1" dirty="0">
                <a:solidFill>
                  <a:schemeClr val="dk1"/>
                </a:solidFill>
              </a:rPr>
              <a:t>Molecular Formula: </a:t>
            </a:r>
            <a:r>
              <a:rPr lang="en-US" sz="1200" dirty="0">
                <a:solidFill>
                  <a:schemeClr val="dk1"/>
                </a:solidFill>
              </a:rPr>
              <a:t>C</a:t>
            </a:r>
            <a:r>
              <a:rPr lang="en-US" sz="1200" baseline="-25000" dirty="0">
                <a:solidFill>
                  <a:schemeClr val="dk1"/>
                </a:solidFill>
              </a:rPr>
              <a:t>13</a:t>
            </a:r>
            <a:r>
              <a:rPr lang="en-US" sz="1200" dirty="0">
                <a:solidFill>
                  <a:schemeClr val="dk1"/>
                </a:solidFill>
              </a:rPr>
              <a:t>H</a:t>
            </a:r>
            <a:r>
              <a:rPr lang="en-US" sz="1200" baseline="-25000" dirty="0">
                <a:solidFill>
                  <a:schemeClr val="dk1"/>
                </a:solidFill>
              </a:rPr>
              <a:t>20</a:t>
            </a:r>
            <a:r>
              <a:rPr lang="en-US" sz="1200" dirty="0">
                <a:solidFill>
                  <a:schemeClr val="dk1"/>
                </a:solidFill>
              </a:rPr>
              <a:t>N</a:t>
            </a:r>
            <a:r>
              <a:rPr lang="en-US" sz="1200" baseline="-25000" dirty="0">
                <a:solidFill>
                  <a:schemeClr val="dk1"/>
                </a:solidFill>
              </a:rPr>
              <a:t>2</a:t>
            </a:r>
            <a:r>
              <a:rPr lang="en-US" sz="1200" dirty="0">
                <a:solidFill>
                  <a:schemeClr val="dk1"/>
                </a:solidFill>
              </a:rPr>
              <a:t>O</a:t>
            </a:r>
            <a:r>
              <a:rPr lang="en-US" sz="1200" baseline="-25000" dirty="0">
                <a:solidFill>
                  <a:schemeClr val="dk1"/>
                </a:solidFill>
              </a:rPr>
              <a:t>2</a:t>
            </a:r>
            <a:r>
              <a:rPr lang="en-US" sz="1200" dirty="0">
                <a:solidFill>
                  <a:schemeClr val="dk1"/>
                </a:solidFill>
              </a:rPr>
              <a:t> </a:t>
            </a:r>
          </a:p>
        </p:txBody>
      </p:sp>
      <p:sp>
        <p:nvSpPr>
          <p:cNvPr id="13" name="CasellaDiTesto 12">
            <a:extLst>
              <a:ext uri="{FF2B5EF4-FFF2-40B4-BE49-F238E27FC236}">
                <a16:creationId xmlns:a16="http://schemas.microsoft.com/office/drawing/2014/main" id="{11A46A1C-5C7F-42EA-B427-2D5D7DC1D735}"/>
              </a:ext>
            </a:extLst>
          </p:cNvPr>
          <p:cNvSpPr txBox="1"/>
          <p:nvPr/>
        </p:nvSpPr>
        <p:spPr>
          <a:xfrm>
            <a:off x="4860032" y="2996952"/>
            <a:ext cx="3960440" cy="646331"/>
          </a:xfrm>
          <a:prstGeom prst="rect">
            <a:avLst/>
          </a:prstGeom>
          <a:noFill/>
        </p:spPr>
        <p:txBody>
          <a:bodyPr wrap="square" rtlCol="0">
            <a:spAutoFit/>
          </a:bodyPr>
          <a:lstStyle/>
          <a:p>
            <a:pPr marL="342900" indent="-342900">
              <a:buAutoNum type="arabicPeriod"/>
            </a:pPr>
            <a:r>
              <a:rPr lang="it-IT" dirty="0"/>
              <a:t>Disegnate la molecola su un foglio</a:t>
            </a:r>
          </a:p>
          <a:p>
            <a:endParaRPr lang="en-US" dirty="0"/>
          </a:p>
        </p:txBody>
      </p:sp>
      <p:sp>
        <p:nvSpPr>
          <p:cNvPr id="16" name="CasellaDiTesto 15">
            <a:extLst>
              <a:ext uri="{FF2B5EF4-FFF2-40B4-BE49-F238E27FC236}">
                <a16:creationId xmlns:a16="http://schemas.microsoft.com/office/drawing/2014/main" id="{D69CF6D8-2B99-46FD-A2A8-C8ABC14C5C62}"/>
              </a:ext>
            </a:extLst>
          </p:cNvPr>
          <p:cNvSpPr txBox="1"/>
          <p:nvPr/>
        </p:nvSpPr>
        <p:spPr>
          <a:xfrm>
            <a:off x="4860032" y="3356992"/>
            <a:ext cx="3960440" cy="923330"/>
          </a:xfrm>
          <a:prstGeom prst="rect">
            <a:avLst/>
          </a:prstGeom>
          <a:noFill/>
        </p:spPr>
        <p:txBody>
          <a:bodyPr wrap="square" rtlCol="0">
            <a:spAutoFit/>
          </a:bodyPr>
          <a:lstStyle/>
          <a:p>
            <a:r>
              <a:rPr lang="it-IT" dirty="0"/>
              <a:t>2.    Prendetevi due minuti per identificare i principali gruppi attivi </a:t>
            </a:r>
            <a:r>
              <a:rPr lang="it-IT" dirty="0" err="1"/>
              <a:t>all</a:t>
            </a:r>
            <a:r>
              <a:rPr lang="it-IT" dirty="0"/>
              <a:t> IR</a:t>
            </a:r>
          </a:p>
          <a:p>
            <a:endParaRPr lang="en-US" dirty="0"/>
          </a:p>
        </p:txBody>
      </p:sp>
      <p:pic>
        <p:nvPicPr>
          <p:cNvPr id="1028" name="Picture 4" descr="Procaine.svg">
            <a:extLst>
              <a:ext uri="{FF2B5EF4-FFF2-40B4-BE49-F238E27FC236}">
                <a16:creationId xmlns:a16="http://schemas.microsoft.com/office/drawing/2014/main" id="{68A0DC69-1DB9-4E86-8FCB-7BAF054E5E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280322"/>
            <a:ext cx="4662239" cy="1966745"/>
          </a:xfrm>
          <a:prstGeom prst="rect">
            <a:avLst/>
          </a:prstGeom>
          <a:noFill/>
          <a:extLst>
            <a:ext uri="{909E8E84-426E-40DD-AFC4-6F175D3DCCD1}">
              <a14:hiddenFill xmlns:a14="http://schemas.microsoft.com/office/drawing/2010/main">
                <a:solidFill>
                  <a:srgbClr val="FFFFFF"/>
                </a:solidFill>
              </a14:hiddenFill>
            </a:ext>
          </a:extLst>
        </p:spPr>
      </p:pic>
      <p:pic>
        <p:nvPicPr>
          <p:cNvPr id="17" name="Immagine 16">
            <a:extLst>
              <a:ext uri="{FF2B5EF4-FFF2-40B4-BE49-F238E27FC236}">
                <a16:creationId xmlns:a16="http://schemas.microsoft.com/office/drawing/2014/main" id="{954EB5CB-7E3B-4511-B4D5-800E93C6B13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8144" y="4509120"/>
            <a:ext cx="2699792" cy="1518633"/>
          </a:xfrm>
          <a:prstGeom prst="rect">
            <a:avLst/>
          </a:prstGeom>
        </p:spPr>
      </p:pic>
    </p:spTree>
    <p:extLst>
      <p:ext uri="{BB962C8B-B14F-4D97-AF65-F5344CB8AC3E}">
        <p14:creationId xmlns:p14="http://schemas.microsoft.com/office/powerpoint/2010/main" val="11112124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Procaine.svg">
            <a:extLst>
              <a:ext uri="{FF2B5EF4-FFF2-40B4-BE49-F238E27FC236}">
                <a16:creationId xmlns:a16="http://schemas.microsoft.com/office/drawing/2014/main" id="{24CC6038-C785-4DD2-B9BA-CB27B08BD2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4825" y="2183378"/>
            <a:ext cx="3423280" cy="1444096"/>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uppo 1">
            <a:extLst>
              <a:ext uri="{FF2B5EF4-FFF2-40B4-BE49-F238E27FC236}">
                <a16:creationId xmlns:a16="http://schemas.microsoft.com/office/drawing/2014/main" id="{22E4A304-8C75-4CC1-BA9F-1926E7F2A08A}"/>
              </a:ext>
            </a:extLst>
          </p:cNvPr>
          <p:cNvGrpSpPr/>
          <p:nvPr/>
        </p:nvGrpSpPr>
        <p:grpSpPr>
          <a:xfrm>
            <a:off x="67392" y="3954542"/>
            <a:ext cx="6480064" cy="2909356"/>
            <a:chOff x="67392" y="3954542"/>
            <a:chExt cx="6480064" cy="2909356"/>
          </a:xfrm>
        </p:grpSpPr>
        <p:cxnSp>
          <p:nvCxnSpPr>
            <p:cNvPr id="3" name="Connettore 1 37">
              <a:extLst>
                <a:ext uri="{FF2B5EF4-FFF2-40B4-BE49-F238E27FC236}">
                  <a16:creationId xmlns:a16="http://schemas.microsoft.com/office/drawing/2014/main" id="{8354F2AB-F056-4A1E-BC24-40E48615F8CF}"/>
                </a:ext>
              </a:extLst>
            </p:cNvPr>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4" name="Connettore 1 38">
              <a:extLst>
                <a:ext uri="{FF2B5EF4-FFF2-40B4-BE49-F238E27FC236}">
                  <a16:creationId xmlns:a16="http://schemas.microsoft.com/office/drawing/2014/main" id="{A17A50D5-E954-4E2F-A42C-784A4CDEDFA8}"/>
                </a:ext>
              </a:extLst>
            </p:cNvPr>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5" name="CasellaDiTesto 4">
              <a:extLst>
                <a:ext uri="{FF2B5EF4-FFF2-40B4-BE49-F238E27FC236}">
                  <a16:creationId xmlns:a16="http://schemas.microsoft.com/office/drawing/2014/main" id="{307D922A-D4BE-45B5-8B75-D59379C32C7A}"/>
                </a:ext>
              </a:extLst>
            </p:cNvPr>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6" name="CasellaDiTesto 5">
              <a:extLst>
                <a:ext uri="{FF2B5EF4-FFF2-40B4-BE49-F238E27FC236}">
                  <a16:creationId xmlns:a16="http://schemas.microsoft.com/office/drawing/2014/main" id="{69E67E50-4478-4AB9-AB1B-1CEEFF69CCE9}"/>
                </a:ext>
              </a:extLst>
            </p:cNvPr>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7" name="Connettore 1 41">
              <a:extLst>
                <a:ext uri="{FF2B5EF4-FFF2-40B4-BE49-F238E27FC236}">
                  <a16:creationId xmlns:a16="http://schemas.microsoft.com/office/drawing/2014/main" id="{E37DA744-49C5-4619-A1C9-4398927AA695}"/>
                </a:ext>
              </a:extLst>
            </p:cNvPr>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nettore 1 42">
              <a:extLst>
                <a:ext uri="{FF2B5EF4-FFF2-40B4-BE49-F238E27FC236}">
                  <a16:creationId xmlns:a16="http://schemas.microsoft.com/office/drawing/2014/main" id="{EA5C92C8-B155-4A45-A0D9-DE06F86A5CC0}"/>
                </a:ext>
              </a:extLst>
            </p:cNvPr>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nettore 1 43">
              <a:extLst>
                <a:ext uri="{FF2B5EF4-FFF2-40B4-BE49-F238E27FC236}">
                  <a16:creationId xmlns:a16="http://schemas.microsoft.com/office/drawing/2014/main" id="{E1309462-3C2A-470E-B8A2-CB58FEBDBCC8}"/>
                </a:ext>
              </a:extLst>
            </p:cNvPr>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nettore 1 44">
              <a:extLst>
                <a:ext uri="{FF2B5EF4-FFF2-40B4-BE49-F238E27FC236}">
                  <a16:creationId xmlns:a16="http://schemas.microsoft.com/office/drawing/2014/main" id="{E849D792-F11C-461D-802A-93CCF51A58B5}"/>
                </a:ext>
              </a:extLst>
            </p:cNvPr>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asellaDiTesto 10">
              <a:extLst>
                <a:ext uri="{FF2B5EF4-FFF2-40B4-BE49-F238E27FC236}">
                  <a16:creationId xmlns:a16="http://schemas.microsoft.com/office/drawing/2014/main" id="{768B97A2-2EE9-4FF2-B729-85431F526184}"/>
                </a:ext>
              </a:extLst>
            </p:cNvPr>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12" name="CasellaDiTesto 11">
              <a:extLst>
                <a:ext uri="{FF2B5EF4-FFF2-40B4-BE49-F238E27FC236}">
                  <a16:creationId xmlns:a16="http://schemas.microsoft.com/office/drawing/2014/main" id="{F6292D1E-FCCE-4EC1-A349-565A100AF782}"/>
                </a:ext>
              </a:extLst>
            </p:cNvPr>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13" name="CasellaDiTesto 12">
            <a:extLst>
              <a:ext uri="{FF2B5EF4-FFF2-40B4-BE49-F238E27FC236}">
                <a16:creationId xmlns:a16="http://schemas.microsoft.com/office/drawing/2014/main" id="{4BFA0F9F-987E-43B7-876C-85463E9C3B1C}"/>
              </a:ext>
            </a:extLst>
          </p:cNvPr>
          <p:cNvSpPr txBox="1"/>
          <p:nvPr/>
        </p:nvSpPr>
        <p:spPr>
          <a:xfrm>
            <a:off x="1331640" y="244499"/>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14" name="CasellaDiTesto 13">
            <a:extLst>
              <a:ext uri="{FF2B5EF4-FFF2-40B4-BE49-F238E27FC236}">
                <a16:creationId xmlns:a16="http://schemas.microsoft.com/office/drawing/2014/main" id="{EBA22331-D34A-4E35-A451-6F6DE7D0FEF0}"/>
              </a:ext>
            </a:extLst>
          </p:cNvPr>
          <p:cNvSpPr txBox="1"/>
          <p:nvPr/>
        </p:nvSpPr>
        <p:spPr>
          <a:xfrm>
            <a:off x="251520" y="1268760"/>
            <a:ext cx="828092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3.    Fate una previsione dello spettro dei gruppi funzionali identificati</a:t>
            </a:r>
            <a:endParaRPr lang="en-US" dirty="0"/>
          </a:p>
        </p:txBody>
      </p:sp>
      <p:graphicFrame>
        <p:nvGraphicFramePr>
          <p:cNvPr id="17" name="Tabella 16">
            <a:extLst>
              <a:ext uri="{FF2B5EF4-FFF2-40B4-BE49-F238E27FC236}">
                <a16:creationId xmlns:a16="http://schemas.microsoft.com/office/drawing/2014/main" id="{BCD1334F-CD8E-4E57-9402-118B5E090C92}"/>
              </a:ext>
            </a:extLst>
          </p:cNvPr>
          <p:cNvGraphicFramePr>
            <a:graphicFrameLocks noGrp="1"/>
          </p:cNvGraphicFramePr>
          <p:nvPr>
            <p:extLst>
              <p:ext uri="{D42A27DB-BD31-4B8C-83A1-F6EECF244321}">
                <p14:modId xmlns:p14="http://schemas.microsoft.com/office/powerpoint/2010/main" val="824338692"/>
              </p:ext>
            </p:extLst>
          </p:nvPr>
        </p:nvGraphicFramePr>
        <p:xfrm>
          <a:off x="7452321" y="1676268"/>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18" name="Rettangolo arrotondato 23">
            <a:extLst>
              <a:ext uri="{FF2B5EF4-FFF2-40B4-BE49-F238E27FC236}">
                <a16:creationId xmlns:a16="http://schemas.microsoft.com/office/drawing/2014/main" id="{E05B976F-EB60-473E-A713-B092AAA1B033}"/>
              </a:ext>
            </a:extLst>
          </p:cNvPr>
          <p:cNvSpPr/>
          <p:nvPr/>
        </p:nvSpPr>
        <p:spPr>
          <a:xfrm>
            <a:off x="2088203" y="3303412"/>
            <a:ext cx="591533" cy="426259"/>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9" name="Rettangolo arrotondato 24">
            <a:extLst>
              <a:ext uri="{FF2B5EF4-FFF2-40B4-BE49-F238E27FC236}">
                <a16:creationId xmlns:a16="http://schemas.microsoft.com/office/drawing/2014/main" id="{AE117CE1-7973-434B-B896-58CEF8F5F3BE}"/>
              </a:ext>
            </a:extLst>
          </p:cNvPr>
          <p:cNvSpPr/>
          <p:nvPr/>
        </p:nvSpPr>
        <p:spPr>
          <a:xfrm>
            <a:off x="2585847" y="2611680"/>
            <a:ext cx="483384" cy="378445"/>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0" name="Rettangolo arrotondato 25">
            <a:extLst>
              <a:ext uri="{FF2B5EF4-FFF2-40B4-BE49-F238E27FC236}">
                <a16:creationId xmlns:a16="http://schemas.microsoft.com/office/drawing/2014/main" id="{8DB62EC8-0621-4913-8B18-20D6DDE05325}"/>
              </a:ext>
            </a:extLst>
          </p:cNvPr>
          <p:cNvSpPr/>
          <p:nvPr/>
        </p:nvSpPr>
        <p:spPr>
          <a:xfrm>
            <a:off x="3584601" y="2183378"/>
            <a:ext cx="470269" cy="616803"/>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2" name="Rettangolo arrotondato 27">
            <a:extLst>
              <a:ext uri="{FF2B5EF4-FFF2-40B4-BE49-F238E27FC236}">
                <a16:creationId xmlns:a16="http://schemas.microsoft.com/office/drawing/2014/main" id="{735F5DDD-EDB7-45F7-B242-5AE6420A0318}"/>
              </a:ext>
            </a:extLst>
          </p:cNvPr>
          <p:cNvSpPr/>
          <p:nvPr/>
        </p:nvSpPr>
        <p:spPr>
          <a:xfrm>
            <a:off x="4046505" y="3119406"/>
            <a:ext cx="525495" cy="508067"/>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3" name="Fusione 22">
            <a:extLst>
              <a:ext uri="{FF2B5EF4-FFF2-40B4-BE49-F238E27FC236}">
                <a16:creationId xmlns:a16="http://schemas.microsoft.com/office/drawing/2014/main" id="{D9421AAE-A703-4BD9-A070-70921C86550C}"/>
              </a:ext>
            </a:extLst>
          </p:cNvPr>
          <p:cNvSpPr/>
          <p:nvPr/>
        </p:nvSpPr>
        <p:spPr>
          <a:xfrm>
            <a:off x="1547664" y="4365104"/>
            <a:ext cx="288032" cy="1800200"/>
          </a:xfrm>
          <a:prstGeom prst="flowChartMerge">
            <a:avLst/>
          </a:prstGeom>
          <a:solidFill>
            <a:schemeClr val="accent3">
              <a:lumMod val="20000"/>
              <a:lumOff val="8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5" name="Fusione 24">
            <a:extLst>
              <a:ext uri="{FF2B5EF4-FFF2-40B4-BE49-F238E27FC236}">
                <a16:creationId xmlns:a16="http://schemas.microsoft.com/office/drawing/2014/main" id="{7D461F4E-2B7F-438D-9093-0798393728DA}"/>
              </a:ext>
            </a:extLst>
          </p:cNvPr>
          <p:cNvSpPr/>
          <p:nvPr/>
        </p:nvSpPr>
        <p:spPr>
          <a:xfrm>
            <a:off x="1835696" y="4365104"/>
            <a:ext cx="288032" cy="1584176"/>
          </a:xfrm>
          <a:prstGeom prst="flowChartMerge">
            <a:avLst/>
          </a:prstGeom>
          <a:solidFill>
            <a:srgbClr val="FFFFCC"/>
          </a:solidFill>
          <a:ln>
            <a:solidFill>
              <a:srgbClr val="FFFF00"/>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6" name="Fusione 25">
            <a:extLst>
              <a:ext uri="{FF2B5EF4-FFF2-40B4-BE49-F238E27FC236}">
                <a16:creationId xmlns:a16="http://schemas.microsoft.com/office/drawing/2014/main" id="{BE218762-074B-4EA2-A501-5D553A9035A2}"/>
              </a:ext>
            </a:extLst>
          </p:cNvPr>
          <p:cNvSpPr/>
          <p:nvPr/>
        </p:nvSpPr>
        <p:spPr>
          <a:xfrm>
            <a:off x="1979712" y="4365104"/>
            <a:ext cx="288032" cy="1584176"/>
          </a:xfrm>
          <a:prstGeom prst="flowChartMerge">
            <a:avLst/>
          </a:prstGeom>
          <a:solidFill>
            <a:schemeClr val="accent2">
              <a:lumMod val="40000"/>
              <a:lumOff val="60000"/>
            </a:schemeClr>
          </a:solidFill>
          <a:ln>
            <a:solidFill>
              <a:schemeClr val="accent2">
                <a:lumMod val="75000"/>
              </a:schemeClr>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7" name="Fusione 26">
            <a:extLst>
              <a:ext uri="{FF2B5EF4-FFF2-40B4-BE49-F238E27FC236}">
                <a16:creationId xmlns:a16="http://schemas.microsoft.com/office/drawing/2014/main" id="{488B461A-EEED-4094-9570-57D2D2258454}"/>
              </a:ext>
            </a:extLst>
          </p:cNvPr>
          <p:cNvSpPr/>
          <p:nvPr/>
        </p:nvSpPr>
        <p:spPr>
          <a:xfrm>
            <a:off x="4211960" y="4293096"/>
            <a:ext cx="288032" cy="1800200"/>
          </a:xfrm>
          <a:prstGeom prst="flowChartMerge">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28" name="Rettangolo arrotondato 35">
            <a:extLst>
              <a:ext uri="{FF2B5EF4-FFF2-40B4-BE49-F238E27FC236}">
                <a16:creationId xmlns:a16="http://schemas.microsoft.com/office/drawing/2014/main" id="{111561AD-F32D-4409-A883-A5A978274372}"/>
              </a:ext>
            </a:extLst>
          </p:cNvPr>
          <p:cNvSpPr/>
          <p:nvPr/>
        </p:nvSpPr>
        <p:spPr>
          <a:xfrm>
            <a:off x="3106011" y="3066383"/>
            <a:ext cx="478590" cy="471084"/>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9" name="Fusione 28">
            <a:extLst>
              <a:ext uri="{FF2B5EF4-FFF2-40B4-BE49-F238E27FC236}">
                <a16:creationId xmlns:a16="http://schemas.microsoft.com/office/drawing/2014/main" id="{72E9D431-953D-4BF0-95FD-2B7155AF2761}"/>
              </a:ext>
            </a:extLst>
          </p:cNvPr>
          <p:cNvSpPr/>
          <p:nvPr/>
        </p:nvSpPr>
        <p:spPr>
          <a:xfrm>
            <a:off x="4417352" y="429309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0" name="Fusione 29">
            <a:extLst>
              <a:ext uri="{FF2B5EF4-FFF2-40B4-BE49-F238E27FC236}">
                <a16:creationId xmlns:a16="http://schemas.microsoft.com/office/drawing/2014/main" id="{8B61F4FE-13AA-43BF-87C0-9C58C63E0A73}"/>
              </a:ext>
            </a:extLst>
          </p:cNvPr>
          <p:cNvSpPr/>
          <p:nvPr/>
        </p:nvSpPr>
        <p:spPr>
          <a:xfrm>
            <a:off x="4860032" y="429309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1" name="CasellaDiTesto 30">
            <a:extLst>
              <a:ext uri="{FF2B5EF4-FFF2-40B4-BE49-F238E27FC236}">
                <a16:creationId xmlns:a16="http://schemas.microsoft.com/office/drawing/2014/main" id="{BDCDD766-5EF7-4EE9-8CF7-8C4E3CE3034D}"/>
              </a:ext>
            </a:extLst>
          </p:cNvPr>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32" name="CasellaDiTesto 31">
            <a:extLst>
              <a:ext uri="{FF2B5EF4-FFF2-40B4-BE49-F238E27FC236}">
                <a16:creationId xmlns:a16="http://schemas.microsoft.com/office/drawing/2014/main" id="{859FA331-4F06-4BBC-B644-01746E41E3EB}"/>
              </a:ext>
            </a:extLst>
          </p:cNvPr>
          <p:cNvSpPr txBox="1"/>
          <p:nvPr/>
        </p:nvSpPr>
        <p:spPr>
          <a:xfrm>
            <a:off x="1115616" y="6330806"/>
            <a:ext cx="576064" cy="307777"/>
          </a:xfrm>
          <a:prstGeom prst="rect">
            <a:avLst/>
          </a:prstGeom>
          <a:noFill/>
        </p:spPr>
        <p:txBody>
          <a:bodyPr wrap="square" rtlCol="0">
            <a:spAutoFit/>
          </a:bodyPr>
          <a:lstStyle/>
          <a:p>
            <a:r>
              <a:rPr lang="en-US" sz="1400" b="1" dirty="0"/>
              <a:t>3.5K</a:t>
            </a:r>
          </a:p>
        </p:txBody>
      </p:sp>
      <p:sp>
        <p:nvSpPr>
          <p:cNvPr id="34" name="Rettangolo arrotondato 27">
            <a:extLst>
              <a:ext uri="{FF2B5EF4-FFF2-40B4-BE49-F238E27FC236}">
                <a16:creationId xmlns:a16="http://schemas.microsoft.com/office/drawing/2014/main" id="{B821EB83-2368-4B64-81F2-148F1C371D16}"/>
              </a:ext>
            </a:extLst>
          </p:cNvPr>
          <p:cNvSpPr/>
          <p:nvPr/>
        </p:nvSpPr>
        <p:spPr>
          <a:xfrm>
            <a:off x="4705296" y="2475011"/>
            <a:ext cx="525495" cy="508067"/>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pic>
        <p:nvPicPr>
          <p:cNvPr id="41" name="Immagine 40">
            <a:extLst>
              <a:ext uri="{FF2B5EF4-FFF2-40B4-BE49-F238E27FC236}">
                <a16:creationId xmlns:a16="http://schemas.microsoft.com/office/drawing/2014/main" id="{B4C702E4-AFB0-4C57-BA71-1B1DD3D7B6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20340" y="1822084"/>
            <a:ext cx="1792199" cy="1008112"/>
          </a:xfrm>
          <a:prstGeom prst="rect">
            <a:avLst/>
          </a:prstGeom>
        </p:spPr>
      </p:pic>
    </p:spTree>
    <p:extLst>
      <p:ext uri="{BB962C8B-B14F-4D97-AF65-F5344CB8AC3E}">
        <p14:creationId xmlns:p14="http://schemas.microsoft.com/office/powerpoint/2010/main" val="23604362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 calcmode="lin" valueType="num">
                                      <p:cBhvr additive="base">
                                        <p:cTn id="12" dur="500" fill="hold"/>
                                        <p:tgtEl>
                                          <p:spTgt spid="23"/>
                                        </p:tgtEl>
                                        <p:attrNameLst>
                                          <p:attrName>ppt_x</p:attrName>
                                        </p:attrNameLst>
                                      </p:cBhvr>
                                      <p:tavLst>
                                        <p:tav tm="0">
                                          <p:val>
                                            <p:strVal val="#ppt_x"/>
                                          </p:val>
                                        </p:tav>
                                        <p:tav tm="100000">
                                          <p:val>
                                            <p:strVal val="#ppt_x"/>
                                          </p:val>
                                        </p:tav>
                                      </p:tavLst>
                                    </p:anim>
                                    <p:anim calcmode="lin" valueType="num">
                                      <p:cBhvr additive="base">
                                        <p:cTn id="13" dur="500" fill="hold"/>
                                        <p:tgtEl>
                                          <p:spTgt spid="23"/>
                                        </p:tgtEl>
                                        <p:attrNameLst>
                                          <p:attrName>ppt_y</p:attrName>
                                        </p:attrNameLst>
                                      </p:cBhvr>
                                      <p:tavLst>
                                        <p:tav tm="0">
                                          <p:val>
                                            <p:strVal val="1+#ppt_h/2"/>
                                          </p:val>
                                        </p:tav>
                                        <p:tav tm="100000">
                                          <p:val>
                                            <p:strVal val="#ppt_y"/>
                                          </p:val>
                                        </p:tav>
                                      </p:tavLst>
                                    </p:anim>
                                  </p:childTnLst>
                                </p:cTn>
                              </p:par>
                              <p:par>
                                <p:cTn id="14" presetID="10" presetClass="entr" presetSubtype="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500"/>
                                        <p:tgtEl>
                                          <p:spTgt spid="18"/>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6"/>
                                        </p:tgtEl>
                                        <p:attrNameLst>
                                          <p:attrName>style.visibility</p:attrName>
                                        </p:attrNameLst>
                                      </p:cBhvr>
                                      <p:to>
                                        <p:strVal val="visible"/>
                                      </p:to>
                                    </p:set>
                                    <p:anim calcmode="lin" valueType="num">
                                      <p:cBhvr additive="base">
                                        <p:cTn id="21" dur="500" fill="hold"/>
                                        <p:tgtEl>
                                          <p:spTgt spid="26"/>
                                        </p:tgtEl>
                                        <p:attrNameLst>
                                          <p:attrName>ppt_x</p:attrName>
                                        </p:attrNameLst>
                                      </p:cBhvr>
                                      <p:tavLst>
                                        <p:tav tm="0">
                                          <p:val>
                                            <p:strVal val="#ppt_x"/>
                                          </p:val>
                                        </p:tav>
                                        <p:tav tm="100000">
                                          <p:val>
                                            <p:strVal val="#ppt_x"/>
                                          </p:val>
                                        </p:tav>
                                      </p:tavLst>
                                    </p:anim>
                                    <p:anim calcmode="lin" valueType="num">
                                      <p:cBhvr additive="base">
                                        <p:cTn id="22" dur="500" fill="hold"/>
                                        <p:tgtEl>
                                          <p:spTgt spid="26"/>
                                        </p:tgtEl>
                                        <p:attrNameLst>
                                          <p:attrName>ppt_y</p:attrName>
                                        </p:attrNameLst>
                                      </p:cBhvr>
                                      <p:tavLst>
                                        <p:tav tm="0">
                                          <p:val>
                                            <p:strVal val="1+#ppt_h/2"/>
                                          </p:val>
                                        </p:tav>
                                        <p:tav tm="100000">
                                          <p:val>
                                            <p:strVal val="#ppt_y"/>
                                          </p:val>
                                        </p:tav>
                                      </p:tavLst>
                                    </p:anim>
                                  </p:childTnLst>
                                </p:cTn>
                              </p:par>
                              <p:par>
                                <p:cTn id="23" presetID="10" presetClass="entr" presetSubtype="0" fill="hold" grpId="0" nodeType="withEffect">
                                  <p:stCondLst>
                                    <p:cond delay="0"/>
                                  </p:stCondLst>
                                  <p:childTnLst>
                                    <p:set>
                                      <p:cBhvr>
                                        <p:cTn id="24" dur="1" fill="hold">
                                          <p:stCondLst>
                                            <p:cond delay="0"/>
                                          </p:stCondLst>
                                        </p:cTn>
                                        <p:tgtEl>
                                          <p:spTgt spid="34"/>
                                        </p:tgtEl>
                                        <p:attrNameLst>
                                          <p:attrName>style.visibility</p:attrName>
                                        </p:attrNameLst>
                                      </p:cBhvr>
                                      <p:to>
                                        <p:strVal val="visible"/>
                                      </p:to>
                                    </p:set>
                                    <p:animEffect transition="in" filter="fade">
                                      <p:cBhvr>
                                        <p:cTn id="25" dur="500"/>
                                        <p:tgtEl>
                                          <p:spTgt spid="34"/>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500"/>
                                        <p:tgtEl>
                                          <p:spTgt spid="22"/>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5"/>
                                        </p:tgtEl>
                                        <p:attrNameLst>
                                          <p:attrName>style.visibility</p:attrName>
                                        </p:attrNameLst>
                                      </p:cBhvr>
                                      <p:to>
                                        <p:strVal val="visible"/>
                                      </p:to>
                                    </p:set>
                                    <p:anim calcmode="lin" valueType="num">
                                      <p:cBhvr additive="base">
                                        <p:cTn id="33" dur="500" fill="hold"/>
                                        <p:tgtEl>
                                          <p:spTgt spid="25"/>
                                        </p:tgtEl>
                                        <p:attrNameLst>
                                          <p:attrName>ppt_x</p:attrName>
                                        </p:attrNameLst>
                                      </p:cBhvr>
                                      <p:tavLst>
                                        <p:tav tm="0">
                                          <p:val>
                                            <p:strVal val="#ppt_x"/>
                                          </p:val>
                                        </p:tav>
                                        <p:tav tm="100000">
                                          <p:val>
                                            <p:strVal val="#ppt_x"/>
                                          </p:val>
                                        </p:tav>
                                      </p:tavLst>
                                    </p:anim>
                                    <p:anim calcmode="lin" valueType="num">
                                      <p:cBhvr additive="base">
                                        <p:cTn id="34" dur="500" fill="hold"/>
                                        <p:tgtEl>
                                          <p:spTgt spid="25"/>
                                        </p:tgtEl>
                                        <p:attrNameLst>
                                          <p:attrName>ppt_y</p:attrName>
                                        </p:attrNameLst>
                                      </p:cBhvr>
                                      <p:tavLst>
                                        <p:tav tm="0">
                                          <p:val>
                                            <p:strVal val="1+#ppt_h/2"/>
                                          </p:val>
                                        </p:tav>
                                        <p:tav tm="100000">
                                          <p:val>
                                            <p:strVal val="#ppt_y"/>
                                          </p:val>
                                        </p:tav>
                                      </p:tavLst>
                                    </p:anim>
                                  </p:childTnLst>
                                </p:cTn>
                              </p:par>
                              <p:par>
                                <p:cTn id="35" presetID="10"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 calcmode="lin" valueType="num">
                                      <p:cBhvr additive="base">
                                        <p:cTn id="42" dur="500" fill="hold"/>
                                        <p:tgtEl>
                                          <p:spTgt spid="27"/>
                                        </p:tgtEl>
                                        <p:attrNameLst>
                                          <p:attrName>ppt_x</p:attrName>
                                        </p:attrNameLst>
                                      </p:cBhvr>
                                      <p:tavLst>
                                        <p:tav tm="0">
                                          <p:val>
                                            <p:strVal val="#ppt_x"/>
                                          </p:val>
                                        </p:tav>
                                        <p:tav tm="100000">
                                          <p:val>
                                            <p:strVal val="#ppt_x"/>
                                          </p:val>
                                        </p:tav>
                                      </p:tavLst>
                                    </p:anim>
                                    <p:anim calcmode="lin" valueType="num">
                                      <p:cBhvr additive="base">
                                        <p:cTn id="43" dur="500" fill="hold"/>
                                        <p:tgtEl>
                                          <p:spTgt spid="27"/>
                                        </p:tgtEl>
                                        <p:attrNameLst>
                                          <p:attrName>ppt_y</p:attrName>
                                        </p:attrNameLst>
                                      </p:cBhvr>
                                      <p:tavLst>
                                        <p:tav tm="0">
                                          <p:val>
                                            <p:strVal val="1+#ppt_h/2"/>
                                          </p:val>
                                        </p:tav>
                                        <p:tav tm="100000">
                                          <p:val>
                                            <p:strVal val="#ppt_y"/>
                                          </p:val>
                                        </p:tav>
                                      </p:tavLst>
                                    </p:anim>
                                  </p:childTnLst>
                                </p:cTn>
                              </p:par>
                              <p:par>
                                <p:cTn id="44" presetID="10" presetClass="entr" presetSubtype="0" fill="hold" grpId="0" nodeType="withEffect">
                                  <p:stCondLst>
                                    <p:cond delay="0"/>
                                  </p:stCondLst>
                                  <p:childTnLst>
                                    <p:set>
                                      <p:cBhvr>
                                        <p:cTn id="45" dur="1" fill="hold">
                                          <p:stCondLst>
                                            <p:cond delay="0"/>
                                          </p:stCondLst>
                                        </p:cTn>
                                        <p:tgtEl>
                                          <p:spTgt spid="20"/>
                                        </p:tgtEl>
                                        <p:attrNameLst>
                                          <p:attrName>style.visibility</p:attrName>
                                        </p:attrNameLst>
                                      </p:cBhvr>
                                      <p:to>
                                        <p:strVal val="visible"/>
                                      </p:to>
                                    </p:set>
                                    <p:animEffect transition="in" filter="fade">
                                      <p:cBhvr>
                                        <p:cTn id="46" dur="500"/>
                                        <p:tgtEl>
                                          <p:spTgt spid="20"/>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29"/>
                                        </p:tgtEl>
                                        <p:attrNameLst>
                                          <p:attrName>style.visibility</p:attrName>
                                        </p:attrNameLst>
                                      </p:cBhvr>
                                      <p:to>
                                        <p:strVal val="visible"/>
                                      </p:to>
                                    </p:set>
                                    <p:anim calcmode="lin" valueType="num">
                                      <p:cBhvr additive="base">
                                        <p:cTn id="51" dur="500" fill="hold"/>
                                        <p:tgtEl>
                                          <p:spTgt spid="29"/>
                                        </p:tgtEl>
                                        <p:attrNameLst>
                                          <p:attrName>ppt_x</p:attrName>
                                        </p:attrNameLst>
                                      </p:cBhvr>
                                      <p:tavLst>
                                        <p:tav tm="0">
                                          <p:val>
                                            <p:strVal val="#ppt_x"/>
                                          </p:val>
                                        </p:tav>
                                        <p:tav tm="100000">
                                          <p:val>
                                            <p:strVal val="#ppt_x"/>
                                          </p:val>
                                        </p:tav>
                                      </p:tavLst>
                                    </p:anim>
                                    <p:anim calcmode="lin" valueType="num">
                                      <p:cBhvr additive="base">
                                        <p:cTn id="52" dur="500" fill="hold"/>
                                        <p:tgtEl>
                                          <p:spTgt spid="29"/>
                                        </p:tgtEl>
                                        <p:attrNameLst>
                                          <p:attrName>ppt_y</p:attrName>
                                        </p:attrNameLst>
                                      </p:cBhvr>
                                      <p:tavLst>
                                        <p:tav tm="0">
                                          <p:val>
                                            <p:strVal val="1+#ppt_h/2"/>
                                          </p:val>
                                        </p:tav>
                                        <p:tav tm="100000">
                                          <p:val>
                                            <p:strVal val="#ppt_y"/>
                                          </p:val>
                                        </p:tav>
                                      </p:tavLst>
                                    </p:anim>
                                  </p:childTnLst>
                                </p:cTn>
                              </p:par>
                              <p:par>
                                <p:cTn id="53" presetID="10" presetClass="entr" presetSubtype="0" fill="hold" grpId="0" nodeType="withEffect">
                                  <p:stCondLst>
                                    <p:cond delay="0"/>
                                  </p:stCondLst>
                                  <p:childTnLst>
                                    <p:set>
                                      <p:cBhvr>
                                        <p:cTn id="54" dur="1" fill="hold">
                                          <p:stCondLst>
                                            <p:cond delay="0"/>
                                          </p:stCondLst>
                                        </p:cTn>
                                        <p:tgtEl>
                                          <p:spTgt spid="28"/>
                                        </p:tgtEl>
                                        <p:attrNameLst>
                                          <p:attrName>style.visibility</p:attrName>
                                        </p:attrNameLst>
                                      </p:cBhvr>
                                      <p:to>
                                        <p:strVal val="visible"/>
                                      </p:to>
                                    </p:set>
                                    <p:animEffect transition="in" filter="fade">
                                      <p:cBhvr>
                                        <p:cTn id="55" dur="500"/>
                                        <p:tgtEl>
                                          <p:spTgt spid="28"/>
                                        </p:tgtEl>
                                      </p:cBhvr>
                                    </p:animEffect>
                                  </p:childTnLst>
                                </p:cTn>
                              </p:par>
                              <p:par>
                                <p:cTn id="56" presetID="2" presetClass="entr" presetSubtype="4" fill="hold" grpId="0" nodeType="withEffect">
                                  <p:stCondLst>
                                    <p:cond delay="0"/>
                                  </p:stCondLst>
                                  <p:childTnLst>
                                    <p:set>
                                      <p:cBhvr>
                                        <p:cTn id="57" dur="1" fill="hold">
                                          <p:stCondLst>
                                            <p:cond delay="0"/>
                                          </p:stCondLst>
                                        </p:cTn>
                                        <p:tgtEl>
                                          <p:spTgt spid="30"/>
                                        </p:tgtEl>
                                        <p:attrNameLst>
                                          <p:attrName>style.visibility</p:attrName>
                                        </p:attrNameLst>
                                      </p:cBhvr>
                                      <p:to>
                                        <p:strVal val="visible"/>
                                      </p:to>
                                    </p:set>
                                    <p:anim calcmode="lin" valueType="num">
                                      <p:cBhvr additive="base">
                                        <p:cTn id="58" dur="500" fill="hold"/>
                                        <p:tgtEl>
                                          <p:spTgt spid="30"/>
                                        </p:tgtEl>
                                        <p:attrNameLst>
                                          <p:attrName>ppt_x</p:attrName>
                                        </p:attrNameLst>
                                      </p:cBhvr>
                                      <p:tavLst>
                                        <p:tav tm="0">
                                          <p:val>
                                            <p:strVal val="#ppt_x"/>
                                          </p:val>
                                        </p:tav>
                                        <p:tav tm="100000">
                                          <p:val>
                                            <p:strVal val="#ppt_x"/>
                                          </p:val>
                                        </p:tav>
                                      </p:tavLst>
                                    </p:anim>
                                    <p:anim calcmode="lin" valueType="num">
                                      <p:cBhvr additive="base">
                                        <p:cTn id="59"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P spid="22" grpId="0" animBg="1"/>
      <p:bldP spid="23" grpId="0" animBg="1"/>
      <p:bldP spid="25" grpId="0" animBg="1"/>
      <p:bldP spid="26" grpId="0" animBg="1"/>
      <p:bldP spid="27" grpId="0" animBg="1"/>
      <p:bldP spid="28" grpId="0" animBg="1"/>
      <p:bldP spid="29" grpId="0" animBg="1"/>
      <p:bldP spid="30" grpId="0" animBg="1"/>
      <p:bldP spid="34"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magine 9">
            <a:extLst>
              <a:ext uri="{FF2B5EF4-FFF2-40B4-BE49-F238E27FC236}">
                <a16:creationId xmlns:a16="http://schemas.microsoft.com/office/drawing/2014/main" id="{4228A196-DA1A-4053-BEDA-12E615D7359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4013" t="20600" r="19288" b="15425"/>
          <a:stretch/>
        </p:blipFill>
        <p:spPr>
          <a:xfrm>
            <a:off x="402231" y="2298673"/>
            <a:ext cx="6546033" cy="4154663"/>
          </a:xfrm>
          <a:prstGeom prst="rect">
            <a:avLst/>
          </a:prstGeom>
        </p:spPr>
      </p:pic>
      <p:sp>
        <p:nvSpPr>
          <p:cNvPr id="2" name="Shape 55">
            <a:extLst>
              <a:ext uri="{FF2B5EF4-FFF2-40B4-BE49-F238E27FC236}">
                <a16:creationId xmlns:a16="http://schemas.microsoft.com/office/drawing/2014/main" id="{2637905B-C489-4514-BA1D-ECFA9991DA52}"/>
              </a:ext>
            </a:extLst>
          </p:cNvPr>
          <p:cNvSpPr txBox="1">
            <a:spLocks/>
          </p:cNvSpPr>
          <p:nvPr/>
        </p:nvSpPr>
        <p:spPr>
          <a:xfrm>
            <a:off x="5946014" y="6568042"/>
            <a:ext cx="4536504" cy="432048"/>
          </a:xfrm>
          <a:prstGeom prst="rect">
            <a:avLst/>
          </a:prstGeom>
        </p:spPr>
        <p:txBody>
          <a:bodyPr wrap="square" lIns="91425" tIns="91425" rIns="91425" bIns="91425" anchor="t" anchorCtr="0">
            <a:noAutofit/>
          </a:bodyPr>
          <a:lst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a:lstStyle>
          <a:p>
            <a:pPr>
              <a:buClr>
                <a:schemeClr val="dk1"/>
              </a:buClr>
              <a:buSzPct val="39285"/>
              <a:buFont typeface="Arial"/>
              <a:buNone/>
            </a:pPr>
            <a:r>
              <a:rPr lang="en-US" sz="1200" i="1" dirty="0"/>
              <a:t>Spectral Database for Organic Compounds (SDBS)</a:t>
            </a:r>
            <a:endParaRPr lang="en-US" sz="1400" i="1" kern="0" dirty="0"/>
          </a:p>
        </p:txBody>
      </p:sp>
      <p:sp>
        <p:nvSpPr>
          <p:cNvPr id="5" name="Rettangolo 4">
            <a:extLst>
              <a:ext uri="{FF2B5EF4-FFF2-40B4-BE49-F238E27FC236}">
                <a16:creationId xmlns:a16="http://schemas.microsoft.com/office/drawing/2014/main" id="{03B8BD7B-45C0-4C0C-B023-53FFC585304F}"/>
              </a:ext>
            </a:extLst>
          </p:cNvPr>
          <p:cNvSpPr/>
          <p:nvPr/>
        </p:nvSpPr>
        <p:spPr>
          <a:xfrm>
            <a:off x="-17222" y="6239053"/>
            <a:ext cx="3221070" cy="646331"/>
          </a:xfrm>
          <a:prstGeom prst="rect">
            <a:avLst/>
          </a:prstGeom>
        </p:spPr>
        <p:txBody>
          <a:bodyPr wrap="square">
            <a:spAutoFit/>
          </a:bodyPr>
          <a:lstStyle/>
          <a:p>
            <a:pPr lvl="0">
              <a:spcBef>
                <a:spcPts val="0"/>
              </a:spcBef>
              <a:buClr>
                <a:schemeClr val="dk1"/>
              </a:buClr>
              <a:buSzPct val="100000"/>
              <a:buFont typeface="Arial"/>
              <a:buNone/>
            </a:pPr>
            <a:r>
              <a:rPr lang="en-US" sz="1200" b="1" dirty="0">
                <a:solidFill>
                  <a:schemeClr val="dk1"/>
                </a:solidFill>
              </a:rPr>
              <a:t>SDBS No.: </a:t>
            </a:r>
            <a:r>
              <a:rPr lang="en-US" sz="1200" dirty="0">
                <a:solidFill>
                  <a:schemeClr val="dk1"/>
                </a:solidFill>
              </a:rPr>
              <a:t>22541</a:t>
            </a:r>
          </a:p>
          <a:p>
            <a:pPr lvl="0">
              <a:spcBef>
                <a:spcPts val="0"/>
              </a:spcBef>
              <a:buClr>
                <a:schemeClr val="dk1"/>
              </a:buClr>
              <a:buSzPct val="100000"/>
              <a:buFont typeface="Arial"/>
              <a:buNone/>
            </a:pPr>
            <a:r>
              <a:rPr lang="en-US" sz="1200" b="1" dirty="0">
                <a:solidFill>
                  <a:schemeClr val="dk1"/>
                </a:solidFill>
              </a:rPr>
              <a:t>Compound Name: PROCAINE HYDROCHLORIDE</a:t>
            </a:r>
          </a:p>
          <a:p>
            <a:pPr lvl="0">
              <a:spcBef>
                <a:spcPts val="0"/>
              </a:spcBef>
              <a:buClr>
                <a:schemeClr val="dk1"/>
              </a:buClr>
              <a:buSzPct val="100000"/>
              <a:buFont typeface="Arial"/>
              <a:buNone/>
            </a:pPr>
            <a:r>
              <a:rPr lang="en-US" sz="1200" b="1" dirty="0">
                <a:solidFill>
                  <a:schemeClr val="dk1"/>
                </a:solidFill>
              </a:rPr>
              <a:t>Molecular Formula: </a:t>
            </a:r>
            <a:r>
              <a:rPr lang="en-US" sz="1200" dirty="0">
                <a:solidFill>
                  <a:schemeClr val="dk1"/>
                </a:solidFill>
              </a:rPr>
              <a:t>C</a:t>
            </a:r>
            <a:r>
              <a:rPr lang="en-US" sz="1200" baseline="-25000" dirty="0">
                <a:solidFill>
                  <a:schemeClr val="dk1"/>
                </a:solidFill>
              </a:rPr>
              <a:t>13</a:t>
            </a:r>
            <a:r>
              <a:rPr lang="en-US" sz="1200" dirty="0">
                <a:solidFill>
                  <a:schemeClr val="dk1"/>
                </a:solidFill>
              </a:rPr>
              <a:t>H</a:t>
            </a:r>
            <a:r>
              <a:rPr lang="en-US" sz="1200" baseline="-25000" dirty="0">
                <a:solidFill>
                  <a:schemeClr val="dk1"/>
                </a:solidFill>
              </a:rPr>
              <a:t>20</a:t>
            </a:r>
            <a:r>
              <a:rPr lang="en-US" sz="1200" dirty="0">
                <a:solidFill>
                  <a:schemeClr val="dk1"/>
                </a:solidFill>
              </a:rPr>
              <a:t>N</a:t>
            </a:r>
            <a:r>
              <a:rPr lang="en-US" sz="1200" baseline="-25000" dirty="0">
                <a:solidFill>
                  <a:schemeClr val="dk1"/>
                </a:solidFill>
              </a:rPr>
              <a:t>2</a:t>
            </a:r>
            <a:r>
              <a:rPr lang="en-US" sz="1200" dirty="0">
                <a:solidFill>
                  <a:schemeClr val="dk1"/>
                </a:solidFill>
              </a:rPr>
              <a:t>O</a:t>
            </a:r>
            <a:r>
              <a:rPr lang="en-US" sz="1200" baseline="-25000" dirty="0">
                <a:solidFill>
                  <a:schemeClr val="dk1"/>
                </a:solidFill>
              </a:rPr>
              <a:t>2</a:t>
            </a:r>
            <a:r>
              <a:rPr lang="en-US" sz="1200" dirty="0">
                <a:solidFill>
                  <a:schemeClr val="dk1"/>
                </a:solidFill>
              </a:rPr>
              <a:t> </a:t>
            </a:r>
          </a:p>
        </p:txBody>
      </p:sp>
      <p:sp>
        <p:nvSpPr>
          <p:cNvPr id="6" name="CasellaDiTesto 5">
            <a:extLst>
              <a:ext uri="{FF2B5EF4-FFF2-40B4-BE49-F238E27FC236}">
                <a16:creationId xmlns:a16="http://schemas.microsoft.com/office/drawing/2014/main" id="{336E5BFB-FA6A-4F22-82CF-F1B7132C6164}"/>
              </a:ext>
            </a:extLst>
          </p:cNvPr>
          <p:cNvSpPr txBox="1"/>
          <p:nvPr/>
        </p:nvSpPr>
        <p:spPr>
          <a:xfrm>
            <a:off x="1331640" y="265003"/>
            <a:ext cx="7776864" cy="584775"/>
          </a:xfrm>
          <a:prstGeom prst="rect">
            <a:avLst/>
          </a:prstGeom>
          <a:noFill/>
        </p:spPr>
        <p:txBody>
          <a:bodyPr wrap="square" rtlCol="0">
            <a:spAutoFit/>
          </a:bodyPr>
          <a:lstStyle/>
          <a:p>
            <a:r>
              <a:rPr lang="it-IT" sz="3200" dirty="0">
                <a:solidFill>
                  <a:schemeClr val="bg1"/>
                </a:solidFill>
              </a:rPr>
              <a:t>Facciamo Pratica…..infine lo spettro</a:t>
            </a:r>
          </a:p>
        </p:txBody>
      </p:sp>
      <p:graphicFrame>
        <p:nvGraphicFramePr>
          <p:cNvPr id="7" name="Tabella 6">
            <a:extLst>
              <a:ext uri="{FF2B5EF4-FFF2-40B4-BE49-F238E27FC236}">
                <a16:creationId xmlns:a16="http://schemas.microsoft.com/office/drawing/2014/main" id="{344D87C8-7C5B-4E74-9971-25124D16877A}"/>
              </a:ext>
            </a:extLst>
          </p:cNvPr>
          <p:cNvGraphicFramePr>
            <a:graphicFrameLocks noGrp="1"/>
          </p:cNvGraphicFramePr>
          <p:nvPr>
            <p:extLst>
              <p:ext uri="{D42A27DB-BD31-4B8C-83A1-F6EECF244321}">
                <p14:modId xmlns:p14="http://schemas.microsoft.com/office/powerpoint/2010/main" val="1959730389"/>
              </p:ext>
            </p:extLst>
          </p:nvPr>
        </p:nvGraphicFramePr>
        <p:xfrm>
          <a:off x="7452321" y="1196752"/>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pic>
        <p:nvPicPr>
          <p:cNvPr id="13" name="Picture 4" descr="Procaine.svg">
            <a:extLst>
              <a:ext uri="{FF2B5EF4-FFF2-40B4-BE49-F238E27FC236}">
                <a16:creationId xmlns:a16="http://schemas.microsoft.com/office/drawing/2014/main" id="{0745D3EB-612E-45EC-B4AF-91184D222D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5716" y="1124744"/>
            <a:ext cx="2376264" cy="1002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6972639"/>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llaDiTesto 5">
            <a:extLst>
              <a:ext uri="{FF2B5EF4-FFF2-40B4-BE49-F238E27FC236}">
                <a16:creationId xmlns:a16="http://schemas.microsoft.com/office/drawing/2014/main" id="{336E5BFB-FA6A-4F22-82CF-F1B7132C6164}"/>
              </a:ext>
            </a:extLst>
          </p:cNvPr>
          <p:cNvSpPr txBox="1"/>
          <p:nvPr/>
        </p:nvSpPr>
        <p:spPr>
          <a:xfrm>
            <a:off x="1367136" y="258054"/>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8" name="CasellaDiTesto 7">
            <a:extLst>
              <a:ext uri="{FF2B5EF4-FFF2-40B4-BE49-F238E27FC236}">
                <a16:creationId xmlns:a16="http://schemas.microsoft.com/office/drawing/2014/main" id="{43376941-A67D-4373-806C-6BA5CBBDD42D}"/>
              </a:ext>
            </a:extLst>
          </p:cNvPr>
          <p:cNvSpPr txBox="1"/>
          <p:nvPr/>
        </p:nvSpPr>
        <p:spPr>
          <a:xfrm>
            <a:off x="209811" y="2060848"/>
            <a:ext cx="424847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it-IT" dirty="0"/>
              <a:t>Metile </a:t>
            </a:r>
            <a:r>
              <a:rPr lang="it-IT" dirty="0" err="1"/>
              <a:t>parabene</a:t>
            </a:r>
            <a:endParaRPr lang="en-US" dirty="0"/>
          </a:p>
        </p:txBody>
      </p:sp>
      <p:sp>
        <p:nvSpPr>
          <p:cNvPr id="9" name="CasellaDiTesto 8">
            <a:extLst>
              <a:ext uri="{FF2B5EF4-FFF2-40B4-BE49-F238E27FC236}">
                <a16:creationId xmlns:a16="http://schemas.microsoft.com/office/drawing/2014/main" id="{F70EEB88-90ED-4703-8603-011AA5970C8B}"/>
              </a:ext>
            </a:extLst>
          </p:cNvPr>
          <p:cNvSpPr txBox="1"/>
          <p:nvPr/>
        </p:nvSpPr>
        <p:spPr>
          <a:xfrm>
            <a:off x="251520" y="1268760"/>
            <a:ext cx="828092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Mettiamo il caso che stiate analizzando un incognito e che le </a:t>
            </a:r>
            <a:r>
              <a:rPr lang="it-IT" dirty="0" err="1"/>
              <a:t>indicizaioni</a:t>
            </a:r>
            <a:r>
              <a:rPr lang="it-IT" dirty="0"/>
              <a:t> vi portino a supporre che sia il </a:t>
            </a:r>
            <a:r>
              <a:rPr lang="it-IT" b="1" dirty="0"/>
              <a:t>metile </a:t>
            </a:r>
            <a:r>
              <a:rPr lang="it-IT" b="1" dirty="0" err="1"/>
              <a:t>parabene</a:t>
            </a:r>
            <a:endParaRPr lang="en-US" b="1" dirty="0"/>
          </a:p>
        </p:txBody>
      </p:sp>
      <p:sp>
        <p:nvSpPr>
          <p:cNvPr id="13" name="CasellaDiTesto 12">
            <a:extLst>
              <a:ext uri="{FF2B5EF4-FFF2-40B4-BE49-F238E27FC236}">
                <a16:creationId xmlns:a16="http://schemas.microsoft.com/office/drawing/2014/main" id="{11A46A1C-5C7F-42EA-B427-2D5D7DC1D735}"/>
              </a:ext>
            </a:extLst>
          </p:cNvPr>
          <p:cNvSpPr txBox="1"/>
          <p:nvPr/>
        </p:nvSpPr>
        <p:spPr>
          <a:xfrm>
            <a:off x="4860032" y="2996952"/>
            <a:ext cx="3960440" cy="646331"/>
          </a:xfrm>
          <a:prstGeom prst="rect">
            <a:avLst/>
          </a:prstGeom>
          <a:noFill/>
        </p:spPr>
        <p:txBody>
          <a:bodyPr wrap="square" rtlCol="0">
            <a:spAutoFit/>
          </a:bodyPr>
          <a:lstStyle/>
          <a:p>
            <a:pPr marL="342900" indent="-342900">
              <a:buAutoNum type="arabicPeriod"/>
            </a:pPr>
            <a:r>
              <a:rPr lang="it-IT" dirty="0"/>
              <a:t>Disegnate la molecola su un foglio</a:t>
            </a:r>
          </a:p>
          <a:p>
            <a:endParaRPr lang="en-US" dirty="0"/>
          </a:p>
        </p:txBody>
      </p:sp>
      <p:sp>
        <p:nvSpPr>
          <p:cNvPr id="16" name="CasellaDiTesto 15">
            <a:extLst>
              <a:ext uri="{FF2B5EF4-FFF2-40B4-BE49-F238E27FC236}">
                <a16:creationId xmlns:a16="http://schemas.microsoft.com/office/drawing/2014/main" id="{D69CF6D8-2B99-46FD-A2A8-C8ABC14C5C62}"/>
              </a:ext>
            </a:extLst>
          </p:cNvPr>
          <p:cNvSpPr txBox="1"/>
          <p:nvPr/>
        </p:nvSpPr>
        <p:spPr>
          <a:xfrm>
            <a:off x="4860032" y="3356992"/>
            <a:ext cx="3960440" cy="923330"/>
          </a:xfrm>
          <a:prstGeom prst="rect">
            <a:avLst/>
          </a:prstGeom>
          <a:noFill/>
        </p:spPr>
        <p:txBody>
          <a:bodyPr wrap="square" rtlCol="0">
            <a:spAutoFit/>
          </a:bodyPr>
          <a:lstStyle/>
          <a:p>
            <a:r>
              <a:rPr lang="it-IT" dirty="0"/>
              <a:t>2.    Avete due minuti per identificare i principali gruppi attivi </a:t>
            </a:r>
            <a:r>
              <a:rPr lang="it-IT" dirty="0" err="1"/>
              <a:t>all</a:t>
            </a:r>
            <a:r>
              <a:rPr lang="it-IT" dirty="0"/>
              <a:t> IR</a:t>
            </a:r>
          </a:p>
          <a:p>
            <a:endParaRPr lang="en-US" dirty="0"/>
          </a:p>
        </p:txBody>
      </p:sp>
      <p:pic>
        <p:nvPicPr>
          <p:cNvPr id="11" name="Shape 71">
            <a:extLst>
              <a:ext uri="{FF2B5EF4-FFF2-40B4-BE49-F238E27FC236}">
                <a16:creationId xmlns:a16="http://schemas.microsoft.com/office/drawing/2014/main" id="{F7FCA78A-A459-4568-B5B4-9A9B3310D87D}"/>
              </a:ext>
            </a:extLst>
          </p:cNvPr>
          <p:cNvPicPr preferRelativeResize="0"/>
          <p:nvPr/>
        </p:nvPicPr>
        <p:blipFill rotWithShape="1">
          <a:blip r:embed="rId2">
            <a:alphaModFix/>
          </a:blip>
          <a:srcRect l="52473" t="84281" r="7310" b="1131"/>
          <a:stretch/>
        </p:blipFill>
        <p:spPr>
          <a:xfrm>
            <a:off x="251520" y="3067423"/>
            <a:ext cx="4104456" cy="1502468"/>
          </a:xfrm>
          <a:prstGeom prst="rect">
            <a:avLst/>
          </a:prstGeom>
          <a:noFill/>
          <a:ln>
            <a:noFill/>
          </a:ln>
        </p:spPr>
      </p:pic>
      <p:sp>
        <p:nvSpPr>
          <p:cNvPr id="12" name="Rettangolo 11">
            <a:extLst>
              <a:ext uri="{FF2B5EF4-FFF2-40B4-BE49-F238E27FC236}">
                <a16:creationId xmlns:a16="http://schemas.microsoft.com/office/drawing/2014/main" id="{D0930FD2-1D55-412A-BEA9-C7D4D649B892}"/>
              </a:ext>
            </a:extLst>
          </p:cNvPr>
          <p:cNvSpPr/>
          <p:nvPr/>
        </p:nvSpPr>
        <p:spPr>
          <a:xfrm>
            <a:off x="4860032" y="2132856"/>
            <a:ext cx="3096344" cy="769441"/>
          </a:xfrm>
          <a:prstGeom prst="rect">
            <a:avLst/>
          </a:prstGeom>
        </p:spPr>
        <p:txBody>
          <a:bodyPr wrap="square">
            <a:spAutoFit/>
          </a:bodyPr>
          <a:lstStyle/>
          <a:p>
            <a:pPr lvl="0">
              <a:spcBef>
                <a:spcPts val="0"/>
              </a:spcBef>
              <a:buClr>
                <a:schemeClr val="dk1"/>
              </a:buClr>
              <a:buSzPct val="100000"/>
              <a:buFont typeface="Arial"/>
              <a:buNone/>
            </a:pPr>
            <a:r>
              <a:rPr lang="en-US" sz="1100" b="1" dirty="0">
                <a:solidFill>
                  <a:schemeClr val="dk1"/>
                </a:solidFill>
              </a:rPr>
              <a:t>SDBS No.: </a:t>
            </a:r>
            <a:r>
              <a:rPr lang="en-US" sz="1100" dirty="0">
                <a:solidFill>
                  <a:schemeClr val="dk1"/>
                </a:solidFill>
              </a:rPr>
              <a:t>2537</a:t>
            </a:r>
          </a:p>
          <a:p>
            <a:pPr lvl="0">
              <a:spcBef>
                <a:spcPts val="0"/>
              </a:spcBef>
              <a:buClr>
                <a:schemeClr val="dk1"/>
              </a:buClr>
              <a:buSzPct val="100000"/>
              <a:buFont typeface="Arial"/>
              <a:buNone/>
            </a:pPr>
            <a:r>
              <a:rPr lang="en-US" sz="1100" b="1" dirty="0">
                <a:solidFill>
                  <a:schemeClr val="dk1"/>
                </a:solidFill>
              </a:rPr>
              <a:t>Compound Name: </a:t>
            </a:r>
            <a:r>
              <a:rPr lang="en-US" sz="1100" dirty="0">
                <a:solidFill>
                  <a:schemeClr val="dk1"/>
                </a:solidFill>
              </a:rPr>
              <a:t>methyl p-hydroxybenzoate</a:t>
            </a:r>
          </a:p>
          <a:p>
            <a:pPr lvl="0">
              <a:spcBef>
                <a:spcPts val="0"/>
              </a:spcBef>
              <a:buClr>
                <a:schemeClr val="dk1"/>
              </a:buClr>
              <a:buSzPct val="100000"/>
              <a:buFont typeface="Arial"/>
              <a:buNone/>
            </a:pPr>
            <a:r>
              <a:rPr lang="en-US" sz="1100" b="1" dirty="0">
                <a:solidFill>
                  <a:schemeClr val="dk1"/>
                </a:solidFill>
              </a:rPr>
              <a:t>Molecular Formula: </a:t>
            </a:r>
            <a:r>
              <a:rPr lang="en-US" sz="1100" dirty="0">
                <a:solidFill>
                  <a:schemeClr val="dk1"/>
                </a:solidFill>
              </a:rPr>
              <a:t>C</a:t>
            </a:r>
            <a:r>
              <a:rPr lang="en-US" sz="1100" baseline="-25000" dirty="0">
                <a:solidFill>
                  <a:schemeClr val="dk1"/>
                </a:solidFill>
              </a:rPr>
              <a:t>8</a:t>
            </a:r>
            <a:r>
              <a:rPr lang="en-US" sz="1100" dirty="0">
                <a:solidFill>
                  <a:schemeClr val="dk1"/>
                </a:solidFill>
              </a:rPr>
              <a:t>H</a:t>
            </a:r>
            <a:r>
              <a:rPr lang="en-US" sz="1100" baseline="-25000" dirty="0">
                <a:solidFill>
                  <a:schemeClr val="dk1"/>
                </a:solidFill>
              </a:rPr>
              <a:t>8</a:t>
            </a:r>
            <a:r>
              <a:rPr lang="en-US" sz="1100" dirty="0">
                <a:solidFill>
                  <a:schemeClr val="dk1"/>
                </a:solidFill>
              </a:rPr>
              <a:t>O</a:t>
            </a:r>
            <a:r>
              <a:rPr lang="en-US" sz="1100" baseline="-25000" dirty="0">
                <a:solidFill>
                  <a:schemeClr val="dk1"/>
                </a:solidFill>
              </a:rPr>
              <a:t>3</a:t>
            </a:r>
            <a:r>
              <a:rPr lang="en-US" sz="1100" dirty="0">
                <a:solidFill>
                  <a:schemeClr val="dk1"/>
                </a:solidFill>
              </a:rPr>
              <a:t> </a:t>
            </a:r>
          </a:p>
          <a:p>
            <a:pPr lvl="0">
              <a:spcBef>
                <a:spcPts val="0"/>
              </a:spcBef>
              <a:buClr>
                <a:schemeClr val="dk1"/>
              </a:buClr>
              <a:buSzPct val="100000"/>
              <a:buFont typeface="Arial"/>
              <a:buNone/>
            </a:pPr>
            <a:r>
              <a:rPr lang="en-US" sz="1100" b="1" dirty="0">
                <a:solidFill>
                  <a:schemeClr val="dk1"/>
                </a:solidFill>
              </a:rPr>
              <a:t>Molecular Weight: </a:t>
            </a:r>
            <a:r>
              <a:rPr lang="en-US" sz="1100" dirty="0">
                <a:solidFill>
                  <a:schemeClr val="dk1"/>
                </a:solidFill>
              </a:rPr>
              <a:t>152.1 </a:t>
            </a:r>
          </a:p>
        </p:txBody>
      </p:sp>
      <p:pic>
        <p:nvPicPr>
          <p:cNvPr id="14" name="Immagine 13">
            <a:extLst>
              <a:ext uri="{FF2B5EF4-FFF2-40B4-BE49-F238E27FC236}">
                <a16:creationId xmlns:a16="http://schemas.microsoft.com/office/drawing/2014/main" id="{08B64839-D606-47AF-9410-C28A0102FB6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8144" y="4509120"/>
            <a:ext cx="2699792" cy="1518633"/>
          </a:xfrm>
          <a:prstGeom prst="rect">
            <a:avLst/>
          </a:prstGeom>
        </p:spPr>
      </p:pic>
    </p:spTree>
    <p:extLst>
      <p:ext uri="{BB962C8B-B14F-4D97-AF65-F5344CB8AC3E}">
        <p14:creationId xmlns:p14="http://schemas.microsoft.com/office/powerpoint/2010/main" val="2454527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a:extLst>
              <a:ext uri="{FF2B5EF4-FFF2-40B4-BE49-F238E27FC236}">
                <a16:creationId xmlns:a16="http://schemas.microsoft.com/office/drawing/2014/main" id="{22E4A304-8C75-4CC1-BA9F-1926E7F2A08A}"/>
              </a:ext>
            </a:extLst>
          </p:cNvPr>
          <p:cNvGrpSpPr/>
          <p:nvPr/>
        </p:nvGrpSpPr>
        <p:grpSpPr>
          <a:xfrm>
            <a:off x="67392" y="3954542"/>
            <a:ext cx="6480064" cy="2909356"/>
            <a:chOff x="67392" y="3954542"/>
            <a:chExt cx="6480064" cy="2909356"/>
          </a:xfrm>
        </p:grpSpPr>
        <p:cxnSp>
          <p:nvCxnSpPr>
            <p:cNvPr id="3" name="Connettore 1 37">
              <a:extLst>
                <a:ext uri="{FF2B5EF4-FFF2-40B4-BE49-F238E27FC236}">
                  <a16:creationId xmlns:a16="http://schemas.microsoft.com/office/drawing/2014/main" id="{8354F2AB-F056-4A1E-BC24-40E48615F8CF}"/>
                </a:ext>
              </a:extLst>
            </p:cNvPr>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4" name="Connettore 1 38">
              <a:extLst>
                <a:ext uri="{FF2B5EF4-FFF2-40B4-BE49-F238E27FC236}">
                  <a16:creationId xmlns:a16="http://schemas.microsoft.com/office/drawing/2014/main" id="{A17A50D5-E954-4E2F-A42C-784A4CDEDFA8}"/>
                </a:ext>
              </a:extLst>
            </p:cNvPr>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5" name="CasellaDiTesto 4">
              <a:extLst>
                <a:ext uri="{FF2B5EF4-FFF2-40B4-BE49-F238E27FC236}">
                  <a16:creationId xmlns:a16="http://schemas.microsoft.com/office/drawing/2014/main" id="{307D922A-D4BE-45B5-8B75-D59379C32C7A}"/>
                </a:ext>
              </a:extLst>
            </p:cNvPr>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6" name="CasellaDiTesto 5">
              <a:extLst>
                <a:ext uri="{FF2B5EF4-FFF2-40B4-BE49-F238E27FC236}">
                  <a16:creationId xmlns:a16="http://schemas.microsoft.com/office/drawing/2014/main" id="{69E67E50-4478-4AB9-AB1B-1CEEFF69CCE9}"/>
                </a:ext>
              </a:extLst>
            </p:cNvPr>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7" name="Connettore 1 41">
              <a:extLst>
                <a:ext uri="{FF2B5EF4-FFF2-40B4-BE49-F238E27FC236}">
                  <a16:creationId xmlns:a16="http://schemas.microsoft.com/office/drawing/2014/main" id="{E37DA744-49C5-4619-A1C9-4398927AA695}"/>
                </a:ext>
              </a:extLst>
            </p:cNvPr>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nettore 1 42">
              <a:extLst>
                <a:ext uri="{FF2B5EF4-FFF2-40B4-BE49-F238E27FC236}">
                  <a16:creationId xmlns:a16="http://schemas.microsoft.com/office/drawing/2014/main" id="{EA5C92C8-B155-4A45-A0D9-DE06F86A5CC0}"/>
                </a:ext>
              </a:extLst>
            </p:cNvPr>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nettore 1 43">
              <a:extLst>
                <a:ext uri="{FF2B5EF4-FFF2-40B4-BE49-F238E27FC236}">
                  <a16:creationId xmlns:a16="http://schemas.microsoft.com/office/drawing/2014/main" id="{E1309462-3C2A-470E-B8A2-CB58FEBDBCC8}"/>
                </a:ext>
              </a:extLst>
            </p:cNvPr>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nettore 1 44">
              <a:extLst>
                <a:ext uri="{FF2B5EF4-FFF2-40B4-BE49-F238E27FC236}">
                  <a16:creationId xmlns:a16="http://schemas.microsoft.com/office/drawing/2014/main" id="{E849D792-F11C-461D-802A-93CCF51A58B5}"/>
                </a:ext>
              </a:extLst>
            </p:cNvPr>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asellaDiTesto 10">
              <a:extLst>
                <a:ext uri="{FF2B5EF4-FFF2-40B4-BE49-F238E27FC236}">
                  <a16:creationId xmlns:a16="http://schemas.microsoft.com/office/drawing/2014/main" id="{768B97A2-2EE9-4FF2-B729-85431F526184}"/>
                </a:ext>
              </a:extLst>
            </p:cNvPr>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12" name="CasellaDiTesto 11">
              <a:extLst>
                <a:ext uri="{FF2B5EF4-FFF2-40B4-BE49-F238E27FC236}">
                  <a16:creationId xmlns:a16="http://schemas.microsoft.com/office/drawing/2014/main" id="{F6292D1E-FCCE-4EC1-A349-565A100AF782}"/>
                </a:ext>
              </a:extLst>
            </p:cNvPr>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13" name="CasellaDiTesto 12">
            <a:extLst>
              <a:ext uri="{FF2B5EF4-FFF2-40B4-BE49-F238E27FC236}">
                <a16:creationId xmlns:a16="http://schemas.microsoft.com/office/drawing/2014/main" id="{4BFA0F9F-987E-43B7-876C-85463E9C3B1C}"/>
              </a:ext>
            </a:extLst>
          </p:cNvPr>
          <p:cNvSpPr txBox="1"/>
          <p:nvPr/>
        </p:nvSpPr>
        <p:spPr>
          <a:xfrm>
            <a:off x="1403648" y="275262"/>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14" name="CasellaDiTesto 13">
            <a:extLst>
              <a:ext uri="{FF2B5EF4-FFF2-40B4-BE49-F238E27FC236}">
                <a16:creationId xmlns:a16="http://schemas.microsoft.com/office/drawing/2014/main" id="{EBA22331-D34A-4E35-A451-6F6DE7D0FEF0}"/>
              </a:ext>
            </a:extLst>
          </p:cNvPr>
          <p:cNvSpPr txBox="1"/>
          <p:nvPr/>
        </p:nvSpPr>
        <p:spPr>
          <a:xfrm>
            <a:off x="251520" y="1268760"/>
            <a:ext cx="828092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Fate una previsione sommaria dello spettro</a:t>
            </a:r>
            <a:endParaRPr lang="en-US" dirty="0"/>
          </a:p>
        </p:txBody>
      </p:sp>
      <p:graphicFrame>
        <p:nvGraphicFramePr>
          <p:cNvPr id="17" name="Tabella 16">
            <a:extLst>
              <a:ext uri="{FF2B5EF4-FFF2-40B4-BE49-F238E27FC236}">
                <a16:creationId xmlns:a16="http://schemas.microsoft.com/office/drawing/2014/main" id="{BCD1334F-CD8E-4E57-9402-118B5E090C92}"/>
              </a:ext>
            </a:extLst>
          </p:cNvPr>
          <p:cNvGraphicFramePr>
            <a:graphicFrameLocks noGrp="1"/>
          </p:cNvGraphicFramePr>
          <p:nvPr/>
        </p:nvGraphicFramePr>
        <p:xfrm>
          <a:off x="7452321" y="1676268"/>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pic>
        <p:nvPicPr>
          <p:cNvPr id="19" name="Shape 71">
            <a:extLst>
              <a:ext uri="{FF2B5EF4-FFF2-40B4-BE49-F238E27FC236}">
                <a16:creationId xmlns:a16="http://schemas.microsoft.com/office/drawing/2014/main" id="{18261042-3826-46D9-B5FE-0B1292AD997E}"/>
              </a:ext>
            </a:extLst>
          </p:cNvPr>
          <p:cNvPicPr preferRelativeResize="0"/>
          <p:nvPr/>
        </p:nvPicPr>
        <p:blipFill rotWithShape="1">
          <a:blip r:embed="rId2">
            <a:alphaModFix/>
          </a:blip>
          <a:srcRect l="52473" t="84281" r="960" b="1131"/>
          <a:stretch/>
        </p:blipFill>
        <p:spPr>
          <a:xfrm>
            <a:off x="395537" y="1998540"/>
            <a:ext cx="4752528" cy="1502468"/>
          </a:xfrm>
          <a:prstGeom prst="rect">
            <a:avLst/>
          </a:prstGeom>
          <a:noFill/>
          <a:ln>
            <a:noFill/>
          </a:ln>
        </p:spPr>
      </p:pic>
      <p:sp>
        <p:nvSpPr>
          <p:cNvPr id="22" name="CasellaDiTesto 21">
            <a:extLst>
              <a:ext uri="{FF2B5EF4-FFF2-40B4-BE49-F238E27FC236}">
                <a16:creationId xmlns:a16="http://schemas.microsoft.com/office/drawing/2014/main" id="{B7A471E4-3A2E-4B85-99F4-6477576B3001}"/>
              </a:ext>
            </a:extLst>
          </p:cNvPr>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23" name="CasellaDiTesto 22">
            <a:extLst>
              <a:ext uri="{FF2B5EF4-FFF2-40B4-BE49-F238E27FC236}">
                <a16:creationId xmlns:a16="http://schemas.microsoft.com/office/drawing/2014/main" id="{A3F1F0AD-8124-4BE5-8587-C5810B49D283}"/>
              </a:ext>
            </a:extLst>
          </p:cNvPr>
          <p:cNvSpPr txBox="1"/>
          <p:nvPr/>
        </p:nvSpPr>
        <p:spPr>
          <a:xfrm>
            <a:off x="1115616" y="6330806"/>
            <a:ext cx="576064" cy="307777"/>
          </a:xfrm>
          <a:prstGeom prst="rect">
            <a:avLst/>
          </a:prstGeom>
          <a:noFill/>
        </p:spPr>
        <p:txBody>
          <a:bodyPr wrap="square" rtlCol="0">
            <a:spAutoFit/>
          </a:bodyPr>
          <a:lstStyle/>
          <a:p>
            <a:r>
              <a:rPr lang="en-US" sz="1400" b="1" dirty="0"/>
              <a:t>3.5K</a:t>
            </a:r>
          </a:p>
        </p:txBody>
      </p:sp>
      <p:sp>
        <p:nvSpPr>
          <p:cNvPr id="24" name="Rettangolo arrotondato 23">
            <a:extLst>
              <a:ext uri="{FF2B5EF4-FFF2-40B4-BE49-F238E27FC236}">
                <a16:creationId xmlns:a16="http://schemas.microsoft.com/office/drawing/2014/main" id="{33769B66-EC2F-4E0A-88AC-F171294FEF3B}"/>
              </a:ext>
            </a:extLst>
          </p:cNvPr>
          <p:cNvSpPr/>
          <p:nvPr/>
        </p:nvSpPr>
        <p:spPr>
          <a:xfrm>
            <a:off x="887494" y="2493449"/>
            <a:ext cx="591533" cy="426259"/>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5" name="Rettangolo arrotondato 24">
            <a:extLst>
              <a:ext uri="{FF2B5EF4-FFF2-40B4-BE49-F238E27FC236}">
                <a16:creationId xmlns:a16="http://schemas.microsoft.com/office/drawing/2014/main" id="{E5C296BC-79DC-4F08-893C-17057C28330C}"/>
              </a:ext>
            </a:extLst>
          </p:cNvPr>
          <p:cNvSpPr/>
          <p:nvPr/>
        </p:nvSpPr>
        <p:spPr>
          <a:xfrm>
            <a:off x="1565436" y="1994155"/>
            <a:ext cx="483384" cy="378445"/>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6" name="Rettangolo arrotondato 25">
            <a:extLst>
              <a:ext uri="{FF2B5EF4-FFF2-40B4-BE49-F238E27FC236}">
                <a16:creationId xmlns:a16="http://schemas.microsoft.com/office/drawing/2014/main" id="{2E336691-BCDF-42BF-A846-4F6AB933FC9D}"/>
              </a:ext>
            </a:extLst>
          </p:cNvPr>
          <p:cNvSpPr/>
          <p:nvPr/>
        </p:nvSpPr>
        <p:spPr>
          <a:xfrm>
            <a:off x="2673557" y="3065037"/>
            <a:ext cx="470269" cy="616803"/>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7" name="Rettangolo arrotondato 27">
            <a:extLst>
              <a:ext uri="{FF2B5EF4-FFF2-40B4-BE49-F238E27FC236}">
                <a16:creationId xmlns:a16="http://schemas.microsoft.com/office/drawing/2014/main" id="{30746E98-DB69-4E9E-A649-DEF5C7478B45}"/>
              </a:ext>
            </a:extLst>
          </p:cNvPr>
          <p:cNvSpPr/>
          <p:nvPr/>
        </p:nvSpPr>
        <p:spPr>
          <a:xfrm>
            <a:off x="3727368" y="2493449"/>
            <a:ext cx="525495" cy="508067"/>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8" name="Rettangolo arrotondato 35">
            <a:extLst>
              <a:ext uri="{FF2B5EF4-FFF2-40B4-BE49-F238E27FC236}">
                <a16:creationId xmlns:a16="http://schemas.microsoft.com/office/drawing/2014/main" id="{DE5EA72A-DAE0-4FA3-B0DD-591CAECDC4A4}"/>
              </a:ext>
            </a:extLst>
          </p:cNvPr>
          <p:cNvSpPr/>
          <p:nvPr/>
        </p:nvSpPr>
        <p:spPr>
          <a:xfrm>
            <a:off x="1809525" y="2861999"/>
            <a:ext cx="478590" cy="471084"/>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30" name="Fusione 29">
            <a:extLst>
              <a:ext uri="{FF2B5EF4-FFF2-40B4-BE49-F238E27FC236}">
                <a16:creationId xmlns:a16="http://schemas.microsoft.com/office/drawing/2014/main" id="{0D836B55-7823-41E3-81BD-4138BD685EA7}"/>
              </a:ext>
            </a:extLst>
          </p:cNvPr>
          <p:cNvSpPr/>
          <p:nvPr/>
        </p:nvSpPr>
        <p:spPr>
          <a:xfrm>
            <a:off x="1259632" y="4005064"/>
            <a:ext cx="288032" cy="1800200"/>
          </a:xfrm>
          <a:prstGeom prst="flowChartMerge">
            <a:avLst/>
          </a:prstGeom>
          <a:solidFill>
            <a:schemeClr val="accent3">
              <a:lumMod val="20000"/>
              <a:lumOff val="8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1" name="Fusione 30">
            <a:extLst>
              <a:ext uri="{FF2B5EF4-FFF2-40B4-BE49-F238E27FC236}">
                <a16:creationId xmlns:a16="http://schemas.microsoft.com/office/drawing/2014/main" id="{99306823-3DCB-47FF-AECA-3A5CF397AA1A}"/>
              </a:ext>
            </a:extLst>
          </p:cNvPr>
          <p:cNvSpPr/>
          <p:nvPr/>
        </p:nvSpPr>
        <p:spPr>
          <a:xfrm>
            <a:off x="1763688" y="4005064"/>
            <a:ext cx="288032" cy="1584176"/>
          </a:xfrm>
          <a:prstGeom prst="flowChartMerge">
            <a:avLst/>
          </a:prstGeom>
          <a:solidFill>
            <a:srgbClr val="FFFFCC"/>
          </a:solidFill>
          <a:ln>
            <a:solidFill>
              <a:srgbClr val="FFFF00"/>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2" name="Fusione 31">
            <a:extLst>
              <a:ext uri="{FF2B5EF4-FFF2-40B4-BE49-F238E27FC236}">
                <a16:creationId xmlns:a16="http://schemas.microsoft.com/office/drawing/2014/main" id="{D76FC83E-F625-4137-ABE9-1533C9871557}"/>
              </a:ext>
            </a:extLst>
          </p:cNvPr>
          <p:cNvSpPr/>
          <p:nvPr/>
        </p:nvSpPr>
        <p:spPr>
          <a:xfrm>
            <a:off x="1907704" y="4005064"/>
            <a:ext cx="288032" cy="1584176"/>
          </a:xfrm>
          <a:prstGeom prst="flowChartMerge">
            <a:avLst/>
          </a:prstGeom>
          <a:solidFill>
            <a:schemeClr val="accent2">
              <a:lumMod val="40000"/>
              <a:lumOff val="60000"/>
            </a:schemeClr>
          </a:solidFill>
          <a:ln>
            <a:solidFill>
              <a:schemeClr val="accent2">
                <a:lumMod val="75000"/>
              </a:schemeClr>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3" name="Fusione 32">
            <a:extLst>
              <a:ext uri="{FF2B5EF4-FFF2-40B4-BE49-F238E27FC236}">
                <a16:creationId xmlns:a16="http://schemas.microsoft.com/office/drawing/2014/main" id="{C1F82895-530B-4408-B4CD-4F840C7CB3F8}"/>
              </a:ext>
            </a:extLst>
          </p:cNvPr>
          <p:cNvSpPr/>
          <p:nvPr/>
        </p:nvSpPr>
        <p:spPr>
          <a:xfrm>
            <a:off x="4355976" y="3933056"/>
            <a:ext cx="288032" cy="1800200"/>
          </a:xfrm>
          <a:prstGeom prst="flowChartMerge">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34" name="Fusione 33">
            <a:extLst>
              <a:ext uri="{FF2B5EF4-FFF2-40B4-BE49-F238E27FC236}">
                <a16:creationId xmlns:a16="http://schemas.microsoft.com/office/drawing/2014/main" id="{D12C296D-0B9F-4662-8E87-498406A34359}"/>
              </a:ext>
            </a:extLst>
          </p:cNvPr>
          <p:cNvSpPr/>
          <p:nvPr/>
        </p:nvSpPr>
        <p:spPr>
          <a:xfrm>
            <a:off x="456136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5" name="Fusione 34">
            <a:extLst>
              <a:ext uri="{FF2B5EF4-FFF2-40B4-BE49-F238E27FC236}">
                <a16:creationId xmlns:a16="http://schemas.microsoft.com/office/drawing/2014/main" id="{610259F7-4B09-45E7-BA62-82730D5E2E6A}"/>
              </a:ext>
            </a:extLst>
          </p:cNvPr>
          <p:cNvSpPr/>
          <p:nvPr/>
        </p:nvSpPr>
        <p:spPr>
          <a:xfrm>
            <a:off x="500404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8017031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5"/>
                                        </p:tgtEl>
                                        <p:attrNameLst>
                                          <p:attrName>style.visibility</p:attrName>
                                        </p:attrNameLst>
                                      </p:cBhvr>
                                      <p:to>
                                        <p:strVal val="visible"/>
                                      </p:to>
                                    </p:set>
                                    <p:animEffect transition="in" filter="fade">
                                      <p:cBhvr>
                                        <p:cTn id="13" dur="500"/>
                                        <p:tgtEl>
                                          <p:spTgt spid="2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500"/>
                                        <p:tgtEl>
                                          <p:spTgt spid="2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fade">
                                      <p:cBhvr>
                                        <p:cTn id="19" dur="500"/>
                                        <p:tgtEl>
                                          <p:spTgt spid="28"/>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0"/>
                                        </p:tgtEl>
                                        <p:attrNameLst>
                                          <p:attrName>style.visibility</p:attrName>
                                        </p:attrNameLst>
                                      </p:cBhvr>
                                      <p:to>
                                        <p:strVal val="visible"/>
                                      </p:to>
                                    </p:set>
                                    <p:anim calcmode="lin" valueType="num">
                                      <p:cBhvr additive="base">
                                        <p:cTn id="24" dur="500" fill="hold"/>
                                        <p:tgtEl>
                                          <p:spTgt spid="30"/>
                                        </p:tgtEl>
                                        <p:attrNameLst>
                                          <p:attrName>ppt_x</p:attrName>
                                        </p:attrNameLst>
                                      </p:cBhvr>
                                      <p:tavLst>
                                        <p:tav tm="0">
                                          <p:val>
                                            <p:strVal val="#ppt_x"/>
                                          </p:val>
                                        </p:tav>
                                        <p:tav tm="100000">
                                          <p:val>
                                            <p:strVal val="#ppt_x"/>
                                          </p:val>
                                        </p:tav>
                                      </p:tavLst>
                                    </p:anim>
                                    <p:anim calcmode="lin" valueType="num">
                                      <p:cBhvr additive="base">
                                        <p:cTn id="25" dur="500" fill="hold"/>
                                        <p:tgtEl>
                                          <p:spTgt spid="30"/>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2"/>
                                        </p:tgtEl>
                                        <p:attrNameLst>
                                          <p:attrName>style.visibility</p:attrName>
                                        </p:attrNameLst>
                                      </p:cBhvr>
                                      <p:to>
                                        <p:strVal val="visible"/>
                                      </p:to>
                                    </p:set>
                                    <p:anim calcmode="lin" valueType="num">
                                      <p:cBhvr additive="base">
                                        <p:cTn id="28" dur="500" fill="hold"/>
                                        <p:tgtEl>
                                          <p:spTgt spid="32"/>
                                        </p:tgtEl>
                                        <p:attrNameLst>
                                          <p:attrName>ppt_x</p:attrName>
                                        </p:attrNameLst>
                                      </p:cBhvr>
                                      <p:tavLst>
                                        <p:tav tm="0">
                                          <p:val>
                                            <p:strVal val="#ppt_x"/>
                                          </p:val>
                                        </p:tav>
                                        <p:tav tm="100000">
                                          <p:val>
                                            <p:strVal val="#ppt_x"/>
                                          </p:val>
                                        </p:tav>
                                      </p:tavLst>
                                    </p:anim>
                                    <p:anim calcmode="lin" valueType="num">
                                      <p:cBhvr additive="base">
                                        <p:cTn id="29"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31"/>
                                        </p:tgtEl>
                                        <p:attrNameLst>
                                          <p:attrName>style.visibility</p:attrName>
                                        </p:attrNameLst>
                                      </p:cBhvr>
                                      <p:to>
                                        <p:strVal val="visible"/>
                                      </p:to>
                                    </p:set>
                                    <p:anim calcmode="lin" valueType="num">
                                      <p:cBhvr additive="base">
                                        <p:cTn id="34" dur="500" fill="hold"/>
                                        <p:tgtEl>
                                          <p:spTgt spid="31"/>
                                        </p:tgtEl>
                                        <p:attrNameLst>
                                          <p:attrName>ppt_x</p:attrName>
                                        </p:attrNameLst>
                                      </p:cBhvr>
                                      <p:tavLst>
                                        <p:tav tm="0">
                                          <p:val>
                                            <p:strVal val="#ppt_x"/>
                                          </p:val>
                                        </p:tav>
                                        <p:tav tm="100000">
                                          <p:val>
                                            <p:strVal val="#ppt_x"/>
                                          </p:val>
                                        </p:tav>
                                      </p:tavLst>
                                    </p:anim>
                                    <p:anim calcmode="lin" valueType="num">
                                      <p:cBhvr additive="base">
                                        <p:cTn id="35"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33"/>
                                        </p:tgtEl>
                                        <p:attrNameLst>
                                          <p:attrName>style.visibility</p:attrName>
                                        </p:attrNameLst>
                                      </p:cBhvr>
                                      <p:to>
                                        <p:strVal val="visible"/>
                                      </p:to>
                                    </p:set>
                                    <p:anim calcmode="lin" valueType="num">
                                      <p:cBhvr additive="base">
                                        <p:cTn id="40" dur="500" fill="hold"/>
                                        <p:tgtEl>
                                          <p:spTgt spid="33"/>
                                        </p:tgtEl>
                                        <p:attrNameLst>
                                          <p:attrName>ppt_x</p:attrName>
                                        </p:attrNameLst>
                                      </p:cBhvr>
                                      <p:tavLst>
                                        <p:tav tm="0">
                                          <p:val>
                                            <p:strVal val="#ppt_x"/>
                                          </p:val>
                                        </p:tav>
                                        <p:tav tm="100000">
                                          <p:val>
                                            <p:strVal val="#ppt_x"/>
                                          </p:val>
                                        </p:tav>
                                      </p:tavLst>
                                    </p:anim>
                                    <p:anim calcmode="lin" valueType="num">
                                      <p:cBhvr additive="base">
                                        <p:cTn id="41"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34"/>
                                        </p:tgtEl>
                                        <p:attrNameLst>
                                          <p:attrName>style.visibility</p:attrName>
                                        </p:attrNameLst>
                                      </p:cBhvr>
                                      <p:to>
                                        <p:strVal val="visible"/>
                                      </p:to>
                                    </p:set>
                                    <p:anim calcmode="lin" valueType="num">
                                      <p:cBhvr additive="base">
                                        <p:cTn id="46" dur="500" fill="hold"/>
                                        <p:tgtEl>
                                          <p:spTgt spid="34"/>
                                        </p:tgtEl>
                                        <p:attrNameLst>
                                          <p:attrName>ppt_x</p:attrName>
                                        </p:attrNameLst>
                                      </p:cBhvr>
                                      <p:tavLst>
                                        <p:tav tm="0">
                                          <p:val>
                                            <p:strVal val="#ppt_x"/>
                                          </p:val>
                                        </p:tav>
                                        <p:tav tm="100000">
                                          <p:val>
                                            <p:strVal val="#ppt_x"/>
                                          </p:val>
                                        </p:tav>
                                      </p:tavLst>
                                    </p:anim>
                                    <p:anim calcmode="lin" valueType="num">
                                      <p:cBhvr additive="base">
                                        <p:cTn id="47"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35"/>
                                        </p:tgtEl>
                                        <p:attrNameLst>
                                          <p:attrName>style.visibility</p:attrName>
                                        </p:attrNameLst>
                                      </p:cBhvr>
                                      <p:to>
                                        <p:strVal val="visible"/>
                                      </p:to>
                                    </p:set>
                                    <p:anim calcmode="lin" valueType="num">
                                      <p:cBhvr additive="base">
                                        <p:cTn id="52" dur="500" fill="hold"/>
                                        <p:tgtEl>
                                          <p:spTgt spid="35"/>
                                        </p:tgtEl>
                                        <p:attrNameLst>
                                          <p:attrName>ppt_x</p:attrName>
                                        </p:attrNameLst>
                                      </p:cBhvr>
                                      <p:tavLst>
                                        <p:tav tm="0">
                                          <p:val>
                                            <p:strVal val="#ppt_x"/>
                                          </p:val>
                                        </p:tav>
                                        <p:tav tm="100000">
                                          <p:val>
                                            <p:strVal val="#ppt_x"/>
                                          </p:val>
                                        </p:tav>
                                      </p:tavLst>
                                    </p:anim>
                                    <p:anim calcmode="lin" valueType="num">
                                      <p:cBhvr additive="base">
                                        <p:cTn id="53"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27" grpId="0" animBg="1"/>
      <p:bldP spid="28" grpId="0" animBg="1"/>
      <p:bldP spid="30" grpId="0" animBg="1"/>
      <p:bldP spid="31" grpId="0" animBg="1"/>
      <p:bldP spid="32" grpId="0" animBg="1"/>
      <p:bldP spid="33" grpId="0" animBg="1"/>
      <p:bldP spid="34" grpId="0" animBg="1"/>
      <p:bldP spid="35"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55">
            <a:extLst>
              <a:ext uri="{FF2B5EF4-FFF2-40B4-BE49-F238E27FC236}">
                <a16:creationId xmlns:a16="http://schemas.microsoft.com/office/drawing/2014/main" id="{2637905B-C489-4514-BA1D-ECFA9991DA52}"/>
              </a:ext>
            </a:extLst>
          </p:cNvPr>
          <p:cNvSpPr txBox="1">
            <a:spLocks/>
          </p:cNvSpPr>
          <p:nvPr/>
        </p:nvSpPr>
        <p:spPr>
          <a:xfrm>
            <a:off x="5946014" y="6568042"/>
            <a:ext cx="4536504" cy="432048"/>
          </a:xfrm>
          <a:prstGeom prst="rect">
            <a:avLst/>
          </a:prstGeom>
        </p:spPr>
        <p:txBody>
          <a:bodyPr wrap="square" lIns="91425" tIns="91425" rIns="91425" bIns="91425" anchor="t" anchorCtr="0">
            <a:noAutofit/>
          </a:bodyPr>
          <a:lst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a:lstStyle>
          <a:p>
            <a:pPr>
              <a:buClr>
                <a:schemeClr val="dk1"/>
              </a:buClr>
              <a:buSzPct val="39285"/>
              <a:buFont typeface="Arial"/>
              <a:buNone/>
            </a:pPr>
            <a:r>
              <a:rPr lang="en-US" sz="1200" i="1" dirty="0"/>
              <a:t>Spectral Database for Organic Compounds (SDBS)</a:t>
            </a:r>
            <a:endParaRPr lang="en-US" sz="1400" i="1" kern="0" dirty="0"/>
          </a:p>
        </p:txBody>
      </p:sp>
      <p:sp>
        <p:nvSpPr>
          <p:cNvPr id="6" name="CasellaDiTesto 5">
            <a:extLst>
              <a:ext uri="{FF2B5EF4-FFF2-40B4-BE49-F238E27FC236}">
                <a16:creationId xmlns:a16="http://schemas.microsoft.com/office/drawing/2014/main" id="{336E5BFB-FA6A-4F22-82CF-F1B7132C6164}"/>
              </a:ext>
            </a:extLst>
          </p:cNvPr>
          <p:cNvSpPr txBox="1"/>
          <p:nvPr/>
        </p:nvSpPr>
        <p:spPr>
          <a:xfrm>
            <a:off x="1367136" y="251937"/>
            <a:ext cx="7776864" cy="584775"/>
          </a:xfrm>
          <a:prstGeom prst="rect">
            <a:avLst/>
          </a:prstGeom>
          <a:noFill/>
        </p:spPr>
        <p:txBody>
          <a:bodyPr wrap="square" rtlCol="0">
            <a:spAutoFit/>
          </a:bodyPr>
          <a:lstStyle/>
          <a:p>
            <a:r>
              <a:rPr lang="it-IT" sz="3200" dirty="0">
                <a:solidFill>
                  <a:schemeClr val="bg1"/>
                </a:solidFill>
              </a:rPr>
              <a:t>Facciamo Pratica…..infine lo spettro</a:t>
            </a:r>
          </a:p>
        </p:txBody>
      </p:sp>
      <p:pic>
        <p:nvPicPr>
          <p:cNvPr id="8" name="Shape 71">
            <a:extLst>
              <a:ext uri="{FF2B5EF4-FFF2-40B4-BE49-F238E27FC236}">
                <a16:creationId xmlns:a16="http://schemas.microsoft.com/office/drawing/2014/main" id="{C58805CC-16B3-4BA5-9F98-662929415E31}"/>
              </a:ext>
            </a:extLst>
          </p:cNvPr>
          <p:cNvPicPr preferRelativeResize="0"/>
          <p:nvPr/>
        </p:nvPicPr>
        <p:blipFill rotWithShape="1">
          <a:blip r:embed="rId2">
            <a:alphaModFix/>
          </a:blip>
          <a:srcRect t="16569"/>
          <a:stretch/>
        </p:blipFill>
        <p:spPr>
          <a:xfrm>
            <a:off x="971600" y="1052736"/>
            <a:ext cx="7684808" cy="4968552"/>
          </a:xfrm>
          <a:prstGeom prst="rect">
            <a:avLst/>
          </a:prstGeom>
          <a:noFill/>
          <a:ln>
            <a:noFill/>
          </a:ln>
        </p:spPr>
      </p:pic>
      <p:sp>
        <p:nvSpPr>
          <p:cNvPr id="3" name="Rettangolo 2">
            <a:extLst>
              <a:ext uri="{FF2B5EF4-FFF2-40B4-BE49-F238E27FC236}">
                <a16:creationId xmlns:a16="http://schemas.microsoft.com/office/drawing/2014/main" id="{DCD6EA37-904C-44C6-96AC-2654086C2591}"/>
              </a:ext>
            </a:extLst>
          </p:cNvPr>
          <p:cNvSpPr/>
          <p:nvPr/>
        </p:nvSpPr>
        <p:spPr>
          <a:xfrm>
            <a:off x="107504" y="6014625"/>
            <a:ext cx="4572000" cy="769441"/>
          </a:xfrm>
          <a:prstGeom prst="rect">
            <a:avLst/>
          </a:prstGeom>
        </p:spPr>
        <p:txBody>
          <a:bodyPr>
            <a:spAutoFit/>
          </a:bodyPr>
          <a:lstStyle/>
          <a:p>
            <a:pPr lvl="0">
              <a:spcBef>
                <a:spcPts val="0"/>
              </a:spcBef>
              <a:buClr>
                <a:schemeClr val="dk1"/>
              </a:buClr>
              <a:buSzPct val="100000"/>
              <a:buFont typeface="Arial"/>
              <a:buNone/>
            </a:pPr>
            <a:r>
              <a:rPr lang="en-US" sz="1100" b="1" dirty="0">
                <a:solidFill>
                  <a:schemeClr val="dk1"/>
                </a:solidFill>
              </a:rPr>
              <a:t>SDBS No.: </a:t>
            </a:r>
            <a:r>
              <a:rPr lang="en-US" sz="1100" dirty="0">
                <a:solidFill>
                  <a:schemeClr val="dk1"/>
                </a:solidFill>
              </a:rPr>
              <a:t>2537</a:t>
            </a:r>
          </a:p>
          <a:p>
            <a:pPr lvl="0">
              <a:spcBef>
                <a:spcPts val="0"/>
              </a:spcBef>
              <a:buClr>
                <a:schemeClr val="dk1"/>
              </a:buClr>
              <a:buSzPct val="100000"/>
              <a:buFont typeface="Arial"/>
              <a:buNone/>
            </a:pPr>
            <a:r>
              <a:rPr lang="en-US" sz="1100" b="1" dirty="0">
                <a:solidFill>
                  <a:schemeClr val="dk1"/>
                </a:solidFill>
              </a:rPr>
              <a:t>Compound Name: </a:t>
            </a:r>
            <a:r>
              <a:rPr lang="en-US" sz="1100" dirty="0">
                <a:solidFill>
                  <a:schemeClr val="dk1"/>
                </a:solidFill>
              </a:rPr>
              <a:t>methyl p-hydroxybenzoate</a:t>
            </a:r>
          </a:p>
          <a:p>
            <a:pPr lvl="0">
              <a:spcBef>
                <a:spcPts val="0"/>
              </a:spcBef>
              <a:buClr>
                <a:schemeClr val="dk1"/>
              </a:buClr>
              <a:buSzPct val="100000"/>
              <a:buFont typeface="Arial"/>
              <a:buNone/>
            </a:pPr>
            <a:r>
              <a:rPr lang="en-US" sz="1100" b="1" dirty="0">
                <a:solidFill>
                  <a:schemeClr val="dk1"/>
                </a:solidFill>
              </a:rPr>
              <a:t>Molecular Formula: </a:t>
            </a:r>
            <a:r>
              <a:rPr lang="en-US" sz="1100" dirty="0">
                <a:solidFill>
                  <a:schemeClr val="dk1"/>
                </a:solidFill>
              </a:rPr>
              <a:t>C</a:t>
            </a:r>
            <a:r>
              <a:rPr lang="en-US" sz="1100" baseline="-25000" dirty="0">
                <a:solidFill>
                  <a:schemeClr val="dk1"/>
                </a:solidFill>
              </a:rPr>
              <a:t>8</a:t>
            </a:r>
            <a:r>
              <a:rPr lang="en-US" sz="1100" dirty="0">
                <a:solidFill>
                  <a:schemeClr val="dk1"/>
                </a:solidFill>
              </a:rPr>
              <a:t>H</a:t>
            </a:r>
            <a:r>
              <a:rPr lang="en-US" sz="1100" baseline="-25000" dirty="0">
                <a:solidFill>
                  <a:schemeClr val="dk1"/>
                </a:solidFill>
              </a:rPr>
              <a:t>8</a:t>
            </a:r>
            <a:r>
              <a:rPr lang="en-US" sz="1100" dirty="0">
                <a:solidFill>
                  <a:schemeClr val="dk1"/>
                </a:solidFill>
              </a:rPr>
              <a:t>O</a:t>
            </a:r>
            <a:r>
              <a:rPr lang="en-US" sz="1100" baseline="-25000" dirty="0">
                <a:solidFill>
                  <a:schemeClr val="dk1"/>
                </a:solidFill>
              </a:rPr>
              <a:t>3</a:t>
            </a:r>
            <a:r>
              <a:rPr lang="en-US" sz="1100" dirty="0">
                <a:solidFill>
                  <a:schemeClr val="dk1"/>
                </a:solidFill>
              </a:rPr>
              <a:t> </a:t>
            </a:r>
          </a:p>
          <a:p>
            <a:pPr lvl="0">
              <a:spcBef>
                <a:spcPts val="0"/>
              </a:spcBef>
              <a:buClr>
                <a:schemeClr val="dk1"/>
              </a:buClr>
              <a:buSzPct val="100000"/>
              <a:buFont typeface="Arial"/>
              <a:buNone/>
            </a:pPr>
            <a:r>
              <a:rPr lang="en-US" sz="1100" b="1" dirty="0">
                <a:solidFill>
                  <a:schemeClr val="dk1"/>
                </a:solidFill>
              </a:rPr>
              <a:t>Molecular Weight: </a:t>
            </a:r>
            <a:r>
              <a:rPr lang="en-US" sz="1100" dirty="0">
                <a:solidFill>
                  <a:schemeClr val="dk1"/>
                </a:solidFill>
              </a:rPr>
              <a:t>152.1 </a:t>
            </a:r>
          </a:p>
        </p:txBody>
      </p:sp>
      <p:sp>
        <p:nvSpPr>
          <p:cNvPr id="5" name="Ovale 4">
            <a:extLst>
              <a:ext uri="{FF2B5EF4-FFF2-40B4-BE49-F238E27FC236}">
                <a16:creationId xmlns:a16="http://schemas.microsoft.com/office/drawing/2014/main" id="{6D0EFC5C-FC30-45AF-8913-E5EFD4F98436}"/>
              </a:ext>
            </a:extLst>
          </p:cNvPr>
          <p:cNvSpPr/>
          <p:nvPr/>
        </p:nvSpPr>
        <p:spPr>
          <a:xfrm>
            <a:off x="1763688" y="1373441"/>
            <a:ext cx="1368152" cy="21602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641679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llaDiTesto 5">
            <a:extLst>
              <a:ext uri="{FF2B5EF4-FFF2-40B4-BE49-F238E27FC236}">
                <a16:creationId xmlns:a16="http://schemas.microsoft.com/office/drawing/2014/main" id="{336E5BFB-FA6A-4F22-82CF-F1B7132C6164}"/>
              </a:ext>
            </a:extLst>
          </p:cNvPr>
          <p:cNvSpPr txBox="1"/>
          <p:nvPr/>
        </p:nvSpPr>
        <p:spPr>
          <a:xfrm>
            <a:off x="1367136" y="263933"/>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8" name="CasellaDiTesto 7">
            <a:extLst>
              <a:ext uri="{FF2B5EF4-FFF2-40B4-BE49-F238E27FC236}">
                <a16:creationId xmlns:a16="http://schemas.microsoft.com/office/drawing/2014/main" id="{43376941-A67D-4373-806C-6BA5CBBDD42D}"/>
              </a:ext>
            </a:extLst>
          </p:cNvPr>
          <p:cNvSpPr txBox="1"/>
          <p:nvPr/>
        </p:nvSpPr>
        <p:spPr>
          <a:xfrm>
            <a:off x="209811" y="2060848"/>
            <a:ext cx="424847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it-IT" dirty="0"/>
              <a:t>SULFAMETAZINA</a:t>
            </a:r>
            <a:endParaRPr lang="en-US" dirty="0"/>
          </a:p>
        </p:txBody>
      </p:sp>
      <p:sp>
        <p:nvSpPr>
          <p:cNvPr id="9" name="CasellaDiTesto 8">
            <a:extLst>
              <a:ext uri="{FF2B5EF4-FFF2-40B4-BE49-F238E27FC236}">
                <a16:creationId xmlns:a16="http://schemas.microsoft.com/office/drawing/2014/main" id="{F70EEB88-90ED-4703-8603-011AA5970C8B}"/>
              </a:ext>
            </a:extLst>
          </p:cNvPr>
          <p:cNvSpPr txBox="1"/>
          <p:nvPr/>
        </p:nvSpPr>
        <p:spPr>
          <a:xfrm>
            <a:off x="251520" y="1268760"/>
            <a:ext cx="828092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Mettiamo il caso che stiate analizzando un incognito e che le indicazioni vi portino a supporre che sia la </a:t>
            </a:r>
            <a:r>
              <a:rPr lang="it-IT" dirty="0" err="1"/>
              <a:t>Sulfametazina</a:t>
            </a:r>
            <a:endParaRPr lang="en-US" dirty="0"/>
          </a:p>
        </p:txBody>
      </p:sp>
      <p:sp>
        <p:nvSpPr>
          <p:cNvPr id="13" name="CasellaDiTesto 12">
            <a:extLst>
              <a:ext uri="{FF2B5EF4-FFF2-40B4-BE49-F238E27FC236}">
                <a16:creationId xmlns:a16="http://schemas.microsoft.com/office/drawing/2014/main" id="{11A46A1C-5C7F-42EA-B427-2D5D7DC1D735}"/>
              </a:ext>
            </a:extLst>
          </p:cNvPr>
          <p:cNvSpPr txBox="1"/>
          <p:nvPr/>
        </p:nvSpPr>
        <p:spPr>
          <a:xfrm>
            <a:off x="4860032" y="2996952"/>
            <a:ext cx="3960440" cy="646331"/>
          </a:xfrm>
          <a:prstGeom prst="rect">
            <a:avLst/>
          </a:prstGeom>
          <a:noFill/>
        </p:spPr>
        <p:txBody>
          <a:bodyPr wrap="square" rtlCol="0">
            <a:spAutoFit/>
          </a:bodyPr>
          <a:lstStyle/>
          <a:p>
            <a:pPr marL="342900" indent="-342900">
              <a:buAutoNum type="arabicPeriod"/>
            </a:pPr>
            <a:r>
              <a:rPr lang="it-IT" dirty="0"/>
              <a:t>Disegnate la molecola su un foglio</a:t>
            </a:r>
          </a:p>
          <a:p>
            <a:endParaRPr lang="en-US" dirty="0"/>
          </a:p>
        </p:txBody>
      </p:sp>
      <p:sp>
        <p:nvSpPr>
          <p:cNvPr id="16" name="CasellaDiTesto 15">
            <a:extLst>
              <a:ext uri="{FF2B5EF4-FFF2-40B4-BE49-F238E27FC236}">
                <a16:creationId xmlns:a16="http://schemas.microsoft.com/office/drawing/2014/main" id="{D69CF6D8-2B99-46FD-A2A8-C8ABC14C5C62}"/>
              </a:ext>
            </a:extLst>
          </p:cNvPr>
          <p:cNvSpPr txBox="1"/>
          <p:nvPr/>
        </p:nvSpPr>
        <p:spPr>
          <a:xfrm>
            <a:off x="4860032" y="3356992"/>
            <a:ext cx="3960440" cy="923330"/>
          </a:xfrm>
          <a:prstGeom prst="rect">
            <a:avLst/>
          </a:prstGeom>
          <a:noFill/>
        </p:spPr>
        <p:txBody>
          <a:bodyPr wrap="square" rtlCol="0">
            <a:spAutoFit/>
          </a:bodyPr>
          <a:lstStyle/>
          <a:p>
            <a:r>
              <a:rPr lang="it-IT" dirty="0"/>
              <a:t>2.    Avete due minuti per identificare i principali gruppi attivi </a:t>
            </a:r>
            <a:r>
              <a:rPr lang="it-IT" dirty="0" err="1"/>
              <a:t>all</a:t>
            </a:r>
            <a:r>
              <a:rPr lang="it-IT" dirty="0"/>
              <a:t> IR</a:t>
            </a:r>
          </a:p>
          <a:p>
            <a:endParaRPr lang="en-US" dirty="0"/>
          </a:p>
        </p:txBody>
      </p:sp>
      <p:pic>
        <p:nvPicPr>
          <p:cNvPr id="7170" name="Picture 2" descr="Sulfadimidine.svg">
            <a:extLst>
              <a:ext uri="{FF2B5EF4-FFF2-40B4-BE49-F238E27FC236}">
                <a16:creationId xmlns:a16="http://schemas.microsoft.com/office/drawing/2014/main" id="{CD6542AC-1912-470C-B353-9DF17D666B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37" y="2852936"/>
            <a:ext cx="4837461" cy="2880320"/>
          </a:xfrm>
          <a:prstGeom prst="rect">
            <a:avLst/>
          </a:prstGeom>
          <a:noFill/>
          <a:extLst>
            <a:ext uri="{909E8E84-426E-40DD-AFC4-6F175D3DCCD1}">
              <a14:hiddenFill xmlns:a14="http://schemas.microsoft.com/office/drawing/2010/main">
                <a:solidFill>
                  <a:srgbClr val="FFFFFF"/>
                </a:solidFill>
              </a14:hiddenFill>
            </a:ext>
          </a:extLst>
        </p:spPr>
      </p:pic>
      <p:sp>
        <p:nvSpPr>
          <p:cNvPr id="11" name="Rettangolo 10">
            <a:extLst>
              <a:ext uri="{FF2B5EF4-FFF2-40B4-BE49-F238E27FC236}">
                <a16:creationId xmlns:a16="http://schemas.microsoft.com/office/drawing/2014/main" id="{76C36F09-4601-4132-B14B-F5F0DFC63618}"/>
              </a:ext>
            </a:extLst>
          </p:cNvPr>
          <p:cNvSpPr/>
          <p:nvPr/>
        </p:nvSpPr>
        <p:spPr>
          <a:xfrm>
            <a:off x="4861066" y="2155268"/>
            <a:ext cx="2511152" cy="646331"/>
          </a:xfrm>
          <a:prstGeom prst="rect">
            <a:avLst/>
          </a:prstGeom>
        </p:spPr>
        <p:txBody>
          <a:bodyPr wrap="square">
            <a:spAutoFit/>
          </a:bodyPr>
          <a:lstStyle/>
          <a:p>
            <a:pPr lvl="0">
              <a:spcBef>
                <a:spcPts val="0"/>
              </a:spcBef>
              <a:buNone/>
            </a:pPr>
            <a:r>
              <a:rPr lang="en-US" sz="1200" b="1" dirty="0">
                <a:solidFill>
                  <a:schemeClr val="dk1"/>
                </a:solidFill>
              </a:rPr>
              <a:t> SDBS No.: </a:t>
            </a:r>
            <a:r>
              <a:rPr lang="en-US" sz="1200" dirty="0">
                <a:solidFill>
                  <a:schemeClr val="dk1"/>
                </a:solidFill>
              </a:rPr>
              <a:t>23052</a:t>
            </a:r>
          </a:p>
          <a:p>
            <a:pPr lvl="0">
              <a:spcBef>
                <a:spcPts val="0"/>
              </a:spcBef>
              <a:buNone/>
            </a:pPr>
            <a:r>
              <a:rPr lang="en-US" sz="1200" b="1" dirty="0">
                <a:solidFill>
                  <a:schemeClr val="dk1"/>
                </a:solidFill>
              </a:rPr>
              <a:t>Compound Name: Sulfamethazine</a:t>
            </a:r>
          </a:p>
          <a:p>
            <a:pPr lvl="0">
              <a:spcBef>
                <a:spcPts val="0"/>
              </a:spcBef>
              <a:buNone/>
            </a:pPr>
            <a:r>
              <a:rPr lang="en-US" sz="1200" b="1" dirty="0">
                <a:solidFill>
                  <a:schemeClr val="dk1"/>
                </a:solidFill>
              </a:rPr>
              <a:t>Molecular Formula: </a:t>
            </a:r>
            <a:r>
              <a:rPr lang="en-US" sz="1200" dirty="0">
                <a:solidFill>
                  <a:schemeClr val="dk1"/>
                </a:solidFill>
              </a:rPr>
              <a:t>C</a:t>
            </a:r>
            <a:r>
              <a:rPr lang="en-US" sz="1200" baseline="-25000" dirty="0">
                <a:solidFill>
                  <a:schemeClr val="dk1"/>
                </a:solidFill>
              </a:rPr>
              <a:t>12</a:t>
            </a:r>
            <a:r>
              <a:rPr lang="en-US" sz="1200" dirty="0">
                <a:solidFill>
                  <a:schemeClr val="dk1"/>
                </a:solidFill>
              </a:rPr>
              <a:t>H</a:t>
            </a:r>
            <a:r>
              <a:rPr lang="en-US" sz="1200" baseline="-25000" dirty="0">
                <a:solidFill>
                  <a:schemeClr val="dk1"/>
                </a:solidFill>
              </a:rPr>
              <a:t>14</a:t>
            </a:r>
            <a:r>
              <a:rPr lang="en-US" sz="1200" dirty="0">
                <a:solidFill>
                  <a:schemeClr val="dk1"/>
                </a:solidFill>
              </a:rPr>
              <a:t>N</a:t>
            </a:r>
            <a:r>
              <a:rPr lang="en-US" sz="1200" baseline="-25000" dirty="0">
                <a:solidFill>
                  <a:schemeClr val="dk1"/>
                </a:solidFill>
              </a:rPr>
              <a:t>4</a:t>
            </a:r>
            <a:r>
              <a:rPr lang="en-US" sz="1200" dirty="0">
                <a:solidFill>
                  <a:schemeClr val="dk1"/>
                </a:solidFill>
              </a:rPr>
              <a:t>O</a:t>
            </a:r>
            <a:r>
              <a:rPr lang="en-US" sz="1200" baseline="-25000" dirty="0">
                <a:solidFill>
                  <a:schemeClr val="dk1"/>
                </a:solidFill>
              </a:rPr>
              <a:t>2</a:t>
            </a:r>
            <a:r>
              <a:rPr lang="en-US" sz="1200" dirty="0">
                <a:solidFill>
                  <a:schemeClr val="dk1"/>
                </a:solidFill>
              </a:rPr>
              <a:t>S </a:t>
            </a:r>
          </a:p>
        </p:txBody>
      </p:sp>
      <p:sp>
        <p:nvSpPr>
          <p:cNvPr id="10" name="Rettangolo arrotondato 23">
            <a:extLst>
              <a:ext uri="{FF2B5EF4-FFF2-40B4-BE49-F238E27FC236}">
                <a16:creationId xmlns:a16="http://schemas.microsoft.com/office/drawing/2014/main" id="{81D5C425-FB21-4261-83A5-1F8B81DBAD19}"/>
              </a:ext>
            </a:extLst>
          </p:cNvPr>
          <p:cNvSpPr/>
          <p:nvPr/>
        </p:nvSpPr>
        <p:spPr>
          <a:xfrm>
            <a:off x="209811" y="5157192"/>
            <a:ext cx="591533" cy="426259"/>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2" name="Rettangolo arrotondato 24">
            <a:extLst>
              <a:ext uri="{FF2B5EF4-FFF2-40B4-BE49-F238E27FC236}">
                <a16:creationId xmlns:a16="http://schemas.microsoft.com/office/drawing/2014/main" id="{8DFB5748-2D3F-4A8C-B20C-CC2F21D4CAD5}"/>
              </a:ext>
            </a:extLst>
          </p:cNvPr>
          <p:cNvSpPr/>
          <p:nvPr/>
        </p:nvSpPr>
        <p:spPr>
          <a:xfrm>
            <a:off x="808276" y="4398674"/>
            <a:ext cx="483384" cy="378445"/>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4" name="Rettangolo arrotondato 25">
            <a:extLst>
              <a:ext uri="{FF2B5EF4-FFF2-40B4-BE49-F238E27FC236}">
                <a16:creationId xmlns:a16="http://schemas.microsoft.com/office/drawing/2014/main" id="{410B8917-1637-4625-8D87-006CC11DAC7A}"/>
              </a:ext>
            </a:extLst>
          </p:cNvPr>
          <p:cNvSpPr/>
          <p:nvPr/>
        </p:nvSpPr>
        <p:spPr>
          <a:xfrm>
            <a:off x="1907704" y="3694921"/>
            <a:ext cx="470269" cy="616803"/>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5" name="Rettangolo arrotondato 27">
            <a:extLst>
              <a:ext uri="{FF2B5EF4-FFF2-40B4-BE49-F238E27FC236}">
                <a16:creationId xmlns:a16="http://schemas.microsoft.com/office/drawing/2014/main" id="{3F653610-4EF8-4F69-BDD7-9E123DCA727B}"/>
              </a:ext>
            </a:extLst>
          </p:cNvPr>
          <p:cNvSpPr/>
          <p:nvPr/>
        </p:nvSpPr>
        <p:spPr>
          <a:xfrm>
            <a:off x="4369377" y="4304674"/>
            <a:ext cx="525495" cy="508067"/>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7" name="Rettangolo arrotondato 35">
            <a:extLst>
              <a:ext uri="{FF2B5EF4-FFF2-40B4-BE49-F238E27FC236}">
                <a16:creationId xmlns:a16="http://schemas.microsoft.com/office/drawing/2014/main" id="{3BDF1DC3-9C8B-420F-B0B5-AE31E8524941}"/>
              </a:ext>
            </a:extLst>
          </p:cNvPr>
          <p:cNvSpPr/>
          <p:nvPr/>
        </p:nvSpPr>
        <p:spPr>
          <a:xfrm>
            <a:off x="1291660" y="4941168"/>
            <a:ext cx="760060" cy="615100"/>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18" name="Rettangolo arrotondato 23">
            <a:extLst>
              <a:ext uri="{FF2B5EF4-FFF2-40B4-BE49-F238E27FC236}">
                <a16:creationId xmlns:a16="http://schemas.microsoft.com/office/drawing/2014/main" id="{0C1168C2-0594-4102-8ED3-50FECB171F94}"/>
              </a:ext>
            </a:extLst>
          </p:cNvPr>
          <p:cNvSpPr/>
          <p:nvPr/>
        </p:nvSpPr>
        <p:spPr>
          <a:xfrm>
            <a:off x="2458152" y="4398674"/>
            <a:ext cx="591533" cy="690521"/>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02862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500"/>
                                        <p:tgtEl>
                                          <p:spTgt spid="15"/>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500"/>
                                        <p:tgtEl>
                                          <p:spTgt spid="17"/>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P spid="10" grpId="0" animBg="1"/>
      <p:bldP spid="12" grpId="0" animBg="1"/>
      <p:bldP spid="14" grpId="0" animBg="1"/>
      <p:bldP spid="15" grpId="0" animBg="1"/>
      <p:bldP spid="17" grpId="0" animBg="1"/>
      <p:bldP spid="18"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a:extLst>
              <a:ext uri="{FF2B5EF4-FFF2-40B4-BE49-F238E27FC236}">
                <a16:creationId xmlns:a16="http://schemas.microsoft.com/office/drawing/2014/main" id="{22E4A304-8C75-4CC1-BA9F-1926E7F2A08A}"/>
              </a:ext>
            </a:extLst>
          </p:cNvPr>
          <p:cNvGrpSpPr/>
          <p:nvPr/>
        </p:nvGrpSpPr>
        <p:grpSpPr>
          <a:xfrm>
            <a:off x="67392" y="3954542"/>
            <a:ext cx="6480064" cy="2909356"/>
            <a:chOff x="67392" y="3954542"/>
            <a:chExt cx="6480064" cy="2909356"/>
          </a:xfrm>
        </p:grpSpPr>
        <p:cxnSp>
          <p:nvCxnSpPr>
            <p:cNvPr id="3" name="Connettore 1 37">
              <a:extLst>
                <a:ext uri="{FF2B5EF4-FFF2-40B4-BE49-F238E27FC236}">
                  <a16:creationId xmlns:a16="http://schemas.microsoft.com/office/drawing/2014/main" id="{8354F2AB-F056-4A1E-BC24-40E48615F8CF}"/>
                </a:ext>
              </a:extLst>
            </p:cNvPr>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4" name="Connettore 1 38">
              <a:extLst>
                <a:ext uri="{FF2B5EF4-FFF2-40B4-BE49-F238E27FC236}">
                  <a16:creationId xmlns:a16="http://schemas.microsoft.com/office/drawing/2014/main" id="{A17A50D5-E954-4E2F-A42C-784A4CDEDFA8}"/>
                </a:ext>
              </a:extLst>
            </p:cNvPr>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5" name="CasellaDiTesto 4">
              <a:extLst>
                <a:ext uri="{FF2B5EF4-FFF2-40B4-BE49-F238E27FC236}">
                  <a16:creationId xmlns:a16="http://schemas.microsoft.com/office/drawing/2014/main" id="{307D922A-D4BE-45B5-8B75-D59379C32C7A}"/>
                </a:ext>
              </a:extLst>
            </p:cNvPr>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6" name="CasellaDiTesto 5">
              <a:extLst>
                <a:ext uri="{FF2B5EF4-FFF2-40B4-BE49-F238E27FC236}">
                  <a16:creationId xmlns:a16="http://schemas.microsoft.com/office/drawing/2014/main" id="{69E67E50-4478-4AB9-AB1B-1CEEFF69CCE9}"/>
                </a:ext>
              </a:extLst>
            </p:cNvPr>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7" name="Connettore 1 41">
              <a:extLst>
                <a:ext uri="{FF2B5EF4-FFF2-40B4-BE49-F238E27FC236}">
                  <a16:creationId xmlns:a16="http://schemas.microsoft.com/office/drawing/2014/main" id="{E37DA744-49C5-4619-A1C9-4398927AA695}"/>
                </a:ext>
              </a:extLst>
            </p:cNvPr>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nettore 1 42">
              <a:extLst>
                <a:ext uri="{FF2B5EF4-FFF2-40B4-BE49-F238E27FC236}">
                  <a16:creationId xmlns:a16="http://schemas.microsoft.com/office/drawing/2014/main" id="{EA5C92C8-B155-4A45-A0D9-DE06F86A5CC0}"/>
                </a:ext>
              </a:extLst>
            </p:cNvPr>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nettore 1 43">
              <a:extLst>
                <a:ext uri="{FF2B5EF4-FFF2-40B4-BE49-F238E27FC236}">
                  <a16:creationId xmlns:a16="http://schemas.microsoft.com/office/drawing/2014/main" id="{E1309462-3C2A-470E-B8A2-CB58FEBDBCC8}"/>
                </a:ext>
              </a:extLst>
            </p:cNvPr>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nettore 1 44">
              <a:extLst>
                <a:ext uri="{FF2B5EF4-FFF2-40B4-BE49-F238E27FC236}">
                  <a16:creationId xmlns:a16="http://schemas.microsoft.com/office/drawing/2014/main" id="{E849D792-F11C-461D-802A-93CCF51A58B5}"/>
                </a:ext>
              </a:extLst>
            </p:cNvPr>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asellaDiTesto 10">
              <a:extLst>
                <a:ext uri="{FF2B5EF4-FFF2-40B4-BE49-F238E27FC236}">
                  <a16:creationId xmlns:a16="http://schemas.microsoft.com/office/drawing/2014/main" id="{768B97A2-2EE9-4FF2-B729-85431F526184}"/>
                </a:ext>
              </a:extLst>
            </p:cNvPr>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12" name="CasellaDiTesto 11">
              <a:extLst>
                <a:ext uri="{FF2B5EF4-FFF2-40B4-BE49-F238E27FC236}">
                  <a16:creationId xmlns:a16="http://schemas.microsoft.com/office/drawing/2014/main" id="{F6292D1E-FCCE-4EC1-A349-565A100AF782}"/>
                </a:ext>
              </a:extLst>
            </p:cNvPr>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13" name="CasellaDiTesto 12">
            <a:extLst>
              <a:ext uri="{FF2B5EF4-FFF2-40B4-BE49-F238E27FC236}">
                <a16:creationId xmlns:a16="http://schemas.microsoft.com/office/drawing/2014/main" id="{4BFA0F9F-987E-43B7-876C-85463E9C3B1C}"/>
              </a:ext>
            </a:extLst>
          </p:cNvPr>
          <p:cNvSpPr txBox="1"/>
          <p:nvPr/>
        </p:nvSpPr>
        <p:spPr>
          <a:xfrm>
            <a:off x="1331640" y="243160"/>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14" name="CasellaDiTesto 13">
            <a:extLst>
              <a:ext uri="{FF2B5EF4-FFF2-40B4-BE49-F238E27FC236}">
                <a16:creationId xmlns:a16="http://schemas.microsoft.com/office/drawing/2014/main" id="{EBA22331-D34A-4E35-A451-6F6DE7D0FEF0}"/>
              </a:ext>
            </a:extLst>
          </p:cNvPr>
          <p:cNvSpPr txBox="1"/>
          <p:nvPr/>
        </p:nvSpPr>
        <p:spPr>
          <a:xfrm>
            <a:off x="251520" y="1268760"/>
            <a:ext cx="684076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Fate una previsione sommaria dello spettro</a:t>
            </a:r>
            <a:endParaRPr lang="en-US" dirty="0"/>
          </a:p>
        </p:txBody>
      </p:sp>
      <p:pic>
        <p:nvPicPr>
          <p:cNvPr id="6146" name="Picture 2" descr="Sulfadimidine.svg">
            <a:extLst>
              <a:ext uri="{FF2B5EF4-FFF2-40B4-BE49-F238E27FC236}">
                <a16:creationId xmlns:a16="http://schemas.microsoft.com/office/drawing/2014/main" id="{EE98DB2B-214A-4701-B1AA-0B9E94A3C7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985" y="1750946"/>
            <a:ext cx="3511373" cy="209074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9" name="Tabella 18">
            <a:extLst>
              <a:ext uri="{FF2B5EF4-FFF2-40B4-BE49-F238E27FC236}">
                <a16:creationId xmlns:a16="http://schemas.microsoft.com/office/drawing/2014/main" id="{F3310535-BFB9-4F68-B445-E3F1960184C5}"/>
              </a:ext>
            </a:extLst>
          </p:cNvPr>
          <p:cNvGraphicFramePr>
            <a:graphicFrameLocks noGrp="1"/>
          </p:cNvGraphicFramePr>
          <p:nvPr/>
        </p:nvGraphicFramePr>
        <p:xfrm>
          <a:off x="7452321" y="1052736"/>
          <a:ext cx="1656183" cy="565526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US" sz="1400" b="1" dirty="0"/>
                        <a:t>C=N</a:t>
                      </a:r>
                    </a:p>
                  </a:txBody>
                  <a:tcPr anchor="ctr"/>
                </a:tc>
                <a:tc>
                  <a:txBody>
                    <a:bodyPr/>
                    <a:lstStyle/>
                    <a:p>
                      <a:pPr algn="ctr"/>
                      <a:r>
                        <a:rPr lang="it-IT" sz="1400" b="1" dirty="0"/>
                        <a:t>1690-1640</a:t>
                      </a:r>
                      <a:endParaRPr lang="en-US" sz="1400" b="1" dirty="0"/>
                    </a:p>
                  </a:txBody>
                  <a:tcPr anchor="ctr"/>
                </a:tc>
                <a:extLst>
                  <a:ext uri="{0D108BD9-81ED-4DB2-BD59-A6C34878D82A}">
                    <a16:rowId xmlns:a16="http://schemas.microsoft.com/office/drawing/2014/main" val="2465226136"/>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17" name="CasellaDiTesto 16">
            <a:extLst>
              <a:ext uri="{FF2B5EF4-FFF2-40B4-BE49-F238E27FC236}">
                <a16:creationId xmlns:a16="http://schemas.microsoft.com/office/drawing/2014/main" id="{02AB0791-A4D0-405D-9E06-6AF655E94633}"/>
              </a:ext>
            </a:extLst>
          </p:cNvPr>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18" name="CasellaDiTesto 17">
            <a:extLst>
              <a:ext uri="{FF2B5EF4-FFF2-40B4-BE49-F238E27FC236}">
                <a16:creationId xmlns:a16="http://schemas.microsoft.com/office/drawing/2014/main" id="{943487CF-8389-43D0-B2CF-8D21B411DDEA}"/>
              </a:ext>
            </a:extLst>
          </p:cNvPr>
          <p:cNvSpPr txBox="1"/>
          <p:nvPr/>
        </p:nvSpPr>
        <p:spPr>
          <a:xfrm>
            <a:off x="1115616" y="6330806"/>
            <a:ext cx="576064" cy="307777"/>
          </a:xfrm>
          <a:prstGeom prst="rect">
            <a:avLst/>
          </a:prstGeom>
          <a:noFill/>
        </p:spPr>
        <p:txBody>
          <a:bodyPr wrap="square" rtlCol="0">
            <a:spAutoFit/>
          </a:bodyPr>
          <a:lstStyle/>
          <a:p>
            <a:r>
              <a:rPr lang="en-US" sz="1400" b="1" dirty="0"/>
              <a:t>3.5K</a:t>
            </a:r>
          </a:p>
        </p:txBody>
      </p:sp>
      <p:sp>
        <p:nvSpPr>
          <p:cNvPr id="20" name="Fusione 19">
            <a:extLst>
              <a:ext uri="{FF2B5EF4-FFF2-40B4-BE49-F238E27FC236}">
                <a16:creationId xmlns:a16="http://schemas.microsoft.com/office/drawing/2014/main" id="{FC6B31B1-3E2A-4038-9016-1FA4BF197E66}"/>
              </a:ext>
            </a:extLst>
          </p:cNvPr>
          <p:cNvSpPr/>
          <p:nvPr/>
        </p:nvSpPr>
        <p:spPr>
          <a:xfrm>
            <a:off x="1259632" y="4005064"/>
            <a:ext cx="288032" cy="1800200"/>
          </a:xfrm>
          <a:prstGeom prst="flowChartMerge">
            <a:avLst/>
          </a:prstGeom>
          <a:solidFill>
            <a:schemeClr val="accent3">
              <a:lumMod val="20000"/>
              <a:lumOff val="8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1" name="Fusione 20">
            <a:extLst>
              <a:ext uri="{FF2B5EF4-FFF2-40B4-BE49-F238E27FC236}">
                <a16:creationId xmlns:a16="http://schemas.microsoft.com/office/drawing/2014/main" id="{1E864186-5046-4671-8AE6-4A77C20D786F}"/>
              </a:ext>
            </a:extLst>
          </p:cNvPr>
          <p:cNvSpPr/>
          <p:nvPr/>
        </p:nvSpPr>
        <p:spPr>
          <a:xfrm>
            <a:off x="1763688" y="4005064"/>
            <a:ext cx="288032" cy="1584176"/>
          </a:xfrm>
          <a:prstGeom prst="flowChartMerge">
            <a:avLst/>
          </a:prstGeom>
          <a:solidFill>
            <a:srgbClr val="FFFFCC"/>
          </a:solidFill>
          <a:ln>
            <a:solidFill>
              <a:srgbClr val="FFFF00"/>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2" name="Fusione 21">
            <a:extLst>
              <a:ext uri="{FF2B5EF4-FFF2-40B4-BE49-F238E27FC236}">
                <a16:creationId xmlns:a16="http://schemas.microsoft.com/office/drawing/2014/main" id="{D8AA0BA2-3C81-4360-846C-7E937399E8F5}"/>
              </a:ext>
            </a:extLst>
          </p:cNvPr>
          <p:cNvSpPr/>
          <p:nvPr/>
        </p:nvSpPr>
        <p:spPr>
          <a:xfrm>
            <a:off x="1907704" y="4005064"/>
            <a:ext cx="288032" cy="1584176"/>
          </a:xfrm>
          <a:prstGeom prst="flowChartMerge">
            <a:avLst/>
          </a:prstGeom>
          <a:solidFill>
            <a:schemeClr val="accent2">
              <a:lumMod val="40000"/>
              <a:lumOff val="60000"/>
            </a:schemeClr>
          </a:solidFill>
          <a:ln>
            <a:solidFill>
              <a:schemeClr val="accent2">
                <a:lumMod val="75000"/>
              </a:schemeClr>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3" name="Fusione 22">
            <a:extLst>
              <a:ext uri="{FF2B5EF4-FFF2-40B4-BE49-F238E27FC236}">
                <a16:creationId xmlns:a16="http://schemas.microsoft.com/office/drawing/2014/main" id="{FB2A9CC5-1D54-4313-B8FF-2DEA029B8581}"/>
              </a:ext>
            </a:extLst>
          </p:cNvPr>
          <p:cNvSpPr/>
          <p:nvPr/>
        </p:nvSpPr>
        <p:spPr>
          <a:xfrm>
            <a:off x="4355976" y="3933056"/>
            <a:ext cx="288032" cy="1800200"/>
          </a:xfrm>
          <a:prstGeom prst="flowChartMerge">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24" name="Fusione 23">
            <a:extLst>
              <a:ext uri="{FF2B5EF4-FFF2-40B4-BE49-F238E27FC236}">
                <a16:creationId xmlns:a16="http://schemas.microsoft.com/office/drawing/2014/main" id="{C5E43C4F-0E86-4FC2-9549-A3CBC14795C4}"/>
              </a:ext>
            </a:extLst>
          </p:cNvPr>
          <p:cNvSpPr/>
          <p:nvPr/>
        </p:nvSpPr>
        <p:spPr>
          <a:xfrm>
            <a:off x="456136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5" name="Fusione 24">
            <a:extLst>
              <a:ext uri="{FF2B5EF4-FFF2-40B4-BE49-F238E27FC236}">
                <a16:creationId xmlns:a16="http://schemas.microsoft.com/office/drawing/2014/main" id="{45A3BAB4-C907-46C2-861C-813AB74B2987}"/>
              </a:ext>
            </a:extLst>
          </p:cNvPr>
          <p:cNvSpPr/>
          <p:nvPr/>
        </p:nvSpPr>
        <p:spPr>
          <a:xfrm>
            <a:off x="500404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6" name="Rettangolo arrotondato 23">
            <a:extLst>
              <a:ext uri="{FF2B5EF4-FFF2-40B4-BE49-F238E27FC236}">
                <a16:creationId xmlns:a16="http://schemas.microsoft.com/office/drawing/2014/main" id="{3C01528F-3FF7-46FE-BB2F-D09BCFB3E5EC}"/>
              </a:ext>
            </a:extLst>
          </p:cNvPr>
          <p:cNvSpPr/>
          <p:nvPr/>
        </p:nvSpPr>
        <p:spPr>
          <a:xfrm>
            <a:off x="623510" y="3308665"/>
            <a:ext cx="591533" cy="426259"/>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7" name="Rettangolo arrotondato 24">
            <a:extLst>
              <a:ext uri="{FF2B5EF4-FFF2-40B4-BE49-F238E27FC236}">
                <a16:creationId xmlns:a16="http://schemas.microsoft.com/office/drawing/2014/main" id="{280571B8-CE64-429D-9FB1-80258A4C0163}"/>
              </a:ext>
            </a:extLst>
          </p:cNvPr>
          <p:cNvSpPr/>
          <p:nvPr/>
        </p:nvSpPr>
        <p:spPr>
          <a:xfrm>
            <a:off x="1137324" y="2801809"/>
            <a:ext cx="483384" cy="378445"/>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8" name="Rettangolo arrotondato 25">
            <a:extLst>
              <a:ext uri="{FF2B5EF4-FFF2-40B4-BE49-F238E27FC236}">
                <a16:creationId xmlns:a16="http://schemas.microsoft.com/office/drawing/2014/main" id="{D1532E5E-855C-4B64-953A-3D04E488128C}"/>
              </a:ext>
            </a:extLst>
          </p:cNvPr>
          <p:cNvSpPr/>
          <p:nvPr/>
        </p:nvSpPr>
        <p:spPr>
          <a:xfrm>
            <a:off x="1846710" y="2097017"/>
            <a:ext cx="470269" cy="616803"/>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9" name="Rettangolo arrotondato 27">
            <a:extLst>
              <a:ext uri="{FF2B5EF4-FFF2-40B4-BE49-F238E27FC236}">
                <a16:creationId xmlns:a16="http://schemas.microsoft.com/office/drawing/2014/main" id="{DB11498F-21BA-49EE-8D13-71CB79836DB8}"/>
              </a:ext>
            </a:extLst>
          </p:cNvPr>
          <p:cNvSpPr/>
          <p:nvPr/>
        </p:nvSpPr>
        <p:spPr>
          <a:xfrm>
            <a:off x="3816849" y="2789674"/>
            <a:ext cx="525495" cy="508067"/>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30" name="Rettangolo arrotondato 35">
            <a:extLst>
              <a:ext uri="{FF2B5EF4-FFF2-40B4-BE49-F238E27FC236}">
                <a16:creationId xmlns:a16="http://schemas.microsoft.com/office/drawing/2014/main" id="{FACF59E3-CF1C-444E-9CE7-56F0DBC9E68E}"/>
              </a:ext>
            </a:extLst>
          </p:cNvPr>
          <p:cNvSpPr/>
          <p:nvPr/>
        </p:nvSpPr>
        <p:spPr>
          <a:xfrm>
            <a:off x="1610458" y="3179238"/>
            <a:ext cx="490377" cy="552383"/>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31" name="Rettangolo arrotondato 23">
            <a:extLst>
              <a:ext uri="{FF2B5EF4-FFF2-40B4-BE49-F238E27FC236}">
                <a16:creationId xmlns:a16="http://schemas.microsoft.com/office/drawing/2014/main" id="{F2FAD484-C039-4F98-923F-2FEE490A2E74}"/>
              </a:ext>
            </a:extLst>
          </p:cNvPr>
          <p:cNvSpPr/>
          <p:nvPr/>
        </p:nvSpPr>
        <p:spPr>
          <a:xfrm>
            <a:off x="2389350" y="2771041"/>
            <a:ext cx="566386" cy="657960"/>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32" name="Rettangolo arrotondato 27">
            <a:extLst>
              <a:ext uri="{FF2B5EF4-FFF2-40B4-BE49-F238E27FC236}">
                <a16:creationId xmlns:a16="http://schemas.microsoft.com/office/drawing/2014/main" id="{7142B661-24AD-42B2-AA3B-D924D92B9A21}"/>
              </a:ext>
            </a:extLst>
          </p:cNvPr>
          <p:cNvSpPr/>
          <p:nvPr/>
        </p:nvSpPr>
        <p:spPr>
          <a:xfrm>
            <a:off x="3174098" y="2713820"/>
            <a:ext cx="525495" cy="508067"/>
          </a:xfrm>
          <a:prstGeom prst="roundRect">
            <a:avLst/>
          </a:prstGeom>
          <a:solidFill>
            <a:schemeClr val="accent1">
              <a:lumMod val="40000"/>
              <a:lumOff val="60000"/>
              <a:alpha val="31000"/>
            </a:schemeClr>
          </a:solidFill>
          <a:ln>
            <a:solidFill>
              <a:schemeClr val="tx2">
                <a:lumMod val="60000"/>
                <a:lumOff val="40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33" name="Fusione 32">
            <a:extLst>
              <a:ext uri="{FF2B5EF4-FFF2-40B4-BE49-F238E27FC236}">
                <a16:creationId xmlns:a16="http://schemas.microsoft.com/office/drawing/2014/main" id="{5DD03306-5753-44D0-8B05-26EEC3C2EE77}"/>
              </a:ext>
            </a:extLst>
          </p:cNvPr>
          <p:cNvSpPr/>
          <p:nvPr/>
        </p:nvSpPr>
        <p:spPr>
          <a:xfrm>
            <a:off x="4324138" y="3933056"/>
            <a:ext cx="216024" cy="1728192"/>
          </a:xfrm>
          <a:prstGeom prst="flowChartMerge">
            <a:avLst/>
          </a:prstGeom>
          <a:solidFill>
            <a:schemeClr val="tx2">
              <a:lumMod val="20000"/>
              <a:lumOff val="80000"/>
            </a:schemeClr>
          </a:solidFill>
          <a:ln>
            <a:solidFill>
              <a:schemeClr val="tx2">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7631748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fade">
                                      <p:cBhvr>
                                        <p:cTn id="13" dur="500"/>
                                        <p:tgtEl>
                                          <p:spTgt spid="2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fade">
                                      <p:cBhvr>
                                        <p:cTn id="16" dur="500"/>
                                        <p:tgtEl>
                                          <p:spTgt spid="2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0"/>
                                        </p:tgtEl>
                                        <p:attrNameLst>
                                          <p:attrName>style.visibility</p:attrName>
                                        </p:attrNameLst>
                                      </p:cBhvr>
                                      <p:to>
                                        <p:strVal val="visible"/>
                                      </p:to>
                                    </p:set>
                                    <p:animEffect transition="in" filter="fade">
                                      <p:cBhvr>
                                        <p:cTn id="19" dur="500"/>
                                        <p:tgtEl>
                                          <p:spTgt spid="3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1"/>
                                        </p:tgtEl>
                                        <p:attrNameLst>
                                          <p:attrName>style.visibility</p:attrName>
                                        </p:attrNameLst>
                                      </p:cBhvr>
                                      <p:to>
                                        <p:strVal val="visible"/>
                                      </p:to>
                                    </p:set>
                                    <p:animEffect transition="in" filter="fade">
                                      <p:cBhvr>
                                        <p:cTn id="22" dur="500"/>
                                        <p:tgtEl>
                                          <p:spTgt spid="31"/>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anim calcmode="lin" valueType="num">
                                      <p:cBhvr additive="base">
                                        <p:cTn id="27" dur="500" fill="hold"/>
                                        <p:tgtEl>
                                          <p:spTgt spid="20"/>
                                        </p:tgtEl>
                                        <p:attrNameLst>
                                          <p:attrName>ppt_x</p:attrName>
                                        </p:attrNameLst>
                                      </p:cBhvr>
                                      <p:tavLst>
                                        <p:tav tm="0">
                                          <p:val>
                                            <p:strVal val="#ppt_x"/>
                                          </p:val>
                                        </p:tav>
                                        <p:tav tm="100000">
                                          <p:val>
                                            <p:strVal val="#ppt_x"/>
                                          </p:val>
                                        </p:tav>
                                      </p:tavLst>
                                    </p:anim>
                                    <p:anim calcmode="lin" valueType="num">
                                      <p:cBhvr additive="base">
                                        <p:cTn id="28" dur="500" fill="hold"/>
                                        <p:tgtEl>
                                          <p:spTgt spid="20"/>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ppt_x"/>
                                          </p:val>
                                        </p:tav>
                                        <p:tav tm="100000">
                                          <p:val>
                                            <p:strVal val="#ppt_x"/>
                                          </p:val>
                                        </p:tav>
                                      </p:tavLst>
                                    </p:anim>
                                    <p:anim calcmode="lin" valueType="num">
                                      <p:cBhvr additive="base">
                                        <p:cTn id="32"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 calcmode="lin" valueType="num">
                                      <p:cBhvr additive="base">
                                        <p:cTn id="37" dur="500" fill="hold"/>
                                        <p:tgtEl>
                                          <p:spTgt spid="21"/>
                                        </p:tgtEl>
                                        <p:attrNameLst>
                                          <p:attrName>ppt_x</p:attrName>
                                        </p:attrNameLst>
                                      </p:cBhvr>
                                      <p:tavLst>
                                        <p:tav tm="0">
                                          <p:val>
                                            <p:strVal val="#ppt_x"/>
                                          </p:val>
                                        </p:tav>
                                        <p:tav tm="100000">
                                          <p:val>
                                            <p:strVal val="#ppt_x"/>
                                          </p:val>
                                        </p:tav>
                                      </p:tavLst>
                                    </p:anim>
                                    <p:anim calcmode="lin" valueType="num">
                                      <p:cBhvr additive="base">
                                        <p:cTn id="3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4"/>
                                        </p:tgtEl>
                                        <p:attrNameLst>
                                          <p:attrName>style.visibility</p:attrName>
                                        </p:attrNameLst>
                                      </p:cBhvr>
                                      <p:to>
                                        <p:strVal val="visible"/>
                                      </p:to>
                                    </p:set>
                                    <p:anim calcmode="lin" valueType="num">
                                      <p:cBhvr additive="base">
                                        <p:cTn id="49" dur="500" fill="hold"/>
                                        <p:tgtEl>
                                          <p:spTgt spid="24"/>
                                        </p:tgtEl>
                                        <p:attrNameLst>
                                          <p:attrName>ppt_x</p:attrName>
                                        </p:attrNameLst>
                                      </p:cBhvr>
                                      <p:tavLst>
                                        <p:tav tm="0">
                                          <p:val>
                                            <p:strVal val="#ppt_x"/>
                                          </p:val>
                                        </p:tav>
                                        <p:tav tm="100000">
                                          <p:val>
                                            <p:strVal val="#ppt_x"/>
                                          </p:val>
                                        </p:tav>
                                      </p:tavLst>
                                    </p:anim>
                                    <p:anim calcmode="lin" valueType="num">
                                      <p:cBhvr additive="base">
                                        <p:cTn id="50"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5"/>
                                        </p:tgtEl>
                                        <p:attrNameLst>
                                          <p:attrName>style.visibility</p:attrName>
                                        </p:attrNameLst>
                                      </p:cBhvr>
                                      <p:to>
                                        <p:strVal val="visible"/>
                                      </p:to>
                                    </p:set>
                                    <p:anim calcmode="lin" valueType="num">
                                      <p:cBhvr additive="base">
                                        <p:cTn id="55" dur="500" fill="hold"/>
                                        <p:tgtEl>
                                          <p:spTgt spid="25"/>
                                        </p:tgtEl>
                                        <p:attrNameLst>
                                          <p:attrName>ppt_x</p:attrName>
                                        </p:attrNameLst>
                                      </p:cBhvr>
                                      <p:tavLst>
                                        <p:tav tm="0">
                                          <p:val>
                                            <p:strVal val="#ppt_x"/>
                                          </p:val>
                                        </p:tav>
                                        <p:tav tm="100000">
                                          <p:val>
                                            <p:strVal val="#ppt_x"/>
                                          </p:val>
                                        </p:tav>
                                      </p:tavLst>
                                    </p:anim>
                                    <p:anim calcmode="lin" valueType="num">
                                      <p:cBhvr additive="base">
                                        <p:cTn id="56" dur="500" fill="hold"/>
                                        <p:tgtEl>
                                          <p:spTgt spid="25"/>
                                        </p:tgtEl>
                                        <p:attrNameLst>
                                          <p:attrName>ppt_y</p:attrName>
                                        </p:attrNameLst>
                                      </p:cBhvr>
                                      <p:tavLst>
                                        <p:tav tm="0">
                                          <p:val>
                                            <p:strVal val="1+#ppt_h/2"/>
                                          </p:val>
                                        </p:tav>
                                        <p:tav tm="100000">
                                          <p:val>
                                            <p:strVal val="#ppt_y"/>
                                          </p:val>
                                        </p:tav>
                                      </p:tavLst>
                                    </p:anim>
                                  </p:childTnLst>
                                </p:cTn>
                              </p:par>
                              <p:par>
                                <p:cTn id="57" presetID="10" presetClass="entr" presetSubtype="0" fill="hold" grpId="0" nodeType="withEffect">
                                  <p:stCondLst>
                                    <p:cond delay="0"/>
                                  </p:stCondLst>
                                  <p:childTnLst>
                                    <p:set>
                                      <p:cBhvr>
                                        <p:cTn id="58" dur="1" fill="hold">
                                          <p:stCondLst>
                                            <p:cond delay="0"/>
                                          </p:stCondLst>
                                        </p:cTn>
                                        <p:tgtEl>
                                          <p:spTgt spid="32"/>
                                        </p:tgtEl>
                                        <p:attrNameLst>
                                          <p:attrName>style.visibility</p:attrName>
                                        </p:attrNameLst>
                                      </p:cBhvr>
                                      <p:to>
                                        <p:strVal val="visible"/>
                                      </p:to>
                                    </p:set>
                                    <p:animEffect transition="in" filter="fade">
                                      <p:cBhvr>
                                        <p:cTn id="59" dur="500"/>
                                        <p:tgtEl>
                                          <p:spTgt spid="32"/>
                                        </p:tgtEl>
                                      </p:cBhvr>
                                    </p:animEffect>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grpId="0" nodeType="clickEffect">
                                  <p:stCondLst>
                                    <p:cond delay="0"/>
                                  </p:stCondLst>
                                  <p:childTnLst>
                                    <p:set>
                                      <p:cBhvr>
                                        <p:cTn id="63" dur="1" fill="hold">
                                          <p:stCondLst>
                                            <p:cond delay="0"/>
                                          </p:stCondLst>
                                        </p:cTn>
                                        <p:tgtEl>
                                          <p:spTgt spid="33"/>
                                        </p:tgtEl>
                                        <p:attrNameLst>
                                          <p:attrName>style.visibility</p:attrName>
                                        </p:attrNameLst>
                                      </p:cBhvr>
                                      <p:to>
                                        <p:strVal val="visible"/>
                                      </p:to>
                                    </p:set>
                                    <p:anim calcmode="lin" valueType="num">
                                      <p:cBhvr additive="base">
                                        <p:cTn id="64" dur="500" fill="hold"/>
                                        <p:tgtEl>
                                          <p:spTgt spid="33"/>
                                        </p:tgtEl>
                                        <p:attrNameLst>
                                          <p:attrName>ppt_x</p:attrName>
                                        </p:attrNameLst>
                                      </p:cBhvr>
                                      <p:tavLst>
                                        <p:tav tm="0">
                                          <p:val>
                                            <p:strVal val="#ppt_x"/>
                                          </p:val>
                                        </p:tav>
                                        <p:tav tm="100000">
                                          <p:val>
                                            <p:strVal val="#ppt_x"/>
                                          </p:val>
                                        </p:tav>
                                      </p:tavLst>
                                    </p:anim>
                                    <p:anim calcmode="lin" valueType="num">
                                      <p:cBhvr additive="base">
                                        <p:cTn id="65"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55">
            <a:extLst>
              <a:ext uri="{FF2B5EF4-FFF2-40B4-BE49-F238E27FC236}">
                <a16:creationId xmlns:a16="http://schemas.microsoft.com/office/drawing/2014/main" id="{2637905B-C489-4514-BA1D-ECFA9991DA52}"/>
              </a:ext>
            </a:extLst>
          </p:cNvPr>
          <p:cNvSpPr txBox="1">
            <a:spLocks/>
          </p:cNvSpPr>
          <p:nvPr/>
        </p:nvSpPr>
        <p:spPr>
          <a:xfrm>
            <a:off x="4139952" y="6568042"/>
            <a:ext cx="4536504" cy="432048"/>
          </a:xfrm>
          <a:prstGeom prst="rect">
            <a:avLst/>
          </a:prstGeom>
        </p:spPr>
        <p:txBody>
          <a:bodyPr wrap="square" lIns="91425" tIns="91425" rIns="91425" bIns="91425" anchor="t" anchorCtr="0">
            <a:noAutofit/>
          </a:bodyPr>
          <a:lst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a:lstStyle>
          <a:p>
            <a:pPr>
              <a:buClr>
                <a:schemeClr val="dk1"/>
              </a:buClr>
              <a:buSzPct val="39285"/>
              <a:buFont typeface="Arial"/>
              <a:buNone/>
            </a:pPr>
            <a:r>
              <a:rPr lang="en-US" sz="1200" i="1" dirty="0"/>
              <a:t>Spectral Database for Organic Compounds (SDBS)</a:t>
            </a:r>
            <a:endParaRPr lang="en-US" sz="1400" i="1" kern="0" dirty="0"/>
          </a:p>
        </p:txBody>
      </p:sp>
      <p:sp>
        <p:nvSpPr>
          <p:cNvPr id="6" name="CasellaDiTesto 5">
            <a:extLst>
              <a:ext uri="{FF2B5EF4-FFF2-40B4-BE49-F238E27FC236}">
                <a16:creationId xmlns:a16="http://schemas.microsoft.com/office/drawing/2014/main" id="{336E5BFB-FA6A-4F22-82CF-F1B7132C6164}"/>
              </a:ext>
            </a:extLst>
          </p:cNvPr>
          <p:cNvSpPr txBox="1"/>
          <p:nvPr/>
        </p:nvSpPr>
        <p:spPr>
          <a:xfrm>
            <a:off x="1259632" y="260315"/>
            <a:ext cx="7776864" cy="584775"/>
          </a:xfrm>
          <a:prstGeom prst="rect">
            <a:avLst/>
          </a:prstGeom>
          <a:noFill/>
        </p:spPr>
        <p:txBody>
          <a:bodyPr wrap="square" rtlCol="0">
            <a:spAutoFit/>
          </a:bodyPr>
          <a:lstStyle/>
          <a:p>
            <a:r>
              <a:rPr lang="it-IT" sz="3200" dirty="0">
                <a:solidFill>
                  <a:schemeClr val="bg1"/>
                </a:solidFill>
              </a:rPr>
              <a:t>Facciamo Pratica…..infine lo spettro</a:t>
            </a:r>
          </a:p>
        </p:txBody>
      </p:sp>
      <p:graphicFrame>
        <p:nvGraphicFramePr>
          <p:cNvPr id="8" name="Tabella 7">
            <a:extLst>
              <a:ext uri="{FF2B5EF4-FFF2-40B4-BE49-F238E27FC236}">
                <a16:creationId xmlns:a16="http://schemas.microsoft.com/office/drawing/2014/main" id="{0E4E001D-3CEB-4FDA-8C14-25C8DC5E20B4}"/>
              </a:ext>
            </a:extLst>
          </p:cNvPr>
          <p:cNvGraphicFramePr>
            <a:graphicFrameLocks noGrp="1"/>
          </p:cNvGraphicFramePr>
          <p:nvPr/>
        </p:nvGraphicFramePr>
        <p:xfrm>
          <a:off x="7452321" y="1052736"/>
          <a:ext cx="1656183" cy="565526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US" sz="1400" b="1" dirty="0"/>
                        <a:t>C=N</a:t>
                      </a:r>
                    </a:p>
                  </a:txBody>
                  <a:tcPr anchor="ctr"/>
                </a:tc>
                <a:tc>
                  <a:txBody>
                    <a:bodyPr/>
                    <a:lstStyle/>
                    <a:p>
                      <a:pPr algn="ctr"/>
                      <a:r>
                        <a:rPr lang="it-IT" sz="1400" b="1" dirty="0"/>
                        <a:t>1690-1640</a:t>
                      </a:r>
                      <a:endParaRPr lang="en-US" sz="1400" b="1" dirty="0"/>
                    </a:p>
                  </a:txBody>
                  <a:tcPr anchor="ctr"/>
                </a:tc>
                <a:extLst>
                  <a:ext uri="{0D108BD9-81ED-4DB2-BD59-A6C34878D82A}">
                    <a16:rowId xmlns:a16="http://schemas.microsoft.com/office/drawing/2014/main" val="2465226136"/>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pic>
        <p:nvPicPr>
          <p:cNvPr id="9" name="Shape 139">
            <a:extLst>
              <a:ext uri="{FF2B5EF4-FFF2-40B4-BE49-F238E27FC236}">
                <a16:creationId xmlns:a16="http://schemas.microsoft.com/office/drawing/2014/main" id="{5280535C-FBB3-4828-BFE1-214DC772486E}"/>
              </a:ext>
            </a:extLst>
          </p:cNvPr>
          <p:cNvPicPr preferRelativeResize="0"/>
          <p:nvPr/>
        </p:nvPicPr>
        <p:blipFill rotWithShape="1">
          <a:blip r:embed="rId2">
            <a:alphaModFix/>
          </a:blip>
          <a:srcRect t="16536" b="18486"/>
          <a:stretch/>
        </p:blipFill>
        <p:spPr>
          <a:xfrm>
            <a:off x="179512" y="2708920"/>
            <a:ext cx="7048762" cy="3359089"/>
          </a:xfrm>
          <a:prstGeom prst="rect">
            <a:avLst/>
          </a:prstGeom>
          <a:noFill/>
          <a:ln>
            <a:noFill/>
          </a:ln>
        </p:spPr>
      </p:pic>
      <p:sp>
        <p:nvSpPr>
          <p:cNvPr id="3" name="Rettangolo 2">
            <a:extLst>
              <a:ext uri="{FF2B5EF4-FFF2-40B4-BE49-F238E27FC236}">
                <a16:creationId xmlns:a16="http://schemas.microsoft.com/office/drawing/2014/main" id="{D7B4C798-5B9F-4EAE-8A0E-BBC108EA861B}"/>
              </a:ext>
            </a:extLst>
          </p:cNvPr>
          <p:cNvSpPr/>
          <p:nvPr/>
        </p:nvSpPr>
        <p:spPr>
          <a:xfrm>
            <a:off x="116632" y="6104308"/>
            <a:ext cx="2511152" cy="646331"/>
          </a:xfrm>
          <a:prstGeom prst="rect">
            <a:avLst/>
          </a:prstGeom>
        </p:spPr>
        <p:txBody>
          <a:bodyPr wrap="square">
            <a:spAutoFit/>
          </a:bodyPr>
          <a:lstStyle/>
          <a:p>
            <a:pPr lvl="0">
              <a:spcBef>
                <a:spcPts val="0"/>
              </a:spcBef>
              <a:buNone/>
            </a:pPr>
            <a:r>
              <a:rPr lang="en-US" sz="1200" b="1" dirty="0">
                <a:solidFill>
                  <a:schemeClr val="dk1"/>
                </a:solidFill>
              </a:rPr>
              <a:t> SDBS No.: </a:t>
            </a:r>
            <a:r>
              <a:rPr lang="en-US" sz="1200" dirty="0">
                <a:solidFill>
                  <a:schemeClr val="dk1"/>
                </a:solidFill>
              </a:rPr>
              <a:t>23052</a:t>
            </a:r>
          </a:p>
          <a:p>
            <a:pPr lvl="0">
              <a:spcBef>
                <a:spcPts val="0"/>
              </a:spcBef>
              <a:buNone/>
            </a:pPr>
            <a:r>
              <a:rPr lang="en-US" sz="1200" b="1" dirty="0">
                <a:solidFill>
                  <a:schemeClr val="dk1"/>
                </a:solidFill>
              </a:rPr>
              <a:t>Compound Name: Sulfamethazine</a:t>
            </a:r>
          </a:p>
          <a:p>
            <a:pPr lvl="0">
              <a:spcBef>
                <a:spcPts val="0"/>
              </a:spcBef>
              <a:buNone/>
            </a:pPr>
            <a:r>
              <a:rPr lang="en-US" sz="1200" b="1" dirty="0">
                <a:solidFill>
                  <a:schemeClr val="dk1"/>
                </a:solidFill>
              </a:rPr>
              <a:t>Molecular Formula: </a:t>
            </a:r>
            <a:r>
              <a:rPr lang="en-US" sz="1200" dirty="0">
                <a:solidFill>
                  <a:schemeClr val="dk1"/>
                </a:solidFill>
              </a:rPr>
              <a:t>C</a:t>
            </a:r>
            <a:r>
              <a:rPr lang="en-US" sz="1200" baseline="-25000" dirty="0">
                <a:solidFill>
                  <a:schemeClr val="dk1"/>
                </a:solidFill>
              </a:rPr>
              <a:t>12</a:t>
            </a:r>
            <a:r>
              <a:rPr lang="en-US" sz="1200" dirty="0">
                <a:solidFill>
                  <a:schemeClr val="dk1"/>
                </a:solidFill>
              </a:rPr>
              <a:t>H</a:t>
            </a:r>
            <a:r>
              <a:rPr lang="en-US" sz="1200" baseline="-25000" dirty="0">
                <a:solidFill>
                  <a:schemeClr val="dk1"/>
                </a:solidFill>
              </a:rPr>
              <a:t>14</a:t>
            </a:r>
            <a:r>
              <a:rPr lang="en-US" sz="1200" dirty="0">
                <a:solidFill>
                  <a:schemeClr val="dk1"/>
                </a:solidFill>
              </a:rPr>
              <a:t>N</a:t>
            </a:r>
            <a:r>
              <a:rPr lang="en-US" sz="1200" baseline="-25000" dirty="0">
                <a:solidFill>
                  <a:schemeClr val="dk1"/>
                </a:solidFill>
              </a:rPr>
              <a:t>4</a:t>
            </a:r>
            <a:r>
              <a:rPr lang="en-US" sz="1200" dirty="0">
                <a:solidFill>
                  <a:schemeClr val="dk1"/>
                </a:solidFill>
              </a:rPr>
              <a:t>O</a:t>
            </a:r>
            <a:r>
              <a:rPr lang="en-US" sz="1200" baseline="-25000" dirty="0">
                <a:solidFill>
                  <a:schemeClr val="dk1"/>
                </a:solidFill>
              </a:rPr>
              <a:t>2</a:t>
            </a:r>
            <a:r>
              <a:rPr lang="en-US" sz="1200" dirty="0">
                <a:solidFill>
                  <a:schemeClr val="dk1"/>
                </a:solidFill>
              </a:rPr>
              <a:t>S </a:t>
            </a:r>
          </a:p>
        </p:txBody>
      </p:sp>
      <p:pic>
        <p:nvPicPr>
          <p:cNvPr id="5122" name="Picture 2" descr="Sulfadimidine.svg">
            <a:extLst>
              <a:ext uri="{FF2B5EF4-FFF2-40B4-BE49-F238E27FC236}">
                <a16:creationId xmlns:a16="http://schemas.microsoft.com/office/drawing/2014/main" id="{59941E09-BF7F-4138-B083-5D34C7700F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1052736"/>
            <a:ext cx="2952328" cy="175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170598"/>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llaDiTesto 5">
            <a:extLst>
              <a:ext uri="{FF2B5EF4-FFF2-40B4-BE49-F238E27FC236}">
                <a16:creationId xmlns:a16="http://schemas.microsoft.com/office/drawing/2014/main" id="{336E5BFB-FA6A-4F22-82CF-F1B7132C6164}"/>
              </a:ext>
            </a:extLst>
          </p:cNvPr>
          <p:cNvSpPr txBox="1"/>
          <p:nvPr/>
        </p:nvSpPr>
        <p:spPr>
          <a:xfrm>
            <a:off x="1367136" y="251066"/>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8" name="CasellaDiTesto 7">
            <a:extLst>
              <a:ext uri="{FF2B5EF4-FFF2-40B4-BE49-F238E27FC236}">
                <a16:creationId xmlns:a16="http://schemas.microsoft.com/office/drawing/2014/main" id="{43376941-A67D-4373-806C-6BA5CBBDD42D}"/>
              </a:ext>
            </a:extLst>
          </p:cNvPr>
          <p:cNvSpPr txBox="1"/>
          <p:nvPr/>
        </p:nvSpPr>
        <p:spPr>
          <a:xfrm>
            <a:off x="209811" y="2060848"/>
            <a:ext cx="424847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it-IT" dirty="0"/>
              <a:t>TRIMETROPRIM</a:t>
            </a:r>
            <a:endParaRPr lang="en-US" dirty="0"/>
          </a:p>
        </p:txBody>
      </p:sp>
      <p:sp>
        <p:nvSpPr>
          <p:cNvPr id="9" name="CasellaDiTesto 8">
            <a:extLst>
              <a:ext uri="{FF2B5EF4-FFF2-40B4-BE49-F238E27FC236}">
                <a16:creationId xmlns:a16="http://schemas.microsoft.com/office/drawing/2014/main" id="{F70EEB88-90ED-4703-8603-011AA5970C8B}"/>
              </a:ext>
            </a:extLst>
          </p:cNvPr>
          <p:cNvSpPr txBox="1"/>
          <p:nvPr/>
        </p:nvSpPr>
        <p:spPr>
          <a:xfrm>
            <a:off x="251520" y="1268760"/>
            <a:ext cx="828092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Mettiamo il caso che stiate analizzando un incognito e che le indicazioni vi portino a supporre che sia il </a:t>
            </a:r>
            <a:r>
              <a:rPr lang="it-IT" dirty="0" err="1"/>
              <a:t>Trimetroprin</a:t>
            </a:r>
            <a:endParaRPr lang="en-US" dirty="0"/>
          </a:p>
        </p:txBody>
      </p:sp>
      <p:sp>
        <p:nvSpPr>
          <p:cNvPr id="13" name="CasellaDiTesto 12">
            <a:extLst>
              <a:ext uri="{FF2B5EF4-FFF2-40B4-BE49-F238E27FC236}">
                <a16:creationId xmlns:a16="http://schemas.microsoft.com/office/drawing/2014/main" id="{11A46A1C-5C7F-42EA-B427-2D5D7DC1D735}"/>
              </a:ext>
            </a:extLst>
          </p:cNvPr>
          <p:cNvSpPr txBox="1"/>
          <p:nvPr/>
        </p:nvSpPr>
        <p:spPr>
          <a:xfrm>
            <a:off x="4860032" y="2996952"/>
            <a:ext cx="3960440" cy="646331"/>
          </a:xfrm>
          <a:prstGeom prst="rect">
            <a:avLst/>
          </a:prstGeom>
          <a:noFill/>
        </p:spPr>
        <p:txBody>
          <a:bodyPr wrap="square" rtlCol="0">
            <a:spAutoFit/>
          </a:bodyPr>
          <a:lstStyle/>
          <a:p>
            <a:pPr marL="342900" indent="-342900">
              <a:buAutoNum type="arabicPeriod"/>
            </a:pPr>
            <a:r>
              <a:rPr lang="it-IT" dirty="0"/>
              <a:t>Disegnate la molecola su un foglio</a:t>
            </a:r>
          </a:p>
          <a:p>
            <a:endParaRPr lang="en-US" dirty="0"/>
          </a:p>
        </p:txBody>
      </p:sp>
      <p:sp>
        <p:nvSpPr>
          <p:cNvPr id="16" name="CasellaDiTesto 15">
            <a:extLst>
              <a:ext uri="{FF2B5EF4-FFF2-40B4-BE49-F238E27FC236}">
                <a16:creationId xmlns:a16="http://schemas.microsoft.com/office/drawing/2014/main" id="{D69CF6D8-2B99-46FD-A2A8-C8ABC14C5C62}"/>
              </a:ext>
            </a:extLst>
          </p:cNvPr>
          <p:cNvSpPr txBox="1"/>
          <p:nvPr/>
        </p:nvSpPr>
        <p:spPr>
          <a:xfrm>
            <a:off x="4860032" y="3356992"/>
            <a:ext cx="3960440" cy="923330"/>
          </a:xfrm>
          <a:prstGeom prst="rect">
            <a:avLst/>
          </a:prstGeom>
          <a:noFill/>
        </p:spPr>
        <p:txBody>
          <a:bodyPr wrap="square" rtlCol="0">
            <a:spAutoFit/>
          </a:bodyPr>
          <a:lstStyle/>
          <a:p>
            <a:r>
              <a:rPr lang="it-IT" dirty="0"/>
              <a:t>2.    Avete due minuti per identificare i principali gruppi attivi </a:t>
            </a:r>
            <a:r>
              <a:rPr lang="it-IT" dirty="0" err="1"/>
              <a:t>all</a:t>
            </a:r>
            <a:r>
              <a:rPr lang="it-IT" dirty="0"/>
              <a:t> IR</a:t>
            </a:r>
          </a:p>
          <a:p>
            <a:endParaRPr lang="en-US" dirty="0"/>
          </a:p>
        </p:txBody>
      </p:sp>
      <p:sp>
        <p:nvSpPr>
          <p:cNvPr id="10" name="Rettangolo 9">
            <a:extLst>
              <a:ext uri="{FF2B5EF4-FFF2-40B4-BE49-F238E27FC236}">
                <a16:creationId xmlns:a16="http://schemas.microsoft.com/office/drawing/2014/main" id="{47C2FDE8-70F9-438D-82E9-3009ABD87919}"/>
              </a:ext>
            </a:extLst>
          </p:cNvPr>
          <p:cNvSpPr/>
          <p:nvPr/>
        </p:nvSpPr>
        <p:spPr>
          <a:xfrm>
            <a:off x="4788024" y="2071301"/>
            <a:ext cx="4572000" cy="769441"/>
          </a:xfrm>
          <a:prstGeom prst="rect">
            <a:avLst/>
          </a:prstGeom>
        </p:spPr>
        <p:txBody>
          <a:bodyPr>
            <a:spAutoFit/>
          </a:bodyPr>
          <a:lstStyle/>
          <a:p>
            <a:pPr lvl="0">
              <a:spcBef>
                <a:spcPts val="0"/>
              </a:spcBef>
              <a:buClr>
                <a:schemeClr val="dk1"/>
              </a:buClr>
              <a:buSzPct val="100000"/>
              <a:buFont typeface="Arial"/>
              <a:buNone/>
            </a:pPr>
            <a:r>
              <a:rPr lang="en-US" sz="1100" b="1" dirty="0">
                <a:solidFill>
                  <a:schemeClr val="dk1"/>
                </a:solidFill>
              </a:rPr>
              <a:t>SDBS No.: </a:t>
            </a:r>
            <a:r>
              <a:rPr lang="en-US" sz="1100" dirty="0">
                <a:solidFill>
                  <a:schemeClr val="dk1"/>
                </a:solidFill>
              </a:rPr>
              <a:t>14017</a:t>
            </a:r>
          </a:p>
          <a:p>
            <a:pPr lvl="0">
              <a:spcBef>
                <a:spcPts val="0"/>
              </a:spcBef>
              <a:buClr>
                <a:schemeClr val="dk1"/>
              </a:buClr>
              <a:buSzPct val="100000"/>
              <a:buFont typeface="Arial"/>
              <a:buNone/>
            </a:pPr>
            <a:r>
              <a:rPr lang="en-US" sz="1100" b="1" dirty="0">
                <a:solidFill>
                  <a:schemeClr val="dk1"/>
                </a:solidFill>
              </a:rPr>
              <a:t>Compound Name: TRIMETROPRIM</a:t>
            </a:r>
            <a:endParaRPr lang="en-US" sz="1100" dirty="0">
              <a:solidFill>
                <a:schemeClr val="dk1"/>
              </a:solidFill>
            </a:endParaRPr>
          </a:p>
          <a:p>
            <a:pPr lvl="0">
              <a:spcBef>
                <a:spcPts val="0"/>
              </a:spcBef>
              <a:buClr>
                <a:schemeClr val="dk1"/>
              </a:buClr>
              <a:buSzPct val="100000"/>
              <a:buFont typeface="Arial"/>
              <a:buNone/>
            </a:pPr>
            <a:r>
              <a:rPr lang="en-US" sz="1100" b="1" dirty="0">
                <a:solidFill>
                  <a:schemeClr val="dk1"/>
                </a:solidFill>
              </a:rPr>
              <a:t>Molecular Formula: </a:t>
            </a:r>
            <a:r>
              <a:rPr lang="en-US" sz="1100" dirty="0">
                <a:solidFill>
                  <a:schemeClr val="dk1"/>
                </a:solidFill>
              </a:rPr>
              <a:t>C</a:t>
            </a:r>
            <a:r>
              <a:rPr lang="en-US" sz="1100" baseline="-25000" dirty="0">
                <a:solidFill>
                  <a:schemeClr val="dk1"/>
                </a:solidFill>
              </a:rPr>
              <a:t>14</a:t>
            </a:r>
            <a:r>
              <a:rPr lang="en-US" sz="1100" dirty="0">
                <a:solidFill>
                  <a:schemeClr val="dk1"/>
                </a:solidFill>
              </a:rPr>
              <a:t>H</a:t>
            </a:r>
            <a:r>
              <a:rPr lang="en-US" sz="1100" baseline="-25000" dirty="0">
                <a:solidFill>
                  <a:schemeClr val="dk1"/>
                </a:solidFill>
              </a:rPr>
              <a:t>18</a:t>
            </a:r>
            <a:r>
              <a:rPr lang="en-US" sz="1100" dirty="0">
                <a:solidFill>
                  <a:schemeClr val="dk1"/>
                </a:solidFill>
              </a:rPr>
              <a:t>N</a:t>
            </a:r>
            <a:r>
              <a:rPr lang="en-US" sz="1100" baseline="-25000" dirty="0">
                <a:solidFill>
                  <a:schemeClr val="dk1"/>
                </a:solidFill>
              </a:rPr>
              <a:t>4</a:t>
            </a:r>
            <a:r>
              <a:rPr lang="en-US" sz="1100" dirty="0">
                <a:solidFill>
                  <a:schemeClr val="dk1"/>
                </a:solidFill>
              </a:rPr>
              <a:t>O</a:t>
            </a:r>
            <a:r>
              <a:rPr lang="en-US" sz="1100" baseline="-25000" dirty="0">
                <a:solidFill>
                  <a:schemeClr val="dk1"/>
                </a:solidFill>
              </a:rPr>
              <a:t>3</a:t>
            </a:r>
            <a:r>
              <a:rPr lang="en-US" sz="1100" dirty="0">
                <a:solidFill>
                  <a:schemeClr val="dk1"/>
                </a:solidFill>
              </a:rPr>
              <a:t> </a:t>
            </a:r>
          </a:p>
          <a:p>
            <a:pPr lvl="0">
              <a:spcBef>
                <a:spcPts val="0"/>
              </a:spcBef>
              <a:buClr>
                <a:schemeClr val="dk1"/>
              </a:buClr>
              <a:buSzPct val="100000"/>
              <a:buFont typeface="Arial"/>
              <a:buNone/>
            </a:pPr>
            <a:r>
              <a:rPr lang="en-US" sz="1100" b="1" dirty="0">
                <a:solidFill>
                  <a:schemeClr val="dk1"/>
                </a:solidFill>
              </a:rPr>
              <a:t>Molecular Weight: </a:t>
            </a:r>
            <a:r>
              <a:rPr lang="en-US" sz="1100" dirty="0">
                <a:solidFill>
                  <a:schemeClr val="dk1"/>
                </a:solidFill>
              </a:rPr>
              <a:t>290.3 </a:t>
            </a:r>
          </a:p>
        </p:txBody>
      </p:sp>
      <p:pic>
        <p:nvPicPr>
          <p:cNvPr id="3074" name="Picture 2" descr="Trimethoprim.svg">
            <a:extLst>
              <a:ext uri="{FF2B5EF4-FFF2-40B4-BE49-F238E27FC236}">
                <a16:creationId xmlns:a16="http://schemas.microsoft.com/office/drawing/2014/main" id="{CDF9347E-E64A-4247-B2D4-C66FA1E3FB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810" y="2780928"/>
            <a:ext cx="4290181" cy="2453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47997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a:extLst>
              <a:ext uri="{FF2B5EF4-FFF2-40B4-BE49-F238E27FC236}">
                <a16:creationId xmlns:a16="http://schemas.microsoft.com/office/drawing/2014/main" id="{22E4A304-8C75-4CC1-BA9F-1926E7F2A08A}"/>
              </a:ext>
            </a:extLst>
          </p:cNvPr>
          <p:cNvGrpSpPr/>
          <p:nvPr/>
        </p:nvGrpSpPr>
        <p:grpSpPr>
          <a:xfrm>
            <a:off x="67392" y="3954542"/>
            <a:ext cx="6480064" cy="2909356"/>
            <a:chOff x="67392" y="3954542"/>
            <a:chExt cx="6480064" cy="2909356"/>
          </a:xfrm>
        </p:grpSpPr>
        <p:cxnSp>
          <p:nvCxnSpPr>
            <p:cNvPr id="3" name="Connettore 1 37">
              <a:extLst>
                <a:ext uri="{FF2B5EF4-FFF2-40B4-BE49-F238E27FC236}">
                  <a16:creationId xmlns:a16="http://schemas.microsoft.com/office/drawing/2014/main" id="{8354F2AB-F056-4A1E-BC24-40E48615F8CF}"/>
                </a:ext>
              </a:extLst>
            </p:cNvPr>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4" name="Connettore 1 38">
              <a:extLst>
                <a:ext uri="{FF2B5EF4-FFF2-40B4-BE49-F238E27FC236}">
                  <a16:creationId xmlns:a16="http://schemas.microsoft.com/office/drawing/2014/main" id="{A17A50D5-E954-4E2F-A42C-784A4CDEDFA8}"/>
                </a:ext>
              </a:extLst>
            </p:cNvPr>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5" name="CasellaDiTesto 4">
              <a:extLst>
                <a:ext uri="{FF2B5EF4-FFF2-40B4-BE49-F238E27FC236}">
                  <a16:creationId xmlns:a16="http://schemas.microsoft.com/office/drawing/2014/main" id="{307D922A-D4BE-45B5-8B75-D59379C32C7A}"/>
                </a:ext>
              </a:extLst>
            </p:cNvPr>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6" name="CasellaDiTesto 5">
              <a:extLst>
                <a:ext uri="{FF2B5EF4-FFF2-40B4-BE49-F238E27FC236}">
                  <a16:creationId xmlns:a16="http://schemas.microsoft.com/office/drawing/2014/main" id="{69E67E50-4478-4AB9-AB1B-1CEEFF69CCE9}"/>
                </a:ext>
              </a:extLst>
            </p:cNvPr>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7" name="Connettore 1 41">
              <a:extLst>
                <a:ext uri="{FF2B5EF4-FFF2-40B4-BE49-F238E27FC236}">
                  <a16:creationId xmlns:a16="http://schemas.microsoft.com/office/drawing/2014/main" id="{E37DA744-49C5-4619-A1C9-4398927AA695}"/>
                </a:ext>
              </a:extLst>
            </p:cNvPr>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nettore 1 42">
              <a:extLst>
                <a:ext uri="{FF2B5EF4-FFF2-40B4-BE49-F238E27FC236}">
                  <a16:creationId xmlns:a16="http://schemas.microsoft.com/office/drawing/2014/main" id="{EA5C92C8-B155-4A45-A0D9-DE06F86A5CC0}"/>
                </a:ext>
              </a:extLst>
            </p:cNvPr>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nettore 1 43">
              <a:extLst>
                <a:ext uri="{FF2B5EF4-FFF2-40B4-BE49-F238E27FC236}">
                  <a16:creationId xmlns:a16="http://schemas.microsoft.com/office/drawing/2014/main" id="{E1309462-3C2A-470E-B8A2-CB58FEBDBCC8}"/>
                </a:ext>
              </a:extLst>
            </p:cNvPr>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nettore 1 44">
              <a:extLst>
                <a:ext uri="{FF2B5EF4-FFF2-40B4-BE49-F238E27FC236}">
                  <a16:creationId xmlns:a16="http://schemas.microsoft.com/office/drawing/2014/main" id="{E849D792-F11C-461D-802A-93CCF51A58B5}"/>
                </a:ext>
              </a:extLst>
            </p:cNvPr>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asellaDiTesto 10">
              <a:extLst>
                <a:ext uri="{FF2B5EF4-FFF2-40B4-BE49-F238E27FC236}">
                  <a16:creationId xmlns:a16="http://schemas.microsoft.com/office/drawing/2014/main" id="{768B97A2-2EE9-4FF2-B729-85431F526184}"/>
                </a:ext>
              </a:extLst>
            </p:cNvPr>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12" name="CasellaDiTesto 11">
              <a:extLst>
                <a:ext uri="{FF2B5EF4-FFF2-40B4-BE49-F238E27FC236}">
                  <a16:creationId xmlns:a16="http://schemas.microsoft.com/office/drawing/2014/main" id="{F6292D1E-FCCE-4EC1-A349-565A100AF782}"/>
                </a:ext>
              </a:extLst>
            </p:cNvPr>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13" name="CasellaDiTesto 12">
            <a:extLst>
              <a:ext uri="{FF2B5EF4-FFF2-40B4-BE49-F238E27FC236}">
                <a16:creationId xmlns:a16="http://schemas.microsoft.com/office/drawing/2014/main" id="{4BFA0F9F-987E-43B7-876C-85463E9C3B1C}"/>
              </a:ext>
            </a:extLst>
          </p:cNvPr>
          <p:cNvSpPr txBox="1"/>
          <p:nvPr/>
        </p:nvSpPr>
        <p:spPr>
          <a:xfrm>
            <a:off x="1312174" y="252681"/>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14" name="CasellaDiTesto 13">
            <a:extLst>
              <a:ext uri="{FF2B5EF4-FFF2-40B4-BE49-F238E27FC236}">
                <a16:creationId xmlns:a16="http://schemas.microsoft.com/office/drawing/2014/main" id="{EBA22331-D34A-4E35-A451-6F6DE7D0FEF0}"/>
              </a:ext>
            </a:extLst>
          </p:cNvPr>
          <p:cNvSpPr txBox="1"/>
          <p:nvPr/>
        </p:nvSpPr>
        <p:spPr>
          <a:xfrm>
            <a:off x="251520" y="1268760"/>
            <a:ext cx="6768752"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Fate una previsione sommaria dello spettro del </a:t>
            </a:r>
            <a:r>
              <a:rPr lang="it-IT" dirty="0" err="1"/>
              <a:t>Trimetroprim</a:t>
            </a:r>
            <a:endParaRPr lang="en-US" dirty="0"/>
          </a:p>
        </p:txBody>
      </p:sp>
      <p:pic>
        <p:nvPicPr>
          <p:cNvPr id="18" name="Picture 2" descr="Trimethoprim.svg">
            <a:extLst>
              <a:ext uri="{FF2B5EF4-FFF2-40B4-BE49-F238E27FC236}">
                <a16:creationId xmlns:a16="http://schemas.microsoft.com/office/drawing/2014/main" id="{A954CFD9-A86E-476C-8EC8-9397995F5E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407" y="1768473"/>
            <a:ext cx="3278537" cy="187532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9" name="Tabella 18">
            <a:extLst>
              <a:ext uri="{FF2B5EF4-FFF2-40B4-BE49-F238E27FC236}">
                <a16:creationId xmlns:a16="http://schemas.microsoft.com/office/drawing/2014/main" id="{BFB9DFF5-2B69-4E3A-A636-F8F4C21738A9}"/>
              </a:ext>
            </a:extLst>
          </p:cNvPr>
          <p:cNvGraphicFramePr>
            <a:graphicFrameLocks noGrp="1"/>
          </p:cNvGraphicFramePr>
          <p:nvPr>
            <p:extLst>
              <p:ext uri="{D42A27DB-BD31-4B8C-83A1-F6EECF244321}">
                <p14:modId xmlns:p14="http://schemas.microsoft.com/office/powerpoint/2010/main" val="2148995283"/>
              </p:ext>
            </p:extLst>
          </p:nvPr>
        </p:nvGraphicFramePr>
        <p:xfrm>
          <a:off x="7452321" y="1052736"/>
          <a:ext cx="1656183" cy="565526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US" sz="1400" b="1" dirty="0"/>
                        <a:t>C=N</a:t>
                      </a:r>
                    </a:p>
                  </a:txBody>
                  <a:tcPr anchor="ctr"/>
                </a:tc>
                <a:tc>
                  <a:txBody>
                    <a:bodyPr/>
                    <a:lstStyle/>
                    <a:p>
                      <a:pPr algn="ctr"/>
                      <a:r>
                        <a:rPr lang="it-IT" sz="1400" b="1" dirty="0"/>
                        <a:t>1690-1640</a:t>
                      </a:r>
                      <a:endParaRPr lang="en-US" sz="1400" b="1" dirty="0"/>
                    </a:p>
                  </a:txBody>
                  <a:tcPr anchor="ctr"/>
                </a:tc>
                <a:extLst>
                  <a:ext uri="{0D108BD9-81ED-4DB2-BD59-A6C34878D82A}">
                    <a16:rowId xmlns:a16="http://schemas.microsoft.com/office/drawing/2014/main" val="2465226136"/>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20" name="CasellaDiTesto 19">
            <a:extLst>
              <a:ext uri="{FF2B5EF4-FFF2-40B4-BE49-F238E27FC236}">
                <a16:creationId xmlns:a16="http://schemas.microsoft.com/office/drawing/2014/main" id="{CA9C112B-8952-452A-90C3-9C370D1B38F8}"/>
              </a:ext>
            </a:extLst>
          </p:cNvPr>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21" name="CasellaDiTesto 20">
            <a:extLst>
              <a:ext uri="{FF2B5EF4-FFF2-40B4-BE49-F238E27FC236}">
                <a16:creationId xmlns:a16="http://schemas.microsoft.com/office/drawing/2014/main" id="{1FF7A9F6-266F-4EB5-84A2-8E89C86395E4}"/>
              </a:ext>
            </a:extLst>
          </p:cNvPr>
          <p:cNvSpPr txBox="1"/>
          <p:nvPr/>
        </p:nvSpPr>
        <p:spPr>
          <a:xfrm>
            <a:off x="1115616" y="6330806"/>
            <a:ext cx="576064" cy="307777"/>
          </a:xfrm>
          <a:prstGeom prst="rect">
            <a:avLst/>
          </a:prstGeom>
          <a:noFill/>
        </p:spPr>
        <p:txBody>
          <a:bodyPr wrap="square" rtlCol="0">
            <a:spAutoFit/>
          </a:bodyPr>
          <a:lstStyle/>
          <a:p>
            <a:r>
              <a:rPr lang="en-US" sz="1400" b="1" dirty="0"/>
              <a:t>3.5K</a:t>
            </a:r>
          </a:p>
        </p:txBody>
      </p:sp>
    </p:spTree>
    <p:extLst>
      <p:ext uri="{BB962C8B-B14F-4D97-AF65-F5344CB8AC3E}">
        <p14:creationId xmlns:p14="http://schemas.microsoft.com/office/powerpoint/2010/main" val="655942123"/>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55">
            <a:extLst>
              <a:ext uri="{FF2B5EF4-FFF2-40B4-BE49-F238E27FC236}">
                <a16:creationId xmlns:a16="http://schemas.microsoft.com/office/drawing/2014/main" id="{2637905B-C489-4514-BA1D-ECFA9991DA52}"/>
              </a:ext>
            </a:extLst>
          </p:cNvPr>
          <p:cNvSpPr txBox="1">
            <a:spLocks/>
          </p:cNvSpPr>
          <p:nvPr/>
        </p:nvSpPr>
        <p:spPr>
          <a:xfrm>
            <a:off x="5946014" y="6568042"/>
            <a:ext cx="4536504" cy="432048"/>
          </a:xfrm>
          <a:prstGeom prst="rect">
            <a:avLst/>
          </a:prstGeom>
        </p:spPr>
        <p:txBody>
          <a:bodyPr wrap="square" lIns="91425" tIns="91425" rIns="91425" bIns="91425" anchor="t" anchorCtr="0">
            <a:noAutofit/>
          </a:bodyPr>
          <a:lst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a:lstStyle>
          <a:p>
            <a:pPr>
              <a:buClr>
                <a:schemeClr val="dk1"/>
              </a:buClr>
              <a:buSzPct val="39285"/>
              <a:buFont typeface="Arial"/>
              <a:buNone/>
            </a:pPr>
            <a:r>
              <a:rPr lang="en-US" sz="1200" i="1" dirty="0"/>
              <a:t>Spectral Database for Organic Compounds (SDBS)</a:t>
            </a:r>
            <a:endParaRPr lang="en-US" sz="1400" i="1" kern="0" dirty="0"/>
          </a:p>
        </p:txBody>
      </p:sp>
      <p:sp>
        <p:nvSpPr>
          <p:cNvPr id="6" name="CasellaDiTesto 5">
            <a:extLst>
              <a:ext uri="{FF2B5EF4-FFF2-40B4-BE49-F238E27FC236}">
                <a16:creationId xmlns:a16="http://schemas.microsoft.com/office/drawing/2014/main" id="{336E5BFB-FA6A-4F22-82CF-F1B7132C6164}"/>
              </a:ext>
            </a:extLst>
          </p:cNvPr>
          <p:cNvSpPr txBox="1"/>
          <p:nvPr/>
        </p:nvSpPr>
        <p:spPr>
          <a:xfrm>
            <a:off x="1318387" y="273701"/>
            <a:ext cx="7776864" cy="584775"/>
          </a:xfrm>
          <a:prstGeom prst="rect">
            <a:avLst/>
          </a:prstGeom>
          <a:noFill/>
        </p:spPr>
        <p:txBody>
          <a:bodyPr wrap="square" rtlCol="0">
            <a:spAutoFit/>
          </a:bodyPr>
          <a:lstStyle/>
          <a:p>
            <a:r>
              <a:rPr lang="it-IT" sz="3200" dirty="0">
                <a:solidFill>
                  <a:schemeClr val="bg1"/>
                </a:solidFill>
              </a:rPr>
              <a:t>Facciamo Pratica…..infine lo spettro</a:t>
            </a:r>
          </a:p>
        </p:txBody>
      </p:sp>
      <p:pic>
        <p:nvPicPr>
          <p:cNvPr id="7" name="Shape 113">
            <a:extLst>
              <a:ext uri="{FF2B5EF4-FFF2-40B4-BE49-F238E27FC236}">
                <a16:creationId xmlns:a16="http://schemas.microsoft.com/office/drawing/2014/main" id="{647C4197-00A3-42D5-AFAC-4B182005182E}"/>
              </a:ext>
            </a:extLst>
          </p:cNvPr>
          <p:cNvPicPr preferRelativeResize="0"/>
          <p:nvPr/>
        </p:nvPicPr>
        <p:blipFill rotWithShape="1">
          <a:blip r:embed="rId2">
            <a:alphaModFix/>
          </a:blip>
          <a:srcRect t="16317"/>
          <a:stretch/>
        </p:blipFill>
        <p:spPr>
          <a:xfrm>
            <a:off x="179512" y="1196753"/>
            <a:ext cx="7129489" cy="4536504"/>
          </a:xfrm>
          <a:prstGeom prst="rect">
            <a:avLst/>
          </a:prstGeom>
          <a:noFill/>
          <a:ln>
            <a:noFill/>
          </a:ln>
        </p:spPr>
      </p:pic>
      <p:sp>
        <p:nvSpPr>
          <p:cNvPr id="4" name="Rettangolo 3">
            <a:extLst>
              <a:ext uri="{FF2B5EF4-FFF2-40B4-BE49-F238E27FC236}">
                <a16:creationId xmlns:a16="http://schemas.microsoft.com/office/drawing/2014/main" id="{A1D030A9-9F15-4852-A6AA-FA82162216CF}"/>
              </a:ext>
            </a:extLst>
          </p:cNvPr>
          <p:cNvSpPr/>
          <p:nvPr/>
        </p:nvSpPr>
        <p:spPr>
          <a:xfrm>
            <a:off x="251520" y="6037921"/>
            <a:ext cx="4572000" cy="769441"/>
          </a:xfrm>
          <a:prstGeom prst="rect">
            <a:avLst/>
          </a:prstGeom>
        </p:spPr>
        <p:txBody>
          <a:bodyPr>
            <a:spAutoFit/>
          </a:bodyPr>
          <a:lstStyle/>
          <a:p>
            <a:pPr lvl="0">
              <a:spcBef>
                <a:spcPts val="0"/>
              </a:spcBef>
              <a:buClr>
                <a:schemeClr val="dk1"/>
              </a:buClr>
              <a:buSzPct val="100000"/>
              <a:buFont typeface="Arial"/>
              <a:buNone/>
            </a:pPr>
            <a:r>
              <a:rPr lang="en-US" sz="1100" b="1" dirty="0">
                <a:solidFill>
                  <a:schemeClr val="dk1"/>
                </a:solidFill>
              </a:rPr>
              <a:t>SDBS No.: </a:t>
            </a:r>
            <a:r>
              <a:rPr lang="en-US" sz="1100" dirty="0">
                <a:solidFill>
                  <a:schemeClr val="dk1"/>
                </a:solidFill>
              </a:rPr>
              <a:t>14017</a:t>
            </a:r>
          </a:p>
          <a:p>
            <a:pPr lvl="0">
              <a:spcBef>
                <a:spcPts val="0"/>
              </a:spcBef>
              <a:buClr>
                <a:schemeClr val="dk1"/>
              </a:buClr>
              <a:buSzPct val="100000"/>
              <a:buFont typeface="Arial"/>
              <a:buNone/>
            </a:pPr>
            <a:r>
              <a:rPr lang="en-US" sz="1100" b="1" dirty="0">
                <a:solidFill>
                  <a:schemeClr val="dk1"/>
                </a:solidFill>
              </a:rPr>
              <a:t>Compound Name: TRIMETROPRIM</a:t>
            </a:r>
            <a:endParaRPr lang="en-US" sz="1100" dirty="0">
              <a:solidFill>
                <a:schemeClr val="dk1"/>
              </a:solidFill>
            </a:endParaRPr>
          </a:p>
          <a:p>
            <a:pPr lvl="0">
              <a:spcBef>
                <a:spcPts val="0"/>
              </a:spcBef>
              <a:buClr>
                <a:schemeClr val="dk1"/>
              </a:buClr>
              <a:buSzPct val="100000"/>
              <a:buFont typeface="Arial"/>
              <a:buNone/>
            </a:pPr>
            <a:r>
              <a:rPr lang="en-US" sz="1100" b="1" dirty="0">
                <a:solidFill>
                  <a:schemeClr val="dk1"/>
                </a:solidFill>
              </a:rPr>
              <a:t>Molecular Formula: </a:t>
            </a:r>
            <a:r>
              <a:rPr lang="en-US" sz="1100" dirty="0">
                <a:solidFill>
                  <a:schemeClr val="dk1"/>
                </a:solidFill>
              </a:rPr>
              <a:t>C</a:t>
            </a:r>
            <a:r>
              <a:rPr lang="en-US" sz="1100" baseline="-25000" dirty="0">
                <a:solidFill>
                  <a:schemeClr val="dk1"/>
                </a:solidFill>
              </a:rPr>
              <a:t>14</a:t>
            </a:r>
            <a:r>
              <a:rPr lang="en-US" sz="1100" dirty="0">
                <a:solidFill>
                  <a:schemeClr val="dk1"/>
                </a:solidFill>
              </a:rPr>
              <a:t>H</a:t>
            </a:r>
            <a:r>
              <a:rPr lang="en-US" sz="1100" baseline="-25000" dirty="0">
                <a:solidFill>
                  <a:schemeClr val="dk1"/>
                </a:solidFill>
              </a:rPr>
              <a:t>18</a:t>
            </a:r>
            <a:r>
              <a:rPr lang="en-US" sz="1100" dirty="0">
                <a:solidFill>
                  <a:schemeClr val="dk1"/>
                </a:solidFill>
              </a:rPr>
              <a:t>N</a:t>
            </a:r>
            <a:r>
              <a:rPr lang="en-US" sz="1100" baseline="-25000" dirty="0">
                <a:solidFill>
                  <a:schemeClr val="dk1"/>
                </a:solidFill>
              </a:rPr>
              <a:t>4</a:t>
            </a:r>
            <a:r>
              <a:rPr lang="en-US" sz="1100" dirty="0">
                <a:solidFill>
                  <a:schemeClr val="dk1"/>
                </a:solidFill>
              </a:rPr>
              <a:t>O</a:t>
            </a:r>
            <a:r>
              <a:rPr lang="en-US" sz="1100" baseline="-25000" dirty="0">
                <a:solidFill>
                  <a:schemeClr val="dk1"/>
                </a:solidFill>
              </a:rPr>
              <a:t>3</a:t>
            </a:r>
            <a:r>
              <a:rPr lang="en-US" sz="1100" dirty="0">
                <a:solidFill>
                  <a:schemeClr val="dk1"/>
                </a:solidFill>
              </a:rPr>
              <a:t> </a:t>
            </a:r>
          </a:p>
          <a:p>
            <a:pPr lvl="0">
              <a:spcBef>
                <a:spcPts val="0"/>
              </a:spcBef>
              <a:buClr>
                <a:schemeClr val="dk1"/>
              </a:buClr>
              <a:buSzPct val="100000"/>
              <a:buFont typeface="Arial"/>
              <a:buNone/>
            </a:pPr>
            <a:r>
              <a:rPr lang="en-US" sz="1100" b="1" dirty="0">
                <a:solidFill>
                  <a:schemeClr val="dk1"/>
                </a:solidFill>
              </a:rPr>
              <a:t>Molecular Weight: </a:t>
            </a:r>
            <a:r>
              <a:rPr lang="en-US" sz="1100" dirty="0">
                <a:solidFill>
                  <a:schemeClr val="dk1"/>
                </a:solidFill>
              </a:rPr>
              <a:t>290.3 </a:t>
            </a:r>
          </a:p>
        </p:txBody>
      </p:sp>
      <p:graphicFrame>
        <p:nvGraphicFramePr>
          <p:cNvPr id="8" name="Tabella 7">
            <a:extLst>
              <a:ext uri="{FF2B5EF4-FFF2-40B4-BE49-F238E27FC236}">
                <a16:creationId xmlns:a16="http://schemas.microsoft.com/office/drawing/2014/main" id="{0E4E001D-3CEB-4FDA-8C14-25C8DC5E20B4}"/>
              </a:ext>
            </a:extLst>
          </p:cNvPr>
          <p:cNvGraphicFramePr>
            <a:graphicFrameLocks noGrp="1"/>
          </p:cNvGraphicFramePr>
          <p:nvPr>
            <p:extLst>
              <p:ext uri="{D42A27DB-BD31-4B8C-83A1-F6EECF244321}">
                <p14:modId xmlns:p14="http://schemas.microsoft.com/office/powerpoint/2010/main" val="2136675754"/>
              </p:ext>
            </p:extLst>
          </p:nvPr>
        </p:nvGraphicFramePr>
        <p:xfrm>
          <a:off x="7452321" y="1244220"/>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3" name="Segnaposto numero diapositiva 2">
            <a:extLst>
              <a:ext uri="{FF2B5EF4-FFF2-40B4-BE49-F238E27FC236}">
                <a16:creationId xmlns:a16="http://schemas.microsoft.com/office/drawing/2014/main" id="{65CBE40A-52DF-4900-B438-A73AB6E24B8E}"/>
              </a:ext>
            </a:extLst>
          </p:cNvPr>
          <p:cNvSpPr>
            <a:spLocks noGrp="1"/>
          </p:cNvSpPr>
          <p:nvPr>
            <p:ph type="sldNum" sz="quarter" idx="12"/>
          </p:nvPr>
        </p:nvSpPr>
        <p:spPr/>
        <p:txBody>
          <a:bodyPr/>
          <a:lstStyle/>
          <a:p>
            <a:pPr lvl="0"/>
            <a:fld id="{ECFF226D-0335-4CD5-953B-11480A5FAEA9}" type="slidenum">
              <a:rPr lang="it-IT" smtClean="0"/>
              <a:pPr lvl="0"/>
              <a:t>61</a:t>
            </a:fld>
            <a:endParaRPr lang="it-IT"/>
          </a:p>
        </p:txBody>
      </p:sp>
    </p:spTree>
    <p:extLst>
      <p:ext uri="{BB962C8B-B14F-4D97-AF65-F5344CB8AC3E}">
        <p14:creationId xmlns:p14="http://schemas.microsoft.com/office/powerpoint/2010/main" val="2231632314"/>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a:extLst>
              <a:ext uri="{FF2B5EF4-FFF2-40B4-BE49-F238E27FC236}">
                <a16:creationId xmlns:a16="http://schemas.microsoft.com/office/drawing/2014/main" id="{22E4A304-8C75-4CC1-BA9F-1926E7F2A08A}"/>
              </a:ext>
            </a:extLst>
          </p:cNvPr>
          <p:cNvGrpSpPr/>
          <p:nvPr/>
        </p:nvGrpSpPr>
        <p:grpSpPr>
          <a:xfrm>
            <a:off x="67392" y="3954542"/>
            <a:ext cx="6480064" cy="2909356"/>
            <a:chOff x="67392" y="3954542"/>
            <a:chExt cx="6480064" cy="2909356"/>
          </a:xfrm>
        </p:grpSpPr>
        <p:cxnSp>
          <p:nvCxnSpPr>
            <p:cNvPr id="3" name="Connettore 1 37">
              <a:extLst>
                <a:ext uri="{FF2B5EF4-FFF2-40B4-BE49-F238E27FC236}">
                  <a16:creationId xmlns:a16="http://schemas.microsoft.com/office/drawing/2014/main" id="{8354F2AB-F056-4A1E-BC24-40E48615F8CF}"/>
                </a:ext>
              </a:extLst>
            </p:cNvPr>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4" name="Connettore 1 38">
              <a:extLst>
                <a:ext uri="{FF2B5EF4-FFF2-40B4-BE49-F238E27FC236}">
                  <a16:creationId xmlns:a16="http://schemas.microsoft.com/office/drawing/2014/main" id="{A17A50D5-E954-4E2F-A42C-784A4CDEDFA8}"/>
                </a:ext>
              </a:extLst>
            </p:cNvPr>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5" name="CasellaDiTesto 4">
              <a:extLst>
                <a:ext uri="{FF2B5EF4-FFF2-40B4-BE49-F238E27FC236}">
                  <a16:creationId xmlns:a16="http://schemas.microsoft.com/office/drawing/2014/main" id="{307D922A-D4BE-45B5-8B75-D59379C32C7A}"/>
                </a:ext>
              </a:extLst>
            </p:cNvPr>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6" name="CasellaDiTesto 5">
              <a:extLst>
                <a:ext uri="{FF2B5EF4-FFF2-40B4-BE49-F238E27FC236}">
                  <a16:creationId xmlns:a16="http://schemas.microsoft.com/office/drawing/2014/main" id="{69E67E50-4478-4AB9-AB1B-1CEEFF69CCE9}"/>
                </a:ext>
              </a:extLst>
            </p:cNvPr>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7" name="Connettore 1 41">
              <a:extLst>
                <a:ext uri="{FF2B5EF4-FFF2-40B4-BE49-F238E27FC236}">
                  <a16:creationId xmlns:a16="http://schemas.microsoft.com/office/drawing/2014/main" id="{E37DA744-49C5-4619-A1C9-4398927AA695}"/>
                </a:ext>
              </a:extLst>
            </p:cNvPr>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nettore 1 42">
              <a:extLst>
                <a:ext uri="{FF2B5EF4-FFF2-40B4-BE49-F238E27FC236}">
                  <a16:creationId xmlns:a16="http://schemas.microsoft.com/office/drawing/2014/main" id="{EA5C92C8-B155-4A45-A0D9-DE06F86A5CC0}"/>
                </a:ext>
              </a:extLst>
            </p:cNvPr>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nettore 1 43">
              <a:extLst>
                <a:ext uri="{FF2B5EF4-FFF2-40B4-BE49-F238E27FC236}">
                  <a16:creationId xmlns:a16="http://schemas.microsoft.com/office/drawing/2014/main" id="{E1309462-3C2A-470E-B8A2-CB58FEBDBCC8}"/>
                </a:ext>
              </a:extLst>
            </p:cNvPr>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nettore 1 44">
              <a:extLst>
                <a:ext uri="{FF2B5EF4-FFF2-40B4-BE49-F238E27FC236}">
                  <a16:creationId xmlns:a16="http://schemas.microsoft.com/office/drawing/2014/main" id="{E849D792-F11C-461D-802A-93CCF51A58B5}"/>
                </a:ext>
              </a:extLst>
            </p:cNvPr>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asellaDiTesto 10">
              <a:extLst>
                <a:ext uri="{FF2B5EF4-FFF2-40B4-BE49-F238E27FC236}">
                  <a16:creationId xmlns:a16="http://schemas.microsoft.com/office/drawing/2014/main" id="{768B97A2-2EE9-4FF2-B729-85431F526184}"/>
                </a:ext>
              </a:extLst>
            </p:cNvPr>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12" name="CasellaDiTesto 11">
              <a:extLst>
                <a:ext uri="{FF2B5EF4-FFF2-40B4-BE49-F238E27FC236}">
                  <a16:creationId xmlns:a16="http://schemas.microsoft.com/office/drawing/2014/main" id="{F6292D1E-FCCE-4EC1-A349-565A100AF782}"/>
                </a:ext>
              </a:extLst>
            </p:cNvPr>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13" name="CasellaDiTesto 12">
            <a:extLst>
              <a:ext uri="{FF2B5EF4-FFF2-40B4-BE49-F238E27FC236}">
                <a16:creationId xmlns:a16="http://schemas.microsoft.com/office/drawing/2014/main" id="{4BFA0F9F-987E-43B7-876C-85463E9C3B1C}"/>
              </a:ext>
            </a:extLst>
          </p:cNvPr>
          <p:cNvSpPr txBox="1"/>
          <p:nvPr/>
        </p:nvSpPr>
        <p:spPr>
          <a:xfrm>
            <a:off x="1312174" y="252681"/>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14" name="CasellaDiTesto 13">
            <a:extLst>
              <a:ext uri="{FF2B5EF4-FFF2-40B4-BE49-F238E27FC236}">
                <a16:creationId xmlns:a16="http://schemas.microsoft.com/office/drawing/2014/main" id="{EBA22331-D34A-4E35-A451-6F6DE7D0FEF0}"/>
              </a:ext>
            </a:extLst>
          </p:cNvPr>
          <p:cNvSpPr txBox="1"/>
          <p:nvPr/>
        </p:nvSpPr>
        <p:spPr>
          <a:xfrm>
            <a:off x="251520" y="1268760"/>
            <a:ext cx="6768752"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Fate una previsione sommaria dello spettro della Fenacetina</a:t>
            </a:r>
            <a:endParaRPr lang="en-US" dirty="0"/>
          </a:p>
        </p:txBody>
      </p:sp>
      <p:graphicFrame>
        <p:nvGraphicFramePr>
          <p:cNvPr id="19" name="Tabella 18">
            <a:extLst>
              <a:ext uri="{FF2B5EF4-FFF2-40B4-BE49-F238E27FC236}">
                <a16:creationId xmlns:a16="http://schemas.microsoft.com/office/drawing/2014/main" id="{BFB9DFF5-2B69-4E3A-A636-F8F4C21738A9}"/>
              </a:ext>
            </a:extLst>
          </p:cNvPr>
          <p:cNvGraphicFramePr>
            <a:graphicFrameLocks noGrp="1"/>
          </p:cNvGraphicFramePr>
          <p:nvPr/>
        </p:nvGraphicFramePr>
        <p:xfrm>
          <a:off x="7452321" y="1052736"/>
          <a:ext cx="1656183" cy="565526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US" sz="1400" b="1" dirty="0"/>
                        <a:t>C=N</a:t>
                      </a:r>
                    </a:p>
                  </a:txBody>
                  <a:tcPr anchor="ctr"/>
                </a:tc>
                <a:tc>
                  <a:txBody>
                    <a:bodyPr/>
                    <a:lstStyle/>
                    <a:p>
                      <a:pPr algn="ctr"/>
                      <a:r>
                        <a:rPr lang="it-IT" sz="1400" b="1" dirty="0"/>
                        <a:t>1690-1640</a:t>
                      </a:r>
                      <a:endParaRPr lang="en-US" sz="1400" b="1" dirty="0"/>
                    </a:p>
                  </a:txBody>
                  <a:tcPr anchor="ctr"/>
                </a:tc>
                <a:extLst>
                  <a:ext uri="{0D108BD9-81ED-4DB2-BD59-A6C34878D82A}">
                    <a16:rowId xmlns:a16="http://schemas.microsoft.com/office/drawing/2014/main" val="2465226136"/>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20" name="CasellaDiTesto 19">
            <a:extLst>
              <a:ext uri="{FF2B5EF4-FFF2-40B4-BE49-F238E27FC236}">
                <a16:creationId xmlns:a16="http://schemas.microsoft.com/office/drawing/2014/main" id="{CA9C112B-8952-452A-90C3-9C370D1B38F8}"/>
              </a:ext>
            </a:extLst>
          </p:cNvPr>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21" name="CasellaDiTesto 20">
            <a:extLst>
              <a:ext uri="{FF2B5EF4-FFF2-40B4-BE49-F238E27FC236}">
                <a16:creationId xmlns:a16="http://schemas.microsoft.com/office/drawing/2014/main" id="{1FF7A9F6-266F-4EB5-84A2-8E89C86395E4}"/>
              </a:ext>
            </a:extLst>
          </p:cNvPr>
          <p:cNvSpPr txBox="1"/>
          <p:nvPr/>
        </p:nvSpPr>
        <p:spPr>
          <a:xfrm>
            <a:off x="1115616" y="6330806"/>
            <a:ext cx="576064" cy="307777"/>
          </a:xfrm>
          <a:prstGeom prst="rect">
            <a:avLst/>
          </a:prstGeom>
          <a:noFill/>
        </p:spPr>
        <p:txBody>
          <a:bodyPr wrap="square" rtlCol="0">
            <a:spAutoFit/>
          </a:bodyPr>
          <a:lstStyle/>
          <a:p>
            <a:r>
              <a:rPr lang="en-US" sz="1400" b="1" dirty="0"/>
              <a:t>3.5K</a:t>
            </a:r>
          </a:p>
        </p:txBody>
      </p:sp>
      <p:pic>
        <p:nvPicPr>
          <p:cNvPr id="1034" name="Picture 10" descr="Phenacetin.svg">
            <a:extLst>
              <a:ext uri="{FF2B5EF4-FFF2-40B4-BE49-F238E27FC236}">
                <a16:creationId xmlns:a16="http://schemas.microsoft.com/office/drawing/2014/main" id="{89A4290E-83D8-491C-92CD-21D822A59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5612" y="2020639"/>
            <a:ext cx="4180372" cy="1551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70052"/>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55">
            <a:extLst>
              <a:ext uri="{FF2B5EF4-FFF2-40B4-BE49-F238E27FC236}">
                <a16:creationId xmlns:a16="http://schemas.microsoft.com/office/drawing/2014/main" id="{2637905B-C489-4514-BA1D-ECFA9991DA52}"/>
              </a:ext>
            </a:extLst>
          </p:cNvPr>
          <p:cNvSpPr txBox="1">
            <a:spLocks/>
          </p:cNvSpPr>
          <p:nvPr/>
        </p:nvSpPr>
        <p:spPr>
          <a:xfrm>
            <a:off x="5946014" y="6568042"/>
            <a:ext cx="4536504" cy="432048"/>
          </a:xfrm>
          <a:prstGeom prst="rect">
            <a:avLst/>
          </a:prstGeom>
        </p:spPr>
        <p:txBody>
          <a:bodyPr wrap="square" lIns="91425" tIns="91425" rIns="91425" bIns="91425" anchor="t" anchorCtr="0">
            <a:noAutofit/>
          </a:bodyPr>
          <a:lst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a:lstStyle>
          <a:p>
            <a:pPr>
              <a:buClr>
                <a:schemeClr val="dk1"/>
              </a:buClr>
              <a:buSzPct val="39285"/>
              <a:buFont typeface="Arial"/>
              <a:buNone/>
            </a:pPr>
            <a:r>
              <a:rPr lang="en-US" sz="1200" i="1" dirty="0"/>
              <a:t>Spectral Database for Organic Compounds (SDBS)</a:t>
            </a:r>
            <a:endParaRPr lang="en-US" sz="1400" i="1" kern="0" dirty="0"/>
          </a:p>
        </p:txBody>
      </p:sp>
      <p:sp>
        <p:nvSpPr>
          <p:cNvPr id="6" name="CasellaDiTesto 5">
            <a:extLst>
              <a:ext uri="{FF2B5EF4-FFF2-40B4-BE49-F238E27FC236}">
                <a16:creationId xmlns:a16="http://schemas.microsoft.com/office/drawing/2014/main" id="{336E5BFB-FA6A-4F22-82CF-F1B7132C6164}"/>
              </a:ext>
            </a:extLst>
          </p:cNvPr>
          <p:cNvSpPr txBox="1"/>
          <p:nvPr/>
        </p:nvSpPr>
        <p:spPr>
          <a:xfrm>
            <a:off x="1318387" y="273701"/>
            <a:ext cx="7776864" cy="584775"/>
          </a:xfrm>
          <a:prstGeom prst="rect">
            <a:avLst/>
          </a:prstGeom>
          <a:noFill/>
        </p:spPr>
        <p:txBody>
          <a:bodyPr wrap="square" rtlCol="0">
            <a:spAutoFit/>
          </a:bodyPr>
          <a:lstStyle/>
          <a:p>
            <a:r>
              <a:rPr lang="it-IT" sz="3200" dirty="0">
                <a:solidFill>
                  <a:schemeClr val="bg1"/>
                </a:solidFill>
              </a:rPr>
              <a:t>Facciamo Pratica…..infine lo spettro</a:t>
            </a:r>
          </a:p>
        </p:txBody>
      </p:sp>
      <p:graphicFrame>
        <p:nvGraphicFramePr>
          <p:cNvPr id="8" name="Tabella 7">
            <a:extLst>
              <a:ext uri="{FF2B5EF4-FFF2-40B4-BE49-F238E27FC236}">
                <a16:creationId xmlns:a16="http://schemas.microsoft.com/office/drawing/2014/main" id="{0E4E001D-3CEB-4FDA-8C14-25C8DC5E20B4}"/>
              </a:ext>
            </a:extLst>
          </p:cNvPr>
          <p:cNvGraphicFramePr>
            <a:graphicFrameLocks noGrp="1"/>
          </p:cNvGraphicFramePr>
          <p:nvPr/>
        </p:nvGraphicFramePr>
        <p:xfrm>
          <a:off x="7452321" y="1244220"/>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3" name="Segnaposto numero diapositiva 2">
            <a:extLst>
              <a:ext uri="{FF2B5EF4-FFF2-40B4-BE49-F238E27FC236}">
                <a16:creationId xmlns:a16="http://schemas.microsoft.com/office/drawing/2014/main" id="{65CBE40A-52DF-4900-B438-A73AB6E24B8E}"/>
              </a:ext>
            </a:extLst>
          </p:cNvPr>
          <p:cNvSpPr>
            <a:spLocks noGrp="1"/>
          </p:cNvSpPr>
          <p:nvPr>
            <p:ph type="sldNum" sz="quarter" idx="12"/>
          </p:nvPr>
        </p:nvSpPr>
        <p:spPr/>
        <p:txBody>
          <a:bodyPr/>
          <a:lstStyle/>
          <a:p>
            <a:pPr lvl="0"/>
            <a:fld id="{ECFF226D-0335-4CD5-953B-11480A5FAEA9}" type="slidenum">
              <a:rPr lang="it-IT" smtClean="0"/>
              <a:pPr lvl="0"/>
              <a:t>63</a:t>
            </a:fld>
            <a:endParaRPr lang="it-IT"/>
          </a:p>
        </p:txBody>
      </p:sp>
      <p:pic>
        <p:nvPicPr>
          <p:cNvPr id="9" name="Shape 99">
            <a:extLst>
              <a:ext uri="{FF2B5EF4-FFF2-40B4-BE49-F238E27FC236}">
                <a16:creationId xmlns:a16="http://schemas.microsoft.com/office/drawing/2014/main" id="{3A9644A9-18C5-4E7E-BD4D-EBDD1B1B10C3}"/>
              </a:ext>
            </a:extLst>
          </p:cNvPr>
          <p:cNvPicPr preferRelativeResize="0"/>
          <p:nvPr/>
        </p:nvPicPr>
        <p:blipFill rotWithShape="1">
          <a:blip r:embed="rId2">
            <a:alphaModFix/>
          </a:blip>
          <a:srcRect t="15987"/>
          <a:stretch/>
        </p:blipFill>
        <p:spPr>
          <a:xfrm>
            <a:off x="323528" y="1277827"/>
            <a:ext cx="6840760" cy="4527437"/>
          </a:xfrm>
          <a:prstGeom prst="rect">
            <a:avLst/>
          </a:prstGeom>
          <a:noFill/>
          <a:ln>
            <a:noFill/>
          </a:ln>
        </p:spPr>
      </p:pic>
    </p:spTree>
    <p:extLst>
      <p:ext uri="{BB962C8B-B14F-4D97-AF65-F5344CB8AC3E}">
        <p14:creationId xmlns:p14="http://schemas.microsoft.com/office/powerpoint/2010/main" val="1286691072"/>
      </p:ext>
    </p:extLst>
  </p:cSld>
  <p:clrMapOvr>
    <a:masterClrMapping/>
  </p:clrMapOvr>
  <p:transition/>
</p:sld>
</file>

<file path=ppt/theme/theme1.xml><?xml version="1.0" encoding="utf-8"?>
<a:theme xmlns:a="http://schemas.openxmlformats.org/drawingml/2006/main" name="Diapositiva titol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olo e contenut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14812</TotalTime>
  <Words>2668</Words>
  <Application>Microsoft Office PowerPoint</Application>
  <PresentationFormat>Presentazione su schermo (4:3)</PresentationFormat>
  <Paragraphs>607</Paragraphs>
  <Slides>63</Slides>
  <Notes>2</Notes>
  <HiddenSlides>1</HiddenSlides>
  <MMClips>2</MMClips>
  <ScaleCrop>false</ScaleCrop>
  <HeadingPairs>
    <vt:vector size="6" baseType="variant">
      <vt:variant>
        <vt:lpstr>Caratteri utilizzati</vt:lpstr>
      </vt:variant>
      <vt:variant>
        <vt:i4>13</vt:i4>
      </vt:variant>
      <vt:variant>
        <vt:lpstr>Tema</vt:lpstr>
      </vt:variant>
      <vt:variant>
        <vt:i4>2</vt:i4>
      </vt:variant>
      <vt:variant>
        <vt:lpstr>Titoli diapositive</vt:lpstr>
      </vt:variant>
      <vt:variant>
        <vt:i4>63</vt:i4>
      </vt:variant>
    </vt:vector>
  </HeadingPairs>
  <TitlesOfParts>
    <vt:vector size="78" baseType="lpstr">
      <vt:lpstr>Arial</vt:lpstr>
      <vt:lpstr>Arial</vt:lpstr>
      <vt:lpstr>Calibri</vt:lpstr>
      <vt:lpstr>Cambria Math</vt:lpstr>
      <vt:lpstr>Courier New</vt:lpstr>
      <vt:lpstr>lato</vt:lpstr>
      <vt:lpstr>Liberation Sans</vt:lpstr>
      <vt:lpstr>Liberation Serif</vt:lpstr>
      <vt:lpstr>StarSymbol</vt:lpstr>
      <vt:lpstr>Symbol</vt:lpstr>
      <vt:lpstr>Times-Italic</vt:lpstr>
      <vt:lpstr>Times-Roman</vt:lpstr>
      <vt:lpstr>Wingdings</vt:lpstr>
      <vt:lpstr>Diapositiva titolo</vt:lpstr>
      <vt:lpstr>Titolo e contenuto</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Analisi Strumentale in Analisi dei Medicinali</dc:title>
  <dc:creator>Mattia Sturlese</dc:creator>
  <cp:lastModifiedBy>Dall'Acqua Stefano</cp:lastModifiedBy>
  <cp:revision>166</cp:revision>
  <dcterms:created xsi:type="dcterms:W3CDTF">2017-10-17T14:15:12Z</dcterms:created>
  <dcterms:modified xsi:type="dcterms:W3CDTF">2023-10-04T05:52:44Z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12.0000</vt:lpwstr>
  </property>
  <property fmtid="{D5CDD505-2E9C-101B-9397-08002B2CF9AE}" pid="3" name="HiddenSlides">
    <vt:r8>0</vt:r8>
  </property>
  <property fmtid="{D5CDD505-2E9C-101B-9397-08002B2CF9AE}" pid="4" name="HyperlinksChanged">
    <vt:bool>false</vt:bool>
  </property>
  <property fmtid="{D5CDD505-2E9C-101B-9397-08002B2CF9AE}" pid="5" name="LinksUpToDate">
    <vt:bool>false</vt:bool>
  </property>
  <property fmtid="{D5CDD505-2E9C-101B-9397-08002B2CF9AE}" pid="6" name="MMClips">
    <vt:r8>0</vt:r8>
  </property>
  <property fmtid="{D5CDD505-2E9C-101B-9397-08002B2CF9AE}" pid="7" name="Notes">
    <vt:r8>0</vt:r8>
  </property>
  <property fmtid="{D5CDD505-2E9C-101B-9397-08002B2CF9AE}" pid="8" name="PresentationFormat">
    <vt:lpwstr>Presentazione su schermo (4:3)</vt:lpwstr>
  </property>
  <property fmtid="{D5CDD505-2E9C-101B-9397-08002B2CF9AE}" pid="9" name="ScaleCrop">
    <vt:bool>false</vt:bool>
  </property>
  <property fmtid="{D5CDD505-2E9C-101B-9397-08002B2CF9AE}" pid="10" name="ShareDoc">
    <vt:bool>false</vt:bool>
  </property>
  <property fmtid="{D5CDD505-2E9C-101B-9397-08002B2CF9AE}" pid="11" name="Slides">
    <vt:r8>2</vt:r8>
  </property>
</Properties>
</file>