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9" r:id="rId2"/>
    <p:sldId id="300" r:id="rId3"/>
    <p:sldId id="305" r:id="rId4"/>
    <p:sldId id="257" r:id="rId5"/>
    <p:sldId id="258" r:id="rId6"/>
    <p:sldId id="288" r:id="rId7"/>
    <p:sldId id="294" r:id="rId8"/>
    <p:sldId id="306" r:id="rId9"/>
    <p:sldId id="308" r:id="rId10"/>
    <p:sldId id="261" r:id="rId11"/>
    <p:sldId id="302" r:id="rId12"/>
    <p:sldId id="262" r:id="rId13"/>
    <p:sldId id="295" r:id="rId14"/>
    <p:sldId id="310" r:id="rId15"/>
    <p:sldId id="286" r:id="rId16"/>
    <p:sldId id="311" r:id="rId17"/>
    <p:sldId id="312" r:id="rId18"/>
    <p:sldId id="309" r:id="rId19"/>
    <p:sldId id="299" r:id="rId20"/>
    <p:sldId id="303" r:id="rId21"/>
    <p:sldId id="304" r:id="rId22"/>
    <p:sldId id="297" r:id="rId2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5015" autoAdjust="0"/>
  </p:normalViewPr>
  <p:slideViewPr>
    <p:cSldViewPr snapToGrid="0">
      <p:cViewPr varScale="1">
        <p:scale>
          <a:sx n="87" d="100"/>
          <a:sy n="87" d="100"/>
        </p:scale>
        <p:origin x="696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FB9063-4B1F-4C1B-98A1-2A1FD8F53215}" type="datetimeFigureOut">
              <a:rPr lang="it-IT" smtClean="0"/>
              <a:t>30/09/2024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0EFACF-B13C-44AB-B430-B76266E7079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024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0EFACF-B13C-44AB-B430-B76266E70799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2704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930D0-99F1-4AAE-BBF9-10B81D5B4852}" type="datetimeFigureOut">
              <a:rPr lang="it-IT" smtClean="0"/>
              <a:pPr/>
              <a:t>30/09/2024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0493F-8229-4EBD-94BB-0AE476C11FD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456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930D0-99F1-4AAE-BBF9-10B81D5B4852}" type="datetimeFigureOut">
              <a:rPr lang="it-IT" smtClean="0"/>
              <a:pPr/>
              <a:t>30/09/2024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0493F-8229-4EBD-94BB-0AE476C11FD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0191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930D0-99F1-4AAE-BBF9-10B81D5B4852}" type="datetimeFigureOut">
              <a:rPr lang="it-IT" smtClean="0"/>
              <a:pPr/>
              <a:t>30/09/2024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0493F-8229-4EBD-94BB-0AE476C11FD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4688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930D0-99F1-4AAE-BBF9-10B81D5B4852}" type="datetimeFigureOut">
              <a:rPr lang="it-IT" smtClean="0"/>
              <a:pPr/>
              <a:t>30/09/2024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0493F-8229-4EBD-94BB-0AE476C11FD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8155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930D0-99F1-4AAE-BBF9-10B81D5B4852}" type="datetimeFigureOut">
              <a:rPr lang="it-IT" smtClean="0"/>
              <a:pPr/>
              <a:t>30/09/2024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0493F-8229-4EBD-94BB-0AE476C11FD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7620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930D0-99F1-4AAE-BBF9-10B81D5B4852}" type="datetimeFigureOut">
              <a:rPr lang="it-IT" smtClean="0"/>
              <a:pPr/>
              <a:t>30/09/2024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0493F-8229-4EBD-94BB-0AE476C11FD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2396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930D0-99F1-4AAE-BBF9-10B81D5B4852}" type="datetimeFigureOut">
              <a:rPr lang="it-IT" smtClean="0"/>
              <a:pPr/>
              <a:t>30/09/2024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0493F-8229-4EBD-94BB-0AE476C11FD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8263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930D0-99F1-4AAE-BBF9-10B81D5B4852}" type="datetimeFigureOut">
              <a:rPr lang="it-IT" smtClean="0"/>
              <a:pPr/>
              <a:t>30/09/2024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0493F-8229-4EBD-94BB-0AE476C11FD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4974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930D0-99F1-4AAE-BBF9-10B81D5B4852}" type="datetimeFigureOut">
              <a:rPr lang="it-IT" smtClean="0"/>
              <a:pPr/>
              <a:t>30/09/2024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0493F-8229-4EBD-94BB-0AE476C11FD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8364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930D0-99F1-4AAE-BBF9-10B81D5B4852}" type="datetimeFigureOut">
              <a:rPr lang="it-IT" smtClean="0"/>
              <a:pPr/>
              <a:t>30/09/2024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0493F-8229-4EBD-94BB-0AE476C11FD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3453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930D0-99F1-4AAE-BBF9-10B81D5B4852}" type="datetimeFigureOut">
              <a:rPr lang="it-IT" smtClean="0"/>
              <a:pPr/>
              <a:t>30/09/2024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0493F-8229-4EBD-94BB-0AE476C11FD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2046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 smtClean="0"/>
              <a:t>Modifica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4930D0-99F1-4AAE-BBF9-10B81D5B4852}" type="datetimeFigureOut">
              <a:rPr lang="it-IT" smtClean="0"/>
              <a:pPr/>
              <a:t>30/09/2024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0493F-8229-4EBD-94BB-0AE476C11FDF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828" y="76324"/>
            <a:ext cx="2333238" cy="746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609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biblio.unipd.it/" TargetMode="Externa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biblio.unipd.it/biblioteche/pinali" TargetMode="External"/><Relationship Id="rId2" Type="http://schemas.openxmlformats.org/officeDocument/2006/relationships/hyperlink" Target="mailto:pinali.moderna@unipd.it" TargetMode="Externa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698500" y="1402735"/>
            <a:ext cx="11156326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7200" b="1" i="1" dirty="0" smtClean="0"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La Biblioteca Medica Pinali </a:t>
            </a:r>
          </a:p>
          <a:p>
            <a:pPr algn="ctr"/>
            <a:r>
              <a:rPr lang="it-IT" sz="7200" b="1" i="1" dirty="0" smtClean="0"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si presenta</a:t>
            </a:r>
            <a:endParaRPr lang="it-IT" sz="7200" b="1" dirty="0" smtClean="0">
              <a:latin typeface="Calibri" panose="020F050202020403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/>
            <a:endParaRPr lang="it-IT" sz="2800" b="1" dirty="0" smtClean="0">
              <a:latin typeface="Calibri" panose="020F050202020403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/>
            <a:endParaRPr lang="it-IT" sz="2800" b="1" dirty="0" smtClean="0">
              <a:latin typeface="Calibri" panose="020F050202020403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/>
            <a:r>
              <a:rPr lang="it-IT" sz="4800" b="1" dirty="0"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1</a:t>
            </a:r>
            <a:r>
              <a:rPr lang="it-IT" sz="4800" b="1" dirty="0" smtClean="0"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it-IT" sz="4800" b="1" dirty="0" smtClean="0"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ottobre 2024</a:t>
            </a:r>
            <a:endParaRPr lang="it-IT" sz="4800" b="1" dirty="0">
              <a:latin typeface="Calibri" panose="020F050202020403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594911" y="5512232"/>
            <a:ext cx="1099483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/>
              <a:t>Slide a cura del direttore Federico Fogo</a:t>
            </a:r>
            <a:r>
              <a:rPr lang="it-IT" b="1" dirty="0"/>
              <a:t>                                                                									       </a:t>
            </a:r>
            <a:r>
              <a:rPr lang="it-IT" b="1" dirty="0" smtClean="0"/>
              <a:t>                                           presentazione </a:t>
            </a:r>
            <a:r>
              <a:rPr lang="it-IT" b="1" dirty="0"/>
              <a:t>Luisa Banzato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49117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997211" y="2325908"/>
            <a:ext cx="651629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800" dirty="0" smtClean="0"/>
              <a:t>Fino a </a:t>
            </a:r>
            <a:r>
              <a:rPr lang="it-IT" sz="2800" b="1" dirty="0" smtClean="0"/>
              <a:t>15 </a:t>
            </a:r>
            <a:r>
              <a:rPr lang="it-IT" sz="2800" dirty="0" smtClean="0"/>
              <a:t>libri contemporaneamente</a:t>
            </a:r>
            <a:endParaRPr lang="it-IT" sz="2800" dirty="0"/>
          </a:p>
          <a:p>
            <a:pPr>
              <a:buClr>
                <a:srgbClr val="C00000"/>
              </a:buClr>
            </a:pPr>
            <a:r>
              <a:rPr lang="it-IT" sz="2800" dirty="0"/>
              <a:t>	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800" dirty="0" smtClean="0"/>
              <a:t>Durata del prestito: </a:t>
            </a:r>
            <a:r>
              <a:rPr lang="it-IT" sz="2800" b="1" dirty="0" smtClean="0"/>
              <a:t>30</a:t>
            </a:r>
            <a:r>
              <a:rPr lang="it-IT" sz="2800" dirty="0" smtClean="0"/>
              <a:t> giorni (rinnovabile fino a 6 mesi) </a:t>
            </a:r>
            <a:br>
              <a:rPr lang="it-IT" sz="2800" dirty="0" smtClean="0"/>
            </a:br>
            <a:r>
              <a:rPr lang="it-IT" sz="2800" dirty="0" smtClean="0"/>
              <a:t>[i testi d’esame: </a:t>
            </a:r>
            <a:r>
              <a:rPr lang="it-IT" sz="2800" b="1" dirty="0" smtClean="0"/>
              <a:t>prestito notturno</a:t>
            </a:r>
            <a:r>
              <a:rPr lang="it-IT" sz="2800" dirty="0" smtClean="0"/>
              <a:t> o </a:t>
            </a:r>
            <a:r>
              <a:rPr lang="it-IT" sz="2800" b="1" dirty="0" smtClean="0"/>
              <a:t>festivo</a:t>
            </a:r>
            <a:r>
              <a:rPr lang="it-IT" sz="2800" dirty="0" smtClean="0"/>
              <a:t>]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it-IT" sz="2800" dirty="0"/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800" dirty="0" smtClean="0"/>
              <a:t>Possibilità di prenotare libri già a prestito da altri utenti </a:t>
            </a:r>
            <a:endParaRPr lang="it-IT" sz="2800" dirty="0"/>
          </a:p>
          <a:p>
            <a:pPr>
              <a:buClr>
                <a:srgbClr val="C00000"/>
              </a:buClr>
            </a:pPr>
            <a:r>
              <a:rPr lang="it-IT" sz="2800" dirty="0"/>
              <a:t>	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16042" y="953524"/>
            <a:ext cx="12192000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300" b="1" dirty="0" smtClean="0"/>
              <a:t>La Biblioteca Pinali: il servizio di prestito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7985" y="2456762"/>
            <a:ext cx="4142342" cy="3106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93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870333" y="2067692"/>
            <a:ext cx="1009284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 smtClean="0"/>
              <a:t>… anche migliaia di testi di approfondimento per preparare i vostri esami e migliaia di riviste di ambito medico</a:t>
            </a:r>
          </a:p>
          <a:p>
            <a:pPr algn="ctr"/>
            <a:r>
              <a:rPr lang="it-IT" sz="3200" dirty="0" smtClean="0"/>
              <a:t>- in formato cartaceo e digitale - </a:t>
            </a:r>
          </a:p>
          <a:p>
            <a:endParaRPr lang="it-IT" sz="32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6042" y="953524"/>
            <a:ext cx="12192000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300" b="1" dirty="0" smtClean="0"/>
              <a:t>La Biblioteca Pinali: libri e riviste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563" y="4306678"/>
            <a:ext cx="3776576" cy="2303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05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551397" y="2064291"/>
            <a:ext cx="9894664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700" dirty="0"/>
              <a:t> </a:t>
            </a:r>
            <a:r>
              <a:rPr lang="it-IT" sz="2700" dirty="0" smtClean="0"/>
              <a:t>https://galileodiscovery.unipd.it/</a:t>
            </a:r>
          </a:p>
          <a:p>
            <a:pPr algn="ctr"/>
            <a:endParaRPr lang="it-IT" sz="2700" dirty="0" smtClean="0"/>
          </a:p>
          <a:p>
            <a:endParaRPr lang="it-IT" sz="2700" dirty="0" smtClean="0"/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700" dirty="0" smtClean="0"/>
              <a:t>Libri e riviste  su carta possedute dal sistema bibliotecario padovano</a:t>
            </a:r>
          </a:p>
          <a:p>
            <a:pPr>
              <a:buClr>
                <a:srgbClr val="C00000"/>
              </a:buClr>
            </a:pPr>
            <a:endParaRPr lang="it-IT" sz="1000" dirty="0" smtClean="0"/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700" dirty="0" smtClean="0"/>
              <a:t>Libri digitali</a:t>
            </a:r>
          </a:p>
          <a:p>
            <a:pPr>
              <a:buClr>
                <a:srgbClr val="C00000"/>
              </a:buClr>
            </a:pPr>
            <a:endParaRPr lang="it-IT" sz="1000" dirty="0" smtClean="0"/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700" dirty="0" smtClean="0"/>
              <a:t>Riviste digitali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it-IT" sz="2700" dirty="0" smtClean="0"/>
          </a:p>
          <a:p>
            <a:pPr marL="457200" indent="-457200" algn="ctr">
              <a:buClr>
                <a:srgbClr val="C00000"/>
              </a:buClr>
            </a:pPr>
            <a:r>
              <a:rPr lang="it-IT" sz="2700" dirty="0" smtClean="0"/>
              <a:t>E MOLTO ALTRO    </a:t>
            </a:r>
            <a:endParaRPr lang="it-IT" sz="2700" dirty="0"/>
          </a:p>
        </p:txBody>
      </p:sp>
      <p:sp>
        <p:nvSpPr>
          <p:cNvPr id="7" name="Parentesi graffa chiusa 6"/>
          <p:cNvSpPr/>
          <p:nvPr/>
        </p:nvSpPr>
        <p:spPr>
          <a:xfrm>
            <a:off x="4368988" y="4294988"/>
            <a:ext cx="1243173" cy="1098031"/>
          </a:xfrm>
          <a:prstGeom prst="rightBrac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5827918" y="4294988"/>
            <a:ext cx="436937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 smtClean="0">
                <a:solidFill>
                  <a:srgbClr val="C00000"/>
                </a:solidFill>
                <a:latin typeface="Arial Rounded MT Bold" panose="020F0704030504030204" pitchFamily="34" charset="0"/>
              </a:rPr>
              <a:t>In rete di Ateneo </a:t>
            </a:r>
            <a:r>
              <a:rPr lang="it-IT" sz="2200" b="1" dirty="0">
                <a:solidFill>
                  <a:srgbClr val="C00000"/>
                </a:solidFill>
                <a:latin typeface="Arial Rounded MT Bold" panose="020F0704030504030204" pitchFamily="34" charset="0"/>
              </a:rPr>
              <a:t> </a:t>
            </a:r>
            <a:r>
              <a:rPr lang="it-IT" sz="2200" b="1" dirty="0" smtClean="0">
                <a:solidFill>
                  <a:srgbClr val="C00000"/>
                </a:solidFill>
                <a:latin typeface="Arial Rounded MT Bold" panose="020F0704030504030204" pitchFamily="34" charset="0"/>
              </a:rPr>
              <a:t>o con il servizio auth proxy o accessibili liberamente</a:t>
            </a:r>
          </a:p>
          <a:p>
            <a:endParaRPr lang="it-IT" sz="2200" b="1" dirty="0">
              <a:solidFill>
                <a:srgbClr val="C0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749167" y="385979"/>
            <a:ext cx="114991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/>
              <a:t>Come si cercano i libri?</a:t>
            </a:r>
          </a:p>
          <a:p>
            <a:r>
              <a:rPr lang="it-IT" sz="4000" b="1" dirty="0" smtClean="0"/>
              <a:t>Con GalileoDiscovery</a:t>
            </a:r>
            <a:endParaRPr lang="it-IT" sz="4000" b="1" dirty="0"/>
          </a:p>
        </p:txBody>
      </p:sp>
    </p:spTree>
    <p:extLst>
      <p:ext uri="{BB962C8B-B14F-4D97-AF65-F5344CB8AC3E}">
        <p14:creationId xmlns:p14="http://schemas.microsoft.com/office/powerpoint/2010/main" val="728751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678094" y="363226"/>
            <a:ext cx="1152994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800" b="1" dirty="0" smtClean="0"/>
              <a:t>GalileoDiscovery</a:t>
            </a:r>
            <a:endParaRPr lang="it-IT" sz="3800" b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0" y="1481559"/>
            <a:ext cx="678094" cy="5555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0334"/>
            <a:ext cx="12187367" cy="5087462"/>
          </a:xfrm>
          <a:prstGeom prst="rect">
            <a:avLst/>
          </a:prstGeom>
        </p:spPr>
      </p:pic>
      <p:sp>
        <p:nvSpPr>
          <p:cNvPr id="13" name="CasellaDiTesto 12"/>
          <p:cNvSpPr txBox="1"/>
          <p:nvPr/>
        </p:nvSpPr>
        <p:spPr>
          <a:xfrm>
            <a:off x="8465906" y="4500081"/>
            <a:ext cx="3256908" cy="14773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Inserendo email @studenti.unipd.it e password dell’email ci si autentica, così si possono rinnovare i prestiti anche da casa o prenotare libri</a:t>
            </a:r>
            <a:endParaRPr lang="it-IT" dirty="0"/>
          </a:p>
        </p:txBody>
      </p:sp>
      <p:cxnSp>
        <p:nvCxnSpPr>
          <p:cNvPr id="12" name="Connettore 2 11"/>
          <p:cNvCxnSpPr/>
          <p:nvPr/>
        </p:nvCxnSpPr>
        <p:spPr>
          <a:xfrm flipV="1">
            <a:off x="9729627" y="2465798"/>
            <a:ext cx="1058238" cy="2034283"/>
          </a:xfrm>
          <a:prstGeom prst="straightConnector1">
            <a:avLst/>
          </a:prstGeom>
          <a:ln w="508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e 3"/>
          <p:cNvSpPr/>
          <p:nvPr/>
        </p:nvSpPr>
        <p:spPr>
          <a:xfrm>
            <a:off x="10592917" y="968196"/>
            <a:ext cx="1315092" cy="960921"/>
          </a:xfrm>
          <a:prstGeom prst="ellipse">
            <a:avLst/>
          </a:prstGeom>
          <a:noFill/>
          <a:ln w="508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2611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2012" y="5349766"/>
            <a:ext cx="4219575" cy="1343025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246121"/>
            <a:ext cx="9966434" cy="1126053"/>
          </a:xfrm>
        </p:spPr>
        <p:txBody>
          <a:bodyPr/>
          <a:lstStyle/>
          <a:p>
            <a:r>
              <a:rPr lang="it-IT" b="1" dirty="0" smtClean="0"/>
              <a:t>Libri online</a:t>
            </a:r>
            <a:endParaRPr lang="it-IT" b="1" dirty="0"/>
          </a:p>
        </p:txBody>
      </p:sp>
      <p:sp>
        <p:nvSpPr>
          <p:cNvPr id="6" name="Freccia a destra 5"/>
          <p:cNvSpPr/>
          <p:nvPr/>
        </p:nvSpPr>
        <p:spPr>
          <a:xfrm>
            <a:off x="6390290" y="6172161"/>
            <a:ext cx="882869" cy="294289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7746124" y="2091559"/>
            <a:ext cx="4330262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 disposizione migliaia di testi online provenienti da diversi editori </a:t>
            </a:r>
          </a:p>
          <a:p>
            <a:endParaRPr lang="it-IT" dirty="0"/>
          </a:p>
          <a:p>
            <a:r>
              <a:rPr lang="it-IT" dirty="0" smtClean="0"/>
              <a:t>anche testi italiani nel sito dell’editore</a:t>
            </a:r>
          </a:p>
          <a:p>
            <a:endParaRPr lang="it-IT" dirty="0" smtClean="0"/>
          </a:p>
          <a:p>
            <a:endParaRPr lang="it-IT" dirty="0" smtClean="0"/>
          </a:p>
          <a:p>
            <a:r>
              <a:rPr lang="it-IT" i="1" dirty="0" smtClean="0"/>
              <a:t>Netter</a:t>
            </a:r>
            <a:r>
              <a:rPr lang="it-IT" i="1" dirty="0"/>
              <a:t>: </a:t>
            </a:r>
            <a:r>
              <a:rPr lang="it-IT" i="1" dirty="0" smtClean="0"/>
              <a:t>Atlante di</a:t>
            </a:r>
            <a:r>
              <a:rPr lang="it-IT" i="1" dirty="0"/>
              <a:t> </a:t>
            </a:r>
            <a:r>
              <a:rPr lang="it-IT" i="1" dirty="0" smtClean="0"/>
              <a:t>anatomia</a:t>
            </a:r>
            <a:r>
              <a:rPr lang="it-IT" i="1" dirty="0"/>
              <a:t> </a:t>
            </a:r>
            <a:r>
              <a:rPr lang="it-IT" i="1" dirty="0" smtClean="0"/>
              <a:t>umana</a:t>
            </a:r>
          </a:p>
          <a:p>
            <a:endParaRPr lang="it-IT" sz="800" i="1" dirty="0" smtClean="0"/>
          </a:p>
          <a:p>
            <a:r>
              <a:rPr lang="it-IT" i="1" dirty="0" smtClean="0"/>
              <a:t>Anatomia</a:t>
            </a:r>
            <a:r>
              <a:rPr lang="it-IT" i="1" dirty="0"/>
              <a:t> del </a:t>
            </a:r>
            <a:r>
              <a:rPr lang="it-IT" i="1" dirty="0" smtClean="0"/>
              <a:t>Gray</a:t>
            </a:r>
          </a:p>
          <a:p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1397876" y="5875283"/>
            <a:ext cx="4414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Inizia a memorizzare questa risorsa </a:t>
            </a:r>
            <a:r>
              <a:rPr lang="it-IT" b="1" dirty="0" smtClean="0">
                <a:solidFill>
                  <a:srgbClr val="0070C0"/>
                </a:solidFill>
              </a:rPr>
              <a:t>CINAHL</a:t>
            </a:r>
            <a:r>
              <a:rPr lang="it-IT" dirty="0" smtClean="0"/>
              <a:t> è una banca dati specifica per il vostro settore</a:t>
            </a:r>
            <a:endParaRPr lang="it-IT" dirty="0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6124" y="3252377"/>
            <a:ext cx="809625" cy="409575"/>
          </a:xfrm>
          <a:prstGeom prst="rect">
            <a:avLst/>
          </a:prstGeom>
        </p:spPr>
      </p:pic>
      <p:pic>
        <p:nvPicPr>
          <p:cNvPr id="11" name="Segnaposto contenuto 10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99702" y="1624833"/>
            <a:ext cx="7352310" cy="3608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06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0" y="789657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/>
              <a:t>La Biblioteca Pinali: home page</a:t>
            </a:r>
          </a:p>
          <a:p>
            <a:pPr algn="ctr"/>
            <a:r>
              <a:rPr lang="it-IT" sz="3000" dirty="0"/>
              <a:t>https://biblio.unipd.it/biblioteche/pinali</a:t>
            </a:r>
            <a:endParaRPr lang="it-IT" sz="3000" b="1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7924" y="1872124"/>
            <a:ext cx="6805914" cy="4890894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3838" y="2541798"/>
            <a:ext cx="2074270" cy="2074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66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 smtClean="0">
                <a:solidFill>
                  <a:srgbClr val="FF0000"/>
                </a:solidFill>
              </a:rPr>
              <a:t>Anatomy.TV</a:t>
            </a:r>
            <a:r>
              <a:rPr lang="it-IT" sz="3600" dirty="0" smtClean="0"/>
              <a:t> - </a:t>
            </a:r>
            <a:r>
              <a:rPr lang="it-IT" sz="3600" dirty="0"/>
              <a:t>atlante online di anatomia tridimensionale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9484" y="1351622"/>
            <a:ext cx="8478398" cy="315222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0790" y="4634369"/>
            <a:ext cx="4030165" cy="1882108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238" y="4182091"/>
            <a:ext cx="2703197" cy="2616506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0369" y="4551858"/>
            <a:ext cx="1960486" cy="2106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31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 smtClean="0">
                <a:solidFill>
                  <a:srgbClr val="0070C0"/>
                </a:solidFill>
              </a:rPr>
              <a:t>JoVe</a:t>
            </a:r>
            <a:r>
              <a:rPr lang="it-IT" sz="4000" dirty="0" smtClean="0"/>
              <a:t> - </a:t>
            </a:r>
            <a:r>
              <a:rPr lang="it-IT" sz="4000" dirty="0"/>
              <a:t>un portale contenente più di 18.000 video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0" y="1690688"/>
            <a:ext cx="2743200" cy="1457325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998483" y="1870841"/>
            <a:ext cx="5654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In DIDATTICA – Video consigliati per il tuo insegnamento </a:t>
            </a:r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381" y="4027433"/>
            <a:ext cx="7019925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961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331609" y="2303519"/>
            <a:ext cx="1004812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hlinkClick r:id="rId2"/>
              </a:rPr>
              <a:t>https://biblio.unipd.it</a:t>
            </a:r>
            <a:r>
              <a:rPr lang="it-IT" sz="2600" dirty="0" smtClean="0">
                <a:hlinkClick r:id="rId2"/>
              </a:rPr>
              <a:t>/</a:t>
            </a:r>
            <a:endParaRPr lang="it-IT" sz="2600" dirty="0" smtClean="0"/>
          </a:p>
          <a:p>
            <a:pPr algn="ctr"/>
            <a:endParaRPr lang="it-IT" sz="2200" dirty="0"/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3000" dirty="0" smtClean="0"/>
              <a:t>Servizi</a:t>
            </a:r>
            <a:endParaRPr lang="it-IT" sz="3000" dirty="0"/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3000" dirty="0" smtClean="0"/>
              <a:t>Informazioni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3000" dirty="0" smtClean="0"/>
              <a:t>Accesso alle risorse digitali (e-book, riviste digitali, banche dati)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3000" dirty="0" smtClean="0"/>
              <a:t>Supporto agli utenti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it-IT" sz="1000" dirty="0" smtClean="0"/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200" dirty="0" smtClean="0"/>
              <a:t>e molto altro    </a:t>
            </a:r>
            <a:endParaRPr lang="it-IT" sz="22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0" y="789657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/>
              <a:t>Il portale del Sistema </a:t>
            </a:r>
            <a:r>
              <a:rPr lang="it-IT" sz="3600" b="1" dirty="0"/>
              <a:t>Bibliotecario di </a:t>
            </a:r>
            <a:r>
              <a:rPr lang="it-IT" sz="3600" b="1" dirty="0" smtClean="0"/>
              <a:t>Ateneo</a:t>
            </a:r>
            <a:endParaRPr lang="it-IT" sz="3600" b="1" dirty="0"/>
          </a:p>
        </p:txBody>
      </p:sp>
    </p:spTree>
    <p:extLst>
      <p:ext uri="{BB962C8B-B14F-4D97-AF65-F5344CB8AC3E}">
        <p14:creationId xmlns:p14="http://schemas.microsoft.com/office/powerpoint/2010/main" val="428428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213" y="915127"/>
            <a:ext cx="9155574" cy="6007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6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616" y="2394477"/>
            <a:ext cx="8926851" cy="4254202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16042" y="167402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dirty="0"/>
              <a:t>La Biblioteca si trova nella zona ovest dell’area ospedaliera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16042" y="640069"/>
            <a:ext cx="12192000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300" b="1" dirty="0" smtClean="0"/>
              <a:t>Biblioteca Medica Pinali: dove siamo</a:t>
            </a:r>
            <a:endParaRPr lang="it-IT" sz="4300" b="1" dirty="0"/>
          </a:p>
        </p:txBody>
      </p:sp>
    </p:spTree>
    <p:extLst>
      <p:ext uri="{BB962C8B-B14F-4D97-AF65-F5344CB8AC3E}">
        <p14:creationId xmlns:p14="http://schemas.microsoft.com/office/powerpoint/2010/main" val="426573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210539"/>
            <a:ext cx="10058400" cy="4946754"/>
          </a:xfrm>
          <a:prstGeom prst="rect">
            <a:avLst/>
          </a:prstGeom>
        </p:spPr>
      </p:pic>
      <p:cxnSp>
        <p:nvCxnSpPr>
          <p:cNvPr id="6" name="Connettore 2 5"/>
          <p:cNvCxnSpPr/>
          <p:nvPr/>
        </p:nvCxnSpPr>
        <p:spPr>
          <a:xfrm flipH="1" flipV="1">
            <a:off x="2945081" y="4405745"/>
            <a:ext cx="1464184" cy="1179296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4492391" y="4579826"/>
            <a:ext cx="2825392" cy="138499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dirty="0"/>
              <a:t>p</a:t>
            </a:r>
            <a:r>
              <a:rPr lang="it-IT" sz="2800" dirty="0" smtClean="0"/>
              <a:t>er attivare il  servizio auth proxy o usare SSO</a:t>
            </a:r>
            <a:endParaRPr lang="it-IT" sz="28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150471" y="153050"/>
            <a:ext cx="10640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/>
              <a:t>Il portale del Sistema </a:t>
            </a:r>
            <a:r>
              <a:rPr lang="it-IT" sz="3600" b="1" dirty="0"/>
              <a:t>Bibliotecario di </a:t>
            </a:r>
            <a:r>
              <a:rPr lang="it-IT" sz="3600" b="1" dirty="0" smtClean="0"/>
              <a:t>Ateneo</a:t>
            </a:r>
            <a:endParaRPr lang="it-IT" sz="3600" b="1" dirty="0"/>
          </a:p>
        </p:txBody>
      </p:sp>
    </p:spTree>
    <p:extLst>
      <p:ext uri="{BB962C8B-B14F-4D97-AF65-F5344CB8AC3E}">
        <p14:creationId xmlns:p14="http://schemas.microsoft.com/office/powerpoint/2010/main" val="394754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053295" y="2604642"/>
            <a:ext cx="759299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it-IT" sz="2800" dirty="0">
                <a:solidFill>
                  <a:prstClr val="black"/>
                </a:solidFill>
              </a:rPr>
              <a:t>p</a:t>
            </a:r>
            <a:r>
              <a:rPr lang="it-IT" sz="2800" dirty="0" smtClean="0">
                <a:solidFill>
                  <a:prstClr val="black"/>
                </a:solidFill>
              </a:rPr>
              <a:t>unto di accoglienza in biblioteca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it-IT" sz="2800" dirty="0">
              <a:solidFill>
                <a:prstClr val="black"/>
              </a:solidFill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it-IT" sz="2800" dirty="0">
                <a:solidFill>
                  <a:prstClr val="black"/>
                </a:solidFill>
              </a:rPr>
              <a:t>t</a:t>
            </a:r>
            <a:r>
              <a:rPr lang="it-IT" sz="2800" dirty="0" smtClean="0">
                <a:solidFill>
                  <a:prstClr val="black"/>
                </a:solidFill>
              </a:rPr>
              <a:t>elefono: 049.821.8870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it-IT" sz="2800" dirty="0">
              <a:solidFill>
                <a:prstClr val="black"/>
              </a:solidFill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it-IT" sz="2800" dirty="0" smtClean="0">
                <a:solidFill>
                  <a:prstClr val="black"/>
                </a:solidFill>
              </a:rPr>
              <a:t>email: </a:t>
            </a:r>
            <a:r>
              <a:rPr lang="it-IT" sz="2800" dirty="0" smtClean="0">
                <a:solidFill>
                  <a:prstClr val="black"/>
                </a:solidFill>
                <a:hlinkClick r:id="rId2"/>
              </a:rPr>
              <a:t>pinali.moderna@unipd.it</a:t>
            </a:r>
            <a:endParaRPr lang="it-IT" sz="2800" dirty="0">
              <a:solidFill>
                <a:prstClr val="black"/>
              </a:solidFill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it-IT" sz="2800" dirty="0" smtClean="0">
              <a:solidFill>
                <a:prstClr val="black"/>
              </a:solidFill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it-IT" sz="2800" dirty="0" smtClean="0">
                <a:solidFill>
                  <a:prstClr val="black"/>
                </a:solidFill>
              </a:rPr>
              <a:t>sito:  </a:t>
            </a:r>
            <a:r>
              <a:rPr lang="it-IT" sz="2800" dirty="0">
                <a:hlinkClick r:id="rId3"/>
              </a:rPr>
              <a:t>https://</a:t>
            </a:r>
            <a:r>
              <a:rPr lang="it-IT" sz="2800" dirty="0" smtClean="0">
                <a:hlinkClick r:id="rId3"/>
              </a:rPr>
              <a:t>biblio.unipd.it/biblioteche/pinali</a:t>
            </a:r>
            <a:endParaRPr lang="it-IT" sz="2800" dirty="0" smtClean="0"/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it-IT" sz="2800" dirty="0">
              <a:solidFill>
                <a:prstClr val="black"/>
              </a:solidFill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it-IT" sz="2800" dirty="0" smtClean="0">
              <a:solidFill>
                <a:prstClr val="black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6042" y="953524"/>
            <a:ext cx="12192000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300" b="1" dirty="0" smtClean="0"/>
              <a:t>La Biblioteca Pinali: i contatti e le notizie</a:t>
            </a:r>
          </a:p>
        </p:txBody>
      </p:sp>
    </p:spTree>
    <p:extLst>
      <p:ext uri="{BB962C8B-B14F-4D97-AF65-F5344CB8AC3E}">
        <p14:creationId xmlns:p14="http://schemas.microsoft.com/office/powerpoint/2010/main" val="323369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3522859" y="2045576"/>
            <a:ext cx="50465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5400" b="1" dirty="0" smtClean="0"/>
              <a:t>GRAZIE</a:t>
            </a:r>
            <a:endParaRPr lang="it-IT" sz="5400" b="1" dirty="0"/>
          </a:p>
        </p:txBody>
      </p:sp>
    </p:spTree>
    <p:extLst>
      <p:ext uri="{BB962C8B-B14F-4D97-AF65-F5344CB8AC3E}">
        <p14:creationId xmlns:p14="http://schemas.microsoft.com/office/powerpoint/2010/main" val="388745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6042" y="640069"/>
            <a:ext cx="12192000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300" b="1" dirty="0" smtClean="0"/>
              <a:t>Biblioteca Medica Pinali: dove siamo</a:t>
            </a:r>
            <a:endParaRPr lang="it-IT" sz="4300" b="1" dirty="0"/>
          </a:p>
        </p:txBody>
      </p:sp>
      <p:sp>
        <p:nvSpPr>
          <p:cNvPr id="3" name="Rettangolo 2"/>
          <p:cNvSpPr/>
          <p:nvPr/>
        </p:nvSpPr>
        <p:spPr>
          <a:xfrm>
            <a:off x="34723" y="1395005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dirty="0"/>
              <a:t>La Biblioteca si trova nella zona ovest dell’area ospedaliera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223" y="1856670"/>
            <a:ext cx="8082912" cy="4798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5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/>
        </p:nvSpPr>
        <p:spPr>
          <a:xfrm>
            <a:off x="994219" y="5515601"/>
            <a:ext cx="1071594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/>
              <a:t>dal lunedì al venerdì h. 8.30-22.00</a:t>
            </a:r>
          </a:p>
          <a:p>
            <a:pPr algn="ctr"/>
            <a:r>
              <a:rPr lang="it-IT" sz="3600" b="1" dirty="0"/>
              <a:t>i</a:t>
            </a:r>
            <a:r>
              <a:rPr lang="it-IT" sz="3600" b="1" dirty="0" smtClean="0"/>
              <a:t>l sabato h. 9.00-13.00</a:t>
            </a:r>
          </a:p>
          <a:p>
            <a:pPr algn="ctr"/>
            <a:endParaRPr lang="it-IT" sz="3600" b="1" dirty="0"/>
          </a:p>
          <a:p>
            <a:pPr algn="ctr"/>
            <a:endParaRPr lang="it-IT" sz="2200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509" y="1907380"/>
            <a:ext cx="8463977" cy="3521147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6042" y="640069"/>
            <a:ext cx="1219200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300" b="1" dirty="0" smtClean="0"/>
              <a:t>Biblioteca Medica Pinali: quando siamo aperti</a:t>
            </a:r>
          </a:p>
          <a:p>
            <a:pPr algn="ctr"/>
            <a:endParaRPr lang="it-IT" sz="4300" b="1" dirty="0"/>
          </a:p>
        </p:txBody>
      </p:sp>
    </p:spTree>
    <p:extLst>
      <p:ext uri="{BB962C8B-B14F-4D97-AF65-F5344CB8AC3E}">
        <p14:creationId xmlns:p14="http://schemas.microsoft.com/office/powerpoint/2010/main" val="128865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826442" y="1757548"/>
            <a:ext cx="585192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C00000"/>
              </a:buClr>
            </a:pPr>
            <a:endParaRPr lang="it-IT" sz="2800" dirty="0" smtClean="0"/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it-IT" sz="2800" dirty="0"/>
              <a:t>101 posti a </a:t>
            </a:r>
            <a:r>
              <a:rPr lang="it-IT" sz="2800" dirty="0" smtClean="0"/>
              <a:t>sedere ciascuno dotato di presa elettrica</a:t>
            </a:r>
            <a:endParaRPr lang="it-IT" sz="2800" dirty="0"/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it-IT" sz="2800" dirty="0" smtClean="0"/>
              <a:t>13 </a:t>
            </a:r>
            <a:r>
              <a:rPr lang="it-IT" sz="2800" dirty="0"/>
              <a:t>postazioni </a:t>
            </a:r>
            <a:r>
              <a:rPr lang="it-IT" sz="2800" dirty="0" smtClean="0"/>
              <a:t>PC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it-IT" sz="2800" dirty="0" smtClean="0"/>
              <a:t>9 sale per lo studio (su tre piani)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it-IT" sz="2800" dirty="0"/>
              <a:t>2 salette per studio </a:t>
            </a:r>
            <a:r>
              <a:rPr lang="it-IT" sz="2800" dirty="0" smtClean="0"/>
              <a:t>in comune</a:t>
            </a:r>
            <a:endParaRPr lang="it-IT" sz="2800" dirty="0">
              <a:solidFill>
                <a:srgbClr val="CC0000"/>
              </a:solidFill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800" dirty="0" smtClean="0"/>
              <a:t>copertura Wi-Fi rete EDUROAM</a:t>
            </a:r>
            <a:endParaRPr lang="it-IT" sz="28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2078" y="2101933"/>
            <a:ext cx="4030192" cy="3035042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8033" y="4866090"/>
            <a:ext cx="3562756" cy="1991909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16042" y="640069"/>
            <a:ext cx="12192000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300" b="1" dirty="0" smtClean="0"/>
              <a:t>Biblioteca Medica Pinali</a:t>
            </a:r>
          </a:p>
        </p:txBody>
      </p:sp>
    </p:spTree>
    <p:extLst>
      <p:ext uri="{BB962C8B-B14F-4D97-AF65-F5344CB8AC3E}">
        <p14:creationId xmlns:p14="http://schemas.microsoft.com/office/powerpoint/2010/main" val="770705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390742" y="2078417"/>
            <a:ext cx="94426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C00000"/>
              </a:buClr>
            </a:pPr>
            <a:r>
              <a:rPr lang="it-IT" sz="3200" b="1" dirty="0" smtClean="0"/>
              <a:t>POSTI DA PRENOTARE</a:t>
            </a:r>
          </a:p>
          <a:p>
            <a:pPr algn="ctr">
              <a:buClr>
                <a:srgbClr val="C00000"/>
              </a:buClr>
            </a:pPr>
            <a:endParaRPr lang="it-IT" sz="3200" b="1" dirty="0" smtClean="0"/>
          </a:p>
          <a:p>
            <a:pPr algn="ctr">
              <a:buClr>
                <a:srgbClr val="C00000"/>
              </a:buClr>
            </a:pPr>
            <a:r>
              <a:rPr lang="it-IT" sz="3400" dirty="0" smtClean="0"/>
              <a:t>tramite </a:t>
            </a:r>
            <a:r>
              <a:rPr lang="it-IT" sz="3400" dirty="0"/>
              <a:t>A</a:t>
            </a:r>
            <a:r>
              <a:rPr lang="it-IT" sz="3400" dirty="0" smtClean="0"/>
              <a:t>pp </a:t>
            </a:r>
            <a:r>
              <a:rPr lang="it-IT" sz="3400" b="1" dirty="0" smtClean="0">
                <a:solidFill>
                  <a:schemeClr val="accent1">
                    <a:lumMod val="75000"/>
                  </a:schemeClr>
                </a:solidFill>
              </a:rPr>
              <a:t>Affluences </a:t>
            </a:r>
          </a:p>
          <a:p>
            <a:pPr algn="ctr">
              <a:buClr>
                <a:srgbClr val="C00000"/>
              </a:buClr>
            </a:pPr>
            <a:endParaRPr lang="it-IT" sz="2600" dirty="0" smtClean="0"/>
          </a:p>
          <a:p>
            <a:pPr algn="ctr">
              <a:buClr>
                <a:srgbClr val="C00000"/>
              </a:buClr>
            </a:pPr>
            <a:endParaRPr lang="it-IT" sz="2600" dirty="0"/>
          </a:p>
          <a:p>
            <a:pPr algn="ctr">
              <a:buClr>
                <a:srgbClr val="C00000"/>
              </a:buClr>
            </a:pPr>
            <a:endParaRPr lang="it-IT" sz="2600" dirty="0" smtClean="0"/>
          </a:p>
          <a:p>
            <a:pPr algn="ctr">
              <a:buClr>
                <a:srgbClr val="C00000"/>
              </a:buClr>
            </a:pPr>
            <a:r>
              <a:rPr lang="it-IT" sz="2000" dirty="0" smtClean="0"/>
              <a:t>scaricabile </a:t>
            </a:r>
            <a:r>
              <a:rPr lang="it-IT" sz="2000" dirty="0"/>
              <a:t>da App Store e Google </a:t>
            </a:r>
            <a:r>
              <a:rPr lang="it-IT" sz="2000" dirty="0" smtClean="0"/>
              <a:t>Play</a:t>
            </a:r>
          </a:p>
          <a:p>
            <a:pPr algn="ctr">
              <a:buClr>
                <a:srgbClr val="C00000"/>
              </a:buClr>
            </a:pPr>
            <a:r>
              <a:rPr lang="it-IT" sz="2000" dirty="0" smtClean="0"/>
              <a:t>(gratuita e priva di pubblicità)</a:t>
            </a:r>
          </a:p>
          <a:p>
            <a:pPr algn="ctr">
              <a:buClr>
                <a:srgbClr val="C00000"/>
              </a:buClr>
            </a:pPr>
            <a:endParaRPr lang="it-IT" sz="2000" dirty="0" smtClean="0"/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it-IT" sz="1000" dirty="0" smtClean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882" y="3795492"/>
            <a:ext cx="3048006" cy="1066802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6042" y="640069"/>
            <a:ext cx="12192000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300" b="1" dirty="0" smtClean="0"/>
              <a:t>Biblioteca Medica Pinali</a:t>
            </a:r>
          </a:p>
        </p:txBody>
      </p:sp>
    </p:spTree>
    <p:extLst>
      <p:ext uri="{BB962C8B-B14F-4D97-AF65-F5344CB8AC3E}">
        <p14:creationId xmlns:p14="http://schemas.microsoft.com/office/powerpoint/2010/main" val="1098393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28558" y="2057371"/>
            <a:ext cx="5354611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700" dirty="0" smtClean="0"/>
              <a:t> </a:t>
            </a:r>
            <a:endParaRPr lang="it-IT" sz="2700" dirty="0"/>
          </a:p>
          <a:p>
            <a:r>
              <a:rPr lang="it-IT" sz="3200" dirty="0" smtClean="0"/>
              <a:t>Abbiamo i testi di esame di </a:t>
            </a:r>
            <a:r>
              <a:rPr lang="it-IT" sz="3200" b="1" dirty="0" smtClean="0"/>
              <a:t>tutti</a:t>
            </a:r>
            <a:r>
              <a:rPr lang="it-IT" sz="3200" dirty="0" smtClean="0"/>
              <a:t> i corsi della Scuola di Medicina e Chirurgia e quindi anche di </a:t>
            </a:r>
            <a:r>
              <a:rPr lang="it-IT" sz="3200" b="1" dirty="0" smtClean="0"/>
              <a:t>Infermieristica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4825" y="1954821"/>
            <a:ext cx="6478574" cy="4274101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6042" y="640069"/>
            <a:ext cx="12192000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300" b="1" dirty="0" smtClean="0"/>
              <a:t>Biblioteca Medica Pinali: i testi d’esame</a:t>
            </a:r>
          </a:p>
        </p:txBody>
      </p:sp>
    </p:spTree>
    <p:extLst>
      <p:ext uri="{BB962C8B-B14F-4D97-AF65-F5344CB8AC3E}">
        <p14:creationId xmlns:p14="http://schemas.microsoft.com/office/powerpoint/2010/main" val="428651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0" y="677995"/>
            <a:ext cx="12192000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300" b="1" dirty="0" smtClean="0"/>
              <a:t>La Biblioteca Pinali: i testi d’esame (sala Benedetti)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513" y="1897742"/>
            <a:ext cx="5042487" cy="4494563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6562" y="1539432"/>
            <a:ext cx="4227650" cy="5155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628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0" y="493994"/>
            <a:ext cx="12192000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300" b="1" dirty="0" smtClean="0"/>
              <a:t>La Biblioteca Pinali: i testi d’esame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9368" y="1432048"/>
            <a:ext cx="3304925" cy="5425952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570015" y="2667696"/>
            <a:ext cx="67570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dirty="0" smtClean="0"/>
              <a:t>Manca un testo d’esame?</a:t>
            </a:r>
          </a:p>
          <a:p>
            <a:r>
              <a:rPr lang="it-IT" sz="3000" dirty="0" smtClean="0"/>
              <a:t>Per </a:t>
            </a:r>
            <a:r>
              <a:rPr lang="it-IT" sz="3000" dirty="0"/>
              <a:t>i vostri studi </a:t>
            </a:r>
            <a:r>
              <a:rPr lang="it-IT" sz="3000" dirty="0" smtClean="0"/>
              <a:t>vi serve un libro che non abbiamo?</a:t>
            </a:r>
          </a:p>
          <a:p>
            <a:endParaRPr lang="it-IT" sz="3000" dirty="0" smtClean="0"/>
          </a:p>
          <a:p>
            <a:r>
              <a:rPr lang="it-IT" sz="3000" dirty="0" smtClean="0"/>
              <a:t>Segnalatelo al banco dell’accoglienza o via email, così lo acquistiamo</a:t>
            </a:r>
            <a:endParaRPr lang="it-IT" sz="3000" dirty="0"/>
          </a:p>
        </p:txBody>
      </p:sp>
    </p:spTree>
    <p:extLst>
      <p:ext uri="{BB962C8B-B14F-4D97-AF65-F5344CB8AC3E}">
        <p14:creationId xmlns:p14="http://schemas.microsoft.com/office/powerpoint/2010/main" val="786484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4303</TotalTime>
  <Words>456</Words>
  <Application>Microsoft Office PowerPoint</Application>
  <PresentationFormat>Widescreen</PresentationFormat>
  <Paragraphs>99</Paragraphs>
  <Slides>22</Slides>
  <Notes>1</Notes>
  <HiddenSlides>2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9" baseType="lpstr">
      <vt:lpstr>Arial</vt:lpstr>
      <vt:lpstr>Arial Rounded MT Bold</vt:lpstr>
      <vt:lpstr>Arial Unicode MS</vt:lpstr>
      <vt:lpstr>Calibri</vt:lpstr>
      <vt:lpstr>Calibri Light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Libri online</vt:lpstr>
      <vt:lpstr>Presentazione standard di PowerPoint</vt:lpstr>
      <vt:lpstr>Anatomy.TV - atlante online di anatomia tridimensionale</vt:lpstr>
      <vt:lpstr>JoVe - un portale contenente più di 18.000 video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fogo federico</dc:creator>
  <cp:lastModifiedBy>BANZATO</cp:lastModifiedBy>
  <cp:revision>198</cp:revision>
  <dcterms:created xsi:type="dcterms:W3CDTF">2019-09-30T08:29:17Z</dcterms:created>
  <dcterms:modified xsi:type="dcterms:W3CDTF">2024-09-30T10:23:17Z</dcterms:modified>
</cp:coreProperties>
</file>