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300" r:id="rId3"/>
    <p:sldId id="305" r:id="rId4"/>
    <p:sldId id="257" r:id="rId5"/>
    <p:sldId id="258" r:id="rId6"/>
    <p:sldId id="288" r:id="rId7"/>
    <p:sldId id="294" r:id="rId8"/>
    <p:sldId id="306" r:id="rId9"/>
    <p:sldId id="308" r:id="rId10"/>
    <p:sldId id="261" r:id="rId11"/>
    <p:sldId id="302" r:id="rId12"/>
    <p:sldId id="262" r:id="rId13"/>
    <p:sldId id="295" r:id="rId14"/>
    <p:sldId id="310" r:id="rId15"/>
    <p:sldId id="286" r:id="rId16"/>
    <p:sldId id="311" r:id="rId17"/>
    <p:sldId id="312" r:id="rId18"/>
    <p:sldId id="309" r:id="rId19"/>
    <p:sldId id="299" r:id="rId20"/>
    <p:sldId id="303" r:id="rId21"/>
    <p:sldId id="304" r:id="rId22"/>
    <p:sldId id="297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015" autoAdjust="0"/>
  </p:normalViewPr>
  <p:slideViewPr>
    <p:cSldViewPr snapToGrid="0">
      <p:cViewPr varScale="1">
        <p:scale>
          <a:sx n="87" d="100"/>
          <a:sy n="87" d="100"/>
        </p:scale>
        <p:origin x="69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B9063-4B1F-4C1B-98A1-2A1FD8F53215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EFACF-B13C-44AB-B430-B76266E707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2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EFACF-B13C-44AB-B430-B76266E7079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70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30D0-99F1-4AAE-BBF9-10B81D5B4852}" type="datetimeFigureOut">
              <a:rPr lang="it-IT" smtClean="0"/>
              <a:pPr/>
              <a:t>30/09/2024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493F-8229-4EBD-94BB-0AE476C11F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5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30D0-99F1-4AAE-BBF9-10B81D5B4852}" type="datetimeFigureOut">
              <a:rPr lang="it-IT" smtClean="0"/>
              <a:pPr/>
              <a:t>30/09/2024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493F-8229-4EBD-94BB-0AE476C11F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19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30D0-99F1-4AAE-BBF9-10B81D5B4852}" type="datetimeFigureOut">
              <a:rPr lang="it-IT" smtClean="0"/>
              <a:pPr/>
              <a:t>30/09/2024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493F-8229-4EBD-94BB-0AE476C11F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68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30D0-99F1-4AAE-BBF9-10B81D5B4852}" type="datetimeFigureOut">
              <a:rPr lang="it-IT" smtClean="0"/>
              <a:pPr/>
              <a:t>30/09/2024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493F-8229-4EBD-94BB-0AE476C11F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15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30D0-99F1-4AAE-BBF9-10B81D5B4852}" type="datetimeFigureOut">
              <a:rPr lang="it-IT" smtClean="0"/>
              <a:pPr/>
              <a:t>30/09/2024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493F-8229-4EBD-94BB-0AE476C11F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62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30D0-99F1-4AAE-BBF9-10B81D5B4852}" type="datetimeFigureOut">
              <a:rPr lang="it-IT" smtClean="0"/>
              <a:pPr/>
              <a:t>30/09/2024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493F-8229-4EBD-94BB-0AE476C11F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39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30D0-99F1-4AAE-BBF9-10B81D5B4852}" type="datetimeFigureOut">
              <a:rPr lang="it-IT" smtClean="0"/>
              <a:pPr/>
              <a:t>30/09/2024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493F-8229-4EBD-94BB-0AE476C11F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26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30D0-99F1-4AAE-BBF9-10B81D5B4852}" type="datetimeFigureOut">
              <a:rPr lang="it-IT" smtClean="0"/>
              <a:pPr/>
              <a:t>30/09/2024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493F-8229-4EBD-94BB-0AE476C11F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97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30D0-99F1-4AAE-BBF9-10B81D5B4852}" type="datetimeFigureOut">
              <a:rPr lang="it-IT" smtClean="0"/>
              <a:pPr/>
              <a:t>30/09/2024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493F-8229-4EBD-94BB-0AE476C11F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36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30D0-99F1-4AAE-BBF9-10B81D5B4852}" type="datetimeFigureOut">
              <a:rPr lang="it-IT" smtClean="0"/>
              <a:pPr/>
              <a:t>30/09/2024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493F-8229-4EBD-94BB-0AE476C11F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45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30D0-99F1-4AAE-BBF9-10B81D5B4852}" type="datetimeFigureOut">
              <a:rPr lang="it-IT" smtClean="0"/>
              <a:pPr/>
              <a:t>30/09/2024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493F-8229-4EBD-94BB-0AE476C11F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04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930D0-99F1-4AAE-BBF9-10B81D5B4852}" type="datetimeFigureOut">
              <a:rPr lang="it-IT" smtClean="0"/>
              <a:pPr/>
              <a:t>30/09/2024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0493F-8229-4EBD-94BB-0AE476C11FD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828" y="76324"/>
            <a:ext cx="2333238" cy="74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0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o.unipd.it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.unipd.it/biblioteche/pinali" TargetMode="External"/><Relationship Id="rId2" Type="http://schemas.openxmlformats.org/officeDocument/2006/relationships/hyperlink" Target="mailto:pinali.moderna@unipd.it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98500" y="1402735"/>
            <a:ext cx="1115632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i="1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Biblioteca Medica Pinali </a:t>
            </a:r>
          </a:p>
          <a:p>
            <a:pPr algn="ctr"/>
            <a:r>
              <a:rPr lang="it-IT" sz="7200" b="1" i="1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 presenta</a:t>
            </a:r>
            <a:endParaRPr lang="it-IT" sz="7200" b="1" dirty="0" smtClean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it-IT" sz="2800" b="1" dirty="0" smtClean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it-IT" sz="2800" b="1" dirty="0" smtClean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it-IT" sz="4800" b="1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it-IT" sz="4800" b="1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4800" b="1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ottobre 2024</a:t>
            </a:r>
            <a:endParaRPr lang="it-IT" sz="4800" b="1" dirty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94911" y="5512232"/>
            <a:ext cx="109948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Slide a cura del direttore Federico Fogo</a:t>
            </a:r>
            <a:r>
              <a:rPr lang="it-IT" b="1" dirty="0"/>
              <a:t>                                                                									       </a:t>
            </a:r>
            <a:r>
              <a:rPr lang="it-IT" b="1" dirty="0" smtClean="0"/>
              <a:t>                                           presentazione </a:t>
            </a:r>
            <a:r>
              <a:rPr lang="it-IT" b="1" dirty="0"/>
              <a:t>Luisa Banzato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911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97211" y="2325908"/>
            <a:ext cx="65162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800" dirty="0" smtClean="0"/>
              <a:t>Fino a </a:t>
            </a:r>
            <a:r>
              <a:rPr lang="it-IT" sz="2800" b="1" dirty="0" smtClean="0"/>
              <a:t>15 </a:t>
            </a:r>
            <a:r>
              <a:rPr lang="it-IT" sz="2800" dirty="0" smtClean="0"/>
              <a:t>libri contemporaneamente</a:t>
            </a:r>
            <a:endParaRPr lang="it-IT" sz="2800" dirty="0"/>
          </a:p>
          <a:p>
            <a:pPr>
              <a:buClr>
                <a:srgbClr val="C00000"/>
              </a:buClr>
            </a:pPr>
            <a:r>
              <a:rPr lang="it-IT" sz="2800" dirty="0"/>
              <a:t>	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800" dirty="0" smtClean="0"/>
              <a:t>Durata del prestito: </a:t>
            </a:r>
            <a:r>
              <a:rPr lang="it-IT" sz="2800" b="1" dirty="0" smtClean="0"/>
              <a:t>30</a:t>
            </a:r>
            <a:r>
              <a:rPr lang="it-IT" sz="2800" dirty="0" smtClean="0"/>
              <a:t> giorni (rinnovabile fino a 6 mesi) </a:t>
            </a:r>
            <a:br>
              <a:rPr lang="it-IT" sz="2800" dirty="0" smtClean="0"/>
            </a:br>
            <a:r>
              <a:rPr lang="it-IT" sz="2800" dirty="0" smtClean="0"/>
              <a:t>[i testi d’esame: </a:t>
            </a:r>
            <a:r>
              <a:rPr lang="it-IT" sz="2800" b="1" dirty="0" smtClean="0"/>
              <a:t>prestito notturno</a:t>
            </a:r>
            <a:r>
              <a:rPr lang="it-IT" sz="2800" dirty="0" smtClean="0"/>
              <a:t> o </a:t>
            </a:r>
            <a:r>
              <a:rPr lang="it-IT" sz="2800" b="1" dirty="0" smtClean="0"/>
              <a:t>festivo</a:t>
            </a:r>
            <a:r>
              <a:rPr lang="it-IT" sz="2800" dirty="0" smtClean="0"/>
              <a:t>]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2800" dirty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800" dirty="0" smtClean="0"/>
              <a:t>Possibilità di prenotare libri già a prestito da altri utenti </a:t>
            </a:r>
            <a:endParaRPr lang="it-IT" sz="2800" dirty="0"/>
          </a:p>
          <a:p>
            <a:pPr>
              <a:buClr>
                <a:srgbClr val="C00000"/>
              </a:buClr>
            </a:pPr>
            <a:r>
              <a:rPr lang="it-IT" sz="2800" dirty="0"/>
              <a:t>	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6042" y="953524"/>
            <a:ext cx="12192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300" b="1" dirty="0" smtClean="0"/>
              <a:t>La Biblioteca Pinali: il servizio di prestito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85" y="2456762"/>
            <a:ext cx="4142342" cy="31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70333" y="2067692"/>
            <a:ext cx="10092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… anche migliaia di testi di approfondimento per preparare i vostri esami e migliaia di riviste di ambito medico</a:t>
            </a:r>
          </a:p>
          <a:p>
            <a:pPr algn="ctr"/>
            <a:r>
              <a:rPr lang="it-IT" sz="3200" dirty="0" smtClean="0"/>
              <a:t>- in formato cartaceo e digitale - </a:t>
            </a:r>
          </a:p>
          <a:p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042" y="953524"/>
            <a:ext cx="12192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300" b="1" dirty="0" smtClean="0"/>
              <a:t>La Biblioteca Pinali: libri e riviste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63" y="4306678"/>
            <a:ext cx="3776576" cy="230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51397" y="2064291"/>
            <a:ext cx="9894664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dirty="0"/>
              <a:t> </a:t>
            </a:r>
            <a:r>
              <a:rPr lang="it-IT" sz="2700" dirty="0" smtClean="0"/>
              <a:t>https://galileodiscovery.unipd.it/</a:t>
            </a:r>
          </a:p>
          <a:p>
            <a:pPr algn="ctr"/>
            <a:endParaRPr lang="it-IT" sz="2700" dirty="0" smtClean="0"/>
          </a:p>
          <a:p>
            <a:endParaRPr lang="it-IT" sz="2700" dirty="0" smtClean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700" dirty="0" smtClean="0"/>
              <a:t>Libri e riviste  su carta possedute dal sistema bibliotecario padovano</a:t>
            </a:r>
          </a:p>
          <a:p>
            <a:pPr>
              <a:buClr>
                <a:srgbClr val="C00000"/>
              </a:buClr>
            </a:pPr>
            <a:endParaRPr lang="it-IT" sz="1000" dirty="0" smtClean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700" dirty="0" smtClean="0"/>
              <a:t>Libri digitali</a:t>
            </a:r>
          </a:p>
          <a:p>
            <a:pPr>
              <a:buClr>
                <a:srgbClr val="C00000"/>
              </a:buClr>
            </a:pPr>
            <a:endParaRPr lang="it-IT" sz="1000" dirty="0" smtClean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700" dirty="0" smtClean="0"/>
              <a:t>Riviste digitali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2700" dirty="0" smtClean="0"/>
          </a:p>
          <a:p>
            <a:pPr marL="457200" indent="-457200" algn="ctr">
              <a:buClr>
                <a:srgbClr val="C00000"/>
              </a:buClr>
            </a:pPr>
            <a:r>
              <a:rPr lang="it-IT" sz="2700" dirty="0" smtClean="0"/>
              <a:t>E MOLTO ALTRO    </a:t>
            </a:r>
            <a:endParaRPr lang="it-IT" sz="2700" dirty="0"/>
          </a:p>
        </p:txBody>
      </p:sp>
      <p:sp>
        <p:nvSpPr>
          <p:cNvPr id="7" name="Parentesi graffa chiusa 6"/>
          <p:cNvSpPr/>
          <p:nvPr/>
        </p:nvSpPr>
        <p:spPr>
          <a:xfrm>
            <a:off x="4368988" y="4294988"/>
            <a:ext cx="1243173" cy="1098031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827918" y="4294988"/>
            <a:ext cx="43693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In rete di Ateneo </a:t>
            </a:r>
            <a:r>
              <a:rPr lang="it-IT" sz="2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2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o con il servizio auth proxy o accessibili liberamente</a:t>
            </a:r>
          </a:p>
          <a:p>
            <a:endParaRPr lang="it-IT" sz="2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49167" y="385979"/>
            <a:ext cx="11499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Come si cercano i libri?</a:t>
            </a:r>
          </a:p>
          <a:p>
            <a:r>
              <a:rPr lang="it-IT" sz="4000" b="1" dirty="0" smtClean="0"/>
              <a:t>Con GalileoDiscovery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72875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678094" y="363226"/>
            <a:ext cx="115299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b="1" dirty="0" smtClean="0"/>
              <a:t>GalileoDiscovery</a:t>
            </a:r>
            <a:endParaRPr lang="it-IT" sz="3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1481559"/>
            <a:ext cx="678094" cy="5555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334"/>
            <a:ext cx="12187367" cy="508746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8465906" y="4500081"/>
            <a:ext cx="3256908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Inserendo email @studenti.unipd.it e password dell’email ci si autentica, così si possono rinnovare i prestiti anche da casa o prenotare libri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9729627" y="2465798"/>
            <a:ext cx="1058238" cy="2034283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e 3"/>
          <p:cNvSpPr/>
          <p:nvPr/>
        </p:nvSpPr>
        <p:spPr>
          <a:xfrm>
            <a:off x="10592917" y="968196"/>
            <a:ext cx="1315092" cy="960921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6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012" y="5349766"/>
            <a:ext cx="4219575" cy="134302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6121"/>
            <a:ext cx="9966434" cy="1126053"/>
          </a:xfrm>
        </p:spPr>
        <p:txBody>
          <a:bodyPr/>
          <a:lstStyle/>
          <a:p>
            <a:r>
              <a:rPr lang="it-IT" b="1" dirty="0" smtClean="0"/>
              <a:t>Libri online</a:t>
            </a:r>
            <a:endParaRPr lang="it-IT" b="1" dirty="0"/>
          </a:p>
        </p:txBody>
      </p:sp>
      <p:sp>
        <p:nvSpPr>
          <p:cNvPr id="6" name="Freccia a destra 5"/>
          <p:cNvSpPr/>
          <p:nvPr/>
        </p:nvSpPr>
        <p:spPr>
          <a:xfrm>
            <a:off x="6390290" y="6172161"/>
            <a:ext cx="882869" cy="29428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746124" y="2091559"/>
            <a:ext cx="433026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disposizione migliaia di testi online provenienti da diversi editori </a:t>
            </a:r>
          </a:p>
          <a:p>
            <a:endParaRPr lang="it-IT" dirty="0"/>
          </a:p>
          <a:p>
            <a:r>
              <a:rPr lang="it-IT" dirty="0" smtClean="0"/>
              <a:t>anche testi italiani nel sito dell’editore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i="1" dirty="0" smtClean="0"/>
              <a:t>Netter</a:t>
            </a:r>
            <a:r>
              <a:rPr lang="it-IT" i="1" dirty="0"/>
              <a:t>: </a:t>
            </a:r>
            <a:r>
              <a:rPr lang="it-IT" i="1" dirty="0" smtClean="0"/>
              <a:t>Atlante di</a:t>
            </a:r>
            <a:r>
              <a:rPr lang="it-IT" i="1" dirty="0"/>
              <a:t> </a:t>
            </a:r>
            <a:r>
              <a:rPr lang="it-IT" i="1" dirty="0" smtClean="0"/>
              <a:t>anatomia</a:t>
            </a:r>
            <a:r>
              <a:rPr lang="it-IT" i="1" dirty="0"/>
              <a:t> </a:t>
            </a:r>
            <a:r>
              <a:rPr lang="it-IT" i="1" dirty="0" smtClean="0"/>
              <a:t>umana</a:t>
            </a:r>
          </a:p>
          <a:p>
            <a:endParaRPr lang="it-IT" sz="800" i="1" dirty="0" smtClean="0"/>
          </a:p>
          <a:p>
            <a:r>
              <a:rPr lang="it-IT" i="1" dirty="0" smtClean="0"/>
              <a:t>Anatomia</a:t>
            </a:r>
            <a:r>
              <a:rPr lang="it-IT" i="1" dirty="0"/>
              <a:t> del </a:t>
            </a:r>
            <a:r>
              <a:rPr lang="it-IT" i="1" dirty="0" smtClean="0"/>
              <a:t>Gray</a:t>
            </a:r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397876" y="5875283"/>
            <a:ext cx="441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Inizia a memorizzare questa risorsa </a:t>
            </a:r>
            <a:r>
              <a:rPr lang="it-IT" b="1" dirty="0" smtClean="0">
                <a:solidFill>
                  <a:srgbClr val="0070C0"/>
                </a:solidFill>
              </a:rPr>
              <a:t>CINAHL</a:t>
            </a:r>
            <a:r>
              <a:rPr lang="it-IT" dirty="0" smtClean="0"/>
              <a:t> è una banca dati specifica per il vostro settore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124" y="3252377"/>
            <a:ext cx="809625" cy="409575"/>
          </a:xfrm>
          <a:prstGeom prst="rect">
            <a:avLst/>
          </a:prstGeom>
        </p:spPr>
      </p:pic>
      <p:pic>
        <p:nvPicPr>
          <p:cNvPr id="11" name="Segnaposto contenuto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9702" y="1624833"/>
            <a:ext cx="7352310" cy="36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789657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La Biblioteca Pinali: home page</a:t>
            </a:r>
          </a:p>
          <a:p>
            <a:pPr algn="ctr"/>
            <a:r>
              <a:rPr lang="it-IT" sz="3000" dirty="0"/>
              <a:t>https://biblio.unipd.it/biblioteche/pinali</a:t>
            </a:r>
            <a:endParaRPr lang="it-IT" sz="30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24" y="1872124"/>
            <a:ext cx="6805914" cy="489089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838" y="2541798"/>
            <a:ext cx="2074270" cy="207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Anatomy.TV</a:t>
            </a:r>
            <a:r>
              <a:rPr lang="it-IT" sz="3600" dirty="0" smtClean="0"/>
              <a:t> - </a:t>
            </a:r>
            <a:r>
              <a:rPr lang="it-IT" sz="3600" dirty="0"/>
              <a:t>atlante online di anatomia tridimensionale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484" y="1351622"/>
            <a:ext cx="8478398" cy="31522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790" y="4634369"/>
            <a:ext cx="4030165" cy="188210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38" y="4182091"/>
            <a:ext cx="2703197" cy="26165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369" y="4551858"/>
            <a:ext cx="1960486" cy="21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JoVe</a:t>
            </a:r>
            <a:r>
              <a:rPr lang="it-IT" sz="4000" dirty="0" smtClean="0"/>
              <a:t> - </a:t>
            </a:r>
            <a:r>
              <a:rPr lang="it-IT" sz="4000" dirty="0"/>
              <a:t>un portale contenente più di 18.000 video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0" y="1690688"/>
            <a:ext cx="2743200" cy="14573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98483" y="1870841"/>
            <a:ext cx="565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DIDATTICA – Video consigliati per il tuo insegnamento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381" y="4027433"/>
            <a:ext cx="70199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31609" y="2303519"/>
            <a:ext cx="100481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hlinkClick r:id="rId2"/>
              </a:rPr>
              <a:t>https://biblio.unipd.it</a:t>
            </a:r>
            <a:r>
              <a:rPr lang="it-IT" sz="2600" dirty="0" smtClean="0">
                <a:hlinkClick r:id="rId2"/>
              </a:rPr>
              <a:t>/</a:t>
            </a:r>
            <a:endParaRPr lang="it-IT" sz="2600" dirty="0" smtClean="0"/>
          </a:p>
          <a:p>
            <a:pPr algn="ctr"/>
            <a:endParaRPr lang="it-IT" sz="22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3000" dirty="0" smtClean="0"/>
              <a:t>Servizi</a:t>
            </a:r>
            <a:endParaRPr lang="it-IT" sz="30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3000" dirty="0" smtClean="0"/>
              <a:t>Informazioni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3000" dirty="0" smtClean="0"/>
              <a:t>Accesso alle risorse digitali (e-book, riviste digitali, banche dati)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3000" dirty="0" smtClean="0"/>
              <a:t>Supporto agli utenti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10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200" dirty="0" smtClean="0"/>
              <a:t>e molto altro    </a:t>
            </a:r>
            <a:endParaRPr lang="it-IT" sz="2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78965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Il portale del Sistema </a:t>
            </a:r>
            <a:r>
              <a:rPr lang="it-IT" sz="3600" b="1" dirty="0"/>
              <a:t>Bibliotecario di </a:t>
            </a:r>
            <a:r>
              <a:rPr lang="it-IT" sz="3600" b="1" dirty="0" smtClean="0"/>
              <a:t>Ateneo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4284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13" y="915127"/>
            <a:ext cx="9155574" cy="600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16" y="2394477"/>
            <a:ext cx="8926851" cy="425420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6042" y="167402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La Biblioteca si trova nella zona ovest dell’area ospedaliera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6042" y="640069"/>
            <a:ext cx="12192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300" b="1" dirty="0" smtClean="0"/>
              <a:t>Biblioteca Medica Pinali: dove siamo</a:t>
            </a:r>
            <a:endParaRPr lang="it-IT" sz="4300" b="1" dirty="0"/>
          </a:p>
        </p:txBody>
      </p:sp>
    </p:spTree>
    <p:extLst>
      <p:ext uri="{BB962C8B-B14F-4D97-AF65-F5344CB8AC3E}">
        <p14:creationId xmlns:p14="http://schemas.microsoft.com/office/powerpoint/2010/main" val="42657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0539"/>
            <a:ext cx="10058400" cy="4946754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 flipH="1" flipV="1">
            <a:off x="2945081" y="4405745"/>
            <a:ext cx="1464184" cy="117929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492391" y="4579826"/>
            <a:ext cx="2825392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p</a:t>
            </a:r>
            <a:r>
              <a:rPr lang="it-IT" sz="2800" dirty="0" smtClean="0"/>
              <a:t>er attivare il  servizio auth proxy o usare SSO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50471" y="153050"/>
            <a:ext cx="1064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Il portale del Sistema </a:t>
            </a:r>
            <a:r>
              <a:rPr lang="it-IT" sz="3600" b="1" dirty="0"/>
              <a:t>Bibliotecario di </a:t>
            </a:r>
            <a:r>
              <a:rPr lang="it-IT" sz="3600" b="1" dirty="0" smtClean="0"/>
              <a:t>Ateneo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39475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3295" y="2604642"/>
            <a:ext cx="75929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800" dirty="0">
                <a:solidFill>
                  <a:prstClr val="black"/>
                </a:solidFill>
              </a:rPr>
              <a:t>p</a:t>
            </a:r>
            <a:r>
              <a:rPr lang="it-IT" sz="2800" dirty="0" smtClean="0">
                <a:solidFill>
                  <a:prstClr val="black"/>
                </a:solidFill>
              </a:rPr>
              <a:t>unto di accoglienza in biblioteca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it-IT" sz="28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800" dirty="0">
                <a:solidFill>
                  <a:prstClr val="black"/>
                </a:solidFill>
              </a:rPr>
              <a:t>t</a:t>
            </a:r>
            <a:r>
              <a:rPr lang="it-IT" sz="2800" dirty="0" smtClean="0">
                <a:solidFill>
                  <a:prstClr val="black"/>
                </a:solidFill>
              </a:rPr>
              <a:t>elefono: 049.821.8870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it-IT" sz="28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800" dirty="0" smtClean="0">
                <a:solidFill>
                  <a:prstClr val="black"/>
                </a:solidFill>
              </a:rPr>
              <a:t>email: </a:t>
            </a:r>
            <a:r>
              <a:rPr lang="it-IT" sz="2800" dirty="0" smtClean="0">
                <a:solidFill>
                  <a:prstClr val="black"/>
                </a:solidFill>
                <a:hlinkClick r:id="rId2"/>
              </a:rPr>
              <a:t>pinali.moderna@unipd.it</a:t>
            </a:r>
            <a:endParaRPr lang="it-IT" sz="28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it-IT" sz="2800" dirty="0" smtClean="0">
              <a:solidFill>
                <a:prstClr val="black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2800" dirty="0" smtClean="0">
                <a:solidFill>
                  <a:prstClr val="black"/>
                </a:solidFill>
              </a:rPr>
              <a:t>sito:  </a:t>
            </a:r>
            <a:r>
              <a:rPr lang="it-IT" sz="2800" dirty="0">
                <a:hlinkClick r:id="rId3"/>
              </a:rPr>
              <a:t>https://</a:t>
            </a:r>
            <a:r>
              <a:rPr lang="it-IT" sz="2800" dirty="0" smtClean="0">
                <a:hlinkClick r:id="rId3"/>
              </a:rPr>
              <a:t>biblio.unipd.it/biblioteche/pinali</a:t>
            </a:r>
            <a:endParaRPr lang="it-IT" sz="2800" dirty="0" smtClean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it-IT" sz="28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it-IT" sz="2800" dirty="0" smtClean="0">
              <a:solidFill>
                <a:prstClr val="black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042" y="953524"/>
            <a:ext cx="12192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300" b="1" dirty="0" smtClean="0"/>
              <a:t>La Biblioteca Pinali: i contatti e le notizie</a:t>
            </a:r>
          </a:p>
        </p:txBody>
      </p:sp>
    </p:spTree>
    <p:extLst>
      <p:ext uri="{BB962C8B-B14F-4D97-AF65-F5344CB8AC3E}">
        <p14:creationId xmlns:p14="http://schemas.microsoft.com/office/powerpoint/2010/main" val="32336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522859" y="2045576"/>
            <a:ext cx="5046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/>
              <a:t>GRAZIE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38874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042" y="640069"/>
            <a:ext cx="12192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300" b="1" dirty="0" smtClean="0"/>
              <a:t>Biblioteca Medica Pinali: dove siamo</a:t>
            </a:r>
            <a:endParaRPr lang="it-IT" sz="4300" b="1" dirty="0"/>
          </a:p>
        </p:txBody>
      </p:sp>
      <p:sp>
        <p:nvSpPr>
          <p:cNvPr id="3" name="Rettangolo 2"/>
          <p:cNvSpPr/>
          <p:nvPr/>
        </p:nvSpPr>
        <p:spPr>
          <a:xfrm>
            <a:off x="34723" y="139500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La Biblioteca si trova nella zona ovest dell’area ospedaliera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23" y="1856670"/>
            <a:ext cx="8082912" cy="47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994219" y="5515601"/>
            <a:ext cx="107159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dal lunedì al venerdì h. 8.30-22.00</a:t>
            </a:r>
          </a:p>
          <a:p>
            <a:pPr algn="ctr"/>
            <a:r>
              <a:rPr lang="it-IT" sz="3600" b="1" dirty="0"/>
              <a:t>i</a:t>
            </a:r>
            <a:r>
              <a:rPr lang="it-IT" sz="3600" b="1" dirty="0" smtClean="0"/>
              <a:t>l sabato h. 9.00-13.00</a:t>
            </a:r>
          </a:p>
          <a:p>
            <a:pPr algn="ctr"/>
            <a:endParaRPr lang="it-IT" sz="3600" b="1" dirty="0"/>
          </a:p>
          <a:p>
            <a:pPr algn="ctr"/>
            <a:endParaRPr lang="it-IT" sz="2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09" y="1907380"/>
            <a:ext cx="8463977" cy="352114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6042" y="640069"/>
            <a:ext cx="12192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300" b="1" dirty="0" smtClean="0"/>
              <a:t>Biblioteca Medica Pinali: quando siamo aperti</a:t>
            </a:r>
          </a:p>
          <a:p>
            <a:pPr algn="ctr"/>
            <a:endParaRPr lang="it-IT" sz="4300" b="1" dirty="0"/>
          </a:p>
        </p:txBody>
      </p:sp>
    </p:spTree>
    <p:extLst>
      <p:ext uri="{BB962C8B-B14F-4D97-AF65-F5344CB8AC3E}">
        <p14:creationId xmlns:p14="http://schemas.microsoft.com/office/powerpoint/2010/main" val="12886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26442" y="1757548"/>
            <a:ext cx="58519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endParaRPr lang="it-IT" sz="2800" dirty="0" smtClean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2800" dirty="0"/>
              <a:t>101 posti a </a:t>
            </a:r>
            <a:r>
              <a:rPr lang="it-IT" sz="2800" dirty="0" smtClean="0"/>
              <a:t>sedere ciascuno dotato di presa elettrica</a:t>
            </a:r>
            <a:endParaRPr lang="it-IT" sz="2800" dirty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2800" dirty="0" smtClean="0"/>
              <a:t>13 </a:t>
            </a:r>
            <a:r>
              <a:rPr lang="it-IT" sz="2800" dirty="0"/>
              <a:t>postazioni </a:t>
            </a:r>
            <a:r>
              <a:rPr lang="it-IT" sz="2800" dirty="0" smtClean="0"/>
              <a:t>PC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2800" dirty="0" smtClean="0"/>
              <a:t>9 sale per lo studio (su tre piani)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2800" dirty="0"/>
              <a:t>2 salette per studio </a:t>
            </a:r>
            <a:r>
              <a:rPr lang="it-IT" sz="2800" dirty="0" smtClean="0"/>
              <a:t>in comune</a:t>
            </a:r>
            <a:endParaRPr lang="it-IT" sz="2800" dirty="0">
              <a:solidFill>
                <a:srgbClr val="CC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800" dirty="0" smtClean="0"/>
              <a:t>copertura Wi-Fi rete EDUROAM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78" y="2101933"/>
            <a:ext cx="4030192" cy="303504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33" y="4866090"/>
            <a:ext cx="3562756" cy="199190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6042" y="640069"/>
            <a:ext cx="12192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300" b="1" dirty="0" smtClean="0"/>
              <a:t>Biblioteca Medica Pinali</a:t>
            </a:r>
          </a:p>
        </p:txBody>
      </p:sp>
    </p:spTree>
    <p:extLst>
      <p:ext uri="{BB962C8B-B14F-4D97-AF65-F5344CB8AC3E}">
        <p14:creationId xmlns:p14="http://schemas.microsoft.com/office/powerpoint/2010/main" val="7707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90742" y="2078417"/>
            <a:ext cx="9442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it-IT" sz="3200" b="1" dirty="0" smtClean="0"/>
              <a:t>POSTI DA PRENOTARE</a:t>
            </a:r>
          </a:p>
          <a:p>
            <a:pPr algn="ctr">
              <a:buClr>
                <a:srgbClr val="C00000"/>
              </a:buClr>
            </a:pPr>
            <a:endParaRPr lang="it-IT" sz="3200" b="1" dirty="0" smtClean="0"/>
          </a:p>
          <a:p>
            <a:pPr algn="ctr">
              <a:buClr>
                <a:srgbClr val="C00000"/>
              </a:buClr>
            </a:pPr>
            <a:r>
              <a:rPr lang="it-IT" sz="3400" dirty="0" smtClean="0"/>
              <a:t>tramite </a:t>
            </a:r>
            <a:r>
              <a:rPr lang="it-IT" sz="3400" dirty="0"/>
              <a:t>A</a:t>
            </a:r>
            <a:r>
              <a:rPr lang="it-IT" sz="3400" dirty="0" smtClean="0"/>
              <a:t>pp </a:t>
            </a:r>
            <a:r>
              <a:rPr lang="it-IT" sz="3400" b="1" dirty="0" smtClean="0">
                <a:solidFill>
                  <a:schemeClr val="accent1">
                    <a:lumMod val="75000"/>
                  </a:schemeClr>
                </a:solidFill>
              </a:rPr>
              <a:t>Affluences </a:t>
            </a:r>
          </a:p>
          <a:p>
            <a:pPr algn="ctr">
              <a:buClr>
                <a:srgbClr val="C00000"/>
              </a:buClr>
            </a:pPr>
            <a:endParaRPr lang="it-IT" sz="2600" dirty="0" smtClean="0"/>
          </a:p>
          <a:p>
            <a:pPr algn="ctr">
              <a:buClr>
                <a:srgbClr val="C00000"/>
              </a:buClr>
            </a:pPr>
            <a:endParaRPr lang="it-IT" sz="2600" dirty="0"/>
          </a:p>
          <a:p>
            <a:pPr algn="ctr">
              <a:buClr>
                <a:srgbClr val="C00000"/>
              </a:buClr>
            </a:pPr>
            <a:endParaRPr lang="it-IT" sz="2600" dirty="0" smtClean="0"/>
          </a:p>
          <a:p>
            <a:pPr algn="ctr">
              <a:buClr>
                <a:srgbClr val="C00000"/>
              </a:buClr>
            </a:pPr>
            <a:r>
              <a:rPr lang="it-IT" sz="2000" dirty="0" smtClean="0"/>
              <a:t>scaricabile </a:t>
            </a:r>
            <a:r>
              <a:rPr lang="it-IT" sz="2000" dirty="0"/>
              <a:t>da App Store e Google </a:t>
            </a:r>
            <a:r>
              <a:rPr lang="it-IT" sz="2000" dirty="0" smtClean="0"/>
              <a:t>Play</a:t>
            </a:r>
          </a:p>
          <a:p>
            <a:pPr algn="ctr">
              <a:buClr>
                <a:srgbClr val="C00000"/>
              </a:buClr>
            </a:pPr>
            <a:r>
              <a:rPr lang="it-IT" sz="2000" dirty="0" smtClean="0"/>
              <a:t>(gratuita e priva di pubblicità)</a:t>
            </a:r>
          </a:p>
          <a:p>
            <a:pPr algn="ctr">
              <a:buClr>
                <a:srgbClr val="C00000"/>
              </a:buClr>
            </a:pPr>
            <a:endParaRPr lang="it-IT" sz="2000" dirty="0" smtClean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100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82" y="3795492"/>
            <a:ext cx="3048006" cy="106680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6042" y="640069"/>
            <a:ext cx="12192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300" b="1" dirty="0" smtClean="0"/>
              <a:t>Biblioteca Medica Pinali</a:t>
            </a:r>
          </a:p>
        </p:txBody>
      </p:sp>
    </p:spTree>
    <p:extLst>
      <p:ext uri="{BB962C8B-B14F-4D97-AF65-F5344CB8AC3E}">
        <p14:creationId xmlns:p14="http://schemas.microsoft.com/office/powerpoint/2010/main" val="10983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8558" y="2057371"/>
            <a:ext cx="5354611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dirty="0" smtClean="0"/>
              <a:t> </a:t>
            </a:r>
            <a:endParaRPr lang="it-IT" sz="2700" dirty="0"/>
          </a:p>
          <a:p>
            <a:r>
              <a:rPr lang="it-IT" sz="3200" dirty="0" smtClean="0"/>
              <a:t>Abbiamo i testi di esame di </a:t>
            </a:r>
            <a:r>
              <a:rPr lang="it-IT" sz="3200" b="1" dirty="0" smtClean="0"/>
              <a:t>tutti</a:t>
            </a:r>
            <a:r>
              <a:rPr lang="it-IT" sz="3200" dirty="0" smtClean="0"/>
              <a:t> i corsi della Scuola di Medicina e Chirurgia e quindi anche di </a:t>
            </a:r>
            <a:r>
              <a:rPr lang="it-IT" sz="3200" b="1" dirty="0" smtClean="0"/>
              <a:t>Infermieristica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825" y="1954821"/>
            <a:ext cx="6478574" cy="427410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6042" y="640069"/>
            <a:ext cx="12192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300" b="1" dirty="0" smtClean="0"/>
              <a:t>Biblioteca Medica Pinali: i testi d’esame</a:t>
            </a:r>
          </a:p>
        </p:txBody>
      </p:sp>
    </p:spTree>
    <p:extLst>
      <p:ext uri="{BB962C8B-B14F-4D97-AF65-F5344CB8AC3E}">
        <p14:creationId xmlns:p14="http://schemas.microsoft.com/office/powerpoint/2010/main" val="42865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677995"/>
            <a:ext cx="12192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300" b="1" dirty="0" smtClean="0"/>
              <a:t>La Biblioteca Pinali: i testi d’esame (sala Benedetti)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13" y="1897742"/>
            <a:ext cx="5042487" cy="449456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62" y="1539432"/>
            <a:ext cx="4227650" cy="515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2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493994"/>
            <a:ext cx="12192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300" b="1" dirty="0" smtClean="0"/>
              <a:t>La Biblioteca Pinali: i testi d’esame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68" y="1432048"/>
            <a:ext cx="3304925" cy="54259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0015" y="2667696"/>
            <a:ext cx="67570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/>
              <a:t>Manca un testo d’esame?</a:t>
            </a:r>
          </a:p>
          <a:p>
            <a:r>
              <a:rPr lang="it-IT" sz="3000" dirty="0" smtClean="0"/>
              <a:t>Per </a:t>
            </a:r>
            <a:r>
              <a:rPr lang="it-IT" sz="3000" dirty="0"/>
              <a:t>i vostri studi </a:t>
            </a:r>
            <a:r>
              <a:rPr lang="it-IT" sz="3000" dirty="0" smtClean="0"/>
              <a:t>vi serve un libro che non abbiamo?</a:t>
            </a:r>
          </a:p>
          <a:p>
            <a:endParaRPr lang="it-IT" sz="3000" dirty="0" smtClean="0"/>
          </a:p>
          <a:p>
            <a:r>
              <a:rPr lang="it-IT" sz="3000" dirty="0" smtClean="0"/>
              <a:t>Segnalatelo al banco dell’accoglienza o via email, così lo acquistiamo</a:t>
            </a: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78648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4303</TotalTime>
  <Words>456</Words>
  <Application>Microsoft Office PowerPoint</Application>
  <PresentationFormat>Widescreen</PresentationFormat>
  <Paragraphs>99</Paragraphs>
  <Slides>22</Slides>
  <Notes>1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</vt:lpstr>
      <vt:lpstr>Arial Rounded MT Bold</vt:lpstr>
      <vt:lpstr>Arial Unicode MS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Libri online</vt:lpstr>
      <vt:lpstr>Presentazione standard di PowerPoint</vt:lpstr>
      <vt:lpstr>Anatomy.TV - atlante online di anatomia tridimensionale</vt:lpstr>
      <vt:lpstr>JoVe - un portale contenente più di 18.000 video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fogo federico</dc:creator>
  <cp:lastModifiedBy>BANZATO</cp:lastModifiedBy>
  <cp:revision>198</cp:revision>
  <dcterms:created xsi:type="dcterms:W3CDTF">2019-09-30T08:29:17Z</dcterms:created>
  <dcterms:modified xsi:type="dcterms:W3CDTF">2024-09-30T10:23:17Z</dcterms:modified>
</cp:coreProperties>
</file>