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54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8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364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40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86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082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8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5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3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9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3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6DCEB-D967-4890-A4FC-41C7CC23ECB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999B5-9C34-4E1B-B8F9-C77E0F45DA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909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/>
              <a:t>Purificazioni</a:t>
            </a:r>
            <a:r>
              <a:rPr lang="it-IT" dirty="0"/>
              <a:t>, Cristallizzazione Sublimazione</a:t>
            </a:r>
            <a:endParaRPr lang="en-US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6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02428" y="946673"/>
            <a:ext cx="105102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E’ possibile determinare la struttura dei composti organici attraverso le proprietà fisiche quando i composti sono puri.</a:t>
            </a:r>
          </a:p>
          <a:p>
            <a:endParaRPr lang="it-IT"/>
          </a:p>
          <a:p>
            <a:r>
              <a:rPr lang="it-IT"/>
              <a:t>Verranno trattate le strategie di purificazione basate su cristallizzazione o sublimazione per i solidi, distillazione se liquidi che possono passare in fase vapore.</a:t>
            </a:r>
          </a:p>
          <a:p>
            <a:endParaRPr lang="it-IT"/>
          </a:p>
          <a:p>
            <a:r>
              <a:rPr lang="it-IT"/>
              <a:t>Verranno inoltre trattate le strategie di purificazione che prevedono solubilizzazione in differenti solventi sfruttando le diverse caratteristiche chimico/fisiche, le possibilità di estrazione in fasi non miscibili, liqudo/liquido, liquido/solido. </a:t>
            </a:r>
          </a:p>
          <a:p>
            <a:endParaRPr lang="it-IT"/>
          </a:p>
          <a:p>
            <a:r>
              <a:rPr lang="it-IT"/>
              <a:t>Saranno date per scontate le basi delle strategie cromatografiche utili soprattutto a livello analitico ma utilizzabili anche a livello preparativo e di purificazione. Verranno trattate le cromatografie preparative.</a:t>
            </a:r>
          </a:p>
          <a:p>
            <a:endParaRPr lang="it-IT"/>
          </a:p>
          <a:p>
            <a:r>
              <a:rPr lang="it-IT"/>
              <a:t>Saranno trattate le tecniche di estrazione in fase solida (SPE, SPME).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87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912" y="451821"/>
            <a:ext cx="9740007" cy="574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3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923" y="468584"/>
            <a:ext cx="7839469" cy="565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34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753" y="623943"/>
            <a:ext cx="9382376" cy="516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829" y="333146"/>
            <a:ext cx="8606116" cy="575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75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678" y="256448"/>
            <a:ext cx="8213099" cy="632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4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558" y="144816"/>
            <a:ext cx="8283387" cy="639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50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849" y="278439"/>
            <a:ext cx="7632301" cy="630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49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678" y="251177"/>
            <a:ext cx="8950361" cy="640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20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505609" y="1183342"/>
            <a:ext cx="1109113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/>
              <a:t>Per operare con liquidi bassobollenti è meglio solubilizzare con un refrigerante per recuperare il solvente che evapora</a:t>
            </a:r>
          </a:p>
          <a:p>
            <a:r>
              <a:rPr lang="it-IT" sz="2400"/>
              <a:t>E’ IMPORTANTE effettuare la FILTRAZIONE A CALDO per evitare che raffreddando il solvente il composto precipiti, e per evitare di perdere parte del composto che  potrebbe cominciare a cristallizzare</a:t>
            </a:r>
          </a:p>
          <a:p>
            <a:endParaRPr lang="it-IT" sz="2400"/>
          </a:p>
          <a:p>
            <a:r>
              <a:rPr lang="it-IT" sz="2400"/>
              <a:t>Può essere utile innescare la cristallizzazione aggiungendo un cristallo della sostanza che fungerà da «germe» di cristallizzazione</a:t>
            </a:r>
          </a:p>
          <a:p>
            <a:endParaRPr lang="it-IT" sz="2400"/>
          </a:p>
          <a:p>
            <a:r>
              <a:rPr lang="it-IT" sz="2400"/>
              <a:t>Lo sfregamento di bacchette di vetro sulle pareti del recipiente della soluzione sovrassatura permette di generare germi di cristallizzazione e di innescare il processo.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76890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011" y="293010"/>
            <a:ext cx="8132781" cy="628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4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r="3337"/>
          <a:stretch/>
        </p:blipFill>
        <p:spPr>
          <a:xfrm>
            <a:off x="1269403" y="385813"/>
            <a:ext cx="9348395" cy="609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54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67" y="258185"/>
            <a:ext cx="9539180" cy="586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93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798" y="458443"/>
            <a:ext cx="8844603" cy="568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94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08" y="1067735"/>
            <a:ext cx="10647749" cy="307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98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555" y="217947"/>
            <a:ext cx="8879295" cy="618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8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403" y="563542"/>
            <a:ext cx="8726289" cy="582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11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767" y="622163"/>
            <a:ext cx="9211286" cy="554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62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421377"/>
            <a:ext cx="9208545" cy="575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33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10005" y="473337"/>
            <a:ext cx="106177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I solidi possiedono tensioni di vapore, tali valori sono dipendenti dalla temperatura e sono in generale piccoli perchè le energie di legame fra le molecole sono più forti che nei liquidi.</a:t>
            </a:r>
          </a:p>
          <a:p>
            <a:endParaRPr lang="it-IT"/>
          </a:p>
          <a:p>
            <a:r>
              <a:rPr lang="it-IT"/>
              <a:t>Ci sono sostanze che possiedono a temperature relativamente basse tensioni di vapore apprezzabili e queste possono essere portate facilmente allo stato di vapore, raccogliendo questi vapori e successivamente operando un brinamento, si ottiene un solido puro. </a:t>
            </a:r>
            <a:endParaRPr lang="en-US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772" y="2365253"/>
            <a:ext cx="6120914" cy="399932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10005" y="2710927"/>
            <a:ext cx="47567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Guardando il diagramma di stato vediamo che dalle curva di separazione solido/vapore e liquido/vapore si osserva una forte dipendenza dalla pressione, decisamente inferiore nel passaggio solido/liquido.</a:t>
            </a:r>
          </a:p>
          <a:p>
            <a:endParaRPr lang="it-IT"/>
          </a:p>
          <a:p>
            <a:r>
              <a:rPr lang="it-IT"/>
              <a:t>Il punto triplo individua la sola coppia di valori di P e T per cui coesistono le tre fasi.</a:t>
            </a:r>
          </a:p>
          <a:p>
            <a:r>
              <a:rPr lang="it-IT"/>
              <a:t>Per ogni composto a pressioni inferiori a quella del punto triplo si può far avvenire la sublimazione.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69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/>
          <a:srcRect t="24254" r="30005"/>
          <a:stretch/>
        </p:blipFill>
        <p:spPr>
          <a:xfrm>
            <a:off x="7261413" y="1333948"/>
            <a:ext cx="4281544" cy="302788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51821" y="1333948"/>
            <a:ext cx="68095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Esistono sostanze che assumendo una pressione relativa al punto triplo superiore ad 1 atmosfera possono sublimare spontaneamente a temperatura ambiente. Un esempio è l’Anidride CARBONICA</a:t>
            </a:r>
          </a:p>
          <a:p>
            <a:endParaRPr lang="it-IT"/>
          </a:p>
          <a:p>
            <a:r>
              <a:rPr lang="it-IT"/>
              <a:t>Sostanze sublimabili per riscaldamento a pressione atmosferica</a:t>
            </a:r>
          </a:p>
          <a:p>
            <a:r>
              <a:rPr lang="it-IT"/>
              <a:t>-Acido Benzoico : 100°C</a:t>
            </a:r>
          </a:p>
          <a:p>
            <a:r>
              <a:rPr lang="it-IT"/>
              <a:t>-Acido Salicilico : 95-135°C</a:t>
            </a:r>
          </a:p>
          <a:p>
            <a:r>
              <a:rPr lang="it-IT"/>
              <a:t>-Caffeina : 178°C</a:t>
            </a:r>
          </a:p>
          <a:p>
            <a:r>
              <a:rPr lang="it-IT"/>
              <a:t>-Teobromina :290°C</a:t>
            </a:r>
          </a:p>
          <a:p>
            <a:r>
              <a:rPr lang="it-IT"/>
              <a:t>-Timolo : 40°C</a:t>
            </a:r>
          </a:p>
          <a:p>
            <a:endParaRPr lang="it-IT"/>
          </a:p>
          <a:p>
            <a:r>
              <a:rPr lang="it-IT"/>
              <a:t>La maggior parte dei composti possono essere sublimati sotto vuoto (a valori di temperatura inferiori al punto di fusione)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54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470" y="795006"/>
            <a:ext cx="4002517" cy="482121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55003" y="1074705"/>
            <a:ext cx="61748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Si può operare con l’apparato rappresentato. </a:t>
            </a:r>
          </a:p>
          <a:p>
            <a:r>
              <a:rPr lang="it-IT"/>
              <a:t>E’ formato da un tubo refrigerato (ingresso refrigerante 1 uscita 2), da una provetta dove si pone la sostanza da sublimare (6). Le due parti sono collegate a tenuta da uno smeriglio. Si collega ad una fonte di vuoto (3) in modo da creare pressione ridotta nella camera chiusa (4). Si scalda (7) in modo da portare a vapore la sostanza 6 che incontrerà la parete raffreddata (rappresentata in azzurro) ed i vapori brinano (viola 5).</a:t>
            </a:r>
          </a:p>
          <a:p>
            <a:endParaRPr lang="it-IT"/>
          </a:p>
          <a:p>
            <a:r>
              <a:rPr lang="it-IT"/>
              <a:t>E’ importante realizzare il vuoto lentamente per evitare di «risucchiare» verso l’alto il composto </a:t>
            </a:r>
          </a:p>
          <a:p>
            <a:endParaRPr lang="it-IT"/>
          </a:p>
          <a:p>
            <a:r>
              <a:rPr lang="it-IT"/>
              <a:t>Si opera riscaldando lentamente fino ad arrivare a circa 30°C sotto il punto di fusione del composto da purificare.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71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55003" y="1074705"/>
            <a:ext cx="61748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Un modo semplice è quello di usare una capsula di porcellana e</a:t>
            </a:r>
          </a:p>
          <a:p>
            <a:r>
              <a:rPr lang="it-IT"/>
              <a:t>coprirla con un imbuto capovolto il cui gambo sia chiuso da cotone.</a:t>
            </a:r>
          </a:p>
          <a:p>
            <a:r>
              <a:rPr lang="it-IT"/>
              <a:t>I Vapori raggiungono l’imbuto e qui ho brinamento, raccolgo il solido mettendo fra la capsula e l’imbuto un foglio di carta da filtro in cusi sono praticati dei piccoli fori che permettono il passaggio dei vapori.</a:t>
            </a:r>
            <a:endParaRPr lang="en-US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l="5128" t="3811" r="3670" b="1458"/>
          <a:stretch/>
        </p:blipFill>
        <p:spPr>
          <a:xfrm>
            <a:off x="6637469" y="645459"/>
            <a:ext cx="5346550" cy="498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798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653</Words>
  <Application>Microsoft Office PowerPoint</Application>
  <PresentationFormat>Widescreen</PresentationFormat>
  <Paragraphs>42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di Office</vt:lpstr>
      <vt:lpstr>Purificazioni, Cristallizzazione Sublimazione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Lezioni 7-8 purificazioni e preparazione dei campioni</dc:title>
  <dc:creator>SuperUtente</dc:creator>
  <cp:lastModifiedBy>Stefano Dall'Acqua</cp:lastModifiedBy>
  <cp:revision>16</cp:revision>
  <dcterms:created xsi:type="dcterms:W3CDTF">2021-01-02T16:05:32Z</dcterms:created>
  <dcterms:modified xsi:type="dcterms:W3CDTF">2026-09-30T05:45:46Z</dcterms:modified>
</cp:coreProperties>
</file>