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58" r:id="rId4"/>
    <p:sldId id="257" r:id="rId5"/>
    <p:sldId id="260" r:id="rId6"/>
    <p:sldId id="259" r:id="rId7"/>
    <p:sldId id="261" r:id="rId8"/>
    <p:sldId id="262" r:id="rId9"/>
    <p:sldId id="263" r:id="rId10"/>
    <p:sldId id="285" r:id="rId11"/>
    <p:sldId id="264" r:id="rId12"/>
    <p:sldId id="266" r:id="rId13"/>
    <p:sldId id="267" r:id="rId14"/>
    <p:sldId id="268" r:id="rId15"/>
    <p:sldId id="277" r:id="rId16"/>
    <p:sldId id="279" r:id="rId17"/>
    <p:sldId id="280" r:id="rId18"/>
    <p:sldId id="278" r:id="rId19"/>
    <p:sldId id="281" r:id="rId20"/>
    <p:sldId id="282" r:id="rId21"/>
    <p:sldId id="283" r:id="rId22"/>
    <p:sldId id="284" r:id="rId23"/>
    <p:sldId id="286" r:id="rId24"/>
    <p:sldId id="287" r:id="rId25"/>
    <p:sldId id="288" r:id="rId26"/>
    <p:sldId id="289" r:id="rId27"/>
    <p:sldId id="290" r:id="rId28"/>
    <p:sldId id="291" r:id="rId29"/>
    <p:sldId id="292" r:id="rId30"/>
    <p:sldId id="293" r:id="rId31"/>
    <p:sldId id="294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86950" autoAdjust="0"/>
  </p:normalViewPr>
  <p:slideViewPr>
    <p:cSldViewPr snapToGrid="0">
      <p:cViewPr varScale="1">
        <p:scale>
          <a:sx n="61" d="100"/>
          <a:sy n="61" d="100"/>
        </p:scale>
        <p:origin x="10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110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292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3302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71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3732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11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5534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5692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741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79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458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447FF0-08FA-4D59-AB18-0F651398D48D}" type="datetimeFigureOut">
              <a:rPr lang="en-US" smtClean="0"/>
              <a:t>9/30/2026</a:t>
            </a:fld>
            <a:endParaRPr lang="en-US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C1C4B-99D2-4BFD-8F5B-8F5D6A277011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28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emf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/>
              <a:t>Lezioni 1-2: Costanti fisiche</a:t>
            </a:r>
            <a:endParaRPr lang="en-US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5126038"/>
            <a:ext cx="9144000" cy="863945"/>
          </a:xfrm>
        </p:spPr>
        <p:txBody>
          <a:bodyPr>
            <a:normAutofit lnSpcReduction="10000"/>
          </a:bodyPr>
          <a:lstStyle/>
          <a:p>
            <a:r>
              <a:rPr lang="it-IT"/>
              <a:t>Stefano Dall’Acqua</a:t>
            </a:r>
          </a:p>
          <a:p>
            <a:r>
              <a:rPr lang="it-IT"/>
              <a:t>Analisi dei Medicinali III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94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31165" y="811370"/>
            <a:ext cx="7619999" cy="522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338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923" y="1522150"/>
            <a:ext cx="6658984" cy="3914755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182880" y="290456"/>
            <a:ext cx="115644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Posso individuare parametri caratteristici dei composti utilizzando i passaggi di stato. Ciascun valore sarà caratteristico di un particolare composto.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640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075765" y="720762"/>
            <a:ext cx="971415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/>
              <a:t>Punto di fusione </a:t>
            </a:r>
            <a:r>
              <a:rPr lang="it-IT"/>
              <a:t>è la temperatura a cui a pressione atmosferica coesistono in equilibrio fase solida e liquida.</a:t>
            </a:r>
          </a:p>
          <a:p>
            <a:r>
              <a:rPr lang="it-IT"/>
              <a:t>Per un composto cristallino puro questa temperatura ha un valore netto e si realizza a temperatura costante.</a:t>
            </a:r>
          </a:p>
          <a:p>
            <a:r>
              <a:rPr lang="it-IT"/>
              <a:t>Nella pratica si rileva l’intervallo di fusione ovvero l’intervallo tra la temperatura a cui si osservano le prime goccioline liquide e la temperatura a cui si ha la completa fusione.</a:t>
            </a:r>
          </a:p>
          <a:p>
            <a:r>
              <a:rPr lang="it-IT"/>
              <a:t>E’ un parametro molto utile per caratterizzare un composto ed è indicativo del suo stato di purezza.</a:t>
            </a:r>
            <a:endParaRPr lang="en-US"/>
          </a:p>
        </p:txBody>
      </p:sp>
      <p:sp>
        <p:nvSpPr>
          <p:cNvPr id="4" name="CasellaDiTesto 3"/>
          <p:cNvSpPr txBox="1"/>
          <p:nvPr/>
        </p:nvSpPr>
        <p:spPr>
          <a:xfrm>
            <a:off x="1075764" y="4896522"/>
            <a:ext cx="971415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/>
              <a:t>Punto di ebollizione </a:t>
            </a:r>
            <a:r>
              <a:rPr lang="it-IT"/>
              <a:t>è la temperatura alla quale si verifica eguaglianza tra tensione di vapore del liquido e la pressione esterna (ovviamente per un liquido!).</a:t>
            </a:r>
          </a:p>
          <a:p>
            <a:r>
              <a:rPr lang="it-IT"/>
              <a:t>La determinazione è dipendente dalla pressione. Si indica generalmente l’intervallo di ebollizione che è osservato durante la distillazione. </a:t>
            </a:r>
          </a:p>
          <a:p>
            <a:r>
              <a:rPr lang="it-IT"/>
              <a:t>Un ulteriore problema al suo uso è la possibilità di formazione di azeotropi</a:t>
            </a:r>
            <a:endParaRPr lang="en-US"/>
          </a:p>
        </p:txBody>
      </p:sp>
      <p:sp>
        <p:nvSpPr>
          <p:cNvPr id="5" name="CasellaDiTesto 4"/>
          <p:cNvSpPr txBox="1"/>
          <p:nvPr/>
        </p:nvSpPr>
        <p:spPr>
          <a:xfrm>
            <a:off x="1075764" y="3177973"/>
            <a:ext cx="97141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/>
              <a:t>Punto di congelamento </a:t>
            </a:r>
            <a:r>
              <a:rPr lang="it-IT"/>
              <a:t>rappresenta la temperatura più alta alla quale si verifica la solidificazione di un liquido super raffreddato.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2870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01675" y="484094"/>
            <a:ext cx="9563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/>
              <a:t>Struttura dei composti e punto di fusione</a:t>
            </a:r>
            <a:endParaRPr lang="en-US" sz="2400" b="1"/>
          </a:p>
        </p:txBody>
      </p:sp>
      <p:sp>
        <p:nvSpPr>
          <p:cNvPr id="3" name="CasellaDiTesto 2"/>
          <p:cNvSpPr txBox="1"/>
          <p:nvPr/>
        </p:nvSpPr>
        <p:spPr>
          <a:xfrm>
            <a:off x="903642" y="1463040"/>
            <a:ext cx="1057476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Durante il riscaldamento l’energia fornita vince le forze che tengono insieme le molecole del solido.</a:t>
            </a:r>
          </a:p>
          <a:p>
            <a:r>
              <a:rPr lang="it-IT"/>
              <a:t>SOLIDI AMORFI sono disordinati, avranno intervalli di fusione larghi</a:t>
            </a:r>
          </a:p>
          <a:p>
            <a:r>
              <a:rPr lang="it-IT"/>
              <a:t>SOLIDI ORGANICI CRISTALLINI struttura ordinata, se puri avranno intervallo di fusione molto ristretto</a:t>
            </a:r>
          </a:p>
          <a:p>
            <a:r>
              <a:rPr lang="it-IT"/>
              <a:t>SOLIDI IONICI le forze di coesione sono così elevate che le temperature di fusione diventano elevatissime e quindi spesso non sono utilizzate per la determinazione.  </a:t>
            </a:r>
          </a:p>
          <a:p>
            <a:endParaRPr lang="it-IT"/>
          </a:p>
          <a:p>
            <a:r>
              <a:rPr lang="it-IT"/>
              <a:t>In ordine le forze intermolecolari che vengono interessate al processo sono, in ordine crescente, </a:t>
            </a:r>
          </a:p>
          <a:p>
            <a:r>
              <a:rPr lang="it-IT"/>
              <a:t>Forze di Van </a:t>
            </a:r>
            <a:r>
              <a:rPr lang="it-IT" err="1"/>
              <a:t>der</a:t>
            </a:r>
            <a:r>
              <a:rPr lang="it-IT"/>
              <a:t> </a:t>
            </a:r>
            <a:r>
              <a:rPr lang="it-IT" err="1"/>
              <a:t>Vaals</a:t>
            </a:r>
            <a:r>
              <a:rPr lang="it-IT"/>
              <a:t>, attrazioni dipolari, legami idrogeno, attrazioni fra ioni</a:t>
            </a:r>
          </a:p>
          <a:p>
            <a:endParaRPr lang="it-IT"/>
          </a:p>
          <a:p>
            <a:r>
              <a:rPr lang="it-IT"/>
              <a:t>Composti organici (forze di Van </a:t>
            </a:r>
            <a:r>
              <a:rPr lang="it-IT" err="1"/>
              <a:t>der</a:t>
            </a:r>
            <a:r>
              <a:rPr lang="it-IT"/>
              <a:t> </a:t>
            </a:r>
            <a:r>
              <a:rPr lang="it-IT" err="1"/>
              <a:t>Vaals</a:t>
            </a:r>
            <a:r>
              <a:rPr lang="it-IT"/>
              <a:t>) punti di fusione bassi</a:t>
            </a:r>
          </a:p>
          <a:p>
            <a:r>
              <a:rPr lang="it-IT"/>
              <a:t>In una serie omologa siccome si ha accumulo di interazioni di Van </a:t>
            </a:r>
            <a:r>
              <a:rPr lang="it-IT" err="1"/>
              <a:t>der</a:t>
            </a:r>
            <a:r>
              <a:rPr lang="it-IT"/>
              <a:t> </a:t>
            </a:r>
            <a:r>
              <a:rPr lang="it-IT" err="1"/>
              <a:t>Vaals</a:t>
            </a:r>
            <a:r>
              <a:rPr lang="it-IT"/>
              <a:t> ho aumento di temperatura di fusione ed ebollizione.</a:t>
            </a:r>
          </a:p>
          <a:p>
            <a:r>
              <a:rPr lang="it-IT"/>
              <a:t>Isomeri ramificati fondono a temperature più elevate che i lineari (PER I SOLIDI)</a:t>
            </a:r>
          </a:p>
          <a:p>
            <a:r>
              <a:rPr lang="it-IT"/>
              <a:t>Nei LIQUIDI invece gli isomeri ramificati bollono a temperature più basse dei rispettivi derivati lineari.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39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 rotWithShape="1">
          <a:blip r:embed="rId2"/>
          <a:srcRect r="29828"/>
          <a:stretch/>
        </p:blipFill>
        <p:spPr>
          <a:xfrm>
            <a:off x="2902615" y="382400"/>
            <a:ext cx="5008950" cy="2740903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9403" y="271238"/>
            <a:ext cx="1899620" cy="1168997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420" y="855736"/>
            <a:ext cx="1807997" cy="162490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16763" y="1929093"/>
            <a:ext cx="2381250" cy="1924050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498" y="2791609"/>
            <a:ext cx="2000250" cy="2286000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97390" y="3124984"/>
            <a:ext cx="2819400" cy="1619250"/>
          </a:xfrm>
          <a:prstGeom prst="rect">
            <a:avLst/>
          </a:prstGeom>
        </p:spPr>
      </p:pic>
      <p:sp>
        <p:nvSpPr>
          <p:cNvPr id="11" name="CasellaDiTesto 10"/>
          <p:cNvSpPr txBox="1"/>
          <p:nvPr/>
        </p:nvSpPr>
        <p:spPr>
          <a:xfrm>
            <a:off x="688489" y="5561704"/>
            <a:ext cx="108329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Date le strutture dei composti indicati e la tabella dei punti di fusione reali, fare considerazioni sulle differenze osservabili.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2621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301675" y="484094"/>
            <a:ext cx="9563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/>
              <a:t>Purezza e punto di fusione</a:t>
            </a:r>
            <a:endParaRPr lang="en-US" sz="2400" b="1"/>
          </a:p>
        </p:txBody>
      </p:sp>
      <p:sp>
        <p:nvSpPr>
          <p:cNvPr id="3" name="CasellaDiTesto 2"/>
          <p:cNvSpPr txBox="1"/>
          <p:nvPr/>
        </p:nvSpPr>
        <p:spPr>
          <a:xfrm>
            <a:off x="796065" y="1085088"/>
            <a:ext cx="1057476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La presenza di </a:t>
            </a:r>
            <a:r>
              <a:rPr lang="it-IT" err="1"/>
              <a:t>impurezze</a:t>
            </a:r>
            <a:r>
              <a:rPr lang="it-IT"/>
              <a:t> abbassa ed amplia l’intervallo di fusione. Maggiore è la purezza più alto e netto è il punto di fusione. </a:t>
            </a:r>
          </a:p>
          <a:p>
            <a:r>
              <a:rPr lang="it-IT"/>
              <a:t>Tale comportamento è spiegabile con il fatto che le impurità presenti indeboliscono le forze del reticolo del solido. Per esemplificare guardiamo il diagramma di stato successivo. Si tratta dell’effetto crioscopico.</a:t>
            </a:r>
            <a:endParaRPr lang="en-US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 rotWithShape="1">
          <a:blip r:embed="rId2"/>
          <a:srcRect t="25768" r="35247" b="12624"/>
          <a:stretch/>
        </p:blipFill>
        <p:spPr>
          <a:xfrm>
            <a:off x="2468162" y="2424746"/>
            <a:ext cx="5642387" cy="4026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0859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792" y="1660264"/>
            <a:ext cx="7300945" cy="408852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451104" y="329184"/>
            <a:ext cx="11216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Mettendo</a:t>
            </a:r>
            <a:r>
              <a:rPr lang="en-US"/>
              <a:t> in </a:t>
            </a:r>
            <a:r>
              <a:rPr lang="en-US" err="1"/>
              <a:t>grafico</a:t>
            </a:r>
            <a:r>
              <a:rPr lang="en-US"/>
              <a:t> temperature </a:t>
            </a:r>
            <a:r>
              <a:rPr lang="it-IT"/>
              <a:t>(asse Y) </a:t>
            </a:r>
            <a:r>
              <a:rPr lang="en-US" err="1"/>
              <a:t>rispetto</a:t>
            </a:r>
            <a:r>
              <a:rPr lang="en-US"/>
              <a:t> al </a:t>
            </a:r>
            <a:r>
              <a:rPr lang="en-US" err="1"/>
              <a:t>calore</a:t>
            </a:r>
            <a:r>
              <a:rPr lang="en-US"/>
              <a:t> </a:t>
            </a:r>
            <a:r>
              <a:rPr lang="en-US" err="1"/>
              <a:t>fornito</a:t>
            </a:r>
            <a:r>
              <a:rPr lang="en-US"/>
              <a:t> </a:t>
            </a:r>
            <a:r>
              <a:rPr lang="en-US" err="1"/>
              <a:t>nel</a:t>
            </a:r>
            <a:r>
              <a:rPr lang="en-US"/>
              <a:t> tempo (</a:t>
            </a:r>
            <a:r>
              <a:rPr lang="en-US" err="1"/>
              <a:t>asse</a:t>
            </a:r>
            <a:r>
              <a:rPr lang="en-US"/>
              <a:t> x) </a:t>
            </a:r>
            <a:r>
              <a:rPr lang="en-US" err="1"/>
              <a:t>possiamo</a:t>
            </a:r>
            <a:r>
              <a:rPr lang="en-US"/>
              <a:t> </a:t>
            </a:r>
            <a:r>
              <a:rPr lang="en-US" err="1"/>
              <a:t>osservare</a:t>
            </a:r>
            <a:r>
              <a:rPr lang="en-US"/>
              <a:t> </a:t>
            </a:r>
            <a:r>
              <a:rPr lang="en-US" err="1"/>
              <a:t>il</a:t>
            </a:r>
            <a:r>
              <a:rPr lang="en-US"/>
              <a:t> </a:t>
            </a:r>
            <a:r>
              <a:rPr lang="en-US" err="1"/>
              <a:t>comportamento</a:t>
            </a:r>
            <a:r>
              <a:rPr lang="en-US"/>
              <a:t> di un </a:t>
            </a:r>
            <a:r>
              <a:rPr lang="en-US" err="1"/>
              <a:t>campione</a:t>
            </a:r>
            <a:r>
              <a:rPr lang="en-US"/>
              <a:t> di </a:t>
            </a:r>
            <a:r>
              <a:rPr lang="en-US" err="1"/>
              <a:t>sostanza</a:t>
            </a:r>
            <a:r>
              <a:rPr lang="en-US"/>
              <a:t> </a:t>
            </a:r>
            <a:r>
              <a:rPr lang="en-US" err="1"/>
              <a:t>pura</a:t>
            </a:r>
            <a:r>
              <a:rPr lang="en-US"/>
              <a:t> </a:t>
            </a:r>
            <a:r>
              <a:rPr lang="en-US" err="1"/>
              <a:t>che</a:t>
            </a:r>
            <a:r>
              <a:rPr lang="en-US"/>
              <a:t> </a:t>
            </a:r>
            <a:r>
              <a:rPr lang="en-US" err="1"/>
              <a:t>fonde</a:t>
            </a:r>
            <a:r>
              <a:rPr lang="en-US"/>
              <a:t> in un </a:t>
            </a:r>
            <a:r>
              <a:rPr lang="en-US" err="1"/>
              <a:t>intervallo</a:t>
            </a:r>
            <a:r>
              <a:rPr lang="en-US"/>
              <a:t> breve  </a:t>
            </a:r>
          </a:p>
        </p:txBody>
      </p:sp>
    </p:spTree>
    <p:extLst>
      <p:ext uri="{BB962C8B-B14F-4D97-AF65-F5344CB8AC3E}">
        <p14:creationId xmlns:p14="http://schemas.microsoft.com/office/powerpoint/2010/main" val="35936650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95657" y="126286"/>
            <a:ext cx="9563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/>
              <a:t>Fusione di miscele</a:t>
            </a:r>
            <a:endParaRPr lang="en-US" sz="2400" b="1"/>
          </a:p>
        </p:txBody>
      </p:sp>
      <p:sp>
        <p:nvSpPr>
          <p:cNvPr id="3" name="CasellaDiTesto 2"/>
          <p:cNvSpPr txBox="1"/>
          <p:nvPr/>
        </p:nvSpPr>
        <p:spPr>
          <a:xfrm>
            <a:off x="863886" y="840188"/>
            <a:ext cx="105747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Dati due composti completamente miscibili allo stato liquido A e B le loro fasi solide sono costituite dai due componenti puri. A= acido benzoico PF 124, B= acido cinnamico PF=136</a:t>
            </a:r>
            <a:endParaRPr lang="en-US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60" y="1592981"/>
            <a:ext cx="7604253" cy="4874521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8309113" y="1898992"/>
            <a:ext cx="348734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Raffreddando una miscela di composizione X1 alla temperatura T1 i solidifica. Si separeranno cristalli di A in tale modo la composizione della fase liquida si sposta seguendo la riga rossa TA-E.</a:t>
            </a:r>
          </a:p>
          <a:p>
            <a:r>
              <a:rPr lang="it-IT"/>
              <a:t>Raggiunta la temperatura TE scompare la fase liquda ed i due componenti solidicicano insieme (EUTETTICO).</a:t>
            </a:r>
          </a:p>
        </p:txBody>
      </p:sp>
    </p:spTree>
    <p:extLst>
      <p:ext uri="{BB962C8B-B14F-4D97-AF65-F5344CB8AC3E}">
        <p14:creationId xmlns:p14="http://schemas.microsoft.com/office/powerpoint/2010/main" val="6449379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5625" y="424020"/>
            <a:ext cx="5809201" cy="5532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6327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1195657" y="126286"/>
            <a:ext cx="95635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/>
              <a:t>Fusione di miscele:eutettico</a:t>
            </a:r>
            <a:endParaRPr lang="en-US" sz="2400" b="1"/>
          </a:p>
        </p:txBody>
      </p:sp>
      <p:sp>
        <p:nvSpPr>
          <p:cNvPr id="3" name="CasellaDiTesto 2"/>
          <p:cNvSpPr txBox="1"/>
          <p:nvPr/>
        </p:nvSpPr>
        <p:spPr>
          <a:xfrm>
            <a:off x="850634" y="1131735"/>
            <a:ext cx="1057476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Il punto eutettico rappresenta la più bassa temperatura possibile di fusione per la miscela A+B</a:t>
            </a:r>
          </a:p>
          <a:p>
            <a:r>
              <a:rPr lang="it-IT" sz="2400"/>
              <a:t>La miscela eutettica ha composizione FISSA pertanto si comporta come una sostanza pura.</a:t>
            </a:r>
          </a:p>
          <a:p>
            <a:r>
              <a:rPr lang="it-IT" sz="2400"/>
              <a:t>La miscela di acido benzoico e cinnamico ha un intervallo di fusione molto ampio (82-118) e limiti inferiori alle temperature di fusione dei due componenti puri.</a:t>
            </a:r>
          </a:p>
          <a:p>
            <a:endParaRPr lang="it-IT" sz="2400"/>
          </a:p>
          <a:p>
            <a:r>
              <a:rPr lang="it-IT" sz="2400"/>
              <a:t>La temperatura alla quale un solido si trova in equilibrio con la fase liquida è utile per caratterizzare il composto e per stabilirne la purezza.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793039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7825" y="1285021"/>
            <a:ext cx="8207113" cy="2860029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232453" y="344556"/>
            <a:ext cx="9303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Alcuni esempi di miscele che formano eutettici </a:t>
            </a:r>
            <a:endParaRPr lang="en-US" sz="280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995" y="4751175"/>
            <a:ext cx="1524002" cy="1524002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3669" y="4731417"/>
            <a:ext cx="1628775" cy="106680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70241" y="4273366"/>
            <a:ext cx="1119910" cy="172627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5139" y="5264817"/>
            <a:ext cx="1467177" cy="1467177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38823" y="3949148"/>
            <a:ext cx="2093675" cy="1187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7946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861" y="1877462"/>
            <a:ext cx="7628116" cy="3754712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901148" y="278296"/>
            <a:ext cx="109065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Alcune miscele eutettiche acqua sali sono usate come miscele frigorifere per la loro proprietà di solidificare a temperatura costante.</a:t>
            </a:r>
          </a:p>
          <a:p>
            <a:r>
              <a:rPr lang="it-IT" sz="2400"/>
              <a:t>Calcio cloruro è usato per evitare la formazione di ghiaccio sulle strade.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903362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4465983" y="2292627"/>
            <a:ext cx="2504661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/>
              <a:t>Relazioni fra punto di fusione e struttura dei composti</a:t>
            </a:r>
            <a:endParaRPr lang="en-US" sz="2400"/>
          </a:p>
        </p:txBody>
      </p:sp>
      <p:sp>
        <p:nvSpPr>
          <p:cNvPr id="4" name="CasellaDiTesto 3"/>
          <p:cNvSpPr txBox="1"/>
          <p:nvPr/>
        </p:nvSpPr>
        <p:spPr>
          <a:xfrm>
            <a:off x="371060" y="1139687"/>
            <a:ext cx="3949148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/>
              <a:t>FORZE INTERMOLECOLARI</a:t>
            </a:r>
            <a:endParaRPr lang="en-US" sz="2400"/>
          </a:p>
        </p:txBody>
      </p:sp>
      <p:sp>
        <p:nvSpPr>
          <p:cNvPr id="5" name="CasellaDiTesto 4"/>
          <p:cNvSpPr txBox="1"/>
          <p:nvPr/>
        </p:nvSpPr>
        <p:spPr>
          <a:xfrm>
            <a:off x="7328452" y="1139686"/>
            <a:ext cx="4485861" cy="4616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/>
              <a:t>Peso molecolare del composto</a:t>
            </a:r>
            <a:endParaRPr lang="en-US" sz="2400"/>
          </a:p>
        </p:txBody>
      </p:sp>
      <p:sp>
        <p:nvSpPr>
          <p:cNvPr id="6" name="CasellaDiTesto 5"/>
          <p:cNvSpPr txBox="1"/>
          <p:nvPr/>
        </p:nvSpPr>
        <p:spPr>
          <a:xfrm>
            <a:off x="3863007" y="5029200"/>
            <a:ext cx="3949148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400"/>
              <a:t>Geometria e simmetria nella struttura della molecola</a:t>
            </a:r>
            <a:endParaRPr lang="en-US" sz="2400"/>
          </a:p>
        </p:txBody>
      </p:sp>
      <p:sp>
        <p:nvSpPr>
          <p:cNvPr id="7" name="Freccia a destra 6"/>
          <p:cNvSpPr/>
          <p:nvPr/>
        </p:nvSpPr>
        <p:spPr>
          <a:xfrm rot="3199248">
            <a:off x="3689861" y="2113723"/>
            <a:ext cx="609600" cy="357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ccia a destra 7"/>
          <p:cNvSpPr/>
          <p:nvPr/>
        </p:nvSpPr>
        <p:spPr>
          <a:xfrm rot="8294257">
            <a:off x="7158131" y="2055954"/>
            <a:ext cx="609600" cy="357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ccia a destra 8"/>
          <p:cNvSpPr/>
          <p:nvPr/>
        </p:nvSpPr>
        <p:spPr>
          <a:xfrm rot="16200000">
            <a:off x="5413513" y="4200581"/>
            <a:ext cx="609600" cy="3578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424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252" y="448408"/>
            <a:ext cx="9263269" cy="6107996"/>
          </a:xfrm>
          <a:prstGeom prst="rect">
            <a:avLst/>
          </a:prstGeom>
        </p:spPr>
      </p:pic>
      <p:sp>
        <p:nvSpPr>
          <p:cNvPr id="3" name="CasellaDiTesto 2"/>
          <p:cNvSpPr txBox="1"/>
          <p:nvPr/>
        </p:nvSpPr>
        <p:spPr>
          <a:xfrm>
            <a:off x="1934817" y="278296"/>
            <a:ext cx="85078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Apparecchio per la determinazione del punto di fusione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6844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34887" y="1775791"/>
            <a:ext cx="1081377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Verificare che il composto sia privo di umidità, eventualmente essiccare</a:t>
            </a:r>
          </a:p>
          <a:p>
            <a:endParaRPr lang="it-IT" sz="2400"/>
          </a:p>
          <a:p>
            <a:r>
              <a:rPr lang="it-IT" sz="2400"/>
              <a:t>Macinare il composto in mortaio per rendere la polvere fine ed omogenea</a:t>
            </a:r>
          </a:p>
          <a:p>
            <a:endParaRPr lang="it-IT" sz="2400"/>
          </a:p>
          <a:p>
            <a:r>
              <a:rPr lang="it-IT" sz="2400"/>
              <a:t>Caricare una piccola quantità di polvere sul capillare e farla compattare alla base dello stesso</a:t>
            </a:r>
          </a:p>
          <a:p>
            <a:endParaRPr lang="it-IT" sz="2400"/>
          </a:p>
          <a:p>
            <a:r>
              <a:rPr lang="it-IT" sz="2400"/>
              <a:t>Porre il capillare nell’apposito foro dell’apparecchio e cominciare a scaldare.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574408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7497" y="179905"/>
            <a:ext cx="9117494" cy="644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144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3444" y="421062"/>
            <a:ext cx="6947038" cy="6000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97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82" y="675860"/>
            <a:ext cx="10501154" cy="5433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020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1634" y="212035"/>
            <a:ext cx="1081377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/>
              <a:t>Punto di congelamento o punto di solidificazione</a:t>
            </a:r>
          </a:p>
          <a:p>
            <a:endParaRPr lang="it-IT" sz="2400"/>
          </a:p>
          <a:p>
            <a:r>
              <a:rPr lang="it-IT" sz="2400"/>
              <a:t>rappresenta la temperatura più alta a cui si verifica la solidificazione di un liquido super-raffreddato.</a:t>
            </a:r>
            <a:endParaRPr lang="en-US" sz="240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7723" y="1312701"/>
            <a:ext cx="4489440" cy="5285814"/>
          </a:xfrm>
          <a:prstGeom prst="rect">
            <a:avLst/>
          </a:prstGeom>
        </p:spPr>
      </p:pic>
      <p:sp>
        <p:nvSpPr>
          <p:cNvPr id="4" name="CasellaDiTesto 3"/>
          <p:cNvSpPr txBox="1"/>
          <p:nvPr/>
        </p:nvSpPr>
        <p:spPr>
          <a:xfrm>
            <a:off x="821634" y="2173357"/>
            <a:ext cx="76614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Un tubo interno contiene il campione liquido. Un tubo esterno fa da «camicia». </a:t>
            </a:r>
          </a:p>
          <a:p>
            <a:r>
              <a:rPr lang="it-IT"/>
              <a:t>Nella provetta interna è inserito un termometro ed un anello agitatore.</a:t>
            </a:r>
            <a:endParaRPr lang="en-US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5909" y="3015959"/>
            <a:ext cx="4882612" cy="3842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95463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1634" y="212035"/>
            <a:ext cx="108137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/>
              <a:t>Punto di ebollizione</a:t>
            </a:r>
          </a:p>
          <a:p>
            <a:r>
              <a:rPr lang="it-IT" sz="2400"/>
              <a:t>rappresenta la temperatura alla quale si verifica eguaglianza fa tensione di vapore del liquido e pressione esterna.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5521" y="1412364"/>
            <a:ext cx="5971952" cy="3358419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357" y="2304148"/>
            <a:ext cx="5096843" cy="2122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7492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821634" y="212035"/>
            <a:ext cx="108137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/>
              <a:t>Punto di ebollizione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5720" y="0"/>
            <a:ext cx="5971952" cy="3358419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22" y="1862211"/>
            <a:ext cx="5777393" cy="1848397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0106" y="3358419"/>
            <a:ext cx="4423180" cy="3361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2941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sellaDiTesto 2"/>
          <p:cNvSpPr txBox="1"/>
          <p:nvPr/>
        </p:nvSpPr>
        <p:spPr>
          <a:xfrm>
            <a:off x="1073426" y="238539"/>
            <a:ext cx="90644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/>
              <a:t>Variazione nel punto di fusione dovute alle forze intermolecolari</a:t>
            </a:r>
            <a:endParaRPr lang="en-US" sz="2400" b="1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99" y="1143806"/>
            <a:ext cx="1283598" cy="128359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1747" y="1136994"/>
            <a:ext cx="1700695" cy="1020417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726099" y="2539094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17°C</a:t>
            </a:r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2526355" y="2532788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324°C</a:t>
            </a:r>
            <a:endParaRPr lang="en-US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729" y="4424044"/>
            <a:ext cx="2202156" cy="728406"/>
          </a:xfrm>
          <a:prstGeom prst="rect">
            <a:avLst/>
          </a:prstGeom>
        </p:spPr>
      </p:pic>
      <p:sp>
        <p:nvSpPr>
          <p:cNvPr id="9" name="CasellaDiTesto 8"/>
          <p:cNvSpPr txBox="1"/>
          <p:nvPr/>
        </p:nvSpPr>
        <p:spPr>
          <a:xfrm>
            <a:off x="1264427" y="5441097"/>
            <a:ext cx="800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202°C</a:t>
            </a:r>
            <a:endParaRPr lang="en-US"/>
          </a:p>
        </p:txBody>
      </p:sp>
      <p:sp>
        <p:nvSpPr>
          <p:cNvPr id="10" name="CasellaDiTesto 9"/>
          <p:cNvSpPr txBox="1"/>
          <p:nvPr/>
        </p:nvSpPr>
        <p:spPr>
          <a:xfrm>
            <a:off x="922049" y="3900584"/>
            <a:ext cx="124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/>
              <a:t>GABA</a:t>
            </a:r>
            <a:endParaRPr lang="en-US"/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2175" y="4254160"/>
            <a:ext cx="1190625" cy="1400175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2923260" y="3562827"/>
            <a:ext cx="19800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/>
              <a:t>2-pirrolidone</a:t>
            </a:r>
            <a:endParaRPr lang="en-US"/>
          </a:p>
        </p:txBody>
      </p:sp>
      <p:sp>
        <p:nvSpPr>
          <p:cNvPr id="13" name="CasellaDiTesto 12"/>
          <p:cNvSpPr txBox="1"/>
          <p:nvPr/>
        </p:nvSpPr>
        <p:spPr>
          <a:xfrm>
            <a:off x="3619600" y="5704784"/>
            <a:ext cx="8006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25°C</a:t>
            </a:r>
            <a:endParaRPr lang="en-US"/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51883" y="908963"/>
            <a:ext cx="1905000" cy="1143000"/>
          </a:xfrm>
          <a:prstGeom prst="rect">
            <a:avLst/>
          </a:prstGeom>
        </p:spPr>
      </p:pic>
      <p:sp>
        <p:nvSpPr>
          <p:cNvPr id="15" name="CasellaDiTesto 14"/>
          <p:cNvSpPr txBox="1"/>
          <p:nvPr/>
        </p:nvSpPr>
        <p:spPr>
          <a:xfrm>
            <a:off x="6432258" y="1983723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254°C</a:t>
            </a:r>
            <a:endParaRPr lang="en-US"/>
          </a:p>
        </p:txBody>
      </p:sp>
      <p:pic>
        <p:nvPicPr>
          <p:cNvPr id="16" name="Immagine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27148" y="1040618"/>
            <a:ext cx="1925131" cy="760346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9260801" y="1987587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-115°C</a:t>
            </a:r>
            <a:endParaRPr lang="en-US"/>
          </a:p>
        </p:txBody>
      </p:sp>
      <p:pic>
        <p:nvPicPr>
          <p:cNvPr id="19" name="Immagine 18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6460" y="3706774"/>
            <a:ext cx="1611637" cy="1155513"/>
          </a:xfrm>
          <a:prstGeom prst="rect">
            <a:avLst/>
          </a:prstGeom>
        </p:spPr>
      </p:pic>
      <p:sp>
        <p:nvSpPr>
          <p:cNvPr id="20" name="CasellaDiTesto 19"/>
          <p:cNvSpPr txBox="1"/>
          <p:nvPr/>
        </p:nvSpPr>
        <p:spPr>
          <a:xfrm>
            <a:off x="10340853" y="5240991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-187°C</a:t>
            </a:r>
            <a:endParaRPr lang="en-US"/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4438" y="2821430"/>
            <a:ext cx="2118277" cy="741397"/>
          </a:xfrm>
          <a:prstGeom prst="rect">
            <a:avLst/>
          </a:prstGeom>
        </p:spPr>
      </p:pic>
      <p:sp>
        <p:nvSpPr>
          <p:cNvPr id="23" name="CasellaDiTesto 22"/>
          <p:cNvSpPr txBox="1"/>
          <p:nvPr/>
        </p:nvSpPr>
        <p:spPr>
          <a:xfrm>
            <a:off x="6432258" y="3660046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-140°C</a:t>
            </a:r>
            <a:endParaRPr lang="en-US"/>
          </a:p>
        </p:txBody>
      </p:sp>
      <p:pic>
        <p:nvPicPr>
          <p:cNvPr id="25" name="Immagine 2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243990" y="4813674"/>
            <a:ext cx="1800225" cy="1181100"/>
          </a:xfrm>
          <a:prstGeom prst="rect">
            <a:avLst/>
          </a:prstGeom>
        </p:spPr>
      </p:pic>
      <p:sp>
        <p:nvSpPr>
          <p:cNvPr id="26" name="CasellaDiTesto 25"/>
          <p:cNvSpPr txBox="1"/>
          <p:nvPr/>
        </p:nvSpPr>
        <p:spPr>
          <a:xfrm>
            <a:off x="6729866" y="5889450"/>
            <a:ext cx="13914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-94°C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1658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633" y="1298713"/>
            <a:ext cx="1356727" cy="1054547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17" y="2559533"/>
            <a:ext cx="1905000" cy="16859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857" y="5021291"/>
            <a:ext cx="2118277" cy="74139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3339548" y="1641320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O°C	100°C</a:t>
            </a:r>
            <a:endParaRPr lang="en-US" sz="2800"/>
          </a:p>
        </p:txBody>
      </p:sp>
      <p:sp>
        <p:nvSpPr>
          <p:cNvPr id="9" name="CasellaDiTesto 8"/>
          <p:cNvSpPr txBox="1"/>
          <p:nvPr/>
        </p:nvSpPr>
        <p:spPr>
          <a:xfrm>
            <a:off x="3355200" y="3140885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-98°C	65°C</a:t>
            </a:r>
            <a:endParaRPr lang="en-US" sz="2800"/>
          </a:p>
        </p:txBody>
      </p:sp>
      <p:sp>
        <p:nvSpPr>
          <p:cNvPr id="10" name="CasellaDiTesto 9"/>
          <p:cNvSpPr txBox="1"/>
          <p:nvPr/>
        </p:nvSpPr>
        <p:spPr>
          <a:xfrm>
            <a:off x="3355199" y="5153208"/>
            <a:ext cx="288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-140°C	-24°C</a:t>
            </a:r>
            <a:endParaRPr lang="en-US" sz="2800"/>
          </a:p>
        </p:txBody>
      </p:sp>
      <p:sp>
        <p:nvSpPr>
          <p:cNvPr id="11" name="CasellaDiTesto 10"/>
          <p:cNvSpPr txBox="1"/>
          <p:nvPr/>
        </p:nvSpPr>
        <p:spPr>
          <a:xfrm>
            <a:off x="2782974" y="951418"/>
            <a:ext cx="4382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Punto fusione	Punto ebollizione</a:t>
            </a:r>
            <a:endParaRPr lang="en-US"/>
          </a:p>
        </p:txBody>
      </p:sp>
      <p:sp>
        <p:nvSpPr>
          <p:cNvPr id="12" name="CasellaDiTesto 11"/>
          <p:cNvSpPr txBox="1"/>
          <p:nvPr/>
        </p:nvSpPr>
        <p:spPr>
          <a:xfrm>
            <a:off x="6983897" y="1524000"/>
            <a:ext cx="1842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/>
              <a:t>Acqua</a:t>
            </a:r>
            <a:endParaRPr lang="en-US" sz="3200"/>
          </a:p>
        </p:txBody>
      </p:sp>
      <p:sp>
        <p:nvSpPr>
          <p:cNvPr id="13" name="CasellaDiTesto 12"/>
          <p:cNvSpPr txBox="1"/>
          <p:nvPr/>
        </p:nvSpPr>
        <p:spPr>
          <a:xfrm>
            <a:off x="6983897" y="2848497"/>
            <a:ext cx="18420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/>
              <a:t>Metanolo</a:t>
            </a:r>
            <a:endParaRPr lang="en-US" sz="3200"/>
          </a:p>
        </p:txBody>
      </p:sp>
      <p:sp>
        <p:nvSpPr>
          <p:cNvPr id="14" name="CasellaDiTesto 13"/>
          <p:cNvSpPr txBox="1"/>
          <p:nvPr/>
        </p:nvSpPr>
        <p:spPr>
          <a:xfrm>
            <a:off x="6983896" y="5021291"/>
            <a:ext cx="2756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/>
              <a:t>Dimetiletere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233681133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sellaDiTesto 7"/>
          <p:cNvSpPr txBox="1"/>
          <p:nvPr/>
        </p:nvSpPr>
        <p:spPr>
          <a:xfrm>
            <a:off x="3118229" y="1210082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17°C	118°C</a:t>
            </a:r>
            <a:endParaRPr lang="en-US" sz="2800"/>
          </a:p>
        </p:txBody>
      </p:sp>
      <p:sp>
        <p:nvSpPr>
          <p:cNvPr id="9" name="CasellaDiTesto 8"/>
          <p:cNvSpPr txBox="1"/>
          <p:nvPr/>
        </p:nvSpPr>
        <p:spPr>
          <a:xfrm>
            <a:off x="3344505" y="3885437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-84°C	77°C</a:t>
            </a:r>
            <a:endParaRPr lang="en-US" sz="2800"/>
          </a:p>
        </p:txBody>
      </p:sp>
      <p:sp>
        <p:nvSpPr>
          <p:cNvPr id="10" name="CasellaDiTesto 9"/>
          <p:cNvSpPr txBox="1"/>
          <p:nvPr/>
        </p:nvSpPr>
        <p:spPr>
          <a:xfrm>
            <a:off x="3355199" y="5153208"/>
            <a:ext cx="28821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-93°C	102°C</a:t>
            </a:r>
            <a:endParaRPr lang="en-US" sz="2800"/>
          </a:p>
        </p:txBody>
      </p:sp>
      <p:sp>
        <p:nvSpPr>
          <p:cNvPr id="11" name="CasellaDiTesto 10"/>
          <p:cNvSpPr txBox="1"/>
          <p:nvPr/>
        </p:nvSpPr>
        <p:spPr>
          <a:xfrm>
            <a:off x="2438417" y="357809"/>
            <a:ext cx="43826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Punto fusione	Punto ebollizione</a:t>
            </a:r>
            <a:endParaRPr lang="en-US"/>
          </a:p>
        </p:txBody>
      </p:sp>
      <p:pic>
        <p:nvPicPr>
          <p:cNvPr id="12" name="Immagin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70" y="829893"/>
            <a:ext cx="1283598" cy="1283598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554" y="2113491"/>
            <a:ext cx="1195387" cy="957262"/>
          </a:xfrm>
          <a:prstGeom prst="rect">
            <a:avLst/>
          </a:prstGeom>
        </p:spPr>
      </p:pic>
      <p:sp>
        <p:nvSpPr>
          <p:cNvPr id="13" name="CasellaDiTesto 12"/>
          <p:cNvSpPr txBox="1"/>
          <p:nvPr/>
        </p:nvSpPr>
        <p:spPr>
          <a:xfrm>
            <a:off x="3344505" y="2415146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-98°C	57°C</a:t>
            </a:r>
            <a:endParaRPr lang="en-US" sz="2800"/>
          </a:p>
        </p:txBody>
      </p:sp>
      <p:pic>
        <p:nvPicPr>
          <p:cNvPr id="15" name="Immagin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34" y="3307344"/>
            <a:ext cx="2443016" cy="1047007"/>
          </a:xfrm>
          <a:prstGeom prst="rect">
            <a:avLst/>
          </a:prstGeom>
        </p:spPr>
      </p:pic>
      <p:pic>
        <p:nvPicPr>
          <p:cNvPr id="16" name="Immagine 15"/>
          <p:cNvPicPr>
            <a:picLocks noChangeAspect="1"/>
          </p:cNvPicPr>
          <p:nvPr/>
        </p:nvPicPr>
        <p:blipFill rotWithShape="1">
          <a:blip r:embed="rId5"/>
          <a:srcRect t="30878" b="30165"/>
          <a:stretch/>
        </p:blipFill>
        <p:spPr>
          <a:xfrm>
            <a:off x="225524" y="4693694"/>
            <a:ext cx="2755446" cy="1073426"/>
          </a:xfrm>
          <a:prstGeom prst="rect">
            <a:avLst/>
          </a:prstGeom>
        </p:spPr>
      </p:pic>
      <p:sp>
        <p:nvSpPr>
          <p:cNvPr id="17" name="CasellaDiTesto 16"/>
          <p:cNvSpPr txBox="1"/>
          <p:nvPr/>
        </p:nvSpPr>
        <p:spPr>
          <a:xfrm>
            <a:off x="7036904" y="1210082"/>
            <a:ext cx="368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Acido acetico</a:t>
            </a:r>
            <a:endParaRPr lang="en-US" sz="2800"/>
          </a:p>
        </p:txBody>
      </p:sp>
      <p:sp>
        <p:nvSpPr>
          <p:cNvPr id="18" name="CasellaDiTesto 17"/>
          <p:cNvSpPr txBox="1"/>
          <p:nvPr/>
        </p:nvSpPr>
        <p:spPr>
          <a:xfrm>
            <a:off x="7036903" y="2330512"/>
            <a:ext cx="368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Metile acetato</a:t>
            </a:r>
            <a:endParaRPr lang="en-US" sz="2800"/>
          </a:p>
        </p:txBody>
      </p:sp>
      <p:sp>
        <p:nvSpPr>
          <p:cNvPr id="19" name="CasellaDiTesto 18"/>
          <p:cNvSpPr txBox="1"/>
          <p:nvPr/>
        </p:nvSpPr>
        <p:spPr>
          <a:xfrm>
            <a:off x="7036902" y="3842064"/>
            <a:ext cx="368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Etile acetato</a:t>
            </a:r>
            <a:endParaRPr lang="en-US" sz="2800"/>
          </a:p>
        </p:txBody>
      </p:sp>
      <p:sp>
        <p:nvSpPr>
          <p:cNvPr id="20" name="CasellaDiTesto 19"/>
          <p:cNvSpPr txBox="1"/>
          <p:nvPr/>
        </p:nvSpPr>
        <p:spPr>
          <a:xfrm>
            <a:off x="7036901" y="5092006"/>
            <a:ext cx="36841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Propile acetato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51334206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/>
        </p:nvGraphicFramePr>
        <p:xfrm>
          <a:off x="578010" y="1779908"/>
          <a:ext cx="2116512" cy="25359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394238" imgH="1669870" progId="ChemDraw.Document.6.0">
                  <p:embed/>
                </p:oleObj>
              </mc:Choice>
              <mc:Fallback>
                <p:oleObj name="CS ChemDraw Drawing" r:id="rId2" imgW="1394238" imgH="1669870" progId="ChemDraw.Document.6.0">
                  <p:embed/>
                  <p:pic>
                    <p:nvPicPr>
                      <p:cNvPr id="3" name="Oggetto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78010" y="1779908"/>
                        <a:ext cx="2116512" cy="253595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CasellaDiTesto 3"/>
          <p:cNvSpPr txBox="1"/>
          <p:nvPr/>
        </p:nvSpPr>
        <p:spPr>
          <a:xfrm>
            <a:off x="2694522" y="2012980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300°C</a:t>
            </a:r>
            <a:endParaRPr lang="en-US" sz="2800"/>
          </a:p>
        </p:txBody>
      </p:sp>
      <p:sp>
        <p:nvSpPr>
          <p:cNvPr id="5" name="CasellaDiTesto 4"/>
          <p:cNvSpPr txBox="1"/>
          <p:nvPr/>
        </p:nvSpPr>
        <p:spPr>
          <a:xfrm>
            <a:off x="2748158" y="3106066"/>
            <a:ext cx="11164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140°C</a:t>
            </a:r>
            <a:endParaRPr lang="en-US" sz="2800"/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8125" y="248353"/>
            <a:ext cx="1794310" cy="5599068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7787746" y="701015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234°C</a:t>
            </a:r>
            <a:endParaRPr lang="en-US" sz="2800"/>
          </a:p>
        </p:txBody>
      </p:sp>
      <p:sp>
        <p:nvSpPr>
          <p:cNvPr id="9" name="CasellaDiTesto 8"/>
          <p:cNvSpPr txBox="1"/>
          <p:nvPr/>
        </p:nvSpPr>
        <p:spPr>
          <a:xfrm>
            <a:off x="7887338" y="2844456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270°C</a:t>
            </a:r>
            <a:endParaRPr lang="en-US" sz="2800"/>
          </a:p>
        </p:txBody>
      </p:sp>
      <p:sp>
        <p:nvSpPr>
          <p:cNvPr id="10" name="CasellaDiTesto 9"/>
          <p:cNvSpPr txBox="1"/>
          <p:nvPr/>
        </p:nvSpPr>
        <p:spPr>
          <a:xfrm>
            <a:off x="7887338" y="4825656"/>
            <a:ext cx="21682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350°C</a:t>
            </a:r>
            <a:endParaRPr lang="en-US" sz="2800"/>
          </a:p>
        </p:txBody>
      </p:sp>
      <p:sp>
        <p:nvSpPr>
          <p:cNvPr id="11" name="CasellaDiTesto 10"/>
          <p:cNvSpPr txBox="1"/>
          <p:nvPr/>
        </p:nvSpPr>
        <p:spPr>
          <a:xfrm>
            <a:off x="9431950" y="777959"/>
            <a:ext cx="163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Caffeina</a:t>
            </a:r>
            <a:endParaRPr lang="en-US"/>
          </a:p>
        </p:txBody>
      </p:sp>
      <p:sp>
        <p:nvSpPr>
          <p:cNvPr id="12" name="CasellaDiTesto 11"/>
          <p:cNvSpPr txBox="1"/>
          <p:nvPr/>
        </p:nvSpPr>
        <p:spPr>
          <a:xfrm>
            <a:off x="9507866" y="2923866"/>
            <a:ext cx="163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Teofillina</a:t>
            </a:r>
            <a:endParaRPr lang="en-US"/>
          </a:p>
        </p:txBody>
      </p:sp>
      <p:sp>
        <p:nvSpPr>
          <p:cNvPr id="13" name="CasellaDiTesto 12"/>
          <p:cNvSpPr txBox="1"/>
          <p:nvPr/>
        </p:nvSpPr>
        <p:spPr>
          <a:xfrm>
            <a:off x="9507866" y="4803231"/>
            <a:ext cx="16300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Teobromina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7520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ggetto 3"/>
          <p:cNvGraphicFramePr>
            <a:graphicFrameLocks noChangeAspect="1"/>
          </p:cNvGraphicFramePr>
          <p:nvPr/>
        </p:nvGraphicFramePr>
        <p:xfrm>
          <a:off x="1477503" y="1603513"/>
          <a:ext cx="8879485" cy="1693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3488037" imgH="665473" progId="ChemDraw.Document.6.0">
                  <p:embed/>
                </p:oleObj>
              </mc:Choice>
              <mc:Fallback>
                <p:oleObj name="CS ChemDraw Drawing" r:id="rId2" imgW="3488037" imgH="665473" progId="ChemDraw.Document.6.0">
                  <p:embed/>
                  <p:pic>
                    <p:nvPicPr>
                      <p:cNvPr id="4" name="Oggetto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77503" y="1603513"/>
                        <a:ext cx="8879485" cy="1693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821635" y="424070"/>
            <a:ext cx="11012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Ethanediamide o Oxamide e suoi derivati... provate a dare i nomi.... ragionate su come avreste pensato variassero i punti di fusione?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1126435" y="3564835"/>
            <a:ext cx="2968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Decompone a 350°C</a:t>
            </a:r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5141843" y="3551583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217°C</a:t>
            </a:r>
            <a:endParaRPr lang="en-US"/>
          </a:p>
        </p:txBody>
      </p:sp>
      <p:sp>
        <p:nvSpPr>
          <p:cNvPr id="8" name="CasellaDiTesto 7"/>
          <p:cNvSpPr txBox="1"/>
          <p:nvPr/>
        </p:nvSpPr>
        <p:spPr>
          <a:xfrm>
            <a:off x="8925339" y="3460742"/>
            <a:ext cx="1895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80°C</a:t>
            </a:r>
            <a:endParaRPr lang="en-US"/>
          </a:p>
        </p:txBody>
      </p:sp>
      <p:sp>
        <p:nvSpPr>
          <p:cNvPr id="9" name="CasellaDiTesto 8"/>
          <p:cNvSpPr txBox="1"/>
          <p:nvPr/>
        </p:nvSpPr>
        <p:spPr>
          <a:xfrm>
            <a:off x="2610678" y="4850296"/>
            <a:ext cx="807057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/>
              <a:t>Proviamo a dare una spiegazione a questo comportamento...</a:t>
            </a:r>
            <a:endParaRPr lang="en-US" sz="2800"/>
          </a:p>
        </p:txBody>
      </p:sp>
    </p:spTree>
    <p:extLst>
      <p:ext uri="{BB962C8B-B14F-4D97-AF65-F5344CB8AC3E}">
        <p14:creationId xmlns:p14="http://schemas.microsoft.com/office/powerpoint/2010/main" val="31252639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ggetto 1"/>
          <p:cNvGraphicFramePr>
            <a:graphicFrameLocks noChangeAspect="1"/>
          </p:cNvGraphicFramePr>
          <p:nvPr/>
        </p:nvGraphicFramePr>
        <p:xfrm>
          <a:off x="2637182" y="2312931"/>
          <a:ext cx="6578946" cy="26690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2398746" imgH="973465" progId="ChemDraw.Document.6.0">
                  <p:embed/>
                </p:oleObj>
              </mc:Choice>
              <mc:Fallback>
                <p:oleObj name="CS ChemDraw Drawing" r:id="rId2" imgW="2398746" imgH="973465" progId="ChemDraw.Document.6.0">
                  <p:embed/>
                  <p:pic>
                    <p:nvPicPr>
                      <p:cNvPr id="2" name="Oggetto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637182" y="2312931"/>
                        <a:ext cx="6578946" cy="266902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asellaDiTesto 2"/>
          <p:cNvSpPr txBox="1"/>
          <p:nvPr/>
        </p:nvSpPr>
        <p:spPr>
          <a:xfrm>
            <a:off x="2955235" y="4901142"/>
            <a:ext cx="5741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-7°C</a:t>
            </a:r>
            <a:endParaRPr lang="en-US"/>
          </a:p>
        </p:txBody>
      </p:sp>
      <p:sp>
        <p:nvSpPr>
          <p:cNvPr id="5" name="CasellaDiTesto 4"/>
          <p:cNvSpPr txBox="1"/>
          <p:nvPr/>
        </p:nvSpPr>
        <p:spPr>
          <a:xfrm>
            <a:off x="5705061" y="4925917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106 °C</a:t>
            </a:r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8425527" y="4981952"/>
            <a:ext cx="7906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116 °C</a:t>
            </a:r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2102646" y="194359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2-idrossibenzaldeide</a:t>
            </a:r>
            <a:endParaRPr lang="en-US"/>
          </a:p>
        </p:txBody>
      </p:sp>
      <p:sp>
        <p:nvSpPr>
          <p:cNvPr id="8" name="CasellaDiTesto 7"/>
          <p:cNvSpPr txBox="1"/>
          <p:nvPr/>
        </p:nvSpPr>
        <p:spPr>
          <a:xfrm>
            <a:off x="5053440" y="194359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3-idrossibenzaldeide</a:t>
            </a:r>
            <a:endParaRPr lang="en-US"/>
          </a:p>
        </p:txBody>
      </p:sp>
      <p:sp>
        <p:nvSpPr>
          <p:cNvPr id="9" name="CasellaDiTesto 8"/>
          <p:cNvSpPr txBox="1"/>
          <p:nvPr/>
        </p:nvSpPr>
        <p:spPr>
          <a:xfrm>
            <a:off x="7878411" y="1943599"/>
            <a:ext cx="22793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4-idrossibenzaldeide</a:t>
            </a:r>
            <a:endParaRPr lang="en-US"/>
          </a:p>
        </p:txBody>
      </p:sp>
      <p:sp>
        <p:nvSpPr>
          <p:cNvPr id="10" name="CasellaDiTesto 9"/>
          <p:cNvSpPr txBox="1"/>
          <p:nvPr/>
        </p:nvSpPr>
        <p:spPr>
          <a:xfrm>
            <a:off x="795130" y="291548"/>
            <a:ext cx="1081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Influenza della differente posizione dei sostituenti sul punto di fusione di composti isomeri, esempio di idrossialdeidi aromatiche.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29923384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ggetto 2"/>
          <p:cNvGraphicFramePr>
            <a:graphicFrameLocks noChangeAspect="1"/>
          </p:cNvGraphicFramePr>
          <p:nvPr/>
        </p:nvGraphicFramePr>
        <p:xfrm>
          <a:off x="3395962" y="1510749"/>
          <a:ext cx="4948215" cy="27675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S ChemDraw Drawing" r:id="rId2" imgW="1740023" imgH="973465" progId="ChemDraw.Document.6.0">
                  <p:embed/>
                </p:oleObj>
              </mc:Choice>
              <mc:Fallback>
                <p:oleObj name="CS ChemDraw Drawing" r:id="rId2" imgW="1740023" imgH="973465" progId="ChemDraw.Document.6.0">
                  <p:embed/>
                  <p:pic>
                    <p:nvPicPr>
                      <p:cNvPr id="3" name="Oggetto 2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3395962" y="1510749"/>
                        <a:ext cx="4948215" cy="27675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631096" y="4556586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153°C</a:t>
            </a:r>
            <a:endParaRPr lang="en-US"/>
          </a:p>
        </p:txBody>
      </p:sp>
      <p:sp>
        <p:nvSpPr>
          <p:cNvPr id="6" name="CasellaDiTesto 5"/>
          <p:cNvSpPr txBox="1"/>
          <p:nvPr/>
        </p:nvSpPr>
        <p:spPr>
          <a:xfrm>
            <a:off x="7242314" y="4556586"/>
            <a:ext cx="7377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/>
              <a:t>214°C</a:t>
            </a:r>
            <a:endParaRPr lang="en-US"/>
          </a:p>
        </p:txBody>
      </p:sp>
      <p:sp>
        <p:nvSpPr>
          <p:cNvPr id="7" name="CasellaDiTesto 6"/>
          <p:cNvSpPr txBox="1"/>
          <p:nvPr/>
        </p:nvSpPr>
        <p:spPr>
          <a:xfrm>
            <a:off x="795130" y="291548"/>
            <a:ext cx="1081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/>
              <a:t>Influenza della differente posizione dei sostituenti sul punto di fusione di composti isomeri, esempio di idrossi acidi aromatici.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9547955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7172" y="4969565"/>
            <a:ext cx="1740915" cy="1327702"/>
          </a:xfrm>
          <a:prstGeom prst="rect">
            <a:avLst/>
          </a:prstGeo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943" y="3008036"/>
            <a:ext cx="2619375" cy="17430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43" y="895971"/>
            <a:ext cx="3028950" cy="1514475"/>
          </a:xfrm>
          <a:prstGeom prst="rect">
            <a:avLst/>
          </a:prstGeom>
        </p:spPr>
      </p:pic>
      <p:sp>
        <p:nvSpPr>
          <p:cNvPr id="7" name="CasellaDiTesto 6"/>
          <p:cNvSpPr txBox="1"/>
          <p:nvPr/>
        </p:nvSpPr>
        <p:spPr>
          <a:xfrm>
            <a:off x="3935896" y="212035"/>
            <a:ext cx="7407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Punto di fusione			Punto di ebollizione</a:t>
            </a:r>
            <a:endParaRPr lang="en-US"/>
          </a:p>
        </p:txBody>
      </p:sp>
      <p:sp>
        <p:nvSpPr>
          <p:cNvPr id="8" name="CasellaDiTesto 7"/>
          <p:cNvSpPr txBox="1"/>
          <p:nvPr/>
        </p:nvSpPr>
        <p:spPr>
          <a:xfrm>
            <a:off x="4121426" y="1060174"/>
            <a:ext cx="645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-90°C				117°C</a:t>
            </a:r>
            <a:endParaRPr lang="en-US"/>
          </a:p>
        </p:txBody>
      </p:sp>
      <p:sp>
        <p:nvSpPr>
          <p:cNvPr id="9" name="CasellaDiTesto 8"/>
          <p:cNvSpPr txBox="1"/>
          <p:nvPr/>
        </p:nvSpPr>
        <p:spPr>
          <a:xfrm>
            <a:off x="4121426" y="3510241"/>
            <a:ext cx="645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-108				108°C</a:t>
            </a:r>
            <a:endParaRPr lang="en-US"/>
          </a:p>
        </p:txBody>
      </p:sp>
      <p:sp>
        <p:nvSpPr>
          <p:cNvPr id="10" name="CasellaDiTesto 9"/>
          <p:cNvSpPr txBox="1"/>
          <p:nvPr/>
        </p:nvSpPr>
        <p:spPr>
          <a:xfrm>
            <a:off x="4121425" y="5590976"/>
            <a:ext cx="64538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/>
              <a:t>25				82°C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562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2047" y="633984"/>
            <a:ext cx="8689600" cy="485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9419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1175</TotalTime>
  <Words>1137</Words>
  <Application>Microsoft Office PowerPoint</Application>
  <PresentationFormat>Widescreen</PresentationFormat>
  <Paragraphs>118</Paragraphs>
  <Slides>31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31</vt:i4>
      </vt:variant>
    </vt:vector>
  </HeadingPairs>
  <TitlesOfParts>
    <vt:vector size="36" baseType="lpstr">
      <vt:lpstr>Arial</vt:lpstr>
      <vt:lpstr>Calibri</vt:lpstr>
      <vt:lpstr>Calibri Light</vt:lpstr>
      <vt:lpstr>Tema di Office</vt:lpstr>
      <vt:lpstr>CS ChemDraw Drawing</vt:lpstr>
      <vt:lpstr>Lezioni 1-2: Costanti fisiche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1: Costanti fisiche</dc:title>
  <dc:creator>SuperUtente</dc:creator>
  <cp:lastModifiedBy>Stefano Dall'Acqua</cp:lastModifiedBy>
  <cp:revision>36</cp:revision>
  <dcterms:created xsi:type="dcterms:W3CDTF">2020-12-31T14:50:43Z</dcterms:created>
  <dcterms:modified xsi:type="dcterms:W3CDTF">2026-09-30T05:44:24Z</dcterms:modified>
</cp:coreProperties>
</file>