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73"/>
  </p:notesMasterIdLst>
  <p:handoutMasterIdLst>
    <p:handoutMasterId r:id="rId74"/>
  </p:handoutMasterIdLst>
  <p:sldIdLst>
    <p:sldId id="436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37" r:id="rId12"/>
    <p:sldId id="438" r:id="rId13"/>
    <p:sldId id="298" r:id="rId14"/>
    <p:sldId id="299" r:id="rId15"/>
    <p:sldId id="301" r:id="rId16"/>
    <p:sldId id="381" r:id="rId17"/>
    <p:sldId id="382" r:id="rId18"/>
    <p:sldId id="303" r:id="rId19"/>
    <p:sldId id="427" r:id="rId20"/>
    <p:sldId id="428" r:id="rId21"/>
    <p:sldId id="429" r:id="rId22"/>
    <p:sldId id="430" r:id="rId23"/>
    <p:sldId id="431" r:id="rId24"/>
    <p:sldId id="433" r:id="rId25"/>
    <p:sldId id="434" r:id="rId26"/>
    <p:sldId id="432" r:id="rId27"/>
    <p:sldId id="304" r:id="rId28"/>
    <p:sldId id="415" r:id="rId29"/>
    <p:sldId id="414" r:id="rId30"/>
    <p:sldId id="305" r:id="rId31"/>
    <p:sldId id="413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39" r:id="rId44"/>
    <p:sldId id="306" r:id="rId45"/>
    <p:sldId id="435" r:id="rId46"/>
    <p:sldId id="307" r:id="rId47"/>
    <p:sldId id="308" r:id="rId48"/>
    <p:sldId id="309" r:id="rId49"/>
    <p:sldId id="310" r:id="rId50"/>
    <p:sldId id="311" r:id="rId51"/>
    <p:sldId id="312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54" r:id="rId61"/>
    <p:sldId id="356" r:id="rId62"/>
    <p:sldId id="355" r:id="rId63"/>
    <p:sldId id="345" r:id="rId64"/>
    <p:sldId id="346" r:id="rId65"/>
    <p:sldId id="347" r:id="rId66"/>
    <p:sldId id="384" r:id="rId67"/>
    <p:sldId id="348" r:id="rId68"/>
    <p:sldId id="349" r:id="rId69"/>
    <p:sldId id="448" r:id="rId70"/>
    <p:sldId id="449" r:id="rId71"/>
    <p:sldId id="450" r:id="rId7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0EBCA3F6-E547-43F6-8B1E-CDE8DD79EC44}" type="slidenum">
              <a:t>‹N›</a:t>
            </a:fld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886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0" y="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3884759" y="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" name="Segnaposto immagine diapositiva 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0560" cy="342792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Segnaposto note 6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4960" cy="4113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0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4640"/>
            <a:ext cx="2970000" cy="45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57E7F4A8-F263-4CB6-96D1-08F65537189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54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it-IT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878374E-5011-4FA6-9CE2-284DBC020B5F}" type="slidenum">
              <a:t>12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543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2A5A311-7D79-4279-9AD7-1CC868EF41AF}" type="slidenum">
              <a:t>31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908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3D4537F-642A-46E5-8620-B02F97567C67}" type="slidenum">
              <a:t>32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558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69AEB43-F0E9-42B0-892F-DA4301917B04}" type="slidenum">
              <a:t>33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650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F0386C9-E511-480D-9672-C12EA3A7C24E}" type="slidenum">
              <a:t>34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7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72F35E9-AD85-4F59-8085-DF6698400694}" type="slidenum">
              <a:t>35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231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0E362A6-64BB-4EA6-8EF9-BBEB4B9E48C9}" type="slidenum">
              <a:t>36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258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1F5507D-5E15-4D76-B900-E6A6108F65F8}" type="slidenum">
              <a:t>37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195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D8784F3-9355-43AA-8835-46F9CBCE73FE}" type="slidenum">
              <a:t>38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732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050C468-AF94-4E51-A747-AE91039992F6}" type="slidenum">
              <a:t>39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038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E798B74-C373-4B56-83AD-349DA22AA1EB}" type="slidenum">
              <a:t>40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47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B433D45-675E-4B1E-881B-7241A1326D4C}" type="slidenum">
              <a:t>13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666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67E6950-8085-4A40-86E7-B083FB8B8EB8}" type="slidenum">
              <a:t>41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959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7206626-F639-4158-B575-925B842E007E}" type="slidenum">
              <a:t>42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300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7206626-F639-4158-B575-925B842E007E}" type="slidenum">
              <a:t>43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298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069C08B-5F21-41CC-B4DC-83A1F14B1CE6}" type="slidenum">
              <a:t>45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197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AD4E230-F89E-4830-BA48-5FCC153293B9}" type="slidenum">
              <a:t>46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734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63FD494-7555-4B7C-AB8A-E76B6F26823C}" type="slidenum">
              <a:t>47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789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53DEF72-870F-4DF2-A9BB-54E017A1DD2C}" type="slidenum">
              <a:t>48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965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E264DA0-9F72-4CD7-95C6-A4E1AD0F4335}" type="slidenum">
              <a:t>49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06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39C3735-EF99-42DA-98D5-7F9339E9E803}" type="slidenum">
              <a:t>50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982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6955167-675A-4E79-8D89-260C5C3293B8}" type="slidenum">
              <a:t>51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75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31D3F36-F2B3-4A1D-A10D-24140B069373}" type="slidenum">
              <a:t>14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431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D75CE57-A135-48EF-935B-2799BA07001E}" type="slidenum">
              <a:t>52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652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8D4D996-A23D-4443-A933-5443999DBCAC}" type="slidenum">
              <a:t>53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1776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E09F0AF-97A8-488E-87DB-74B130585BD3}" type="slidenum">
              <a:t>54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711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CB6F85D-036F-4CF8-99C9-2D9353A8910F}" type="slidenum">
              <a:t>55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5183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D2E9EE8-21BE-4AE6-AB3B-BE882D3ADACA}" type="slidenum">
              <a:t>56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48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7BCC4E9-DFCF-4E67-AF1D-04A7C11468BA}" type="slidenum">
              <a:t>57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899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8A5544C-010D-445D-AE06-46D6E71B14A7}" type="slidenum">
              <a:t>58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8513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189BD57-F314-438D-9DC8-DEC39AB567B1}" type="slidenum">
              <a:t>62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1872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D99A82B-9F5D-4563-88AC-62F3A74541ED}" type="slidenum">
              <a:t>63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1586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91C306E-CAAA-4E94-ADEB-38E2B8B3C7E7}" type="slidenum">
              <a:t>64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21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37506A8-B737-4142-B7BF-12A0FA756D79}" type="slidenum">
              <a:t>17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5531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DC95394-A10A-44C6-95CB-B1AB19084362}" type="slidenum">
              <a:t>66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1628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BA06A12-5868-4717-A7FA-63A9D990480A}" type="slidenum">
              <a:t>67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87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99444FC-AD1C-420D-B7B9-0FEB7E127C5C}" type="slidenum">
              <a:t>26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72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99B3F25-46CC-4F6F-9F42-E56DBAB7EFB3}" type="slidenum">
              <a:t>27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556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B66B104-DEB6-4D9D-B1D4-24227B0F62DF}" type="slidenum">
              <a:t>28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490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8BC9456-954F-4E60-A71D-57A7F2AC9AE3}" type="slidenum">
              <a:t>29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691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62805E2-F959-4180-9EA8-236A3FECEBBC}" type="slidenum">
              <a:t>30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47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18FE30B-3D30-4EB8-9397-6CB8E07ECF3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05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A239547-B2C3-49A8-B54B-0D7A3FAC3CE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46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0BDB7DD-29F3-464E-8C32-CD98A9E3B2E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85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08A814-C8E0-403B-9E4C-C97ABE61D58F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59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E5FD13-2E5B-44B3-82E6-3AF3E424265D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7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B69DB0-7D58-4FE6-A10C-71EAA90D6F73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73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7E9794-8CD3-40E0-9437-FB0BBD6E65A6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15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BA10CC-6BF8-4FDD-B10B-5C8B54F1ED65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98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CBF5A5-2268-4CB9-8F5F-19C676922D87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73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01D1CF-E43B-45AD-A77E-15912C6192F7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49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B518AA-DE8F-411A-AA9C-70E8A59C27A2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6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7CFA6D5-563F-429A-BCD8-C9FFAEC66EC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695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88FAFC-42F1-440C-8AD7-867393F415D5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57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8542D0-D3FB-463B-9E52-03CB8412AFB5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72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41A50F-A8FA-4891-8501-D10F87C1857E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29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onlin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2BAD5A-7186-4B37-8CFF-03CBB507A266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86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A6CE8B-1858-480F-AED0-1E31265F94BB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0CC8DC3-E19E-4A32-8544-4ADFF5A246E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46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5EED091-53C4-43B1-A97B-EC34F5FA68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01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A8A6F5-AE34-4808-AF5A-4F111F639BB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78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FCB931-654A-40CF-8D53-5295E190C7B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04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31C4D87-34D0-4BA7-A372-6BFBC0DCEE5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0785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0C087C1-E52A-4951-BAA3-7E28999AA91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5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69B392-3379-4E11-8CD7-58E20F9459A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01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57200" y="128160"/>
            <a:ext cx="822816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524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457200" y="6245280"/>
            <a:ext cx="213372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3124079" y="6245280"/>
            <a:ext cx="2895839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5280"/>
            <a:ext cx="2132280" cy="474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800" b="0" i="0" u="none" strike="noStrike" baseline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E1154A89-E248-4355-964E-9F89E261B89C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4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Microsoft YaHei" pitchFamily="2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it-IT" sz="32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2E34F30-2D84-4FB8-A85E-D1A175260D99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64870" name="Picture 6" descr="bioinformatics_ca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6124575"/>
            <a:ext cx="1450975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9786379-5E82-4DC2-A245-BE7095F2D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476250"/>
            <a:ext cx="72199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3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525555-D86F-41AD-AE56-01E2CD8F855C}"/>
              </a:ext>
            </a:extLst>
          </p:cNvPr>
          <p:cNvSpPr txBox="1"/>
          <p:nvPr/>
        </p:nvSpPr>
        <p:spPr>
          <a:xfrm>
            <a:off x="647113" y="1251189"/>
            <a:ext cx="393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Piccole molecole volatili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C8B1078-4979-4195-957E-E00B8ECA0AC6}"/>
              </a:ext>
            </a:extLst>
          </p:cNvPr>
          <p:cNvSpPr/>
          <p:nvPr/>
        </p:nvSpPr>
        <p:spPr>
          <a:xfrm>
            <a:off x="4389120" y="1398900"/>
            <a:ext cx="787790" cy="23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F084F6-38A9-49FA-A447-D495E63088D8}"/>
              </a:ext>
            </a:extLst>
          </p:cNvPr>
          <p:cNvSpPr txBox="1"/>
          <p:nvPr/>
        </p:nvSpPr>
        <p:spPr>
          <a:xfrm>
            <a:off x="5512190" y="1137290"/>
            <a:ext cx="261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EI; CI; accoppio GC e MS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355C5A-2E0D-4E34-B051-4A76EEA8A487}"/>
              </a:ext>
            </a:extLst>
          </p:cNvPr>
          <p:cNvSpPr txBox="1"/>
          <p:nvPr/>
        </p:nvSpPr>
        <p:spPr>
          <a:xfrm>
            <a:off x="647113" y="2736503"/>
            <a:ext cx="393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Molecole polari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9179C8EA-BEDB-4C61-A357-EEA23001FE49}"/>
              </a:ext>
            </a:extLst>
          </p:cNvPr>
          <p:cNvSpPr/>
          <p:nvPr/>
        </p:nvSpPr>
        <p:spPr>
          <a:xfrm>
            <a:off x="3094893" y="2878537"/>
            <a:ext cx="787790" cy="23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7386AD-5FCD-49D2-A2F1-4C55EDCA8951}"/>
              </a:ext>
            </a:extLst>
          </p:cNvPr>
          <p:cNvSpPr txBox="1"/>
          <p:nvPr/>
        </p:nvSpPr>
        <p:spPr>
          <a:xfrm>
            <a:off x="4389120" y="2736502"/>
            <a:ext cx="3938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ESI; APCI; MALDI</a:t>
            </a:r>
          </a:p>
          <a:p>
            <a:r>
              <a:rPr lang="it-IT" sz="2800" dirty="0"/>
              <a:t>Accoppiamento LCMS quando possibile</a:t>
            </a:r>
          </a:p>
        </p:txBody>
      </p:sp>
    </p:spTree>
    <p:extLst>
      <p:ext uri="{BB962C8B-B14F-4D97-AF65-F5344CB8AC3E}">
        <p14:creationId xmlns:p14="http://schemas.microsoft.com/office/powerpoint/2010/main" val="385322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525555-D86F-41AD-AE56-01E2CD8F855C}"/>
              </a:ext>
            </a:extLst>
          </p:cNvPr>
          <p:cNvSpPr txBox="1"/>
          <p:nvPr/>
        </p:nvSpPr>
        <p:spPr>
          <a:xfrm>
            <a:off x="282526" y="1233170"/>
            <a:ext cx="3938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SEPARAZIONE IONI NELLO SPAZIO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C8B1078-4979-4195-957E-E00B8ECA0AC6}"/>
              </a:ext>
            </a:extLst>
          </p:cNvPr>
          <p:cNvSpPr/>
          <p:nvPr/>
        </p:nvSpPr>
        <p:spPr>
          <a:xfrm>
            <a:off x="4389120" y="1398900"/>
            <a:ext cx="787790" cy="23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F084F6-38A9-49FA-A447-D495E63088D8}"/>
              </a:ext>
            </a:extLst>
          </p:cNvPr>
          <p:cNvSpPr txBox="1"/>
          <p:nvPr/>
        </p:nvSpPr>
        <p:spPr>
          <a:xfrm>
            <a:off x="5512190" y="1137290"/>
            <a:ext cx="2618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Settori magnetici</a:t>
            </a:r>
          </a:p>
          <a:p>
            <a:r>
              <a:rPr lang="it-IT" sz="2800" dirty="0"/>
              <a:t>Quadrupoli</a:t>
            </a:r>
          </a:p>
          <a:p>
            <a:r>
              <a:rPr lang="it-IT" sz="2800" dirty="0"/>
              <a:t>TOF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355C5A-2E0D-4E34-B051-4A76EEA8A487}"/>
              </a:ext>
            </a:extLst>
          </p:cNvPr>
          <p:cNvSpPr txBox="1"/>
          <p:nvPr/>
        </p:nvSpPr>
        <p:spPr>
          <a:xfrm>
            <a:off x="282526" y="4102154"/>
            <a:ext cx="3938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SEPARAZIONE </a:t>
            </a:r>
          </a:p>
          <a:p>
            <a:r>
              <a:rPr lang="it-IT" sz="2800" dirty="0"/>
              <a:t>IONI </a:t>
            </a:r>
            <a:br>
              <a:rPr lang="it-IT" sz="2800" dirty="0"/>
            </a:br>
            <a:r>
              <a:rPr lang="it-IT" sz="2800" dirty="0"/>
              <a:t>NEL TEMPO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9179C8EA-BEDB-4C61-A357-EEA23001FE49}"/>
              </a:ext>
            </a:extLst>
          </p:cNvPr>
          <p:cNvSpPr/>
          <p:nvPr/>
        </p:nvSpPr>
        <p:spPr>
          <a:xfrm>
            <a:off x="2813539" y="4263531"/>
            <a:ext cx="787790" cy="23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7386AD-5FCD-49D2-A2F1-4C55EDCA8951}"/>
              </a:ext>
            </a:extLst>
          </p:cNvPr>
          <p:cNvSpPr txBox="1"/>
          <p:nvPr/>
        </p:nvSpPr>
        <p:spPr>
          <a:xfrm>
            <a:off x="4037428" y="3862288"/>
            <a:ext cx="3938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Trappole ioniche</a:t>
            </a:r>
          </a:p>
          <a:p>
            <a:r>
              <a:rPr lang="it-IT" sz="2800" dirty="0" err="1"/>
              <a:t>Orbitrap</a:t>
            </a:r>
            <a:r>
              <a:rPr lang="it-IT" sz="2800" dirty="0"/>
              <a:t> </a:t>
            </a:r>
          </a:p>
          <a:p>
            <a:r>
              <a:rPr lang="it-IT" sz="2800" dirty="0"/>
              <a:t>FT ICR</a:t>
            </a:r>
          </a:p>
        </p:txBody>
      </p:sp>
    </p:spTree>
    <p:extLst>
      <p:ext uri="{BB962C8B-B14F-4D97-AF65-F5344CB8AC3E}">
        <p14:creationId xmlns:p14="http://schemas.microsoft.com/office/powerpoint/2010/main" val="290740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uadrupole Mass Ion Fi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80880" y="-360"/>
            <a:ext cx="8229600" cy="1143360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Quadrupole Mass Ion Filter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62120" y="914400"/>
            <a:ext cx="792468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7883"/>
          <a:stretch/>
        </p:blipFill>
        <p:spPr>
          <a:xfrm>
            <a:off x="18360" y="780288"/>
            <a:ext cx="9143640" cy="581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9078"/>
          <a:stretch/>
        </p:blipFill>
        <p:spPr>
          <a:xfrm>
            <a:off x="792000" y="792000"/>
            <a:ext cx="7762595" cy="50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612900"/>
            <a:ext cx="7848600" cy="39243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82700" y="393700"/>
            <a:ext cx="6718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SISTEMI MASSA TANDEM ESEMPIO IL TRIPLO QUADRUPOLO</a:t>
            </a:r>
          </a:p>
        </p:txBody>
      </p:sp>
    </p:spTree>
    <p:extLst>
      <p:ext uri="{BB962C8B-B14F-4D97-AF65-F5344CB8AC3E}">
        <p14:creationId xmlns:p14="http://schemas.microsoft.com/office/powerpoint/2010/main" val="4011185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02" y="0"/>
            <a:ext cx="7371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18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028320" y="972720"/>
            <a:ext cx="3123720" cy="493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09B5E71-4B0B-4D2E-B320-6F1ACAB3D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6" y="780862"/>
            <a:ext cx="8856938" cy="45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91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41D112C-05EA-4A8B-A76F-405585F68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24" y="814388"/>
            <a:ext cx="8482656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1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A37798F-5E2F-B96C-80BB-1C1F1FD89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57" y="1152832"/>
            <a:ext cx="2057400" cy="1295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000"/>
              <a:t>Liquid</a:t>
            </a:r>
          </a:p>
          <a:p>
            <a:pPr algn="ctr"/>
            <a:r>
              <a:rPr lang="en-US" altLang="it-IT" sz="2000"/>
              <a:t>Chromatography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9B14A0-1AA9-33B0-ADD0-A86C89C05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457" y="1152832"/>
            <a:ext cx="1295400" cy="1295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000"/>
              <a:t>Ionization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CBF228-BFAB-0EF0-3B06-258090C80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357" y="1165532"/>
            <a:ext cx="2014537" cy="12827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000"/>
              <a:t>Mass Analyzer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091D2F8-DACD-25D8-5343-041CDCEA3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882" y="1114732"/>
            <a:ext cx="1295400" cy="1295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000"/>
              <a:t>Detector/</a:t>
            </a:r>
          </a:p>
          <a:p>
            <a:pPr algn="ctr"/>
            <a:r>
              <a:rPr lang="en-US" altLang="it-IT" sz="2000"/>
              <a:t>Data </a:t>
            </a:r>
          </a:p>
          <a:p>
            <a:pPr algn="ctr"/>
            <a:r>
              <a:rPr lang="en-US" altLang="it-IT" sz="2000"/>
              <a:t>Collection</a:t>
            </a: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AE7F68B6-8962-5BFD-252B-D7AE7FFDF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2157" y="18005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9E608082-97EC-A57E-9747-6A14884A2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2844" y="180053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0D762529-3935-D196-299B-678032BBB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994" y="180053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D4B44AC4-A6CA-E1BE-4135-FD6FCD989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657" y="2560945"/>
            <a:ext cx="1352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it-IT" sz="2400" dirty="0">
                <a:solidFill>
                  <a:srgbClr val="6699FF"/>
                </a:solidFill>
              </a:rPr>
              <a:t>ESI</a:t>
            </a:r>
          </a:p>
          <a:p>
            <a:pPr>
              <a:buFontTx/>
              <a:buChar char="•"/>
            </a:pPr>
            <a:r>
              <a:rPr lang="en-US" altLang="it-IT" sz="2400" dirty="0">
                <a:solidFill>
                  <a:srgbClr val="6699FF"/>
                </a:solidFill>
              </a:rPr>
              <a:t>APCI</a:t>
            </a:r>
          </a:p>
          <a:p>
            <a:pPr>
              <a:buFontTx/>
              <a:buChar char="•"/>
            </a:pPr>
            <a:r>
              <a:rPr lang="en-US" altLang="it-IT" sz="2400" dirty="0">
                <a:solidFill>
                  <a:srgbClr val="6699FF"/>
                </a:solidFill>
              </a:rPr>
              <a:t>APPI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B1A4EAF1-E00B-E6A6-F0DE-9CCE7DF31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469" y="2700645"/>
            <a:ext cx="2886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it-IT" sz="2400">
                <a:solidFill>
                  <a:srgbClr val="00C28F"/>
                </a:solidFill>
              </a:rPr>
              <a:t>Triple Quadrapoles</a:t>
            </a:r>
          </a:p>
          <a:p>
            <a:pPr>
              <a:buFontTx/>
              <a:buChar char="•"/>
            </a:pPr>
            <a:r>
              <a:rPr lang="en-US" altLang="it-IT" sz="2400">
                <a:solidFill>
                  <a:srgbClr val="00C28F"/>
                </a:solidFill>
              </a:rPr>
              <a:t>Ion-Traps</a:t>
            </a:r>
          </a:p>
          <a:p>
            <a:pPr>
              <a:buFontTx/>
              <a:buChar char="•"/>
            </a:pPr>
            <a:r>
              <a:rPr lang="en-US" altLang="it-IT" sz="2400">
                <a:solidFill>
                  <a:srgbClr val="00C28F"/>
                </a:solidFill>
              </a:rPr>
              <a:t>Hybrids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B0C8050F-2E0F-2E21-AFE9-439C0D131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57" y="2624445"/>
            <a:ext cx="2667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it-IT" sz="2400" dirty="0"/>
              <a:t>Very important!</a:t>
            </a:r>
          </a:p>
          <a:p>
            <a:pPr>
              <a:buFontTx/>
              <a:buChar char="•"/>
            </a:pPr>
            <a:r>
              <a:rPr lang="en-US" altLang="it-IT" sz="2400" dirty="0"/>
              <a:t>Many columns</a:t>
            </a:r>
          </a:p>
          <a:p>
            <a:pPr>
              <a:buFontTx/>
              <a:buChar char="•"/>
            </a:pPr>
            <a:r>
              <a:rPr lang="en-US" altLang="it-IT" sz="2400" dirty="0"/>
              <a:t>Many solvent                                     	systems</a:t>
            </a:r>
          </a:p>
        </p:txBody>
      </p:sp>
    </p:spTree>
    <p:extLst>
      <p:ext uri="{BB962C8B-B14F-4D97-AF65-F5344CB8AC3E}">
        <p14:creationId xmlns:p14="http://schemas.microsoft.com/office/powerpoint/2010/main" val="336755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DB1294B-C4A3-496B-A42D-8FE6BFE12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06" y="1151082"/>
            <a:ext cx="8271466" cy="326375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4C43E9-8608-4451-ACFF-1328D7BCE471}"/>
              </a:ext>
            </a:extLst>
          </p:cNvPr>
          <p:cNvSpPr txBox="1"/>
          <p:nvPr/>
        </p:nvSpPr>
        <p:spPr>
          <a:xfrm>
            <a:off x="1557338" y="628650"/>
            <a:ext cx="26289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MRM</a:t>
            </a: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D3D4F2-4C79-4574-BFC4-C94ADBEE6153}"/>
              </a:ext>
            </a:extLst>
          </p:cNvPr>
          <p:cNvSpPr txBox="1"/>
          <p:nvPr/>
        </p:nvSpPr>
        <p:spPr>
          <a:xfrm>
            <a:off x="1557338" y="4616739"/>
            <a:ext cx="26289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0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B8CFA5F-400A-438B-82D2-DF85165A6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17884"/>
            <a:ext cx="8415337" cy="63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2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260459B-50D9-4CC7-A38E-A2ACEB0A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31" y="437867"/>
            <a:ext cx="4561082" cy="184936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36F90CC-C416-428E-8F34-DD1958A3B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31" y="2287236"/>
            <a:ext cx="8370449" cy="43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46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5AB4E88-8244-4879-A8E0-63E8F9090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69" y="1014413"/>
            <a:ext cx="9112929" cy="47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71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C7E2964-553A-4239-BEB3-8053431E1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18" y="428625"/>
            <a:ext cx="815833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7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56EDC4-0CF8-493C-83DB-0255C667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" y="1128712"/>
            <a:ext cx="9219530" cy="47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98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310120" y="1520999"/>
            <a:ext cx="4560120" cy="3836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872000" y="360000"/>
            <a:ext cx="4998240" cy="486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1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ION TRAP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029319" y="503999"/>
            <a:ext cx="5170680" cy="60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330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60000" y="288360"/>
            <a:ext cx="8082000" cy="547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237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on Tra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277842"/>
            <a:ext cx="8229600" cy="586957"/>
          </a:xfrm>
        </p:spPr>
        <p:txBody>
          <a:bodyPr wrap="square">
            <a:spAutoFit/>
          </a:bodyPr>
          <a:lstStyle/>
          <a:p>
            <a:pPr lvl="0"/>
            <a:r>
              <a:rPr lang="it-IT" sz="3200" dirty="0" err="1"/>
              <a:t>Ion</a:t>
            </a:r>
            <a:r>
              <a:rPr lang="it-IT" sz="3200" dirty="0"/>
              <a:t> Trap (trappola o gabbia ionica)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80880" y="1295280"/>
            <a:ext cx="8458200" cy="518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6B86FF3-7181-3C74-B8E4-4392A8BF6FA7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014464"/>
            <a:ext cx="7886700" cy="4351338"/>
          </a:xfrm>
          <a:prstGeom prst="rect">
            <a:avLst/>
          </a:prstGeom>
        </p:spPr>
        <p:txBody>
          <a:bodyPr/>
          <a:lstStyle>
            <a:lvl1pPr marL="342720" marR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-IT" kern="0"/>
              <a:t>Several common modes differing by method of ion formation:</a:t>
            </a:r>
          </a:p>
          <a:p>
            <a:pPr lvl="1"/>
            <a:r>
              <a:rPr lang="en-US" altLang="it-IT"/>
              <a:t>Electrospray (ESI)</a:t>
            </a:r>
          </a:p>
          <a:p>
            <a:pPr lvl="1"/>
            <a:endParaRPr lang="en-US" altLang="it-IT"/>
          </a:p>
          <a:p>
            <a:pPr lvl="1"/>
            <a:r>
              <a:rPr lang="en-US" altLang="it-IT"/>
              <a:t>Atmospheric Pressure Chemical Ionization (APCI)</a:t>
            </a:r>
          </a:p>
          <a:p>
            <a:pPr lvl="1"/>
            <a:endParaRPr lang="en-US" altLang="it-IT"/>
          </a:p>
          <a:p>
            <a:pPr lvl="1"/>
            <a:r>
              <a:rPr lang="en-US" altLang="it-IT"/>
              <a:t>Atmospheric Pressure Photo-Ionization (APPI)</a:t>
            </a:r>
          </a:p>
          <a:p>
            <a:pPr lvl="1"/>
            <a:endParaRPr lang="en-US" altLang="it-IT"/>
          </a:p>
          <a:p>
            <a:pPr lvl="1"/>
            <a:r>
              <a:rPr lang="en-US" altLang="it-IT"/>
              <a:t>New dual sources (ESI/APCI) or (APCI/APPI)</a:t>
            </a:r>
          </a:p>
          <a:p>
            <a:endParaRPr lang="en-US" altLang="it-IT" kern="0"/>
          </a:p>
          <a:p>
            <a:endParaRPr lang="en-US" altLang="it-IT" kern="0" dirty="0"/>
          </a:p>
        </p:txBody>
      </p:sp>
    </p:spTree>
    <p:extLst>
      <p:ext uri="{BB962C8B-B14F-4D97-AF65-F5344CB8AC3E}">
        <p14:creationId xmlns:p14="http://schemas.microsoft.com/office/powerpoint/2010/main" val="2673355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p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389239" y="1332000"/>
            <a:ext cx="6365519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 2"/>
          <p:cNvSpPr/>
          <p:nvPr/>
        </p:nvSpPr>
        <p:spPr>
          <a:xfrm>
            <a:off x="1549080" y="358920"/>
            <a:ext cx="5847119" cy="70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4000" b="0" i="1" u="none" strike="noStrike" baseline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Microsoft YaHei" pitchFamily="2"/>
                <a:cs typeface="Microsoft YaHei" pitchFamily="2"/>
              </a:rPr>
              <a:t>Quadrupole Ion Trap</a:t>
            </a:r>
          </a:p>
        </p:txBody>
      </p:sp>
    </p:spTree>
    <p:extLst>
      <p:ext uri="{BB962C8B-B14F-4D97-AF65-F5344CB8AC3E}">
        <p14:creationId xmlns:p14="http://schemas.microsoft.com/office/powerpoint/2010/main" val="3832524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20000" y="864000"/>
            <a:ext cx="8226000" cy="14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4752000" y="2677320"/>
            <a:ext cx="3340800" cy="257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002B70-123A-44B9-8DC8-B85FDDEAF631}"/>
              </a:ext>
            </a:extLst>
          </p:cNvPr>
          <p:cNvSpPr txBox="1"/>
          <p:nvPr/>
        </p:nvSpPr>
        <p:spPr>
          <a:xfrm>
            <a:off x="720000" y="3529013"/>
            <a:ext cx="3037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prime trappole ioniche furono sviluppate accoppiate a sistemi GC.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24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11080" y="2935800"/>
            <a:ext cx="7558199" cy="33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432359" y="360000"/>
            <a:ext cx="8495640" cy="19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833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360" y="543600"/>
            <a:ext cx="9143640" cy="579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101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44000" y="152640"/>
            <a:ext cx="9143640" cy="632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928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360" y="468360"/>
            <a:ext cx="9143640" cy="594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597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2360" y="1289880"/>
            <a:ext cx="9143640" cy="3966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131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2000" y="573480"/>
            <a:ext cx="9143640" cy="547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386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60" y="1800000"/>
            <a:ext cx="9143640" cy="3266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872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916999" y="216000"/>
            <a:ext cx="5787000" cy="573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0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0BD74D8E-2D85-E521-56AA-1F41B43C94F9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911225"/>
            <a:ext cx="7886700" cy="4351338"/>
          </a:xfrm>
          <a:prstGeom prst="rect">
            <a:avLst/>
          </a:prstGeom>
        </p:spPr>
        <p:txBody>
          <a:bodyPr/>
          <a:lstStyle>
            <a:lvl1pPr marL="342720" marR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-IT" kern="0" dirty="0"/>
              <a:t>It depends on the exact application.</a:t>
            </a:r>
          </a:p>
          <a:p>
            <a:r>
              <a:rPr lang="en-US" altLang="it-IT" kern="0" dirty="0"/>
              <a:t>Increasing polarity and molecular weight and thermal instability favors electrospray.</a:t>
            </a:r>
          </a:p>
          <a:p>
            <a:pPr lvl="2"/>
            <a:r>
              <a:rPr lang="en-US" altLang="it-IT" dirty="0"/>
              <a:t>Most drugs of abuse are highly polar and are easily analyzed using electrospray.</a:t>
            </a:r>
          </a:p>
          <a:p>
            <a:pPr lvl="2"/>
            <a:r>
              <a:rPr lang="en-US" altLang="it-IT" dirty="0"/>
              <a:t>High molecular weight proteins also require electrospray</a:t>
            </a:r>
          </a:p>
          <a:p>
            <a:r>
              <a:rPr lang="en-US" altLang="it-IT" kern="0" dirty="0"/>
              <a:t>Lower polarity and molecular weight favors APCI or APPI.</a:t>
            </a:r>
          </a:p>
          <a:p>
            <a:pPr lvl="2"/>
            <a:r>
              <a:rPr lang="en-US" altLang="it-IT" dirty="0"/>
              <a:t>Lower background, but compounds must be more thermally stable.</a:t>
            </a:r>
          </a:p>
          <a:p>
            <a:endParaRPr lang="en-US" altLang="it-IT" kern="0" dirty="0"/>
          </a:p>
        </p:txBody>
      </p:sp>
    </p:spTree>
    <p:extLst>
      <p:ext uri="{BB962C8B-B14F-4D97-AF65-F5344CB8AC3E}">
        <p14:creationId xmlns:p14="http://schemas.microsoft.com/office/powerpoint/2010/main" val="546339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bdiag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88440" y="623520"/>
            <a:ext cx="8366399" cy="56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377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tion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304920"/>
            <a:ext cx="9178920" cy="601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913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344462" y="655310"/>
            <a:ext cx="5619240" cy="5314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014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813DA12-DA39-4AA8-BB78-EB729210B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" b="7801"/>
          <a:stretch/>
        </p:blipFill>
        <p:spPr>
          <a:xfrm>
            <a:off x="269357" y="436100"/>
            <a:ext cx="8605286" cy="536101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B5EC4DD-29CD-4CFA-9A1B-2470C1BE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661987"/>
            <a:ext cx="82867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34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me of Flight -T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-360"/>
            <a:ext cx="8229600" cy="1143360"/>
          </a:xfrm>
        </p:spPr>
        <p:txBody>
          <a:bodyPr wrap="square">
            <a:spAutoFit/>
          </a:bodyPr>
          <a:lstStyle/>
          <a:p>
            <a:pPr lvl="0"/>
            <a:r>
              <a:rPr lang="it-IT"/>
              <a:t>Time of Flight -TOF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990719"/>
            <a:ext cx="9144000" cy="563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16640" y="10440"/>
            <a:ext cx="894708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383040" y="2228760"/>
            <a:ext cx="7964640" cy="4819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 </a:t>
            </a:r>
            <a:r>
              <a:rPr lang="en-US" sz="43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 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                                                     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Where:</a:t>
            </a:r>
          </a:p>
          <a:p>
            <a:pPr marL="0" marR="0" lvl="3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m</a:t>
            </a:r>
            <a:r>
              <a:rPr lang="en-US" sz="2800" b="0" i="0" u="none" strike="noStrike" baseline="-30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i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= mass of analyte ion</a:t>
            </a:r>
          </a:p>
          <a:p>
            <a:pPr marL="0" marR="0" lvl="3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z</a:t>
            </a:r>
            <a:r>
              <a:rPr lang="en-US" sz="2800" b="0" i="0" u="none" strike="noStrike" baseline="-30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i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= charge on analyte ion</a:t>
            </a:r>
          </a:p>
          <a:p>
            <a:pPr marL="0" marR="0" lvl="3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E = extraction field</a:t>
            </a:r>
          </a:p>
          <a:p>
            <a:pPr marL="0" marR="0" lvl="3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t</a:t>
            </a:r>
            <a:r>
              <a:rPr lang="en-US" sz="2800" b="0" i="0" u="none" strike="noStrike" baseline="-30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i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= time-of-flight of ion</a:t>
            </a:r>
          </a:p>
          <a:p>
            <a:pPr marL="0" marR="0" lvl="3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l</a:t>
            </a:r>
            <a:r>
              <a:rPr lang="en-US" sz="2800" b="0" i="0" u="none" strike="noStrike" baseline="-30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s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= length of the source</a:t>
            </a:r>
          </a:p>
          <a:p>
            <a:pPr marL="0" marR="0" lvl="3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l</a:t>
            </a:r>
            <a:r>
              <a:rPr lang="en-US" sz="2800" b="0" i="0" u="none" strike="noStrike" baseline="-30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d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= length of the field-free drift region</a:t>
            </a:r>
          </a:p>
          <a:p>
            <a:pPr marL="0" marR="0" lvl="3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1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e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= electronic charge (1.6022x10-19 C)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93960" y="304920"/>
            <a:ext cx="4811760" cy="225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1447919"/>
            <a:ext cx="9144000" cy="3733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 2"/>
          <p:cNvSpPr/>
          <p:nvPr/>
        </p:nvSpPr>
        <p:spPr>
          <a:xfrm>
            <a:off x="457200" y="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TOF with </a:t>
            </a:r>
            <a:r>
              <a:rPr lang="en-US" sz="4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reflectron</a:t>
            </a:r>
            <a:br>
              <a:rPr lang="en-US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</a:b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ss accura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>
            <a:spAutoFit/>
          </a:bodyPr>
          <a:lstStyle/>
          <a:p>
            <a:pPr lvl="0"/>
            <a:r>
              <a:rPr lang="it-IT"/>
              <a:t>Mass accuracy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6280"/>
          </a:xfrm>
        </p:spPr>
        <p:txBody>
          <a:bodyPr wrap="square">
            <a:spAutoFit/>
          </a:bodyPr>
          <a:lstStyle/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Mass Error = (5 ppm)(201.1001)/10</a:t>
            </a:r>
            <a:r>
              <a:rPr lang="en-US" baseline="30000"/>
              <a:t>6</a:t>
            </a:r>
            <a:r>
              <a:rPr lang="en-US"/>
              <a:t> =  </a:t>
            </a:r>
          </a:p>
          <a:p>
            <a:pPr lvl="0"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/>
              <a:t>	</a:t>
            </a:r>
            <a:r>
              <a:rPr lang="en-US">
                <a:latin typeface="Symbol" pitchFamily="18"/>
              </a:rPr>
              <a:t></a:t>
            </a:r>
            <a:r>
              <a:rPr lang="en-US"/>
              <a:t> 0.0010 amu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201.0991 to 201.1011 (only 1 possibility)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Sector instruments, TOF mass analyzers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How many possibilities with MA = 50 ppm?</a:t>
            </a:r>
          </a:p>
          <a:p>
            <a:pPr lvl="0"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/>
              <a:t>	with 100 ppm?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695E5B1-2458-EDB5-80EC-F7980BE1352A}"/>
              </a:ext>
            </a:extLst>
          </p:cNvPr>
          <p:cNvSpPr txBox="1">
            <a:spLocks noChangeArrowheads="1"/>
          </p:cNvSpPr>
          <p:nvPr/>
        </p:nvSpPr>
        <p:spPr>
          <a:xfrm>
            <a:off x="1071101" y="748992"/>
            <a:ext cx="7886700" cy="4351338"/>
          </a:xfrm>
          <a:prstGeom prst="rect">
            <a:avLst/>
          </a:prstGeom>
        </p:spPr>
        <p:txBody>
          <a:bodyPr/>
          <a:lstStyle>
            <a:lvl1pPr marL="342720" marR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it-IT" kern="0"/>
          </a:p>
          <a:p>
            <a:endParaRPr lang="en-US" altLang="it-IT" kern="0"/>
          </a:p>
          <a:p>
            <a:r>
              <a:rPr lang="en-US" altLang="it-IT" kern="0"/>
              <a:t>Three Fundamental Processes:</a:t>
            </a:r>
          </a:p>
          <a:p>
            <a:pPr lvl="2"/>
            <a:r>
              <a:rPr lang="en-US" altLang="it-IT"/>
              <a:t>Production of charged droplets. </a:t>
            </a:r>
          </a:p>
          <a:p>
            <a:pPr lvl="2"/>
            <a:r>
              <a:rPr lang="en-US" altLang="it-IT"/>
              <a:t>Droplet size reduction, and fission.</a:t>
            </a:r>
          </a:p>
          <a:p>
            <a:pPr lvl="2"/>
            <a:r>
              <a:rPr lang="en-US" altLang="it-IT"/>
              <a:t>Gas phase ion formation.</a:t>
            </a:r>
          </a:p>
          <a:p>
            <a:endParaRPr lang="en-US" altLang="it-IT" kern="0" dirty="0"/>
          </a:p>
        </p:txBody>
      </p:sp>
    </p:spTree>
    <p:extLst>
      <p:ext uri="{BB962C8B-B14F-4D97-AF65-F5344CB8AC3E}">
        <p14:creationId xmlns:p14="http://schemas.microsoft.com/office/powerpoint/2010/main" val="22648207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ct Mass Determ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-360"/>
            <a:ext cx="8229600" cy="1143360"/>
          </a:xfrm>
        </p:spPr>
        <p:txBody>
          <a:bodyPr wrap="square">
            <a:spAutoFit/>
          </a:bodyPr>
          <a:lstStyle/>
          <a:p>
            <a:pPr lvl="0"/>
            <a:r>
              <a:rPr lang="it-IT"/>
              <a:t>Exact Mass Determination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380880" y="1447919"/>
            <a:ext cx="8229600" cy="4669920"/>
          </a:xfrm>
        </p:spPr>
        <p:txBody>
          <a:bodyPr wrap="square">
            <a:spAutoFit/>
          </a:bodyPr>
          <a:lstStyle/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Need Mass Spectrometer with a high mass accuracy – 5 ppm  (sector or TOF)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C</a:t>
            </a:r>
            <a:r>
              <a:rPr lang="en-US" baseline="-25000"/>
              <a:t>9</a:t>
            </a:r>
            <a:r>
              <a:rPr lang="en-US"/>
              <a:t>H</a:t>
            </a:r>
            <a:r>
              <a:rPr lang="en-US" baseline="-25000"/>
              <a:t>15</a:t>
            </a:r>
            <a:r>
              <a:rPr lang="en-US"/>
              <a:t>NO</a:t>
            </a:r>
            <a:r>
              <a:rPr lang="en-US" baseline="-25000"/>
              <a:t>4</a:t>
            </a:r>
            <a:r>
              <a:rPr lang="en-US"/>
              <a:t>, FM 201.1001 (mono-isotopic)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Mass accuracy = {(Mass Error)/FM}*10</a:t>
            </a:r>
            <a:r>
              <a:rPr lang="en-US" baseline="30000"/>
              <a:t>6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Mass Error = (5 ppm)(201.1001)/10</a:t>
            </a:r>
            <a:r>
              <a:rPr lang="en-US" baseline="30000"/>
              <a:t>6</a:t>
            </a:r>
            <a:r>
              <a:rPr lang="en-US"/>
              <a:t> =  </a:t>
            </a:r>
          </a:p>
          <a:p>
            <a:pPr lvl="0"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/>
              <a:t>	</a:t>
            </a:r>
            <a:r>
              <a:rPr lang="en-US">
                <a:latin typeface="Symbol" pitchFamily="18"/>
              </a:rPr>
              <a:t></a:t>
            </a:r>
            <a:r>
              <a:rPr lang="en-US"/>
              <a:t> 0.0010 amu</a:t>
            </a:r>
          </a:p>
          <a:p>
            <a:pPr lvl="0"/>
            <a:endParaRPr lang="en-US"/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685799" y="250200"/>
            <a:ext cx="7772400" cy="642600"/>
          </a:xfrm>
        </p:spPr>
        <p:txBody>
          <a:bodyPr wrap="square">
            <a:spAutoFit/>
          </a:bodyPr>
          <a:lstStyle/>
          <a:p>
            <a:pPr lvl="0"/>
            <a:r>
              <a:rPr lang="en-US" sz="3600" i="1">
                <a:latin typeface="Arial Black" pitchFamily="34"/>
              </a:rPr>
              <a:t>TOF Principles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57200" y="762120"/>
            <a:ext cx="8229600" cy="5449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60" y="432000"/>
            <a:ext cx="9143640" cy="358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8360" y="4012559"/>
            <a:ext cx="9143640" cy="21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360" y="874799"/>
            <a:ext cx="9143640" cy="53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2360" y="792000"/>
            <a:ext cx="9143640" cy="538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16000" y="1224000"/>
            <a:ext cx="9143640" cy="41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599083-4F24-454F-B713-1A375D9610C4}"/>
              </a:ext>
            </a:extLst>
          </p:cNvPr>
          <p:cNvSpPr txBox="1"/>
          <p:nvPr/>
        </p:nvSpPr>
        <p:spPr>
          <a:xfrm>
            <a:off x="3671668" y="464234"/>
            <a:ext cx="261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DETECTOR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360" y="1562400"/>
            <a:ext cx="9143640" cy="478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16000" y="1512000"/>
            <a:ext cx="8784000" cy="34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26000" y="602640"/>
            <a:ext cx="8874000" cy="234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6048000" y="2914920"/>
            <a:ext cx="2160000" cy="363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503999" y="3469319"/>
            <a:ext cx="5690520" cy="221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1D1CF-E43B-45AD-A77E-15912C6192F7}" type="slidenum">
              <a:rPr lang="en-US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40" y="1104900"/>
            <a:ext cx="7512460" cy="3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3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F158AF7C-6C22-6EB5-F688-4625821A1A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715667"/>
              </p:ext>
            </p:extLst>
          </p:nvPr>
        </p:nvGraphicFramePr>
        <p:xfrm>
          <a:off x="1877296" y="669003"/>
          <a:ext cx="5915025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7713360" imgH="6775920" progId="CorelDraw.Graphic.7">
                  <p:embed/>
                </p:oleObj>
              </mc:Choice>
              <mc:Fallback>
                <p:oleObj name="CorelDRAW" r:id="rId2" imgW="7713360" imgH="6775920" progId="CorelDraw.Graphic.7">
                  <p:embed/>
                  <p:pic>
                    <p:nvPicPr>
                      <p:cNvPr id="44036" name="Object 4">
                        <a:extLst>
                          <a:ext uri="{FF2B5EF4-FFF2-40B4-BE49-F238E27FC236}">
                            <a16:creationId xmlns:a16="http://schemas.microsoft.com/office/drawing/2014/main" id="{92106CDE-B51B-23D0-FEDB-2DA6196AB6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296" y="669003"/>
                        <a:ext cx="5915025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5">
            <a:extLst>
              <a:ext uri="{FF2B5EF4-FFF2-40B4-BE49-F238E27FC236}">
                <a16:creationId xmlns:a16="http://schemas.microsoft.com/office/drawing/2014/main" id="{C00125CC-2DD5-0180-6408-1C7F2BD36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196" y="2904203"/>
            <a:ext cx="10668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1400" b="1"/>
              <a:t>To MS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C29636E1-1E9F-C6C5-F3D6-4E33EAA9C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196" y="391191"/>
            <a:ext cx="91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it-IT" sz="1600" b="1">
                <a:solidFill>
                  <a:schemeClr val="accent2"/>
                </a:solidFill>
              </a:rPr>
              <a:t>Orifice Plate</a:t>
            </a: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64EC6C75-F027-2AE9-21CF-C38533E48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7058" y="515845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E08F390-0F5D-48AB-476D-6AD6DE47B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858" y="4853653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 sz="1600" b="1">
                <a:solidFill>
                  <a:schemeClr val="accent2"/>
                </a:solidFill>
              </a:rPr>
              <a:t>Curtain Plate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424111F-D820-791D-B7EF-BE19893217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8683" y="1023016"/>
            <a:ext cx="184150" cy="782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51B85F94-71B4-6081-9886-C4A59CFF3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458" y="4320253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 sz="1600" b="1">
                <a:solidFill>
                  <a:srgbClr val="FF0000"/>
                </a:solidFill>
              </a:rPr>
              <a:t>Drying Gas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A8611492-8277-4050-A109-D6865451B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521" y="5498178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 sz="1600" b="1">
                <a:solidFill>
                  <a:srgbClr val="CC9900"/>
                </a:solidFill>
              </a:rPr>
              <a:t>Curtain Gas</a:t>
            </a: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EA580781-5205-502B-E42F-B51C5E837340}"/>
              </a:ext>
            </a:extLst>
          </p:cNvPr>
          <p:cNvSpPr>
            <a:spLocks noChangeArrowheads="1"/>
          </p:cNvSpPr>
          <p:nvPr/>
        </p:nvSpPr>
        <p:spPr bwMode="auto">
          <a:xfrm rot="900000">
            <a:off x="1175621" y="803941"/>
            <a:ext cx="669925" cy="723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000"/>
              <a:t>LC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AF6C266E-C358-C293-420D-9F5AE98B1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183" y="519972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1BD18233-CAEE-A28B-E6CE-9B4AC9D21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58" y="2796253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b="1">
                <a:solidFill>
                  <a:schemeClr val="accent2"/>
                </a:solidFill>
              </a:rPr>
              <a:t>Droplet Formation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D0C106F7-E917-CA71-2616-17CDF9AA3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696" y="1688178"/>
            <a:ext cx="1543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it-IT" b="1">
                <a:solidFill>
                  <a:schemeClr val="accent2"/>
                </a:solidFill>
              </a:rPr>
              <a:t>Desolvation </a:t>
            </a:r>
          </a:p>
          <a:p>
            <a:pPr algn="ctr"/>
            <a:r>
              <a:rPr lang="en-US" altLang="it-IT" b="1">
                <a:solidFill>
                  <a:schemeClr val="accent2"/>
                </a:solidFill>
              </a:rPr>
              <a:t>&amp; Fission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85764569-CD4B-4594-85DE-67BDDB71F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008" y="3655091"/>
            <a:ext cx="175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it-IT" b="1">
                <a:solidFill>
                  <a:schemeClr val="accent2"/>
                </a:solidFill>
              </a:rPr>
              <a:t>Gas Phase Ion</a:t>
            </a:r>
          </a:p>
          <a:p>
            <a:pPr algn="ctr"/>
            <a:r>
              <a:rPr lang="en-US" altLang="it-IT" b="1">
                <a:solidFill>
                  <a:schemeClr val="accent2"/>
                </a:solidFill>
              </a:rPr>
              <a:t> Generation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DE69FE32-DF2A-B079-3916-E3267946E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58" y="891253"/>
            <a:ext cx="1066800" cy="5143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t-IT" sz="2400">
                <a:solidFill>
                  <a:srgbClr val="FF0000"/>
                </a:solidFill>
                <a:latin typeface="Times New Roman" panose="02020603050405020304" pitchFamily="18" charset="0"/>
              </a:rPr>
              <a:t>5kV</a:t>
            </a:r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3D99ACE9-56C8-70C6-1AF9-7328666906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7658" y="1119853"/>
            <a:ext cx="16764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A0C489AD-D138-06C8-C983-8669D917F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0858" y="1043653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4A960598-B06F-C763-1D9A-F6D7AB739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33" y="2131091"/>
            <a:ext cx="1268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600" b="1">
                <a:solidFill>
                  <a:schemeClr val="accent2"/>
                </a:solidFill>
              </a:rPr>
              <a:t>Nebulizing </a:t>
            </a:r>
          </a:p>
          <a:p>
            <a:r>
              <a:rPr lang="en-US" altLang="it-IT" sz="1600" b="1">
                <a:solidFill>
                  <a:schemeClr val="accent2"/>
                </a:solidFill>
              </a:rPr>
              <a:t>Gas</a:t>
            </a:r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B5236C2B-4475-A871-2873-E0C7E71035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6096" y="1926303"/>
            <a:ext cx="673100" cy="195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4973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1D1CF-E43B-45AD-A77E-15912C6192F7}" type="slidenum">
              <a:rPr lang="en-US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152525"/>
            <a:ext cx="4191000" cy="35814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87116" y="5422232"/>
            <a:ext cx="665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Espulsione degli ioni è assiale rispetto alla traiettoria dalla sorgente questo permette di accoppiarla ad altri analizzatori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799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08A814-C8E0-403B-9E4C-C97ABE61D58F}" type="slidenum">
              <a:rPr lang="en-US" altLang="en-US" smtClean="0">
                <a:solidFill>
                  <a:srgbClr val="000000"/>
                </a:solidFill>
              </a:rPr>
              <a:pPr/>
              <a:t>61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0" y="957263"/>
            <a:ext cx="7622089" cy="50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20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4000" y="525960"/>
            <a:ext cx="7151760" cy="329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720000" y="3816000"/>
            <a:ext cx="8208000" cy="25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3300479" y="3592440"/>
            <a:ext cx="150804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3300479" y="3994200"/>
            <a:ext cx="1508040" cy="158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Titolo 3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square" lIns="90360" tIns="44280" rIns="90360" bIns="44280">
            <a:spAutoFit/>
          </a:bodyPr>
          <a:lstStyle/>
          <a:p>
            <a:pPr lvl="0"/>
            <a:r>
              <a:rPr lang="it-IT" i="1">
                <a:latin typeface="Arial Black" pitchFamily="34"/>
              </a:rPr>
              <a:t>Product Ion Scan (PI)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3303720" y="299412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3337200" y="346860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7" name="Figura a mano libera 6"/>
          <p:cNvSpPr/>
          <p:nvPr/>
        </p:nvSpPr>
        <p:spPr>
          <a:xfrm>
            <a:off x="4421520" y="399240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8" name="Figura a mano libera 7"/>
          <p:cNvSpPr/>
          <p:nvPr/>
        </p:nvSpPr>
        <p:spPr>
          <a:xfrm>
            <a:off x="3478320" y="3782879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4246920" y="308124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0" name="Figura a mano libera 9"/>
          <p:cNvSpPr/>
          <p:nvPr/>
        </p:nvSpPr>
        <p:spPr>
          <a:xfrm>
            <a:off x="4438800" y="3290759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1" name="Figura a mano libera 10"/>
          <p:cNvSpPr/>
          <p:nvPr/>
        </p:nvSpPr>
        <p:spPr>
          <a:xfrm>
            <a:off x="3705479" y="433872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4316760" y="423396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3" name="Figura a mano libera 12"/>
          <p:cNvSpPr/>
          <p:nvPr/>
        </p:nvSpPr>
        <p:spPr>
          <a:xfrm>
            <a:off x="3286440" y="430704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4" name="Figura a mano libera 13"/>
          <p:cNvSpPr/>
          <p:nvPr/>
        </p:nvSpPr>
        <p:spPr>
          <a:xfrm>
            <a:off x="3513240" y="3290759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5" name="Figura a mano libera 14"/>
          <p:cNvSpPr/>
          <p:nvPr/>
        </p:nvSpPr>
        <p:spPr>
          <a:xfrm>
            <a:off x="3792600" y="339552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6" name="Figura a mano libera 15"/>
          <p:cNvSpPr/>
          <p:nvPr/>
        </p:nvSpPr>
        <p:spPr>
          <a:xfrm>
            <a:off x="3319559" y="388764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7" name="Figura a mano libera 16"/>
          <p:cNvSpPr/>
          <p:nvPr/>
        </p:nvSpPr>
        <p:spPr>
          <a:xfrm>
            <a:off x="3792600" y="391968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8" name="Figura a mano libera 17"/>
          <p:cNvSpPr/>
          <p:nvPr/>
        </p:nvSpPr>
        <p:spPr>
          <a:xfrm>
            <a:off x="4175279" y="3905279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9" name="Figura a mano libera 18"/>
          <p:cNvSpPr/>
          <p:nvPr/>
        </p:nvSpPr>
        <p:spPr>
          <a:xfrm>
            <a:off x="1382760" y="3592440"/>
            <a:ext cx="150336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0" name="Figura a mano libera 19"/>
          <p:cNvSpPr/>
          <p:nvPr/>
        </p:nvSpPr>
        <p:spPr>
          <a:xfrm>
            <a:off x="1382760" y="3994200"/>
            <a:ext cx="1503360" cy="158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1" name="Figura a mano libera 20"/>
          <p:cNvSpPr/>
          <p:nvPr/>
        </p:nvSpPr>
        <p:spPr>
          <a:xfrm>
            <a:off x="5202360" y="3994200"/>
            <a:ext cx="1506239" cy="158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2" name="Figura a mano libera 21"/>
          <p:cNvSpPr/>
          <p:nvPr/>
        </p:nvSpPr>
        <p:spPr>
          <a:xfrm>
            <a:off x="5202360" y="3592440"/>
            <a:ext cx="1506239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3" name="Figura a mano libera 22"/>
          <p:cNvSpPr/>
          <p:nvPr/>
        </p:nvSpPr>
        <p:spPr>
          <a:xfrm>
            <a:off x="3084480" y="3314879"/>
            <a:ext cx="1800" cy="11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4" name="Figura a mano libera 23"/>
          <p:cNvSpPr/>
          <p:nvPr/>
        </p:nvSpPr>
        <p:spPr>
          <a:xfrm flipH="1">
            <a:off x="4984920" y="3297240"/>
            <a:ext cx="1440" cy="1166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5" name="Figura a mano libera 24"/>
          <p:cNvSpPr/>
          <p:nvPr/>
        </p:nvSpPr>
        <p:spPr>
          <a:xfrm>
            <a:off x="1558079" y="3144959"/>
            <a:ext cx="4100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Q1</a:t>
            </a:r>
          </a:p>
        </p:txBody>
      </p:sp>
      <p:sp>
        <p:nvSpPr>
          <p:cNvPr id="26" name="Figura a mano libera 25"/>
          <p:cNvSpPr/>
          <p:nvPr/>
        </p:nvSpPr>
        <p:spPr>
          <a:xfrm>
            <a:off x="1893960" y="3144959"/>
            <a:ext cx="10958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	</a:t>
            </a:r>
          </a:p>
        </p:txBody>
      </p:sp>
      <p:sp>
        <p:nvSpPr>
          <p:cNvPr id="27" name="Figura a mano libera 26"/>
          <p:cNvSpPr/>
          <p:nvPr/>
        </p:nvSpPr>
        <p:spPr>
          <a:xfrm>
            <a:off x="2208240" y="3144959"/>
            <a:ext cx="10958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	</a:t>
            </a:r>
          </a:p>
        </p:txBody>
      </p:sp>
      <p:sp>
        <p:nvSpPr>
          <p:cNvPr id="28" name="Figura a mano libera 27"/>
          <p:cNvSpPr/>
          <p:nvPr/>
        </p:nvSpPr>
        <p:spPr>
          <a:xfrm>
            <a:off x="2841480" y="3144959"/>
            <a:ext cx="10958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	</a:t>
            </a:r>
          </a:p>
        </p:txBody>
      </p:sp>
      <p:sp>
        <p:nvSpPr>
          <p:cNvPr id="29" name="Figura a mano libera 28"/>
          <p:cNvSpPr/>
          <p:nvPr/>
        </p:nvSpPr>
        <p:spPr>
          <a:xfrm>
            <a:off x="3672359" y="3144959"/>
            <a:ext cx="4100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Q2</a:t>
            </a:r>
          </a:p>
        </p:txBody>
      </p:sp>
      <p:sp>
        <p:nvSpPr>
          <p:cNvPr id="30" name="Figura a mano libera 29"/>
          <p:cNvSpPr/>
          <p:nvPr/>
        </p:nvSpPr>
        <p:spPr>
          <a:xfrm>
            <a:off x="4008239" y="3144959"/>
            <a:ext cx="10958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	</a:t>
            </a:r>
          </a:p>
        </p:txBody>
      </p:sp>
      <p:sp>
        <p:nvSpPr>
          <p:cNvPr id="31" name="Figura a mano libera 30"/>
          <p:cNvSpPr/>
          <p:nvPr/>
        </p:nvSpPr>
        <p:spPr>
          <a:xfrm>
            <a:off x="4097160" y="3144959"/>
            <a:ext cx="10958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	</a:t>
            </a:r>
          </a:p>
        </p:txBody>
      </p:sp>
      <p:sp>
        <p:nvSpPr>
          <p:cNvPr id="32" name="Figura a mano libera 31"/>
          <p:cNvSpPr/>
          <p:nvPr/>
        </p:nvSpPr>
        <p:spPr>
          <a:xfrm>
            <a:off x="4724280" y="3144959"/>
            <a:ext cx="10958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	</a:t>
            </a:r>
          </a:p>
        </p:txBody>
      </p:sp>
      <p:sp>
        <p:nvSpPr>
          <p:cNvPr id="33" name="Figura a mano libera 32"/>
          <p:cNvSpPr/>
          <p:nvPr/>
        </p:nvSpPr>
        <p:spPr>
          <a:xfrm>
            <a:off x="5352840" y="3144959"/>
            <a:ext cx="10958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	</a:t>
            </a:r>
          </a:p>
        </p:txBody>
      </p:sp>
      <p:sp>
        <p:nvSpPr>
          <p:cNvPr id="34" name="Figura a mano libera 33"/>
          <p:cNvSpPr/>
          <p:nvPr/>
        </p:nvSpPr>
        <p:spPr>
          <a:xfrm>
            <a:off x="5872680" y="3144959"/>
            <a:ext cx="4100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Q3</a:t>
            </a:r>
          </a:p>
        </p:txBody>
      </p:sp>
      <p:sp>
        <p:nvSpPr>
          <p:cNvPr id="35" name="Figura a mano libera 34"/>
          <p:cNvSpPr/>
          <p:nvPr/>
        </p:nvSpPr>
        <p:spPr>
          <a:xfrm>
            <a:off x="3861000" y="299412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36" name="Figura a mano libera 35"/>
          <p:cNvSpPr/>
          <p:nvPr/>
        </p:nvSpPr>
        <p:spPr>
          <a:xfrm>
            <a:off x="4019760" y="3290759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37" name="Figura a mano libera 36"/>
          <p:cNvSpPr/>
          <p:nvPr/>
        </p:nvSpPr>
        <p:spPr>
          <a:xfrm>
            <a:off x="3495959" y="416880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38" name="Figura a mano libera 37"/>
          <p:cNvSpPr/>
          <p:nvPr/>
        </p:nvSpPr>
        <p:spPr>
          <a:xfrm>
            <a:off x="4316760" y="351792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39" name="Figura a mano libera 38"/>
          <p:cNvSpPr/>
          <p:nvPr/>
        </p:nvSpPr>
        <p:spPr>
          <a:xfrm>
            <a:off x="4019760" y="416880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40" name="Figura a mano libera 39"/>
          <p:cNvSpPr/>
          <p:nvPr/>
        </p:nvSpPr>
        <p:spPr>
          <a:xfrm>
            <a:off x="6924600" y="3586320"/>
            <a:ext cx="719280" cy="576000"/>
          </a:xfrm>
          <a:custGeom>
            <a:avLst/>
            <a:gdLst>
              <a:gd name="f0" fmla="val 0"/>
              <a:gd name="f1" fmla="val 11"/>
              <a:gd name="f2" fmla="val 10"/>
              <a:gd name="f3" fmla="val 362"/>
              <a:gd name="f4" fmla="val 209"/>
              <a:gd name="f5" fmla="val 242"/>
              <a:gd name="f6" fmla="val 452"/>
              <a:gd name="f7" fmla="val 121"/>
              <a:gd name="f8" fmla="val 19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453" h="363">
                <a:moveTo>
                  <a:pt x="f1" y="f2"/>
                </a:moveTo>
                <a:lnTo>
                  <a:pt x="f1" y="f3"/>
                </a:ln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8" y="f7"/>
                </a:lnTo>
                <a:lnTo>
                  <a:pt x="f0" y="f0"/>
                </a:lnTo>
                <a:lnTo>
                  <a:pt x="f1" y="f2"/>
                </a:lnTo>
              </a:path>
            </a:pathLst>
          </a:custGeom>
          <a:noFill/>
          <a:ln w="12600" cap="rnd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1" name="Figura a mano libera 40"/>
          <p:cNvSpPr/>
          <p:nvPr/>
        </p:nvSpPr>
        <p:spPr>
          <a:xfrm>
            <a:off x="6741360" y="4226040"/>
            <a:ext cx="11034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DETECTOR</a:t>
            </a:r>
          </a:p>
        </p:txBody>
      </p:sp>
      <p:sp>
        <p:nvSpPr>
          <p:cNvPr id="42" name="Figura a mano libera 41"/>
          <p:cNvSpPr/>
          <p:nvPr/>
        </p:nvSpPr>
        <p:spPr>
          <a:xfrm>
            <a:off x="7869240" y="4224239"/>
            <a:ext cx="4208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3" name="Figura a mano libera 42"/>
          <p:cNvSpPr/>
          <p:nvPr/>
        </p:nvSpPr>
        <p:spPr>
          <a:xfrm>
            <a:off x="8210520" y="4226040"/>
            <a:ext cx="181440" cy="453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Sans Bold" pitchFamily="34"/>
              <a:ea typeface="Microsoft YaHei" pitchFamily="2"/>
              <a:cs typeface="Microsoft YaHe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Sans Bold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4" name="Figura a mano libera 43"/>
          <p:cNvSpPr/>
          <p:nvPr/>
        </p:nvSpPr>
        <p:spPr>
          <a:xfrm>
            <a:off x="7153920" y="4471920"/>
            <a:ext cx="67212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(CEM)</a:t>
            </a:r>
          </a:p>
        </p:txBody>
      </p:sp>
      <p:sp>
        <p:nvSpPr>
          <p:cNvPr id="45" name="Figura a mano libera 44"/>
          <p:cNvSpPr/>
          <p:nvPr/>
        </p:nvSpPr>
        <p:spPr>
          <a:xfrm>
            <a:off x="3346919" y="4594320"/>
            <a:ext cx="9435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GillSans Bold" pitchFamily="34"/>
                <a:ea typeface="Microsoft YaHei" pitchFamily="2"/>
                <a:cs typeface="Microsoft YaHei" pitchFamily="2"/>
              </a:rPr>
              <a:t>CAD GAS</a:t>
            </a:r>
          </a:p>
        </p:txBody>
      </p:sp>
      <p:sp>
        <p:nvSpPr>
          <p:cNvPr id="46" name="Figura a mano libera 45"/>
          <p:cNvSpPr/>
          <p:nvPr/>
        </p:nvSpPr>
        <p:spPr>
          <a:xfrm>
            <a:off x="1851119" y="2666880"/>
            <a:ext cx="230040" cy="230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8100"/>
          </a:solidFill>
          <a:ln w="12600" cap="sq">
            <a:solidFill>
              <a:srgbClr val="FF81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7" name="Figura a mano libera 46"/>
          <p:cNvSpPr/>
          <p:nvPr/>
        </p:nvSpPr>
        <p:spPr>
          <a:xfrm>
            <a:off x="1779480" y="2859120"/>
            <a:ext cx="146160" cy="141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0009"/>
          </a:solidFill>
          <a:ln w="12600" cap="sq">
            <a:solidFill>
              <a:srgbClr val="AB0009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8" name="Figura a mano libera 47"/>
          <p:cNvSpPr/>
          <p:nvPr/>
        </p:nvSpPr>
        <p:spPr>
          <a:xfrm>
            <a:off x="2028960" y="2649600"/>
            <a:ext cx="179280" cy="195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2F00"/>
          </a:solidFill>
          <a:ln w="12600" cap="sq">
            <a:solidFill>
              <a:srgbClr val="AB2F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9" name="Figura a mano libera 48"/>
          <p:cNvSpPr/>
          <p:nvPr/>
        </p:nvSpPr>
        <p:spPr>
          <a:xfrm>
            <a:off x="5222880" y="2666880"/>
            <a:ext cx="228600" cy="230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8100"/>
          </a:solidFill>
          <a:ln w="12600" cap="sq">
            <a:solidFill>
              <a:srgbClr val="FF81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0" name="Figura a mano libera 49"/>
          <p:cNvSpPr/>
          <p:nvPr/>
        </p:nvSpPr>
        <p:spPr>
          <a:xfrm>
            <a:off x="5153040" y="2859120"/>
            <a:ext cx="139680" cy="141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0009"/>
          </a:solidFill>
          <a:ln w="12600" cap="sq">
            <a:solidFill>
              <a:srgbClr val="AB0009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1" name="Figura a mano libera 50"/>
          <p:cNvSpPr/>
          <p:nvPr/>
        </p:nvSpPr>
        <p:spPr>
          <a:xfrm>
            <a:off x="5394240" y="2649600"/>
            <a:ext cx="179640" cy="195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2F00"/>
          </a:solidFill>
          <a:ln w="12600" cap="sq">
            <a:solidFill>
              <a:srgbClr val="AB2F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2" name="Figura a mano libera 51"/>
          <p:cNvSpPr/>
          <p:nvPr/>
        </p:nvSpPr>
        <p:spPr>
          <a:xfrm>
            <a:off x="5886360" y="2649600"/>
            <a:ext cx="228600" cy="230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8100"/>
          </a:solidFill>
          <a:ln w="12600" cap="sq">
            <a:solidFill>
              <a:srgbClr val="FF81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3" name="Figura a mano libera 52"/>
          <p:cNvSpPr/>
          <p:nvPr/>
        </p:nvSpPr>
        <p:spPr>
          <a:xfrm>
            <a:off x="5813280" y="2841480"/>
            <a:ext cx="147960" cy="142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0009"/>
          </a:solidFill>
          <a:ln w="12600" cap="sq">
            <a:solidFill>
              <a:srgbClr val="AB0009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4" name="Figura a mano libera 53"/>
          <p:cNvSpPr/>
          <p:nvPr/>
        </p:nvSpPr>
        <p:spPr>
          <a:xfrm>
            <a:off x="7140600" y="2736720"/>
            <a:ext cx="179280" cy="196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2F00"/>
          </a:solidFill>
          <a:ln w="12600" cap="sq">
            <a:solidFill>
              <a:srgbClr val="AB2F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5" name="Figura a mano libera 54"/>
          <p:cNvSpPr/>
          <p:nvPr/>
        </p:nvSpPr>
        <p:spPr>
          <a:xfrm>
            <a:off x="6424560" y="2700360"/>
            <a:ext cx="230400" cy="233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8100"/>
          </a:solidFill>
          <a:ln w="12600" cap="sq">
            <a:solidFill>
              <a:srgbClr val="FF81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6" name="Figura a mano libera 55"/>
          <p:cNvSpPr/>
          <p:nvPr/>
        </p:nvSpPr>
        <p:spPr>
          <a:xfrm>
            <a:off x="7526160" y="2771640"/>
            <a:ext cx="142920" cy="141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0009"/>
          </a:solidFill>
          <a:ln w="12600" cap="sq">
            <a:solidFill>
              <a:srgbClr val="AB0009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7" name="Figura a mano libera 56"/>
          <p:cNvSpPr/>
          <p:nvPr/>
        </p:nvSpPr>
        <p:spPr>
          <a:xfrm>
            <a:off x="6600960" y="2682720"/>
            <a:ext cx="179280" cy="196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2F00"/>
          </a:solidFill>
          <a:ln w="12600" cap="sq">
            <a:solidFill>
              <a:srgbClr val="AB2F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8" name="Figura a mano libera 57"/>
          <p:cNvSpPr/>
          <p:nvPr/>
        </p:nvSpPr>
        <p:spPr>
          <a:xfrm>
            <a:off x="7804080" y="2700360"/>
            <a:ext cx="233280" cy="233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8100"/>
          </a:solidFill>
          <a:ln w="12600" cap="sq">
            <a:solidFill>
              <a:srgbClr val="FF81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9" name="Figura a mano libera 58"/>
          <p:cNvSpPr/>
          <p:nvPr/>
        </p:nvSpPr>
        <p:spPr>
          <a:xfrm>
            <a:off x="3479760" y="2798640"/>
            <a:ext cx="98604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35B1B"/>
          </a:solidFill>
          <a:ln w="12600" cap="sq">
            <a:solidFill>
              <a:srgbClr val="F35B1B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0" name="Figura a mano libera 59"/>
          <p:cNvSpPr/>
          <p:nvPr/>
        </p:nvSpPr>
        <p:spPr>
          <a:xfrm>
            <a:off x="4483080" y="2711520"/>
            <a:ext cx="198360" cy="176040"/>
          </a:xfrm>
          <a:custGeom>
            <a:avLst/>
            <a:gdLst>
              <a:gd name="f0" fmla="val 0"/>
              <a:gd name="f1" fmla="val 55"/>
              <a:gd name="f2" fmla="val 110"/>
              <a:gd name="f3" fmla="val 12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25" h="111">
                <a:moveTo>
                  <a:pt x="f0" y="f1"/>
                </a:moveTo>
                <a:lnTo>
                  <a:pt x="f0" y="f2"/>
                </a:lnTo>
                <a:lnTo>
                  <a:pt x="f3" y="f1"/>
                </a:lnTo>
                <a:lnTo>
                  <a:pt x="f0" y="f0"/>
                </a:lnTo>
                <a:lnTo>
                  <a:pt x="f0" y="f1"/>
                </a:lnTo>
              </a:path>
            </a:pathLst>
          </a:custGeom>
          <a:noFill/>
          <a:ln w="12600" cap="rnd">
            <a:solidFill>
              <a:srgbClr val="F35B1B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1" name="Figura a mano libera 60"/>
          <p:cNvSpPr/>
          <p:nvPr/>
        </p:nvSpPr>
        <p:spPr>
          <a:xfrm>
            <a:off x="1240200" y="2060639"/>
            <a:ext cx="1400759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Precursor Ions</a:t>
            </a:r>
          </a:p>
        </p:txBody>
      </p:sp>
      <p:sp>
        <p:nvSpPr>
          <p:cNvPr id="62" name="Figura a mano libera 61"/>
          <p:cNvSpPr/>
          <p:nvPr/>
        </p:nvSpPr>
        <p:spPr>
          <a:xfrm>
            <a:off x="1636560" y="2058840"/>
            <a:ext cx="1062359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3" name="Figura a mano libera 62"/>
          <p:cNvSpPr/>
          <p:nvPr/>
        </p:nvSpPr>
        <p:spPr>
          <a:xfrm>
            <a:off x="5210640" y="2060639"/>
            <a:ext cx="12405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Product Ions</a:t>
            </a:r>
          </a:p>
        </p:txBody>
      </p:sp>
      <p:sp>
        <p:nvSpPr>
          <p:cNvPr id="64" name="Figura a mano libera 63"/>
          <p:cNvSpPr/>
          <p:nvPr/>
        </p:nvSpPr>
        <p:spPr>
          <a:xfrm>
            <a:off x="5581800" y="2058840"/>
            <a:ext cx="926999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5" name="Figura a mano libera 64"/>
          <p:cNvSpPr/>
          <p:nvPr/>
        </p:nvSpPr>
        <p:spPr>
          <a:xfrm>
            <a:off x="4142160" y="3605039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1779480" y="5369038"/>
            <a:ext cx="6428520" cy="9218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Seleziono un certo m/z faccio avvenire frammentazioni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Lavoro osservando tutti gli ioni figli generati da un'unica massa iniziale per acquisire informazioni strutturali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584000" y="1368000"/>
            <a:ext cx="6200280" cy="3790800"/>
            <a:chOff x="1584000" y="1368000"/>
            <a:chExt cx="6200280" cy="3790800"/>
          </a:xfrm>
        </p:grpSpPr>
        <p:sp>
          <p:nvSpPr>
            <p:cNvPr id="3" name="Figura a mano libera 2"/>
            <p:cNvSpPr/>
            <p:nvPr/>
          </p:nvSpPr>
          <p:spPr>
            <a:xfrm>
              <a:off x="3654000" y="1858679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4" name="Figura a mano libera 3"/>
            <p:cNvSpPr/>
            <p:nvPr/>
          </p:nvSpPr>
          <p:spPr>
            <a:xfrm>
              <a:off x="3680639" y="225468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4554360" y="269244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6" name="Figura a mano libera 5"/>
            <p:cNvSpPr/>
            <p:nvPr/>
          </p:nvSpPr>
          <p:spPr>
            <a:xfrm>
              <a:off x="3794759" y="251748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4329000" y="236916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4413600" y="1931399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9" name="Figura a mano libera 8"/>
            <p:cNvSpPr/>
            <p:nvPr/>
          </p:nvSpPr>
          <p:spPr>
            <a:xfrm>
              <a:off x="4568400" y="210672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3977640" y="29826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4469760" y="2894759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2" name="Figura a mano libera 11"/>
            <p:cNvSpPr/>
            <p:nvPr/>
          </p:nvSpPr>
          <p:spPr>
            <a:xfrm>
              <a:off x="3640320" y="295524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3" name="Figura a mano libera 12"/>
            <p:cNvSpPr/>
            <p:nvPr/>
          </p:nvSpPr>
          <p:spPr>
            <a:xfrm>
              <a:off x="3822840" y="210672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4048199" y="21942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5" name="Figura a mano libera 14"/>
            <p:cNvSpPr/>
            <p:nvPr/>
          </p:nvSpPr>
          <p:spPr>
            <a:xfrm>
              <a:off x="3666600" y="26046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4048199" y="263196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7" name="Figura a mano libera 16"/>
            <p:cNvSpPr/>
            <p:nvPr/>
          </p:nvSpPr>
          <p:spPr>
            <a:xfrm>
              <a:off x="4356000" y="261972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2120400" y="2373120"/>
              <a:ext cx="1207439" cy="12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2120400" y="2706840"/>
              <a:ext cx="1207439" cy="13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3665520" y="2373120"/>
              <a:ext cx="1211400" cy="12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1" name="Figura a mano libera 20"/>
            <p:cNvSpPr/>
            <p:nvPr/>
          </p:nvSpPr>
          <p:spPr>
            <a:xfrm>
              <a:off x="5198400" y="2706840"/>
              <a:ext cx="1209600" cy="13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2" name="Figura a mano libera 21"/>
            <p:cNvSpPr/>
            <p:nvPr/>
          </p:nvSpPr>
          <p:spPr>
            <a:xfrm>
              <a:off x="5198400" y="2373120"/>
              <a:ext cx="1209600" cy="12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3" name="Figura a mano libera 22"/>
            <p:cNvSpPr/>
            <p:nvPr/>
          </p:nvSpPr>
          <p:spPr>
            <a:xfrm>
              <a:off x="3665520" y="2706840"/>
              <a:ext cx="1211400" cy="13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4" name="Figura a mano libera 23"/>
            <p:cNvSpPr/>
            <p:nvPr/>
          </p:nvSpPr>
          <p:spPr>
            <a:xfrm>
              <a:off x="4579920" y="2562840"/>
              <a:ext cx="9684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5" name="Figura a mano libera 24"/>
            <p:cNvSpPr/>
            <p:nvPr/>
          </p:nvSpPr>
          <p:spPr>
            <a:xfrm>
              <a:off x="4806720" y="2531880"/>
              <a:ext cx="70200" cy="72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12600" cap="sq">
              <a:solidFill>
                <a:srgbClr val="FF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6" name="Figura a mano libera 25"/>
            <p:cNvSpPr/>
            <p:nvPr/>
          </p:nvSpPr>
          <p:spPr>
            <a:xfrm>
              <a:off x="3665520" y="2562840"/>
              <a:ext cx="9648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7" name="Figura a mano libera 26"/>
            <p:cNvSpPr/>
            <p:nvPr/>
          </p:nvSpPr>
          <p:spPr>
            <a:xfrm>
              <a:off x="3750120" y="2548440"/>
              <a:ext cx="70200" cy="72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12600" cap="sq">
              <a:solidFill>
                <a:srgbClr val="FF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8" name="Figura a mano libera 27"/>
            <p:cNvSpPr/>
            <p:nvPr/>
          </p:nvSpPr>
          <p:spPr>
            <a:xfrm>
              <a:off x="1810800" y="2577599"/>
              <a:ext cx="96480" cy="100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FFFF"/>
            </a:solidFill>
            <a:ln w="12600" cap="sq">
              <a:solidFill>
                <a:srgbClr val="00FF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9" name="Figura a mano libera 28"/>
            <p:cNvSpPr/>
            <p:nvPr/>
          </p:nvSpPr>
          <p:spPr>
            <a:xfrm>
              <a:off x="1851119" y="2635919"/>
              <a:ext cx="68400" cy="72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601597"/>
            </a:solidFill>
            <a:ln w="12600" cap="sq">
              <a:solidFill>
                <a:srgbClr val="601597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0" name="Figura a mano libera 29"/>
            <p:cNvSpPr/>
            <p:nvPr/>
          </p:nvSpPr>
          <p:spPr>
            <a:xfrm>
              <a:off x="4017240" y="2548440"/>
              <a:ext cx="10008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1" name="Figura a mano libera 30"/>
            <p:cNvSpPr/>
            <p:nvPr/>
          </p:nvSpPr>
          <p:spPr>
            <a:xfrm>
              <a:off x="4061159" y="2604600"/>
              <a:ext cx="70560" cy="73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AB2F00"/>
            </a:solidFill>
            <a:ln w="12600" cap="sq">
              <a:solidFill>
                <a:srgbClr val="AB2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2" name="Figura a mano libera 31"/>
            <p:cNvSpPr/>
            <p:nvPr/>
          </p:nvSpPr>
          <p:spPr>
            <a:xfrm>
              <a:off x="4398840" y="2562840"/>
              <a:ext cx="68400" cy="72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AB2F00"/>
            </a:solidFill>
            <a:ln w="12600" cap="sq">
              <a:solidFill>
                <a:srgbClr val="AB2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3" name="Figura a mano libera 32"/>
            <p:cNvSpPr/>
            <p:nvPr/>
          </p:nvSpPr>
          <p:spPr>
            <a:xfrm>
              <a:off x="5298840" y="2562840"/>
              <a:ext cx="9648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4" name="Figura a mano libera 33"/>
            <p:cNvSpPr/>
            <p:nvPr/>
          </p:nvSpPr>
          <p:spPr>
            <a:xfrm>
              <a:off x="2248200" y="1984680"/>
              <a:ext cx="4100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Q1</a:t>
              </a:r>
            </a:p>
          </p:txBody>
        </p:sp>
        <p:sp>
          <p:nvSpPr>
            <p:cNvPr id="35" name="Figura a mano libera 34"/>
            <p:cNvSpPr/>
            <p:nvPr/>
          </p:nvSpPr>
          <p:spPr>
            <a:xfrm>
              <a:off x="2562119" y="1984680"/>
              <a:ext cx="1095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	</a:t>
              </a:r>
            </a:p>
          </p:txBody>
        </p:sp>
        <p:sp>
          <p:nvSpPr>
            <p:cNvPr id="36" name="Figura a mano libera 35"/>
            <p:cNvSpPr/>
            <p:nvPr/>
          </p:nvSpPr>
          <p:spPr>
            <a:xfrm>
              <a:off x="2815200" y="1984680"/>
              <a:ext cx="1095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	</a:t>
              </a:r>
            </a:p>
          </p:txBody>
        </p:sp>
        <p:sp>
          <p:nvSpPr>
            <p:cNvPr id="37" name="Figura a mano libera 36"/>
            <p:cNvSpPr/>
            <p:nvPr/>
          </p:nvSpPr>
          <p:spPr>
            <a:xfrm>
              <a:off x="3325319" y="1984680"/>
              <a:ext cx="1095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	</a:t>
              </a:r>
            </a:p>
          </p:txBody>
        </p:sp>
        <p:sp>
          <p:nvSpPr>
            <p:cNvPr id="38" name="Figura a mano libera 37"/>
            <p:cNvSpPr/>
            <p:nvPr/>
          </p:nvSpPr>
          <p:spPr>
            <a:xfrm>
              <a:off x="3895560" y="1984680"/>
              <a:ext cx="4100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Q2</a:t>
              </a:r>
            </a:p>
          </p:txBody>
        </p:sp>
        <p:sp>
          <p:nvSpPr>
            <p:cNvPr id="39" name="Figura a mano libera 38"/>
            <p:cNvSpPr/>
            <p:nvPr/>
          </p:nvSpPr>
          <p:spPr>
            <a:xfrm>
              <a:off x="4209480" y="1984680"/>
              <a:ext cx="1095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	</a:t>
              </a:r>
            </a:p>
          </p:txBody>
        </p:sp>
        <p:sp>
          <p:nvSpPr>
            <p:cNvPr id="40" name="Figura a mano libera 39"/>
            <p:cNvSpPr/>
            <p:nvPr/>
          </p:nvSpPr>
          <p:spPr>
            <a:xfrm>
              <a:off x="4338000" y="1984680"/>
              <a:ext cx="1095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	</a:t>
              </a:r>
            </a:p>
          </p:txBody>
        </p:sp>
        <p:sp>
          <p:nvSpPr>
            <p:cNvPr id="41" name="Figura a mano libera 40"/>
            <p:cNvSpPr/>
            <p:nvPr/>
          </p:nvSpPr>
          <p:spPr>
            <a:xfrm>
              <a:off x="4844160" y="1984680"/>
              <a:ext cx="1095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	</a:t>
              </a:r>
            </a:p>
          </p:txBody>
        </p:sp>
        <p:sp>
          <p:nvSpPr>
            <p:cNvPr id="42" name="Figura a mano libera 41"/>
            <p:cNvSpPr/>
            <p:nvPr/>
          </p:nvSpPr>
          <p:spPr>
            <a:xfrm>
              <a:off x="5348520" y="1984680"/>
              <a:ext cx="1095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	</a:t>
              </a:r>
            </a:p>
          </p:txBody>
        </p:sp>
        <p:sp>
          <p:nvSpPr>
            <p:cNvPr id="43" name="Figura a mano libera 42"/>
            <p:cNvSpPr/>
            <p:nvPr/>
          </p:nvSpPr>
          <p:spPr>
            <a:xfrm>
              <a:off x="5724000" y="1984680"/>
              <a:ext cx="4100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Q3</a:t>
              </a:r>
            </a:p>
          </p:txBody>
        </p:sp>
        <p:sp>
          <p:nvSpPr>
            <p:cNvPr id="44" name="Figura a mano libera 43"/>
            <p:cNvSpPr/>
            <p:nvPr/>
          </p:nvSpPr>
          <p:spPr>
            <a:xfrm>
              <a:off x="4102560" y="1858679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45" name="Figura a mano libera 44"/>
            <p:cNvSpPr/>
            <p:nvPr/>
          </p:nvSpPr>
          <p:spPr>
            <a:xfrm>
              <a:off x="4230720" y="210672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46" name="Figura a mano libera 45"/>
            <p:cNvSpPr/>
            <p:nvPr/>
          </p:nvSpPr>
          <p:spPr>
            <a:xfrm>
              <a:off x="3808800" y="283644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47" name="Figura a mano libera 46"/>
            <p:cNvSpPr/>
            <p:nvPr/>
          </p:nvSpPr>
          <p:spPr>
            <a:xfrm>
              <a:off x="4469760" y="229644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48" name="Figura a mano libera 47"/>
            <p:cNvSpPr/>
            <p:nvPr/>
          </p:nvSpPr>
          <p:spPr>
            <a:xfrm>
              <a:off x="4230720" y="283644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49" name="Figura a mano libera 48"/>
            <p:cNvSpPr/>
            <p:nvPr/>
          </p:nvSpPr>
          <p:spPr>
            <a:xfrm>
              <a:off x="6584039" y="2365920"/>
              <a:ext cx="579960" cy="481320"/>
            </a:xfrm>
            <a:custGeom>
              <a:avLst/>
              <a:gdLst>
                <a:gd name="f0" fmla="val 0"/>
                <a:gd name="f1" fmla="val 8"/>
                <a:gd name="f2" fmla="val 263"/>
                <a:gd name="f3" fmla="val 152"/>
                <a:gd name="f4" fmla="val 175"/>
                <a:gd name="f5" fmla="val 329"/>
                <a:gd name="f6" fmla="val 87"/>
                <a:gd name="f7" fmla="val 14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30" h="264">
                  <a:moveTo>
                    <a:pt x="f1" y="f1"/>
                  </a:moveTo>
                  <a:lnTo>
                    <a:pt x="f1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5" y="f6"/>
                  </a:lnTo>
                  <a:lnTo>
                    <a:pt x="f7" y="f6"/>
                  </a:lnTo>
                  <a:lnTo>
                    <a:pt x="f0" y="f0"/>
                  </a:lnTo>
                  <a:lnTo>
                    <a:pt x="f1" y="f1"/>
                  </a:lnTo>
                </a:path>
              </a:pathLst>
            </a:custGeom>
            <a:noFill/>
            <a:ln w="12600" cap="rnd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0" name="Figura a mano libera 49"/>
            <p:cNvSpPr/>
            <p:nvPr/>
          </p:nvSpPr>
          <p:spPr>
            <a:xfrm>
              <a:off x="7602840" y="2887920"/>
              <a:ext cx="181440" cy="4539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1" name="Figura a mano libera 50"/>
            <p:cNvSpPr/>
            <p:nvPr/>
          </p:nvSpPr>
          <p:spPr>
            <a:xfrm>
              <a:off x="6768360" y="3092040"/>
              <a:ext cx="67212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(CEM)</a:t>
              </a:r>
            </a:p>
          </p:txBody>
        </p:sp>
        <p:sp>
          <p:nvSpPr>
            <p:cNvPr id="52" name="Figura a mano libera 51"/>
            <p:cNvSpPr/>
            <p:nvPr/>
          </p:nvSpPr>
          <p:spPr>
            <a:xfrm>
              <a:off x="3709800" y="3196080"/>
              <a:ext cx="94356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sng" strike="noStrike" baseline="0">
                  <a:ln>
                    <a:noFill/>
                  </a:ln>
                  <a:solidFill>
                    <a:srgbClr val="000000"/>
                  </a:solidFill>
                  <a:uFillTx/>
                  <a:latin typeface="GillSans Bold" pitchFamily="34"/>
                  <a:ea typeface="Microsoft YaHei" pitchFamily="2"/>
                  <a:cs typeface="Microsoft YaHei" pitchFamily="2"/>
                </a:rPr>
                <a:t>CAD GAS</a:t>
              </a:r>
            </a:p>
          </p:txBody>
        </p:sp>
        <p:sp>
          <p:nvSpPr>
            <p:cNvPr id="53" name="Figura a mano libera 52"/>
            <p:cNvSpPr/>
            <p:nvPr/>
          </p:nvSpPr>
          <p:spPr>
            <a:xfrm>
              <a:off x="3030840" y="2562840"/>
              <a:ext cx="10008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4" name="Figura a mano libera 53"/>
            <p:cNvSpPr/>
            <p:nvPr/>
          </p:nvSpPr>
          <p:spPr>
            <a:xfrm>
              <a:off x="3119040" y="2548440"/>
              <a:ext cx="70200" cy="72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12600" cap="sq">
              <a:solidFill>
                <a:srgbClr val="FF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5" name="Figura a mano libera 54"/>
            <p:cNvSpPr/>
            <p:nvPr/>
          </p:nvSpPr>
          <p:spPr>
            <a:xfrm>
              <a:off x="2978280" y="2590200"/>
              <a:ext cx="68400" cy="72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AB2F00"/>
            </a:solidFill>
            <a:ln w="12600" cap="sq">
              <a:solidFill>
                <a:srgbClr val="AB2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6" name="Figura a mano libera 55"/>
            <p:cNvSpPr/>
            <p:nvPr/>
          </p:nvSpPr>
          <p:spPr>
            <a:xfrm>
              <a:off x="1584000" y="2738160"/>
              <a:ext cx="154800" cy="15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12600" cap="sq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7" name="Figura a mano libera 56"/>
            <p:cNvSpPr/>
            <p:nvPr/>
          </p:nvSpPr>
          <p:spPr>
            <a:xfrm>
              <a:off x="2012040" y="3865319"/>
              <a:ext cx="85968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Q1 scan</a:t>
              </a:r>
            </a:p>
          </p:txBody>
        </p:sp>
        <p:sp>
          <p:nvSpPr>
            <p:cNvPr id="58" name="Figura a mano libera 57"/>
            <p:cNvSpPr/>
            <p:nvPr/>
          </p:nvSpPr>
          <p:spPr>
            <a:xfrm>
              <a:off x="2728440" y="3865319"/>
              <a:ext cx="231840" cy="4539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 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9" name="Figura a mano libera 58"/>
            <p:cNvSpPr/>
            <p:nvPr/>
          </p:nvSpPr>
          <p:spPr>
            <a:xfrm>
              <a:off x="2075400" y="4071960"/>
              <a:ext cx="240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f</a:t>
              </a:r>
            </a:p>
          </p:txBody>
        </p:sp>
        <p:sp>
          <p:nvSpPr>
            <p:cNvPr id="60" name="Figura a mano libera 59"/>
            <p:cNvSpPr/>
            <p:nvPr/>
          </p:nvSpPr>
          <p:spPr>
            <a:xfrm>
              <a:off x="2003039" y="4071960"/>
              <a:ext cx="146016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or a fixed mass</a:t>
              </a:r>
            </a:p>
          </p:txBody>
        </p:sp>
        <p:sp>
          <p:nvSpPr>
            <p:cNvPr id="61" name="Figura a mano libera 60"/>
            <p:cNvSpPr/>
            <p:nvPr/>
          </p:nvSpPr>
          <p:spPr>
            <a:xfrm>
              <a:off x="1970280" y="4274280"/>
              <a:ext cx="136728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however more</a:t>
              </a:r>
            </a:p>
          </p:txBody>
        </p:sp>
        <p:sp>
          <p:nvSpPr>
            <p:cNvPr id="62" name="Figura a mano libera 61"/>
            <p:cNvSpPr/>
            <p:nvPr/>
          </p:nvSpPr>
          <p:spPr>
            <a:xfrm>
              <a:off x="1926360" y="4478760"/>
              <a:ext cx="172512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than one molecule</a:t>
              </a:r>
            </a:p>
          </p:txBody>
        </p:sp>
        <p:sp>
          <p:nvSpPr>
            <p:cNvPr id="63" name="Figura a mano libera 62"/>
            <p:cNvSpPr/>
            <p:nvPr/>
          </p:nvSpPr>
          <p:spPr>
            <a:xfrm>
              <a:off x="3584520" y="4478760"/>
              <a:ext cx="231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 </a:t>
              </a:r>
            </a:p>
          </p:txBody>
        </p:sp>
        <p:sp>
          <p:nvSpPr>
            <p:cNvPr id="64" name="Figura a mano libera 63"/>
            <p:cNvSpPr/>
            <p:nvPr/>
          </p:nvSpPr>
          <p:spPr>
            <a:xfrm>
              <a:off x="1965240" y="4684680"/>
              <a:ext cx="135036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may have the</a:t>
              </a:r>
            </a:p>
          </p:txBody>
        </p:sp>
        <p:sp>
          <p:nvSpPr>
            <p:cNvPr id="65" name="Figura a mano libera 64"/>
            <p:cNvSpPr/>
            <p:nvPr/>
          </p:nvSpPr>
          <p:spPr>
            <a:xfrm>
              <a:off x="3153959" y="4684680"/>
              <a:ext cx="231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 </a:t>
              </a:r>
            </a:p>
          </p:txBody>
        </p:sp>
        <p:sp>
          <p:nvSpPr>
            <p:cNvPr id="66" name="Figura a mano libera 65"/>
            <p:cNvSpPr/>
            <p:nvPr/>
          </p:nvSpPr>
          <p:spPr>
            <a:xfrm>
              <a:off x="1970640" y="4887360"/>
              <a:ext cx="1121759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same mass</a:t>
              </a:r>
            </a:p>
          </p:txBody>
        </p:sp>
        <p:sp>
          <p:nvSpPr>
            <p:cNvPr id="67" name="Figura a mano libera 66"/>
            <p:cNvSpPr/>
            <p:nvPr/>
          </p:nvSpPr>
          <p:spPr>
            <a:xfrm>
              <a:off x="3588840" y="3865319"/>
              <a:ext cx="117972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Q2 Collision</a:t>
              </a:r>
            </a:p>
          </p:txBody>
        </p:sp>
        <p:sp>
          <p:nvSpPr>
            <p:cNvPr id="68" name="Figura a mano libera 67"/>
            <p:cNvSpPr/>
            <p:nvPr/>
          </p:nvSpPr>
          <p:spPr>
            <a:xfrm>
              <a:off x="4871160" y="3865319"/>
              <a:ext cx="231660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Q3 Scan for another fixed</a:t>
              </a:r>
            </a:p>
          </p:txBody>
        </p:sp>
        <p:sp>
          <p:nvSpPr>
            <p:cNvPr id="69" name="Figura a mano libera 68"/>
            <p:cNvSpPr/>
            <p:nvPr/>
          </p:nvSpPr>
          <p:spPr>
            <a:xfrm>
              <a:off x="7144920" y="3865319"/>
              <a:ext cx="231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 </a:t>
              </a:r>
            </a:p>
          </p:txBody>
        </p:sp>
        <p:sp>
          <p:nvSpPr>
            <p:cNvPr id="70" name="Figura a mano libera 69"/>
            <p:cNvSpPr/>
            <p:nvPr/>
          </p:nvSpPr>
          <p:spPr>
            <a:xfrm>
              <a:off x="4815000" y="4071960"/>
              <a:ext cx="25376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mass as a component of the</a:t>
              </a:r>
            </a:p>
          </p:txBody>
        </p:sp>
        <p:sp>
          <p:nvSpPr>
            <p:cNvPr id="71" name="Figura a mano libera 70"/>
            <p:cNvSpPr/>
            <p:nvPr/>
          </p:nvSpPr>
          <p:spPr>
            <a:xfrm>
              <a:off x="7324200" y="4071960"/>
              <a:ext cx="231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 </a:t>
              </a:r>
            </a:p>
          </p:txBody>
        </p:sp>
        <p:sp>
          <p:nvSpPr>
            <p:cNvPr id="72" name="Figura a mano libera 71"/>
            <p:cNvSpPr/>
            <p:nvPr/>
          </p:nvSpPr>
          <p:spPr>
            <a:xfrm>
              <a:off x="4920840" y="4274280"/>
              <a:ext cx="161388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desired molecule</a:t>
              </a:r>
            </a:p>
          </p:txBody>
        </p:sp>
        <p:sp>
          <p:nvSpPr>
            <p:cNvPr id="73" name="Figura a mano libera 72"/>
            <p:cNvSpPr/>
            <p:nvPr/>
          </p:nvSpPr>
          <p:spPr>
            <a:xfrm>
              <a:off x="4199760" y="2577599"/>
              <a:ext cx="100440" cy="100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4" name="Figura a mano libera 73"/>
            <p:cNvSpPr/>
            <p:nvPr/>
          </p:nvSpPr>
          <p:spPr>
            <a:xfrm>
              <a:off x="5636160" y="2562840"/>
              <a:ext cx="9684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5" name="Figura a mano libera 74"/>
            <p:cNvSpPr/>
            <p:nvPr/>
          </p:nvSpPr>
          <p:spPr>
            <a:xfrm>
              <a:off x="6042599" y="2562840"/>
              <a:ext cx="10008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6" name="Figura a mano libera 75"/>
            <p:cNvSpPr/>
            <p:nvPr/>
          </p:nvSpPr>
          <p:spPr>
            <a:xfrm>
              <a:off x="2596680" y="2562840"/>
              <a:ext cx="10008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7" name="Figura a mano libera 76"/>
            <p:cNvSpPr/>
            <p:nvPr/>
          </p:nvSpPr>
          <p:spPr>
            <a:xfrm>
              <a:off x="2680920" y="2548440"/>
              <a:ext cx="68400" cy="72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12600" cap="sq">
              <a:solidFill>
                <a:srgbClr val="FF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8" name="Figura a mano libera 77"/>
            <p:cNvSpPr/>
            <p:nvPr/>
          </p:nvSpPr>
          <p:spPr>
            <a:xfrm>
              <a:off x="2541960" y="2590200"/>
              <a:ext cx="70560" cy="72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AB2F00"/>
            </a:solidFill>
            <a:ln w="12600" cap="sq">
              <a:solidFill>
                <a:srgbClr val="AB2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9" name="Figura a mano libera 78"/>
            <p:cNvSpPr/>
            <p:nvPr/>
          </p:nvSpPr>
          <p:spPr>
            <a:xfrm>
              <a:off x="1726200" y="2314800"/>
              <a:ext cx="96840" cy="100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0" name="Figura a mano libera 79"/>
            <p:cNvSpPr/>
            <p:nvPr/>
          </p:nvSpPr>
          <p:spPr>
            <a:xfrm>
              <a:off x="1810800" y="2300040"/>
              <a:ext cx="68760" cy="72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12600" cap="sq">
              <a:solidFill>
                <a:srgbClr val="FF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1" name="Figura a mano libera 80"/>
            <p:cNvSpPr/>
            <p:nvPr/>
          </p:nvSpPr>
          <p:spPr>
            <a:xfrm>
              <a:off x="1668239" y="2342160"/>
              <a:ext cx="70560" cy="72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AB2F00"/>
            </a:solidFill>
            <a:ln w="12600" cap="sq">
              <a:solidFill>
                <a:srgbClr val="AB2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2" name="Figura a mano libera 81"/>
            <p:cNvSpPr/>
            <p:nvPr/>
          </p:nvSpPr>
          <p:spPr>
            <a:xfrm>
              <a:off x="1918079" y="1515600"/>
              <a:ext cx="1307519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Precursor Ion</a:t>
              </a:r>
            </a:p>
          </p:txBody>
        </p:sp>
        <p:sp>
          <p:nvSpPr>
            <p:cNvPr id="83" name="Figura a mano libera 82"/>
            <p:cNvSpPr/>
            <p:nvPr/>
          </p:nvSpPr>
          <p:spPr>
            <a:xfrm>
              <a:off x="5399280" y="1515600"/>
              <a:ext cx="114768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Product Ion</a:t>
              </a:r>
            </a:p>
          </p:txBody>
        </p:sp>
        <p:sp>
          <p:nvSpPr>
            <p:cNvPr id="84" name="Figura a mano libera 83"/>
            <p:cNvSpPr/>
            <p:nvPr/>
          </p:nvSpPr>
          <p:spPr>
            <a:xfrm>
              <a:off x="2524680" y="1407600"/>
              <a:ext cx="100080" cy="104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5" name="Figura a mano libera 84"/>
            <p:cNvSpPr/>
            <p:nvPr/>
          </p:nvSpPr>
          <p:spPr>
            <a:xfrm>
              <a:off x="2608920" y="1393199"/>
              <a:ext cx="70200" cy="72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12600" cap="sq">
              <a:solidFill>
                <a:srgbClr val="FF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6" name="Figura a mano libera 85"/>
            <p:cNvSpPr/>
            <p:nvPr/>
          </p:nvSpPr>
          <p:spPr>
            <a:xfrm>
              <a:off x="2471760" y="1438920"/>
              <a:ext cx="68760" cy="72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AB2F00"/>
            </a:solidFill>
            <a:ln w="12600" cap="sq">
              <a:solidFill>
                <a:srgbClr val="AB2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7" name="Figura a mano libera 86"/>
            <p:cNvSpPr/>
            <p:nvPr/>
          </p:nvSpPr>
          <p:spPr>
            <a:xfrm>
              <a:off x="5748840" y="1407600"/>
              <a:ext cx="96840" cy="104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8" name="Figura a mano libera 87"/>
            <p:cNvSpPr/>
            <p:nvPr/>
          </p:nvSpPr>
          <p:spPr>
            <a:xfrm>
              <a:off x="4799520" y="1592280"/>
              <a:ext cx="159840" cy="149040"/>
            </a:xfrm>
            <a:custGeom>
              <a:avLst/>
              <a:gdLst>
                <a:gd name="f0" fmla="val 0"/>
                <a:gd name="f1" fmla="val 40"/>
                <a:gd name="f2" fmla="val 81"/>
                <a:gd name="f3" fmla="val 9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1" h="82">
                  <a:moveTo>
                    <a:pt x="f0" y="f1"/>
                  </a:moveTo>
                  <a:lnTo>
                    <a:pt x="f0" y="f2"/>
                  </a:lnTo>
                  <a:lnTo>
                    <a:pt x="f3" y="f1"/>
                  </a:lnTo>
                  <a:lnTo>
                    <a:pt x="f0" y="f0"/>
                  </a:lnTo>
                  <a:lnTo>
                    <a:pt x="f0" y="f1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9" name="Figura a mano libera 88"/>
            <p:cNvSpPr/>
            <p:nvPr/>
          </p:nvSpPr>
          <p:spPr>
            <a:xfrm>
              <a:off x="3918600" y="1368000"/>
              <a:ext cx="53820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CAD</a:t>
              </a:r>
            </a:p>
          </p:txBody>
        </p:sp>
        <p:sp>
          <p:nvSpPr>
            <p:cNvPr id="90" name="Figura a mano libera 89"/>
            <p:cNvSpPr/>
            <p:nvPr/>
          </p:nvSpPr>
          <p:spPr>
            <a:xfrm>
              <a:off x="6533640" y="2891520"/>
              <a:ext cx="110340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DETECTOR</a:t>
              </a:r>
            </a:p>
          </p:txBody>
        </p:sp>
        <p:sp>
          <p:nvSpPr>
            <p:cNvPr id="91" name="Connettore 1 90"/>
            <p:cNvSpPr/>
            <p:nvPr/>
          </p:nvSpPr>
          <p:spPr>
            <a:xfrm flipH="1">
              <a:off x="3713040" y="1674360"/>
              <a:ext cx="1097280" cy="0"/>
            </a:xfrm>
            <a:prstGeom prst="line">
              <a:avLst/>
            </a:prstGeom>
            <a:noFill/>
            <a:ln w="12600" cap="sq">
              <a:solidFill>
                <a:srgbClr val="F35B1B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92" name="CasellaDiTesto 91"/>
          <p:cNvSpPr txBox="1"/>
          <p:nvPr/>
        </p:nvSpPr>
        <p:spPr>
          <a:xfrm>
            <a:off x="864000" y="432000"/>
            <a:ext cx="7703999" cy="364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MULTIPLE REACTION MONITORING (MRM)</a:t>
            </a:r>
          </a:p>
        </p:txBody>
      </p:sp>
      <p:sp>
        <p:nvSpPr>
          <p:cNvPr id="93" name="CasellaDiTesto 92"/>
          <p:cNvSpPr txBox="1"/>
          <p:nvPr/>
        </p:nvSpPr>
        <p:spPr>
          <a:xfrm>
            <a:off x="576000" y="5193000"/>
            <a:ext cx="8136000" cy="913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Fisso la scansione su m/z noti di ioni iniziali noti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Se ne seleziono uno solo ho Single Ion Monitoring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SI USA PER LE ANALISI QUANTITATIVE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8628F-D53C-461B-A789-FA073A611946}" type="slidenum">
              <a:rPr lang="en-US" altLang="en-US">
                <a:solidFill>
                  <a:srgbClr val="000000"/>
                </a:solidFill>
              </a:rPr>
              <a:pPr/>
              <a:t>65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Q-TOF Mass Analyzer</a:t>
            </a:r>
          </a:p>
        </p:txBody>
      </p:sp>
      <p:grpSp>
        <p:nvGrpSpPr>
          <p:cNvPr id="124931" name="Group 3"/>
          <p:cNvGrpSpPr>
            <a:grpSpLocks/>
          </p:cNvGrpSpPr>
          <p:nvPr/>
        </p:nvGrpSpPr>
        <p:grpSpPr bwMode="auto">
          <a:xfrm>
            <a:off x="152400" y="2133600"/>
            <a:ext cx="8789988" cy="3962400"/>
            <a:chOff x="96" y="1248"/>
            <a:chExt cx="5537" cy="2496"/>
          </a:xfrm>
        </p:grpSpPr>
        <p:sp>
          <p:nvSpPr>
            <p:cNvPr id="124932" name="Rectangle 4"/>
            <p:cNvSpPr>
              <a:spLocks noChangeArrowheads="1"/>
            </p:cNvSpPr>
            <p:nvPr/>
          </p:nvSpPr>
          <p:spPr bwMode="auto">
            <a:xfrm>
              <a:off x="3840" y="1296"/>
              <a:ext cx="912" cy="244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9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4032" y="148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34" name="Rectangle 6"/>
            <p:cNvSpPr>
              <a:spLocks noChangeArrowheads="1"/>
            </p:cNvSpPr>
            <p:nvPr/>
          </p:nvSpPr>
          <p:spPr bwMode="auto">
            <a:xfrm>
              <a:off x="4416" y="148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grpSp>
          <p:nvGrpSpPr>
            <p:cNvPr id="124935" name="Group 7"/>
            <p:cNvGrpSpPr>
              <a:grpSpLocks/>
            </p:cNvGrpSpPr>
            <p:nvPr/>
          </p:nvGrpSpPr>
          <p:grpSpPr bwMode="auto">
            <a:xfrm>
              <a:off x="4080" y="3024"/>
              <a:ext cx="528" cy="576"/>
              <a:chOff x="4080" y="3024"/>
              <a:chExt cx="528" cy="576"/>
            </a:xfrm>
          </p:grpSpPr>
          <p:sp>
            <p:nvSpPr>
              <p:cNvPr id="124936" name="Freeform 8"/>
              <p:cNvSpPr>
                <a:spLocks/>
              </p:cNvSpPr>
              <p:nvPr/>
            </p:nvSpPr>
            <p:spPr bwMode="auto">
              <a:xfrm>
                <a:off x="4080" y="3024"/>
                <a:ext cx="432" cy="576"/>
              </a:xfrm>
              <a:custGeom>
                <a:avLst/>
                <a:gdLst>
                  <a:gd name="T0" fmla="*/ 0 w 432"/>
                  <a:gd name="T1" fmla="*/ 0 h 576"/>
                  <a:gd name="T2" fmla="*/ 0 w 432"/>
                  <a:gd name="T3" fmla="*/ 576 h 576"/>
                  <a:gd name="T4" fmla="*/ 432 w 432"/>
                  <a:gd name="T5" fmla="*/ 576 h 576"/>
                  <a:gd name="T6" fmla="*/ 432 w 432"/>
                  <a:gd name="T7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2" h="576">
                    <a:moveTo>
                      <a:pt x="0" y="0"/>
                    </a:moveTo>
                    <a:lnTo>
                      <a:pt x="0" y="576"/>
                    </a:lnTo>
                    <a:lnTo>
                      <a:pt x="432" y="576"/>
                    </a:lnTo>
                    <a:lnTo>
                      <a:pt x="432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37" name="Line 9"/>
              <p:cNvSpPr>
                <a:spLocks noChangeShapeType="1"/>
              </p:cNvSpPr>
              <p:nvPr/>
            </p:nvSpPr>
            <p:spPr bwMode="auto">
              <a:xfrm>
                <a:off x="4512" y="350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38" name="Line 10"/>
              <p:cNvSpPr>
                <a:spLocks noChangeShapeType="1"/>
              </p:cNvSpPr>
              <p:nvPr/>
            </p:nvSpPr>
            <p:spPr bwMode="auto">
              <a:xfrm>
                <a:off x="4512" y="340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39" name="Line 11"/>
              <p:cNvSpPr>
                <a:spLocks noChangeShapeType="1"/>
              </p:cNvSpPr>
              <p:nvPr/>
            </p:nvSpPr>
            <p:spPr bwMode="auto">
              <a:xfrm>
                <a:off x="4512" y="3312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0" name="Line 12"/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1" name="Line 13"/>
              <p:cNvSpPr>
                <a:spLocks noChangeShapeType="1"/>
              </p:cNvSpPr>
              <p:nvPr/>
            </p:nvSpPr>
            <p:spPr bwMode="auto">
              <a:xfrm>
                <a:off x="4512" y="3120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2" name="Line 14"/>
              <p:cNvSpPr>
                <a:spLocks noChangeShapeType="1"/>
              </p:cNvSpPr>
              <p:nvPr/>
            </p:nvSpPr>
            <p:spPr bwMode="auto">
              <a:xfrm>
                <a:off x="4512" y="3600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3" name="Line 15"/>
              <p:cNvSpPr>
                <a:spLocks noChangeShapeType="1"/>
              </p:cNvSpPr>
              <p:nvPr/>
            </p:nvSpPr>
            <p:spPr bwMode="auto">
              <a:xfrm>
                <a:off x="4512" y="302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</p:grpSp>
        <p:grpSp>
          <p:nvGrpSpPr>
            <p:cNvPr id="124944" name="Group 16"/>
            <p:cNvGrpSpPr>
              <a:grpSpLocks/>
            </p:cNvGrpSpPr>
            <p:nvPr/>
          </p:nvGrpSpPr>
          <p:grpSpPr bwMode="auto">
            <a:xfrm flipH="1">
              <a:off x="3984" y="3024"/>
              <a:ext cx="528" cy="576"/>
              <a:chOff x="4080" y="3024"/>
              <a:chExt cx="528" cy="576"/>
            </a:xfrm>
          </p:grpSpPr>
          <p:sp>
            <p:nvSpPr>
              <p:cNvPr id="124945" name="Freeform 17"/>
              <p:cNvSpPr>
                <a:spLocks/>
              </p:cNvSpPr>
              <p:nvPr/>
            </p:nvSpPr>
            <p:spPr bwMode="auto">
              <a:xfrm>
                <a:off x="4080" y="3024"/>
                <a:ext cx="432" cy="576"/>
              </a:xfrm>
              <a:custGeom>
                <a:avLst/>
                <a:gdLst>
                  <a:gd name="T0" fmla="*/ 0 w 432"/>
                  <a:gd name="T1" fmla="*/ 0 h 576"/>
                  <a:gd name="T2" fmla="*/ 0 w 432"/>
                  <a:gd name="T3" fmla="*/ 576 h 576"/>
                  <a:gd name="T4" fmla="*/ 432 w 432"/>
                  <a:gd name="T5" fmla="*/ 576 h 576"/>
                  <a:gd name="T6" fmla="*/ 432 w 432"/>
                  <a:gd name="T7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2" h="576">
                    <a:moveTo>
                      <a:pt x="0" y="0"/>
                    </a:moveTo>
                    <a:lnTo>
                      <a:pt x="0" y="576"/>
                    </a:lnTo>
                    <a:lnTo>
                      <a:pt x="432" y="576"/>
                    </a:lnTo>
                    <a:lnTo>
                      <a:pt x="432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6" name="Line 18"/>
              <p:cNvSpPr>
                <a:spLocks noChangeShapeType="1"/>
              </p:cNvSpPr>
              <p:nvPr/>
            </p:nvSpPr>
            <p:spPr bwMode="auto">
              <a:xfrm>
                <a:off x="4512" y="350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7" name="Line 19"/>
              <p:cNvSpPr>
                <a:spLocks noChangeShapeType="1"/>
              </p:cNvSpPr>
              <p:nvPr/>
            </p:nvSpPr>
            <p:spPr bwMode="auto">
              <a:xfrm>
                <a:off x="4512" y="340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8" name="Line 20"/>
              <p:cNvSpPr>
                <a:spLocks noChangeShapeType="1"/>
              </p:cNvSpPr>
              <p:nvPr/>
            </p:nvSpPr>
            <p:spPr bwMode="auto">
              <a:xfrm>
                <a:off x="4512" y="3312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9" name="Line 21"/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50" name="Line 22"/>
              <p:cNvSpPr>
                <a:spLocks noChangeShapeType="1"/>
              </p:cNvSpPr>
              <p:nvPr/>
            </p:nvSpPr>
            <p:spPr bwMode="auto">
              <a:xfrm>
                <a:off x="4512" y="3120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51" name="Line 23"/>
              <p:cNvSpPr>
                <a:spLocks noChangeShapeType="1"/>
              </p:cNvSpPr>
              <p:nvPr/>
            </p:nvSpPr>
            <p:spPr bwMode="auto">
              <a:xfrm>
                <a:off x="4512" y="3600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52" name="Line 24"/>
              <p:cNvSpPr>
                <a:spLocks noChangeShapeType="1"/>
              </p:cNvSpPr>
              <p:nvPr/>
            </p:nvSpPr>
            <p:spPr bwMode="auto">
              <a:xfrm>
                <a:off x="4512" y="302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124953" name="Rectangle 25"/>
            <p:cNvSpPr>
              <a:spLocks noChangeArrowheads="1"/>
            </p:cNvSpPr>
            <p:nvPr/>
          </p:nvSpPr>
          <p:spPr bwMode="auto">
            <a:xfrm>
              <a:off x="1868" y="1296"/>
              <a:ext cx="1972" cy="57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54" name="Rectangle 26"/>
            <p:cNvSpPr>
              <a:spLocks noChangeArrowheads="1"/>
            </p:cNvSpPr>
            <p:nvPr/>
          </p:nvSpPr>
          <p:spPr bwMode="auto">
            <a:xfrm>
              <a:off x="2995" y="1472"/>
              <a:ext cx="676" cy="2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55" name="Freeform 27"/>
            <p:cNvSpPr>
              <a:spLocks/>
            </p:cNvSpPr>
            <p:nvPr/>
          </p:nvSpPr>
          <p:spPr bwMode="auto">
            <a:xfrm>
              <a:off x="1473" y="1616"/>
              <a:ext cx="395" cy="256"/>
            </a:xfrm>
            <a:custGeom>
              <a:avLst/>
              <a:gdLst>
                <a:gd name="T0" fmla="*/ 336 w 336"/>
                <a:gd name="T1" fmla="*/ 240 h 240"/>
                <a:gd name="T2" fmla="*/ 48 w 336"/>
                <a:gd name="T3" fmla="*/ 240 h 240"/>
                <a:gd name="T4" fmla="*/ 48 w 336"/>
                <a:gd name="T5" fmla="*/ 48 h 240"/>
                <a:gd name="T6" fmla="*/ 0 w 336"/>
                <a:gd name="T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240">
                  <a:moveTo>
                    <a:pt x="336" y="240"/>
                  </a:moveTo>
                  <a:lnTo>
                    <a:pt x="48" y="240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56" name="Freeform 28"/>
            <p:cNvSpPr>
              <a:spLocks/>
            </p:cNvSpPr>
            <p:nvPr/>
          </p:nvSpPr>
          <p:spPr bwMode="auto">
            <a:xfrm flipV="1">
              <a:off x="1473" y="1296"/>
              <a:ext cx="395" cy="256"/>
            </a:xfrm>
            <a:custGeom>
              <a:avLst/>
              <a:gdLst>
                <a:gd name="T0" fmla="*/ 336 w 336"/>
                <a:gd name="T1" fmla="*/ 240 h 240"/>
                <a:gd name="T2" fmla="*/ 48 w 336"/>
                <a:gd name="T3" fmla="*/ 240 h 240"/>
                <a:gd name="T4" fmla="*/ 48 w 336"/>
                <a:gd name="T5" fmla="*/ 48 h 240"/>
                <a:gd name="T6" fmla="*/ 0 w 336"/>
                <a:gd name="T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240">
                  <a:moveTo>
                    <a:pt x="336" y="240"/>
                  </a:moveTo>
                  <a:lnTo>
                    <a:pt x="48" y="240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57" name="Freeform 29"/>
            <p:cNvSpPr>
              <a:spLocks/>
            </p:cNvSpPr>
            <p:nvPr/>
          </p:nvSpPr>
          <p:spPr bwMode="auto">
            <a:xfrm>
              <a:off x="1248" y="1488"/>
              <a:ext cx="282" cy="384"/>
            </a:xfrm>
            <a:custGeom>
              <a:avLst/>
              <a:gdLst>
                <a:gd name="T0" fmla="*/ 240 w 240"/>
                <a:gd name="T1" fmla="*/ 0 h 336"/>
                <a:gd name="T2" fmla="*/ 0 w 240"/>
                <a:gd name="T3" fmla="*/ 0 h 336"/>
                <a:gd name="T4" fmla="*/ 0 w 240"/>
                <a:gd name="T5" fmla="*/ 336 h 336"/>
                <a:gd name="T6" fmla="*/ 240 w 240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336">
                  <a:moveTo>
                    <a:pt x="240" y="0"/>
                  </a:moveTo>
                  <a:lnTo>
                    <a:pt x="0" y="0"/>
                  </a:lnTo>
                  <a:lnTo>
                    <a:pt x="0" y="336"/>
                  </a:lnTo>
                  <a:lnTo>
                    <a:pt x="240" y="336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58" name="Freeform 30"/>
            <p:cNvSpPr>
              <a:spLocks/>
            </p:cNvSpPr>
            <p:nvPr/>
          </p:nvSpPr>
          <p:spPr bwMode="auto">
            <a:xfrm>
              <a:off x="912" y="1296"/>
              <a:ext cx="624" cy="96"/>
            </a:xfrm>
            <a:custGeom>
              <a:avLst/>
              <a:gdLst>
                <a:gd name="T0" fmla="*/ 624 w 624"/>
                <a:gd name="T1" fmla="*/ 0 h 96"/>
                <a:gd name="T2" fmla="*/ 144 w 624"/>
                <a:gd name="T3" fmla="*/ 0 h 96"/>
                <a:gd name="T4" fmla="*/ 0 w 624"/>
                <a:gd name="T5" fmla="*/ 0 h 96"/>
                <a:gd name="T6" fmla="*/ 0 w 62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96">
                  <a:moveTo>
                    <a:pt x="624" y="0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59" name="Freeform 31"/>
            <p:cNvSpPr>
              <a:spLocks/>
            </p:cNvSpPr>
            <p:nvPr/>
          </p:nvSpPr>
          <p:spPr bwMode="auto">
            <a:xfrm>
              <a:off x="912" y="1488"/>
              <a:ext cx="336" cy="384"/>
            </a:xfrm>
            <a:custGeom>
              <a:avLst/>
              <a:gdLst>
                <a:gd name="T0" fmla="*/ 336 w 336"/>
                <a:gd name="T1" fmla="*/ 384 h 384"/>
                <a:gd name="T2" fmla="*/ 0 w 336"/>
                <a:gd name="T3" fmla="*/ 384 h 384"/>
                <a:gd name="T4" fmla="*/ 0 w 336"/>
                <a:gd name="T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84">
                  <a:moveTo>
                    <a:pt x="336" y="384"/>
                  </a:move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0" name="Freeform 32"/>
            <p:cNvSpPr>
              <a:spLocks/>
            </p:cNvSpPr>
            <p:nvPr/>
          </p:nvSpPr>
          <p:spPr bwMode="auto">
            <a:xfrm>
              <a:off x="1392" y="1440"/>
              <a:ext cx="3120" cy="1968"/>
            </a:xfrm>
            <a:custGeom>
              <a:avLst/>
              <a:gdLst>
                <a:gd name="T0" fmla="*/ 0 w 3120"/>
                <a:gd name="T1" fmla="*/ 0 h 1968"/>
                <a:gd name="T2" fmla="*/ 0 w 3120"/>
                <a:gd name="T3" fmla="*/ 144 h 1968"/>
                <a:gd name="T4" fmla="*/ 2784 w 3120"/>
                <a:gd name="T5" fmla="*/ 144 h 1968"/>
                <a:gd name="T6" fmla="*/ 2880 w 3120"/>
                <a:gd name="T7" fmla="*/ 1968 h 1968"/>
                <a:gd name="T8" fmla="*/ 3120 w 3120"/>
                <a:gd name="T9" fmla="*/ 144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0" h="1968">
                  <a:moveTo>
                    <a:pt x="0" y="0"/>
                  </a:moveTo>
                  <a:lnTo>
                    <a:pt x="0" y="144"/>
                  </a:lnTo>
                  <a:lnTo>
                    <a:pt x="2784" y="144"/>
                  </a:lnTo>
                  <a:lnTo>
                    <a:pt x="2880" y="1968"/>
                  </a:lnTo>
                  <a:lnTo>
                    <a:pt x="3120" y="144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1" name="Rectangle 33"/>
            <p:cNvSpPr>
              <a:spLocks noChangeArrowheads="1"/>
            </p:cNvSpPr>
            <p:nvPr/>
          </p:nvSpPr>
          <p:spPr bwMode="auto">
            <a:xfrm>
              <a:off x="1920" y="1632"/>
              <a:ext cx="1056" cy="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2" name="Rectangle 34"/>
            <p:cNvSpPr>
              <a:spLocks noChangeArrowheads="1"/>
            </p:cNvSpPr>
            <p:nvPr/>
          </p:nvSpPr>
          <p:spPr bwMode="auto">
            <a:xfrm>
              <a:off x="1920" y="1440"/>
              <a:ext cx="1056" cy="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3" name="Rectangle 35"/>
            <p:cNvSpPr>
              <a:spLocks noChangeArrowheads="1"/>
            </p:cNvSpPr>
            <p:nvPr/>
          </p:nvSpPr>
          <p:spPr bwMode="auto">
            <a:xfrm>
              <a:off x="1584" y="1488"/>
              <a:ext cx="192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4" name="Rectangle 36"/>
            <p:cNvSpPr>
              <a:spLocks noChangeArrowheads="1"/>
            </p:cNvSpPr>
            <p:nvPr/>
          </p:nvSpPr>
          <p:spPr bwMode="auto">
            <a:xfrm>
              <a:off x="1584" y="1632"/>
              <a:ext cx="192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5" name="Rectangle 37"/>
            <p:cNvSpPr>
              <a:spLocks noChangeArrowheads="1"/>
            </p:cNvSpPr>
            <p:nvPr/>
          </p:nvSpPr>
          <p:spPr bwMode="auto">
            <a:xfrm>
              <a:off x="3648" y="1488"/>
              <a:ext cx="192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6" name="Rectangle 38"/>
            <p:cNvSpPr>
              <a:spLocks noChangeArrowheads="1"/>
            </p:cNvSpPr>
            <p:nvPr/>
          </p:nvSpPr>
          <p:spPr bwMode="auto">
            <a:xfrm>
              <a:off x="3648" y="1632"/>
              <a:ext cx="192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7" name="Rectangle 39"/>
            <p:cNvSpPr>
              <a:spLocks noChangeArrowheads="1"/>
            </p:cNvSpPr>
            <p:nvPr/>
          </p:nvSpPr>
          <p:spPr bwMode="auto">
            <a:xfrm>
              <a:off x="3072" y="1488"/>
              <a:ext cx="480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8" name="Rectangle 40"/>
            <p:cNvSpPr>
              <a:spLocks noChangeArrowheads="1"/>
            </p:cNvSpPr>
            <p:nvPr/>
          </p:nvSpPr>
          <p:spPr bwMode="auto">
            <a:xfrm>
              <a:off x="3072" y="1632"/>
              <a:ext cx="480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9" name="Line 41"/>
            <p:cNvSpPr>
              <a:spLocks noChangeShapeType="1"/>
            </p:cNvSpPr>
            <p:nvPr/>
          </p:nvSpPr>
          <p:spPr bwMode="auto">
            <a:xfrm>
              <a:off x="768" y="1440"/>
              <a:ext cx="288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0" name="Line 42"/>
            <p:cNvSpPr>
              <a:spLocks noChangeShapeType="1"/>
            </p:cNvSpPr>
            <p:nvPr/>
          </p:nvSpPr>
          <p:spPr bwMode="auto">
            <a:xfrm flipV="1">
              <a:off x="912" y="1440"/>
              <a:ext cx="144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1" name="Line 43"/>
            <p:cNvSpPr>
              <a:spLocks noChangeShapeType="1"/>
            </p:cNvSpPr>
            <p:nvPr/>
          </p:nvSpPr>
          <p:spPr bwMode="auto">
            <a:xfrm>
              <a:off x="912" y="1440"/>
              <a:ext cx="28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2" name="Line 44"/>
            <p:cNvSpPr>
              <a:spLocks noChangeShapeType="1"/>
            </p:cNvSpPr>
            <p:nvPr/>
          </p:nvSpPr>
          <p:spPr bwMode="auto">
            <a:xfrm flipH="1">
              <a:off x="864" y="1536"/>
              <a:ext cx="432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3" name="Line 45"/>
            <p:cNvSpPr>
              <a:spLocks noChangeShapeType="1"/>
            </p:cNvSpPr>
            <p:nvPr/>
          </p:nvSpPr>
          <p:spPr bwMode="auto">
            <a:xfrm flipH="1">
              <a:off x="1392" y="1680"/>
              <a:ext cx="96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4" name="Line 46"/>
            <p:cNvSpPr>
              <a:spLocks noChangeShapeType="1"/>
            </p:cNvSpPr>
            <p:nvPr/>
          </p:nvSpPr>
          <p:spPr bwMode="auto">
            <a:xfrm flipH="1">
              <a:off x="1680" y="172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5" name="Line 47"/>
            <p:cNvSpPr>
              <a:spLocks noChangeShapeType="1"/>
            </p:cNvSpPr>
            <p:nvPr/>
          </p:nvSpPr>
          <p:spPr bwMode="auto">
            <a:xfrm flipH="1">
              <a:off x="2400" y="177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6" name="Line 48"/>
            <p:cNvSpPr>
              <a:spLocks noChangeShapeType="1"/>
            </p:cNvSpPr>
            <p:nvPr/>
          </p:nvSpPr>
          <p:spPr bwMode="auto">
            <a:xfrm flipH="1">
              <a:off x="3264" y="172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7" name="Line 49"/>
            <p:cNvSpPr>
              <a:spLocks noChangeShapeType="1"/>
            </p:cNvSpPr>
            <p:nvPr/>
          </p:nvSpPr>
          <p:spPr bwMode="auto">
            <a:xfrm flipH="1">
              <a:off x="3504" y="1776"/>
              <a:ext cx="24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8" name="Line 50"/>
            <p:cNvSpPr>
              <a:spLocks noChangeShapeType="1"/>
            </p:cNvSpPr>
            <p:nvPr/>
          </p:nvSpPr>
          <p:spPr bwMode="auto">
            <a:xfrm flipH="1">
              <a:off x="4656" y="2976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9" name="Line 51"/>
            <p:cNvSpPr>
              <a:spLocks noChangeShapeType="1"/>
            </p:cNvSpPr>
            <p:nvPr/>
          </p:nvSpPr>
          <p:spPr bwMode="auto">
            <a:xfrm flipH="1">
              <a:off x="4656" y="1344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80" name="Line 52"/>
            <p:cNvSpPr>
              <a:spLocks noChangeShapeType="1"/>
            </p:cNvSpPr>
            <p:nvPr/>
          </p:nvSpPr>
          <p:spPr bwMode="auto">
            <a:xfrm flipH="1" flipV="1">
              <a:off x="4176" y="1584"/>
              <a:ext cx="91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81" name="Text Box 53"/>
            <p:cNvSpPr txBox="1">
              <a:spLocks noChangeArrowheads="1"/>
            </p:cNvSpPr>
            <p:nvPr/>
          </p:nvSpPr>
          <p:spPr bwMode="auto">
            <a:xfrm>
              <a:off x="3840" y="2448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b="1">
                  <a:solidFill>
                    <a:srgbClr val="000000"/>
                  </a:solidFill>
                  <a:latin typeface="Arial" panose="020B0604020202020204" pitchFamily="34" charset="0"/>
                </a:rPr>
                <a:t>TOF</a:t>
              </a:r>
              <a:endParaRPr lang="en-US" altLang="it-IT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82" name="Text Box 54"/>
            <p:cNvSpPr txBox="1">
              <a:spLocks noChangeArrowheads="1"/>
            </p:cNvSpPr>
            <p:nvPr/>
          </p:nvSpPr>
          <p:spPr bwMode="auto">
            <a:xfrm>
              <a:off x="96" y="1248"/>
              <a:ext cx="86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NANOSPRAY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TIP</a:t>
              </a:r>
            </a:p>
          </p:txBody>
        </p:sp>
        <p:sp>
          <p:nvSpPr>
            <p:cNvPr id="124983" name="Text Box 55"/>
            <p:cNvSpPr txBox="1">
              <a:spLocks noChangeArrowheads="1"/>
            </p:cNvSpPr>
            <p:nvPr/>
          </p:nvSpPr>
          <p:spPr bwMode="auto">
            <a:xfrm>
              <a:off x="576" y="2928"/>
              <a:ext cx="5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ION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SOURCE</a:t>
              </a:r>
            </a:p>
          </p:txBody>
        </p:sp>
        <p:sp>
          <p:nvSpPr>
            <p:cNvPr id="124984" name="Text Box 56"/>
            <p:cNvSpPr txBox="1">
              <a:spLocks noChangeArrowheads="1"/>
            </p:cNvSpPr>
            <p:nvPr/>
          </p:nvSpPr>
          <p:spPr bwMode="auto">
            <a:xfrm>
              <a:off x="2976" y="2352"/>
              <a:ext cx="55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HEXAPOLE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COLLISION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CELL</a:t>
              </a:r>
            </a:p>
          </p:txBody>
        </p:sp>
        <p:sp>
          <p:nvSpPr>
            <p:cNvPr id="124985" name="Text Box 57"/>
            <p:cNvSpPr txBox="1">
              <a:spLocks noChangeArrowheads="1"/>
            </p:cNvSpPr>
            <p:nvPr/>
          </p:nvSpPr>
          <p:spPr bwMode="auto">
            <a:xfrm>
              <a:off x="3168" y="2976"/>
              <a:ext cx="55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HEXAPOLE</a:t>
              </a:r>
            </a:p>
          </p:txBody>
        </p:sp>
        <p:sp>
          <p:nvSpPr>
            <p:cNvPr id="124986" name="Text Box 58"/>
            <p:cNvSpPr txBox="1">
              <a:spLocks noChangeArrowheads="1"/>
            </p:cNvSpPr>
            <p:nvPr/>
          </p:nvSpPr>
          <p:spPr bwMode="auto">
            <a:xfrm>
              <a:off x="1488" y="2304"/>
              <a:ext cx="55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HEXAPOLE</a:t>
              </a:r>
            </a:p>
          </p:txBody>
        </p:sp>
        <p:sp>
          <p:nvSpPr>
            <p:cNvPr id="124987" name="Text Box 59"/>
            <p:cNvSpPr txBox="1">
              <a:spLocks noChangeArrowheads="1"/>
            </p:cNvSpPr>
            <p:nvPr/>
          </p:nvSpPr>
          <p:spPr bwMode="auto">
            <a:xfrm>
              <a:off x="1920" y="2592"/>
              <a:ext cx="10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QUADRUPOLE</a:t>
              </a:r>
            </a:p>
          </p:txBody>
        </p:sp>
        <p:sp>
          <p:nvSpPr>
            <p:cNvPr id="124988" name="Text Box 60"/>
            <p:cNvSpPr txBox="1">
              <a:spLocks noChangeArrowheads="1"/>
            </p:cNvSpPr>
            <p:nvPr/>
          </p:nvSpPr>
          <p:spPr bwMode="auto">
            <a:xfrm>
              <a:off x="4848" y="1248"/>
              <a:ext cx="73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MCP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DETECTOR</a:t>
              </a:r>
              <a:endParaRPr lang="en-US" altLang="it-IT" sz="12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89" name="Text Box 61"/>
            <p:cNvSpPr txBox="1">
              <a:spLocks noChangeArrowheads="1"/>
            </p:cNvSpPr>
            <p:nvPr/>
          </p:nvSpPr>
          <p:spPr bwMode="auto">
            <a:xfrm>
              <a:off x="4752" y="2784"/>
              <a:ext cx="8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REFLECTRON</a:t>
              </a:r>
              <a:endParaRPr lang="en-US" altLang="it-IT" sz="12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90" name="Text Box 62"/>
            <p:cNvSpPr txBox="1">
              <a:spLocks noChangeArrowheads="1"/>
            </p:cNvSpPr>
            <p:nvPr/>
          </p:nvSpPr>
          <p:spPr bwMode="auto">
            <a:xfrm>
              <a:off x="1152" y="2832"/>
              <a:ext cx="6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SKIMMER</a:t>
              </a:r>
            </a:p>
          </p:txBody>
        </p:sp>
        <p:sp>
          <p:nvSpPr>
            <p:cNvPr id="124991" name="Text Box 63"/>
            <p:cNvSpPr txBox="1">
              <a:spLocks noChangeArrowheads="1"/>
            </p:cNvSpPr>
            <p:nvPr/>
          </p:nvSpPr>
          <p:spPr bwMode="auto">
            <a:xfrm>
              <a:off x="4848" y="2016"/>
              <a:ext cx="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PUSHER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3666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60000" y="503999"/>
            <a:ext cx="4104000" cy="295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4049639" y="85680"/>
            <a:ext cx="1854360" cy="15703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1747038" y="225565"/>
            <a:ext cx="1400607" cy="23068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Il </a:t>
            </a:r>
            <a:r>
              <a:rPr lang="it-IT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tacrolimus</a:t>
            </a: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si ionizza in positivo acquistando uno ione ammonio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792000" y="3456000"/>
            <a:ext cx="3671999" cy="3199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152000" y="4031999"/>
            <a:ext cx="2376000" cy="364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Std interno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6034319" y="0"/>
            <a:ext cx="3109679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7999" y="432000"/>
            <a:ext cx="6983999" cy="364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PRECURSOR ION SCAN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2508840" y="3194280"/>
            <a:ext cx="1076400" cy="10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2508840" y="3486239"/>
            <a:ext cx="1076400" cy="10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3904560" y="3194280"/>
            <a:ext cx="1079280" cy="10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" name="Figura a mano libera 5"/>
          <p:cNvSpPr/>
          <p:nvPr/>
        </p:nvSpPr>
        <p:spPr>
          <a:xfrm>
            <a:off x="5286960" y="3486239"/>
            <a:ext cx="1081080" cy="10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5286960" y="3194280"/>
            <a:ext cx="1081080" cy="10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3904560" y="3486239"/>
            <a:ext cx="1079280" cy="10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9" name="Figura a mano libera 8"/>
          <p:cNvSpPr/>
          <p:nvPr/>
        </p:nvSpPr>
        <p:spPr>
          <a:xfrm>
            <a:off x="3739320" y="2999160"/>
            <a:ext cx="144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Figura a mano libera 9"/>
          <p:cNvSpPr/>
          <p:nvPr/>
        </p:nvSpPr>
        <p:spPr>
          <a:xfrm>
            <a:off x="5122079" y="2986200"/>
            <a:ext cx="144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1" name="Figura a mano libera 10"/>
          <p:cNvSpPr/>
          <p:nvPr/>
        </p:nvSpPr>
        <p:spPr>
          <a:xfrm>
            <a:off x="2597040" y="2848320"/>
            <a:ext cx="4100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Q1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4124160" y="2848320"/>
            <a:ext cx="4100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Q2</a:t>
            </a:r>
          </a:p>
        </p:txBody>
      </p:sp>
      <p:sp>
        <p:nvSpPr>
          <p:cNvPr id="13" name="Figura a mano libera 12"/>
          <p:cNvSpPr/>
          <p:nvPr/>
        </p:nvSpPr>
        <p:spPr>
          <a:xfrm>
            <a:off x="5736960" y="2848320"/>
            <a:ext cx="4100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Q3</a:t>
            </a:r>
          </a:p>
        </p:txBody>
      </p:sp>
      <p:sp>
        <p:nvSpPr>
          <p:cNvPr id="14" name="Figura a mano libera 13"/>
          <p:cNvSpPr/>
          <p:nvPr/>
        </p:nvSpPr>
        <p:spPr>
          <a:xfrm>
            <a:off x="6533280" y="3181679"/>
            <a:ext cx="523799" cy="422280"/>
          </a:xfrm>
          <a:custGeom>
            <a:avLst/>
            <a:gdLst>
              <a:gd name="f0" fmla="val 0"/>
              <a:gd name="f1" fmla="val 8"/>
              <a:gd name="f2" fmla="val 10"/>
              <a:gd name="f3" fmla="val 265"/>
              <a:gd name="f4" fmla="val 152"/>
              <a:gd name="f5" fmla="val 177"/>
              <a:gd name="f6" fmla="val 329"/>
              <a:gd name="f7" fmla="val 88"/>
              <a:gd name="f8" fmla="val 14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30" h="266">
                <a:moveTo>
                  <a:pt x="f1" y="f2"/>
                </a:moveTo>
                <a:lnTo>
                  <a:pt x="f1" y="f3"/>
                </a:ln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8" y="f7"/>
                </a:lnTo>
                <a:lnTo>
                  <a:pt x="f0" y="f0"/>
                </a:lnTo>
                <a:lnTo>
                  <a:pt x="f1" y="f2"/>
                </a:lnTo>
              </a:path>
            </a:pathLst>
          </a:custGeom>
          <a:noFill/>
          <a:ln w="25560" cap="rnd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5" name="Figura a mano libera 14"/>
          <p:cNvSpPr/>
          <p:nvPr/>
        </p:nvSpPr>
        <p:spPr>
          <a:xfrm>
            <a:off x="6318000" y="3638879"/>
            <a:ext cx="91008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Detector</a:t>
            </a:r>
          </a:p>
        </p:txBody>
      </p:sp>
      <p:sp>
        <p:nvSpPr>
          <p:cNvPr id="16" name="Figura a mano libera 15"/>
          <p:cNvSpPr/>
          <p:nvPr/>
        </p:nvSpPr>
        <p:spPr>
          <a:xfrm>
            <a:off x="7444440" y="3638879"/>
            <a:ext cx="181440" cy="453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Sans Bold" pitchFamily="34"/>
              <a:ea typeface="Microsoft YaHei" pitchFamily="2"/>
              <a:cs typeface="Microsoft YaHe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Sans Bold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7" name="Figura a mano libera 16"/>
          <p:cNvSpPr/>
          <p:nvPr/>
        </p:nvSpPr>
        <p:spPr>
          <a:xfrm>
            <a:off x="6667200" y="3814920"/>
            <a:ext cx="67212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(CEM)</a:t>
            </a:r>
          </a:p>
        </p:txBody>
      </p:sp>
      <p:sp>
        <p:nvSpPr>
          <p:cNvPr id="18" name="Figura a mano libera 17"/>
          <p:cNvSpPr/>
          <p:nvPr/>
        </p:nvSpPr>
        <p:spPr>
          <a:xfrm>
            <a:off x="3892320" y="3903840"/>
            <a:ext cx="9435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GillSans Bold" pitchFamily="34"/>
                <a:ea typeface="Microsoft YaHei" pitchFamily="2"/>
                <a:cs typeface="Microsoft YaHei" pitchFamily="2"/>
              </a:rPr>
              <a:t>CAD GAS</a:t>
            </a:r>
          </a:p>
        </p:txBody>
      </p:sp>
      <p:sp>
        <p:nvSpPr>
          <p:cNvPr id="19" name="Figura a mano libera 18"/>
          <p:cNvSpPr/>
          <p:nvPr/>
        </p:nvSpPr>
        <p:spPr>
          <a:xfrm>
            <a:off x="2361600" y="1668600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CH</a:t>
            </a:r>
          </a:p>
        </p:txBody>
      </p:sp>
      <p:sp>
        <p:nvSpPr>
          <p:cNvPr id="20" name="Figura a mano libera 19"/>
          <p:cNvSpPr/>
          <p:nvPr/>
        </p:nvSpPr>
        <p:spPr>
          <a:xfrm>
            <a:off x="2623680" y="177840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3</a:t>
            </a:r>
          </a:p>
        </p:txBody>
      </p:sp>
      <p:sp>
        <p:nvSpPr>
          <p:cNvPr id="21" name="Figura a mano libera 20"/>
          <p:cNvSpPr/>
          <p:nvPr/>
        </p:nvSpPr>
        <p:spPr>
          <a:xfrm>
            <a:off x="1944000" y="1986119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CH</a:t>
            </a:r>
          </a:p>
        </p:txBody>
      </p:sp>
      <p:sp>
        <p:nvSpPr>
          <p:cNvPr id="22" name="Figura a mano libera 21"/>
          <p:cNvSpPr/>
          <p:nvPr/>
        </p:nvSpPr>
        <p:spPr>
          <a:xfrm>
            <a:off x="2206079" y="209556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3</a:t>
            </a:r>
          </a:p>
        </p:txBody>
      </p:sp>
      <p:sp>
        <p:nvSpPr>
          <p:cNvPr id="23" name="Figura a mano libera 22"/>
          <p:cNvSpPr/>
          <p:nvPr/>
        </p:nvSpPr>
        <p:spPr>
          <a:xfrm>
            <a:off x="2296440" y="2267280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CH</a:t>
            </a:r>
          </a:p>
        </p:txBody>
      </p:sp>
      <p:sp>
        <p:nvSpPr>
          <p:cNvPr id="24" name="Figura a mano libera 23"/>
          <p:cNvSpPr/>
          <p:nvPr/>
        </p:nvSpPr>
        <p:spPr>
          <a:xfrm>
            <a:off x="2560319" y="237528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3</a:t>
            </a:r>
          </a:p>
        </p:txBody>
      </p:sp>
      <p:sp>
        <p:nvSpPr>
          <p:cNvPr id="25" name="Figura a mano libera 24"/>
          <p:cNvSpPr/>
          <p:nvPr/>
        </p:nvSpPr>
        <p:spPr>
          <a:xfrm>
            <a:off x="2381399" y="1973520"/>
            <a:ext cx="3078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N</a:t>
            </a:r>
          </a:p>
        </p:txBody>
      </p:sp>
      <p:sp>
        <p:nvSpPr>
          <p:cNvPr id="26" name="Figura a mano libera 25"/>
          <p:cNvSpPr/>
          <p:nvPr/>
        </p:nvSpPr>
        <p:spPr>
          <a:xfrm>
            <a:off x="2507400" y="1905120"/>
            <a:ext cx="1440" cy="7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2507400" y="2210040"/>
            <a:ext cx="1440" cy="7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8" name="Figura a mano libera 27"/>
          <p:cNvSpPr/>
          <p:nvPr/>
        </p:nvSpPr>
        <p:spPr>
          <a:xfrm>
            <a:off x="2347200" y="2102040"/>
            <a:ext cx="6480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9" name="Figura a mano libera 28"/>
          <p:cNvSpPr/>
          <p:nvPr/>
        </p:nvSpPr>
        <p:spPr>
          <a:xfrm>
            <a:off x="2651760" y="2102040"/>
            <a:ext cx="7776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0" name="Figura a mano libera 29"/>
          <p:cNvSpPr/>
          <p:nvPr/>
        </p:nvSpPr>
        <p:spPr>
          <a:xfrm>
            <a:off x="2693160" y="1986119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CH</a:t>
            </a:r>
          </a:p>
        </p:txBody>
      </p:sp>
      <p:sp>
        <p:nvSpPr>
          <p:cNvPr id="31" name="Figura a mano libera 30"/>
          <p:cNvSpPr/>
          <p:nvPr/>
        </p:nvSpPr>
        <p:spPr>
          <a:xfrm>
            <a:off x="2955599" y="209556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2</a:t>
            </a:r>
          </a:p>
        </p:txBody>
      </p:sp>
      <p:sp>
        <p:nvSpPr>
          <p:cNvPr id="32" name="Figura a mano libera 31"/>
          <p:cNvSpPr/>
          <p:nvPr/>
        </p:nvSpPr>
        <p:spPr>
          <a:xfrm>
            <a:off x="3358440" y="1892519"/>
            <a:ext cx="1440" cy="7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3" name="Figura a mano libera 32"/>
          <p:cNvSpPr/>
          <p:nvPr/>
        </p:nvSpPr>
        <p:spPr>
          <a:xfrm>
            <a:off x="3108959" y="2102040"/>
            <a:ext cx="6516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4" name="Figura a mano libera 33"/>
          <p:cNvSpPr/>
          <p:nvPr/>
        </p:nvSpPr>
        <p:spPr>
          <a:xfrm>
            <a:off x="3517200" y="2089439"/>
            <a:ext cx="7452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5" name="Figura a mano libera 34"/>
          <p:cNvSpPr/>
          <p:nvPr/>
        </p:nvSpPr>
        <p:spPr>
          <a:xfrm>
            <a:off x="3123360" y="1986119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CH</a:t>
            </a:r>
          </a:p>
        </p:txBody>
      </p:sp>
      <p:sp>
        <p:nvSpPr>
          <p:cNvPr id="36" name="Figura a mano libera 35"/>
          <p:cNvSpPr/>
          <p:nvPr/>
        </p:nvSpPr>
        <p:spPr>
          <a:xfrm>
            <a:off x="3199680" y="1655999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OR</a:t>
            </a:r>
          </a:p>
        </p:txBody>
      </p:sp>
      <p:sp>
        <p:nvSpPr>
          <p:cNvPr id="37" name="Figura a mano libera 36"/>
          <p:cNvSpPr/>
          <p:nvPr/>
        </p:nvSpPr>
        <p:spPr>
          <a:xfrm>
            <a:off x="3544200" y="1986119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CH</a:t>
            </a:r>
          </a:p>
        </p:txBody>
      </p:sp>
      <p:sp>
        <p:nvSpPr>
          <p:cNvPr id="38" name="Figura a mano libera 37"/>
          <p:cNvSpPr/>
          <p:nvPr/>
        </p:nvSpPr>
        <p:spPr>
          <a:xfrm>
            <a:off x="3806280" y="209556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2</a:t>
            </a:r>
          </a:p>
        </p:txBody>
      </p:sp>
      <p:sp>
        <p:nvSpPr>
          <p:cNvPr id="39" name="Figura a mano libera 38"/>
          <p:cNvSpPr/>
          <p:nvPr/>
        </p:nvSpPr>
        <p:spPr>
          <a:xfrm>
            <a:off x="3950280" y="2102040"/>
            <a:ext cx="7488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0" name="Figura a mano libera 39"/>
          <p:cNvSpPr/>
          <p:nvPr/>
        </p:nvSpPr>
        <p:spPr>
          <a:xfrm>
            <a:off x="3984480" y="1973520"/>
            <a:ext cx="3002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</a:t>
            </a:r>
          </a:p>
        </p:txBody>
      </p:sp>
      <p:sp>
        <p:nvSpPr>
          <p:cNvPr id="41" name="Figura a mano libera 40"/>
          <p:cNvSpPr/>
          <p:nvPr/>
        </p:nvSpPr>
        <p:spPr>
          <a:xfrm>
            <a:off x="4107600" y="2210040"/>
            <a:ext cx="1440" cy="7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2" name="Figura a mano libera 41"/>
          <p:cNvSpPr/>
          <p:nvPr/>
        </p:nvSpPr>
        <p:spPr>
          <a:xfrm>
            <a:off x="4143959" y="2210040"/>
            <a:ext cx="1800" cy="7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3" name="Figura a mano libera 42"/>
          <p:cNvSpPr/>
          <p:nvPr/>
        </p:nvSpPr>
        <p:spPr>
          <a:xfrm>
            <a:off x="3984480" y="2267280"/>
            <a:ext cx="3078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O</a:t>
            </a:r>
          </a:p>
        </p:txBody>
      </p:sp>
      <p:sp>
        <p:nvSpPr>
          <p:cNvPr id="44" name="Figura a mano libera 43"/>
          <p:cNvSpPr/>
          <p:nvPr/>
        </p:nvSpPr>
        <p:spPr>
          <a:xfrm>
            <a:off x="4226759" y="2102040"/>
            <a:ext cx="7776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5" name="Figura a mano libera 44"/>
          <p:cNvSpPr/>
          <p:nvPr/>
        </p:nvSpPr>
        <p:spPr>
          <a:xfrm>
            <a:off x="4266360" y="1973520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OC</a:t>
            </a:r>
          </a:p>
        </p:txBody>
      </p:sp>
      <p:sp>
        <p:nvSpPr>
          <p:cNvPr id="46" name="Figura a mano libera 45"/>
          <p:cNvSpPr/>
          <p:nvPr/>
        </p:nvSpPr>
        <p:spPr>
          <a:xfrm>
            <a:off x="4534920" y="208296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4</a:t>
            </a:r>
          </a:p>
        </p:txBody>
      </p:sp>
      <p:sp>
        <p:nvSpPr>
          <p:cNvPr id="47" name="Figura a mano libera 46"/>
          <p:cNvSpPr/>
          <p:nvPr/>
        </p:nvSpPr>
        <p:spPr>
          <a:xfrm>
            <a:off x="4584600" y="1973520"/>
            <a:ext cx="3078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H</a:t>
            </a:r>
          </a:p>
        </p:txBody>
      </p:sp>
      <p:sp>
        <p:nvSpPr>
          <p:cNvPr id="48" name="Figura a mano libera 47"/>
          <p:cNvSpPr/>
          <p:nvPr/>
        </p:nvSpPr>
        <p:spPr>
          <a:xfrm>
            <a:off x="4720680" y="208296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9</a:t>
            </a:r>
          </a:p>
        </p:txBody>
      </p:sp>
      <p:sp>
        <p:nvSpPr>
          <p:cNvPr id="49" name="Figura a mano libera 48"/>
          <p:cNvSpPr/>
          <p:nvPr/>
        </p:nvSpPr>
        <p:spPr>
          <a:xfrm>
            <a:off x="5004360" y="2102040"/>
            <a:ext cx="46548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8100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0" name="Figura a mano libera 49"/>
          <p:cNvSpPr/>
          <p:nvPr/>
        </p:nvSpPr>
        <p:spPr>
          <a:xfrm>
            <a:off x="5495040" y="2038679"/>
            <a:ext cx="144360" cy="128520"/>
          </a:xfrm>
          <a:custGeom>
            <a:avLst/>
            <a:gdLst>
              <a:gd name="f0" fmla="val 0"/>
              <a:gd name="f1" fmla="val 40"/>
              <a:gd name="f2" fmla="val 80"/>
              <a:gd name="f3" fmla="val 9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1" h="81">
                <a:moveTo>
                  <a:pt x="f0" y="f1"/>
                </a:moveTo>
                <a:lnTo>
                  <a:pt x="f0" y="f2"/>
                </a:lnTo>
                <a:lnTo>
                  <a:pt x="f3" y="f1"/>
                </a:lnTo>
                <a:lnTo>
                  <a:pt x="f0" y="f0"/>
                </a:lnTo>
                <a:lnTo>
                  <a:pt x="f0" y="f1"/>
                </a:lnTo>
              </a:path>
            </a:pathLst>
          </a:custGeom>
          <a:noFill/>
          <a:ln w="25560" cap="rnd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1" name="Figura a mano libera 50"/>
          <p:cNvSpPr/>
          <p:nvPr/>
        </p:nvSpPr>
        <p:spPr>
          <a:xfrm>
            <a:off x="5014800" y="2086200"/>
            <a:ext cx="5382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CAD</a:t>
            </a:r>
          </a:p>
        </p:txBody>
      </p:sp>
      <p:sp>
        <p:nvSpPr>
          <p:cNvPr id="52" name="Figura a mano libera 51"/>
          <p:cNvSpPr/>
          <p:nvPr/>
        </p:nvSpPr>
        <p:spPr>
          <a:xfrm>
            <a:off x="5634000" y="1973520"/>
            <a:ext cx="3078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H</a:t>
            </a:r>
          </a:p>
        </p:txBody>
      </p:sp>
      <p:sp>
        <p:nvSpPr>
          <p:cNvPr id="53" name="Figura a mano libera 52"/>
          <p:cNvSpPr/>
          <p:nvPr/>
        </p:nvSpPr>
        <p:spPr>
          <a:xfrm>
            <a:off x="5768640" y="208296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2</a:t>
            </a:r>
          </a:p>
        </p:txBody>
      </p:sp>
      <p:sp>
        <p:nvSpPr>
          <p:cNvPr id="54" name="Figura a mano libera 53"/>
          <p:cNvSpPr/>
          <p:nvPr/>
        </p:nvSpPr>
        <p:spPr>
          <a:xfrm>
            <a:off x="5819760" y="1973520"/>
            <a:ext cx="3002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</a:t>
            </a:r>
          </a:p>
        </p:txBody>
      </p:sp>
      <p:sp>
        <p:nvSpPr>
          <p:cNvPr id="55" name="Figura a mano libera 54"/>
          <p:cNvSpPr/>
          <p:nvPr/>
        </p:nvSpPr>
        <p:spPr>
          <a:xfrm>
            <a:off x="5839919" y="1846439"/>
            <a:ext cx="28188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+</a:t>
            </a:r>
          </a:p>
        </p:txBody>
      </p:sp>
      <p:sp>
        <p:nvSpPr>
          <p:cNvPr id="56" name="Figura a mano libera 55"/>
          <p:cNvSpPr/>
          <p:nvPr/>
        </p:nvSpPr>
        <p:spPr>
          <a:xfrm>
            <a:off x="6083999" y="2102040"/>
            <a:ext cx="6192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7" name="Figura a mano libera 56"/>
          <p:cNvSpPr/>
          <p:nvPr/>
        </p:nvSpPr>
        <p:spPr>
          <a:xfrm>
            <a:off x="6062760" y="1973520"/>
            <a:ext cx="9176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CHCHCO</a:t>
            </a:r>
          </a:p>
        </p:txBody>
      </p:sp>
      <p:grpSp>
        <p:nvGrpSpPr>
          <p:cNvPr id="58" name="Gruppo 57"/>
          <p:cNvGrpSpPr/>
          <p:nvPr/>
        </p:nvGrpSpPr>
        <p:grpSpPr>
          <a:xfrm>
            <a:off x="6722640" y="1973520"/>
            <a:ext cx="358920" cy="304920"/>
            <a:chOff x="6722640" y="1973520"/>
            <a:chExt cx="358920" cy="304920"/>
          </a:xfrm>
        </p:grpSpPr>
        <p:sp>
          <p:nvSpPr>
            <p:cNvPr id="59" name="Figura a mano libera 58"/>
            <p:cNvSpPr/>
            <p:nvPr/>
          </p:nvSpPr>
          <p:spPr>
            <a:xfrm>
              <a:off x="6722640" y="2082960"/>
              <a:ext cx="240840" cy="195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7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2</a:t>
              </a:r>
            </a:p>
          </p:txBody>
        </p:sp>
        <p:sp>
          <p:nvSpPr>
            <p:cNvPr id="60" name="Figura a mano libera 59"/>
            <p:cNvSpPr/>
            <p:nvPr/>
          </p:nvSpPr>
          <p:spPr>
            <a:xfrm>
              <a:off x="6773760" y="1973520"/>
              <a:ext cx="30780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H</a:t>
              </a:r>
            </a:p>
          </p:txBody>
        </p:sp>
      </p:grpSp>
      <p:sp>
        <p:nvSpPr>
          <p:cNvPr id="61" name="Figura a mano libera 60"/>
          <p:cNvSpPr/>
          <p:nvPr/>
        </p:nvSpPr>
        <p:spPr>
          <a:xfrm>
            <a:off x="5966640" y="2330640"/>
            <a:ext cx="7164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m/z 85</a:t>
            </a:r>
          </a:p>
        </p:txBody>
      </p:sp>
      <p:sp>
        <p:nvSpPr>
          <p:cNvPr id="62" name="Figura a mano libera 61"/>
          <p:cNvSpPr/>
          <p:nvPr/>
        </p:nvSpPr>
        <p:spPr>
          <a:xfrm>
            <a:off x="4656960" y="365796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grpSp>
        <p:nvGrpSpPr>
          <p:cNvPr id="63" name="Gruppo 62"/>
          <p:cNvGrpSpPr/>
          <p:nvPr/>
        </p:nvGrpSpPr>
        <p:grpSpPr>
          <a:xfrm>
            <a:off x="3852359" y="2689560"/>
            <a:ext cx="1209241" cy="1414079"/>
            <a:chOff x="3852359" y="2689560"/>
            <a:chExt cx="1209241" cy="1414079"/>
          </a:xfrm>
        </p:grpSpPr>
        <p:sp>
          <p:nvSpPr>
            <p:cNvPr id="64" name="Figura a mano libera 63"/>
            <p:cNvSpPr/>
            <p:nvPr/>
          </p:nvSpPr>
          <p:spPr>
            <a:xfrm>
              <a:off x="3866399" y="268956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65" name="Figura a mano libera 64"/>
            <p:cNvSpPr/>
            <p:nvPr/>
          </p:nvSpPr>
          <p:spPr>
            <a:xfrm>
              <a:off x="3891960" y="3059279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66" name="Figura a mano libera 65"/>
            <p:cNvSpPr/>
            <p:nvPr/>
          </p:nvSpPr>
          <p:spPr>
            <a:xfrm>
              <a:off x="4003199" y="330552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67" name="Figura a mano libera 66"/>
            <p:cNvSpPr/>
            <p:nvPr/>
          </p:nvSpPr>
          <p:spPr>
            <a:xfrm>
              <a:off x="4602960" y="2757599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68" name="Figura a mano libera 67"/>
            <p:cNvSpPr/>
            <p:nvPr/>
          </p:nvSpPr>
          <p:spPr>
            <a:xfrm>
              <a:off x="4753800" y="29214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69" name="Figura a mano libera 68"/>
            <p:cNvSpPr/>
            <p:nvPr/>
          </p:nvSpPr>
          <p:spPr>
            <a:xfrm>
              <a:off x="4180680" y="37404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0" name="Figura a mano libera 69"/>
            <p:cNvSpPr/>
            <p:nvPr/>
          </p:nvSpPr>
          <p:spPr>
            <a:xfrm>
              <a:off x="3852359" y="371484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1" name="Figura a mano libera 70"/>
            <p:cNvSpPr/>
            <p:nvPr/>
          </p:nvSpPr>
          <p:spPr>
            <a:xfrm>
              <a:off x="4030200" y="29214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2" name="Figura a mano libera 71"/>
            <p:cNvSpPr/>
            <p:nvPr/>
          </p:nvSpPr>
          <p:spPr>
            <a:xfrm>
              <a:off x="4249080" y="300384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3" name="Figura a mano libera 72"/>
            <p:cNvSpPr/>
            <p:nvPr/>
          </p:nvSpPr>
          <p:spPr>
            <a:xfrm>
              <a:off x="4301640" y="268956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4" name="Figura a mano libera 73"/>
            <p:cNvSpPr/>
            <p:nvPr/>
          </p:nvSpPr>
          <p:spPr>
            <a:xfrm>
              <a:off x="4425480" y="29214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5" name="Figura a mano libera 74"/>
            <p:cNvSpPr/>
            <p:nvPr/>
          </p:nvSpPr>
          <p:spPr>
            <a:xfrm>
              <a:off x="4015800" y="36072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6" name="Figura a mano libera 75"/>
            <p:cNvSpPr/>
            <p:nvPr/>
          </p:nvSpPr>
          <p:spPr>
            <a:xfrm>
              <a:off x="4656960" y="3098879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7" name="Figura a mano libera 76"/>
            <p:cNvSpPr/>
            <p:nvPr/>
          </p:nvSpPr>
          <p:spPr>
            <a:xfrm>
              <a:off x="4425480" y="36072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</p:grpSp>
      <p:sp>
        <p:nvSpPr>
          <p:cNvPr id="78" name="Figura a mano libera 77"/>
          <p:cNvSpPr/>
          <p:nvPr/>
        </p:nvSpPr>
        <p:spPr>
          <a:xfrm>
            <a:off x="2751839" y="2391120"/>
            <a:ext cx="13842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Acylcarnitines</a:t>
            </a:r>
          </a:p>
        </p:txBody>
      </p:sp>
      <p:sp>
        <p:nvSpPr>
          <p:cNvPr id="79" name="Figura a mano libera 78"/>
          <p:cNvSpPr/>
          <p:nvPr/>
        </p:nvSpPr>
        <p:spPr>
          <a:xfrm>
            <a:off x="4250520" y="323856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80" name="Figura a mano libera 79"/>
          <p:cNvSpPr/>
          <p:nvPr/>
        </p:nvSpPr>
        <p:spPr>
          <a:xfrm>
            <a:off x="4492080" y="326412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81" name="Figura a mano libera 80"/>
          <p:cNvSpPr/>
          <p:nvPr/>
        </p:nvSpPr>
        <p:spPr>
          <a:xfrm>
            <a:off x="4707720" y="3314879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1688122" y="5009398"/>
            <a:ext cx="6735877" cy="644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Seleziono frammenti ottenuti da composti simili, studio composti strutturalmente correlati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4D96DB-07CE-A671-B141-63532471A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789039"/>
            <a:ext cx="4038600" cy="4586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it-IT" sz="2000"/>
          </a:p>
          <a:p>
            <a:r>
              <a:rPr lang="en-US" altLang="it-IT" sz="2000"/>
              <a:t>Advantages</a:t>
            </a:r>
          </a:p>
          <a:p>
            <a:pPr lvl="1"/>
            <a:r>
              <a:rPr lang="en-US" altLang="it-IT" sz="2000"/>
              <a:t>Very sensitive. (SIM)</a:t>
            </a:r>
          </a:p>
          <a:p>
            <a:pPr lvl="1"/>
            <a:r>
              <a:rPr lang="en-US" altLang="it-IT" sz="2000"/>
              <a:t>Good for quantitation</a:t>
            </a:r>
          </a:p>
          <a:p>
            <a:pPr lvl="1"/>
            <a:r>
              <a:rPr lang="en-US" altLang="it-IT" sz="2000"/>
              <a:t>Some useful MS scanning modes</a:t>
            </a:r>
          </a:p>
          <a:p>
            <a:r>
              <a:rPr lang="en-US" altLang="it-IT" sz="2000"/>
              <a:t>Limitations</a:t>
            </a:r>
          </a:p>
          <a:p>
            <a:pPr lvl="1"/>
            <a:r>
              <a:rPr lang="en-US" altLang="it-IT" sz="2000"/>
              <a:t>No MS</a:t>
            </a:r>
            <a:r>
              <a:rPr lang="en-US" altLang="it-IT" sz="2000" baseline="30000"/>
              <a:t>n</a:t>
            </a:r>
            <a:r>
              <a:rPr lang="en-US" altLang="it-IT" sz="2000"/>
              <a:t> </a:t>
            </a:r>
          </a:p>
          <a:p>
            <a:pPr lvl="1"/>
            <a:r>
              <a:rPr lang="en-US" altLang="it-IT" sz="2000"/>
              <a:t>Expensive</a:t>
            </a:r>
          </a:p>
          <a:p>
            <a:pPr lvl="1"/>
            <a:r>
              <a:rPr lang="en-US" altLang="it-IT" sz="2000"/>
              <a:t>Limited to unit mass resolution.</a:t>
            </a:r>
          </a:p>
          <a:p>
            <a:pPr lvl="1"/>
            <a:r>
              <a:rPr lang="en-US" altLang="it-IT" sz="2000"/>
              <a:t>Less sensitive in full scan mode.</a:t>
            </a:r>
          </a:p>
          <a:p>
            <a:endParaRPr lang="en-US" altLang="it-IT" sz="200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2A4882-4F75-C0DC-5A38-32851E893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789039"/>
            <a:ext cx="388937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it-IT" sz="2000"/>
          </a:p>
          <a:p>
            <a:r>
              <a:rPr lang="en-US" altLang="it-IT" sz="2000"/>
              <a:t>Advantages</a:t>
            </a:r>
          </a:p>
          <a:p>
            <a:pPr lvl="1"/>
            <a:r>
              <a:rPr lang="en-US" altLang="it-IT" sz="2000"/>
              <a:t>Higher full scan sensitivity</a:t>
            </a:r>
          </a:p>
          <a:p>
            <a:pPr lvl="1"/>
            <a:r>
              <a:rPr lang="en-US" altLang="it-IT" sz="2000"/>
              <a:t>Higher mass resolution</a:t>
            </a:r>
          </a:p>
          <a:p>
            <a:pPr lvl="1"/>
            <a:r>
              <a:rPr lang="en-US" altLang="it-IT" sz="2000"/>
              <a:t>MS</a:t>
            </a:r>
            <a:r>
              <a:rPr lang="en-US" altLang="it-IT" sz="2000" baseline="30000"/>
              <a:t>n</a:t>
            </a:r>
          </a:p>
          <a:p>
            <a:r>
              <a:rPr lang="en-US" altLang="it-IT" sz="2000"/>
              <a:t>Limitations</a:t>
            </a:r>
          </a:p>
          <a:p>
            <a:pPr lvl="1"/>
            <a:r>
              <a:rPr lang="en-US" altLang="it-IT" sz="2000"/>
              <a:t>Not as good for quantitations.</a:t>
            </a:r>
          </a:p>
          <a:p>
            <a:pPr lvl="1"/>
            <a:r>
              <a:rPr lang="en-US" altLang="it-IT" sz="2000"/>
              <a:t>Space Charge Effects</a:t>
            </a:r>
          </a:p>
          <a:p>
            <a:pPr lvl="1"/>
            <a:r>
              <a:rPr lang="en-US" altLang="it-IT" sz="2000"/>
              <a:t>1/3 cut-off rule.</a:t>
            </a:r>
          </a:p>
          <a:p>
            <a:pPr lvl="1"/>
            <a:r>
              <a:rPr lang="en-US" altLang="it-IT" sz="2000"/>
              <a:t>Cannot perform certain MS experiments.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BC2B0C5A-FC8A-BAB5-3315-2603ED0B4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641402"/>
            <a:ext cx="2379663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b="1" dirty="0"/>
              <a:t>Triple Quadrupole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D54866C-9C65-C688-A610-EE1F2B80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573139"/>
            <a:ext cx="11953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b="1"/>
              <a:t>Ion Trap</a:t>
            </a:r>
          </a:p>
        </p:txBody>
      </p:sp>
    </p:spTree>
    <p:extLst>
      <p:ext uri="{BB962C8B-B14F-4D97-AF65-F5344CB8AC3E}">
        <p14:creationId xmlns:p14="http://schemas.microsoft.com/office/powerpoint/2010/main" val="16225133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18C0B459-6C5C-08A8-8405-20C3370DB94C}"/>
              </a:ext>
            </a:extLst>
          </p:cNvPr>
          <p:cNvSpPr txBox="1">
            <a:spLocks noChangeArrowheads="1"/>
          </p:cNvSpPr>
          <p:nvPr/>
        </p:nvSpPr>
        <p:spPr>
          <a:xfrm>
            <a:off x="653256" y="3009644"/>
            <a:ext cx="7975600" cy="2776537"/>
          </a:xfrm>
          <a:prstGeom prst="rect">
            <a:avLst/>
          </a:prstGeom>
          <a:noFill/>
          <a:ln/>
        </p:spPr>
        <p:txBody>
          <a:bodyPr/>
          <a:lstStyle>
            <a:lvl1pPr marL="342720" marR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it-IT" sz="2000" kern="0"/>
              <a:t>Q1 and Q3 are standard mass filter quadrupoles.</a:t>
            </a:r>
          </a:p>
          <a:p>
            <a:pPr lvl="1"/>
            <a:r>
              <a:rPr lang="en-US" altLang="it-IT" sz="2000"/>
              <a:t>The can scan masses sequentially (e.g. 50 to 500 amu)</a:t>
            </a:r>
          </a:p>
          <a:p>
            <a:pPr lvl="1"/>
            <a:r>
              <a:rPr lang="en-US" altLang="it-IT" sz="2000"/>
              <a:t>The can be used to select a single mass.</a:t>
            </a:r>
          </a:p>
          <a:p>
            <a:pPr>
              <a:lnSpc>
                <a:spcPct val="90000"/>
              </a:lnSpc>
            </a:pPr>
            <a:r>
              <a:rPr lang="en-US" altLang="it-IT" sz="2000" kern="0"/>
              <a:t>Q2 is an RF only quadrupole that is in a gas filled chamber. </a:t>
            </a:r>
          </a:p>
          <a:p>
            <a:pPr lvl="1"/>
            <a:r>
              <a:rPr lang="en-US" altLang="it-IT" sz="2000"/>
              <a:t>Q2 is the “collision cell” where mass fragmentation occurs. </a:t>
            </a:r>
          </a:p>
          <a:p>
            <a:pPr lvl="1"/>
            <a:r>
              <a:rPr lang="en-US" altLang="it-IT" sz="2000"/>
              <a:t>Q2 does not filter ions. It accepts all ion sent to it by Q1 and passes all ions formed by collision to Q3 to be sorted.</a:t>
            </a:r>
          </a:p>
          <a:p>
            <a:pPr lvl="1"/>
            <a:endParaRPr lang="en-US" altLang="it-IT" sz="2000"/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B44E1FC1-2A46-1565-2198-43C3728D1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58597"/>
              </p:ext>
            </p:extLst>
          </p:nvPr>
        </p:nvGraphicFramePr>
        <p:xfrm>
          <a:off x="699294" y="1312606"/>
          <a:ext cx="7745412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213400" imgH="1250280" progId="CorelDraw.Graphic.7">
                  <p:embed/>
                </p:oleObj>
              </mc:Choice>
              <mc:Fallback>
                <p:oleObj name="CorelDRAW" r:id="rId2" imgW="8213400" imgH="1250280" progId="CorelDraw.Graphic.7">
                  <p:embed/>
                  <p:pic>
                    <p:nvPicPr>
                      <p:cNvPr id="58373" name="Object 5">
                        <a:extLst>
                          <a:ext uri="{FF2B5EF4-FFF2-40B4-BE49-F238E27FC236}">
                            <a16:creationId xmlns:a16="http://schemas.microsoft.com/office/drawing/2014/main" id="{215A23B4-017B-AC25-7EA5-0C485A678E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294" y="1312606"/>
                        <a:ext cx="7745412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>
            <a:extLst>
              <a:ext uri="{FF2B5EF4-FFF2-40B4-BE49-F238E27FC236}">
                <a16:creationId xmlns:a16="http://schemas.microsoft.com/office/drawing/2014/main" id="{42C772FF-9D9A-C337-1243-E82A88F0D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256" y="1007806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b="1"/>
              <a:t>Q1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D9EB70B9-6AF5-26BE-7F8E-1FB761455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4456" y="1007806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b="1"/>
              <a:t>Q2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92636292-20D1-9D0C-4CBF-4BFE59134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5656" y="1007806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b="1"/>
              <a:t>Q3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33BF1486-EA27-CA8C-FEB5-FE5A18348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056" y="1007806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b="1"/>
              <a:t>Q0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D16E79BD-8EEC-A1E8-6F50-650F73376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656" y="2303206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t-IT" b="1"/>
              <a:t>RF only Collision Cell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5BB6E43-1E1E-CEA6-0943-1678556F2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956" y="2303206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it-IT" b="1"/>
              <a:t>Scanning </a:t>
            </a:r>
          </a:p>
          <a:p>
            <a:pPr algn="ctr"/>
            <a:r>
              <a:rPr lang="en-US" altLang="it-IT" b="1"/>
              <a:t>RF/DC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465AF1CD-C7D5-B62B-8D65-1218B66DD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156" y="2303206"/>
            <a:ext cx="121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it-IT" b="1"/>
              <a:t>Scanning</a:t>
            </a:r>
          </a:p>
          <a:p>
            <a:pPr algn="ctr"/>
            <a:r>
              <a:rPr lang="en-US" altLang="it-IT" b="1"/>
              <a:t>RF/DC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CF771A99-29FE-C4A5-0182-F764FECC6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844" y="2406394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it-IT" b="1"/>
              <a:t>RF only</a:t>
            </a:r>
          </a:p>
        </p:txBody>
      </p:sp>
    </p:spTree>
    <p:extLst>
      <p:ext uri="{BB962C8B-B14F-4D97-AF65-F5344CB8AC3E}">
        <p14:creationId xmlns:p14="http://schemas.microsoft.com/office/powerpoint/2010/main" val="253981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7B2544A-EAF5-653D-3B91-DC2DC792F982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424528"/>
            <a:ext cx="7886700" cy="4351338"/>
          </a:xfrm>
          <a:prstGeom prst="rect">
            <a:avLst/>
          </a:prstGeom>
        </p:spPr>
        <p:txBody>
          <a:bodyPr/>
          <a:lstStyle>
            <a:lvl1pPr marL="342720" marR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Tx/>
              <a:buAutoNum type="arabicPeriod"/>
            </a:pPr>
            <a:r>
              <a:rPr lang="en-US" altLang="it-IT" kern="0"/>
              <a:t>A large voltage ( up to 6kV) is applied between the end of a capillary carrying the LC mobile phase and the mass spectrometer entrance.</a:t>
            </a:r>
          </a:p>
          <a:p>
            <a:pPr marL="533400" indent="-533400">
              <a:buFontTx/>
              <a:buAutoNum type="arabicPeriod"/>
            </a:pPr>
            <a:r>
              <a:rPr lang="en-US" altLang="it-IT" kern="0"/>
              <a:t>Ions (of the same polarity) are drawn out toward the counter electrode (curtain plate) pulling the mobile phase along.</a:t>
            </a:r>
          </a:p>
          <a:p>
            <a:pPr marL="533400" indent="-533400">
              <a:buFontTx/>
              <a:buAutoNum type="arabicPeriod"/>
            </a:pPr>
            <a:r>
              <a:rPr lang="en-US" altLang="it-IT" kern="0"/>
              <a:t>When the excess charge at the tip of the capillary overcomes surface tension, a droplet is formed.</a:t>
            </a:r>
          </a:p>
          <a:p>
            <a:pPr marL="533400" indent="-533400"/>
            <a:endParaRPr lang="en-US" altLang="it-IT" kern="0" dirty="0"/>
          </a:p>
        </p:txBody>
      </p:sp>
    </p:spTree>
    <p:extLst>
      <p:ext uri="{BB962C8B-B14F-4D97-AF65-F5344CB8AC3E}">
        <p14:creationId xmlns:p14="http://schemas.microsoft.com/office/powerpoint/2010/main" val="29119628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40A7B48-6DC5-3EFF-923A-49521CF8E112}"/>
              </a:ext>
            </a:extLst>
          </p:cNvPr>
          <p:cNvSpPr txBox="1">
            <a:spLocks noChangeArrowheads="1"/>
          </p:cNvSpPr>
          <p:nvPr/>
        </p:nvSpPr>
        <p:spPr>
          <a:xfrm>
            <a:off x="584200" y="4206875"/>
            <a:ext cx="7975600" cy="2095500"/>
          </a:xfrm>
          <a:prstGeom prst="rect">
            <a:avLst/>
          </a:prstGeom>
        </p:spPr>
        <p:txBody>
          <a:bodyPr/>
          <a:lstStyle>
            <a:lvl1pPr marL="342720" marR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-IT" kern="0"/>
              <a:t>Ions fill the space between a ring electrode and a pair of end-cap electrodes. </a:t>
            </a:r>
          </a:p>
          <a:p>
            <a:r>
              <a:rPr lang="en-US" altLang="it-IT" kern="0"/>
              <a:t>Mass analysis and fragmentation occur in the same space.</a:t>
            </a:r>
          </a:p>
          <a:p>
            <a:endParaRPr lang="en-US" altLang="it-IT" kern="0"/>
          </a:p>
          <a:p>
            <a:endParaRPr lang="en-US" altLang="it-IT" kern="0"/>
          </a:p>
        </p:txBody>
      </p:sp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B53EC5D4-8124-23FB-6CB6-CD1942EDEE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3513" y="1441450"/>
          <a:ext cx="3744912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940800" imgH="3923280" progId="CorelDraw.Graphic.7">
                  <p:embed/>
                </p:oleObj>
              </mc:Choice>
              <mc:Fallback>
                <p:oleObj name="CorelDRAW" r:id="rId2" imgW="6940800" imgH="3923280" progId="CorelDraw.Graphic.7">
                  <p:embed/>
                  <p:pic>
                    <p:nvPicPr>
                      <p:cNvPr id="60424" name="Object 8">
                        <a:extLst>
                          <a:ext uri="{FF2B5EF4-FFF2-40B4-BE49-F238E27FC236}">
                            <a16:creationId xmlns:a16="http://schemas.microsoft.com/office/drawing/2014/main" id="{6065FD83-6144-34DC-F3E3-EA5F285B30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1441450"/>
                        <a:ext cx="3744912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48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8">
            <a:extLst>
              <a:ext uri="{FF2B5EF4-FFF2-40B4-BE49-F238E27FC236}">
                <a16:creationId xmlns:a16="http://schemas.microsoft.com/office/drawing/2014/main" id="{3F172913-84F5-F07A-A0CD-DF9855244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532" y="3970337"/>
            <a:ext cx="754062" cy="974725"/>
          </a:xfrm>
          <a:prstGeom prst="irregularSeal2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100000">
                <a:srgbClr val="FF00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FBDD7A3-7A65-E3C6-42C1-FA9D1A816DAA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586761"/>
            <a:ext cx="7886700" cy="4351338"/>
          </a:xfrm>
          <a:prstGeom prst="rect">
            <a:avLst/>
          </a:prstGeom>
        </p:spPr>
        <p:txBody>
          <a:bodyPr/>
          <a:lstStyle>
            <a:lvl1pPr marL="342720" marR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/>
            <a:r>
              <a:rPr lang="en-US" altLang="it-IT" kern="0"/>
              <a:t>Droplet size reduction occurs by the continual repetition of two processes:</a:t>
            </a:r>
          </a:p>
          <a:p>
            <a:pPr marL="952500" lvl="1" indent="-495300">
              <a:buFontTx/>
              <a:buAutoNum type="arabicPeriod"/>
            </a:pPr>
            <a:r>
              <a:rPr lang="en-US" altLang="it-IT"/>
              <a:t>Desolvation (evaporation of neutral solvent and volatile buffers)</a:t>
            </a:r>
          </a:p>
          <a:p>
            <a:pPr marL="952500" lvl="1" indent="-495300">
              <a:buFontTx/>
              <a:buAutoNum type="arabicPeriod"/>
            </a:pPr>
            <a:r>
              <a:rPr lang="en-US" altLang="it-IT"/>
              <a:t>Droplet fission caused by electric repulsion between like charges. 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18091A3-3F9C-618B-DF04-3B7584B7948E}"/>
              </a:ext>
            </a:extLst>
          </p:cNvPr>
          <p:cNvGrpSpPr>
            <a:grpSpLocks/>
          </p:cNvGrpSpPr>
          <p:nvPr/>
        </p:nvGrpSpPr>
        <p:grpSpPr bwMode="auto">
          <a:xfrm>
            <a:off x="2223319" y="3429000"/>
            <a:ext cx="5072063" cy="2362200"/>
            <a:chOff x="0" y="1056"/>
            <a:chExt cx="5643" cy="2496"/>
          </a:xfrm>
        </p:grpSpPr>
        <p:graphicFrame>
          <p:nvGraphicFramePr>
            <p:cNvPr id="5" name="Object 5">
              <a:extLst>
                <a:ext uri="{FF2B5EF4-FFF2-40B4-BE49-F238E27FC236}">
                  <a16:creationId xmlns:a16="http://schemas.microsoft.com/office/drawing/2014/main" id="{4A60AD82-BBB1-2D4F-E5A8-65D9A7B456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1440"/>
            <a:ext cx="1660" cy="1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397680" imgH="3397680" progId="CorelDraw.Graphic.7">
                    <p:embed/>
                  </p:oleObj>
                </mc:Choice>
                <mc:Fallback>
                  <p:oleObj name="CorelDRAW" r:id="rId2" imgW="3397680" imgH="3397680" progId="CorelDraw.Graphic.7">
                    <p:embed/>
                    <p:pic>
                      <p:nvPicPr>
                        <p:cNvPr id="46085" name="Object 5">
                          <a:extLst>
                            <a:ext uri="{FF2B5EF4-FFF2-40B4-BE49-F238E27FC236}">
                              <a16:creationId xmlns:a16="http://schemas.microsoft.com/office/drawing/2014/main" id="{B36659C2-62EF-033C-0A61-32671C27698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440"/>
                          <a:ext cx="1660" cy="1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6">
              <a:extLst>
                <a:ext uri="{FF2B5EF4-FFF2-40B4-BE49-F238E27FC236}">
                  <a16:creationId xmlns:a16="http://schemas.microsoft.com/office/drawing/2014/main" id="{D7B83695-EA39-1319-54ED-8F5324A1E5E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61" y="1632"/>
            <a:ext cx="1117" cy="1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2268000" imgH="2309760" progId="CorelDraw.Graphic.7">
                    <p:embed/>
                  </p:oleObj>
                </mc:Choice>
                <mc:Fallback>
                  <p:oleObj name="CorelDRAW" r:id="rId4" imgW="2268000" imgH="2309760" progId="CorelDraw.Graphic.7">
                    <p:embed/>
                    <p:pic>
                      <p:nvPicPr>
                        <p:cNvPr id="46086" name="Object 6">
                          <a:extLst>
                            <a:ext uri="{FF2B5EF4-FFF2-40B4-BE49-F238E27FC236}">
                              <a16:creationId xmlns:a16="http://schemas.microsoft.com/office/drawing/2014/main" id="{4244801B-5413-1143-E5AD-657043CA219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1" y="1632"/>
                          <a:ext cx="1117" cy="1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>
              <a:extLst>
                <a:ext uri="{FF2B5EF4-FFF2-40B4-BE49-F238E27FC236}">
                  <a16:creationId xmlns:a16="http://schemas.microsoft.com/office/drawing/2014/main" id="{7C7EE913-4E9A-BC9D-F059-ACC747E5A4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32" y="1056"/>
            <a:ext cx="772" cy="2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6" imgW="1572480" imgH="5084280" progId="CorelDraw.Graphic.7">
                    <p:embed/>
                  </p:oleObj>
                </mc:Choice>
                <mc:Fallback>
                  <p:oleObj name="CorelDRAW" r:id="rId6" imgW="1572480" imgH="5084280" progId="CorelDraw.Graphic.7">
                    <p:embed/>
                    <p:pic>
                      <p:nvPicPr>
                        <p:cNvPr id="46087" name="Object 7">
                          <a:extLst>
                            <a:ext uri="{FF2B5EF4-FFF2-40B4-BE49-F238E27FC236}">
                              <a16:creationId xmlns:a16="http://schemas.microsoft.com/office/drawing/2014/main" id="{1827E829-5E22-0555-6212-17E8D37E16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1056"/>
                          <a:ext cx="772" cy="2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8">
              <a:extLst>
                <a:ext uri="{FF2B5EF4-FFF2-40B4-BE49-F238E27FC236}">
                  <a16:creationId xmlns:a16="http://schemas.microsoft.com/office/drawing/2014/main" id="{0901488C-704F-BD1D-E3DD-D45A0D6BED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24" y="1632"/>
            <a:ext cx="219" cy="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8" imgW="451080" imgH="2025000" progId="CorelDraw.Graphic.7">
                    <p:embed/>
                  </p:oleObj>
                </mc:Choice>
                <mc:Fallback>
                  <p:oleObj name="CorelDRAW" r:id="rId8" imgW="451080" imgH="2025000" progId="CorelDraw.Graphic.7">
                    <p:embed/>
                    <p:pic>
                      <p:nvPicPr>
                        <p:cNvPr id="46088" name="Object 8">
                          <a:extLst>
                            <a:ext uri="{FF2B5EF4-FFF2-40B4-BE49-F238E27FC236}">
                              <a16:creationId xmlns:a16="http://schemas.microsoft.com/office/drawing/2014/main" id="{B33FD643-2658-F760-8320-B31AB62A78C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" y="1632"/>
                          <a:ext cx="219" cy="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22CEC7F-1DA7-2C42-2CCC-87842077E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256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6BE46FAA-664A-3510-8ADA-07C66CAA4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1440"/>
              <a:ext cx="52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1DAEFBF1-41D5-0559-9702-D6CF24A1C0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208"/>
              <a:ext cx="6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727A07B5-D70C-EAC4-06B9-75609AC28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640"/>
              <a:ext cx="57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12F5DF15-AF6D-9AC5-5039-ECF38880A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216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578BE754-E48D-21CE-CCF9-09116C23E4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6" y="1920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8865F35F-34CA-F262-CC06-ACABB7C1B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2256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2E4281D3-8910-D685-A4A6-3D3CF37E2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6" y="17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9CD6E074-C4A1-97E4-34A7-46176329B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2352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" name="AutoShape 19">
            <a:extLst>
              <a:ext uri="{FF2B5EF4-FFF2-40B4-BE49-F238E27FC236}">
                <a16:creationId xmlns:a16="http://schemas.microsoft.com/office/drawing/2014/main" id="{88F46547-4DFF-EF23-5A92-618BAA333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482" y="4038600"/>
            <a:ext cx="754062" cy="974725"/>
          </a:xfrm>
          <a:prstGeom prst="irregularSeal2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100000">
                <a:srgbClr val="FF00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2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8F376BB9-5226-F0B2-6679-45ABE316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" y="860220"/>
            <a:ext cx="7086600" cy="377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6">
            <a:extLst>
              <a:ext uri="{FF2B5EF4-FFF2-40B4-BE49-F238E27FC236}">
                <a16:creationId xmlns:a16="http://schemas.microsoft.com/office/drawing/2014/main" id="{9CEA4A3F-A513-BF2E-285E-56E4338E5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787" y="1774620"/>
            <a:ext cx="6096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D5B203B3-679E-30EE-7BDD-6916BCA8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987" y="1469820"/>
            <a:ext cx="1493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600" b="1">
                <a:solidFill>
                  <a:schemeClr val="accent2"/>
                </a:solidFill>
              </a:rPr>
              <a:t>Rayleigh Jets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BD18B5E8-12ED-36D1-73FD-038C7944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587" y="860220"/>
            <a:ext cx="990600" cy="990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212DA400-DB73-72DF-C250-123FE65DB1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51987" y="1698420"/>
            <a:ext cx="114300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32243093-03A4-4ECB-80F6-9D0722492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62" y="4589258"/>
            <a:ext cx="3116263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2400">
                <a:solidFill>
                  <a:schemeClr val="tx2"/>
                </a:solidFill>
              </a:rPr>
              <a:t>Columbic Repulsion </a:t>
            </a:r>
            <a:r>
              <a:rPr lang="en-US" altLang="it-IT" sz="2000" b="1">
                <a:solidFill>
                  <a:schemeClr val="tx2"/>
                </a:solidFill>
              </a:rPr>
              <a:t>= </a:t>
            </a:r>
          </a:p>
          <a:p>
            <a:pPr algn="ctr">
              <a:spcBef>
                <a:spcPct val="50000"/>
              </a:spcBef>
            </a:pPr>
            <a:r>
              <a:rPr lang="en-US" altLang="it-IT" sz="2400">
                <a:solidFill>
                  <a:schemeClr val="tx2"/>
                </a:solidFill>
              </a:rPr>
              <a:t>Surface Tension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608760B1-5C9F-6F6A-082E-D2D2B7DB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887" y="5619545"/>
            <a:ext cx="150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 i="1"/>
              <a:t>Nature</a:t>
            </a:r>
            <a:r>
              <a:rPr lang="en-US" altLang="it-IT" sz="1400"/>
              <a:t> </a:t>
            </a:r>
            <a:r>
              <a:rPr lang="en-US" altLang="it-IT" sz="1400" b="1"/>
              <a:t>421</a:t>
            </a:r>
            <a:r>
              <a:rPr lang="en-US" altLang="it-IT" sz="1400"/>
              <a:t> p128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E28CA09-0977-33F5-A6D7-20FDFB28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12" y="4227308"/>
            <a:ext cx="4114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20C0C5F-E616-DD46-8CA6-2681B9E3E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775" y="4690858"/>
            <a:ext cx="990600" cy="990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954488EB-FF87-81DE-4370-A99611F29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987" y="2460420"/>
            <a:ext cx="673100" cy="2235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205489"/>
      </p:ext>
    </p:extLst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t_Lectemplate">
  <a:themeElements>
    <a:clrScheme name="Prot_Lec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t_Lec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Prot_Lec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_Lec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t_Lec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_Lec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_Lec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_Lec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_Lec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1057</Words>
  <Application>Microsoft Office PowerPoint</Application>
  <PresentationFormat>Presentazione su schermo (4:3)</PresentationFormat>
  <Paragraphs>362</Paragraphs>
  <Slides>70</Slides>
  <Notes>41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70</vt:i4>
      </vt:variant>
    </vt:vector>
  </HeadingPairs>
  <TitlesOfParts>
    <vt:vector size="82" baseType="lpstr">
      <vt:lpstr>Arial</vt:lpstr>
      <vt:lpstr>Arial Black</vt:lpstr>
      <vt:lpstr>Calibri</vt:lpstr>
      <vt:lpstr>Century Gothic</vt:lpstr>
      <vt:lpstr>GillSans Bold</vt:lpstr>
      <vt:lpstr>Helvetica</vt:lpstr>
      <vt:lpstr>Symbol</vt:lpstr>
      <vt:lpstr>Times</vt:lpstr>
      <vt:lpstr>Times New Roman</vt:lpstr>
      <vt:lpstr>Predefinito</vt:lpstr>
      <vt:lpstr>1_Prot_Lectemplate</vt:lpstr>
      <vt:lpstr>CorelDRAW 7.0 Graphic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Quadrupole Mass Ion Filter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Ion Trap (trappola o gabbia ionica)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Time of Flight -TOF</vt:lpstr>
      <vt:lpstr>Presentazione standard di PowerPoint</vt:lpstr>
      <vt:lpstr>Presentazione standard di PowerPoint</vt:lpstr>
      <vt:lpstr>Presentazione standard di PowerPoint</vt:lpstr>
      <vt:lpstr>Mass accuracy</vt:lpstr>
      <vt:lpstr>Exact Mass Determination</vt:lpstr>
      <vt:lpstr>TOF Principles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Product Ion Scan (PI)</vt:lpstr>
      <vt:lpstr>Presentazione standard di PowerPoint</vt:lpstr>
      <vt:lpstr>Q-TOF Mass Analyzer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sda</dc:creator>
  <cp:lastModifiedBy>Dall'Acqua Stefano</cp:lastModifiedBy>
  <cp:revision>296</cp:revision>
  <dcterms:created xsi:type="dcterms:W3CDTF">2007-11-06T11:57:45Z</dcterms:created>
  <dcterms:modified xsi:type="dcterms:W3CDTF">2023-10-11T06:05:06Z</dcterms:modified>
</cp:coreProperties>
</file>