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71" r:id="rId2"/>
    <p:sldId id="590" r:id="rId3"/>
    <p:sldId id="622" r:id="rId4"/>
    <p:sldId id="623" r:id="rId5"/>
    <p:sldId id="601" r:id="rId6"/>
    <p:sldId id="602" r:id="rId7"/>
    <p:sldId id="603" r:id="rId8"/>
    <p:sldId id="604" r:id="rId9"/>
    <p:sldId id="605" r:id="rId10"/>
    <p:sldId id="606" r:id="rId11"/>
    <p:sldId id="608" r:id="rId12"/>
    <p:sldId id="594" r:id="rId13"/>
    <p:sldId id="616" r:id="rId14"/>
    <p:sldId id="617" r:id="rId15"/>
    <p:sldId id="618" r:id="rId16"/>
    <p:sldId id="619" r:id="rId17"/>
    <p:sldId id="607" r:id="rId18"/>
    <p:sldId id="609" r:id="rId19"/>
    <p:sldId id="610" r:id="rId20"/>
    <p:sldId id="611" r:id="rId21"/>
    <p:sldId id="620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26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9" userDrawn="1">
          <p15:clr>
            <a:srgbClr val="A4A3A4"/>
          </p15:clr>
        </p15:guide>
        <p15:guide id="3" pos="2886">
          <p15:clr>
            <a:srgbClr val="A4A3A4"/>
          </p15:clr>
        </p15:guide>
        <p15:guide id="4" orient="horz" pos="3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3957" autoAdjust="0"/>
  </p:normalViewPr>
  <p:slideViewPr>
    <p:cSldViewPr snapToGrid="0" showGuides="1">
      <p:cViewPr varScale="1">
        <p:scale>
          <a:sx n="99" d="100"/>
          <a:sy n="99" d="100"/>
        </p:scale>
        <p:origin x="986" y="48"/>
      </p:cViewPr>
      <p:guideLst>
        <p:guide orient="horz" pos="2160"/>
        <p:guide pos="3129"/>
        <p:guide pos="2886"/>
        <p:guide orient="horz" pos="31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25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C9D45-6A55-453F-B7DB-87673BB6B87B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BC291-B198-4099-B03F-3331D1889F5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77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8375F191-0613-4C80-BBE5-6F42AE7AC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94674C35-F38E-4F66-896A-BBDBDAF91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>
                <a:solidFill>
                  <a:srgbClr val="FF3300"/>
                </a:solidFill>
                <a:latin typeface="Arial" panose="020B0604020202020204" pitchFamily="34" charset="0"/>
              </a:rPr>
              <a:t>Important w.r.t. to cancer only in retrospect, since leukemia wasn’t recognized as being a type of cancer</a:t>
            </a:r>
            <a:endParaRPr lang="en-US" altLang="it-IT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it-IT" sz="1600">
                <a:latin typeface="Comic Sans MS" panose="030F0702030302020204" pitchFamily="66" charset="0"/>
              </a:rPr>
              <a:t>The discovery of </a:t>
            </a:r>
            <a:r>
              <a:rPr lang="en-US" altLang="it-IT" sz="1600" b="1" u="sng">
                <a:latin typeface="Comic Sans MS" panose="030F0702030302020204" pitchFamily="66" charset="0"/>
              </a:rPr>
              <a:t>viral oncogenes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1908, Ellerman and Bang:  isolation of a virus that caused leukemia in chickens</a:t>
            </a:r>
          </a:p>
          <a:p>
            <a:pPr eaLnBrk="1" hangingPunct="1">
              <a:spcBef>
                <a:spcPct val="50000"/>
              </a:spcBef>
            </a:pPr>
            <a:endParaRPr lang="en-US" altLang="it-IT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1909:  Peyton Rous (Rockefeller University)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Chicken farmer from Long Island brought him a Plymouth Rock hen with a large </a:t>
            </a:r>
            <a:r>
              <a:rPr lang="en-US" altLang="it-IT" b="1">
                <a:latin typeface="Comic Sans MS" panose="030F0702030302020204" pitchFamily="66" charset="0"/>
              </a:rPr>
              <a:t>sarcoma</a:t>
            </a:r>
            <a:r>
              <a:rPr lang="en-US" altLang="it-IT">
                <a:latin typeface="Comic Sans MS" panose="030F0702030302020204" pitchFamily="66" charset="0"/>
              </a:rPr>
              <a:t> of the breast muscle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Rous </a:t>
            </a:r>
            <a:r>
              <a:rPr lang="en-US" altLang="it-IT" b="1">
                <a:latin typeface="Comic Sans MS" panose="030F0702030302020204" pitchFamily="66" charset="0"/>
              </a:rPr>
              <a:t>injected  extract </a:t>
            </a:r>
            <a:r>
              <a:rPr lang="en-US" altLang="it-IT">
                <a:latin typeface="Comic Sans MS" panose="030F0702030302020204" pitchFamily="66" charset="0"/>
              </a:rPr>
              <a:t>into breast muscle of another chicken.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	· Sarcoma developed at site of injection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	· Due to injection of tumor cells, or infectious agent?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	· Filtered extract, injected another chicken, 	tumor 	developed 	again.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>
                <a:latin typeface="Comic Sans MS" panose="030F0702030302020204" pitchFamily="66" charset="0"/>
              </a:rPr>
              <a:t> </a:t>
            </a:r>
            <a:r>
              <a:rPr lang="en-US" altLang="it-IT" b="1" u="sng">
                <a:latin typeface="Comic Sans MS" panose="030F0702030302020204" pitchFamily="66" charset="0"/>
              </a:rPr>
              <a:t>RSV - Rous Sarcoma Virus </a:t>
            </a:r>
            <a:r>
              <a:rPr lang="en-US" altLang="it-IT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it-IT">
                <a:latin typeface="Comic Sans MS" panose="030F0702030302020204" pitchFamily="66" charset="0"/>
              </a:rPr>
              <a:t>would prove instrumental in the discovery of oncogenes 50 years later.  </a:t>
            </a:r>
          </a:p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86E58C29-F759-49C7-ACEE-CBC5A02A7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FB2DA3-41E7-4F81-8A06-1FBBF733CE23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6A085B-074D-41CF-9BB6-E07E7E38C45B}" type="slidenum">
              <a:rPr lang="en-US" altLang="it-IT" smtClean="0"/>
              <a:pPr>
                <a:spcBef>
                  <a:spcPct val="0"/>
                </a:spcBef>
              </a:pPr>
              <a:t>27</a:t>
            </a:fld>
            <a:endParaRPr lang="en-US" altLang="it-IT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23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F6333D-1070-48D3-88A9-11D5E2C3542C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b="1"/>
              <a:t>Human T-Cell Leukemia Virus Type 1.</a:t>
            </a:r>
            <a:r>
              <a:rPr lang="it-IT" altLang="it-IT"/>
              <a:t> </a:t>
            </a:r>
          </a:p>
          <a:p>
            <a:pPr eaLnBrk="1" hangingPunct="1"/>
            <a:r>
              <a:rPr lang="it-IT" altLang="it-IT"/>
              <a:t>HTLV-1 is associated with a form of T-cell leukemia/lymphoma that is endemic in certain parts of Japan and the Caribbean basin but is found sporadically elsewhere, including the United States. Similar to the AIDS virus, HTLV-1 has tropism for CD4+ T cells, and hence this subset of T cells is the major target for neoplastic transformation. Human infection requires transmission of infected T cells via sexual intercourse, blood products, or breast-feeding. Leukemia develops in only 3% of the infected individuals after a long latent period of 40 to 60 years. In addition to leukemia, HTLV-1 is associated with a demyelinating neurologic disorder called </a:t>
            </a:r>
            <a:r>
              <a:rPr lang="it-IT" altLang="it-IT" i="1"/>
              <a:t>tropical spastic paraparesis</a:t>
            </a:r>
            <a:r>
              <a:rPr lang="it-IT" altLang="it-IT"/>
              <a:t> and possibly some forms of uveitis and arthritis in endemic areas.</a:t>
            </a:r>
          </a:p>
        </p:txBody>
      </p:sp>
    </p:spTree>
    <p:extLst>
      <p:ext uri="{BB962C8B-B14F-4D97-AF65-F5344CB8AC3E}">
        <p14:creationId xmlns:p14="http://schemas.microsoft.com/office/powerpoint/2010/main" val="343160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D6BC8B-6233-42E4-975F-15D5B8D65C0E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5853F8-F77A-47BC-982F-8403C2C5AE3F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b="1"/>
              <a:t>IN CONTRAST TO OTHER RV SUCH AS HIV,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b="1"/>
              <a:t>HTLV PROPAGATION STRATEGY IS BASED ON MITOTC RATHER THAN INFECTIOUS TRANSMISSION</a:t>
            </a:r>
          </a:p>
          <a:p>
            <a:pPr eaLnBrk="1" hangingPunct="1">
              <a:lnSpc>
                <a:spcPct val="150000"/>
              </a:lnSpc>
            </a:pPr>
            <a:endParaRPr lang="it-IT" altLang="it-IT" b="1"/>
          </a:p>
          <a:p>
            <a:pPr eaLnBrk="1" hangingPunct="1">
              <a:lnSpc>
                <a:spcPct val="150000"/>
              </a:lnSpc>
            </a:pPr>
            <a:r>
              <a:rPr lang="it-IT" altLang="it-IT" b="1"/>
              <a:t>WHICH MEANS THAT THE VIRAL GENOME IS PROPAGATED BY DRIVING REPLICATION AND INCREASING SURVIVAL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b="1"/>
              <a:t>OF THE INFECTED CELL POOL RATHER THAN GENERATING VIRAL PARTICLES TO INFECT NEW CELLS.</a:t>
            </a:r>
          </a:p>
          <a:p>
            <a:pPr eaLnBrk="1" hangingPunct="1">
              <a:lnSpc>
                <a:spcPct val="150000"/>
              </a:lnSpc>
            </a:pPr>
            <a:endParaRPr lang="it-IT" altLang="it-IT" b="1"/>
          </a:p>
          <a:p>
            <a:pPr eaLnBrk="1" hangingPunct="1">
              <a:lnSpc>
                <a:spcPct val="150000"/>
              </a:lnSpc>
            </a:pPr>
            <a:r>
              <a:rPr lang="it-IT" altLang="it-IT" b="1"/>
              <a:t>TWO MAIN CONSEQUENCES OF THESE TWO STRATEGIES ARE THAT THE FIRST IS ASSOCIATED TO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b="1"/>
              <a:t>HIGH/LOW GENETIC VARIABILITY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b="1"/>
              <a:t>PREVALENCE OF A CYTOKINETIC OR CYTOLYTIC MECHANISM</a:t>
            </a:r>
          </a:p>
        </p:txBody>
      </p:sp>
    </p:spTree>
    <p:extLst>
      <p:ext uri="{BB962C8B-B14F-4D97-AF65-F5344CB8AC3E}">
        <p14:creationId xmlns:p14="http://schemas.microsoft.com/office/powerpoint/2010/main" val="117653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083BC0-E8E1-4BEB-A466-09685833FA99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how does this fit into the big picture?</a:t>
            </a:r>
            <a:r>
              <a:rPr lang="en-US" altLang="it-IT">
                <a:latin typeface="TimesNewRoman" charset="0"/>
                <a:cs typeface="Times New Roman" panose="02020603050405020304" pitchFamily="18" charset="0"/>
              </a:rPr>
              <a:t> </a:t>
            </a:r>
            <a:r>
              <a:rPr lang="en-GB" altLang="it-IT"/>
              <a:t>what advantage would such effects confer to the virus?</a:t>
            </a:r>
          </a:p>
        </p:txBody>
      </p:sp>
    </p:spTree>
    <p:extLst>
      <p:ext uri="{BB962C8B-B14F-4D97-AF65-F5344CB8AC3E}">
        <p14:creationId xmlns:p14="http://schemas.microsoft.com/office/powerpoint/2010/main" val="10461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4FB40F-0816-4A40-BEB4-DB6C808298A8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71FB7A-BCE0-40B5-8904-6C4E1CEEB424}" type="slidenum"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b="1"/>
              <a:t>THE DISCOVERY OF HTLV-1 AS THE FIRST ONCOGENIC HUMAN RV</a:t>
            </a:r>
          </a:p>
          <a:p>
            <a:pPr eaLnBrk="1" hangingPunct="1"/>
            <a:r>
              <a:rPr lang="it-IT" altLang="it-IT" b="1"/>
              <a:t>HAS FOCUSED MOST OF THE RESEARCH ON UNDERSTANDING ....</a:t>
            </a:r>
          </a:p>
          <a:p>
            <a:pPr eaLnBrk="1" hangingPunct="1"/>
            <a:r>
              <a:rPr lang="it-IT" altLang="it-IT" b="1"/>
              <a:t>AND THE RESULT OF MANY STUDIES CLEARLY INDICATED THAT ... TAX, </a:t>
            </a:r>
          </a:p>
          <a:p>
            <a:pPr eaLnBrk="1" hangingPunct="1"/>
            <a:r>
              <a:rPr lang="it-IT" altLang="it-IT" b="1"/>
              <a:t>A POTENT TRANSACTIVATOR OF THE VIRAL PROMOTER</a:t>
            </a:r>
          </a:p>
          <a:p>
            <a:pPr eaLnBrk="1" hangingPunct="1"/>
            <a:r>
              <a:rPr lang="it-IT" altLang="it-IT" b="1"/>
              <a:t>ALSO PLAYS A KEY ROLE IN THE ONCOGENIC PROPERTIES OF HTLV-1</a:t>
            </a:r>
          </a:p>
          <a:p>
            <a:pPr eaLnBrk="1" hangingPunct="1"/>
            <a:endParaRPr lang="it-IT" altLang="it-IT" b="1"/>
          </a:p>
          <a:p>
            <a:pPr eaLnBrk="1" hangingPunct="1"/>
            <a:r>
              <a:rPr lang="it-IT" altLang="it-IT" b="1"/>
              <a:t>TAX IS A MULTIFUNCTIONAL PROTEIN THAT INTERACTS WITH A VERY LARGE NUMBER OF CELLULAR PROTEINS INCLUDING</a:t>
            </a:r>
          </a:p>
          <a:p>
            <a:pPr eaLnBrk="1" hangingPunct="1"/>
            <a:r>
              <a:rPr lang="it-IT" altLang="it-IT" b="1"/>
              <a:t>THREE MAJOR CLASSES OF CELLULAR TRANSCRIPTION FACTORS (...)</a:t>
            </a:r>
          </a:p>
          <a:p>
            <a:pPr eaLnBrk="1" hangingPunct="1"/>
            <a:r>
              <a:rPr lang="it-IT" altLang="it-IT" b="1"/>
              <a:t>AS WELL AS PROTEINS CONTROLING....</a:t>
            </a:r>
          </a:p>
          <a:p>
            <a:pPr eaLnBrk="1" hangingPunct="1"/>
            <a:r>
              <a:rPr lang="it-IT" altLang="it-IT" b="1"/>
              <a:t>THE NET EFFECT OF THESE INTERACTIONS IS THAT TAX ....</a:t>
            </a:r>
          </a:p>
          <a:p>
            <a:pPr eaLnBrk="1" hangingPunct="1"/>
            <a:r>
              <a:rPr lang="it-IT" altLang="it-IT" b="1"/>
              <a:t>ALTOGETHER THESE FUNCTIONS MAKE TAX A VERY POWERFUL ONCOGENIC PROTEIN</a:t>
            </a:r>
          </a:p>
          <a:p>
            <a:pPr eaLnBrk="1" hangingPunct="1"/>
            <a:r>
              <a:rPr lang="it-IT" altLang="it-IT" b="1"/>
              <a:t>THAT IS ....</a:t>
            </a:r>
          </a:p>
          <a:p>
            <a:pPr eaLnBrk="1" hangingPunct="1"/>
            <a:endParaRPr lang="it-IT" altLang="it-IT" b="1"/>
          </a:p>
          <a:p>
            <a:pPr eaLnBrk="1" hangingPunct="1"/>
            <a:endParaRPr lang="it-IT" altLang="it-IT" b="1"/>
          </a:p>
        </p:txBody>
      </p:sp>
    </p:spTree>
    <p:extLst>
      <p:ext uri="{BB962C8B-B14F-4D97-AF65-F5344CB8AC3E}">
        <p14:creationId xmlns:p14="http://schemas.microsoft.com/office/powerpoint/2010/main" val="356338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FE480073-2685-4B04-B110-09AE0992D7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4FFAAE-E1B9-4531-8A53-86D7A806DBC0}" type="slidenum">
              <a:rPr lang="en-US" altLang="it-IT" smtClean="0"/>
              <a:pPr>
                <a:spcBef>
                  <a:spcPct val="0"/>
                </a:spcBef>
              </a:pPr>
              <a:t>6</a:t>
            </a:fld>
            <a:endParaRPr lang="en-US" altLang="it-IT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D7B9B67-B8FD-4430-B498-A34E0C4BD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30029930-A370-4B04-A946-8713F3F52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6C3D82D-C53E-40E4-BBA3-3B49558B0E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B63C4A-E5BA-413C-9783-DBBC1458726D}" type="slidenum">
              <a:rPr lang="en-US" altLang="it-IT" smtClean="0"/>
              <a:pPr>
                <a:spcBef>
                  <a:spcPct val="0"/>
                </a:spcBef>
              </a:pPr>
              <a:t>7</a:t>
            </a:fld>
            <a:endParaRPr lang="en-US" altLang="it-IT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52F58EF0-EDA5-47A6-A3CF-31FD7A984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85EBABE-FADA-473E-87C8-EEEE9E966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361A4297-8F29-4179-9C56-E8270798E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1372B5-90A9-4755-A017-BD4FC26890CE}" type="slidenum">
              <a:rPr lang="en-US" altLang="it-IT" smtClean="0"/>
              <a:pPr>
                <a:spcBef>
                  <a:spcPct val="0"/>
                </a:spcBef>
              </a:pPr>
              <a:t>8</a:t>
            </a:fld>
            <a:endParaRPr lang="en-US" altLang="it-IT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D18E24AD-8DFD-412A-A881-8EE96C34E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9E6025A3-C1F0-4077-B769-1A8F32319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CAAF058-5C0E-4F3A-AEBC-B277A74CF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4EAECC5E-ACF9-43FF-8B36-919360617E6C}" type="slidenum">
              <a:rPr lang="en-US" altLang="it-IT" sz="1200" smtClean="0">
                <a:latin typeface="Arial" panose="020B0604020202020204" pitchFamily="34" charset="0"/>
              </a:rPr>
              <a:pPr/>
              <a:t>13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2E2E41F-E923-4438-9E5B-5FE2393A8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47583D0B-9140-494A-8F8D-F24F894AB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323726FC-B6FD-428E-ADA3-24B069E678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40B029B6-1F81-4D60-8A05-06CE027C0E3A}" type="slidenum">
              <a:rPr lang="en-US" altLang="it-IT" sz="1200" smtClean="0">
                <a:latin typeface="Arial" panose="020B0604020202020204" pitchFamily="34" charset="0"/>
              </a:rPr>
              <a:pPr/>
              <a:t>15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96B2BB80-DD5B-46BA-9BB7-A07AF1141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6FE2C8D0-90C7-49FD-8447-4BCF342F6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E0C5407C-54FC-4E74-B24B-0E258028DF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91FC4B0A-7D66-431D-9F0A-4F7D0C71892D}" type="slidenum">
              <a:rPr lang="en-US" altLang="it-IT" sz="1200" smtClean="0">
                <a:latin typeface="Arial" panose="020B0604020202020204" pitchFamily="34" charset="0"/>
              </a:rPr>
              <a:pPr/>
              <a:t>16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04EDA091-D269-4307-900F-F76BC36AD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864B94A-6900-416F-A818-57CAE1CFE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3A6227-26E9-45D6-B37D-A8509E10994C}" type="slidenum">
              <a:rPr lang="en-US" altLang="it-IT" smtClean="0"/>
              <a:pPr>
                <a:spcBef>
                  <a:spcPct val="0"/>
                </a:spcBef>
              </a:pPr>
              <a:t>23</a:t>
            </a:fld>
            <a:endParaRPr lang="en-US" altLang="it-IT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4814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F2AA7B-4CF8-4E3E-8A58-39AE07A8A3D1}" type="slidenum">
              <a:rPr lang="en-US" altLang="it-IT" smtClean="0"/>
              <a:pPr>
                <a:spcBef>
                  <a:spcPct val="0"/>
                </a:spcBef>
              </a:pPr>
              <a:t>25</a:t>
            </a:fld>
            <a:endParaRPr lang="en-US" altLang="it-IT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3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39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97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64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97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77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06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81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62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60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75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83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134FF-BE01-49B1-A5B3-39FCFC91A5DA}" type="datetimeFigureOut">
              <a:rPr lang="it-IT" smtClean="0"/>
              <a:t>14/10/2022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2AC2-5A4A-4324-AD88-CC66718A79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73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0" y="1989138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dirty="0">
                <a:latin typeface="Comic Sans MS" panose="030F0702030302020204" pitchFamily="66" charset="0"/>
              </a:rPr>
              <a:t>Meccanismi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dirty="0">
                <a:latin typeface="Comic Sans MS" panose="030F0702030302020204" pitchFamily="66" charset="0"/>
              </a:rPr>
              <a:t>di attivazione oncogenica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dirty="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dirty="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Andrea Rasola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uppo 3">
            <a:extLst>
              <a:ext uri="{FF2B5EF4-FFF2-40B4-BE49-F238E27FC236}">
                <a16:creationId xmlns:a16="http://schemas.microsoft.com/office/drawing/2014/main" id="{B9378597-E0D2-45FB-925C-F65CD40C99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3" y="646113"/>
            <a:ext cx="7165975" cy="4102100"/>
            <a:chOff x="304800" y="990600"/>
            <a:chExt cx="8531225" cy="4881563"/>
          </a:xfrm>
        </p:grpSpPr>
        <p:pic>
          <p:nvPicPr>
            <p:cNvPr id="58373" name="Picture 2" descr="figure_03_22">
              <a:extLst>
                <a:ext uri="{FF2B5EF4-FFF2-40B4-BE49-F238E27FC236}">
                  <a16:creationId xmlns:a16="http://schemas.microsoft.com/office/drawing/2014/main" id="{6EA9CBFB-9C13-40C0-9924-FFC559037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990600"/>
              <a:ext cx="8531225" cy="488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374" name="Rettangolo 2">
              <a:extLst>
                <a:ext uri="{FF2B5EF4-FFF2-40B4-BE49-F238E27FC236}">
                  <a16:creationId xmlns:a16="http://schemas.microsoft.com/office/drawing/2014/main" id="{CC33ECB8-02A9-40DD-A5A1-CA1DA1E7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5705475"/>
              <a:ext cx="2352675" cy="16668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58371" name="Rettangolo 4">
            <a:extLst>
              <a:ext uri="{FF2B5EF4-FFF2-40B4-BE49-F238E27FC236}">
                <a16:creationId xmlns:a16="http://schemas.microsoft.com/office/drawing/2014/main" id="{9C308B1D-92A6-4F32-B9CE-D4510AEF4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4759325"/>
            <a:ext cx="91344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omic Sans MS" panose="030F0702030302020204" pitchFamily="66" charset="0"/>
              </a:rPr>
              <a:t>Il gene 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c-Src</a:t>
            </a:r>
            <a:r>
              <a:rPr lang="it-IT" altLang="it-IT" sz="2000">
                <a:latin typeface="Comic Sans MS" panose="030F0702030302020204" pitchFamily="66" charset="0"/>
              </a:rPr>
              <a:t> è stato acquisito dal virus RSV casualmente durante i suoi cicli proliferativi, e poi integrato e portato nel suo genoma (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v-Src</a:t>
            </a:r>
            <a:r>
              <a:rPr lang="it-IT" altLang="it-IT" sz="2000">
                <a:latin typeface="Comic Sans MS" panose="030F0702030302020204" pitchFamily="66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Comic Sans MS" panose="030F0702030302020204" pitchFamily="66" charset="0"/>
              </a:rPr>
              <a:t>Mutazioni successive (</a:t>
            </a:r>
            <a:r>
              <a:rPr lang="it-IT" altLang="it-IT" sz="2000" u="sng">
                <a:latin typeface="Comic Sans MS" panose="030F0702030302020204" pitchFamily="66" charset="0"/>
              </a:rPr>
              <a:t>perdita della Tyr 527</a:t>
            </a:r>
            <a:r>
              <a:rPr lang="it-IT" altLang="it-IT" sz="2000">
                <a:latin typeface="Comic Sans MS" panose="030F0702030302020204" pitchFamily="66" charset="0"/>
              </a:rPr>
              <a:t>, regolatoria) rendono v-Src oncogenico quando il virus infetta una nuova cellula.</a:t>
            </a:r>
          </a:p>
        </p:txBody>
      </p:sp>
      <p:sp>
        <p:nvSpPr>
          <p:cNvPr id="58372" name="Rettangolo 1">
            <a:extLst>
              <a:ext uri="{FF2B5EF4-FFF2-40B4-BE49-F238E27FC236}">
                <a16:creationId xmlns:a16="http://schemas.microsoft.com/office/drawing/2014/main" id="{8456456F-ACC1-4268-91D2-03F6D9F58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395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Oncogeni di origine virale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>
            <a:extLst>
              <a:ext uri="{FF2B5EF4-FFF2-40B4-BE49-F238E27FC236}">
                <a16:creationId xmlns:a16="http://schemas.microsoft.com/office/drawing/2014/main" id="{9E9F6F87-C9B7-4EF9-B0EB-7083E7BB7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-17463"/>
            <a:ext cx="722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Identificazione delle regioni oncogeniche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grpSp>
        <p:nvGrpSpPr>
          <p:cNvPr id="59395" name="Gruppo 4">
            <a:extLst>
              <a:ext uri="{FF2B5EF4-FFF2-40B4-BE49-F238E27FC236}">
                <a16:creationId xmlns:a16="http://schemas.microsoft.com/office/drawing/2014/main" id="{534CAF5A-4241-4C24-9253-9CB88B9365DA}"/>
              </a:ext>
            </a:extLst>
          </p:cNvPr>
          <p:cNvGrpSpPr>
            <a:grpSpLocks/>
          </p:cNvGrpSpPr>
          <p:nvPr/>
        </p:nvGrpSpPr>
        <p:grpSpPr bwMode="auto">
          <a:xfrm>
            <a:off x="1671638" y="633413"/>
            <a:ext cx="5819775" cy="4097337"/>
            <a:chOff x="1646796" y="1327354"/>
            <a:chExt cx="5819378" cy="4097140"/>
          </a:xfrm>
        </p:grpSpPr>
        <p:pic>
          <p:nvPicPr>
            <p:cNvPr id="59397" name="Picture 2" descr="figure_04_08">
              <a:extLst>
                <a:ext uri="{FF2B5EF4-FFF2-40B4-BE49-F238E27FC236}">
                  <a16:creationId xmlns:a16="http://schemas.microsoft.com/office/drawing/2014/main" id="{1C6E249A-1254-40D1-9EFD-2F77230A955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796" y="1327354"/>
              <a:ext cx="5819378" cy="4097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49FAF4F-A378-4E13-9F7C-326F6A15EBC8}"/>
                </a:ext>
              </a:extLst>
            </p:cNvPr>
            <p:cNvSpPr/>
            <p:nvPr/>
          </p:nvSpPr>
          <p:spPr>
            <a:xfrm>
              <a:off x="1646796" y="5310199"/>
              <a:ext cx="1641363" cy="1142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59396" name="Picture 2" descr="figure_03_12">
            <a:extLst>
              <a:ext uri="{FF2B5EF4-FFF2-40B4-BE49-F238E27FC236}">
                <a16:creationId xmlns:a16="http://schemas.microsoft.com/office/drawing/2014/main" id="{AE549F97-8E22-40C2-8B8C-21FF5AA95E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4691063"/>
            <a:ext cx="2986087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>
            <a:extLst>
              <a:ext uri="{FF2B5EF4-FFF2-40B4-BE49-F238E27FC236}">
                <a16:creationId xmlns:a16="http://schemas.microsoft.com/office/drawing/2014/main" id="{6DDC034A-A06D-423A-BD16-582E00F35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1113"/>
            <a:ext cx="6489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Trasmissione del segnale oncogenico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CD568B0-A7AE-4006-9869-F03DCCA585E5}"/>
              </a:ext>
            </a:extLst>
          </p:cNvPr>
          <p:cNvGrpSpPr>
            <a:grpSpLocks/>
          </p:cNvGrpSpPr>
          <p:nvPr/>
        </p:nvGrpSpPr>
        <p:grpSpPr bwMode="auto">
          <a:xfrm>
            <a:off x="3579813" y="2786063"/>
            <a:ext cx="5427662" cy="3970337"/>
            <a:chOff x="1858980" y="2765735"/>
            <a:chExt cx="5427524" cy="3970199"/>
          </a:xfrm>
        </p:grpSpPr>
        <p:pic>
          <p:nvPicPr>
            <p:cNvPr id="60425" name="Picture 2" descr="figure_05_06">
              <a:extLst>
                <a:ext uri="{FF2B5EF4-FFF2-40B4-BE49-F238E27FC236}">
                  <a16:creationId xmlns:a16="http://schemas.microsoft.com/office/drawing/2014/main" id="{A2A5F8C7-7A5F-4E7B-AC53-07936F87CFA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980" y="2765735"/>
              <a:ext cx="5427524" cy="3970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6F8B360-7796-48F2-9CA4-65012C28D299}"/>
                </a:ext>
              </a:extLst>
            </p:cNvPr>
            <p:cNvSpPr/>
            <p:nvPr/>
          </p:nvSpPr>
          <p:spPr>
            <a:xfrm>
              <a:off x="1858980" y="6593064"/>
              <a:ext cx="1474750" cy="142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60420" name="CasellaDiTesto 9">
            <a:extLst>
              <a:ext uri="{FF2B5EF4-FFF2-40B4-BE49-F238E27FC236}">
                <a16:creationId xmlns:a16="http://schemas.microsoft.com/office/drawing/2014/main" id="{7E033FFF-488A-4FA3-9B9E-79A0FB9E9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3429000"/>
            <a:ext cx="3551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omic Sans MS" panose="030F0702030302020204" pitchFamily="66" charset="0"/>
              </a:rPr>
              <a:t>La 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fosforilazione</a:t>
            </a:r>
            <a:r>
              <a:rPr lang="it-IT" altLang="it-IT" sz="2000">
                <a:latin typeface="Comic Sans MS" panose="030F0702030302020204" pitchFamily="66" charset="0"/>
              </a:rPr>
              <a:t> (aggiunta di gruppi fosfato mediata da enzimi detti 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chinasi</a:t>
            </a:r>
            <a:r>
              <a:rPr lang="it-IT" altLang="it-IT" sz="2000">
                <a:latin typeface="Comic Sans MS" panose="030F0702030302020204" pitchFamily="66" charset="0"/>
              </a:rPr>
              <a:t>) ha un ruolo fondamentale nella trasduzione dei segnali e nella tumorigenesi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35ACE2-F39C-4D02-BEE6-DE27E48F3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555625"/>
            <a:ext cx="29464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2" name="Gruppo 7">
            <a:extLst>
              <a:ext uri="{FF2B5EF4-FFF2-40B4-BE49-F238E27FC236}">
                <a16:creationId xmlns:a16="http://schemas.microsoft.com/office/drawing/2014/main" id="{DEA23CFF-56D5-46F7-AF8C-1870230DEFB6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555625"/>
            <a:ext cx="6143625" cy="2162175"/>
            <a:chOff x="1500724" y="603169"/>
            <a:chExt cx="6142482" cy="2162566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9FD839D-7616-4E12-AD83-4556A8CA1B6D}"/>
                </a:ext>
              </a:extLst>
            </p:cNvPr>
            <p:cNvSpPr/>
            <p:nvPr/>
          </p:nvSpPr>
          <p:spPr>
            <a:xfrm>
              <a:off x="1500724" y="2581552"/>
              <a:ext cx="1714181" cy="1841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60424" name="Picture 2" descr="figure_05_05a">
              <a:extLst>
                <a:ext uri="{FF2B5EF4-FFF2-40B4-BE49-F238E27FC236}">
                  <a16:creationId xmlns:a16="http://schemas.microsoft.com/office/drawing/2014/main" id="{70354FE4-436E-4229-80AB-4DD7C3D52B6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724" y="603169"/>
              <a:ext cx="6142482" cy="214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uppo 2">
            <a:extLst>
              <a:ext uri="{FF2B5EF4-FFF2-40B4-BE49-F238E27FC236}">
                <a16:creationId xmlns:a16="http://schemas.microsoft.com/office/drawing/2014/main" id="{57DEAA81-72A4-4233-8BEC-42EDE7E531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2275" y="738188"/>
            <a:ext cx="8299450" cy="5881687"/>
            <a:chOff x="243191" y="393700"/>
            <a:chExt cx="8592834" cy="6088063"/>
          </a:xfrm>
        </p:grpSpPr>
        <p:pic>
          <p:nvPicPr>
            <p:cNvPr id="61444" name="Picture 2" descr="figure_05_01">
              <a:extLst>
                <a:ext uri="{FF2B5EF4-FFF2-40B4-BE49-F238E27FC236}">
                  <a16:creationId xmlns:a16="http://schemas.microsoft.com/office/drawing/2014/main" id="{88EDD1B7-4C93-469B-8267-4E2D86F61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93700"/>
              <a:ext cx="8531225" cy="608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CDA35A35-C0A8-4CFF-A0BB-6EE58263C5AF}"/>
                </a:ext>
              </a:extLst>
            </p:cNvPr>
            <p:cNvSpPr/>
            <p:nvPr/>
          </p:nvSpPr>
          <p:spPr>
            <a:xfrm>
              <a:off x="243191" y="6274720"/>
              <a:ext cx="2363522" cy="193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61443" name="Rectangle 5">
            <a:extLst>
              <a:ext uri="{FF2B5EF4-FFF2-40B4-BE49-F238E27FC236}">
                <a16:creationId xmlns:a16="http://schemas.microsoft.com/office/drawing/2014/main" id="{EE4175B9-BAC1-469C-B092-469DEBD1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463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La trasduzione del segnale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>
            <a:extLst>
              <a:ext uri="{FF2B5EF4-FFF2-40B4-BE49-F238E27FC236}">
                <a16:creationId xmlns:a16="http://schemas.microsoft.com/office/drawing/2014/main" id="{9469B5C7-CBF5-49C2-BE0F-24A4FCAC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I fattori di crescita orchestrano la crescita tumorale attivando diversi segnali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sp>
        <p:nvSpPr>
          <p:cNvPr id="63491" name="Line 7">
            <a:extLst>
              <a:ext uri="{FF2B5EF4-FFF2-40B4-BE49-F238E27FC236}">
                <a16:creationId xmlns:a16="http://schemas.microsoft.com/office/drawing/2014/main" id="{7F01F367-3BFE-4A06-9694-5B47B071B081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928688" y="3254375"/>
            <a:ext cx="6875462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Line 8">
            <a:extLst>
              <a:ext uri="{FF2B5EF4-FFF2-40B4-BE49-F238E27FC236}">
                <a16:creationId xmlns:a16="http://schemas.microsoft.com/office/drawing/2014/main" id="{E4447154-3EF2-4CA3-8612-9CF3F6351FDB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928688" y="3300413"/>
            <a:ext cx="6875462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AutoShape 9">
            <a:extLst>
              <a:ext uri="{FF2B5EF4-FFF2-40B4-BE49-F238E27FC236}">
                <a16:creationId xmlns:a16="http://schemas.microsoft.com/office/drawing/2014/main" id="{FD67D7F2-83ED-49E2-BBB6-8035A9AAA3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34188" y="5214938"/>
            <a:ext cx="1506537" cy="793750"/>
          </a:xfrm>
          <a:prstGeom prst="wedgeEllipseCallout">
            <a:avLst>
              <a:gd name="adj1" fmla="val -36935"/>
              <a:gd name="adj2" fmla="val -78801"/>
            </a:avLst>
          </a:prstGeom>
          <a:gradFill rotWithShape="0">
            <a:gsLst>
              <a:gs pos="0">
                <a:srgbClr val="FF9900"/>
              </a:gs>
              <a:gs pos="50000">
                <a:srgbClr val="FFFF66"/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Protezione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dall’apoptosi</a:t>
            </a:r>
          </a:p>
        </p:txBody>
      </p:sp>
      <p:sp>
        <p:nvSpPr>
          <p:cNvPr id="63494" name="Oval 10">
            <a:extLst>
              <a:ext uri="{FF2B5EF4-FFF2-40B4-BE49-F238E27FC236}">
                <a16:creationId xmlns:a16="http://schemas.microsoft.com/office/drawing/2014/main" id="{7DCCEC28-FEAF-4984-A3AF-DCDB9DCB38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97675" y="4537075"/>
            <a:ext cx="835025" cy="433388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50000">
                <a:srgbClr val="FFFF66"/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Times New Roman" panose="02020603050405020304" pitchFamily="18" charset="0"/>
              </a:rPr>
              <a:t>AKT</a:t>
            </a:r>
            <a:endParaRPr lang="en-US" altLang="it-IT" sz="1400" b="1">
              <a:latin typeface="Times New Roman" panose="02020603050405020304" pitchFamily="18" charset="0"/>
            </a:endParaRPr>
          </a:p>
        </p:txBody>
      </p:sp>
      <p:sp>
        <p:nvSpPr>
          <p:cNvPr id="57355" name="AutoShape 11">
            <a:extLst>
              <a:ext uri="{FF2B5EF4-FFF2-40B4-BE49-F238E27FC236}">
                <a16:creationId xmlns:a16="http://schemas.microsoft.com/office/drawing/2014/main" id="{08E09A81-0AB1-4F76-A2B5-70475B7FD5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86688" y="3529013"/>
            <a:ext cx="976312" cy="436562"/>
          </a:xfrm>
          <a:prstGeom prst="wedgeEllipseCallout">
            <a:avLst>
              <a:gd name="adj1" fmla="val -65935"/>
              <a:gd name="adj2" fmla="val 57634"/>
            </a:avLst>
          </a:prstGeom>
          <a:gradFill rotWithShape="0">
            <a:gsLst>
              <a:gs pos="0">
                <a:srgbClr val="006600"/>
              </a:gs>
              <a:gs pos="50000">
                <a:srgbClr val="CCFFCC"/>
              </a:gs>
              <a:gs pos="100000">
                <a:srgbClr val="0066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Motilità</a:t>
            </a:r>
          </a:p>
        </p:txBody>
      </p:sp>
      <p:sp>
        <p:nvSpPr>
          <p:cNvPr id="63496" name="Oval 12">
            <a:extLst>
              <a:ext uri="{FF2B5EF4-FFF2-40B4-BE49-F238E27FC236}">
                <a16:creationId xmlns:a16="http://schemas.microsoft.com/office/drawing/2014/main" id="{38E7CE20-4EAA-40AC-A488-A647AD08EF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3875" y="3884613"/>
            <a:ext cx="847725" cy="433387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50000">
                <a:srgbClr val="CCFFCC"/>
              </a:gs>
              <a:gs pos="100000">
                <a:srgbClr val="0066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Times New Roman" panose="02020603050405020304" pitchFamily="18" charset="0"/>
              </a:rPr>
              <a:t>RAC</a:t>
            </a:r>
            <a:endParaRPr lang="en-US" altLang="it-IT" sz="1400" b="1">
              <a:latin typeface="Times New Roman" panose="02020603050405020304" pitchFamily="18" charset="0"/>
            </a:endParaRPr>
          </a:p>
        </p:txBody>
      </p:sp>
      <p:sp>
        <p:nvSpPr>
          <p:cNvPr id="57357" name="AutoShape 13">
            <a:extLst>
              <a:ext uri="{FF2B5EF4-FFF2-40B4-BE49-F238E27FC236}">
                <a16:creationId xmlns:a16="http://schemas.microsoft.com/office/drawing/2014/main" id="{77CA2DEF-B973-4F44-8E0F-699C872D02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33788" y="5319713"/>
            <a:ext cx="1509712" cy="668337"/>
          </a:xfrm>
          <a:prstGeom prst="wedgeEllipseCallout">
            <a:avLst>
              <a:gd name="adj1" fmla="val -23815"/>
              <a:gd name="adj2" fmla="val -78505"/>
            </a:avLst>
          </a:prstGeom>
          <a:gradFill rotWithShape="0">
            <a:gsLst>
              <a:gs pos="0">
                <a:srgbClr val="0066FF"/>
              </a:gs>
              <a:gs pos="50000">
                <a:srgbClr val="CCFFFF"/>
              </a:gs>
              <a:gs pos="100000">
                <a:srgbClr val="0066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Morfogenesi</a:t>
            </a:r>
          </a:p>
        </p:txBody>
      </p:sp>
      <p:sp>
        <p:nvSpPr>
          <p:cNvPr id="63498" name="Oval 14">
            <a:extLst>
              <a:ext uri="{FF2B5EF4-FFF2-40B4-BE49-F238E27FC236}">
                <a16:creationId xmlns:a16="http://schemas.microsoft.com/office/drawing/2014/main" id="{7EBF15A1-ACFE-4007-8515-4393B13586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4654550"/>
            <a:ext cx="517525" cy="4111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50000">
                <a:srgbClr val="CCFFFF"/>
              </a:gs>
              <a:gs pos="100000">
                <a:srgbClr val="0066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400" b="1">
                <a:latin typeface="Times New Roman" panose="02020603050405020304" pitchFamily="18" charset="0"/>
              </a:rPr>
              <a:t>STAT</a:t>
            </a:r>
          </a:p>
        </p:txBody>
      </p:sp>
      <p:sp>
        <p:nvSpPr>
          <p:cNvPr id="57359" name="AutoShape 15">
            <a:extLst>
              <a:ext uri="{FF2B5EF4-FFF2-40B4-BE49-F238E27FC236}">
                <a16:creationId xmlns:a16="http://schemas.microsoft.com/office/drawing/2014/main" id="{93F19D13-78A2-43C3-8FA3-D55D7C34D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" y="6088063"/>
            <a:ext cx="1485900" cy="661987"/>
          </a:xfrm>
          <a:prstGeom prst="wedgeEllipseCallout">
            <a:avLst>
              <a:gd name="adj1" fmla="val 44764"/>
              <a:gd name="adj2" fmla="val -72301"/>
            </a:avLst>
          </a:prstGeom>
          <a:gradFill rotWithShape="0">
            <a:gsLst>
              <a:gs pos="0">
                <a:srgbClr val="33CC33"/>
              </a:gs>
              <a:gs pos="50000">
                <a:srgbClr val="CCFFCC"/>
              </a:gs>
              <a:gs pos="100000">
                <a:srgbClr val="33CC3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Proliferazione </a:t>
            </a:r>
          </a:p>
        </p:txBody>
      </p:sp>
      <p:sp>
        <p:nvSpPr>
          <p:cNvPr id="63500" name="Oval 16">
            <a:extLst>
              <a:ext uri="{FF2B5EF4-FFF2-40B4-BE49-F238E27FC236}">
                <a16:creationId xmlns:a16="http://schemas.microsoft.com/office/drawing/2014/main" id="{DF130BE1-9504-4998-9483-ECDAEDE532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5513388"/>
            <a:ext cx="1133475" cy="442912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50000">
                <a:srgbClr val="CCFFCC"/>
              </a:gs>
              <a:gs pos="100000">
                <a:srgbClr val="33CC3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MAPK</a:t>
            </a:r>
          </a:p>
        </p:txBody>
      </p:sp>
      <p:sp>
        <p:nvSpPr>
          <p:cNvPr id="63501" name="Oval 17">
            <a:extLst>
              <a:ext uri="{FF2B5EF4-FFF2-40B4-BE49-F238E27FC236}">
                <a16:creationId xmlns:a16="http://schemas.microsoft.com/office/drawing/2014/main" id="{200ED44B-565E-4FCF-9BF7-1595E6DB8D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4833938"/>
            <a:ext cx="468313" cy="325437"/>
          </a:xfrm>
          <a:prstGeom prst="ellipse">
            <a:avLst/>
          </a:prstGeom>
          <a:gradFill rotWithShape="0">
            <a:gsLst>
              <a:gs pos="0">
                <a:srgbClr val="9933FF"/>
              </a:gs>
              <a:gs pos="50000">
                <a:srgbClr val="CCCCFF"/>
              </a:gs>
              <a:gs pos="100000">
                <a:srgbClr val="9933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Ras</a:t>
            </a:r>
          </a:p>
        </p:txBody>
      </p:sp>
      <p:sp>
        <p:nvSpPr>
          <p:cNvPr id="63502" name="Oval 18">
            <a:extLst>
              <a:ext uri="{FF2B5EF4-FFF2-40B4-BE49-F238E27FC236}">
                <a16:creationId xmlns:a16="http://schemas.microsoft.com/office/drawing/2014/main" id="{CE4B73F5-68D7-4412-BCAC-C1FA6853D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43250" y="4675188"/>
            <a:ext cx="411163" cy="33178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50000">
                <a:srgbClr val="FFFFCC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SoS</a:t>
            </a:r>
          </a:p>
        </p:txBody>
      </p:sp>
      <p:sp>
        <p:nvSpPr>
          <p:cNvPr id="63503" name="Oval 19">
            <a:extLst>
              <a:ext uri="{FF2B5EF4-FFF2-40B4-BE49-F238E27FC236}">
                <a16:creationId xmlns:a16="http://schemas.microsoft.com/office/drawing/2014/main" id="{8E5F1AC9-6E35-452C-BEF8-7B14F13955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3975" y="3308350"/>
            <a:ext cx="668338" cy="1428750"/>
          </a:xfrm>
          <a:prstGeom prst="ellipse">
            <a:avLst/>
          </a:prstGeom>
          <a:gradFill rotWithShape="0">
            <a:gsLst>
              <a:gs pos="0">
                <a:srgbClr val="CC66FF"/>
              </a:gs>
              <a:gs pos="50000">
                <a:srgbClr val="FFCCFF"/>
              </a:gs>
              <a:gs pos="100000">
                <a:srgbClr val="CC66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Gab1</a:t>
            </a:r>
          </a:p>
        </p:txBody>
      </p:sp>
      <p:sp>
        <p:nvSpPr>
          <p:cNvPr id="63504" name="Line 20">
            <a:extLst>
              <a:ext uri="{FF2B5EF4-FFF2-40B4-BE49-F238E27FC236}">
                <a16:creationId xmlns:a16="http://schemas.microsoft.com/office/drawing/2014/main" id="{BC290127-A62D-4CB6-B3C0-72322BB0856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711700" y="2266950"/>
            <a:ext cx="0" cy="2551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Line 21">
            <a:extLst>
              <a:ext uri="{FF2B5EF4-FFF2-40B4-BE49-F238E27FC236}">
                <a16:creationId xmlns:a16="http://schemas.microsoft.com/office/drawing/2014/main" id="{E942D63C-9C29-4C50-B939-08D4C9AAFD23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430713" y="2266950"/>
            <a:ext cx="0" cy="2551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Rectangle 22">
            <a:extLst>
              <a:ext uri="{FF2B5EF4-FFF2-40B4-BE49-F238E27FC236}">
                <a16:creationId xmlns:a16="http://schemas.microsoft.com/office/drawing/2014/main" id="{41BC0752-7F51-42B4-8BDB-F8F1FCF1A5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8513" y="3543300"/>
            <a:ext cx="206375" cy="700088"/>
          </a:xfrm>
          <a:prstGeom prst="rect">
            <a:avLst/>
          </a:prstGeom>
          <a:gradFill rotWithShape="0">
            <a:gsLst>
              <a:gs pos="0">
                <a:srgbClr val="A0001E"/>
              </a:gs>
              <a:gs pos="50000">
                <a:srgbClr val="F8002F"/>
              </a:gs>
              <a:gs pos="100000">
                <a:srgbClr val="A0001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07" name="Rectangle 23">
            <a:extLst>
              <a:ext uri="{FF2B5EF4-FFF2-40B4-BE49-F238E27FC236}">
                <a16:creationId xmlns:a16="http://schemas.microsoft.com/office/drawing/2014/main" id="{BC8D43E5-7D60-4ADF-95CB-8F8F307FB1B3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327525" y="3543300"/>
            <a:ext cx="206375" cy="700088"/>
          </a:xfrm>
          <a:prstGeom prst="rect">
            <a:avLst/>
          </a:prstGeom>
          <a:gradFill rotWithShape="0">
            <a:gsLst>
              <a:gs pos="0">
                <a:srgbClr val="A0001E"/>
              </a:gs>
              <a:gs pos="50000">
                <a:srgbClr val="F8002F"/>
              </a:gs>
              <a:gs pos="100000">
                <a:srgbClr val="A0001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08" name="Line 24">
            <a:extLst>
              <a:ext uri="{FF2B5EF4-FFF2-40B4-BE49-F238E27FC236}">
                <a16:creationId xmlns:a16="http://schemas.microsoft.com/office/drawing/2014/main" id="{D3835A08-0347-47F8-BCA4-113A6048ACA1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302125" y="3773488"/>
            <a:ext cx="746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Line 25">
            <a:extLst>
              <a:ext uri="{FF2B5EF4-FFF2-40B4-BE49-F238E27FC236}">
                <a16:creationId xmlns:a16="http://schemas.microsoft.com/office/drawing/2014/main" id="{82AD8A1D-E785-4EFA-8FAA-7234CCEB725C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302125" y="3975100"/>
            <a:ext cx="746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0" name="Line 26">
            <a:extLst>
              <a:ext uri="{FF2B5EF4-FFF2-40B4-BE49-F238E27FC236}">
                <a16:creationId xmlns:a16="http://schemas.microsoft.com/office/drawing/2014/main" id="{320E58EA-2885-439A-9F01-7633A8F2ED81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762500" y="3773488"/>
            <a:ext cx="904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1" name="Line 27">
            <a:extLst>
              <a:ext uri="{FF2B5EF4-FFF2-40B4-BE49-F238E27FC236}">
                <a16:creationId xmlns:a16="http://schemas.microsoft.com/office/drawing/2014/main" id="{A2892FD2-AF59-45AC-A174-3B18C2A2B8B2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768850" y="3975100"/>
            <a:ext cx="73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2" name="Oval 28">
            <a:extLst>
              <a:ext uri="{FF2B5EF4-FFF2-40B4-BE49-F238E27FC236}">
                <a16:creationId xmlns:a16="http://schemas.microsoft.com/office/drawing/2014/main" id="{49A6DA41-2A8D-4CCA-A9B3-5F3A76B3A1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5150" y="3703638"/>
            <a:ext cx="114300" cy="1412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13" name="Oval 29">
            <a:extLst>
              <a:ext uri="{FF2B5EF4-FFF2-40B4-BE49-F238E27FC236}">
                <a16:creationId xmlns:a16="http://schemas.microsoft.com/office/drawing/2014/main" id="{FDB1E7F0-9C8C-4C7E-AEC8-6595D688B5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3911600"/>
            <a:ext cx="112713" cy="141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14" name="Oval 30">
            <a:extLst>
              <a:ext uri="{FF2B5EF4-FFF2-40B4-BE49-F238E27FC236}">
                <a16:creationId xmlns:a16="http://schemas.microsoft.com/office/drawing/2014/main" id="{F1E58F5E-17CF-45E3-A076-2A52AE64F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9313" y="3903663"/>
            <a:ext cx="112712" cy="1428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15" name="Oval 31">
            <a:extLst>
              <a:ext uri="{FF2B5EF4-FFF2-40B4-BE49-F238E27FC236}">
                <a16:creationId xmlns:a16="http://schemas.microsoft.com/office/drawing/2014/main" id="{D82493E1-05B4-4ADE-AB7A-3530FC1928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2488" y="3695700"/>
            <a:ext cx="112712" cy="139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16" name="Text Box 32">
            <a:extLst>
              <a:ext uri="{FF2B5EF4-FFF2-40B4-BE49-F238E27FC236}">
                <a16:creationId xmlns:a16="http://schemas.microsoft.com/office/drawing/2014/main" id="{CD5D4183-9BB7-413D-B254-9FDBA2739CD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00538" y="3665538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17" name="Text Box 33">
            <a:extLst>
              <a:ext uri="{FF2B5EF4-FFF2-40B4-BE49-F238E27FC236}">
                <a16:creationId xmlns:a16="http://schemas.microsoft.com/office/drawing/2014/main" id="{BB68EEBF-535B-47AE-8B5B-142EBE592F1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97363" y="3873500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18" name="Text Box 34">
            <a:extLst>
              <a:ext uri="{FF2B5EF4-FFF2-40B4-BE49-F238E27FC236}">
                <a16:creationId xmlns:a16="http://schemas.microsoft.com/office/drawing/2014/main" id="{D6832C10-D543-4799-8184-1B7C2AEB9CE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3113" y="3873500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19" name="Text Box 35">
            <a:extLst>
              <a:ext uri="{FF2B5EF4-FFF2-40B4-BE49-F238E27FC236}">
                <a16:creationId xmlns:a16="http://schemas.microsoft.com/office/drawing/2014/main" id="{245F4882-F529-481C-AF3A-E2A2A770076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6288" y="3665538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20" name="Oval 36">
            <a:extLst>
              <a:ext uri="{FF2B5EF4-FFF2-40B4-BE49-F238E27FC236}">
                <a16:creationId xmlns:a16="http://schemas.microsoft.com/office/drawing/2014/main" id="{593A227E-85B3-4E85-94B9-0630F0C9239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144963" y="3679825"/>
            <a:ext cx="165100" cy="1730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21" name="Oval 37">
            <a:extLst>
              <a:ext uri="{FF2B5EF4-FFF2-40B4-BE49-F238E27FC236}">
                <a16:creationId xmlns:a16="http://schemas.microsoft.com/office/drawing/2014/main" id="{99AF2F33-8D07-4FF3-BDAB-EE41B8053AE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144963" y="3890963"/>
            <a:ext cx="165100" cy="171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22" name="Oval 38">
            <a:extLst>
              <a:ext uri="{FF2B5EF4-FFF2-40B4-BE49-F238E27FC236}">
                <a16:creationId xmlns:a16="http://schemas.microsoft.com/office/drawing/2014/main" id="{15456BD2-C961-45F4-A0A6-BDE345EE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32350" y="3890963"/>
            <a:ext cx="163513" cy="171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23" name="Oval 39">
            <a:extLst>
              <a:ext uri="{FF2B5EF4-FFF2-40B4-BE49-F238E27FC236}">
                <a16:creationId xmlns:a16="http://schemas.microsoft.com/office/drawing/2014/main" id="{EC909167-9C42-4363-9499-4BA3D81AA4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32350" y="3679825"/>
            <a:ext cx="163513" cy="1730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24" name="Line 40">
            <a:extLst>
              <a:ext uri="{FF2B5EF4-FFF2-40B4-BE49-F238E27FC236}">
                <a16:creationId xmlns:a16="http://schemas.microsoft.com/office/drawing/2014/main" id="{DB7688AC-09B4-4622-9344-99BE2968198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711700" y="4448175"/>
            <a:ext cx="153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5" name="Line 41">
            <a:extLst>
              <a:ext uri="{FF2B5EF4-FFF2-40B4-BE49-F238E27FC236}">
                <a16:creationId xmlns:a16="http://schemas.microsoft.com/office/drawing/2014/main" id="{3B99CA23-918A-4671-9AF8-2D52BF2C540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711700" y="4659313"/>
            <a:ext cx="153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6" name="Line 42">
            <a:extLst>
              <a:ext uri="{FF2B5EF4-FFF2-40B4-BE49-F238E27FC236}">
                <a16:creationId xmlns:a16="http://schemas.microsoft.com/office/drawing/2014/main" id="{CCB3EB67-159B-432E-B3D9-CCC54A0CEDDA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276725" y="4448175"/>
            <a:ext cx="153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7" name="Line 43">
            <a:extLst>
              <a:ext uri="{FF2B5EF4-FFF2-40B4-BE49-F238E27FC236}">
                <a16:creationId xmlns:a16="http://schemas.microsoft.com/office/drawing/2014/main" id="{228A3150-72C6-4BF8-8082-2D1E8AA159D2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276725" y="4659313"/>
            <a:ext cx="153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8" name="Oval 44">
            <a:extLst>
              <a:ext uri="{FF2B5EF4-FFF2-40B4-BE49-F238E27FC236}">
                <a16:creationId xmlns:a16="http://schemas.microsoft.com/office/drawing/2014/main" id="{BC8B0404-5622-4E71-9F68-6452DD5B29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3563" y="4371975"/>
            <a:ext cx="112712" cy="141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29" name="Oval 45">
            <a:extLst>
              <a:ext uri="{FF2B5EF4-FFF2-40B4-BE49-F238E27FC236}">
                <a16:creationId xmlns:a16="http://schemas.microsoft.com/office/drawing/2014/main" id="{E3F9CA97-02AE-4FD9-B719-9C7085384A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3563" y="4583113"/>
            <a:ext cx="112712" cy="1428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30" name="Oval 46">
            <a:extLst>
              <a:ext uri="{FF2B5EF4-FFF2-40B4-BE49-F238E27FC236}">
                <a16:creationId xmlns:a16="http://schemas.microsoft.com/office/drawing/2014/main" id="{AB698380-0894-4FE0-8E12-D13821F0AB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4550" y="4584700"/>
            <a:ext cx="111125" cy="1428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31" name="Oval 47">
            <a:extLst>
              <a:ext uri="{FF2B5EF4-FFF2-40B4-BE49-F238E27FC236}">
                <a16:creationId xmlns:a16="http://schemas.microsoft.com/office/drawing/2014/main" id="{18C7929D-AE4F-47E4-BDD2-8306A277B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4550" y="4370388"/>
            <a:ext cx="111125" cy="1428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32" name="Text Box 48">
            <a:extLst>
              <a:ext uri="{FF2B5EF4-FFF2-40B4-BE49-F238E27FC236}">
                <a16:creationId xmlns:a16="http://schemas.microsoft.com/office/drawing/2014/main" id="{020B0AE4-B315-4DC1-9318-212F069762A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1525" y="4549775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3" name="Text Box 49">
            <a:extLst>
              <a:ext uri="{FF2B5EF4-FFF2-40B4-BE49-F238E27FC236}">
                <a16:creationId xmlns:a16="http://schemas.microsoft.com/office/drawing/2014/main" id="{08FCCA1F-6ABE-474F-87A2-AA98AD7984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79938" y="4343400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4" name="Text Box 50">
            <a:extLst>
              <a:ext uri="{FF2B5EF4-FFF2-40B4-BE49-F238E27FC236}">
                <a16:creationId xmlns:a16="http://schemas.microsoft.com/office/drawing/2014/main" id="{39691023-E2C1-41C1-968E-6085454685D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02125" y="4343400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5" name="Text Box 51">
            <a:extLst>
              <a:ext uri="{FF2B5EF4-FFF2-40B4-BE49-F238E27FC236}">
                <a16:creationId xmlns:a16="http://schemas.microsoft.com/office/drawing/2014/main" id="{873A1BB1-36A0-4DA7-93E9-F475E600B05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02125" y="4549775"/>
            <a:ext cx="266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solidFill>
                  <a:srgbClr val="FFFF66"/>
                </a:solidFill>
                <a:latin typeface="Times New Roman" panose="02020603050405020304" pitchFamily="18" charset="0"/>
              </a:rPr>
              <a:t>Y</a:t>
            </a:r>
            <a:endParaRPr lang="en-US" altLang="it-IT" sz="9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6" name="Oval 52">
            <a:extLst>
              <a:ext uri="{FF2B5EF4-FFF2-40B4-BE49-F238E27FC236}">
                <a16:creationId xmlns:a16="http://schemas.microsoft.com/office/drawing/2014/main" id="{064CAB81-4A01-473F-8B38-36B0932E31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3538" y="1714500"/>
            <a:ext cx="476250" cy="4254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50000">
                <a:srgbClr val="FFFF66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37" name="Oval 53">
            <a:extLst>
              <a:ext uri="{FF2B5EF4-FFF2-40B4-BE49-F238E27FC236}">
                <a16:creationId xmlns:a16="http://schemas.microsoft.com/office/drawing/2014/main" id="{CC27B63F-A18D-4948-AB71-0C2692128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0875" y="1719263"/>
            <a:ext cx="468313" cy="417512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50000">
                <a:srgbClr val="FFFF66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38" name="Oval 54">
            <a:extLst>
              <a:ext uri="{FF2B5EF4-FFF2-40B4-BE49-F238E27FC236}">
                <a16:creationId xmlns:a16="http://schemas.microsoft.com/office/drawing/2014/main" id="{530C9116-6218-47EC-8DE2-373B774D9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65563" y="4202113"/>
            <a:ext cx="411162" cy="206375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420D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39" name="Oval 55">
            <a:extLst>
              <a:ext uri="{FF2B5EF4-FFF2-40B4-BE49-F238E27FC236}">
                <a16:creationId xmlns:a16="http://schemas.microsoft.com/office/drawing/2014/main" id="{0FB1A3F3-32F8-4636-8BBF-C4C6FB82C7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22913" y="3519488"/>
            <a:ext cx="646112" cy="352425"/>
          </a:xfrm>
          <a:prstGeom prst="ellipse">
            <a:avLst/>
          </a:prstGeom>
          <a:gradFill rotWithShape="0">
            <a:gsLst>
              <a:gs pos="0">
                <a:srgbClr val="660066"/>
              </a:gs>
              <a:gs pos="50000">
                <a:srgbClr val="FFFF99"/>
              </a:gs>
              <a:gs pos="100000">
                <a:srgbClr val="66006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PLC-</a:t>
            </a:r>
            <a:r>
              <a:rPr lang="en-US" altLang="it-IT" sz="1400" b="1">
                <a:latin typeface="Times New Roman" panose="02020603050405020304" pitchFamily="18" charset="0"/>
                <a:sym typeface="Symbol" panose="05050102010706020507" pitchFamily="18" charset="2"/>
              </a:rPr>
              <a:t></a:t>
            </a:r>
            <a:endParaRPr lang="en-US" altLang="it-IT" sz="1400" b="1">
              <a:latin typeface="Times New Roman" panose="02020603050405020304" pitchFamily="18" charset="0"/>
            </a:endParaRPr>
          </a:p>
        </p:txBody>
      </p:sp>
      <p:sp>
        <p:nvSpPr>
          <p:cNvPr id="63540" name="Rectangle 56">
            <a:extLst>
              <a:ext uri="{FF2B5EF4-FFF2-40B4-BE49-F238E27FC236}">
                <a16:creationId xmlns:a16="http://schemas.microsoft.com/office/drawing/2014/main" id="{2AF3894C-696C-427A-8066-397E44554F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7825" y="1816100"/>
            <a:ext cx="427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HGF</a:t>
            </a:r>
          </a:p>
        </p:txBody>
      </p:sp>
      <p:sp>
        <p:nvSpPr>
          <p:cNvPr id="63541" name="Freeform 57">
            <a:extLst>
              <a:ext uri="{FF2B5EF4-FFF2-40B4-BE49-F238E27FC236}">
                <a16:creationId xmlns:a16="http://schemas.microsoft.com/office/drawing/2014/main" id="{37412C40-66DF-4A2C-9C97-B210C76DFE58}"/>
              </a:ext>
            </a:extLst>
          </p:cNvPr>
          <p:cNvSpPr>
            <a:spLocks noChangeAspect="1"/>
          </p:cNvSpPr>
          <p:nvPr/>
        </p:nvSpPr>
        <p:spPr bwMode="auto">
          <a:xfrm>
            <a:off x="4814888" y="1890713"/>
            <a:ext cx="566737" cy="233362"/>
          </a:xfrm>
          <a:custGeom>
            <a:avLst/>
            <a:gdLst>
              <a:gd name="T0" fmla="*/ 2147483646 w 595"/>
              <a:gd name="T1" fmla="*/ 2147483646 h 245"/>
              <a:gd name="T2" fmla="*/ 2147483646 w 595"/>
              <a:gd name="T3" fmla="*/ 0 h 245"/>
              <a:gd name="T4" fmla="*/ 2147483646 w 595"/>
              <a:gd name="T5" fmla="*/ 2147483646 h 245"/>
              <a:gd name="T6" fmla="*/ 2147483646 w 595"/>
              <a:gd name="T7" fmla="*/ 2147483646 h 245"/>
              <a:gd name="T8" fmla="*/ 2147483646 w 595"/>
              <a:gd name="T9" fmla="*/ 2147483646 h 245"/>
              <a:gd name="T10" fmla="*/ 2147483646 w 595"/>
              <a:gd name="T11" fmla="*/ 2147483646 h 245"/>
              <a:gd name="T12" fmla="*/ 2147483646 w 595"/>
              <a:gd name="T13" fmla="*/ 2147483646 h 245"/>
              <a:gd name="T14" fmla="*/ 2147483646 w 595"/>
              <a:gd name="T15" fmla="*/ 2147483646 h 245"/>
              <a:gd name="T16" fmla="*/ 2147483646 w 595"/>
              <a:gd name="T17" fmla="*/ 2147483646 h 245"/>
              <a:gd name="T18" fmla="*/ 2147483646 w 595"/>
              <a:gd name="T19" fmla="*/ 2147483646 h 245"/>
              <a:gd name="T20" fmla="*/ 2147483646 w 595"/>
              <a:gd name="T21" fmla="*/ 2147483646 h 245"/>
              <a:gd name="T22" fmla="*/ 2147483646 w 595"/>
              <a:gd name="T23" fmla="*/ 2147483646 h 245"/>
              <a:gd name="T24" fmla="*/ 2147483646 w 595"/>
              <a:gd name="T25" fmla="*/ 2147483646 h 245"/>
              <a:gd name="T26" fmla="*/ 2147483646 w 595"/>
              <a:gd name="T27" fmla="*/ 2147483646 h 245"/>
              <a:gd name="T28" fmla="*/ 2147483646 w 595"/>
              <a:gd name="T29" fmla="*/ 2147483646 h 245"/>
              <a:gd name="T30" fmla="*/ 2147483646 w 595"/>
              <a:gd name="T31" fmla="*/ 2147483646 h 245"/>
              <a:gd name="T32" fmla="*/ 2147483646 w 595"/>
              <a:gd name="T33" fmla="*/ 2147483646 h 245"/>
              <a:gd name="T34" fmla="*/ 2147483646 w 595"/>
              <a:gd name="T35" fmla="*/ 2147483646 h 245"/>
              <a:gd name="T36" fmla="*/ 2147483646 w 595"/>
              <a:gd name="T37" fmla="*/ 2147483646 h 245"/>
              <a:gd name="T38" fmla="*/ 0 w 595"/>
              <a:gd name="T39" fmla="*/ 2147483646 h 245"/>
              <a:gd name="T40" fmla="*/ 2147483646 w 595"/>
              <a:gd name="T41" fmla="*/ 2147483646 h 245"/>
              <a:gd name="T42" fmla="*/ 2147483646 w 595"/>
              <a:gd name="T43" fmla="*/ 2147483646 h 245"/>
              <a:gd name="T44" fmla="*/ 2147483646 w 595"/>
              <a:gd name="T45" fmla="*/ 2147483646 h 245"/>
              <a:gd name="T46" fmla="*/ 2147483646 w 595"/>
              <a:gd name="T47" fmla="*/ 2147483646 h 245"/>
              <a:gd name="T48" fmla="*/ 2147483646 w 595"/>
              <a:gd name="T49" fmla="*/ 2147483646 h 245"/>
              <a:gd name="T50" fmla="*/ 2147483646 w 595"/>
              <a:gd name="T51" fmla="*/ 2147483646 h 245"/>
              <a:gd name="T52" fmla="*/ 2147483646 w 595"/>
              <a:gd name="T53" fmla="*/ 2147483646 h 245"/>
              <a:gd name="T54" fmla="*/ 2147483646 w 595"/>
              <a:gd name="T55" fmla="*/ 2147483646 h 245"/>
              <a:gd name="T56" fmla="*/ 2147483646 w 595"/>
              <a:gd name="T57" fmla="*/ 2147483646 h 245"/>
              <a:gd name="T58" fmla="*/ 2147483646 w 595"/>
              <a:gd name="T59" fmla="*/ 2147483646 h 245"/>
              <a:gd name="T60" fmla="*/ 2147483646 w 595"/>
              <a:gd name="T61" fmla="*/ 2147483646 h 245"/>
              <a:gd name="T62" fmla="*/ 2147483646 w 595"/>
              <a:gd name="T63" fmla="*/ 2147483646 h 245"/>
              <a:gd name="T64" fmla="*/ 2147483646 w 595"/>
              <a:gd name="T65" fmla="*/ 2147483646 h 245"/>
              <a:gd name="T66" fmla="*/ 2147483646 w 595"/>
              <a:gd name="T67" fmla="*/ 2147483646 h 245"/>
              <a:gd name="T68" fmla="*/ 2147483646 w 595"/>
              <a:gd name="T69" fmla="*/ 2147483646 h 245"/>
              <a:gd name="T70" fmla="*/ 2147483646 w 595"/>
              <a:gd name="T71" fmla="*/ 2147483646 h 245"/>
              <a:gd name="T72" fmla="*/ 2147483646 w 595"/>
              <a:gd name="T73" fmla="*/ 2147483646 h 245"/>
              <a:gd name="T74" fmla="*/ 2147483646 w 595"/>
              <a:gd name="T75" fmla="*/ 2147483646 h 245"/>
              <a:gd name="T76" fmla="*/ 2147483646 w 595"/>
              <a:gd name="T77" fmla="*/ 2147483646 h 245"/>
              <a:gd name="T78" fmla="*/ 2147483646 w 595"/>
              <a:gd name="T79" fmla="*/ 2147483646 h 245"/>
              <a:gd name="T80" fmla="*/ 2147483646 w 595"/>
              <a:gd name="T81" fmla="*/ 2147483646 h 2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95"/>
              <a:gd name="T124" fmla="*/ 0 h 245"/>
              <a:gd name="T125" fmla="*/ 595 w 595"/>
              <a:gd name="T126" fmla="*/ 245 h 24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95" h="245">
                <a:moveTo>
                  <a:pt x="595" y="12"/>
                </a:moveTo>
                <a:lnTo>
                  <a:pt x="595" y="0"/>
                </a:lnTo>
                <a:lnTo>
                  <a:pt x="544" y="2"/>
                </a:lnTo>
                <a:lnTo>
                  <a:pt x="494" y="5"/>
                </a:lnTo>
                <a:lnTo>
                  <a:pt x="446" y="11"/>
                </a:lnTo>
                <a:lnTo>
                  <a:pt x="399" y="19"/>
                </a:lnTo>
                <a:lnTo>
                  <a:pt x="396" y="19"/>
                </a:lnTo>
                <a:lnTo>
                  <a:pt x="351" y="29"/>
                </a:lnTo>
                <a:lnTo>
                  <a:pt x="307" y="40"/>
                </a:lnTo>
                <a:lnTo>
                  <a:pt x="265" y="53"/>
                </a:lnTo>
                <a:lnTo>
                  <a:pt x="226" y="68"/>
                </a:lnTo>
                <a:lnTo>
                  <a:pt x="188" y="85"/>
                </a:lnTo>
                <a:lnTo>
                  <a:pt x="153" y="102"/>
                </a:lnTo>
                <a:lnTo>
                  <a:pt x="121" y="122"/>
                </a:lnTo>
                <a:lnTo>
                  <a:pt x="119" y="123"/>
                </a:lnTo>
                <a:lnTo>
                  <a:pt x="89" y="143"/>
                </a:lnTo>
                <a:lnTo>
                  <a:pt x="62" y="165"/>
                </a:lnTo>
                <a:lnTo>
                  <a:pt x="38" y="188"/>
                </a:lnTo>
                <a:lnTo>
                  <a:pt x="17" y="212"/>
                </a:lnTo>
                <a:lnTo>
                  <a:pt x="0" y="237"/>
                </a:lnTo>
                <a:lnTo>
                  <a:pt x="9" y="245"/>
                </a:lnTo>
                <a:lnTo>
                  <a:pt x="26" y="221"/>
                </a:lnTo>
                <a:lnTo>
                  <a:pt x="47" y="197"/>
                </a:lnTo>
                <a:lnTo>
                  <a:pt x="71" y="174"/>
                </a:lnTo>
                <a:lnTo>
                  <a:pt x="98" y="152"/>
                </a:lnTo>
                <a:lnTo>
                  <a:pt x="128" y="132"/>
                </a:lnTo>
                <a:lnTo>
                  <a:pt x="123" y="127"/>
                </a:lnTo>
                <a:lnTo>
                  <a:pt x="126" y="133"/>
                </a:lnTo>
                <a:lnTo>
                  <a:pt x="158" y="113"/>
                </a:lnTo>
                <a:lnTo>
                  <a:pt x="193" y="96"/>
                </a:lnTo>
                <a:lnTo>
                  <a:pt x="231" y="79"/>
                </a:lnTo>
                <a:lnTo>
                  <a:pt x="270" y="64"/>
                </a:lnTo>
                <a:lnTo>
                  <a:pt x="312" y="51"/>
                </a:lnTo>
                <a:lnTo>
                  <a:pt x="356" y="40"/>
                </a:lnTo>
                <a:lnTo>
                  <a:pt x="401" y="30"/>
                </a:lnTo>
                <a:lnTo>
                  <a:pt x="399" y="25"/>
                </a:lnTo>
                <a:lnTo>
                  <a:pt x="399" y="31"/>
                </a:lnTo>
                <a:lnTo>
                  <a:pt x="446" y="23"/>
                </a:lnTo>
                <a:lnTo>
                  <a:pt x="494" y="17"/>
                </a:lnTo>
                <a:lnTo>
                  <a:pt x="544" y="14"/>
                </a:lnTo>
                <a:lnTo>
                  <a:pt x="595" y="1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42" name="Freeform 58">
            <a:extLst>
              <a:ext uri="{FF2B5EF4-FFF2-40B4-BE49-F238E27FC236}">
                <a16:creationId xmlns:a16="http://schemas.microsoft.com/office/drawing/2014/main" id="{0A825305-235E-4EF5-AC34-1524DD11F672}"/>
              </a:ext>
            </a:extLst>
          </p:cNvPr>
          <p:cNvSpPr>
            <a:spLocks noChangeAspect="1"/>
          </p:cNvSpPr>
          <p:nvPr/>
        </p:nvSpPr>
        <p:spPr bwMode="auto">
          <a:xfrm>
            <a:off x="4783138" y="2111375"/>
            <a:ext cx="69850" cy="115888"/>
          </a:xfrm>
          <a:custGeom>
            <a:avLst/>
            <a:gdLst>
              <a:gd name="T0" fmla="*/ 0 w 73"/>
              <a:gd name="T1" fmla="*/ 0 h 123"/>
              <a:gd name="T2" fmla="*/ 2147483646 w 73"/>
              <a:gd name="T3" fmla="*/ 2147483646 h 123"/>
              <a:gd name="T4" fmla="*/ 2147483646 w 73"/>
              <a:gd name="T5" fmla="*/ 2147483646 h 123"/>
              <a:gd name="T6" fmla="*/ 0 w 73"/>
              <a:gd name="T7" fmla="*/ 0 h 123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123"/>
              <a:gd name="T14" fmla="*/ 73 w 73"/>
              <a:gd name="T15" fmla="*/ 123 h 1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123">
                <a:moveTo>
                  <a:pt x="0" y="0"/>
                </a:moveTo>
                <a:lnTo>
                  <a:pt x="3" y="123"/>
                </a:lnTo>
                <a:lnTo>
                  <a:pt x="73" y="2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43" name="Rectangle 59">
            <a:extLst>
              <a:ext uri="{FF2B5EF4-FFF2-40B4-BE49-F238E27FC236}">
                <a16:creationId xmlns:a16="http://schemas.microsoft.com/office/drawing/2014/main" id="{A384AA44-3381-4FE8-9414-11FAD4D13D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6275" y="1822450"/>
            <a:ext cx="427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HGF</a:t>
            </a:r>
          </a:p>
        </p:txBody>
      </p:sp>
      <p:sp>
        <p:nvSpPr>
          <p:cNvPr id="63544" name="Freeform 60">
            <a:extLst>
              <a:ext uri="{FF2B5EF4-FFF2-40B4-BE49-F238E27FC236}">
                <a16:creationId xmlns:a16="http://schemas.microsoft.com/office/drawing/2014/main" id="{3CDC1E21-0625-4E4D-B469-D18990B584A0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3732213" y="1900238"/>
            <a:ext cx="566737" cy="233362"/>
          </a:xfrm>
          <a:custGeom>
            <a:avLst/>
            <a:gdLst>
              <a:gd name="T0" fmla="*/ 2147483646 w 595"/>
              <a:gd name="T1" fmla="*/ 2147483646 h 245"/>
              <a:gd name="T2" fmla="*/ 2147483646 w 595"/>
              <a:gd name="T3" fmla="*/ 0 h 245"/>
              <a:gd name="T4" fmla="*/ 2147483646 w 595"/>
              <a:gd name="T5" fmla="*/ 2147483646 h 245"/>
              <a:gd name="T6" fmla="*/ 2147483646 w 595"/>
              <a:gd name="T7" fmla="*/ 2147483646 h 245"/>
              <a:gd name="T8" fmla="*/ 2147483646 w 595"/>
              <a:gd name="T9" fmla="*/ 2147483646 h 245"/>
              <a:gd name="T10" fmla="*/ 2147483646 w 595"/>
              <a:gd name="T11" fmla="*/ 2147483646 h 245"/>
              <a:gd name="T12" fmla="*/ 2147483646 w 595"/>
              <a:gd name="T13" fmla="*/ 2147483646 h 245"/>
              <a:gd name="T14" fmla="*/ 2147483646 w 595"/>
              <a:gd name="T15" fmla="*/ 2147483646 h 245"/>
              <a:gd name="T16" fmla="*/ 2147483646 w 595"/>
              <a:gd name="T17" fmla="*/ 2147483646 h 245"/>
              <a:gd name="T18" fmla="*/ 2147483646 w 595"/>
              <a:gd name="T19" fmla="*/ 2147483646 h 245"/>
              <a:gd name="T20" fmla="*/ 2147483646 w 595"/>
              <a:gd name="T21" fmla="*/ 2147483646 h 245"/>
              <a:gd name="T22" fmla="*/ 2147483646 w 595"/>
              <a:gd name="T23" fmla="*/ 2147483646 h 245"/>
              <a:gd name="T24" fmla="*/ 2147483646 w 595"/>
              <a:gd name="T25" fmla="*/ 2147483646 h 245"/>
              <a:gd name="T26" fmla="*/ 2147483646 w 595"/>
              <a:gd name="T27" fmla="*/ 2147483646 h 245"/>
              <a:gd name="T28" fmla="*/ 2147483646 w 595"/>
              <a:gd name="T29" fmla="*/ 2147483646 h 245"/>
              <a:gd name="T30" fmla="*/ 2147483646 w 595"/>
              <a:gd name="T31" fmla="*/ 2147483646 h 245"/>
              <a:gd name="T32" fmla="*/ 2147483646 w 595"/>
              <a:gd name="T33" fmla="*/ 2147483646 h 245"/>
              <a:gd name="T34" fmla="*/ 2147483646 w 595"/>
              <a:gd name="T35" fmla="*/ 2147483646 h 245"/>
              <a:gd name="T36" fmla="*/ 2147483646 w 595"/>
              <a:gd name="T37" fmla="*/ 2147483646 h 245"/>
              <a:gd name="T38" fmla="*/ 0 w 595"/>
              <a:gd name="T39" fmla="*/ 2147483646 h 245"/>
              <a:gd name="T40" fmla="*/ 2147483646 w 595"/>
              <a:gd name="T41" fmla="*/ 2147483646 h 245"/>
              <a:gd name="T42" fmla="*/ 2147483646 w 595"/>
              <a:gd name="T43" fmla="*/ 2147483646 h 245"/>
              <a:gd name="T44" fmla="*/ 2147483646 w 595"/>
              <a:gd name="T45" fmla="*/ 2147483646 h 245"/>
              <a:gd name="T46" fmla="*/ 2147483646 w 595"/>
              <a:gd name="T47" fmla="*/ 2147483646 h 245"/>
              <a:gd name="T48" fmla="*/ 2147483646 w 595"/>
              <a:gd name="T49" fmla="*/ 2147483646 h 245"/>
              <a:gd name="T50" fmla="*/ 2147483646 w 595"/>
              <a:gd name="T51" fmla="*/ 2147483646 h 245"/>
              <a:gd name="T52" fmla="*/ 2147483646 w 595"/>
              <a:gd name="T53" fmla="*/ 2147483646 h 245"/>
              <a:gd name="T54" fmla="*/ 2147483646 w 595"/>
              <a:gd name="T55" fmla="*/ 2147483646 h 245"/>
              <a:gd name="T56" fmla="*/ 2147483646 w 595"/>
              <a:gd name="T57" fmla="*/ 2147483646 h 245"/>
              <a:gd name="T58" fmla="*/ 2147483646 w 595"/>
              <a:gd name="T59" fmla="*/ 2147483646 h 245"/>
              <a:gd name="T60" fmla="*/ 2147483646 w 595"/>
              <a:gd name="T61" fmla="*/ 2147483646 h 245"/>
              <a:gd name="T62" fmla="*/ 2147483646 w 595"/>
              <a:gd name="T63" fmla="*/ 2147483646 h 245"/>
              <a:gd name="T64" fmla="*/ 2147483646 w 595"/>
              <a:gd name="T65" fmla="*/ 2147483646 h 245"/>
              <a:gd name="T66" fmla="*/ 2147483646 w 595"/>
              <a:gd name="T67" fmla="*/ 2147483646 h 245"/>
              <a:gd name="T68" fmla="*/ 2147483646 w 595"/>
              <a:gd name="T69" fmla="*/ 2147483646 h 245"/>
              <a:gd name="T70" fmla="*/ 2147483646 w 595"/>
              <a:gd name="T71" fmla="*/ 2147483646 h 245"/>
              <a:gd name="T72" fmla="*/ 2147483646 w 595"/>
              <a:gd name="T73" fmla="*/ 2147483646 h 245"/>
              <a:gd name="T74" fmla="*/ 2147483646 w 595"/>
              <a:gd name="T75" fmla="*/ 2147483646 h 245"/>
              <a:gd name="T76" fmla="*/ 2147483646 w 595"/>
              <a:gd name="T77" fmla="*/ 2147483646 h 245"/>
              <a:gd name="T78" fmla="*/ 2147483646 w 595"/>
              <a:gd name="T79" fmla="*/ 2147483646 h 245"/>
              <a:gd name="T80" fmla="*/ 2147483646 w 595"/>
              <a:gd name="T81" fmla="*/ 2147483646 h 2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95"/>
              <a:gd name="T124" fmla="*/ 0 h 245"/>
              <a:gd name="T125" fmla="*/ 595 w 595"/>
              <a:gd name="T126" fmla="*/ 245 h 24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95" h="245">
                <a:moveTo>
                  <a:pt x="595" y="12"/>
                </a:moveTo>
                <a:lnTo>
                  <a:pt x="595" y="0"/>
                </a:lnTo>
                <a:lnTo>
                  <a:pt x="544" y="2"/>
                </a:lnTo>
                <a:lnTo>
                  <a:pt x="494" y="5"/>
                </a:lnTo>
                <a:lnTo>
                  <a:pt x="446" y="11"/>
                </a:lnTo>
                <a:lnTo>
                  <a:pt x="399" y="19"/>
                </a:lnTo>
                <a:lnTo>
                  <a:pt x="396" y="19"/>
                </a:lnTo>
                <a:lnTo>
                  <a:pt x="351" y="29"/>
                </a:lnTo>
                <a:lnTo>
                  <a:pt x="307" y="40"/>
                </a:lnTo>
                <a:lnTo>
                  <a:pt x="265" y="53"/>
                </a:lnTo>
                <a:lnTo>
                  <a:pt x="226" y="68"/>
                </a:lnTo>
                <a:lnTo>
                  <a:pt x="188" y="85"/>
                </a:lnTo>
                <a:lnTo>
                  <a:pt x="153" y="102"/>
                </a:lnTo>
                <a:lnTo>
                  <a:pt x="121" y="122"/>
                </a:lnTo>
                <a:lnTo>
                  <a:pt x="119" y="123"/>
                </a:lnTo>
                <a:lnTo>
                  <a:pt x="89" y="143"/>
                </a:lnTo>
                <a:lnTo>
                  <a:pt x="62" y="165"/>
                </a:lnTo>
                <a:lnTo>
                  <a:pt x="38" y="188"/>
                </a:lnTo>
                <a:lnTo>
                  <a:pt x="17" y="212"/>
                </a:lnTo>
                <a:lnTo>
                  <a:pt x="0" y="237"/>
                </a:lnTo>
                <a:lnTo>
                  <a:pt x="9" y="245"/>
                </a:lnTo>
                <a:lnTo>
                  <a:pt x="26" y="221"/>
                </a:lnTo>
                <a:lnTo>
                  <a:pt x="47" y="197"/>
                </a:lnTo>
                <a:lnTo>
                  <a:pt x="71" y="174"/>
                </a:lnTo>
                <a:lnTo>
                  <a:pt x="98" y="152"/>
                </a:lnTo>
                <a:lnTo>
                  <a:pt x="128" y="132"/>
                </a:lnTo>
                <a:lnTo>
                  <a:pt x="123" y="127"/>
                </a:lnTo>
                <a:lnTo>
                  <a:pt x="126" y="133"/>
                </a:lnTo>
                <a:lnTo>
                  <a:pt x="158" y="113"/>
                </a:lnTo>
                <a:lnTo>
                  <a:pt x="193" y="96"/>
                </a:lnTo>
                <a:lnTo>
                  <a:pt x="231" y="79"/>
                </a:lnTo>
                <a:lnTo>
                  <a:pt x="270" y="64"/>
                </a:lnTo>
                <a:lnTo>
                  <a:pt x="312" y="51"/>
                </a:lnTo>
                <a:lnTo>
                  <a:pt x="356" y="40"/>
                </a:lnTo>
                <a:lnTo>
                  <a:pt x="401" y="30"/>
                </a:lnTo>
                <a:lnTo>
                  <a:pt x="399" y="25"/>
                </a:lnTo>
                <a:lnTo>
                  <a:pt x="399" y="31"/>
                </a:lnTo>
                <a:lnTo>
                  <a:pt x="446" y="23"/>
                </a:lnTo>
                <a:lnTo>
                  <a:pt x="494" y="17"/>
                </a:lnTo>
                <a:lnTo>
                  <a:pt x="544" y="14"/>
                </a:lnTo>
                <a:lnTo>
                  <a:pt x="595" y="1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45" name="Freeform 61">
            <a:extLst>
              <a:ext uri="{FF2B5EF4-FFF2-40B4-BE49-F238E27FC236}">
                <a16:creationId xmlns:a16="http://schemas.microsoft.com/office/drawing/2014/main" id="{A57DE598-C677-4BFF-8DC7-2258327AEE4B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260850" y="2120900"/>
            <a:ext cx="69850" cy="117475"/>
          </a:xfrm>
          <a:custGeom>
            <a:avLst/>
            <a:gdLst>
              <a:gd name="T0" fmla="*/ 0 w 73"/>
              <a:gd name="T1" fmla="*/ 0 h 123"/>
              <a:gd name="T2" fmla="*/ 2147483646 w 73"/>
              <a:gd name="T3" fmla="*/ 2147483646 h 123"/>
              <a:gd name="T4" fmla="*/ 2147483646 w 73"/>
              <a:gd name="T5" fmla="*/ 2147483646 h 123"/>
              <a:gd name="T6" fmla="*/ 0 w 73"/>
              <a:gd name="T7" fmla="*/ 0 h 123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123"/>
              <a:gd name="T14" fmla="*/ 73 w 73"/>
              <a:gd name="T15" fmla="*/ 123 h 1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123">
                <a:moveTo>
                  <a:pt x="0" y="0"/>
                </a:moveTo>
                <a:lnTo>
                  <a:pt x="3" y="123"/>
                </a:lnTo>
                <a:lnTo>
                  <a:pt x="73" y="2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46" name="Line 62">
            <a:extLst>
              <a:ext uri="{FF2B5EF4-FFF2-40B4-BE49-F238E27FC236}">
                <a16:creationId xmlns:a16="http://schemas.microsoft.com/office/drawing/2014/main" id="{0553EF01-30D6-4111-A6A9-88D1D6CBB158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916488" y="2266950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7" name="Line 63">
            <a:extLst>
              <a:ext uri="{FF2B5EF4-FFF2-40B4-BE49-F238E27FC236}">
                <a16:creationId xmlns:a16="http://schemas.microsoft.com/office/drawing/2014/main" id="{3D44CE2F-B4FB-4662-9AE9-657E28F5AA3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711700" y="2679700"/>
            <a:ext cx="204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8" name="Line 64">
            <a:extLst>
              <a:ext uri="{FF2B5EF4-FFF2-40B4-BE49-F238E27FC236}">
                <a16:creationId xmlns:a16="http://schemas.microsoft.com/office/drawing/2014/main" id="{E2B82D52-A60C-4FA5-ACA7-757AFA00A49A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224338" y="2266950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9" name="Line 65">
            <a:extLst>
              <a:ext uri="{FF2B5EF4-FFF2-40B4-BE49-F238E27FC236}">
                <a16:creationId xmlns:a16="http://schemas.microsoft.com/office/drawing/2014/main" id="{7DC5F57A-9435-4456-8B09-0A797010CE45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224338" y="2679700"/>
            <a:ext cx="206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0" name="Oval 66">
            <a:extLst>
              <a:ext uri="{FF2B5EF4-FFF2-40B4-BE49-F238E27FC236}">
                <a16:creationId xmlns:a16="http://schemas.microsoft.com/office/drawing/2014/main" id="{0B483658-8955-418A-BEEB-9709389B0FD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103688" y="4362450"/>
            <a:ext cx="165100" cy="1730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51" name="Oval 67">
            <a:extLst>
              <a:ext uri="{FF2B5EF4-FFF2-40B4-BE49-F238E27FC236}">
                <a16:creationId xmlns:a16="http://schemas.microsoft.com/office/drawing/2014/main" id="{14C82C5B-F0D2-4A09-BBFA-BECEBD8B64B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103688" y="4573588"/>
            <a:ext cx="165100" cy="171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52" name="Oval 68">
            <a:extLst>
              <a:ext uri="{FF2B5EF4-FFF2-40B4-BE49-F238E27FC236}">
                <a16:creationId xmlns:a16="http://schemas.microsoft.com/office/drawing/2014/main" id="{6612498E-A449-4FCF-9E24-515513BD8A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65688" y="4362450"/>
            <a:ext cx="165100" cy="1730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grpSp>
        <p:nvGrpSpPr>
          <p:cNvPr id="63553" name="Group 69">
            <a:extLst>
              <a:ext uri="{FF2B5EF4-FFF2-40B4-BE49-F238E27FC236}">
                <a16:creationId xmlns:a16="http://schemas.microsoft.com/office/drawing/2014/main" id="{9FBA38AF-0986-437C-9125-4FD6F8ACBF70}"/>
              </a:ext>
            </a:extLst>
          </p:cNvPr>
          <p:cNvGrpSpPr>
            <a:grpSpLocks/>
          </p:cNvGrpSpPr>
          <p:nvPr/>
        </p:nvGrpSpPr>
        <p:grpSpPr bwMode="auto">
          <a:xfrm>
            <a:off x="3403600" y="4059238"/>
            <a:ext cx="2897188" cy="496887"/>
            <a:chOff x="2144" y="2523"/>
            <a:chExt cx="1825" cy="313"/>
          </a:xfrm>
        </p:grpSpPr>
        <p:sp>
          <p:nvSpPr>
            <p:cNvPr id="63565" name="Oval 70">
              <a:extLst>
                <a:ext uri="{FF2B5EF4-FFF2-40B4-BE49-F238E27FC236}">
                  <a16:creationId xmlns:a16="http://schemas.microsoft.com/office/drawing/2014/main" id="{A0DAEB09-F411-4B53-83CC-EFDC633F0F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540" y="2635"/>
              <a:ext cx="429" cy="201"/>
            </a:xfrm>
            <a:prstGeom prst="ellipse">
              <a:avLst/>
            </a:prstGeom>
            <a:gradFill rotWithShape="0">
              <a:gsLst>
                <a:gs pos="0">
                  <a:srgbClr val="A50021"/>
                </a:gs>
                <a:gs pos="50000">
                  <a:srgbClr val="FFCC99"/>
                </a:gs>
                <a:gs pos="100000">
                  <a:srgbClr val="A5002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400" b="1">
                  <a:latin typeface="Times New Roman" panose="02020603050405020304" pitchFamily="18" charset="0"/>
                </a:rPr>
                <a:t>PI3K</a:t>
              </a:r>
            </a:p>
          </p:txBody>
        </p:sp>
        <p:sp>
          <p:nvSpPr>
            <p:cNvPr id="63566" name="Oval 71">
              <a:extLst>
                <a:ext uri="{FF2B5EF4-FFF2-40B4-BE49-F238E27FC236}">
                  <a16:creationId xmlns:a16="http://schemas.microsoft.com/office/drawing/2014/main" id="{A032857B-5FF2-4810-A66C-5FCA9E1BEB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144" y="2523"/>
              <a:ext cx="429" cy="201"/>
            </a:xfrm>
            <a:prstGeom prst="ellipse">
              <a:avLst/>
            </a:prstGeom>
            <a:gradFill rotWithShape="0">
              <a:gsLst>
                <a:gs pos="0">
                  <a:srgbClr val="A50021"/>
                </a:gs>
                <a:gs pos="50000">
                  <a:srgbClr val="FFCC99"/>
                </a:gs>
                <a:gs pos="100000">
                  <a:srgbClr val="A5002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400" b="1">
                  <a:latin typeface="Times New Roman" panose="02020603050405020304" pitchFamily="18" charset="0"/>
                </a:rPr>
                <a:t>PI3K</a:t>
              </a:r>
            </a:p>
          </p:txBody>
        </p:sp>
      </p:grpSp>
      <p:grpSp>
        <p:nvGrpSpPr>
          <p:cNvPr id="63554" name="Group 72">
            <a:extLst>
              <a:ext uri="{FF2B5EF4-FFF2-40B4-BE49-F238E27FC236}">
                <a16:creationId xmlns:a16="http://schemas.microsoft.com/office/drawing/2014/main" id="{540CF7D8-04D1-4F5E-956A-7962A01F053A}"/>
              </a:ext>
            </a:extLst>
          </p:cNvPr>
          <p:cNvGrpSpPr>
            <a:grpSpLocks/>
          </p:cNvGrpSpPr>
          <p:nvPr/>
        </p:nvGrpSpPr>
        <p:grpSpPr bwMode="auto">
          <a:xfrm>
            <a:off x="3411538" y="4471988"/>
            <a:ext cx="2112962" cy="530225"/>
            <a:chOff x="2149" y="2783"/>
            <a:chExt cx="1331" cy="334"/>
          </a:xfrm>
        </p:grpSpPr>
        <p:sp>
          <p:nvSpPr>
            <p:cNvPr id="63563" name="Oval 73">
              <a:extLst>
                <a:ext uri="{FF2B5EF4-FFF2-40B4-BE49-F238E27FC236}">
                  <a16:creationId xmlns:a16="http://schemas.microsoft.com/office/drawing/2014/main" id="{98E88F36-636E-4007-AE59-A578188F30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9" y="2783"/>
              <a:ext cx="365" cy="23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CC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400" b="1">
                  <a:latin typeface="Times New Roman" panose="02020603050405020304" pitchFamily="18" charset="0"/>
                </a:rPr>
                <a:t>Grb2</a:t>
              </a:r>
            </a:p>
          </p:txBody>
        </p:sp>
        <p:sp>
          <p:nvSpPr>
            <p:cNvPr id="63564" name="Oval 74">
              <a:extLst>
                <a:ext uri="{FF2B5EF4-FFF2-40B4-BE49-F238E27FC236}">
                  <a16:creationId xmlns:a16="http://schemas.microsoft.com/office/drawing/2014/main" id="{02362D23-E337-45F0-9187-F64471C8F1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01" y="2887"/>
              <a:ext cx="379" cy="23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CC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400" b="1">
                  <a:latin typeface="Times New Roman" panose="02020603050405020304" pitchFamily="18" charset="0"/>
                </a:rPr>
                <a:t>Grb2</a:t>
              </a:r>
            </a:p>
          </p:txBody>
        </p:sp>
      </p:grpSp>
      <p:sp>
        <p:nvSpPr>
          <p:cNvPr id="63555" name="Oval 75">
            <a:extLst>
              <a:ext uri="{FF2B5EF4-FFF2-40B4-BE49-F238E27FC236}">
                <a16:creationId xmlns:a16="http://schemas.microsoft.com/office/drawing/2014/main" id="{E5C2B881-6642-4CFE-8071-F448CBDD1A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65688" y="4573588"/>
            <a:ext cx="165100" cy="171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200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63556" name="AutoShape 76">
            <a:extLst>
              <a:ext uri="{FF2B5EF4-FFF2-40B4-BE49-F238E27FC236}">
                <a16:creationId xmlns:a16="http://schemas.microsoft.com/office/drawing/2014/main" id="{A9EFFE69-EFD4-474C-B3B4-0DC3C01FEC4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3436562">
            <a:off x="2503487" y="5014913"/>
            <a:ext cx="112713" cy="585788"/>
          </a:xfrm>
          <a:prstGeom prst="downArrow">
            <a:avLst>
              <a:gd name="adj1" fmla="val 50000"/>
              <a:gd name="adj2" fmla="val 129929"/>
            </a:avLst>
          </a:prstGeom>
          <a:gradFill rotWithShape="0">
            <a:gsLst>
              <a:gs pos="0">
                <a:srgbClr val="33CC33"/>
              </a:gs>
              <a:gs pos="100000">
                <a:srgbClr val="9933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57" name="AutoShape 77">
            <a:extLst>
              <a:ext uri="{FF2B5EF4-FFF2-40B4-BE49-F238E27FC236}">
                <a16:creationId xmlns:a16="http://schemas.microsoft.com/office/drawing/2014/main" id="{108DAD10-7A14-414F-94C8-8E34A837777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6500464" flipV="1">
            <a:off x="6507162" y="4346576"/>
            <a:ext cx="104775" cy="495300"/>
          </a:xfrm>
          <a:prstGeom prst="downArrow">
            <a:avLst>
              <a:gd name="adj1" fmla="val 44824"/>
              <a:gd name="adj2" fmla="val 96712"/>
            </a:avLst>
          </a:prstGeom>
          <a:gradFill rotWithShape="0">
            <a:gsLst>
              <a:gs pos="0">
                <a:srgbClr val="D00000"/>
              </a:gs>
              <a:gs pos="100000">
                <a:srgbClr val="FFFF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58" name="AutoShape 78">
            <a:extLst>
              <a:ext uri="{FF2B5EF4-FFF2-40B4-BE49-F238E27FC236}">
                <a16:creationId xmlns:a16="http://schemas.microsoft.com/office/drawing/2014/main" id="{AFA33BF2-8BBA-4EB6-A16A-567045E0AC1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6498444">
            <a:off x="6515100" y="3956050"/>
            <a:ext cx="80963" cy="512763"/>
          </a:xfrm>
          <a:prstGeom prst="downArrow">
            <a:avLst>
              <a:gd name="adj1" fmla="val 50000"/>
              <a:gd name="adj2" fmla="val 158333"/>
            </a:avLst>
          </a:prstGeom>
          <a:gradFill rotWithShape="0">
            <a:gsLst>
              <a:gs pos="0">
                <a:srgbClr val="CC0000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59" name="Oval 79">
            <a:extLst>
              <a:ext uri="{FF2B5EF4-FFF2-40B4-BE49-F238E27FC236}">
                <a16:creationId xmlns:a16="http://schemas.microsoft.com/office/drawing/2014/main" id="{A9A34E2F-DE96-4625-A75D-1E2E24DEC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6013" y="5080000"/>
            <a:ext cx="749300" cy="42068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60" name="Text Box 80">
            <a:extLst>
              <a:ext uri="{FF2B5EF4-FFF2-40B4-BE49-F238E27FC236}">
                <a16:creationId xmlns:a16="http://schemas.microsoft.com/office/drawing/2014/main" id="{76A914AB-5AF0-420A-A7B6-19632AD351B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35538" y="5083175"/>
            <a:ext cx="735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0099"/>
                </a:solidFill>
                <a:latin typeface="Times New Roman" panose="02020603050405020304" pitchFamily="18" charset="0"/>
              </a:rPr>
              <a:t>Bag1</a:t>
            </a:r>
          </a:p>
        </p:txBody>
      </p:sp>
      <p:sp>
        <p:nvSpPr>
          <p:cNvPr id="20553" name="AutoShape 81">
            <a:extLst>
              <a:ext uri="{FF2B5EF4-FFF2-40B4-BE49-F238E27FC236}">
                <a16:creationId xmlns:a16="http://schemas.microsoft.com/office/drawing/2014/main" id="{6251F32D-6C92-4922-80F0-870E5A0543A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49014" flipV="1">
            <a:off x="6217444" y="5044281"/>
            <a:ext cx="133350" cy="630238"/>
          </a:xfrm>
          <a:prstGeom prst="downArrow">
            <a:avLst>
              <a:gd name="adj1" fmla="val 44824"/>
              <a:gd name="adj2" fmla="val 96690"/>
            </a:avLst>
          </a:prstGeom>
          <a:gradFill rotWithShape="0">
            <a:gsLst>
              <a:gs pos="0">
                <a:srgbClr val="D00000"/>
              </a:gs>
              <a:gs pos="100000">
                <a:srgbClr val="FFFF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3562" name="Rectangle 82">
            <a:extLst>
              <a:ext uri="{FF2B5EF4-FFF2-40B4-BE49-F238E27FC236}">
                <a16:creationId xmlns:a16="http://schemas.microsoft.com/office/drawing/2014/main" id="{7F251BA6-EB2D-46D2-929A-34D7ACFAF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4143375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p85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animBg="1"/>
      <p:bldP spid="57355" grpId="0" animBg="1"/>
      <p:bldP spid="57357" grpId="0" animBg="1"/>
      <p:bldP spid="57359" grpId="0" animBg="1"/>
      <p:bldP spid="205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>
            <a:extLst>
              <a:ext uri="{FF2B5EF4-FFF2-40B4-BE49-F238E27FC236}">
                <a16:creationId xmlns:a16="http://schemas.microsoft.com/office/drawing/2014/main" id="{FDC0E3B5-6C11-47A2-AE83-8F9A0B937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Meccanismi biochimici della trasduzione del segnale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sp>
        <p:nvSpPr>
          <p:cNvPr id="64515" name="Rectangle 313">
            <a:extLst>
              <a:ext uri="{FF2B5EF4-FFF2-40B4-BE49-F238E27FC236}">
                <a16:creationId xmlns:a16="http://schemas.microsoft.com/office/drawing/2014/main" id="{96C5BA1F-F3E4-43C8-85D6-8551337F9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4063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Gli eventi di </a:t>
            </a:r>
            <a:r>
              <a:rPr lang="en-US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fosforilazione </a:t>
            </a:r>
            <a:r>
              <a:rPr lang="en-US" altLang="it-IT" sz="2000">
                <a:latin typeface="Comic Sans MS" panose="030F0702030302020204" pitchFamily="66" charset="0"/>
              </a:rPr>
              <a:t>causati da enzimi detti </a:t>
            </a:r>
            <a:r>
              <a:rPr lang="en-US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chinasi </a:t>
            </a:r>
            <a:r>
              <a:rPr lang="en-US" altLang="it-IT" sz="2000">
                <a:latin typeface="Comic Sans MS" panose="030F0702030302020204" pitchFamily="66" charset="0"/>
              </a:rPr>
              <a:t>sono cruciali per indurre cambiamenti conformazionali che assemblano piattaforme molecolari responsabili della trasmissione del segnale.</a:t>
            </a:r>
          </a:p>
        </p:txBody>
      </p:sp>
      <p:grpSp>
        <p:nvGrpSpPr>
          <p:cNvPr id="64516" name="Gruppo 4">
            <a:extLst>
              <a:ext uri="{FF2B5EF4-FFF2-40B4-BE49-F238E27FC236}">
                <a16:creationId xmlns:a16="http://schemas.microsoft.com/office/drawing/2014/main" id="{5BEE7906-501A-494C-8348-856201390D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04925" y="571500"/>
            <a:ext cx="6492875" cy="5345113"/>
            <a:chOff x="1304758" y="600244"/>
            <a:chExt cx="6183782" cy="5090737"/>
          </a:xfrm>
        </p:grpSpPr>
        <p:pic>
          <p:nvPicPr>
            <p:cNvPr id="64517" name="Picture 2" descr="figure_06_09">
              <a:extLst>
                <a:ext uri="{FF2B5EF4-FFF2-40B4-BE49-F238E27FC236}">
                  <a16:creationId xmlns:a16="http://schemas.microsoft.com/office/drawing/2014/main" id="{7AD3D74E-5BB4-4AB0-A065-D9ABB2F0F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758" y="600244"/>
              <a:ext cx="6183782" cy="5042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7784A5C8-56E5-48A3-BC8B-D21CFE479D10}"/>
                </a:ext>
              </a:extLst>
            </p:cNvPr>
            <p:cNvSpPr/>
            <p:nvPr/>
          </p:nvSpPr>
          <p:spPr>
            <a:xfrm>
              <a:off x="1304758" y="5438485"/>
              <a:ext cx="1855135" cy="252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uppo 2">
            <a:extLst>
              <a:ext uri="{FF2B5EF4-FFF2-40B4-BE49-F238E27FC236}">
                <a16:creationId xmlns:a16="http://schemas.microsoft.com/office/drawing/2014/main" id="{C062437F-C7BF-452E-B385-3A6BEA28B7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30400" y="530225"/>
            <a:ext cx="5870575" cy="6362700"/>
            <a:chOff x="1638300" y="279400"/>
            <a:chExt cx="5862638" cy="6354864"/>
          </a:xfrm>
        </p:grpSpPr>
        <p:pic>
          <p:nvPicPr>
            <p:cNvPr id="66564" name="Picture 2" descr="figure_06_03">
              <a:extLst>
                <a:ext uri="{FF2B5EF4-FFF2-40B4-BE49-F238E27FC236}">
                  <a16:creationId xmlns:a16="http://schemas.microsoft.com/office/drawing/2014/main" id="{3078606B-549B-48F7-9572-68B77166A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300" y="279400"/>
              <a:ext cx="5862638" cy="6313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7CE99256-D0FB-48E9-89D5-D50876B81C42}"/>
                </a:ext>
              </a:extLst>
            </p:cNvPr>
            <p:cNvSpPr/>
            <p:nvPr/>
          </p:nvSpPr>
          <p:spPr>
            <a:xfrm>
              <a:off x="1644641" y="6380577"/>
              <a:ext cx="2286080" cy="253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66563" name="Rectangle 5">
            <a:extLst>
              <a:ext uri="{FF2B5EF4-FFF2-40B4-BE49-F238E27FC236}">
                <a16:creationId xmlns:a16="http://schemas.microsoft.com/office/drawing/2014/main" id="{4806C575-3818-4CE9-AFDD-6730AA633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288"/>
            <a:ext cx="9144000" cy="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Gli eventi biochimici causati dai fattori di crescita 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">
            <a:extLst>
              <a:ext uri="{FF2B5EF4-FFF2-40B4-BE49-F238E27FC236}">
                <a16:creationId xmlns:a16="http://schemas.microsoft.com/office/drawing/2014/main" id="{D6B73E1F-5C0A-4D14-91E0-CE83ABAE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782638"/>
            <a:ext cx="45180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ttangolo 3">
            <a:extLst>
              <a:ext uri="{FF2B5EF4-FFF2-40B4-BE49-F238E27FC236}">
                <a16:creationId xmlns:a16="http://schemas.microsoft.com/office/drawing/2014/main" id="{38EC9A0A-CC2A-44A4-AB4B-19C42FB76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0450"/>
            <a:ext cx="46164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FF0000"/>
                </a:solidFill>
                <a:latin typeface="Comic Sans MS" panose="030F0702030302020204" pitchFamily="66" charset="0"/>
              </a:rPr>
              <a:t>Src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 is composed by four SRC homology </a:t>
            </a:r>
            <a:r>
              <a:rPr lang="en-US" altLang="it-IT" sz="1800" i="1" u="sng">
                <a:solidFill>
                  <a:srgbClr val="231F20"/>
                </a:solidFill>
                <a:latin typeface="Comic Sans MS" panose="030F0702030302020204" pitchFamily="66" charset="0"/>
              </a:rPr>
              <a:t>(SH) domains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SH1 contains the kinase domain and a conserved tyrosine residue involved in autophosphorylation</a:t>
            </a:r>
            <a:r>
              <a:rPr lang="de-DE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it-IT" sz="18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Chicken v-Src 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lacks the carboxy-terminal negative-regulatory domain </a:t>
            </a:r>
            <a:r>
              <a:rPr lang="it-IT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(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high level of activity).</a:t>
            </a:r>
            <a:endParaRPr lang="en-US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8612" name="Rettangolo 5">
            <a:extLst>
              <a:ext uri="{FF2B5EF4-FFF2-40B4-BE49-F238E27FC236}">
                <a16:creationId xmlns:a16="http://schemas.microsoft.com/office/drawing/2014/main" id="{4059909F-2558-4A6C-A4D2-21877F1FB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6519863"/>
            <a:ext cx="3849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231F20"/>
                </a:solidFill>
                <a:latin typeface="Comic Sans MS" panose="030F0702030302020204" pitchFamily="66" charset="0"/>
              </a:rPr>
              <a:t>Yeatman, Nat Rev Canc, 4:470 (2004)</a:t>
            </a:r>
            <a:endParaRPr lang="it-IT" altLang="it-IT" sz="1600" i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4C5B1F9-2412-477C-A3A9-649A6FE15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4216400"/>
            <a:ext cx="9112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• Both </a:t>
            </a:r>
            <a:r>
              <a:rPr lang="en-US" altLang="it-IT" sz="1800" i="1" u="sng">
                <a:solidFill>
                  <a:srgbClr val="231F20"/>
                </a:solidFill>
                <a:latin typeface="Comic Sans MS" panose="030F0702030302020204" pitchFamily="66" charset="0"/>
              </a:rPr>
              <a:t>overexpression and overactivation 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of c-SRC can promote the development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a wide variety of human cancer types.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• c-SRC kinase activity is regulated by several mechanisms, including </a:t>
            </a:r>
            <a:r>
              <a:rPr lang="en-US" altLang="it-IT" sz="1800" i="1" u="sng">
                <a:solidFill>
                  <a:srgbClr val="231F20"/>
                </a:solidFill>
                <a:latin typeface="Comic Sans MS" panose="030F0702030302020204" pitchFamily="66" charset="0"/>
              </a:rPr>
              <a:t>activation 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i="1" u="sng">
                <a:solidFill>
                  <a:srgbClr val="231F20"/>
                </a:solidFill>
                <a:latin typeface="Comic Sans MS" panose="030F0702030302020204" pitchFamily="66" charset="0"/>
              </a:rPr>
              <a:t>receptor tyrosine kinases and cytoplasmic phosphatases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. Levels of c-SRC protein can also be regulated  by targeting this protein for </a:t>
            </a:r>
            <a:r>
              <a:rPr lang="en-US" altLang="it-IT" sz="1800" i="1" u="sng">
                <a:solidFill>
                  <a:srgbClr val="231F20"/>
                </a:solidFill>
                <a:latin typeface="Comic Sans MS" panose="030F0702030302020204" pitchFamily="66" charset="0"/>
              </a:rPr>
              <a:t>degradation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 in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ubiquitin–proteasome pathway. In addition, c-SRC function can also be modulated by regulation of its </a:t>
            </a:r>
            <a:r>
              <a:rPr lang="en-US" altLang="it-IT" sz="1800" i="1" u="sng">
                <a:solidFill>
                  <a:srgbClr val="231F20"/>
                </a:solidFill>
                <a:latin typeface="Comic Sans MS" panose="030F0702030302020204" pitchFamily="66" charset="0"/>
              </a:rPr>
              <a:t>cellular localization</a:t>
            </a:r>
            <a:r>
              <a:rPr lang="en-US" altLang="it-IT" sz="18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8614" name="Rectangle 5">
            <a:extLst>
              <a:ext uri="{FF2B5EF4-FFF2-40B4-BE49-F238E27FC236}">
                <a16:creationId xmlns:a16="http://schemas.microsoft.com/office/drawing/2014/main" id="{D4AE732D-9C9E-488A-9572-FC68BA25F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0"/>
            <a:ext cx="49196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Il proto-oncogene c-SRC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1">
            <a:extLst>
              <a:ext uri="{FF2B5EF4-FFF2-40B4-BE49-F238E27FC236}">
                <a16:creationId xmlns:a16="http://schemas.microsoft.com/office/drawing/2014/main" id="{BA199D9E-241D-4950-8CDE-AAD883D71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77" y="476250"/>
            <a:ext cx="4714875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ttangolo 2">
            <a:extLst>
              <a:ext uri="{FF2B5EF4-FFF2-40B4-BE49-F238E27FC236}">
                <a16:creationId xmlns:a16="http://schemas.microsoft.com/office/drawing/2014/main" id="{ED2348D4-6ED7-4E8A-B2F9-4674F4500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97300"/>
            <a:ext cx="6502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Removal of the C-terminal </a:t>
            </a:r>
            <a:r>
              <a:rPr lang="en-US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phosphotyrosine</a:t>
            </a:r>
            <a:r>
              <a:rPr lang="en-US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 displaces inhibitory intramolecular interactions, and opening of the c-SRC structure.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i="1" u="sng" dirty="0">
                <a:latin typeface="Comic Sans MS" panose="030F0702030302020204" pitchFamily="66" charset="0"/>
              </a:rPr>
              <a:t>v-</a:t>
            </a:r>
            <a:r>
              <a:rPr lang="en-US" altLang="it-IT" sz="1800" i="1" u="sng" dirty="0" err="1">
                <a:latin typeface="Comic Sans MS" panose="030F0702030302020204" pitchFamily="66" charset="0"/>
              </a:rPr>
              <a:t>Src</a:t>
            </a:r>
            <a:r>
              <a:rPr lang="en-US" altLang="it-IT" sz="1800" i="1" u="sng" dirty="0">
                <a:latin typeface="Comic Sans MS" panose="030F0702030302020204" pitchFamily="66" charset="0"/>
              </a:rPr>
              <a:t> lacks the Tyr530 inhibitory phosphorylation site</a:t>
            </a:r>
            <a:r>
              <a:rPr lang="en-US" altLang="it-IT" sz="1800" dirty="0">
                <a:latin typeface="Comic Sans MS" panose="030F0702030302020204" pitchFamily="66" charset="0"/>
              </a:rPr>
              <a:t> and is therefore constitutively active as opposed to c-</a:t>
            </a:r>
            <a:r>
              <a:rPr lang="en-US" altLang="it-IT" sz="1800" dirty="0" err="1">
                <a:latin typeface="Comic Sans MS" panose="030F0702030302020204" pitchFamily="66" charset="0"/>
              </a:rPr>
              <a:t>Src</a:t>
            </a:r>
            <a:r>
              <a:rPr lang="en-US" altLang="it-IT" sz="18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Comic Sans MS" panose="030F0702030302020204" pitchFamily="66" charset="0"/>
              </a:rPr>
              <a:t> </a:t>
            </a:r>
            <a:r>
              <a:rPr lang="en-US" altLang="it-IT" sz="1800" i="1" u="sng" dirty="0">
                <a:solidFill>
                  <a:srgbClr val="231F20"/>
                </a:solidFill>
                <a:latin typeface="Comic Sans MS" panose="030F0702030302020204" pitchFamily="66" charset="0"/>
              </a:rPr>
              <a:t>Stable activation </a:t>
            </a:r>
            <a:r>
              <a:rPr lang="en-US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involves </a:t>
            </a:r>
            <a:r>
              <a:rPr lang="it-IT" altLang="it-IT" sz="1800" i="1" u="sng" dirty="0" err="1">
                <a:solidFill>
                  <a:srgbClr val="231F20"/>
                </a:solidFill>
                <a:latin typeface="Comic Sans MS" panose="030F0702030302020204" pitchFamily="66" charset="0"/>
              </a:rPr>
              <a:t>phosphorylation</a:t>
            </a:r>
            <a:r>
              <a:rPr lang="it-IT" altLang="it-IT" sz="1800" i="1" u="sng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i="1" u="sng" dirty="0" err="1">
                <a:solidFill>
                  <a:srgbClr val="231F20"/>
                </a:solidFill>
                <a:latin typeface="Comic Sans MS" panose="030F0702030302020204" pitchFamily="66" charset="0"/>
              </a:rPr>
              <a:t>at</a:t>
            </a:r>
            <a:r>
              <a:rPr lang="it-IT" altLang="it-IT" sz="1800" i="1" u="sng" dirty="0">
                <a:solidFill>
                  <a:srgbClr val="231F20"/>
                </a:solidFill>
                <a:latin typeface="Comic Sans MS" panose="030F0702030302020204" pitchFamily="66" charset="0"/>
              </a:rPr>
              <a:t> Tyr419 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(</a:t>
            </a:r>
            <a:r>
              <a:rPr lang="it-IT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phosphorylation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 by </a:t>
            </a:r>
            <a:r>
              <a:rPr lang="it-IT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another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Src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molecule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M, </a:t>
            </a:r>
            <a:r>
              <a:rPr lang="it-IT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myristoylation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; P, </a:t>
            </a:r>
            <a:r>
              <a:rPr lang="it-IT" altLang="it-IT" sz="18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phosphorylation</a:t>
            </a:r>
            <a:r>
              <a:rPr lang="it-IT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it-IT" altLang="it-IT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6" name="Rettangolo 3">
            <a:extLst>
              <a:ext uri="{FF2B5EF4-FFF2-40B4-BE49-F238E27FC236}">
                <a16:creationId xmlns:a16="http://schemas.microsoft.com/office/drawing/2014/main" id="{3EDFF558-59A8-40B7-B7E6-CA4F35537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6519863"/>
            <a:ext cx="3849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231F20"/>
                </a:solidFill>
                <a:latin typeface="Comic Sans MS" panose="030F0702030302020204" pitchFamily="66" charset="0"/>
              </a:rPr>
              <a:t>Yeatman, Nat Rev Canc, 4:470 (2004)</a:t>
            </a:r>
            <a:endParaRPr lang="it-IT" altLang="it-IT" sz="1600" i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EB607BCB-2079-487B-A0A0-BD8D2A58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7938"/>
            <a:ext cx="6991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Attivazione del proto-oncogene c-SRC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sp>
        <p:nvSpPr>
          <p:cNvPr id="69638" name="Rettangolo 5">
            <a:extLst>
              <a:ext uri="{FF2B5EF4-FFF2-40B4-BE49-F238E27FC236}">
                <a16:creationId xmlns:a16="http://schemas.microsoft.com/office/drawing/2014/main" id="{9EA061FB-0094-4DBB-963B-A7668C61C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265" y="3625850"/>
            <a:ext cx="1022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FF0000"/>
                </a:solidFill>
                <a:latin typeface="Comic Sans MS" panose="030F0702030302020204" pitchFamily="66" charset="0"/>
              </a:rPr>
              <a:t>catalytic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FF0000"/>
                </a:solidFill>
                <a:latin typeface="Comic Sans MS" panose="030F0702030302020204" pitchFamily="66" charset="0"/>
              </a:rPr>
              <a:t>cleft</a:t>
            </a:r>
          </a:p>
        </p:txBody>
      </p:sp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502560BB-FEB4-467E-BD22-808FB4AF6C9B}"/>
              </a:ext>
            </a:extLst>
          </p:cNvPr>
          <p:cNvSpPr>
            <a:spLocks noChangeAspect="1"/>
          </p:cNvSpPr>
          <p:nvPr/>
        </p:nvSpPr>
        <p:spPr>
          <a:xfrm>
            <a:off x="7751190" y="3797300"/>
            <a:ext cx="488950" cy="2428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9640" name="Rettangolo 1">
            <a:extLst>
              <a:ext uri="{FF2B5EF4-FFF2-40B4-BE49-F238E27FC236}">
                <a16:creationId xmlns:a16="http://schemas.microsoft.com/office/drawing/2014/main" id="{92F05B4A-A77E-4046-AD9F-D92BEC84E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43535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.</a:t>
            </a:r>
            <a:endParaRPr lang="it-IT" altLang="it-IT" sz="1600">
              <a:latin typeface="Comic Sans MS" panose="030F0702030302020204" pitchFamily="66" charset="0"/>
            </a:endParaRPr>
          </a:p>
        </p:txBody>
      </p:sp>
      <p:sp>
        <p:nvSpPr>
          <p:cNvPr id="69641" name="Rettangolo 2">
            <a:extLst>
              <a:ext uri="{FF2B5EF4-FFF2-40B4-BE49-F238E27FC236}">
                <a16:creationId xmlns:a16="http://schemas.microsoft.com/office/drawing/2014/main" id="{19709AD7-08B8-4EA9-9D0E-FC50507EB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061026"/>
            <a:ext cx="363335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Latch, clamp and switch model</a:t>
            </a:r>
            <a:endParaRPr lang="en-US" altLang="it-IT" sz="1800" dirty="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 dirty="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it-IT" sz="1800" i="1" u="sng" dirty="0">
                <a:solidFill>
                  <a:srgbClr val="231F20"/>
                </a:solidFill>
                <a:latin typeface="Comic Sans MS" panose="030F0702030302020204" pitchFamily="66" charset="0"/>
              </a:rPr>
              <a:t>Tyr530</a:t>
            </a:r>
            <a:r>
              <a:rPr lang="en-US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 is </a:t>
            </a:r>
            <a:r>
              <a:rPr lang="en-US" altLang="it-IT" sz="1800" i="1" u="sng" dirty="0">
                <a:solidFill>
                  <a:srgbClr val="231F20"/>
                </a:solidFill>
                <a:latin typeface="Comic Sans MS" panose="030F0702030302020204" pitchFamily="66" charset="0"/>
              </a:rPr>
              <a:t>phosphorylated</a:t>
            </a:r>
            <a:r>
              <a:rPr lang="en-US" altLang="it-IT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, it binds back to the SH2 domain and inactivates human c-SRC. This closed molecular structure allows a diminished access of substrates to the kinase domain. </a:t>
            </a:r>
            <a:endParaRPr lang="it-IT" altLang="it-IT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>
            <a:extLst>
              <a:ext uri="{FF2B5EF4-FFF2-40B4-BE49-F238E27FC236}">
                <a16:creationId xmlns:a16="http://schemas.microsoft.com/office/drawing/2014/main" id="{ED4A6165-3DE8-4CAF-8DA5-E91DCE8F8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28788"/>
            <a:ext cx="6745288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Immagine 2">
            <a:extLst>
              <a:ext uri="{FF2B5EF4-FFF2-40B4-BE49-F238E27FC236}">
                <a16:creationId xmlns:a16="http://schemas.microsoft.com/office/drawing/2014/main" id="{0B6287F5-FDA3-4CAA-AEA0-D5F367A18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644525"/>
            <a:ext cx="5294312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ttangolo 3">
            <a:extLst>
              <a:ext uri="{FF2B5EF4-FFF2-40B4-BE49-F238E27FC236}">
                <a16:creationId xmlns:a16="http://schemas.microsoft.com/office/drawing/2014/main" id="{0920CE48-03C9-48D4-B0CC-79A09B8C1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5810250"/>
            <a:ext cx="675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c-SRC activity is also regulated by binding to the SH2 domain of activated receptor tyrosine kinases or FAK.</a:t>
            </a:r>
            <a:endParaRPr lang="en-US" altLang="it-IT" sz="2000">
              <a:latin typeface="Comic Sans MS" panose="030F0702030302020204" pitchFamily="66" charset="0"/>
            </a:endParaRP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EFC34E58-2942-4A0B-ACF9-F097FFEA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7938"/>
            <a:ext cx="69897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Attivazione del proto-oncogene c-SRC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ECD8F7AC-A9CE-46B2-8359-02CBF5130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0"/>
            <a:ext cx="2638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Comic Sans MS" panose="030F0702030302020204" pitchFamily="66" charset="0"/>
              </a:rPr>
              <a:t>Gli oncogeni</a:t>
            </a:r>
            <a:endParaRPr lang="en-US" altLang="it-IT" b="1">
              <a:solidFill>
                <a:srgbClr val="FF0000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E76B8C3-893D-4776-9FFB-EDD30874903C}"/>
              </a:ext>
            </a:extLst>
          </p:cNvPr>
          <p:cNvGrpSpPr>
            <a:grpSpLocks/>
          </p:cNvGrpSpPr>
          <p:nvPr/>
        </p:nvGrpSpPr>
        <p:grpSpPr bwMode="auto">
          <a:xfrm>
            <a:off x="309563" y="1549264"/>
            <a:ext cx="8513762" cy="3509962"/>
            <a:chOff x="309708" y="1691166"/>
            <a:chExt cx="8513763" cy="3509963"/>
          </a:xfrm>
        </p:grpSpPr>
        <p:pic>
          <p:nvPicPr>
            <p:cNvPr id="48136" name="Picture 2" descr="figure_04_01">
              <a:extLst>
                <a:ext uri="{FF2B5EF4-FFF2-40B4-BE49-F238E27FC236}">
                  <a16:creationId xmlns:a16="http://schemas.microsoft.com/office/drawing/2014/main" id="{0B2DB611-8362-487C-A1FE-C68F4C166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08" y="1691166"/>
              <a:ext cx="8513763" cy="3509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989FA7D4-196D-4D9A-BB6E-8AFD017D2AEB}"/>
                </a:ext>
              </a:extLst>
            </p:cNvPr>
            <p:cNvSpPr/>
            <p:nvPr/>
          </p:nvSpPr>
          <p:spPr>
            <a:xfrm>
              <a:off x="309708" y="4985229"/>
              <a:ext cx="2330450" cy="21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48131" name="Rectangle 313">
            <a:extLst>
              <a:ext uri="{FF2B5EF4-FFF2-40B4-BE49-F238E27FC236}">
                <a16:creationId xmlns:a16="http://schemas.microsoft.com/office/drawing/2014/main" id="{E2570831-970D-4366-8672-C6E1C0E5A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527050"/>
            <a:ext cx="91440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Gli </a:t>
            </a:r>
            <a:r>
              <a:rPr lang="en-US" altLang="it-IT" sz="1800">
                <a:solidFill>
                  <a:srgbClr val="FF0000"/>
                </a:solidFill>
                <a:latin typeface="Comic Sans MS" panose="030F0702030302020204" pitchFamily="66" charset="0"/>
              </a:rPr>
              <a:t>oncogeni</a:t>
            </a:r>
            <a:r>
              <a:rPr lang="en-US" altLang="it-IT" sz="1800">
                <a:latin typeface="Comic Sans MS" panose="030F0702030302020204" pitchFamily="66" charset="0"/>
              </a:rPr>
              <a:t> sono quei geni le cui </a:t>
            </a:r>
            <a:r>
              <a:rPr lang="en-US" altLang="it-IT" sz="1800" i="1" u="sng">
                <a:latin typeface="Comic Sans MS" panose="030F0702030302020204" pitchFamily="66" charset="0"/>
              </a:rPr>
              <a:t>mutazioni attivanti</a:t>
            </a:r>
            <a:r>
              <a:rPr lang="en-US" altLang="it-IT" sz="1800">
                <a:latin typeface="Comic Sans MS" panose="030F0702030302020204" pitchFamily="66" charset="0"/>
              </a:rPr>
              <a:t> producono proteine in grado di dare trasformazione neoplastica (es.: proteine che stimolano la proliferazione, come i recettori per i fattori di crescita; o proteine inibitrici dell’apoptosi). In assenza di tali mutazioni si parla di </a:t>
            </a:r>
            <a:r>
              <a:rPr lang="en-US" altLang="it-IT" sz="1800" i="1" u="sng">
                <a:latin typeface="Comic Sans MS" panose="030F0702030302020204" pitchFamily="66" charset="0"/>
              </a:rPr>
              <a:t>proto-oncogeni</a:t>
            </a:r>
            <a:r>
              <a:rPr lang="en-US" altLang="it-IT" sz="1800">
                <a:latin typeface="Comic Sans MS" panose="030F0702030302020204" pitchFamily="66" charset="0"/>
              </a:rPr>
              <a:t> (non trasformanti).</a:t>
            </a:r>
          </a:p>
        </p:txBody>
      </p:sp>
      <p:pic>
        <p:nvPicPr>
          <p:cNvPr id="1026" name="Picture 2" descr="C:\Users\arasola\Desktop\foto fede 3 settembre 2015\50HD1760.JPG">
            <a:extLst>
              <a:ext uri="{FF2B5EF4-FFF2-40B4-BE49-F238E27FC236}">
                <a16:creationId xmlns:a16="http://schemas.microsoft.com/office/drawing/2014/main" id="{3895B5E7-74DE-4EB8-9FC9-B7CB5BAB5B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408463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13">
            <a:extLst>
              <a:ext uri="{FF2B5EF4-FFF2-40B4-BE49-F238E27FC236}">
                <a16:creationId xmlns:a16="http://schemas.microsoft.com/office/drawing/2014/main" id="{E5AF6E84-51D8-4AE0-BB7B-0AB2570CC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1806439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1978</a:t>
            </a:r>
          </a:p>
        </p:txBody>
      </p:sp>
      <p:sp>
        <p:nvSpPr>
          <p:cNvPr id="8" name="Rectangle 313">
            <a:extLst>
              <a:ext uri="{FF2B5EF4-FFF2-40B4-BE49-F238E27FC236}">
                <a16:creationId xmlns:a16="http://schemas.microsoft.com/office/drawing/2014/main" id="{09950755-7089-45AD-A0FA-78D4576D8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4348163"/>
            <a:ext cx="3122613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Solo lo 0.1% circa del genoma del donatore si inserisce in quello del ricevente; è quindi improbabile (10</a:t>
            </a:r>
            <a:r>
              <a:rPr lang="en-US" altLang="it-IT" sz="1800" baseline="30000">
                <a:latin typeface="Comic Sans MS" panose="030F0702030302020204" pitchFamily="66" charset="0"/>
              </a:rPr>
              <a:t>-6</a:t>
            </a:r>
            <a:r>
              <a:rPr lang="en-US" altLang="it-IT" sz="1800">
                <a:latin typeface="Comic Sans MS" panose="030F0702030302020204" pitchFamily="66" charset="0"/>
              </a:rPr>
              <a:t>) che si trasfettino due oncogeni alla volta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2">
            <a:extLst>
              <a:ext uri="{FF2B5EF4-FFF2-40B4-BE49-F238E27FC236}">
                <a16:creationId xmlns:a16="http://schemas.microsoft.com/office/drawing/2014/main" id="{8B0D4785-E609-4A9F-879E-F461F8A09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5421313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ttangolo 3">
            <a:extLst>
              <a:ext uri="{FF2B5EF4-FFF2-40B4-BE49-F238E27FC236}">
                <a16:creationId xmlns:a16="http://schemas.microsoft.com/office/drawing/2014/main" id="{8EC9DD0E-5C42-44C6-B703-BD739A6D9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29188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Other proteins, such as </a:t>
            </a:r>
            <a:r>
              <a:rPr lang="en-US" altLang="it-IT" sz="1600">
                <a:solidFill>
                  <a:srgbClr val="FF0000"/>
                </a:solidFill>
                <a:latin typeface="Comic Sans MS" panose="030F0702030302020204" pitchFamily="66" charset="0"/>
              </a:rPr>
              <a:t>CAS</a:t>
            </a: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it-IT" sz="1600">
                <a:solidFill>
                  <a:srgbClr val="FF0000"/>
                </a:solidFill>
                <a:latin typeface="Comic Sans MS" panose="030F0702030302020204" pitchFamily="66" charset="0"/>
              </a:rPr>
              <a:t>FAK</a:t>
            </a: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, bind to the c-SRC SH2 and SH3 domains to promote c-SRC activation.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6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Levels of c-SRC protein are negatively regulated by </a:t>
            </a:r>
            <a:r>
              <a:rPr lang="en-US" altLang="it-IT" sz="1600">
                <a:solidFill>
                  <a:srgbClr val="FF0000"/>
                </a:solidFill>
                <a:latin typeface="Comic Sans MS" panose="030F0702030302020204" pitchFamily="66" charset="0"/>
              </a:rPr>
              <a:t>CBL</a:t>
            </a: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, which leads to c-SRC ubiquitylation and degradation by the proteasome.</a:t>
            </a:r>
            <a:endParaRPr lang="en-US" altLang="it-IT" sz="16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4" name="Rettangolo 5">
            <a:extLst>
              <a:ext uri="{FF2B5EF4-FFF2-40B4-BE49-F238E27FC236}">
                <a16:creationId xmlns:a16="http://schemas.microsoft.com/office/drawing/2014/main" id="{6ABF90E3-12AA-4F61-88CA-CC36D1867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6519863"/>
            <a:ext cx="3849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231F20"/>
                </a:solidFill>
                <a:latin typeface="Comic Sans MS" panose="030F0702030302020204" pitchFamily="66" charset="0"/>
              </a:rPr>
              <a:t>Yeatman, Nat Rev Canc, 4:470 (2004)</a:t>
            </a:r>
            <a:endParaRPr lang="it-IT" altLang="it-IT" sz="1600" i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D8CFE58D-37DB-4CD1-A626-E61CBADD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34925"/>
            <a:ext cx="307181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Modulation of c-SRC activity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sp>
        <p:nvSpPr>
          <p:cNvPr id="71686" name="Rettangolo 7">
            <a:extLst>
              <a:ext uri="{FF2B5EF4-FFF2-40B4-BE49-F238E27FC236}">
                <a16:creationId xmlns:a16="http://schemas.microsoft.com/office/drawing/2014/main" id="{68B3262A-833C-422A-890D-D87B4E8A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2041525"/>
            <a:ext cx="38417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Inactivation of c-SRC is carried out by c-terminal SRC kinase (</a:t>
            </a:r>
            <a:r>
              <a:rPr lang="en-US" altLang="it-IT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CSK</a:t>
            </a:r>
            <a:r>
              <a:rPr lang="en-US" altLang="it-IT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), which phosphorylates Tyr530 in the c-SRC carboxy-terminal domain.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This is reversed by phosphatases such as </a:t>
            </a:r>
            <a:r>
              <a:rPr lang="en-US" altLang="it-IT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PTP1B</a:t>
            </a:r>
            <a:r>
              <a:rPr lang="en-US" altLang="it-IT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, </a:t>
            </a:r>
            <a:r>
              <a:rPr lang="en-US" altLang="it-IT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Shp1</a:t>
            </a:r>
            <a:r>
              <a:rPr lang="en-US" altLang="it-IT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, </a:t>
            </a:r>
            <a:r>
              <a:rPr lang="en-US" altLang="it-IT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Shp</a:t>
            </a:r>
            <a:r>
              <a:rPr lang="en-US" altLang="it-IT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2</a:t>
            </a:r>
            <a:r>
              <a:rPr lang="en-US" altLang="it-IT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, leading to c-SRC activation.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>
            <a:extLst>
              <a:ext uri="{FF2B5EF4-FFF2-40B4-BE49-F238E27FC236}">
                <a16:creationId xmlns:a16="http://schemas.microsoft.com/office/drawing/2014/main" id="{FA35D2DB-D586-4BB9-80BD-E87E68A4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20F869F-B784-4103-B5CA-575C37939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76775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Downstream signaling upon Src activation include: (i) activation of </a:t>
            </a:r>
            <a:r>
              <a:rPr lang="en-US" altLang="it-IT" sz="1600" i="1" u="sng">
                <a:latin typeface="Comic Sans MS" panose="030F0702030302020204" pitchFamily="66" charset="0"/>
              </a:rPr>
              <a:t>Akt and MAPKs</a:t>
            </a:r>
            <a:r>
              <a:rPr lang="en-US" altLang="it-IT" sz="1600">
                <a:latin typeface="Comic Sans MS" panose="030F0702030302020204" pitchFamily="66" charset="0"/>
              </a:rPr>
              <a:t>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(ii) </a:t>
            </a:r>
            <a:r>
              <a:rPr lang="en-US" altLang="it-IT" sz="1600" i="1" u="sng">
                <a:latin typeface="Comic Sans MS" panose="030F0702030302020204" pitchFamily="66" charset="0"/>
              </a:rPr>
              <a:t>STAT3 activation </a:t>
            </a:r>
            <a:r>
              <a:rPr lang="en-US" altLang="it-IT" sz="1600">
                <a:latin typeface="Comic Sans MS" panose="030F0702030302020204" pitchFamily="66" charset="0"/>
              </a:rPr>
              <a:t>and </a:t>
            </a:r>
            <a:r>
              <a:rPr lang="it-IT" altLang="it-IT" sz="1600">
                <a:latin typeface="Comic Sans MS" panose="030F0702030302020204" pitchFamily="66" charset="0"/>
              </a:rPr>
              <a:t>transcriptional upregulation of secretory factors involved in metastasis and angiogenesis, (e.g. MMPs, VEGF </a:t>
            </a:r>
            <a:r>
              <a:rPr lang="en-US" altLang="it-IT" sz="1600">
                <a:latin typeface="Comic Sans MS" panose="030F0702030302020204" pitchFamily="66" charset="0"/>
              </a:rPr>
              <a:t>and IL-8); (iii) disruption of cell–cell </a:t>
            </a:r>
            <a:r>
              <a:rPr lang="en-US" altLang="it-IT" sz="1600" i="1" u="sng">
                <a:latin typeface="Comic Sans MS" panose="030F0702030302020204" pitchFamily="66" charset="0"/>
              </a:rPr>
              <a:t>adherens junctions </a:t>
            </a:r>
            <a:r>
              <a:rPr lang="en-US" altLang="it-IT" sz="1600">
                <a:latin typeface="Comic Sans MS" panose="030F0702030302020204" pitchFamily="66" charset="0"/>
              </a:rPr>
              <a:t>through phosphorylation of p120-catenin; (iv) modulation of </a:t>
            </a:r>
            <a:r>
              <a:rPr lang="en-US" altLang="it-IT" sz="1600" i="1" u="sng">
                <a:latin typeface="Comic Sans MS" panose="030F0702030302020204" pitchFamily="66" charset="0"/>
              </a:rPr>
              <a:t>focal adhesion complex </a:t>
            </a:r>
            <a:r>
              <a:rPr lang="en-US" altLang="it-IT" sz="1600">
                <a:latin typeface="Comic Sans MS" panose="030F0702030302020204" pitchFamily="66" charset="0"/>
              </a:rPr>
              <a:t>through </a:t>
            </a:r>
            <a:r>
              <a:rPr lang="it-IT" altLang="it-IT" sz="1600">
                <a:latin typeface="Comic Sans MS" panose="030F0702030302020204" pitchFamily="66" charset="0"/>
              </a:rPr>
              <a:t>phosphorylation of FAK.</a:t>
            </a:r>
            <a:r>
              <a:rPr lang="it-IT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A large number </a:t>
            </a: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of genes regulating cell cycle, cytoskeleton, cellular transcription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and lysosomal proteins, are affected by SRC</a:t>
            </a:r>
            <a:r>
              <a:rPr lang="it-IT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2708" name="CasellaDiTesto 4">
            <a:extLst>
              <a:ext uri="{FF2B5EF4-FFF2-40B4-BE49-F238E27FC236}">
                <a16:creationId xmlns:a16="http://schemas.microsoft.com/office/drawing/2014/main" id="{F9BE5113-2315-4DB9-9631-8E94DDD49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26988"/>
            <a:ext cx="2320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latin typeface="Comic Sans MS" panose="030F0702030302020204" pitchFamily="66" charset="0"/>
              </a:rPr>
              <a:t>Zhang and Yu,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>
                <a:latin typeface="Comic Sans MS" panose="030F0702030302020204" pitchFamily="66" charset="0"/>
              </a:rPr>
              <a:t>Trends Pharmacol Sci,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>
                <a:latin typeface="Comic Sans MS" panose="030F0702030302020204" pitchFamily="66" charset="0"/>
              </a:rPr>
              <a:t>33:122 (2012)</a:t>
            </a:r>
            <a:endParaRPr lang="it-IT" altLang="it-IT" sz="1600" i="1">
              <a:latin typeface="Comic Sans MS" panose="030F0702030302020204" pitchFamily="66" charset="0"/>
            </a:endParaRPr>
          </a:p>
        </p:txBody>
      </p:sp>
      <p:sp>
        <p:nvSpPr>
          <p:cNvPr id="72709" name="Rettangolo 5">
            <a:extLst>
              <a:ext uri="{FF2B5EF4-FFF2-40B4-BE49-F238E27FC236}">
                <a16:creationId xmlns:a16="http://schemas.microsoft.com/office/drawing/2014/main" id="{D7A6ADBF-5AB0-4B53-9E86-60FCB3BCC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92438"/>
            <a:ext cx="4248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FF0000"/>
                </a:solidFill>
                <a:latin typeface="Comic Sans MS" panose="030F0702030302020204" pitchFamily="66" charset="0"/>
              </a:rPr>
              <a:t>Src</a:t>
            </a:r>
            <a:r>
              <a:rPr lang="en-US" altLang="it-IT" sz="1600">
                <a:latin typeface="Comic Sans MS" panose="030F0702030302020204" pitchFamily="66" charset="0"/>
              </a:rPr>
              <a:t> interacts and is activated by multiple </a:t>
            </a:r>
            <a:r>
              <a:rPr lang="en-US" altLang="it-IT" sz="1600" i="1" u="sng">
                <a:latin typeface="Comic Sans MS" panose="030F0702030302020204" pitchFamily="66" charset="0"/>
              </a:rPr>
              <a:t>RTKs</a:t>
            </a:r>
            <a:r>
              <a:rPr lang="en-US" altLang="it-IT" sz="1600">
                <a:latin typeface="Comic Sans MS" panose="030F0702030302020204" pitchFamily="66" charset="0"/>
              </a:rPr>
              <a:t>, facilitating their downstream signaling to promote cell survival. Deficiency of </a:t>
            </a:r>
            <a:r>
              <a:rPr lang="en-US" altLang="it-IT" sz="1600" i="1" u="sng">
                <a:latin typeface="Comic Sans MS" panose="030F0702030302020204" pitchFamily="66" charset="0"/>
              </a:rPr>
              <a:t>PTEN</a:t>
            </a:r>
            <a:r>
              <a:rPr lang="en-US" altLang="it-IT" sz="1600">
                <a:latin typeface="Comic Sans MS" panose="030F0702030302020204" pitchFamily="66" charset="0"/>
              </a:rPr>
              <a:t> leads to further enhancement of Src activity. </a:t>
            </a:r>
            <a:endParaRPr lang="it-IT" altLang="it-IT" sz="1600">
              <a:latin typeface="Comic Sans MS" panose="030F0702030302020204" pitchFamily="66" charset="0"/>
            </a:endParaRPr>
          </a:p>
        </p:txBody>
      </p:sp>
      <p:sp>
        <p:nvSpPr>
          <p:cNvPr id="72710" name="Rectangle 5">
            <a:extLst>
              <a:ext uri="{FF2B5EF4-FFF2-40B4-BE49-F238E27FC236}">
                <a16:creationId xmlns:a16="http://schemas.microsoft.com/office/drawing/2014/main" id="{34C573E7-769F-4682-90A6-F3F58DA67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00" y="830263"/>
            <a:ext cx="3044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c-SRC signalling</a:t>
            </a:r>
            <a:endParaRPr lang="en-US" altLang="it-IT" sz="3600" b="1">
              <a:solidFill>
                <a:srgbClr val="FF0000"/>
              </a:solidFill>
            </a:endParaRPr>
          </a:p>
        </p:txBody>
      </p:sp>
      <p:sp>
        <p:nvSpPr>
          <p:cNvPr id="72711" name="Rettangolo 7">
            <a:extLst>
              <a:ext uri="{FF2B5EF4-FFF2-40B4-BE49-F238E27FC236}">
                <a16:creationId xmlns:a16="http://schemas.microsoft.com/office/drawing/2014/main" id="{9F983E14-A54B-4EAD-8028-CFC0F4EEE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1703388"/>
            <a:ext cx="378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231F20"/>
                </a:solidFill>
                <a:latin typeface="Comic Sans MS" panose="030F0702030302020204" pitchFamily="66" charset="0"/>
              </a:rPr>
              <a:t>SRC regulates cell proliferation, adhesion, invasion and motility.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>
            <a:grpSpLocks noChangeAspect="1"/>
          </p:cNvGrpSpPr>
          <p:nvPr/>
        </p:nvGrpSpPr>
        <p:grpSpPr bwMode="auto">
          <a:xfrm>
            <a:off x="3604603" y="1660323"/>
            <a:ext cx="5539397" cy="4119086"/>
            <a:chOff x="272143" y="368300"/>
            <a:chExt cx="8567057" cy="6369957"/>
          </a:xfrm>
        </p:grpSpPr>
        <p:pic>
          <p:nvPicPr>
            <p:cNvPr id="5" name="Picture 2" descr="table_03_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368300"/>
              <a:ext cx="8269288" cy="6130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tangolo 1"/>
            <p:cNvSpPr>
              <a:spLocks noChangeArrowheads="1"/>
            </p:cNvSpPr>
            <p:nvPr/>
          </p:nvSpPr>
          <p:spPr bwMode="auto">
            <a:xfrm>
              <a:off x="272143" y="5867400"/>
              <a:ext cx="8567057" cy="870857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53" y="604026"/>
            <a:ext cx="3133170" cy="5884087"/>
          </a:xfrm>
          <a:prstGeom prst="rect">
            <a:avLst/>
          </a:prstGeom>
        </p:spPr>
      </p:pic>
      <p:sp>
        <p:nvSpPr>
          <p:cNvPr id="12" name="Rettangolo 1"/>
          <p:cNvSpPr>
            <a:spLocks noChangeArrowheads="1"/>
          </p:cNvSpPr>
          <p:nvPr/>
        </p:nvSpPr>
        <p:spPr bwMode="auto">
          <a:xfrm>
            <a:off x="0" y="9525"/>
            <a:ext cx="278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sp>
        <p:nvSpPr>
          <p:cNvPr id="2" name="Freccia a destra 1"/>
          <p:cNvSpPr>
            <a:spLocks noChangeAspect="1"/>
          </p:cNvSpPr>
          <p:nvPr/>
        </p:nvSpPr>
        <p:spPr>
          <a:xfrm flipH="1">
            <a:off x="4967289" y="2293034"/>
            <a:ext cx="880567" cy="436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>
            <a:spLocks noChangeAspect="1"/>
          </p:cNvSpPr>
          <p:nvPr/>
        </p:nvSpPr>
        <p:spPr>
          <a:xfrm flipH="1">
            <a:off x="4852402" y="4203896"/>
            <a:ext cx="880567" cy="436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38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able_0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" b="40794"/>
          <a:stretch>
            <a:fillRect/>
          </a:stretch>
        </p:blipFill>
        <p:spPr bwMode="auto">
          <a:xfrm>
            <a:off x="468313" y="22225"/>
            <a:ext cx="859472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2" descr="table_0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6" r="2605" b="11598"/>
          <a:stretch>
            <a:fillRect/>
          </a:stretch>
        </p:blipFill>
        <p:spPr bwMode="auto">
          <a:xfrm>
            <a:off x="1373188" y="5057775"/>
            <a:ext cx="687070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167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0" y="9525"/>
            <a:ext cx="278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95536" y="4408922"/>
            <a:ext cx="57919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1968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. Using centrifugation techniques,</a:t>
            </a:r>
          </a:p>
          <a:p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it became clear that the viral DNA in infected cells could co-sediment with the high–molecular-weight chromosomal DNA of</a:t>
            </a:r>
          </a:p>
          <a:p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the host cells.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5" y="599919"/>
            <a:ext cx="3869320" cy="3781594"/>
          </a:xfrm>
          <a:prstGeom prst="rect">
            <a:avLst/>
          </a:prstGeom>
        </p:spPr>
      </p:pic>
      <p:pic>
        <p:nvPicPr>
          <p:cNvPr id="9" name="Picture 2" descr="figure_03_1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108509"/>
            <a:ext cx="3844298" cy="31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2"/>
          <p:cNvSpPr>
            <a:spLocks noChangeArrowheads="1"/>
          </p:cNvSpPr>
          <p:nvPr/>
        </p:nvSpPr>
        <p:spPr bwMode="auto">
          <a:xfrm>
            <a:off x="6533139" y="4321314"/>
            <a:ext cx="15875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 err="1">
                <a:latin typeface="Comic Sans MS" panose="030F0702030302020204" pitchFamily="66" charset="0"/>
              </a:rPr>
              <a:t>Genomi</a:t>
            </a:r>
            <a:r>
              <a:rPr lang="en-US" altLang="it-IT" sz="2000" dirty="0">
                <a:latin typeface="Comic Sans MS" panose="030F0702030302020204" pitchFamily="66" charset="0"/>
              </a:rPr>
              <a:t> di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 err="1">
                <a:latin typeface="Comic Sans MS" panose="030F0702030302020204" pitchFamily="66" charset="0"/>
              </a:rPr>
              <a:t>papovavirus</a:t>
            </a:r>
            <a:endParaRPr lang="en-US" alt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7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ttangolo 1"/>
          <p:cNvSpPr>
            <a:spLocks noChangeArrowheads="1"/>
          </p:cNvSpPr>
          <p:nvPr/>
        </p:nvSpPr>
        <p:spPr bwMode="auto">
          <a:xfrm>
            <a:off x="0" y="9525"/>
            <a:ext cx="278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pic>
        <p:nvPicPr>
          <p:cNvPr id="24586" name="Picture 2" descr="figure_03_0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89" y="9525"/>
            <a:ext cx="4610857" cy="549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0" y="752627"/>
            <a:ext cx="45719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Certain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DNA viruses </a:t>
            </a:r>
            <a:r>
              <a:rPr lang="en-US" sz="2000" dirty="0">
                <a:latin typeface="Comic Sans MS" panose="030F0702030302020204" pitchFamily="66" charset="0"/>
              </a:rPr>
              <a:t>(e.g. some herpesviruses) can integrate their genomes into the </a:t>
            </a:r>
            <a:r>
              <a:rPr lang="en-US" sz="2000" dirty="0" err="1">
                <a:latin typeface="Comic Sans MS" panose="030F0702030302020204" pitchFamily="66" charset="0"/>
              </a:rPr>
              <a:t>telomeric</a:t>
            </a:r>
            <a:r>
              <a:rPr lang="en-US" sz="2000" dirty="0">
                <a:latin typeface="Comic Sans MS" panose="030F0702030302020204" pitchFamily="66" charset="0"/>
              </a:rPr>
              <a:t> repeats of the DNA of their cellular hosts. More commonly, however, DNA tumor viruses maintain their genomes as </a:t>
            </a:r>
            <a:r>
              <a:rPr lang="en-US" sz="2000" b="1" u="sng" dirty="0" err="1">
                <a:latin typeface="Comic Sans MS" panose="030F0702030302020204" pitchFamily="66" charset="0"/>
              </a:rPr>
              <a:t>episomes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(unintegrated genetic elements) over many cell </a:t>
            </a:r>
            <a:r>
              <a:rPr lang="it-IT" sz="2000" dirty="0" err="1">
                <a:latin typeface="Comic Sans MS" panose="030F0702030302020204" pitchFamily="66" charset="0"/>
              </a:rPr>
              <a:t>generations</a:t>
            </a:r>
            <a:r>
              <a:rPr lang="it-IT" sz="2000" dirty="0">
                <a:latin typeface="Comic Sans MS" panose="030F0702030302020204" pitchFamily="66" charset="0"/>
              </a:rPr>
              <a:t> (e.g. HPV).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These viruses deploy viral proteins that ensure nuclear localization during mitosis and proper allocation of viral genomes to daughter cells.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-1" y="573690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Chromosomal</a:t>
            </a: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integration</a:t>
            </a: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of their genomes is a very rare accident (&lt;&lt;1 per 1000 infections) that occurs in a haphazard fashion that often includes only fragments of the </a:t>
            </a:r>
            <a:r>
              <a:rPr lang="it-IT" sz="2000" dirty="0">
                <a:latin typeface="Comic Sans MS" panose="030F0702030302020204" pitchFamily="66" charset="0"/>
              </a:rPr>
              <a:t>wild-</a:t>
            </a:r>
            <a:r>
              <a:rPr lang="it-IT" sz="2000" dirty="0" err="1">
                <a:latin typeface="Comic Sans MS" panose="030F0702030302020204" pitchFamily="66" charset="0"/>
              </a:rPr>
              <a:t>type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genome</a:t>
            </a:r>
            <a:r>
              <a:rPr lang="it-IT" sz="20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3146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1" y="471488"/>
            <a:ext cx="8382319" cy="4223986"/>
          </a:xfrm>
          <a:prstGeom prst="rect">
            <a:avLst/>
          </a:prstGeom>
        </p:spPr>
      </p:pic>
      <p:sp>
        <p:nvSpPr>
          <p:cNvPr id="5" name="Rettangolo 1"/>
          <p:cNvSpPr>
            <a:spLocks noChangeArrowheads="1"/>
          </p:cNvSpPr>
          <p:nvPr/>
        </p:nvSpPr>
        <p:spPr bwMode="auto">
          <a:xfrm>
            <a:off x="0" y="9525"/>
            <a:ext cx="278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475900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Viral DNA integrates in the host cell genome via non homologous recombination.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In some cells, only a portion of the viral genome can be present; in others, full, multiple, head-to-tail tandem arrays. In the figure, cell transformation requires only the genes in the “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early region</a:t>
            </a:r>
            <a:r>
              <a:rPr lang="en-US" sz="2000" dirty="0">
                <a:latin typeface="Comic Sans MS" panose="030F0702030302020204" pitchFamily="66" charset="0"/>
              </a:rPr>
              <a:t>” of the viral genome (</a:t>
            </a:r>
            <a:r>
              <a:rPr lang="en-US" sz="2000" i="1" dirty="0">
                <a:latin typeface="Comic Sans MS" panose="030F0702030302020204" pitchFamily="66" charset="0"/>
              </a:rPr>
              <a:t>dark red</a:t>
            </a:r>
            <a:r>
              <a:rPr lang="en-US" sz="2000" dirty="0">
                <a:latin typeface="Comic Sans MS" panose="030F0702030302020204" pitchFamily="66" charset="0"/>
              </a:rPr>
              <a:t>). </a:t>
            </a:r>
            <a:endParaRPr 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51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0" y="0"/>
            <a:ext cx="7080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virus </a:t>
            </a:r>
            <a:r>
              <a:rPr lang="en-US" alt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acutamente</a:t>
            </a: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e lentamente </a:t>
            </a:r>
            <a:r>
              <a:rPr lang="en-US" alt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trasformanti</a:t>
            </a:r>
            <a:endParaRPr lang="en-US" alt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2381" y="1663915"/>
            <a:ext cx="456723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Tuttavia, alcuni virus possono indurre tumori senza portare con sé oncogeni.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Il genoma di questi virus si può </a:t>
            </a:r>
            <a:r>
              <a:rPr lang="it-IT" altLang="it-IT" sz="1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integrare casualmente nelle regioni promotrici di proto-oncogeni </a:t>
            </a: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della cellula ospite.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In questo modo attivano la trascrizione incontrollata di tali proto-oncogeni, ed il risultato può essere la trasformazione neoplastica.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Questo processo neoplastico, più lento (anche varie settimane dall’infezione) è quindi dovuto a  </a:t>
            </a:r>
            <a:r>
              <a:rPr lang="it-IT" altLang="it-IT" sz="1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mutagenesi inserzionale</a:t>
            </a: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1600" i="1" dirty="0">
                <a:latin typeface="Comic Sans MS" panose="030F0702030302020204" pitchFamily="66" charset="0"/>
                <a:cs typeface="Arial" panose="020B0604020202020204" pitchFamily="34" charset="0"/>
              </a:rPr>
              <a:t>ALV: </a:t>
            </a:r>
            <a:r>
              <a:rPr lang="it-IT" altLang="it-IT" sz="1600" i="1" dirty="0" err="1">
                <a:latin typeface="Comic Sans MS" panose="030F0702030302020204" pitchFamily="66" charset="0"/>
                <a:cs typeface="Arial" panose="020B0604020202020204" pitchFamily="34" charset="0"/>
              </a:rPr>
              <a:t>avian</a:t>
            </a:r>
            <a:r>
              <a:rPr lang="it-IT" altLang="it-IT" sz="1600" i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1600" i="1" dirty="0" err="1">
                <a:latin typeface="Comic Sans MS" panose="030F0702030302020204" pitchFamily="66" charset="0"/>
                <a:cs typeface="Arial" panose="020B0604020202020204" pitchFamily="34" charset="0"/>
              </a:rPr>
              <a:t>leukosis</a:t>
            </a:r>
            <a:r>
              <a:rPr lang="it-IT" altLang="it-IT" sz="1600" i="1" dirty="0">
                <a:latin typeface="Comic Sans MS" panose="030F0702030302020204" pitchFamily="66" charset="0"/>
                <a:cs typeface="Arial" panose="020B0604020202020204" pitchFamily="34" charset="0"/>
              </a:rPr>
              <a:t> virus, induce linfoma dei linfociti B nei polli.</a:t>
            </a:r>
          </a:p>
        </p:txBody>
      </p:sp>
      <p:grpSp>
        <p:nvGrpSpPr>
          <p:cNvPr id="32773" name="Gruppo 2"/>
          <p:cNvGrpSpPr>
            <a:grpSpLocks noChangeAspect="1"/>
          </p:cNvGrpSpPr>
          <p:nvPr/>
        </p:nvGrpSpPr>
        <p:grpSpPr bwMode="auto">
          <a:xfrm>
            <a:off x="4454943" y="1094036"/>
            <a:ext cx="4532910" cy="5619956"/>
            <a:chOff x="4695825" y="917575"/>
            <a:chExt cx="4051300" cy="5022850"/>
          </a:xfrm>
        </p:grpSpPr>
        <p:pic>
          <p:nvPicPr>
            <p:cNvPr id="32774" name="Picture 2" descr="figure_03_2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825" y="917575"/>
              <a:ext cx="4051300" cy="502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5" name="Rettangolo 1"/>
            <p:cNvSpPr>
              <a:spLocks noChangeArrowheads="1"/>
            </p:cNvSpPr>
            <p:nvPr/>
          </p:nvSpPr>
          <p:spPr bwMode="auto">
            <a:xfrm>
              <a:off x="4695825" y="5800725"/>
              <a:ext cx="1866900" cy="1397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-4762" y="461787"/>
            <a:ext cx="9148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dirty="0">
                <a:latin typeface="Comic Sans MS" panose="030F0702030302020204" pitchFamily="66" charset="0"/>
                <a:cs typeface="Arial" panose="020B0604020202020204" pitchFamily="34" charset="0"/>
              </a:rPr>
              <a:t>I virus che portano oncogeni sono detti </a:t>
            </a: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acutamente trasformanti</a:t>
            </a:r>
            <a:r>
              <a:rPr lang="it-IT" altLang="it-IT" dirty="0">
                <a:latin typeface="Comic Sans MS" panose="030F0702030302020204" pitchFamily="66" charset="0"/>
                <a:cs typeface="Arial" panose="020B0604020202020204" pitchFamily="34" charset="0"/>
              </a:rPr>
              <a:t>: inducono una rapida trasformazione neoplastica, anche pochi giorni dopo l’infezione nella cellula ospite. </a:t>
            </a:r>
          </a:p>
        </p:txBody>
      </p:sp>
    </p:spTree>
    <p:extLst>
      <p:ext uri="{BB962C8B-B14F-4D97-AF65-F5344CB8AC3E}">
        <p14:creationId xmlns:p14="http://schemas.microsoft.com/office/powerpoint/2010/main" val="40122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483938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Una classe di agenti infettivi virali si associa ad un </a:t>
            </a:r>
            <a:r>
              <a:rPr lang="it-IT" altLang="it-IT" sz="1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maggior rischio di sviluppare certi tumori </a:t>
            </a: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(es. la leucemia delle cellule T in seguito ad infezione con il retrovirus HTLV-1) perché esprime proteine in grado di </a:t>
            </a:r>
            <a:r>
              <a:rPr lang="it-IT" altLang="it-IT" sz="1800" dirty="0" err="1">
                <a:latin typeface="Comic Sans MS" panose="030F0702030302020204" pitchFamily="66" charset="0"/>
                <a:cs typeface="Arial" panose="020B0604020202020204" pitchFamily="34" charset="0"/>
              </a:rPr>
              <a:t>iperstimolare</a:t>
            </a:r>
            <a:r>
              <a:rPr lang="it-IT" altLang="it-IT" sz="1800" dirty="0">
                <a:latin typeface="Comic Sans MS" panose="030F0702030302020204" pitchFamily="66" charset="0"/>
                <a:cs typeface="Arial" panose="020B0604020202020204" pitchFamily="34" charset="0"/>
              </a:rPr>
              <a:t> i processi biologici coinvolti nella tumorigenesi (ad. es inducono la produzione di fattori di crescita nella cellula ospite).</a:t>
            </a:r>
          </a:p>
        </p:txBody>
      </p:sp>
      <p:sp>
        <p:nvSpPr>
          <p:cNvPr id="5" name="Rettangolo 1"/>
          <p:cNvSpPr>
            <a:spLocks noChangeArrowheads="1"/>
          </p:cNvSpPr>
          <p:nvPr/>
        </p:nvSpPr>
        <p:spPr bwMode="auto">
          <a:xfrm>
            <a:off x="0" y="0"/>
            <a:ext cx="7080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virus </a:t>
            </a:r>
            <a:r>
              <a:rPr lang="en-US" alt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acutamente</a:t>
            </a:r>
            <a:r>
              <a:rPr lang="en-US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e lentamente </a:t>
            </a:r>
            <a:r>
              <a:rPr lang="en-US" alt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trasformanti</a:t>
            </a:r>
            <a:endParaRPr lang="en-US" alt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HTLV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34" y="4701120"/>
            <a:ext cx="2575560" cy="2154555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LVflower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18" y="2590524"/>
            <a:ext cx="2493645" cy="2040255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3371268"/>
            <a:ext cx="5776434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ATLL (</a:t>
            </a:r>
            <a:r>
              <a:rPr lang="it-IT" sz="2000" dirty="0" err="1">
                <a:latin typeface="Comic Sans MS" panose="030F0702030302020204" pitchFamily="66" charset="0"/>
              </a:rPr>
              <a:t>Adult</a:t>
            </a:r>
            <a:r>
              <a:rPr lang="it-IT" sz="2000" dirty="0">
                <a:latin typeface="Comic Sans MS" panose="030F0702030302020204" pitchFamily="66" charset="0"/>
              </a:rPr>
              <a:t> T-</a:t>
            </a:r>
            <a:r>
              <a:rPr lang="it-IT" sz="2000" dirty="0" err="1">
                <a:latin typeface="Comic Sans MS" panose="030F0702030302020204" pitchFamily="66" charset="0"/>
              </a:rPr>
              <a:t>cell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leukemia</a:t>
            </a:r>
            <a:r>
              <a:rPr lang="it-IT" sz="2000" dirty="0">
                <a:latin typeface="Comic Sans MS" panose="030F0702030302020204" pitchFamily="66" charset="0"/>
              </a:rPr>
              <a:t>/</a:t>
            </a:r>
            <a:r>
              <a:rPr lang="it-IT" sz="2000" dirty="0" err="1">
                <a:latin typeface="Comic Sans MS" panose="030F0702030302020204" pitchFamily="66" charset="0"/>
              </a:rPr>
              <a:t>lymphoma</a:t>
            </a:r>
            <a:r>
              <a:rPr lang="it-IT" sz="2000" dirty="0">
                <a:latin typeface="Comic Sans MS" panose="030F0702030302020204" pitchFamily="66" charset="0"/>
              </a:rPr>
              <a:t>)</a:t>
            </a:r>
            <a:endParaRPr lang="en-US" altLang="en-US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anose="030F0702030302020204" pitchFamily="66" charset="0"/>
              </a:rPr>
              <a:t> CD3+ CD4+ CD8- CD25+ FOXP3+ “flower cells”.  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anose="030F0702030302020204" pitchFamily="66" charset="0"/>
              </a:rPr>
              <a:t> Skin tropism – cutaneous T-cell lymphoma.</a:t>
            </a:r>
            <a:endParaRPr lang="en-US" altLang="en-US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 3% of HTLV-1 of infected individuals.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 Clinical latency: decades.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Comic Sans MS" panose="030F0702030302020204" pitchFamily="66" charset="0"/>
              </a:rPr>
              <a:t>HTLV-1 i</a:t>
            </a:r>
            <a:r>
              <a:rPr lang="en-US" altLang="it-IT" sz="2000" dirty="0">
                <a:latin typeface="Comic Sans MS" panose="030F0702030302020204" pitchFamily="66" charset="0"/>
              </a:rPr>
              <a:t>ntegration site varies in different patients</a:t>
            </a:r>
            <a:endParaRPr lang="en-US" altLang="en-US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187574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Lifelong HTLV-I infection carries a 3–4% risk of developing adult T-cell leukemia, and the virus seems to be maintained in the human </a:t>
            </a:r>
            <a:r>
              <a:rPr lang="it-IT" dirty="0" err="1">
                <a:latin typeface="Comic Sans MS" panose="030F0702030302020204" pitchFamily="66" charset="0"/>
              </a:rPr>
              <a:t>population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mainly</a:t>
            </a:r>
            <a:r>
              <a:rPr lang="it-IT" dirty="0">
                <a:latin typeface="Comic Sans MS" panose="030F0702030302020204" pitchFamily="66" charset="0"/>
              </a:rPr>
              <a:t> via </a:t>
            </a:r>
            <a:r>
              <a:rPr lang="it-IT" dirty="0" err="1">
                <a:latin typeface="Comic Sans MS" panose="030F0702030302020204" pitchFamily="66" charset="0"/>
              </a:rPr>
              <a:t>milk-borne</a:t>
            </a:r>
            <a:r>
              <a:rPr lang="it-IT" dirty="0">
                <a:latin typeface="Comic Sans MS" panose="030F0702030302020204" pitchFamily="66" charset="0"/>
              </a:rPr>
              <a:t>, </a:t>
            </a:r>
            <a:r>
              <a:rPr lang="it-IT" dirty="0" err="1">
                <a:latin typeface="Comic Sans MS" panose="030F0702030302020204" pitchFamily="66" charset="0"/>
              </a:rPr>
              <a:t>mother</a:t>
            </a:r>
            <a:r>
              <a:rPr lang="it-IT" dirty="0">
                <a:latin typeface="Comic Sans MS" panose="030F0702030302020204" pitchFamily="66" charset="0"/>
              </a:rPr>
              <a:t>-to-</a:t>
            </a:r>
            <a:r>
              <a:rPr lang="it-IT" dirty="0" err="1">
                <a:latin typeface="Comic Sans MS" panose="030F0702030302020204" pitchFamily="66" charset="0"/>
              </a:rPr>
              <a:t>infant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transmission</a:t>
            </a:r>
            <a:r>
              <a:rPr lang="it-IT" dirty="0">
                <a:latin typeface="Comic Sans MS" panose="030F0702030302020204" pitchFamily="66" charset="0"/>
              </a:rPr>
              <a:t>.</a:t>
            </a:r>
            <a:endParaRPr 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1562351"/>
            <a:ext cx="6487668" cy="452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CasellaDiTesto 2"/>
          <p:cNvSpPr txBox="1">
            <a:spLocks noChangeArrowheads="1"/>
          </p:cNvSpPr>
          <p:nvPr/>
        </p:nvSpPr>
        <p:spPr bwMode="auto">
          <a:xfrm>
            <a:off x="2555875" y="28575"/>
            <a:ext cx="50403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HTLV-1 epidemiology</a:t>
            </a:r>
          </a:p>
        </p:txBody>
      </p:sp>
      <p:sp>
        <p:nvSpPr>
          <p:cNvPr id="62468" name="CasellaDiTesto 3"/>
          <p:cNvSpPr txBox="1">
            <a:spLocks noChangeArrowheads="1"/>
          </p:cNvSpPr>
          <p:nvPr/>
        </p:nvSpPr>
        <p:spPr bwMode="auto">
          <a:xfrm>
            <a:off x="827088" y="577601"/>
            <a:ext cx="7705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1800" dirty="0">
                <a:latin typeface="Comic Sans MS" panose="030F0702030302020204" pitchFamily="66" charset="0"/>
              </a:rPr>
              <a:t>15-20 </a:t>
            </a:r>
            <a:r>
              <a:rPr lang="it-IT" altLang="it-IT" sz="1800" dirty="0" err="1">
                <a:latin typeface="Comic Sans MS" panose="030F0702030302020204" pitchFamily="66" charset="0"/>
              </a:rPr>
              <a:t>million</a:t>
            </a:r>
            <a:r>
              <a:rPr lang="it-IT" altLang="it-IT" sz="1800" dirty="0">
                <a:latin typeface="Comic Sans MS" panose="030F0702030302020204" pitchFamily="66" charset="0"/>
              </a:rPr>
              <a:t> </a:t>
            </a:r>
            <a:r>
              <a:rPr lang="it-IT" altLang="it-IT" sz="1800" dirty="0" err="1">
                <a:latin typeface="Comic Sans MS" panose="030F0702030302020204" pitchFamily="66" charset="0"/>
              </a:rPr>
              <a:t>people</a:t>
            </a:r>
            <a:r>
              <a:rPr lang="it-IT" altLang="it-IT" sz="1800" dirty="0">
                <a:latin typeface="Comic Sans MS" panose="030F0702030302020204" pitchFamily="66" charset="0"/>
              </a:rPr>
              <a:t> </a:t>
            </a:r>
            <a:r>
              <a:rPr lang="it-IT" altLang="it-IT" sz="1800" dirty="0" err="1">
                <a:latin typeface="Comic Sans MS" panose="030F0702030302020204" pitchFamily="66" charset="0"/>
              </a:rPr>
              <a:t>infected</a:t>
            </a:r>
            <a:r>
              <a:rPr lang="it-IT" altLang="it-IT" sz="1800" dirty="0">
                <a:latin typeface="Comic Sans MS" panose="030F0702030302020204" pitchFamily="66" charset="0"/>
              </a:rPr>
              <a:t> </a:t>
            </a:r>
            <a:r>
              <a:rPr lang="it-IT" altLang="it-IT" sz="1800" dirty="0" err="1">
                <a:latin typeface="Comic Sans MS" panose="030F0702030302020204" pitchFamily="66" charset="0"/>
              </a:rPr>
              <a:t>worldwide</a:t>
            </a:r>
            <a:endParaRPr lang="it-IT" altLang="it-IT" sz="18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it-IT" altLang="it-IT" sz="1800" b="1" dirty="0" err="1">
                <a:latin typeface="Comic Sans MS" panose="030F0702030302020204" pitchFamily="66" charset="0"/>
              </a:rPr>
              <a:t>Endemic</a:t>
            </a:r>
            <a:r>
              <a:rPr lang="it-IT" altLang="it-IT" sz="1800" b="1" dirty="0">
                <a:latin typeface="Comic Sans MS" panose="030F0702030302020204" pitchFamily="66" charset="0"/>
              </a:rPr>
              <a:t> </a:t>
            </a:r>
            <a:r>
              <a:rPr lang="it-IT" altLang="it-IT" sz="1800" b="1" dirty="0" err="1">
                <a:latin typeface="Comic Sans MS" panose="030F0702030302020204" pitchFamily="66" charset="0"/>
              </a:rPr>
              <a:t>areas</a:t>
            </a:r>
            <a:r>
              <a:rPr lang="it-IT" altLang="it-IT" sz="1800" dirty="0">
                <a:latin typeface="Comic Sans MS" panose="030F0702030302020204" pitchFamily="66" charset="0"/>
              </a:rPr>
              <a:t> in </a:t>
            </a:r>
            <a:r>
              <a:rPr lang="it-IT" altLang="it-IT" sz="1800" dirty="0" err="1">
                <a:latin typeface="Comic Sans MS" panose="030F0702030302020204" pitchFamily="66" charset="0"/>
              </a:rPr>
              <a:t>central</a:t>
            </a:r>
            <a:r>
              <a:rPr lang="it-IT" altLang="it-IT" sz="1800" dirty="0">
                <a:latin typeface="Comic Sans MS" panose="030F0702030302020204" pitchFamily="66" charset="0"/>
              </a:rPr>
              <a:t> Africa, </a:t>
            </a:r>
            <a:r>
              <a:rPr lang="it-IT" altLang="it-IT" sz="1800" dirty="0" err="1">
                <a:latin typeface="Comic Sans MS" panose="030F0702030302020204" pitchFamily="66" charset="0"/>
              </a:rPr>
              <a:t>southern-central</a:t>
            </a:r>
            <a:r>
              <a:rPr lang="it-IT" altLang="it-IT" sz="1800" dirty="0">
                <a:latin typeface="Comic Sans MS" panose="030F0702030302020204" pitchFamily="66" charset="0"/>
              </a:rPr>
              <a:t> America, Japan, Iran, New Guinea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-22225" y="547772"/>
            <a:ext cx="92090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8271" y="62073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Transmission of HTLV-1 occurs from mother to child, by sexual contact and through exposure to contaminated blood.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9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.2_Mammary_Cancer_Cells">
            <a:hlinkClick r:id="" action="ppaction://media"/>
            <a:extLst>
              <a:ext uri="{FF2B5EF4-FFF2-40B4-BE49-F238E27FC236}">
                <a16:creationId xmlns:a16="http://schemas.microsoft.com/office/drawing/2014/main" id="{17E16027-5314-48FF-8043-6AAAAC362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4" y="533402"/>
            <a:ext cx="7621063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390525"/>
            <a:ext cx="252888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tx2"/>
                </a:solidFill>
                <a:latin typeface="Comic Sans MS" panose="030F0702030302020204" pitchFamily="66" charset="0"/>
              </a:rPr>
              <a:t>Strategies of HTLV-1 propagation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725488" y="2849563"/>
            <a:ext cx="26892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5050"/>
                </a:solidFill>
                <a:latin typeface="Comic Sans MS" panose="030F0702030302020204" pitchFamily="66" charset="0"/>
              </a:rPr>
              <a:t>Mitotic vs.</a:t>
            </a:r>
            <a:r>
              <a:rPr lang="en-US" altLang="en-US" sz="2800" b="1"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9900"/>
                </a:solidFill>
                <a:latin typeface="Comic Sans MS" panose="030F0702030302020204" pitchFamily="66" charset="0"/>
              </a:rPr>
              <a:t>Infectious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9900"/>
                </a:solidFill>
                <a:latin typeface="Comic Sans MS" panose="030F0702030302020204" pitchFamily="66" charset="0"/>
              </a:rPr>
              <a:t>transmission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327400" y="34925"/>
            <a:ext cx="5646738" cy="6823075"/>
            <a:chOff x="3327400" y="34925"/>
            <a:chExt cx="5646738" cy="6823075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400" y="34925"/>
              <a:ext cx="5646738" cy="682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1" name="Oval 3"/>
            <p:cNvSpPr>
              <a:spLocks noChangeArrowheads="1"/>
            </p:cNvSpPr>
            <p:nvPr/>
          </p:nvSpPr>
          <p:spPr bwMode="auto">
            <a:xfrm>
              <a:off x="3614738" y="1452563"/>
              <a:ext cx="2268537" cy="1854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>
                <a:latin typeface="Comic Sans MS" panose="030F0702030302020204" pitchFamily="66" charset="0"/>
              </a:endParaRPr>
            </a:p>
          </p:txBody>
        </p:sp>
        <p:sp>
          <p:nvSpPr>
            <p:cNvPr id="73733" name="Oval 5"/>
            <p:cNvSpPr>
              <a:spLocks noChangeArrowheads="1"/>
            </p:cNvSpPr>
            <p:nvPr/>
          </p:nvSpPr>
          <p:spPr bwMode="auto">
            <a:xfrm>
              <a:off x="6423025" y="1727200"/>
              <a:ext cx="1643063" cy="1117600"/>
            </a:xfrm>
            <a:prstGeom prst="ellips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>
                <a:latin typeface="Comic Sans MS" panose="030F0702030302020204" pitchFamily="66" charset="0"/>
              </a:endParaRPr>
            </a:p>
          </p:txBody>
        </p:sp>
        <p:sp>
          <p:nvSpPr>
            <p:cNvPr id="2" name="Rettangolo 1"/>
            <p:cNvSpPr/>
            <p:nvPr/>
          </p:nvSpPr>
          <p:spPr>
            <a:xfrm>
              <a:off x="3614738" y="3529263"/>
              <a:ext cx="5336757" cy="3328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81088" y="5193631"/>
            <a:ext cx="6985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HALLMARK of HTLV-1 BIOLOGY: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LIFE-LONG PERSISTENCE IN THE HOST</a:t>
            </a:r>
          </a:p>
        </p:txBody>
      </p:sp>
    </p:spTree>
    <p:extLst>
      <p:ext uri="{BB962C8B-B14F-4D97-AF65-F5344CB8AC3E}">
        <p14:creationId xmlns:p14="http://schemas.microsoft.com/office/powerpoint/2010/main" val="18271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71450" y="3429000"/>
            <a:ext cx="8820150" cy="3328987"/>
            <a:chOff x="179388" y="3068638"/>
            <a:chExt cx="8820150" cy="3328987"/>
          </a:xfrm>
        </p:grpSpPr>
        <p:grpSp>
          <p:nvGrpSpPr>
            <p:cNvPr id="563202" name="Group 2"/>
            <p:cNvGrpSpPr>
              <a:grpSpLocks/>
            </p:cNvGrpSpPr>
            <p:nvPr/>
          </p:nvGrpSpPr>
          <p:grpSpPr bwMode="auto">
            <a:xfrm>
              <a:off x="179388" y="3252788"/>
              <a:ext cx="8820150" cy="3144837"/>
              <a:chOff x="113" y="1342"/>
              <a:chExt cx="5556" cy="1981"/>
            </a:xfrm>
          </p:grpSpPr>
          <p:pic>
            <p:nvPicPr>
              <p:cNvPr id="81935" name="Picture 3" descr="ScreenHunter_05 Ap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1342"/>
                <a:ext cx="5556" cy="1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36" name="Rectangle 4"/>
              <p:cNvSpPr>
                <a:spLocks noChangeArrowheads="1"/>
              </p:cNvSpPr>
              <p:nvPr/>
            </p:nvSpPr>
            <p:spPr bwMode="auto">
              <a:xfrm>
                <a:off x="2917" y="2194"/>
                <a:ext cx="1069" cy="1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1924" name="Rectangle 6"/>
            <p:cNvSpPr>
              <a:spLocks noChangeArrowheads="1"/>
            </p:cNvSpPr>
            <p:nvPr/>
          </p:nvSpPr>
          <p:spPr bwMode="auto">
            <a:xfrm>
              <a:off x="5226050" y="3092450"/>
              <a:ext cx="1914525" cy="6969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81927" name="Rectangle 9"/>
            <p:cNvSpPr>
              <a:spLocks noChangeArrowheads="1"/>
            </p:cNvSpPr>
            <p:nvPr/>
          </p:nvSpPr>
          <p:spPr bwMode="auto">
            <a:xfrm>
              <a:off x="3090863" y="3197225"/>
              <a:ext cx="973137" cy="6540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563210" name="Text Box 10"/>
            <p:cNvSpPr txBox="1">
              <a:spLocks noChangeArrowheads="1"/>
            </p:cNvSpPr>
            <p:nvPr/>
          </p:nvSpPr>
          <p:spPr bwMode="auto">
            <a:xfrm>
              <a:off x="3121025" y="3457575"/>
              <a:ext cx="755650" cy="396875"/>
            </a:xfrm>
            <a:prstGeom prst="rect">
              <a:avLst/>
            </a:prstGeom>
            <a:gradFill rotWithShape="1">
              <a:gsLst>
                <a:gs pos="0">
                  <a:srgbClr val="00FF00">
                    <a:alpha val="79999"/>
                  </a:srgbClr>
                </a:gs>
                <a:gs pos="100000">
                  <a:srgbClr val="0076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 dirty="0" err="1">
                  <a:latin typeface="Comic Sans MS" panose="030F0702030302020204" pitchFamily="66" charset="0"/>
                </a:rPr>
                <a:t>Tax</a:t>
              </a:r>
              <a:endParaRPr lang="it-IT" altLang="it-IT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563211" name="Text Box 11"/>
            <p:cNvSpPr txBox="1">
              <a:spLocks noChangeArrowheads="1"/>
            </p:cNvSpPr>
            <p:nvPr/>
          </p:nvSpPr>
          <p:spPr bwMode="auto">
            <a:xfrm>
              <a:off x="5894388" y="3459163"/>
              <a:ext cx="755650" cy="396875"/>
            </a:xfrm>
            <a:prstGeom prst="rect">
              <a:avLst/>
            </a:prstGeom>
            <a:gradFill rotWithShape="1">
              <a:gsLst>
                <a:gs pos="0">
                  <a:srgbClr val="00FF00">
                    <a:alpha val="79999"/>
                  </a:srgbClr>
                </a:gs>
                <a:gs pos="100000">
                  <a:srgbClr val="0076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latin typeface="Comic Sans MS" panose="030F0702030302020204" pitchFamily="66" charset="0"/>
                </a:rPr>
                <a:t>Tax</a:t>
              </a:r>
            </a:p>
          </p:txBody>
        </p:sp>
        <p:sp>
          <p:nvSpPr>
            <p:cNvPr id="563215" name="Oval 15"/>
            <p:cNvSpPr>
              <a:spLocks noChangeArrowheads="1"/>
            </p:cNvSpPr>
            <p:nvPr/>
          </p:nvSpPr>
          <p:spPr bwMode="auto">
            <a:xfrm>
              <a:off x="3990975" y="3068638"/>
              <a:ext cx="1755775" cy="1727200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20000"/>
                  </a:srgbClr>
                </a:gs>
                <a:gs pos="100000">
                  <a:srgbClr val="A9A900">
                    <a:alpha val="20000"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22287" y="854149"/>
            <a:ext cx="8108950" cy="255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2000" dirty="0">
                <a:latin typeface="Comic Sans MS" panose="030F0702030302020204" pitchFamily="66" charset="0"/>
              </a:rPr>
              <a:t>HTLV-1 ENCODES TAX, A POWERFUL ONCOGENIC PROTEIN </a:t>
            </a:r>
            <a:r>
              <a:rPr lang="it-IT" altLang="it-IT" sz="2000" dirty="0" err="1">
                <a:latin typeface="Comic Sans MS" panose="030F0702030302020204" pitchFamily="66" charset="0"/>
              </a:rPr>
              <a:t>that</a:t>
            </a:r>
            <a:r>
              <a:rPr lang="it-IT" altLang="it-IT" sz="2000" dirty="0">
                <a:latin typeface="Comic Sans MS" panose="030F0702030302020204" pitchFamily="66" charset="0"/>
              </a:rPr>
              <a:t>:</a:t>
            </a:r>
          </a:p>
          <a:p>
            <a:pPr lvl="1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 drives cell proliferation, inhibits apoptosis</a:t>
            </a:r>
          </a:p>
          <a:p>
            <a:pPr lvl="1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 causes genetic instability</a:t>
            </a:r>
            <a:endParaRPr lang="it-IT" altLang="it-IT" sz="20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...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but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causes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LEUKEMIA in </a:t>
            </a:r>
            <a:r>
              <a:rPr lang="it-IT" altLang="it-IT" sz="2000" b="1" u="sng" dirty="0">
                <a:solidFill>
                  <a:srgbClr val="CC0000"/>
                </a:solidFill>
                <a:latin typeface="Comic Sans MS" panose="030F0702030302020204" pitchFamily="66" charset="0"/>
              </a:rPr>
              <a:t>3%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of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infected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individuals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after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 u="sng" dirty="0" err="1">
                <a:solidFill>
                  <a:srgbClr val="CC0000"/>
                </a:solidFill>
                <a:latin typeface="Comic Sans MS" panose="030F0702030302020204" pitchFamily="66" charset="0"/>
              </a:rPr>
              <a:t>decades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of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clinical</a:t>
            </a:r>
            <a:r>
              <a:rPr lang="it-IT" altLang="it-IT" sz="20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latency</a:t>
            </a:r>
            <a:endParaRPr lang="it-IT" altLang="it-IT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ttangolo 1"/>
          <p:cNvSpPr>
            <a:spLocks noChangeArrowheads="1"/>
          </p:cNvSpPr>
          <p:nvPr/>
        </p:nvSpPr>
        <p:spPr bwMode="auto">
          <a:xfrm>
            <a:off x="1114773" y="33338"/>
            <a:ext cx="6910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oncogenic role of the HTLV-1 protein TAX</a:t>
            </a:r>
          </a:p>
        </p:txBody>
      </p:sp>
    </p:spTree>
    <p:extLst>
      <p:ext uri="{BB962C8B-B14F-4D97-AF65-F5344CB8AC3E}">
        <p14:creationId xmlns:p14="http://schemas.microsoft.com/office/powerpoint/2010/main" val="2406529501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396875" y="1391461"/>
            <a:ext cx="3995738" cy="2092881"/>
          </a:xfrm>
          <a:prstGeom prst="rect">
            <a:avLst/>
          </a:prstGeom>
          <a:noFill/>
          <a:ln w="76200">
            <a:solidFill>
              <a:srgbClr val="EAEAE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87313" indent="-87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activates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cellular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transcription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factors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(CREB, NF-KB, SRF)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interacts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with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proteins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controlling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cell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cycle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Comic Sans MS" panose="030F0702030302020204" pitchFamily="66" charset="0"/>
                <a:cs typeface="Arial" panose="020B0604020202020204" pitchFamily="34" charset="0"/>
              </a:rPr>
              <a:t>checkpoints</a:t>
            </a:r>
            <a:r>
              <a:rPr lang="it-IT" altLang="it-IT" sz="2000" dirty="0">
                <a:latin typeface="Comic Sans MS" panose="030F0702030302020204" pitchFamily="66" charset="0"/>
                <a:cs typeface="Arial" panose="020B0604020202020204" pitchFamily="34" charset="0"/>
              </a:rPr>
              <a:t> (p16, MAD1, APC)</a:t>
            </a: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5868988" y="1015501"/>
            <a:ext cx="2663825" cy="2844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REDUCED CELL DEATH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000" b="1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INCREASED PROLIFERATION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000" b="1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ANEUPLOIDY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4356100" y="2186283"/>
            <a:ext cx="1441450" cy="503237"/>
          </a:xfrm>
          <a:prstGeom prst="rightArrow">
            <a:avLst>
              <a:gd name="adj1" fmla="val 50000"/>
              <a:gd name="adj2" fmla="val 7160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1600"/>
          </a:p>
        </p:txBody>
      </p: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1605105" y="851989"/>
            <a:ext cx="1579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... TAX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41813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mic Sans MS" panose="030F0702030302020204" pitchFamily="66" charset="0"/>
              </a:rPr>
              <a:t>The product of the </a:t>
            </a: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tax gene </a:t>
            </a:r>
            <a:r>
              <a:rPr lang="en-US" dirty="0">
                <a:latin typeface="Comic Sans MS" panose="030F0702030302020204" pitchFamily="66" charset="0"/>
              </a:rPr>
              <a:t>activates transcription of </a:t>
            </a:r>
            <a:r>
              <a:rPr lang="en-US" dirty="0" err="1">
                <a:latin typeface="Comic Sans MS" panose="030F0702030302020204" pitchFamily="66" charset="0"/>
              </a:rPr>
              <a:t>proviral</a:t>
            </a:r>
            <a:r>
              <a:rPr lang="en-US" dirty="0">
                <a:latin typeface="Comic Sans MS" panose="030F0702030302020204" pitchFamily="66" charset="0"/>
              </a:rPr>
              <a:t> DNA sequences, but also activates transcription of two growth-stimulating proteins: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IL-2 and GM-CSF </a:t>
            </a:r>
            <a:r>
              <a:rPr lang="en-US" dirty="0">
                <a:latin typeface="Comic Sans MS" panose="030F0702030302020204" pitchFamily="66" charset="0"/>
              </a:rPr>
              <a:t>(granulocyte macrophage colony-stimulating factor). </a:t>
            </a:r>
          </a:p>
          <a:p>
            <a:pPr algn="just"/>
            <a:r>
              <a:rPr lang="en-US" dirty="0">
                <a:latin typeface="Comic Sans MS" panose="030F0702030302020204" pitchFamily="66" charset="0"/>
              </a:rPr>
              <a:t>These growth factors are released by virus-infected cells and stimulate the proliferation of several types of hematopoietic cells. </a:t>
            </a:r>
          </a:p>
          <a:p>
            <a:pPr algn="just"/>
            <a:endParaRPr lang="en-US" dirty="0">
              <a:latin typeface="Comic Sans MS" panose="030F0702030302020204" pitchFamily="66" charset="0"/>
            </a:endParaRPr>
          </a:p>
          <a:p>
            <a:pPr algn="just"/>
            <a:r>
              <a:rPr lang="en-US" dirty="0">
                <a:latin typeface="Comic Sans MS" panose="030F0702030302020204" pitchFamily="66" charset="0"/>
              </a:rPr>
              <a:t>It seems that populations of these HTLV-I–stimulated cells may progress at a low frequency to spawn variants that are indeed neoplastic.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1114773" y="33338"/>
            <a:ext cx="6910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oncogenic role of the HTLV-1 protein TAX</a:t>
            </a:r>
          </a:p>
        </p:txBody>
      </p:sp>
    </p:spTree>
    <p:extLst>
      <p:ext uri="{BB962C8B-B14F-4D97-AF65-F5344CB8AC3E}">
        <p14:creationId xmlns:p14="http://schemas.microsoft.com/office/powerpoint/2010/main" val="292501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.1_Contact_Inhibition">
            <a:hlinkClick r:id="" action="ppaction://media"/>
            <a:extLst>
              <a:ext uri="{FF2B5EF4-FFF2-40B4-BE49-F238E27FC236}">
                <a16:creationId xmlns:a16="http://schemas.microsoft.com/office/drawing/2014/main" id="{65BD3AA1-5474-41F7-BE8F-AB9A62790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508" y="0"/>
            <a:ext cx="7925906" cy="59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7B79EBD-ABC6-4E00-A68A-50C85EFB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3"/>
            <a:ext cx="5676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800">
                <a:solidFill>
                  <a:srgbClr val="FF0000"/>
                </a:solidFill>
                <a:latin typeface="Comic Sans MS" panose="030F0702030302020204" pitchFamily="66" charset="0"/>
              </a:rPr>
              <a:t>The discovery of viral oncogenes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C577B601-D906-4306-8889-1106D531AE86}"/>
              </a:ext>
            </a:extLst>
          </p:cNvPr>
          <p:cNvCxnSpPr/>
          <p:nvPr/>
        </p:nvCxnSpPr>
        <p:spPr>
          <a:xfrm>
            <a:off x="0" y="569913"/>
            <a:ext cx="579596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EBE0C3A6-6AAD-440C-836F-F0451CD6C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3357563"/>
            <a:ext cx="9144001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solidFill>
                  <a:srgbClr val="C00000"/>
                </a:solidFill>
                <a:latin typeface="Comic Sans MS" panose="030F0702030302020204" pitchFamily="66" charset="0"/>
              </a:rPr>
              <a:t>1909</a:t>
            </a:r>
            <a:r>
              <a:rPr lang="en-US" altLang="it-IT" sz="2000">
                <a:latin typeface="Comic Sans MS" panose="030F0702030302020204" pitchFamily="66" charset="0"/>
              </a:rPr>
              <a:t>:  Peyton Rous (Rockefeller University, NY; Nobel Prize in 1966)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Chicken farmer from Long Island brought him a Plymouth Rock hen with a large </a:t>
            </a:r>
            <a:r>
              <a:rPr lang="en-US" altLang="it-IT" sz="2000" b="1">
                <a:latin typeface="Comic Sans MS" panose="030F0702030302020204" pitchFamily="66" charset="0"/>
              </a:rPr>
              <a:t>sarcoma</a:t>
            </a:r>
            <a:r>
              <a:rPr lang="en-US" altLang="it-IT" sz="2000">
                <a:latin typeface="Comic Sans MS" panose="030F0702030302020204" pitchFamily="66" charset="0"/>
              </a:rPr>
              <a:t> of the breast muscle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Rous </a:t>
            </a:r>
            <a:r>
              <a:rPr lang="en-US" altLang="it-IT" sz="2000" b="1">
                <a:latin typeface="Comic Sans MS" panose="030F0702030302020204" pitchFamily="66" charset="0"/>
              </a:rPr>
              <a:t>injected extract </a:t>
            </a:r>
            <a:r>
              <a:rPr lang="en-US" altLang="it-IT" sz="2000">
                <a:latin typeface="Comic Sans MS" panose="030F0702030302020204" pitchFamily="66" charset="0"/>
              </a:rPr>
              <a:t>into breast muscle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of another chicken.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· Sarcoma developed at site of injection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· Due to injection of tumor cells,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latin typeface="Comic Sans MS" panose="030F0702030302020204" pitchFamily="66" charset="0"/>
              </a:rPr>
              <a:t>or infectious agent?</a:t>
            </a:r>
          </a:p>
        </p:txBody>
      </p:sp>
      <p:grpSp>
        <p:nvGrpSpPr>
          <p:cNvPr id="5" name="Gruppo 5">
            <a:extLst>
              <a:ext uri="{FF2B5EF4-FFF2-40B4-BE49-F238E27FC236}">
                <a16:creationId xmlns:a16="http://schemas.microsoft.com/office/drawing/2014/main" id="{868B3E6D-87E2-468B-82EF-B170617598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08650" y="4437063"/>
            <a:ext cx="3327400" cy="2295525"/>
            <a:chOff x="250825" y="1208088"/>
            <a:chExt cx="2559050" cy="1766886"/>
          </a:xfrm>
        </p:grpSpPr>
        <p:pic>
          <p:nvPicPr>
            <p:cNvPr id="49162" name="Picture 2" descr="figure_03_01b">
              <a:extLst>
                <a:ext uri="{FF2B5EF4-FFF2-40B4-BE49-F238E27FC236}">
                  <a16:creationId xmlns:a16="http://schemas.microsoft.com/office/drawing/2014/main" id="{CF81D844-094B-4D47-B9D8-13F713DCF7F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208088"/>
              <a:ext cx="2559050" cy="169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163" name="Rettangolo 8">
              <a:extLst>
                <a:ext uri="{FF2B5EF4-FFF2-40B4-BE49-F238E27FC236}">
                  <a16:creationId xmlns:a16="http://schemas.microsoft.com/office/drawing/2014/main" id="{0C40B5F2-045A-47F2-91AE-08278B434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2868353"/>
              <a:ext cx="1611312" cy="106621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A4A7DDD8-7365-488D-8FAE-08969C01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2375"/>
            <a:ext cx="6732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1908</a:t>
            </a:r>
            <a:r>
              <a:rPr lang="en-US" altLang="it-IT" sz="2000" dirty="0">
                <a:latin typeface="Comic Sans MS" panose="030F0702030302020204" pitchFamily="66" charset="0"/>
              </a:rPr>
              <a:t>, Ellerman and Bang:  a cell-free filtrate of chicken leukemia cells passes on the disease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D9E1020-C68C-4B47-B947-D6FFB9BBBB6C}"/>
              </a:ext>
            </a:extLst>
          </p:cNvPr>
          <p:cNvSpPr/>
          <p:nvPr/>
        </p:nvSpPr>
        <p:spPr>
          <a:xfrm>
            <a:off x="0" y="620713"/>
            <a:ext cx="6902450" cy="1138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studying tumor viruses and their mechanisms of action, researchers changed the entire mindset of cancer research. 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 became a disease of genes.</a:t>
            </a:r>
          </a:p>
          <a:p>
            <a:pPr>
              <a:defRPr/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Weinberg</a:t>
            </a:r>
          </a:p>
        </p:txBody>
      </p:sp>
      <p:pic>
        <p:nvPicPr>
          <p:cNvPr id="49160" name="Immagine 4">
            <a:extLst>
              <a:ext uri="{FF2B5EF4-FFF2-40B4-BE49-F238E27FC236}">
                <a16:creationId xmlns:a16="http://schemas.microsoft.com/office/drawing/2014/main" id="{469A18B5-4A52-40C0-BD15-9B9A3029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3513"/>
            <a:ext cx="2168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4391D1E-8C1C-41B1-A51D-1CAE0855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784350"/>
            <a:ext cx="6732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>
                <a:solidFill>
                  <a:srgbClr val="C00000"/>
                </a:solidFill>
                <a:latin typeface="Comic Sans MS" panose="030F0702030302020204" pitchFamily="66" charset="0"/>
              </a:rPr>
              <a:t>1775</a:t>
            </a:r>
            <a:r>
              <a:rPr lang="en-US" altLang="it-IT" sz="2000">
                <a:latin typeface="Comic Sans MS" panose="030F0702030302020204" pitchFamily="66" charset="0"/>
              </a:rPr>
              <a:t>, Pott: correlation between exposure to soot and high incidence of scrotal 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>
            <a:extLst>
              <a:ext uri="{FF2B5EF4-FFF2-40B4-BE49-F238E27FC236}">
                <a16:creationId xmlns:a16="http://schemas.microsoft.com/office/drawing/2014/main" id="{A089CEBE-BECC-41ED-A424-931241D6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8"/>
            <a:ext cx="2784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sp>
        <p:nvSpPr>
          <p:cNvPr id="22531" name="Rettangolo 2">
            <a:extLst>
              <a:ext uri="{FF2B5EF4-FFF2-40B4-BE49-F238E27FC236}">
                <a16:creationId xmlns:a16="http://schemas.microsoft.com/office/drawing/2014/main" id="{14596C47-5F7D-41ED-97D6-3F1B4B922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6459538"/>
            <a:ext cx="773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L’infezione con il virus RSV è oncogenica e si trasmette alla progenie.</a:t>
            </a:r>
          </a:p>
        </p:txBody>
      </p:sp>
      <p:grpSp>
        <p:nvGrpSpPr>
          <p:cNvPr id="51204" name="Gruppo 4">
            <a:extLst>
              <a:ext uri="{FF2B5EF4-FFF2-40B4-BE49-F238E27FC236}">
                <a16:creationId xmlns:a16="http://schemas.microsoft.com/office/drawing/2014/main" id="{508ABB76-7F95-4F5F-8AF7-8D7D14EBD9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6950" y="1274763"/>
            <a:ext cx="7145338" cy="2154237"/>
            <a:chOff x="3189288" y="1112838"/>
            <a:chExt cx="5954712" cy="1795462"/>
          </a:xfrm>
        </p:grpSpPr>
        <p:pic>
          <p:nvPicPr>
            <p:cNvPr id="51207" name="Picture 2" descr="figure_03_02">
              <a:extLst>
                <a:ext uri="{FF2B5EF4-FFF2-40B4-BE49-F238E27FC236}">
                  <a16:creationId xmlns:a16="http://schemas.microsoft.com/office/drawing/2014/main" id="{3FC4E7F2-A97F-4266-8D35-17E6E00D97F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8" y="1112838"/>
              <a:ext cx="5954712" cy="179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08" name="Rettangolo 1">
              <a:extLst>
                <a:ext uri="{FF2B5EF4-FFF2-40B4-BE49-F238E27FC236}">
                  <a16:creationId xmlns:a16="http://schemas.microsoft.com/office/drawing/2014/main" id="{FF01F8B0-9F0D-414A-8C0A-8ED6C989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288" y="2801679"/>
              <a:ext cx="1611312" cy="106621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pic>
        <p:nvPicPr>
          <p:cNvPr id="22538" name="Picture 2" descr="figure_03_07">
            <a:extLst>
              <a:ext uri="{FF2B5EF4-FFF2-40B4-BE49-F238E27FC236}">
                <a16:creationId xmlns:a16="http://schemas.microsoft.com/office/drawing/2014/main" id="{BE3B1A1A-CD2E-4FA6-A981-DA22DC5B9B2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3417888"/>
            <a:ext cx="62388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Rettangolo 1">
            <a:extLst>
              <a:ext uri="{FF2B5EF4-FFF2-40B4-BE49-F238E27FC236}">
                <a16:creationId xmlns:a16="http://schemas.microsoft.com/office/drawing/2014/main" id="{35DA9720-5CF7-41AA-887F-718EE2C56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· Rous filtered  the tumor extract and injected another chicken: the tumor developed again: </a:t>
            </a:r>
            <a:r>
              <a:rPr lang="en-US" altLang="it-IT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RSV - Rous Sarcoma Virus</a:t>
            </a:r>
            <a:endParaRPr lang="en-US" altLang="it-IT" sz="1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ttangolo 2">
            <a:extLst>
              <a:ext uri="{FF2B5EF4-FFF2-40B4-BE49-F238E27FC236}">
                <a16:creationId xmlns:a16="http://schemas.microsoft.com/office/drawing/2014/main" id="{96DEEEB0-F1C4-4F3D-A0AF-51CF4E1B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80000"/>
            <a:ext cx="9144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Il virus RSV è oncogenico perchè porta il gene per una proteina detta </a:t>
            </a:r>
            <a:r>
              <a:rPr lang="en-US" altLang="it-IT" sz="1800">
                <a:solidFill>
                  <a:srgbClr val="FF0000"/>
                </a:solidFill>
                <a:latin typeface="Comic Sans MS" panose="030F0702030302020204" pitchFamily="66" charset="0"/>
              </a:rPr>
              <a:t>v-Src</a:t>
            </a:r>
            <a:r>
              <a:rPr lang="en-US" altLang="it-IT" sz="1800">
                <a:latin typeface="Comic Sans MS" panose="030F0702030302020204" pitchFamily="66" charset="0"/>
              </a:rPr>
              <a:t> che è in grado di indurre la trasformazione neoplastica; si tratta quindi di un </a:t>
            </a:r>
            <a:r>
              <a:rPr lang="en-US" altLang="it-IT" sz="1800">
                <a:solidFill>
                  <a:srgbClr val="FF0000"/>
                </a:solidFill>
                <a:latin typeface="Comic Sans MS" panose="030F0702030302020204" pitchFamily="66" charset="0"/>
              </a:rPr>
              <a:t>oncogene</a:t>
            </a:r>
            <a:r>
              <a:rPr lang="en-US" altLang="it-IT" sz="1800">
                <a:latin typeface="Comic Sans MS" panose="030F0702030302020204" pitchFamily="66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Corollari: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v-Src deve essere sempre presente per indurre trasformazione neoplastica;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latin typeface="Comic Sans MS" panose="030F0702030302020204" pitchFamily="66" charset="0"/>
              </a:rPr>
              <a:t>il genoma virale persiste nelle cellule infettate</a:t>
            </a:r>
          </a:p>
        </p:txBody>
      </p:sp>
      <p:sp>
        <p:nvSpPr>
          <p:cNvPr id="53251" name="Rettangolo 1">
            <a:extLst>
              <a:ext uri="{FF2B5EF4-FFF2-40B4-BE49-F238E27FC236}">
                <a16:creationId xmlns:a16="http://schemas.microsoft.com/office/drawing/2014/main" id="{1B022A31-1BE3-4A74-BB12-A53A15B04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8"/>
            <a:ext cx="2784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grpSp>
        <p:nvGrpSpPr>
          <p:cNvPr id="53252" name="Gruppo 2">
            <a:extLst>
              <a:ext uri="{FF2B5EF4-FFF2-40B4-BE49-F238E27FC236}">
                <a16:creationId xmlns:a16="http://schemas.microsoft.com/office/drawing/2014/main" id="{265444EE-FE7A-4143-BFAB-18E880A0B5AB}"/>
              </a:ext>
            </a:extLst>
          </p:cNvPr>
          <p:cNvGrpSpPr>
            <a:grpSpLocks/>
          </p:cNvGrpSpPr>
          <p:nvPr/>
        </p:nvGrpSpPr>
        <p:grpSpPr bwMode="auto">
          <a:xfrm>
            <a:off x="1709738" y="847725"/>
            <a:ext cx="5716587" cy="3898900"/>
            <a:chOff x="1709738" y="847725"/>
            <a:chExt cx="5716587" cy="3898900"/>
          </a:xfrm>
        </p:grpSpPr>
        <p:pic>
          <p:nvPicPr>
            <p:cNvPr id="53253" name="Picture 2" descr="figure_03_08">
              <a:extLst>
                <a:ext uri="{FF2B5EF4-FFF2-40B4-BE49-F238E27FC236}">
                  <a16:creationId xmlns:a16="http://schemas.microsoft.com/office/drawing/2014/main" id="{19228992-2829-4A42-B3D7-803ABEA340E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738" y="847725"/>
              <a:ext cx="5716587" cy="389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254" name="Rettangolo 1">
              <a:extLst>
                <a:ext uri="{FF2B5EF4-FFF2-40B4-BE49-F238E27FC236}">
                  <a16:creationId xmlns:a16="http://schemas.microsoft.com/office/drawing/2014/main" id="{3AB5F292-0E1A-4753-8BAD-13A32F1A3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738" y="4620126"/>
              <a:ext cx="1562851" cy="126499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>
            <a:extLst>
              <a:ext uri="{FF2B5EF4-FFF2-40B4-BE49-F238E27FC236}">
                <a16:creationId xmlns:a16="http://schemas.microsoft.com/office/drawing/2014/main" id="{45D963E7-A294-4ABF-83C0-529D0D6FE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8"/>
            <a:ext cx="3952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Oncogeni di origine virale</a:t>
            </a:r>
          </a:p>
        </p:txBody>
      </p:sp>
      <p:sp>
        <p:nvSpPr>
          <p:cNvPr id="55299" name="Text Box 8">
            <a:extLst>
              <a:ext uri="{FF2B5EF4-FFF2-40B4-BE49-F238E27FC236}">
                <a16:creationId xmlns:a16="http://schemas.microsoft.com/office/drawing/2014/main" id="{136ACF1F-945C-45CF-81AE-FA6AD73AA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362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Confronto fra il genoma del virus per la leucosi aviaria e il virus del sarcoma di Rous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(</a:t>
            </a:r>
            <a:r>
              <a:rPr lang="it-IT" altLang="it-IT" sz="1800" i="1">
                <a:latin typeface="Comic Sans MS" panose="030F0702030302020204" pitchFamily="66" charset="0"/>
              </a:rPr>
              <a:t>Duesberg and Vogt, 1970</a:t>
            </a:r>
            <a:r>
              <a:rPr lang="it-IT" altLang="it-IT" sz="180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5300" name="Text Box 8">
            <a:extLst>
              <a:ext uri="{FF2B5EF4-FFF2-40B4-BE49-F238E27FC236}">
                <a16:creationId xmlns:a16="http://schemas.microsoft.com/office/drawing/2014/main" id="{600E210E-8654-43BF-81F9-F66A62C2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815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Comic Sans MS" panose="030F0702030302020204" pitchFamily="66" charset="0"/>
              </a:rPr>
              <a:t>Sorprendentemente si osservò (</a:t>
            </a:r>
            <a:r>
              <a:rPr lang="it-IT" altLang="it-IT" sz="2000" i="1">
                <a:latin typeface="Comic Sans MS" panose="030F0702030302020204" pitchFamily="66" charset="0"/>
              </a:rPr>
              <a:t>Bishop e Varmus, 1976</a:t>
            </a:r>
            <a:r>
              <a:rPr lang="it-IT" altLang="it-IT" sz="2000">
                <a:latin typeface="Comic Sans MS" panose="030F0702030302020204" pitchFamily="66" charset="0"/>
              </a:rPr>
              <a:t>) che un gene molto simile a v-Src, detto 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c-Src</a:t>
            </a:r>
            <a:r>
              <a:rPr lang="it-IT" altLang="it-IT" sz="2000">
                <a:latin typeface="Comic Sans MS" panose="030F0702030302020204" pitchFamily="66" charset="0"/>
              </a:rPr>
              <a:t>, era presente anche in tutte le cellule aviarie, nonché in quelle di mammifero.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Comic Sans MS" panose="030F0702030302020204" pitchFamily="66" charset="0"/>
              </a:rPr>
              <a:t>Nasce il concetto rivoluzionario di 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proto-oncogene</a:t>
            </a:r>
            <a:r>
              <a:rPr lang="it-IT" altLang="it-IT" sz="2000">
                <a:latin typeface="Comic Sans MS" panose="030F0702030302020204" pitchFamily="66" charset="0"/>
              </a:rPr>
              <a:t>: il genoma dei vertebrati porta geni che in certe circostanze possono diventare pro-neoplastici.</a:t>
            </a:r>
          </a:p>
        </p:txBody>
      </p:sp>
      <p:grpSp>
        <p:nvGrpSpPr>
          <p:cNvPr id="55301" name="Gruppo 2">
            <a:extLst>
              <a:ext uri="{FF2B5EF4-FFF2-40B4-BE49-F238E27FC236}">
                <a16:creationId xmlns:a16="http://schemas.microsoft.com/office/drawing/2014/main" id="{2E042501-27E3-4B70-898A-4BE9E2C192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14538" y="2081213"/>
            <a:ext cx="5114925" cy="1416050"/>
            <a:chOff x="2436813" y="1409700"/>
            <a:chExt cx="4262437" cy="1179513"/>
          </a:xfrm>
        </p:grpSpPr>
        <p:pic>
          <p:nvPicPr>
            <p:cNvPr id="55302" name="Picture 2" descr="figure_03_19">
              <a:extLst>
                <a:ext uri="{FF2B5EF4-FFF2-40B4-BE49-F238E27FC236}">
                  <a16:creationId xmlns:a16="http://schemas.microsoft.com/office/drawing/2014/main" id="{86DBE656-A920-4931-A76F-CE7A6CD0200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813" y="1409700"/>
              <a:ext cx="4262437" cy="1179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3" name="Rettangolo 1">
              <a:extLst>
                <a:ext uri="{FF2B5EF4-FFF2-40B4-BE49-F238E27FC236}">
                  <a16:creationId xmlns:a16="http://schemas.microsoft.com/office/drawing/2014/main" id="{CB4D5625-A71A-4186-86A4-4B2097EE7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813" y="2490537"/>
              <a:ext cx="1184692" cy="98676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uppo 9">
            <a:extLst>
              <a:ext uri="{FF2B5EF4-FFF2-40B4-BE49-F238E27FC236}">
                <a16:creationId xmlns:a16="http://schemas.microsoft.com/office/drawing/2014/main" id="{5ED5C5FC-CB68-4BBD-838B-0ABE2A6CFB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688" y="142875"/>
            <a:ext cx="7312025" cy="4943475"/>
            <a:chOff x="160171" y="1164166"/>
            <a:chExt cx="6400800" cy="4325629"/>
          </a:xfrm>
        </p:grpSpPr>
        <p:pic>
          <p:nvPicPr>
            <p:cNvPr id="57352" name="Picture 2" descr="figure_03_18">
              <a:extLst>
                <a:ext uri="{FF2B5EF4-FFF2-40B4-BE49-F238E27FC236}">
                  <a16:creationId xmlns:a16="http://schemas.microsoft.com/office/drawing/2014/main" id="{83FCC904-141D-457B-A4BF-05B6745A6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71" y="1164166"/>
              <a:ext cx="6400800" cy="427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3" name="Rettangolo 8">
              <a:extLst>
                <a:ext uri="{FF2B5EF4-FFF2-40B4-BE49-F238E27FC236}">
                  <a16:creationId xmlns:a16="http://schemas.microsoft.com/office/drawing/2014/main" id="{6373DCB8-8B95-4A32-A9C7-623AFD2CD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71" y="5281863"/>
              <a:ext cx="1764882" cy="207932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57347" name="Rettangolo 1">
            <a:extLst>
              <a:ext uri="{FF2B5EF4-FFF2-40B4-BE49-F238E27FC236}">
                <a16:creationId xmlns:a16="http://schemas.microsoft.com/office/drawing/2014/main" id="{89EF55F0-8C55-4939-8833-FECF677F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8"/>
            <a:ext cx="2784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I virus oncogenici</a:t>
            </a:r>
          </a:p>
        </p:txBody>
      </p:sp>
      <p:sp>
        <p:nvSpPr>
          <p:cNvPr id="57348" name="Rettangolo 2">
            <a:extLst>
              <a:ext uri="{FF2B5EF4-FFF2-40B4-BE49-F238E27FC236}">
                <a16:creationId xmlns:a16="http://schemas.microsoft.com/office/drawing/2014/main" id="{2683652C-708B-4FB2-A79F-939945E2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1088" y="3397250"/>
            <a:ext cx="1906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Genoma a RNA (singola elica)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latin typeface="Comic Sans MS" panose="030F0702030302020204" pitchFamily="66" charset="0"/>
              </a:rPr>
              <a:t>di RSV</a:t>
            </a:r>
          </a:p>
        </p:txBody>
      </p:sp>
      <p:sp>
        <p:nvSpPr>
          <p:cNvPr id="57349" name="Rettangolo 5">
            <a:extLst>
              <a:ext uri="{FF2B5EF4-FFF2-40B4-BE49-F238E27FC236}">
                <a16:creationId xmlns:a16="http://schemas.microsoft.com/office/drawing/2014/main" id="{5C02913D-C338-4C38-B875-53D6AA385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111875"/>
            <a:ext cx="2366963" cy="17621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pic>
        <p:nvPicPr>
          <p:cNvPr id="57350" name="Picture 2" descr="figure_03_17a">
            <a:extLst>
              <a:ext uri="{FF2B5EF4-FFF2-40B4-BE49-F238E27FC236}">
                <a16:creationId xmlns:a16="http://schemas.microsoft.com/office/drawing/2014/main" id="{D9CF4BE8-BD2A-44FF-8F7A-6E09F0D01F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4164013"/>
            <a:ext cx="187325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Rettangolo 1">
            <a:extLst>
              <a:ext uri="{FF2B5EF4-FFF2-40B4-BE49-F238E27FC236}">
                <a16:creationId xmlns:a16="http://schemas.microsoft.com/office/drawing/2014/main" id="{C8A31FEA-0942-4CC6-B62E-1373883BA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351463"/>
            <a:ext cx="431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Genome integration </a:t>
            </a:r>
            <a:r>
              <a:rPr lang="en-US" altLang="it-IT" sz="2000">
                <a:latin typeface="Comic Sans MS" panose="030F0702030302020204" pitchFamily="66" charset="0"/>
              </a:rPr>
              <a:t>in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omic Sans MS" panose="030F0702030302020204" pitchFamily="66" charset="0"/>
              </a:rPr>
              <a:t>replication cycle of retroviruses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2293</Words>
  <Application>Microsoft Office PowerPoint</Application>
  <PresentationFormat>On-screen Show (4:3)</PresentationFormat>
  <Paragraphs>252</Paragraphs>
  <Slides>32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Comic Sans MS</vt:lpstr>
      <vt:lpstr>Times New Roman</vt:lpstr>
      <vt:lpstr>TimesNewRoman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Rasola</dc:creator>
  <cp:lastModifiedBy>Andrea</cp:lastModifiedBy>
  <cp:revision>358</cp:revision>
  <dcterms:created xsi:type="dcterms:W3CDTF">2015-10-26T16:08:38Z</dcterms:created>
  <dcterms:modified xsi:type="dcterms:W3CDTF">2022-10-14T11:24:03Z</dcterms:modified>
</cp:coreProperties>
</file>